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9" r:id="rId2"/>
  </p:sldMasterIdLst>
  <p:notesMasterIdLst>
    <p:notesMasterId r:id="rId36"/>
  </p:notesMasterIdLst>
  <p:sldIdLst>
    <p:sldId id="259" r:id="rId3"/>
    <p:sldId id="257" r:id="rId4"/>
    <p:sldId id="264" r:id="rId5"/>
    <p:sldId id="265" r:id="rId6"/>
    <p:sldId id="260" r:id="rId7"/>
    <p:sldId id="268" r:id="rId8"/>
    <p:sldId id="269" r:id="rId9"/>
    <p:sldId id="270" r:id="rId10"/>
    <p:sldId id="272" r:id="rId11"/>
    <p:sldId id="271" r:id="rId12"/>
    <p:sldId id="273" r:id="rId13"/>
    <p:sldId id="293" r:id="rId14"/>
    <p:sldId id="274" r:id="rId15"/>
    <p:sldId id="275" r:id="rId16"/>
    <p:sldId id="283" r:id="rId17"/>
    <p:sldId id="276" r:id="rId18"/>
    <p:sldId id="277" r:id="rId19"/>
    <p:sldId id="278" r:id="rId20"/>
    <p:sldId id="279" r:id="rId21"/>
    <p:sldId id="280" r:id="rId22"/>
    <p:sldId id="281" r:id="rId23"/>
    <p:sldId id="282" r:id="rId24"/>
    <p:sldId id="289" r:id="rId25"/>
    <p:sldId id="284" r:id="rId26"/>
    <p:sldId id="285" r:id="rId27"/>
    <p:sldId id="286" r:id="rId28"/>
    <p:sldId id="263" r:id="rId29"/>
    <p:sldId id="287" r:id="rId30"/>
    <p:sldId id="290" r:id="rId31"/>
    <p:sldId id="291" r:id="rId32"/>
    <p:sldId id="292" r:id="rId33"/>
    <p:sldId id="266" r:id="rId34"/>
    <p:sldId id="267"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den-Schlatter, Alicia" initials="LA" lastIdx="1" clrIdx="0">
    <p:extLst>
      <p:ext uri="{19B8F6BF-5375-455C-9EA6-DF929625EA0E}">
        <p15:presenceInfo xmlns:p15="http://schemas.microsoft.com/office/powerpoint/2012/main" userId="S-1-5-21-1840259261-538122484-1236795852-204636" providerId="AD"/>
      </p:ext>
    </p:extLst>
  </p:cmAuthor>
  <p:cmAuthor id="2" name="Ludden-Schlatter, Alicia" initials="LSA" lastIdx="1" clrIdx="1">
    <p:extLst>
      <p:ext uri="{19B8F6BF-5375-455C-9EA6-DF929625EA0E}">
        <p15:presenceInfo xmlns:p15="http://schemas.microsoft.com/office/powerpoint/2012/main" userId="S::luddena@umsystem.edu::377bbe12-0fd4-43b3-9ad2-c6451db1b6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CD8701-1CBC-436C-9245-3041E04B85A0}" v="76" dt="2021-12-20T20:21:44.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809" autoAdjust="0"/>
  </p:normalViewPr>
  <p:slideViewPr>
    <p:cSldViewPr snapToGrid="0" snapToObjects="1" showGuides="1">
      <p:cViewPr varScale="1">
        <p:scale>
          <a:sx n="73" d="100"/>
          <a:sy n="73" d="100"/>
        </p:scale>
        <p:origin x="129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dden-Schlatter, Alicia" userId="377bbe12-0fd4-43b3-9ad2-c6451db1b6dc" providerId="ADAL" clId="{87CD8701-1CBC-436C-9245-3041E04B85A0}"/>
    <pc:docChg chg="undo custSel modSld">
      <pc:chgData name="Ludden-Schlatter, Alicia" userId="377bbe12-0fd4-43b3-9ad2-c6451db1b6dc" providerId="ADAL" clId="{87CD8701-1CBC-436C-9245-3041E04B85A0}" dt="2021-12-20T20:21:33.664" v="2340" actId="14100"/>
      <pc:docMkLst>
        <pc:docMk/>
      </pc:docMkLst>
      <pc:sldChg chg="modSp mod modNotesTx">
        <pc:chgData name="Ludden-Schlatter, Alicia" userId="377bbe12-0fd4-43b3-9ad2-c6451db1b6dc" providerId="ADAL" clId="{87CD8701-1CBC-436C-9245-3041E04B85A0}" dt="2021-12-19T19:10:49.939" v="741" actId="1076"/>
        <pc:sldMkLst>
          <pc:docMk/>
          <pc:sldMk cId="1634737466" sldId="263"/>
        </pc:sldMkLst>
        <pc:spChg chg="mod">
          <ac:chgData name="Ludden-Schlatter, Alicia" userId="377bbe12-0fd4-43b3-9ad2-c6451db1b6dc" providerId="ADAL" clId="{87CD8701-1CBC-436C-9245-3041E04B85A0}" dt="2021-12-19T19:07:24.188" v="451" actId="14100"/>
          <ac:spMkLst>
            <pc:docMk/>
            <pc:sldMk cId="1634737466" sldId="263"/>
            <ac:spMk id="2" creationId="{00000000-0000-0000-0000-000000000000}"/>
          </ac:spMkLst>
        </pc:spChg>
        <pc:spChg chg="mod">
          <ac:chgData name="Ludden-Schlatter, Alicia" userId="377bbe12-0fd4-43b3-9ad2-c6451db1b6dc" providerId="ADAL" clId="{87CD8701-1CBC-436C-9245-3041E04B85A0}" dt="2021-12-19T19:10:49.939" v="741" actId="1076"/>
          <ac:spMkLst>
            <pc:docMk/>
            <pc:sldMk cId="1634737466" sldId="263"/>
            <ac:spMk id="3" creationId="{00000000-0000-0000-0000-000000000000}"/>
          </ac:spMkLst>
        </pc:spChg>
        <pc:picChg chg="mod">
          <ac:chgData name="Ludden-Schlatter, Alicia" userId="377bbe12-0fd4-43b3-9ad2-c6451db1b6dc" providerId="ADAL" clId="{87CD8701-1CBC-436C-9245-3041E04B85A0}" dt="2021-12-19T19:10:33.612" v="739" actId="1076"/>
          <ac:picMkLst>
            <pc:docMk/>
            <pc:sldMk cId="1634737466" sldId="263"/>
            <ac:picMk id="4" creationId="{0D476E92-0E11-459A-AF7A-52E097D0CEE3}"/>
          </ac:picMkLst>
        </pc:picChg>
      </pc:sldChg>
      <pc:sldChg chg="modSp mod">
        <pc:chgData name="Ludden-Schlatter, Alicia" userId="377bbe12-0fd4-43b3-9ad2-c6451db1b6dc" providerId="ADAL" clId="{87CD8701-1CBC-436C-9245-3041E04B85A0}" dt="2021-12-19T19:39:18.508" v="2333" actId="1076"/>
        <pc:sldMkLst>
          <pc:docMk/>
          <pc:sldMk cId="1550137056" sldId="267"/>
        </pc:sldMkLst>
        <pc:picChg chg="mod">
          <ac:chgData name="Ludden-Schlatter, Alicia" userId="377bbe12-0fd4-43b3-9ad2-c6451db1b6dc" providerId="ADAL" clId="{87CD8701-1CBC-436C-9245-3041E04B85A0}" dt="2021-12-19T19:39:18.508" v="2333" actId="1076"/>
          <ac:picMkLst>
            <pc:docMk/>
            <pc:sldMk cId="1550137056" sldId="267"/>
            <ac:picMk id="4" creationId="{4546BEA9-3556-48E9-8801-4E579475E940}"/>
          </ac:picMkLst>
        </pc:picChg>
      </pc:sldChg>
      <pc:sldChg chg="modSp mod">
        <pc:chgData name="Ludden-Schlatter, Alicia" userId="377bbe12-0fd4-43b3-9ad2-c6451db1b6dc" providerId="ADAL" clId="{87CD8701-1CBC-436C-9245-3041E04B85A0}" dt="2021-12-20T20:11:28.486" v="2339"/>
        <pc:sldMkLst>
          <pc:docMk/>
          <pc:sldMk cId="3752435314" sldId="274"/>
        </pc:sldMkLst>
        <pc:spChg chg="mod">
          <ac:chgData name="Ludden-Schlatter, Alicia" userId="377bbe12-0fd4-43b3-9ad2-c6451db1b6dc" providerId="ADAL" clId="{87CD8701-1CBC-436C-9245-3041E04B85A0}" dt="2021-12-19T18:36:29.378" v="19" actId="27636"/>
          <ac:spMkLst>
            <pc:docMk/>
            <pc:sldMk cId="3752435314" sldId="274"/>
            <ac:spMk id="2" creationId="{CA7CDE01-7EE5-4BA6-ADE2-109A7C011CEB}"/>
          </ac:spMkLst>
        </pc:spChg>
        <pc:spChg chg="mod">
          <ac:chgData name="Ludden-Schlatter, Alicia" userId="377bbe12-0fd4-43b3-9ad2-c6451db1b6dc" providerId="ADAL" clId="{87CD8701-1CBC-436C-9245-3041E04B85A0}" dt="2021-12-19T18:35:45.682" v="12" actId="1076"/>
          <ac:spMkLst>
            <pc:docMk/>
            <pc:sldMk cId="3752435314" sldId="274"/>
            <ac:spMk id="3" creationId="{FDBF0A50-E2A6-4CD6-BF93-E90B7548C3BE}"/>
          </ac:spMkLst>
        </pc:spChg>
        <pc:spChg chg="mod">
          <ac:chgData name="Ludden-Schlatter, Alicia" userId="377bbe12-0fd4-43b3-9ad2-c6451db1b6dc" providerId="ADAL" clId="{87CD8701-1CBC-436C-9245-3041E04B85A0}" dt="2021-12-20T20:11:06.845" v="2337" actId="20577"/>
          <ac:spMkLst>
            <pc:docMk/>
            <pc:sldMk cId="3752435314" sldId="274"/>
            <ac:spMk id="4" creationId="{0C072ED1-EB04-468B-BA90-16924542E25B}"/>
          </ac:spMkLst>
        </pc:spChg>
        <pc:spChg chg="mod">
          <ac:chgData name="Ludden-Schlatter, Alicia" userId="377bbe12-0fd4-43b3-9ad2-c6451db1b6dc" providerId="ADAL" clId="{87CD8701-1CBC-436C-9245-3041E04B85A0}" dt="2021-12-19T18:36:19.943" v="15" actId="1076"/>
          <ac:spMkLst>
            <pc:docMk/>
            <pc:sldMk cId="3752435314" sldId="274"/>
            <ac:spMk id="5" creationId="{E443A150-3DE3-46F2-A5FB-226FD02C3F20}"/>
          </ac:spMkLst>
        </pc:spChg>
        <pc:spChg chg="mod">
          <ac:chgData name="Ludden-Schlatter, Alicia" userId="377bbe12-0fd4-43b3-9ad2-c6451db1b6dc" providerId="ADAL" clId="{87CD8701-1CBC-436C-9245-3041E04B85A0}" dt="2021-12-20T20:11:02.831" v="2335" actId="20577"/>
          <ac:spMkLst>
            <pc:docMk/>
            <pc:sldMk cId="3752435314" sldId="274"/>
            <ac:spMk id="6" creationId="{741321F3-FDC3-4478-8DE9-A3D84218B483}"/>
          </ac:spMkLst>
        </pc:spChg>
        <pc:spChg chg="mod">
          <ac:chgData name="Ludden-Schlatter, Alicia" userId="377bbe12-0fd4-43b3-9ad2-c6451db1b6dc" providerId="ADAL" clId="{87CD8701-1CBC-436C-9245-3041E04B85A0}" dt="2021-12-20T20:11:28.486" v="2339"/>
          <ac:spMkLst>
            <pc:docMk/>
            <pc:sldMk cId="3752435314" sldId="274"/>
            <ac:spMk id="8" creationId="{D5C3A498-AD23-4546-954A-F030DF0E8026}"/>
          </ac:spMkLst>
        </pc:spChg>
        <pc:spChg chg="mod">
          <ac:chgData name="Ludden-Schlatter, Alicia" userId="377bbe12-0fd4-43b3-9ad2-c6451db1b6dc" providerId="ADAL" clId="{87CD8701-1CBC-436C-9245-3041E04B85A0}" dt="2021-12-19T18:37:18.008" v="25" actId="1076"/>
          <ac:spMkLst>
            <pc:docMk/>
            <pc:sldMk cId="3752435314" sldId="274"/>
            <ac:spMk id="10" creationId="{00000000-0000-0000-0000-000000000000}"/>
          </ac:spMkLst>
        </pc:spChg>
      </pc:sldChg>
      <pc:sldChg chg="modSp mod">
        <pc:chgData name="Ludden-Schlatter, Alicia" userId="377bbe12-0fd4-43b3-9ad2-c6451db1b6dc" providerId="ADAL" clId="{87CD8701-1CBC-436C-9245-3041E04B85A0}" dt="2021-12-19T18:35:09.168" v="7"/>
        <pc:sldMkLst>
          <pc:docMk/>
          <pc:sldMk cId="4228568384" sldId="275"/>
        </pc:sldMkLst>
        <pc:graphicFrameChg chg="mod modGraphic">
          <ac:chgData name="Ludden-Schlatter, Alicia" userId="377bbe12-0fd4-43b3-9ad2-c6451db1b6dc" providerId="ADAL" clId="{87CD8701-1CBC-436C-9245-3041E04B85A0}" dt="2021-12-19T18:35:09.168" v="7"/>
          <ac:graphicFrameMkLst>
            <pc:docMk/>
            <pc:sldMk cId="4228568384" sldId="275"/>
            <ac:graphicFrameMk id="9" creationId="{334B6B19-BC7F-4E6C-B41B-2AD584A911D9}"/>
          </ac:graphicFrameMkLst>
        </pc:graphicFrameChg>
      </pc:sldChg>
      <pc:sldChg chg="modSp mod">
        <pc:chgData name="Ludden-Schlatter, Alicia" userId="377bbe12-0fd4-43b3-9ad2-c6451db1b6dc" providerId="ADAL" clId="{87CD8701-1CBC-436C-9245-3041E04B85A0}" dt="2021-12-19T18:40:07.219" v="31" actId="1076"/>
        <pc:sldMkLst>
          <pc:docMk/>
          <pc:sldMk cId="2550912873" sldId="277"/>
        </pc:sldMkLst>
        <pc:spChg chg="mod">
          <ac:chgData name="Ludden-Schlatter, Alicia" userId="377bbe12-0fd4-43b3-9ad2-c6451db1b6dc" providerId="ADAL" clId="{87CD8701-1CBC-436C-9245-3041E04B85A0}" dt="2021-12-19T18:38:32.346" v="27" actId="1076"/>
          <ac:spMkLst>
            <pc:docMk/>
            <pc:sldMk cId="2550912873" sldId="277"/>
            <ac:spMk id="2" creationId="{73A5DF45-4150-49A2-A931-8BAF5D5EACFE}"/>
          </ac:spMkLst>
        </pc:spChg>
        <pc:spChg chg="mod">
          <ac:chgData name="Ludden-Schlatter, Alicia" userId="377bbe12-0fd4-43b3-9ad2-c6451db1b6dc" providerId="ADAL" clId="{87CD8701-1CBC-436C-9245-3041E04B85A0}" dt="2021-12-19T18:38:43.564" v="30" actId="1076"/>
          <ac:spMkLst>
            <pc:docMk/>
            <pc:sldMk cId="2550912873" sldId="277"/>
            <ac:spMk id="3" creationId="{DC266A4D-E1CD-4A07-898A-4B5E5EA4780E}"/>
          </ac:spMkLst>
        </pc:spChg>
        <pc:graphicFrameChg chg="mod">
          <ac:chgData name="Ludden-Schlatter, Alicia" userId="377bbe12-0fd4-43b3-9ad2-c6451db1b6dc" providerId="ADAL" clId="{87CD8701-1CBC-436C-9245-3041E04B85A0}" dt="2021-12-19T18:38:36.438" v="28" actId="1076"/>
          <ac:graphicFrameMkLst>
            <pc:docMk/>
            <pc:sldMk cId="2550912873" sldId="277"/>
            <ac:graphicFrameMk id="13" creationId="{2E7E9852-D3A4-478A-9D98-150477C27008}"/>
          </ac:graphicFrameMkLst>
        </pc:graphicFrameChg>
        <pc:graphicFrameChg chg="mod">
          <ac:chgData name="Ludden-Schlatter, Alicia" userId="377bbe12-0fd4-43b3-9ad2-c6451db1b6dc" providerId="ADAL" clId="{87CD8701-1CBC-436C-9245-3041E04B85A0}" dt="2021-12-19T18:38:41.204" v="29" actId="1076"/>
          <ac:graphicFrameMkLst>
            <pc:docMk/>
            <pc:sldMk cId="2550912873" sldId="277"/>
            <ac:graphicFrameMk id="18" creationId="{3D436F80-3412-402F-BDDB-7FDAF1F4E9FB}"/>
          </ac:graphicFrameMkLst>
        </pc:graphicFrameChg>
        <pc:picChg chg="mod">
          <ac:chgData name="Ludden-Schlatter, Alicia" userId="377bbe12-0fd4-43b3-9ad2-c6451db1b6dc" providerId="ADAL" clId="{87CD8701-1CBC-436C-9245-3041E04B85A0}" dt="2021-12-19T18:40:07.219" v="31" actId="1076"/>
          <ac:picMkLst>
            <pc:docMk/>
            <pc:sldMk cId="2550912873" sldId="277"/>
            <ac:picMk id="4" creationId="{EC662B8D-7179-4E96-9CE2-6A2C2CBBBD6D}"/>
          </ac:picMkLst>
        </pc:picChg>
      </pc:sldChg>
      <pc:sldChg chg="modSp mod">
        <pc:chgData name="Ludden-Schlatter, Alicia" userId="377bbe12-0fd4-43b3-9ad2-c6451db1b6dc" providerId="ADAL" clId="{87CD8701-1CBC-436C-9245-3041E04B85A0}" dt="2021-12-19T18:42:09.897" v="36" actId="1076"/>
        <pc:sldMkLst>
          <pc:docMk/>
          <pc:sldMk cId="1161037835" sldId="278"/>
        </pc:sldMkLst>
        <pc:graphicFrameChg chg="mod">
          <ac:chgData name="Ludden-Schlatter, Alicia" userId="377bbe12-0fd4-43b3-9ad2-c6451db1b6dc" providerId="ADAL" clId="{87CD8701-1CBC-436C-9245-3041E04B85A0}" dt="2021-12-19T18:41:58.373" v="34" actId="1076"/>
          <ac:graphicFrameMkLst>
            <pc:docMk/>
            <pc:sldMk cId="1161037835" sldId="278"/>
            <ac:graphicFrameMk id="5" creationId="{8BCED6C2-B1B5-4199-812A-024F80C1B827}"/>
          </ac:graphicFrameMkLst>
        </pc:graphicFrameChg>
        <pc:graphicFrameChg chg="mod">
          <ac:chgData name="Ludden-Schlatter, Alicia" userId="377bbe12-0fd4-43b3-9ad2-c6451db1b6dc" providerId="ADAL" clId="{87CD8701-1CBC-436C-9245-3041E04B85A0}" dt="2021-12-19T18:42:01.315" v="35" actId="1076"/>
          <ac:graphicFrameMkLst>
            <pc:docMk/>
            <pc:sldMk cId="1161037835" sldId="278"/>
            <ac:graphicFrameMk id="6" creationId="{51E88C77-B988-49A6-A730-0D147EAC11A2}"/>
          </ac:graphicFrameMkLst>
        </pc:graphicFrameChg>
        <pc:picChg chg="mod">
          <ac:chgData name="Ludden-Schlatter, Alicia" userId="377bbe12-0fd4-43b3-9ad2-c6451db1b6dc" providerId="ADAL" clId="{87CD8701-1CBC-436C-9245-3041E04B85A0}" dt="2021-12-19T18:42:09.897" v="36" actId="1076"/>
          <ac:picMkLst>
            <pc:docMk/>
            <pc:sldMk cId="1161037835" sldId="278"/>
            <ac:picMk id="3" creationId="{FC46F59C-375F-4F89-A378-4800F759B149}"/>
          </ac:picMkLst>
        </pc:picChg>
      </pc:sldChg>
      <pc:sldChg chg="addSp delSp modSp mod modNotesTx">
        <pc:chgData name="Ludden-Schlatter, Alicia" userId="377bbe12-0fd4-43b3-9ad2-c6451db1b6dc" providerId="ADAL" clId="{87CD8701-1CBC-436C-9245-3041E04B85A0}" dt="2021-12-20T20:21:33.664" v="2340" actId="14100"/>
        <pc:sldMkLst>
          <pc:docMk/>
          <pc:sldMk cId="856880030" sldId="279"/>
        </pc:sldMkLst>
        <pc:graphicFrameChg chg="del">
          <ac:chgData name="Ludden-Schlatter, Alicia" userId="377bbe12-0fd4-43b3-9ad2-c6451db1b6dc" providerId="ADAL" clId="{87CD8701-1CBC-436C-9245-3041E04B85A0}" dt="2021-12-19T18:53:28.843" v="382" actId="478"/>
          <ac:graphicFrameMkLst>
            <pc:docMk/>
            <pc:sldMk cId="856880030" sldId="279"/>
            <ac:graphicFrameMk id="3" creationId="{03CDCC4B-C41E-4FDC-AC0F-7FFFDB9DA36B}"/>
          </ac:graphicFrameMkLst>
        </pc:graphicFrameChg>
        <pc:graphicFrameChg chg="mod">
          <ac:chgData name="Ludden-Schlatter, Alicia" userId="377bbe12-0fd4-43b3-9ad2-c6451db1b6dc" providerId="ADAL" clId="{87CD8701-1CBC-436C-9245-3041E04B85A0}" dt="2021-12-20T20:21:33.664" v="2340" actId="14100"/>
          <ac:graphicFrameMkLst>
            <pc:docMk/>
            <pc:sldMk cId="856880030" sldId="279"/>
            <ac:graphicFrameMk id="4" creationId="{B05A1AA6-3F6C-4282-981D-C6B2FAF7A285}"/>
          </ac:graphicFrameMkLst>
        </pc:graphicFrameChg>
        <pc:graphicFrameChg chg="add mod">
          <ac:chgData name="Ludden-Schlatter, Alicia" userId="377bbe12-0fd4-43b3-9ad2-c6451db1b6dc" providerId="ADAL" clId="{87CD8701-1CBC-436C-9245-3041E04B85A0}" dt="2021-12-19T18:53:53.924" v="407" actId="1076"/>
          <ac:graphicFrameMkLst>
            <pc:docMk/>
            <pc:sldMk cId="856880030" sldId="279"/>
            <ac:graphicFrameMk id="6" creationId="{03CDCC4B-C41E-4FDC-AC0F-7FFFDB9DA36B}"/>
          </ac:graphicFrameMkLst>
        </pc:graphicFrameChg>
        <pc:picChg chg="mod">
          <ac:chgData name="Ludden-Schlatter, Alicia" userId="377bbe12-0fd4-43b3-9ad2-c6451db1b6dc" providerId="ADAL" clId="{87CD8701-1CBC-436C-9245-3041E04B85A0}" dt="2021-12-19T18:48:00.503" v="375" actId="1076"/>
          <ac:picMkLst>
            <pc:docMk/>
            <pc:sldMk cId="856880030" sldId="279"/>
            <ac:picMk id="5" creationId="{1267F9B5-B72A-45DC-81C0-FD36FBE0A716}"/>
          </ac:picMkLst>
        </pc:picChg>
      </pc:sldChg>
      <pc:sldChg chg="addSp delSp modSp mod">
        <pc:chgData name="Ludden-Schlatter, Alicia" userId="377bbe12-0fd4-43b3-9ad2-c6451db1b6dc" providerId="ADAL" clId="{87CD8701-1CBC-436C-9245-3041E04B85A0}" dt="2021-12-19T18:57:00.274" v="434" actId="1076"/>
        <pc:sldMkLst>
          <pc:docMk/>
          <pc:sldMk cId="1118102228" sldId="280"/>
        </pc:sldMkLst>
        <pc:spChg chg="mod">
          <ac:chgData name="Ludden-Schlatter, Alicia" userId="377bbe12-0fd4-43b3-9ad2-c6451db1b6dc" providerId="ADAL" clId="{87CD8701-1CBC-436C-9245-3041E04B85A0}" dt="2021-12-19T18:55:19.547" v="433" actId="1076"/>
          <ac:spMkLst>
            <pc:docMk/>
            <pc:sldMk cId="1118102228" sldId="280"/>
            <ac:spMk id="2" creationId="{0E901E36-37E2-4820-B753-3078F664D03B}"/>
          </ac:spMkLst>
        </pc:spChg>
        <pc:graphicFrameChg chg="del">
          <ac:chgData name="Ludden-Schlatter, Alicia" userId="377bbe12-0fd4-43b3-9ad2-c6451db1b6dc" providerId="ADAL" clId="{87CD8701-1CBC-436C-9245-3041E04B85A0}" dt="2021-12-19T18:54:12.574" v="408" actId="478"/>
          <ac:graphicFrameMkLst>
            <pc:docMk/>
            <pc:sldMk cId="1118102228" sldId="280"/>
            <ac:graphicFrameMk id="3" creationId="{2A8A0B7B-6956-45CF-9F79-88DA2CC79682}"/>
          </ac:graphicFrameMkLst>
        </pc:graphicFrameChg>
        <pc:graphicFrameChg chg="add mod">
          <ac:chgData name="Ludden-Schlatter, Alicia" userId="377bbe12-0fd4-43b3-9ad2-c6451db1b6dc" providerId="ADAL" clId="{87CD8701-1CBC-436C-9245-3041E04B85A0}" dt="2021-12-19T18:54:25.210" v="428" actId="1076"/>
          <ac:graphicFrameMkLst>
            <pc:docMk/>
            <pc:sldMk cId="1118102228" sldId="280"/>
            <ac:graphicFrameMk id="5" creationId="{2A8A0B7B-6956-45CF-9F79-88DA2CC79682}"/>
          </ac:graphicFrameMkLst>
        </pc:graphicFrameChg>
        <pc:picChg chg="mod">
          <ac:chgData name="Ludden-Schlatter, Alicia" userId="377bbe12-0fd4-43b3-9ad2-c6451db1b6dc" providerId="ADAL" clId="{87CD8701-1CBC-436C-9245-3041E04B85A0}" dt="2021-12-19T18:57:00.274" v="434" actId="1076"/>
          <ac:picMkLst>
            <pc:docMk/>
            <pc:sldMk cId="1118102228" sldId="280"/>
            <ac:picMk id="6" creationId="{B2BA9A9E-22DA-4617-826C-97DE7F837F02}"/>
          </ac:picMkLst>
        </pc:picChg>
      </pc:sldChg>
      <pc:sldChg chg="modSp mod">
        <pc:chgData name="Ludden-Schlatter, Alicia" userId="377bbe12-0fd4-43b3-9ad2-c6451db1b6dc" providerId="ADAL" clId="{87CD8701-1CBC-436C-9245-3041E04B85A0}" dt="2021-12-19T18:58:07.977" v="435" actId="1076"/>
        <pc:sldMkLst>
          <pc:docMk/>
          <pc:sldMk cId="3937454952" sldId="281"/>
        </pc:sldMkLst>
        <pc:picChg chg="mod">
          <ac:chgData name="Ludden-Schlatter, Alicia" userId="377bbe12-0fd4-43b3-9ad2-c6451db1b6dc" providerId="ADAL" clId="{87CD8701-1CBC-436C-9245-3041E04B85A0}" dt="2021-12-19T18:58:07.977" v="435" actId="1076"/>
          <ac:picMkLst>
            <pc:docMk/>
            <pc:sldMk cId="3937454952" sldId="281"/>
            <ac:picMk id="5" creationId="{25421434-A267-43DB-9D73-BF74BAE03B07}"/>
          </ac:picMkLst>
        </pc:picChg>
      </pc:sldChg>
      <pc:sldChg chg="modSp mod">
        <pc:chgData name="Ludden-Schlatter, Alicia" userId="377bbe12-0fd4-43b3-9ad2-c6451db1b6dc" providerId="ADAL" clId="{87CD8701-1CBC-436C-9245-3041E04B85A0}" dt="2021-12-19T18:59:19.090" v="436" actId="1076"/>
        <pc:sldMkLst>
          <pc:docMk/>
          <pc:sldMk cId="4139639441" sldId="282"/>
        </pc:sldMkLst>
        <pc:picChg chg="mod">
          <ac:chgData name="Ludden-Schlatter, Alicia" userId="377bbe12-0fd4-43b3-9ad2-c6451db1b6dc" providerId="ADAL" clId="{87CD8701-1CBC-436C-9245-3041E04B85A0}" dt="2021-12-19T18:59:19.090" v="436" actId="1076"/>
          <ac:picMkLst>
            <pc:docMk/>
            <pc:sldMk cId="4139639441" sldId="282"/>
            <ac:picMk id="5" creationId="{DBBC207B-3541-438D-BE0B-9944FEF38D9E}"/>
          </ac:picMkLst>
        </pc:picChg>
      </pc:sldChg>
      <pc:sldChg chg="modSp mod">
        <pc:chgData name="Ludden-Schlatter, Alicia" userId="377bbe12-0fd4-43b3-9ad2-c6451db1b6dc" providerId="ADAL" clId="{87CD8701-1CBC-436C-9245-3041E04B85A0}" dt="2021-12-19T19:05:36.430" v="442" actId="1076"/>
        <pc:sldMkLst>
          <pc:docMk/>
          <pc:sldMk cId="4043209457" sldId="284"/>
        </pc:sldMkLst>
        <pc:picChg chg="mod">
          <ac:chgData name="Ludden-Schlatter, Alicia" userId="377bbe12-0fd4-43b3-9ad2-c6451db1b6dc" providerId="ADAL" clId="{87CD8701-1CBC-436C-9245-3041E04B85A0}" dt="2021-12-19T19:05:36.430" v="442" actId="1076"/>
          <ac:picMkLst>
            <pc:docMk/>
            <pc:sldMk cId="4043209457" sldId="284"/>
            <ac:picMk id="3" creationId="{6EC2ACBF-CCF3-4735-B5D8-AFDE817E53E7}"/>
          </ac:picMkLst>
        </pc:picChg>
      </pc:sldChg>
      <pc:sldChg chg="modSp mod">
        <pc:chgData name="Ludden-Schlatter, Alicia" userId="377bbe12-0fd4-43b3-9ad2-c6451db1b6dc" providerId="ADAL" clId="{87CD8701-1CBC-436C-9245-3041E04B85A0}" dt="2021-12-19T19:06:31.176" v="446" actId="1076"/>
        <pc:sldMkLst>
          <pc:docMk/>
          <pc:sldMk cId="2180511562" sldId="285"/>
        </pc:sldMkLst>
        <pc:spChg chg="mod">
          <ac:chgData name="Ludden-Schlatter, Alicia" userId="377bbe12-0fd4-43b3-9ad2-c6451db1b6dc" providerId="ADAL" clId="{87CD8701-1CBC-436C-9245-3041E04B85A0}" dt="2021-12-19T19:06:24.665" v="444" actId="1076"/>
          <ac:spMkLst>
            <pc:docMk/>
            <pc:sldMk cId="2180511562" sldId="285"/>
            <ac:spMk id="2" creationId="{71CA616E-DCEB-49C8-8473-3B64F6ED5967}"/>
          </ac:spMkLst>
        </pc:spChg>
        <pc:spChg chg="mod">
          <ac:chgData name="Ludden-Schlatter, Alicia" userId="377bbe12-0fd4-43b3-9ad2-c6451db1b6dc" providerId="ADAL" clId="{87CD8701-1CBC-436C-9245-3041E04B85A0}" dt="2021-12-19T19:06:31.176" v="446" actId="1076"/>
          <ac:spMkLst>
            <pc:docMk/>
            <pc:sldMk cId="2180511562" sldId="285"/>
            <ac:spMk id="5" creationId="{54399C87-B343-46F8-AF27-4318D16FE62B}"/>
          </ac:spMkLst>
        </pc:spChg>
        <pc:graphicFrameChg chg="mod">
          <ac:chgData name="Ludden-Schlatter, Alicia" userId="377bbe12-0fd4-43b3-9ad2-c6451db1b6dc" providerId="ADAL" clId="{87CD8701-1CBC-436C-9245-3041E04B85A0}" dt="2021-12-19T19:06:27.154" v="445" actId="1076"/>
          <ac:graphicFrameMkLst>
            <pc:docMk/>
            <pc:sldMk cId="2180511562" sldId="285"/>
            <ac:graphicFrameMk id="4" creationId="{71D52E7E-D220-4FDB-A447-4B53B1513851}"/>
          </ac:graphicFrameMkLst>
        </pc:graphicFrameChg>
        <pc:picChg chg="mod">
          <ac:chgData name="Ludden-Schlatter, Alicia" userId="377bbe12-0fd4-43b3-9ad2-c6451db1b6dc" providerId="ADAL" clId="{87CD8701-1CBC-436C-9245-3041E04B85A0}" dt="2021-12-19T19:06:20.882" v="443" actId="1076"/>
          <ac:picMkLst>
            <pc:docMk/>
            <pc:sldMk cId="2180511562" sldId="285"/>
            <ac:picMk id="3" creationId="{E69C679C-B928-4485-99E9-F96D135A43B4}"/>
          </ac:picMkLst>
        </pc:picChg>
      </pc:sldChg>
      <pc:sldChg chg="modSp mod">
        <pc:chgData name="Ludden-Schlatter, Alicia" userId="377bbe12-0fd4-43b3-9ad2-c6451db1b6dc" providerId="ADAL" clId="{87CD8701-1CBC-436C-9245-3041E04B85A0}" dt="2021-12-19T19:07:18.615" v="450" actId="1076"/>
        <pc:sldMkLst>
          <pc:docMk/>
          <pc:sldMk cId="7672258" sldId="286"/>
        </pc:sldMkLst>
        <pc:spChg chg="mod">
          <ac:chgData name="Ludden-Schlatter, Alicia" userId="377bbe12-0fd4-43b3-9ad2-c6451db1b6dc" providerId="ADAL" clId="{87CD8701-1CBC-436C-9245-3041E04B85A0}" dt="2021-12-19T19:06:35.906" v="447" actId="1076"/>
          <ac:spMkLst>
            <pc:docMk/>
            <pc:sldMk cId="7672258" sldId="286"/>
            <ac:spMk id="2" creationId="{D492E060-6247-4501-AAB5-4368E7FCEBFD}"/>
          </ac:spMkLst>
        </pc:spChg>
        <pc:spChg chg="mod">
          <ac:chgData name="Ludden-Schlatter, Alicia" userId="377bbe12-0fd4-43b3-9ad2-c6451db1b6dc" providerId="ADAL" clId="{87CD8701-1CBC-436C-9245-3041E04B85A0}" dt="2021-12-19T19:07:18.615" v="450" actId="1076"/>
          <ac:spMkLst>
            <pc:docMk/>
            <pc:sldMk cId="7672258" sldId="286"/>
            <ac:spMk id="5" creationId="{3046F131-A9BC-408A-B6B4-8A9535AE8D49}"/>
          </ac:spMkLst>
        </pc:spChg>
        <pc:graphicFrameChg chg="mod">
          <ac:chgData name="Ludden-Schlatter, Alicia" userId="377bbe12-0fd4-43b3-9ad2-c6451db1b6dc" providerId="ADAL" clId="{87CD8701-1CBC-436C-9245-3041E04B85A0}" dt="2021-12-19T19:07:10.611" v="449" actId="1076"/>
          <ac:graphicFrameMkLst>
            <pc:docMk/>
            <pc:sldMk cId="7672258" sldId="286"/>
            <ac:graphicFrameMk id="4" creationId="{A24F80D7-40C4-41DE-B396-A83F42329AC7}"/>
          </ac:graphicFrameMkLst>
        </pc:graphicFrameChg>
        <pc:picChg chg="mod">
          <ac:chgData name="Ludden-Schlatter, Alicia" userId="377bbe12-0fd4-43b3-9ad2-c6451db1b6dc" providerId="ADAL" clId="{87CD8701-1CBC-436C-9245-3041E04B85A0}" dt="2021-12-19T19:07:07.499" v="448" actId="1076"/>
          <ac:picMkLst>
            <pc:docMk/>
            <pc:sldMk cId="7672258" sldId="286"/>
            <ac:picMk id="3" creationId="{FD179C2D-69EF-4EC7-95E9-5575AA1A9551}"/>
          </ac:picMkLst>
        </pc:picChg>
      </pc:sldChg>
      <pc:sldChg chg="modSp mod">
        <pc:chgData name="Ludden-Schlatter, Alicia" userId="377bbe12-0fd4-43b3-9ad2-c6451db1b6dc" providerId="ADAL" clId="{87CD8701-1CBC-436C-9245-3041E04B85A0}" dt="2021-12-19T19:12:42.145" v="742" actId="1076"/>
        <pc:sldMkLst>
          <pc:docMk/>
          <pc:sldMk cId="2467065163" sldId="287"/>
        </pc:sldMkLst>
        <pc:picChg chg="mod">
          <ac:chgData name="Ludden-Schlatter, Alicia" userId="377bbe12-0fd4-43b3-9ad2-c6451db1b6dc" providerId="ADAL" clId="{87CD8701-1CBC-436C-9245-3041E04B85A0}" dt="2021-12-19T19:12:42.145" v="742" actId="1076"/>
          <ac:picMkLst>
            <pc:docMk/>
            <pc:sldMk cId="2467065163" sldId="287"/>
            <ac:picMk id="4" creationId="{F4FA8BD8-52BC-4D6D-8D6E-A6A46DBE2A00}"/>
          </ac:picMkLst>
        </pc:picChg>
      </pc:sldChg>
      <pc:sldChg chg="modSp mod">
        <pc:chgData name="Ludden-Schlatter, Alicia" userId="377bbe12-0fd4-43b3-9ad2-c6451db1b6dc" providerId="ADAL" clId="{87CD8701-1CBC-436C-9245-3041E04B85A0}" dt="2021-12-19T19:04:10.837" v="441" actId="1076"/>
        <pc:sldMkLst>
          <pc:docMk/>
          <pc:sldMk cId="660345090" sldId="289"/>
        </pc:sldMkLst>
        <pc:spChg chg="mod">
          <ac:chgData name="Ludden-Schlatter, Alicia" userId="377bbe12-0fd4-43b3-9ad2-c6451db1b6dc" providerId="ADAL" clId="{87CD8701-1CBC-436C-9245-3041E04B85A0}" dt="2021-12-19T19:03:53.420" v="439" actId="1076"/>
          <ac:spMkLst>
            <pc:docMk/>
            <pc:sldMk cId="660345090" sldId="289"/>
            <ac:spMk id="8" creationId="{2FCA5747-6839-4265-9423-20327100BAA2}"/>
          </ac:spMkLst>
        </pc:spChg>
        <pc:graphicFrameChg chg="mod">
          <ac:chgData name="Ludden-Schlatter, Alicia" userId="377bbe12-0fd4-43b3-9ad2-c6451db1b6dc" providerId="ADAL" clId="{87CD8701-1CBC-436C-9245-3041E04B85A0}" dt="2021-12-19T19:04:10.837" v="441" actId="1076"/>
          <ac:graphicFrameMkLst>
            <pc:docMk/>
            <pc:sldMk cId="660345090" sldId="289"/>
            <ac:graphicFrameMk id="12" creationId="{58AF432D-93CA-409F-8EE8-9864AB22E934}"/>
          </ac:graphicFrameMkLst>
        </pc:graphicFrameChg>
        <pc:picChg chg="mod">
          <ac:chgData name="Ludden-Schlatter, Alicia" userId="377bbe12-0fd4-43b3-9ad2-c6451db1b6dc" providerId="ADAL" clId="{87CD8701-1CBC-436C-9245-3041E04B85A0}" dt="2021-12-19T19:03:47.887" v="437" actId="1076"/>
          <ac:picMkLst>
            <pc:docMk/>
            <pc:sldMk cId="660345090" sldId="289"/>
            <ac:picMk id="2" creationId="{0A0CFBA6-0523-4D2F-833C-9BF4788957CF}"/>
          </ac:picMkLst>
        </pc:picChg>
      </pc:sldChg>
      <pc:sldChg chg="addSp delSp modSp mod modNotesTx">
        <pc:chgData name="Ludden-Schlatter, Alicia" userId="377bbe12-0fd4-43b3-9ad2-c6451db1b6dc" providerId="ADAL" clId="{87CD8701-1CBC-436C-9245-3041E04B85A0}" dt="2021-12-19T19:17:38.068" v="898" actId="26606"/>
        <pc:sldMkLst>
          <pc:docMk/>
          <pc:sldMk cId="562408989" sldId="290"/>
        </pc:sldMkLst>
        <pc:spChg chg="add del mod">
          <ac:chgData name="Ludden-Schlatter, Alicia" userId="377bbe12-0fd4-43b3-9ad2-c6451db1b6dc" providerId="ADAL" clId="{87CD8701-1CBC-436C-9245-3041E04B85A0}" dt="2021-12-19T19:17:38.068" v="898" actId="26606"/>
          <ac:spMkLst>
            <pc:docMk/>
            <pc:sldMk cId="562408989" sldId="290"/>
            <ac:spMk id="3" creationId="{3B69AA42-7F8B-41FC-BC36-C8A4206FD0CA}"/>
          </ac:spMkLst>
        </pc:spChg>
        <pc:graphicFrameChg chg="add del">
          <ac:chgData name="Ludden-Schlatter, Alicia" userId="377bbe12-0fd4-43b3-9ad2-c6451db1b6dc" providerId="ADAL" clId="{87CD8701-1CBC-436C-9245-3041E04B85A0}" dt="2021-12-19T19:17:38.068" v="898" actId="26606"/>
          <ac:graphicFrameMkLst>
            <pc:docMk/>
            <pc:sldMk cId="562408989" sldId="290"/>
            <ac:graphicFrameMk id="6" creationId="{C7D6DA64-8D6E-4427-A618-642D94AD6A0A}"/>
          </ac:graphicFrameMkLst>
        </pc:graphicFrameChg>
        <pc:picChg chg="mod">
          <ac:chgData name="Ludden-Schlatter, Alicia" userId="377bbe12-0fd4-43b3-9ad2-c6451db1b6dc" providerId="ADAL" clId="{87CD8701-1CBC-436C-9245-3041E04B85A0}" dt="2021-12-19T19:17:33.792" v="896" actId="1076"/>
          <ac:picMkLst>
            <pc:docMk/>
            <pc:sldMk cId="562408989" sldId="290"/>
            <ac:picMk id="4" creationId="{B8B88CF0-0C8C-4C89-9686-576FE2D87712}"/>
          </ac:picMkLst>
        </pc:picChg>
      </pc:sldChg>
      <pc:sldChg chg="modSp mod modNotesTx">
        <pc:chgData name="Ludden-Schlatter, Alicia" userId="377bbe12-0fd4-43b3-9ad2-c6451db1b6dc" providerId="ADAL" clId="{87CD8701-1CBC-436C-9245-3041E04B85A0}" dt="2021-12-19T19:30:25.733" v="2112" actId="1076"/>
        <pc:sldMkLst>
          <pc:docMk/>
          <pc:sldMk cId="1748070922" sldId="291"/>
        </pc:sldMkLst>
        <pc:spChg chg="mod">
          <ac:chgData name="Ludden-Schlatter, Alicia" userId="377bbe12-0fd4-43b3-9ad2-c6451db1b6dc" providerId="ADAL" clId="{87CD8701-1CBC-436C-9245-3041E04B85A0}" dt="2021-12-19T19:30:04.657" v="2111" actId="20577"/>
          <ac:spMkLst>
            <pc:docMk/>
            <pc:sldMk cId="1748070922" sldId="291"/>
            <ac:spMk id="3" creationId="{D233AA3A-7751-4A48-A812-99C0AF9DF240}"/>
          </ac:spMkLst>
        </pc:spChg>
        <pc:picChg chg="mod">
          <ac:chgData name="Ludden-Schlatter, Alicia" userId="377bbe12-0fd4-43b3-9ad2-c6451db1b6dc" providerId="ADAL" clId="{87CD8701-1CBC-436C-9245-3041E04B85A0}" dt="2021-12-19T19:30:25.733" v="2112" actId="1076"/>
          <ac:picMkLst>
            <pc:docMk/>
            <pc:sldMk cId="1748070922" sldId="291"/>
            <ac:picMk id="4" creationId="{938FACC6-34E4-495B-9D2F-EE8271BFC764}"/>
          </ac:picMkLst>
        </pc:picChg>
      </pc:sldChg>
      <pc:sldChg chg="modSp mod modNotesTx">
        <pc:chgData name="Ludden-Schlatter, Alicia" userId="377bbe12-0fd4-43b3-9ad2-c6451db1b6dc" providerId="ADAL" clId="{87CD8701-1CBC-436C-9245-3041E04B85A0}" dt="2021-12-19T19:37:34.479" v="2332" actId="20577"/>
        <pc:sldMkLst>
          <pc:docMk/>
          <pc:sldMk cId="2620875938" sldId="292"/>
        </pc:sldMkLst>
        <pc:spChg chg="mod">
          <ac:chgData name="Ludden-Schlatter, Alicia" userId="377bbe12-0fd4-43b3-9ad2-c6451db1b6dc" providerId="ADAL" clId="{87CD8701-1CBC-436C-9245-3041E04B85A0}" dt="2021-12-19T19:31:21.124" v="2122" actId="14100"/>
          <ac:spMkLst>
            <pc:docMk/>
            <pc:sldMk cId="2620875938" sldId="292"/>
            <ac:spMk id="2" creationId="{F58D9D73-C9E9-4B66-AF27-EA3238154737}"/>
          </ac:spMkLst>
        </pc:spChg>
        <pc:spChg chg="mod">
          <ac:chgData name="Ludden-Schlatter, Alicia" userId="377bbe12-0fd4-43b3-9ad2-c6451db1b6dc" providerId="ADAL" clId="{87CD8701-1CBC-436C-9245-3041E04B85A0}" dt="2021-12-19T19:37:34.479" v="2332" actId="20577"/>
          <ac:spMkLst>
            <pc:docMk/>
            <pc:sldMk cId="2620875938" sldId="292"/>
            <ac:spMk id="3" creationId="{A46AD74E-8FBE-46A0-BE4E-A2588307EB9C}"/>
          </ac:spMkLst>
        </pc:spChg>
        <pc:picChg chg="mod">
          <ac:chgData name="Ludden-Schlatter, Alicia" userId="377bbe12-0fd4-43b3-9ad2-c6451db1b6dc" providerId="ADAL" clId="{87CD8701-1CBC-436C-9245-3041E04B85A0}" dt="2021-12-19T19:37:17.614" v="2304" actId="1076"/>
          <ac:picMkLst>
            <pc:docMk/>
            <pc:sldMk cId="2620875938" sldId="292"/>
            <ac:picMk id="4" creationId="{9545A895-64C1-48A3-98A6-C02F765E771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mailmissouri-my.sharepoint.com/personal/luddena_umsystem_edu/Documents/IPC%204/IPC%204%202021/Sim%20Center%20Encounter/Copy%20of%20UM%20Data.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ailmissouri-my.sharepoint.com/personal/luddena_umsystem_edu/Documents/IPC%204/IPC%204%202021/Sim%20Center%20Encounter/Copy%20of%20UM%20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a:t>
            </a:r>
            <a:r>
              <a:rPr lang="en-US" baseline="0" dirty="0"/>
              <a:t> Results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Sheet1!$A$8</c:f>
              <c:strCache>
                <c:ptCount val="1"/>
                <c:pt idx="0">
                  <c:v>Pre-Encounter</c:v>
                </c:pt>
              </c:strCache>
            </c:strRef>
          </c:tx>
          <c:spPr>
            <a:solidFill>
              <a:schemeClr val="accent1"/>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Sheet1!$B$8:$F$8</c:f>
              <c:numCache>
                <c:formatCode>General</c:formatCode>
                <c:ptCount val="5"/>
                <c:pt idx="0">
                  <c:v>51</c:v>
                </c:pt>
                <c:pt idx="1">
                  <c:v>22</c:v>
                </c:pt>
                <c:pt idx="2">
                  <c:v>4</c:v>
                </c:pt>
                <c:pt idx="3">
                  <c:v>2</c:v>
                </c:pt>
                <c:pt idx="4">
                  <c:v>2</c:v>
                </c:pt>
              </c:numCache>
            </c:numRef>
          </c:val>
          <c:extLst>
            <c:ext xmlns:c16="http://schemas.microsoft.com/office/drawing/2014/chart" uri="{C3380CC4-5D6E-409C-BE32-E72D297353CC}">
              <c16:uniqueId val="{00000000-EE69-41AD-9017-05AB7EC2C2CE}"/>
            </c:ext>
          </c:extLst>
        </c:ser>
        <c:ser>
          <c:idx val="1"/>
          <c:order val="1"/>
          <c:tx>
            <c:strRef>
              <c:f>Sheet1!$A$9</c:f>
              <c:strCache>
                <c:ptCount val="1"/>
                <c:pt idx="0">
                  <c:v>Post-Encounter</c:v>
                </c:pt>
              </c:strCache>
            </c:strRef>
          </c:tx>
          <c:spPr>
            <a:solidFill>
              <a:schemeClr val="accent2"/>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Sheet1!$B$9:$F$9</c:f>
              <c:numCache>
                <c:formatCode>General</c:formatCode>
                <c:ptCount val="5"/>
                <c:pt idx="0">
                  <c:v>45</c:v>
                </c:pt>
                <c:pt idx="1">
                  <c:v>13</c:v>
                </c:pt>
                <c:pt idx="2">
                  <c:v>1</c:v>
                </c:pt>
                <c:pt idx="3">
                  <c:v>1</c:v>
                </c:pt>
                <c:pt idx="4">
                  <c:v>1</c:v>
                </c:pt>
              </c:numCache>
            </c:numRef>
          </c:val>
          <c:extLst>
            <c:ext xmlns:c16="http://schemas.microsoft.com/office/drawing/2014/chart" uri="{C3380CC4-5D6E-409C-BE32-E72D297353CC}">
              <c16:uniqueId val="{00000001-EE69-41AD-9017-05AB7EC2C2CE}"/>
            </c:ext>
          </c:extLst>
        </c:ser>
        <c:dLbls>
          <c:showLegendKey val="0"/>
          <c:showVal val="0"/>
          <c:showCatName val="0"/>
          <c:showSerName val="0"/>
          <c:showPercent val="0"/>
          <c:showBubbleSize val="0"/>
        </c:dLbls>
        <c:gapWidth val="219"/>
        <c:overlap val="-27"/>
        <c:axId val="461721304"/>
        <c:axId val="415943176"/>
      </c:barChart>
      <c:catAx>
        <c:axId val="461721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943176"/>
        <c:crosses val="autoZero"/>
        <c:auto val="1"/>
        <c:lblAlgn val="ctr"/>
        <c:lblOffset val="100"/>
        <c:noMultiLvlLbl val="0"/>
      </c:catAx>
      <c:valAx>
        <c:axId val="415943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72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 Data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Sheet1!$B$27:$F$27</c:f>
              <c:numCache>
                <c:formatCode>General</c:formatCode>
                <c:ptCount val="5"/>
                <c:pt idx="0">
                  <c:v>17</c:v>
                </c:pt>
                <c:pt idx="1">
                  <c:v>18</c:v>
                </c:pt>
                <c:pt idx="2">
                  <c:v>12</c:v>
                </c:pt>
                <c:pt idx="3">
                  <c:v>4</c:v>
                </c:pt>
                <c:pt idx="4">
                  <c:v>10</c:v>
                </c:pt>
              </c:numCache>
            </c:numRef>
          </c:val>
          <c:extLst>
            <c:ext xmlns:c16="http://schemas.microsoft.com/office/drawing/2014/chart" uri="{C3380CC4-5D6E-409C-BE32-E72D297353CC}">
              <c16:uniqueId val="{00000000-E425-42D8-9618-32659A30166A}"/>
            </c:ext>
          </c:extLst>
        </c:ser>
        <c:dLbls>
          <c:showLegendKey val="0"/>
          <c:showVal val="0"/>
          <c:showCatName val="0"/>
          <c:showSerName val="0"/>
          <c:showPercent val="0"/>
          <c:showBubbleSize val="0"/>
        </c:dLbls>
        <c:gapWidth val="219"/>
        <c:overlap val="-27"/>
        <c:axId val="245271016"/>
        <c:axId val="167280888"/>
      </c:barChart>
      <c:catAx>
        <c:axId val="245271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280888"/>
        <c:crosses val="autoZero"/>
        <c:auto val="1"/>
        <c:lblAlgn val="ctr"/>
        <c:lblOffset val="100"/>
        <c:noMultiLvlLbl val="0"/>
      </c:catAx>
      <c:valAx>
        <c:axId val="167280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271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 Data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Sheet1!$B$64:$F$64</c:f>
              <c:strCache>
                <c:ptCount val="5"/>
                <c:pt idx="0">
                  <c:v>1 Strongly agree</c:v>
                </c:pt>
                <c:pt idx="1">
                  <c:v>2 Somewhat Agree</c:v>
                </c:pt>
                <c:pt idx="2">
                  <c:v>3 Neutral</c:v>
                </c:pt>
                <c:pt idx="3">
                  <c:v>4 Somewhat Dis</c:v>
                </c:pt>
                <c:pt idx="4">
                  <c:v>5 Strongly Disagree</c:v>
                </c:pt>
              </c:strCache>
            </c:strRef>
          </c:cat>
          <c:val>
            <c:numRef>
              <c:f>Sheet1!$B$65:$F$65</c:f>
              <c:numCache>
                <c:formatCode>General</c:formatCode>
                <c:ptCount val="5"/>
                <c:pt idx="0">
                  <c:v>4</c:v>
                </c:pt>
                <c:pt idx="1">
                  <c:v>3</c:v>
                </c:pt>
                <c:pt idx="2">
                  <c:v>0</c:v>
                </c:pt>
                <c:pt idx="3">
                  <c:v>0</c:v>
                </c:pt>
                <c:pt idx="4">
                  <c:v>0</c:v>
                </c:pt>
              </c:numCache>
            </c:numRef>
          </c:val>
          <c:extLst>
            <c:ext xmlns:c16="http://schemas.microsoft.com/office/drawing/2014/chart" uri="{C3380CC4-5D6E-409C-BE32-E72D297353CC}">
              <c16:uniqueId val="{00000000-F3E8-4EAC-839E-BF7C006C68DF}"/>
            </c:ext>
          </c:extLst>
        </c:ser>
        <c:dLbls>
          <c:showLegendKey val="0"/>
          <c:showVal val="0"/>
          <c:showCatName val="0"/>
          <c:showSerName val="0"/>
          <c:showPercent val="0"/>
          <c:showBubbleSize val="0"/>
        </c:dLbls>
        <c:gapWidth val="219"/>
        <c:overlap val="-27"/>
        <c:axId val="352716920"/>
        <c:axId val="245272136"/>
      </c:barChart>
      <c:catAx>
        <c:axId val="352716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272136"/>
        <c:crosses val="autoZero"/>
        <c:auto val="1"/>
        <c:lblAlgn val="ctr"/>
        <c:lblOffset val="100"/>
        <c:noMultiLvlLbl val="0"/>
      </c:catAx>
      <c:valAx>
        <c:axId val="245272136"/>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71692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 Data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Sheet1!$B$64:$F$64</c:f>
              <c:strCache>
                <c:ptCount val="5"/>
                <c:pt idx="0">
                  <c:v>1 Strongly agree</c:v>
                </c:pt>
                <c:pt idx="1">
                  <c:v>2 Somewhat Agree</c:v>
                </c:pt>
                <c:pt idx="2">
                  <c:v>3 Neutral</c:v>
                </c:pt>
                <c:pt idx="3">
                  <c:v>4 Somewhat Dis</c:v>
                </c:pt>
                <c:pt idx="4">
                  <c:v>5 Strongly Disagree</c:v>
                </c:pt>
              </c:strCache>
            </c:strRef>
          </c:cat>
          <c:val>
            <c:numRef>
              <c:f>Sheet1!$B$66:$F$66</c:f>
              <c:numCache>
                <c:formatCode>General</c:formatCode>
                <c:ptCount val="5"/>
                <c:pt idx="0">
                  <c:v>3</c:v>
                </c:pt>
                <c:pt idx="1">
                  <c:v>4</c:v>
                </c:pt>
                <c:pt idx="2">
                  <c:v>0</c:v>
                </c:pt>
                <c:pt idx="3">
                  <c:v>0</c:v>
                </c:pt>
                <c:pt idx="4">
                  <c:v>0</c:v>
                </c:pt>
              </c:numCache>
            </c:numRef>
          </c:val>
          <c:extLst>
            <c:ext xmlns:c16="http://schemas.microsoft.com/office/drawing/2014/chart" uri="{C3380CC4-5D6E-409C-BE32-E72D297353CC}">
              <c16:uniqueId val="{00000000-BAA3-4E7F-BDDC-0D17004EEBE6}"/>
            </c:ext>
          </c:extLst>
        </c:ser>
        <c:dLbls>
          <c:showLegendKey val="0"/>
          <c:showVal val="0"/>
          <c:showCatName val="0"/>
          <c:showSerName val="0"/>
          <c:showPercent val="0"/>
          <c:showBubbleSize val="0"/>
        </c:dLbls>
        <c:gapWidth val="219"/>
        <c:overlap val="-27"/>
        <c:axId val="461567176"/>
        <c:axId val="461468600"/>
      </c:barChart>
      <c:catAx>
        <c:axId val="46156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468600"/>
        <c:crosses val="autoZero"/>
        <c:auto val="1"/>
        <c:lblAlgn val="ctr"/>
        <c:lblOffset val="100"/>
        <c:noMultiLvlLbl val="0"/>
      </c:catAx>
      <c:valAx>
        <c:axId val="46146860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56717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Percentage</a:t>
            </a:r>
            <a:endParaRPr lang="en-US" sz="1100" dirty="0">
              <a:effectLst/>
            </a:endParaRPr>
          </a:p>
        </c:rich>
      </c:tx>
      <c:layout>
        <c:manualLayout>
          <c:xMode val="edge"/>
          <c:yMode val="edge"/>
          <c:x val="0.42731287899357401"/>
          <c:y val="3.16707905313777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Sheet1!$A$34</c:f>
              <c:strCache>
                <c:ptCount val="1"/>
                <c:pt idx="0">
                  <c:v>Pre-Encounter</c:v>
                </c:pt>
              </c:strCache>
            </c:strRef>
          </c:tx>
          <c:spPr>
            <a:solidFill>
              <a:schemeClr val="accent1"/>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Sheet1!$B$34:$F$34</c:f>
              <c:numCache>
                <c:formatCode>0.00</c:formatCode>
                <c:ptCount val="5"/>
                <c:pt idx="0">
                  <c:v>0.62962962962962998</c:v>
                </c:pt>
                <c:pt idx="1">
                  <c:v>0.27160493827160498</c:v>
                </c:pt>
                <c:pt idx="2">
                  <c:v>4.9382716049382699E-2</c:v>
                </c:pt>
                <c:pt idx="3">
                  <c:v>2.4691358024691398E-2</c:v>
                </c:pt>
                <c:pt idx="4">
                  <c:v>2.4691358024691398E-2</c:v>
                </c:pt>
              </c:numCache>
            </c:numRef>
          </c:val>
          <c:extLst>
            <c:ext xmlns:c16="http://schemas.microsoft.com/office/drawing/2014/chart" uri="{C3380CC4-5D6E-409C-BE32-E72D297353CC}">
              <c16:uniqueId val="{00000000-4248-4AC9-9AEE-EF7420B4EB36}"/>
            </c:ext>
          </c:extLst>
        </c:ser>
        <c:ser>
          <c:idx val="1"/>
          <c:order val="1"/>
          <c:tx>
            <c:strRef>
              <c:f>Sheet1!$A$35</c:f>
              <c:strCache>
                <c:ptCount val="1"/>
                <c:pt idx="0">
                  <c:v>Post-Encounter</c:v>
                </c:pt>
              </c:strCache>
            </c:strRef>
          </c:tx>
          <c:spPr>
            <a:solidFill>
              <a:schemeClr val="accent2"/>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Sheet1!$B$35:$F$35</c:f>
              <c:numCache>
                <c:formatCode>0.00</c:formatCode>
                <c:ptCount val="5"/>
                <c:pt idx="0">
                  <c:v>0.73770491803278704</c:v>
                </c:pt>
                <c:pt idx="1">
                  <c:v>0.213114754098361</c:v>
                </c:pt>
                <c:pt idx="2">
                  <c:v>1.63934426229508E-2</c:v>
                </c:pt>
                <c:pt idx="3">
                  <c:v>1.63934426229508E-2</c:v>
                </c:pt>
                <c:pt idx="4">
                  <c:v>1.63934426229508E-2</c:v>
                </c:pt>
              </c:numCache>
            </c:numRef>
          </c:val>
          <c:extLst>
            <c:ext xmlns:c16="http://schemas.microsoft.com/office/drawing/2014/chart" uri="{C3380CC4-5D6E-409C-BE32-E72D297353CC}">
              <c16:uniqueId val="{00000001-4248-4AC9-9AEE-EF7420B4EB36}"/>
            </c:ext>
          </c:extLst>
        </c:ser>
        <c:dLbls>
          <c:showLegendKey val="0"/>
          <c:showVal val="0"/>
          <c:showCatName val="0"/>
          <c:showSerName val="0"/>
          <c:showPercent val="0"/>
          <c:showBubbleSize val="0"/>
        </c:dLbls>
        <c:gapWidth val="219"/>
        <c:overlap val="-27"/>
        <c:axId val="335004552"/>
        <c:axId val="352870472"/>
      </c:barChart>
      <c:catAx>
        <c:axId val="33500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870472"/>
        <c:crosses val="autoZero"/>
        <c:auto val="1"/>
        <c:lblAlgn val="ctr"/>
        <c:lblOffset val="100"/>
        <c:noMultiLvlLbl val="0"/>
      </c:catAx>
      <c:valAx>
        <c:axId val="3528704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5004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 Results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Sheet1!$A$12</c:f>
              <c:strCache>
                <c:ptCount val="1"/>
                <c:pt idx="0">
                  <c:v>Pre-Encounter</c:v>
                </c:pt>
              </c:strCache>
            </c:strRef>
          </c:tx>
          <c:spPr>
            <a:solidFill>
              <a:schemeClr val="accent1"/>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Sheet1!$B$12:$F$12</c:f>
              <c:numCache>
                <c:formatCode>General</c:formatCode>
                <c:ptCount val="5"/>
                <c:pt idx="0">
                  <c:v>33</c:v>
                </c:pt>
                <c:pt idx="1">
                  <c:v>37</c:v>
                </c:pt>
                <c:pt idx="2">
                  <c:v>4</c:v>
                </c:pt>
                <c:pt idx="3">
                  <c:v>2</c:v>
                </c:pt>
                <c:pt idx="4">
                  <c:v>5</c:v>
                </c:pt>
              </c:numCache>
            </c:numRef>
          </c:val>
          <c:extLst>
            <c:ext xmlns:c16="http://schemas.microsoft.com/office/drawing/2014/chart" uri="{C3380CC4-5D6E-409C-BE32-E72D297353CC}">
              <c16:uniqueId val="{00000000-BCBC-4425-965C-64E6026D294E}"/>
            </c:ext>
          </c:extLst>
        </c:ser>
        <c:ser>
          <c:idx val="1"/>
          <c:order val="1"/>
          <c:tx>
            <c:strRef>
              <c:f>Sheet1!$A$13</c:f>
              <c:strCache>
                <c:ptCount val="1"/>
                <c:pt idx="0">
                  <c:v>Post-Encounter</c:v>
                </c:pt>
              </c:strCache>
            </c:strRef>
          </c:tx>
          <c:spPr>
            <a:solidFill>
              <a:srgbClr val="EF8D2B"/>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Sheet1!$B$13:$F$13</c:f>
              <c:numCache>
                <c:formatCode>General</c:formatCode>
                <c:ptCount val="5"/>
                <c:pt idx="0">
                  <c:v>25</c:v>
                </c:pt>
                <c:pt idx="1">
                  <c:v>32</c:v>
                </c:pt>
                <c:pt idx="2">
                  <c:v>1</c:v>
                </c:pt>
                <c:pt idx="3">
                  <c:v>2</c:v>
                </c:pt>
                <c:pt idx="4">
                  <c:v>1</c:v>
                </c:pt>
              </c:numCache>
            </c:numRef>
          </c:val>
          <c:extLst>
            <c:ext xmlns:c16="http://schemas.microsoft.com/office/drawing/2014/chart" uri="{C3380CC4-5D6E-409C-BE32-E72D297353CC}">
              <c16:uniqueId val="{00000001-BCBC-4425-965C-64E6026D294E}"/>
            </c:ext>
          </c:extLst>
        </c:ser>
        <c:dLbls>
          <c:showLegendKey val="0"/>
          <c:showVal val="0"/>
          <c:showCatName val="0"/>
          <c:showSerName val="0"/>
          <c:showPercent val="0"/>
          <c:showBubbleSize val="0"/>
        </c:dLbls>
        <c:gapWidth val="219"/>
        <c:overlap val="-27"/>
        <c:axId val="352462632"/>
        <c:axId val="468683608"/>
      </c:barChart>
      <c:catAx>
        <c:axId val="352462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8683608"/>
        <c:crosses val="autoZero"/>
        <c:auto val="1"/>
        <c:lblAlgn val="ctr"/>
        <c:lblOffset val="100"/>
        <c:noMultiLvlLbl val="0"/>
      </c:catAx>
      <c:valAx>
        <c:axId val="468683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462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Percentage</a:t>
            </a:r>
            <a:endParaRPr lang="en-US" sz="10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Sheet1!$A$38</c:f>
              <c:strCache>
                <c:ptCount val="1"/>
                <c:pt idx="0">
                  <c:v>Pre-Encounter</c:v>
                </c:pt>
              </c:strCache>
            </c:strRef>
          </c:tx>
          <c:spPr>
            <a:solidFill>
              <a:schemeClr val="accent1"/>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Sheet1!$B$38:$F$38</c:f>
              <c:numCache>
                <c:formatCode>0.00</c:formatCode>
                <c:ptCount val="5"/>
                <c:pt idx="0">
                  <c:v>0.407407407407407</c:v>
                </c:pt>
                <c:pt idx="1">
                  <c:v>0.45679012345678999</c:v>
                </c:pt>
                <c:pt idx="2">
                  <c:v>4.9382716049382699E-2</c:v>
                </c:pt>
                <c:pt idx="3">
                  <c:v>2.4691358024691398E-2</c:v>
                </c:pt>
                <c:pt idx="4">
                  <c:v>6.1728395061728399E-2</c:v>
                </c:pt>
              </c:numCache>
            </c:numRef>
          </c:val>
          <c:extLst>
            <c:ext xmlns:c16="http://schemas.microsoft.com/office/drawing/2014/chart" uri="{C3380CC4-5D6E-409C-BE32-E72D297353CC}">
              <c16:uniqueId val="{00000000-1393-4384-8521-3CAEEFE54B58}"/>
            </c:ext>
          </c:extLst>
        </c:ser>
        <c:ser>
          <c:idx val="1"/>
          <c:order val="1"/>
          <c:tx>
            <c:strRef>
              <c:f>Sheet1!$A$39</c:f>
              <c:strCache>
                <c:ptCount val="1"/>
                <c:pt idx="0">
                  <c:v>Post-Encounter</c:v>
                </c:pt>
              </c:strCache>
            </c:strRef>
          </c:tx>
          <c:spPr>
            <a:solidFill>
              <a:schemeClr val="accent2"/>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Sheet1!$B$39:$F$39</c:f>
              <c:numCache>
                <c:formatCode>0.00</c:formatCode>
                <c:ptCount val="5"/>
                <c:pt idx="0">
                  <c:v>0.409836065573771</c:v>
                </c:pt>
                <c:pt idx="1">
                  <c:v>0.52459016393442603</c:v>
                </c:pt>
                <c:pt idx="2">
                  <c:v>1.63934426229508E-2</c:v>
                </c:pt>
                <c:pt idx="3">
                  <c:v>3.2786885245901599E-2</c:v>
                </c:pt>
                <c:pt idx="4">
                  <c:v>1.63934426229508E-2</c:v>
                </c:pt>
              </c:numCache>
            </c:numRef>
          </c:val>
          <c:extLst>
            <c:ext xmlns:c16="http://schemas.microsoft.com/office/drawing/2014/chart" uri="{C3380CC4-5D6E-409C-BE32-E72D297353CC}">
              <c16:uniqueId val="{00000001-1393-4384-8521-3CAEEFE54B58}"/>
            </c:ext>
          </c:extLst>
        </c:ser>
        <c:dLbls>
          <c:showLegendKey val="0"/>
          <c:showVal val="0"/>
          <c:showCatName val="0"/>
          <c:showSerName val="0"/>
          <c:showPercent val="0"/>
          <c:showBubbleSize val="0"/>
        </c:dLbls>
        <c:gapWidth val="219"/>
        <c:axId val="416395176"/>
        <c:axId val="352252248"/>
      </c:barChart>
      <c:catAx>
        <c:axId val="416395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252248"/>
        <c:crosses val="autoZero"/>
        <c:auto val="1"/>
        <c:lblAlgn val="ctr"/>
        <c:lblOffset val="100"/>
        <c:noMultiLvlLbl val="0"/>
      </c:catAx>
      <c:valAx>
        <c:axId val="3522522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395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Percentage</a:t>
            </a:r>
            <a:endParaRPr lang="en-US" sz="105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Sheet1!$A$42</c:f>
              <c:strCache>
                <c:ptCount val="1"/>
                <c:pt idx="0">
                  <c:v>Pre-Encounter</c:v>
                </c:pt>
              </c:strCache>
            </c:strRef>
          </c:tx>
          <c:spPr>
            <a:solidFill>
              <a:schemeClr val="accent1"/>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Sheet1!$B$42:$F$42</c:f>
              <c:numCache>
                <c:formatCode>0.00</c:formatCode>
                <c:ptCount val="5"/>
                <c:pt idx="0">
                  <c:v>0.209876543209876</c:v>
                </c:pt>
                <c:pt idx="1">
                  <c:v>0.407407407407407</c:v>
                </c:pt>
                <c:pt idx="2">
                  <c:v>0.12345679012345701</c:v>
                </c:pt>
                <c:pt idx="3">
                  <c:v>0.148148148148148</c:v>
                </c:pt>
                <c:pt idx="4">
                  <c:v>0.11111111111111099</c:v>
                </c:pt>
              </c:numCache>
            </c:numRef>
          </c:val>
          <c:extLst>
            <c:ext xmlns:c16="http://schemas.microsoft.com/office/drawing/2014/chart" uri="{C3380CC4-5D6E-409C-BE32-E72D297353CC}">
              <c16:uniqueId val="{00000000-3852-48FE-8BDD-941FA20B81F6}"/>
            </c:ext>
          </c:extLst>
        </c:ser>
        <c:ser>
          <c:idx val="1"/>
          <c:order val="1"/>
          <c:tx>
            <c:strRef>
              <c:f>Sheet1!$A$43</c:f>
              <c:strCache>
                <c:ptCount val="1"/>
                <c:pt idx="0">
                  <c:v>Post-Encounter</c:v>
                </c:pt>
              </c:strCache>
            </c:strRef>
          </c:tx>
          <c:spPr>
            <a:solidFill>
              <a:schemeClr val="accent2"/>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Sheet1!$B$43:$F$43</c:f>
              <c:numCache>
                <c:formatCode>0.00</c:formatCode>
                <c:ptCount val="5"/>
                <c:pt idx="0">
                  <c:v>0.31147540983606598</c:v>
                </c:pt>
                <c:pt idx="1">
                  <c:v>0.52459016393442603</c:v>
                </c:pt>
                <c:pt idx="2">
                  <c:v>0.114754098360656</c:v>
                </c:pt>
                <c:pt idx="3">
                  <c:v>3.2786885245901599E-2</c:v>
                </c:pt>
                <c:pt idx="4">
                  <c:v>1.63934426229508E-2</c:v>
                </c:pt>
              </c:numCache>
            </c:numRef>
          </c:val>
          <c:extLst>
            <c:ext xmlns:c16="http://schemas.microsoft.com/office/drawing/2014/chart" uri="{C3380CC4-5D6E-409C-BE32-E72D297353CC}">
              <c16:uniqueId val="{00000001-3852-48FE-8BDD-941FA20B81F6}"/>
            </c:ext>
          </c:extLst>
        </c:ser>
        <c:dLbls>
          <c:showLegendKey val="0"/>
          <c:showVal val="0"/>
          <c:showCatName val="0"/>
          <c:showSerName val="0"/>
          <c:showPercent val="0"/>
          <c:showBubbleSize val="0"/>
        </c:dLbls>
        <c:gapWidth val="219"/>
        <c:axId val="351790040"/>
        <c:axId val="352107304"/>
      </c:barChart>
      <c:catAx>
        <c:axId val="351790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107304"/>
        <c:crosses val="autoZero"/>
        <c:auto val="1"/>
        <c:lblAlgn val="ctr"/>
        <c:lblOffset val="100"/>
        <c:noMultiLvlLbl val="0"/>
      </c:catAx>
      <c:valAx>
        <c:axId val="352107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790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 Results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Sheet1!$A$16</c:f>
              <c:strCache>
                <c:ptCount val="1"/>
                <c:pt idx="0">
                  <c:v>Pre-Encounter</c:v>
                </c:pt>
              </c:strCache>
            </c:strRef>
          </c:tx>
          <c:spPr>
            <a:solidFill>
              <a:schemeClr val="accent1"/>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Sheet1!$B$16:$F$16</c:f>
              <c:numCache>
                <c:formatCode>General</c:formatCode>
                <c:ptCount val="5"/>
                <c:pt idx="0">
                  <c:v>17</c:v>
                </c:pt>
                <c:pt idx="1">
                  <c:v>33</c:v>
                </c:pt>
                <c:pt idx="2">
                  <c:v>10</c:v>
                </c:pt>
                <c:pt idx="3">
                  <c:v>12</c:v>
                </c:pt>
                <c:pt idx="4">
                  <c:v>9</c:v>
                </c:pt>
              </c:numCache>
            </c:numRef>
          </c:val>
          <c:extLst>
            <c:ext xmlns:c16="http://schemas.microsoft.com/office/drawing/2014/chart" uri="{C3380CC4-5D6E-409C-BE32-E72D297353CC}">
              <c16:uniqueId val="{00000000-2126-4C78-9AB8-C9B44911873E}"/>
            </c:ext>
          </c:extLst>
        </c:ser>
        <c:ser>
          <c:idx val="1"/>
          <c:order val="1"/>
          <c:tx>
            <c:strRef>
              <c:f>Sheet1!$A$17</c:f>
              <c:strCache>
                <c:ptCount val="1"/>
                <c:pt idx="0">
                  <c:v>Post-Encounter</c:v>
                </c:pt>
              </c:strCache>
            </c:strRef>
          </c:tx>
          <c:spPr>
            <a:solidFill>
              <a:schemeClr val="accent2"/>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Sheet1!$B$17:$F$17</c:f>
              <c:numCache>
                <c:formatCode>General</c:formatCode>
                <c:ptCount val="5"/>
                <c:pt idx="0">
                  <c:v>19</c:v>
                </c:pt>
                <c:pt idx="1">
                  <c:v>32</c:v>
                </c:pt>
                <c:pt idx="2">
                  <c:v>7</c:v>
                </c:pt>
                <c:pt idx="3">
                  <c:v>2</c:v>
                </c:pt>
                <c:pt idx="4">
                  <c:v>1</c:v>
                </c:pt>
              </c:numCache>
            </c:numRef>
          </c:val>
          <c:extLst>
            <c:ext xmlns:c16="http://schemas.microsoft.com/office/drawing/2014/chart" uri="{C3380CC4-5D6E-409C-BE32-E72D297353CC}">
              <c16:uniqueId val="{00000001-2126-4C78-9AB8-C9B44911873E}"/>
            </c:ext>
          </c:extLst>
        </c:ser>
        <c:dLbls>
          <c:showLegendKey val="0"/>
          <c:showVal val="0"/>
          <c:showCatName val="0"/>
          <c:showSerName val="0"/>
          <c:showPercent val="0"/>
          <c:showBubbleSize val="0"/>
        </c:dLbls>
        <c:gapWidth val="219"/>
        <c:overlap val="-27"/>
        <c:axId val="19707567"/>
        <c:axId val="19707983"/>
      </c:barChart>
      <c:catAx>
        <c:axId val="1970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07983"/>
        <c:crosses val="autoZero"/>
        <c:auto val="1"/>
        <c:lblAlgn val="ctr"/>
        <c:lblOffset val="100"/>
        <c:noMultiLvlLbl val="0"/>
      </c:catAx>
      <c:valAx>
        <c:axId val="19707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07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Percentage.</a:t>
            </a:r>
            <a:endParaRPr lang="en-US" sz="11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Sheet1!$A$46</c:f>
              <c:strCache>
                <c:ptCount val="1"/>
                <c:pt idx="0">
                  <c:v>Pre-Encounter</c:v>
                </c:pt>
              </c:strCache>
            </c:strRef>
          </c:tx>
          <c:spPr>
            <a:solidFill>
              <a:schemeClr val="accent1"/>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Sheet1!$B$46:$F$46</c:f>
              <c:numCache>
                <c:formatCode>0.00</c:formatCode>
                <c:ptCount val="5"/>
                <c:pt idx="0">
                  <c:v>0.77777777777777801</c:v>
                </c:pt>
                <c:pt idx="1">
                  <c:v>0.148148148148148</c:v>
                </c:pt>
                <c:pt idx="2">
                  <c:v>2.4691358024691398E-2</c:v>
                </c:pt>
                <c:pt idx="3">
                  <c:v>2.4691358024691398E-2</c:v>
                </c:pt>
                <c:pt idx="4">
                  <c:v>2.4691358024691398E-2</c:v>
                </c:pt>
              </c:numCache>
            </c:numRef>
          </c:val>
          <c:extLst>
            <c:ext xmlns:c16="http://schemas.microsoft.com/office/drawing/2014/chart" uri="{C3380CC4-5D6E-409C-BE32-E72D297353CC}">
              <c16:uniqueId val="{00000000-A057-49D8-AF89-FE47665E4F71}"/>
            </c:ext>
          </c:extLst>
        </c:ser>
        <c:ser>
          <c:idx val="1"/>
          <c:order val="1"/>
          <c:tx>
            <c:strRef>
              <c:f>Sheet1!$A$47</c:f>
              <c:strCache>
                <c:ptCount val="1"/>
                <c:pt idx="0">
                  <c:v>Post-Encounter</c:v>
                </c:pt>
              </c:strCache>
            </c:strRef>
          </c:tx>
          <c:spPr>
            <a:solidFill>
              <a:schemeClr val="accent2"/>
            </a:solidFill>
            <a:ln>
              <a:noFill/>
            </a:ln>
            <a:effectLst/>
          </c:spPr>
          <c:invertIfNegative val="0"/>
          <c:cat>
            <c:strRef>
              <c:f>Sheet1!$B$31:$F$31</c:f>
              <c:strCache>
                <c:ptCount val="5"/>
                <c:pt idx="0">
                  <c:v>1 Strongly agree</c:v>
                </c:pt>
                <c:pt idx="1">
                  <c:v>2 Somewhat Agree</c:v>
                </c:pt>
                <c:pt idx="2">
                  <c:v>3 Neutral</c:v>
                </c:pt>
                <c:pt idx="3">
                  <c:v>4 Somewhat Dis</c:v>
                </c:pt>
                <c:pt idx="4">
                  <c:v>5 Strongly Disagree</c:v>
                </c:pt>
              </c:strCache>
            </c:strRef>
          </c:cat>
          <c:val>
            <c:numRef>
              <c:f>Sheet1!$B$47:$F$47</c:f>
              <c:numCache>
                <c:formatCode>0.00</c:formatCode>
                <c:ptCount val="5"/>
                <c:pt idx="0">
                  <c:v>0.75409836065573799</c:v>
                </c:pt>
                <c:pt idx="1">
                  <c:v>0.19672131147541</c:v>
                </c:pt>
                <c:pt idx="2">
                  <c:v>3.2786885245901599E-2</c:v>
                </c:pt>
                <c:pt idx="3">
                  <c:v>0</c:v>
                </c:pt>
                <c:pt idx="4">
                  <c:v>1.63934426229508E-2</c:v>
                </c:pt>
              </c:numCache>
            </c:numRef>
          </c:val>
          <c:extLst>
            <c:ext xmlns:c16="http://schemas.microsoft.com/office/drawing/2014/chart" uri="{C3380CC4-5D6E-409C-BE32-E72D297353CC}">
              <c16:uniqueId val="{00000001-A057-49D8-AF89-FE47665E4F71}"/>
            </c:ext>
          </c:extLst>
        </c:ser>
        <c:dLbls>
          <c:showLegendKey val="0"/>
          <c:showVal val="0"/>
          <c:showCatName val="0"/>
          <c:showSerName val="0"/>
          <c:showPercent val="0"/>
          <c:showBubbleSize val="0"/>
        </c:dLbls>
        <c:gapWidth val="219"/>
        <c:overlap val="-27"/>
        <c:axId val="373327768"/>
        <c:axId val="353230360"/>
      </c:barChart>
      <c:catAx>
        <c:axId val="373327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230360"/>
        <c:crosses val="autoZero"/>
        <c:auto val="1"/>
        <c:lblAlgn val="ctr"/>
        <c:lblOffset val="100"/>
        <c:noMultiLvlLbl val="0"/>
      </c:catAx>
      <c:valAx>
        <c:axId val="3532303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327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 Results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Sheet1!$A$20</c:f>
              <c:strCache>
                <c:ptCount val="1"/>
                <c:pt idx="0">
                  <c:v>Pre-Encounter</c:v>
                </c:pt>
              </c:strCache>
            </c:strRef>
          </c:tx>
          <c:spPr>
            <a:solidFill>
              <a:schemeClr val="accent1"/>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Sheet1!$B$20:$F$20</c:f>
              <c:numCache>
                <c:formatCode>General</c:formatCode>
                <c:ptCount val="5"/>
                <c:pt idx="0">
                  <c:v>63</c:v>
                </c:pt>
                <c:pt idx="1">
                  <c:v>12</c:v>
                </c:pt>
                <c:pt idx="2">
                  <c:v>2</c:v>
                </c:pt>
                <c:pt idx="3">
                  <c:v>2</c:v>
                </c:pt>
                <c:pt idx="4">
                  <c:v>2</c:v>
                </c:pt>
              </c:numCache>
            </c:numRef>
          </c:val>
          <c:extLst>
            <c:ext xmlns:c16="http://schemas.microsoft.com/office/drawing/2014/chart" uri="{C3380CC4-5D6E-409C-BE32-E72D297353CC}">
              <c16:uniqueId val="{00000000-DFA2-4ACF-AEA9-BD44C82A3A9F}"/>
            </c:ext>
          </c:extLst>
        </c:ser>
        <c:ser>
          <c:idx val="1"/>
          <c:order val="1"/>
          <c:tx>
            <c:strRef>
              <c:f>Sheet1!$A$21</c:f>
              <c:strCache>
                <c:ptCount val="1"/>
                <c:pt idx="0">
                  <c:v>Post-Encounter</c:v>
                </c:pt>
              </c:strCache>
            </c:strRef>
          </c:tx>
          <c:spPr>
            <a:solidFill>
              <a:schemeClr val="accent2"/>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Sheet1!$B$21:$F$21</c:f>
              <c:numCache>
                <c:formatCode>General</c:formatCode>
                <c:ptCount val="5"/>
                <c:pt idx="0">
                  <c:v>46</c:v>
                </c:pt>
                <c:pt idx="1">
                  <c:v>12</c:v>
                </c:pt>
                <c:pt idx="2">
                  <c:v>2</c:v>
                </c:pt>
                <c:pt idx="3">
                  <c:v>0</c:v>
                </c:pt>
                <c:pt idx="4">
                  <c:v>1</c:v>
                </c:pt>
              </c:numCache>
            </c:numRef>
          </c:val>
          <c:extLst>
            <c:ext xmlns:c16="http://schemas.microsoft.com/office/drawing/2014/chart" uri="{C3380CC4-5D6E-409C-BE32-E72D297353CC}">
              <c16:uniqueId val="{00000001-DFA2-4ACF-AEA9-BD44C82A3A9F}"/>
            </c:ext>
          </c:extLst>
        </c:ser>
        <c:dLbls>
          <c:showLegendKey val="0"/>
          <c:showVal val="0"/>
          <c:showCatName val="0"/>
          <c:showSerName val="0"/>
          <c:showPercent val="0"/>
          <c:showBubbleSize val="0"/>
        </c:dLbls>
        <c:gapWidth val="219"/>
        <c:overlap val="-27"/>
        <c:axId val="1590234287"/>
        <c:axId val="1590236783"/>
      </c:barChart>
      <c:catAx>
        <c:axId val="1590234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0236783"/>
        <c:crosses val="autoZero"/>
        <c:auto val="1"/>
        <c:lblAlgn val="ctr"/>
        <c:lblOffset val="100"/>
        <c:noMultiLvlLbl val="0"/>
      </c:catAx>
      <c:valAx>
        <c:axId val="1590236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0234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Numerical Data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Sheet1!$B$5:$F$5</c:f>
              <c:strCache>
                <c:ptCount val="5"/>
                <c:pt idx="0">
                  <c:v>1 Strongly agree</c:v>
                </c:pt>
                <c:pt idx="1">
                  <c:v>2 Somewhat Agree</c:v>
                </c:pt>
                <c:pt idx="2">
                  <c:v>3 Neutral</c:v>
                </c:pt>
                <c:pt idx="3">
                  <c:v>4 Somewhat Disagree</c:v>
                </c:pt>
                <c:pt idx="4">
                  <c:v>5 Strongly Disagree</c:v>
                </c:pt>
              </c:strCache>
            </c:strRef>
          </c:cat>
          <c:val>
            <c:numRef>
              <c:f>Sheet1!$B$24:$F$24</c:f>
              <c:numCache>
                <c:formatCode>General</c:formatCode>
                <c:ptCount val="5"/>
                <c:pt idx="0">
                  <c:v>18</c:v>
                </c:pt>
                <c:pt idx="1">
                  <c:v>23</c:v>
                </c:pt>
                <c:pt idx="2">
                  <c:v>8</c:v>
                </c:pt>
                <c:pt idx="3">
                  <c:v>3</c:v>
                </c:pt>
                <c:pt idx="4">
                  <c:v>9</c:v>
                </c:pt>
              </c:numCache>
            </c:numRef>
          </c:val>
          <c:extLst>
            <c:ext xmlns:c16="http://schemas.microsoft.com/office/drawing/2014/chart" uri="{C3380CC4-5D6E-409C-BE32-E72D297353CC}">
              <c16:uniqueId val="{00000000-C467-4A19-A25D-0A4903EBAE49}"/>
            </c:ext>
          </c:extLst>
        </c:ser>
        <c:dLbls>
          <c:showLegendKey val="0"/>
          <c:showVal val="0"/>
          <c:showCatName val="0"/>
          <c:showSerName val="0"/>
          <c:showPercent val="0"/>
          <c:showBubbleSize val="0"/>
        </c:dLbls>
        <c:gapWidth val="219"/>
        <c:overlap val="-27"/>
        <c:axId val="461564296"/>
        <c:axId val="461392296"/>
      </c:barChart>
      <c:catAx>
        <c:axId val="461564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392296"/>
        <c:crosses val="autoZero"/>
        <c:auto val="1"/>
        <c:lblAlgn val="ctr"/>
        <c:lblOffset val="100"/>
        <c:noMultiLvlLbl val="0"/>
      </c:catAx>
      <c:valAx>
        <c:axId val="461392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564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0.46991</cdr:x>
      <cdr:y>0.15928</cdr:y>
    </cdr:from>
    <cdr:to>
      <cdr:x>0.96056</cdr:x>
      <cdr:y>0.58934</cdr:y>
    </cdr:to>
    <cdr:sp macro="" textlink="">
      <cdr:nvSpPr>
        <cdr:cNvPr id="2" name="TextBox 2">
          <a:extLst xmlns:a="http://schemas.openxmlformats.org/drawingml/2006/main">
            <a:ext uri="{FF2B5EF4-FFF2-40B4-BE49-F238E27FC236}">
              <a16:creationId xmlns:a16="http://schemas.microsoft.com/office/drawing/2014/main" id="{DC266A4D-E1CD-4A07-898A-4B5E5EA4780E}"/>
            </a:ext>
          </a:extLst>
        </cdr:cNvPr>
        <cdr:cNvSpPr txBox="1"/>
      </cdr:nvSpPr>
      <cdr:spPr>
        <a:xfrm xmlns:a="http://schemas.openxmlformats.org/drawingml/2006/main">
          <a:off x="2148430" y="446383"/>
          <a:ext cx="2243268" cy="1205253"/>
        </a:xfrm>
        <a:prstGeom xmlns:a="http://schemas.openxmlformats.org/drawingml/2006/main" prst="rect">
          <a:avLst/>
        </a:prstGeom>
        <a:solidFill xmlns:a="http://schemas.openxmlformats.org/drawingml/2006/main">
          <a:schemeClr val="bg1"/>
        </a:solidFill>
        <a:ln xmlns:a="http://schemas.openxmlformats.org/drawingml/2006/main">
          <a:solidFill>
            <a:schemeClr val="accent1"/>
          </a:solid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t>Strongly Agree and Somewhat Agree Responses:</a:t>
          </a:r>
        </a:p>
        <a:p xmlns:a="http://schemas.openxmlformats.org/drawingml/2006/main">
          <a:pPr marL="285750" indent="-285750">
            <a:buFont typeface="Arial" panose="020B0604020202020204" pitchFamily="34" charset="0"/>
            <a:buChar char="•"/>
          </a:pPr>
          <a:r>
            <a:rPr lang="en-US" sz="1400" dirty="0"/>
            <a:t>86.4% before encounter</a:t>
          </a:r>
        </a:p>
        <a:p xmlns:a="http://schemas.openxmlformats.org/drawingml/2006/main">
          <a:pPr marL="285750" indent="-285750">
            <a:buFont typeface="Arial" panose="020B0604020202020204" pitchFamily="34" charset="0"/>
            <a:buChar char="•"/>
          </a:pPr>
          <a:r>
            <a:rPr lang="en-US" sz="1400" dirty="0"/>
            <a:t>93.4% after encounter </a:t>
          </a:r>
        </a:p>
      </cdr:txBody>
    </cdr:sp>
  </cdr:relSizeAnchor>
</c:userShapes>
</file>

<file path=ppt/drawings/drawing2.xml><?xml version="1.0" encoding="utf-8"?>
<c:userShapes xmlns:c="http://schemas.openxmlformats.org/drawingml/2006/chart">
  <cdr:relSizeAnchor xmlns:cdr="http://schemas.openxmlformats.org/drawingml/2006/chartDrawing">
    <cdr:from>
      <cdr:x>0.43229</cdr:x>
      <cdr:y>0.15219</cdr:y>
    </cdr:from>
    <cdr:to>
      <cdr:x>0.96922</cdr:x>
      <cdr:y>0.5</cdr:y>
    </cdr:to>
    <cdr:sp macro="" textlink="">
      <cdr:nvSpPr>
        <cdr:cNvPr id="2" name="TextBox 2">
          <a:extLst xmlns:a="http://schemas.openxmlformats.org/drawingml/2006/main">
            <a:ext uri="{FF2B5EF4-FFF2-40B4-BE49-F238E27FC236}">
              <a16:creationId xmlns:a16="http://schemas.microsoft.com/office/drawing/2014/main" id="{DC266A4D-E1CD-4A07-898A-4B5E5EA4780E}"/>
            </a:ext>
          </a:extLst>
        </cdr:cNvPr>
        <cdr:cNvSpPr txBox="1"/>
      </cdr:nvSpPr>
      <cdr:spPr>
        <a:xfrm xmlns:a="http://schemas.openxmlformats.org/drawingml/2006/main">
          <a:off x="1834715" y="417488"/>
          <a:ext cx="2278852" cy="954112"/>
        </a:xfrm>
        <a:prstGeom xmlns:a="http://schemas.openxmlformats.org/drawingml/2006/main" prst="rect">
          <a:avLst/>
        </a:prstGeom>
        <a:solidFill xmlns:a="http://schemas.openxmlformats.org/drawingml/2006/main">
          <a:schemeClr val="bg1"/>
        </a:solidFill>
        <a:ln xmlns:a="http://schemas.openxmlformats.org/drawingml/2006/main">
          <a:solidFill>
            <a:schemeClr val="accent1"/>
          </a:solid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t>Strongly Agree and Somewhat Agree Responses:</a:t>
          </a:r>
        </a:p>
        <a:p xmlns:a="http://schemas.openxmlformats.org/drawingml/2006/main">
          <a:pPr marL="285750" indent="-285750">
            <a:buFont typeface="Arial" panose="020B0604020202020204" pitchFamily="34" charset="0"/>
            <a:buChar char="•"/>
          </a:pPr>
          <a:r>
            <a:rPr lang="en-US" sz="1400" dirty="0"/>
            <a:t>61.7% before encounter</a:t>
          </a:r>
        </a:p>
        <a:p xmlns:a="http://schemas.openxmlformats.org/drawingml/2006/main">
          <a:pPr marL="285750" indent="-285750">
            <a:buFont typeface="Arial" panose="020B0604020202020204" pitchFamily="34" charset="0"/>
            <a:buChar char="•"/>
          </a:pPr>
          <a:r>
            <a:rPr lang="en-US" sz="1400" dirty="0"/>
            <a:t>83.6% after encounter</a:t>
          </a:r>
        </a:p>
      </cdr:txBody>
    </cdr:sp>
  </cdr:relSizeAnchor>
</c:userShapes>
</file>

<file path=ppt/drawings/drawing3.xml><?xml version="1.0" encoding="utf-8"?>
<c:userShapes xmlns:c="http://schemas.openxmlformats.org/drawingml/2006/chart">
  <cdr:relSizeAnchor xmlns:cdr="http://schemas.openxmlformats.org/drawingml/2006/chartDrawing">
    <cdr:from>
      <cdr:x>0.45885</cdr:x>
      <cdr:y>0.18836</cdr:y>
    </cdr:from>
    <cdr:to>
      <cdr:x>0.96338</cdr:x>
      <cdr:y>0.53617</cdr:y>
    </cdr:to>
    <cdr:sp macro="" textlink="">
      <cdr:nvSpPr>
        <cdr:cNvPr id="2" name="TextBox 2">
          <a:extLst xmlns:a="http://schemas.openxmlformats.org/drawingml/2006/main">
            <a:ext uri="{FF2B5EF4-FFF2-40B4-BE49-F238E27FC236}">
              <a16:creationId xmlns:a16="http://schemas.microsoft.com/office/drawing/2014/main" id="{DC266A4D-E1CD-4A07-898A-4B5E5EA4780E}"/>
            </a:ext>
          </a:extLst>
        </cdr:cNvPr>
        <cdr:cNvSpPr txBox="1"/>
      </cdr:nvSpPr>
      <cdr:spPr>
        <a:xfrm xmlns:a="http://schemas.openxmlformats.org/drawingml/2006/main">
          <a:off x="2097862" y="516709"/>
          <a:ext cx="2306713" cy="954107"/>
        </a:xfrm>
        <a:prstGeom xmlns:a="http://schemas.openxmlformats.org/drawingml/2006/main" prst="rect">
          <a:avLst/>
        </a:prstGeom>
        <a:solidFill xmlns:a="http://schemas.openxmlformats.org/drawingml/2006/main">
          <a:schemeClr val="bg1"/>
        </a:solidFill>
        <a:ln xmlns:a="http://schemas.openxmlformats.org/drawingml/2006/main">
          <a:solidFill>
            <a:schemeClr val="accent1"/>
          </a:solid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t>Strongly Agree and Somewhat Agree Responses:</a:t>
          </a:r>
        </a:p>
        <a:p xmlns:a="http://schemas.openxmlformats.org/drawingml/2006/main">
          <a:pPr marL="285750" indent="-285750">
            <a:buFont typeface="Arial" panose="020B0604020202020204" pitchFamily="34" charset="0"/>
            <a:buChar char="•"/>
          </a:pPr>
          <a:r>
            <a:rPr lang="en-US" sz="1400" dirty="0"/>
            <a:t>92.6% before encounter</a:t>
          </a:r>
        </a:p>
        <a:p xmlns:a="http://schemas.openxmlformats.org/drawingml/2006/main">
          <a:pPr marL="285750" indent="-285750">
            <a:buFont typeface="Arial" panose="020B0604020202020204" pitchFamily="34" charset="0"/>
            <a:buChar char="•"/>
          </a:pPr>
          <a:r>
            <a:rPr lang="en-US" sz="1400" dirty="0"/>
            <a:t>95.1% after encounter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B141B-B32B-4E2F-8102-331F69E1AF4E}" type="datetimeFigureOut">
              <a:rPr lang="en-US" smtClean="0"/>
              <a:pPr/>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C3A5C-6E56-4A37-8496-70FBF8755511}" type="slidenum">
              <a:rPr lang="en-US" smtClean="0"/>
              <a:pPr/>
              <a:t>‹#›</a:t>
            </a:fld>
            <a:endParaRPr lang="en-US"/>
          </a:p>
        </p:txBody>
      </p:sp>
    </p:spTree>
    <p:extLst>
      <p:ext uri="{BB962C8B-B14F-4D97-AF65-F5344CB8AC3E}">
        <p14:creationId xmlns:p14="http://schemas.microsoft.com/office/powerpoint/2010/main" val="326092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C3A5C-6E56-4A37-8496-70FBF8755511}" type="slidenum">
              <a:rPr lang="en-US" smtClean="0"/>
              <a:pPr/>
              <a:t>4</a:t>
            </a:fld>
            <a:endParaRPr lang="en-US"/>
          </a:p>
        </p:txBody>
      </p:sp>
    </p:spTree>
    <p:extLst>
      <p:ext uri="{BB962C8B-B14F-4D97-AF65-F5344CB8AC3E}">
        <p14:creationId xmlns:p14="http://schemas.microsoft.com/office/powerpoint/2010/main" val="1023669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question “data from research is relevant to patient care decisions,” 90.1% of students marked strongly or somewhat agree prior to the encounter.</a:t>
            </a:r>
          </a:p>
          <a:p>
            <a:endParaRPr lang="en-US" dirty="0"/>
          </a:p>
          <a:p>
            <a:r>
              <a:rPr lang="en-US" dirty="0"/>
              <a:t>This improved slightly to 95.0% after the encounter. </a:t>
            </a:r>
          </a:p>
          <a:p>
            <a:endParaRPr lang="en-US" dirty="0"/>
          </a:p>
          <a:p>
            <a:r>
              <a:rPr lang="en-US" dirty="0">
                <a:solidFill>
                  <a:srgbClr val="FF0000"/>
                </a:solidFill>
              </a:rPr>
              <a:t>*** unclear what “encounter” refers to.</a:t>
            </a:r>
            <a:r>
              <a:rPr lang="en-US" baseline="0" dirty="0">
                <a:solidFill>
                  <a:srgbClr val="FF0000"/>
                </a:solidFill>
              </a:rPr>
              <a:t> Is this before/after the PI encounter or before/after the complete curriculum. Also, will need a </a:t>
            </a:r>
            <a:r>
              <a:rPr lang="en-US" baseline="0" dirty="0" err="1">
                <a:solidFill>
                  <a:srgbClr val="FF0000"/>
                </a:solidFill>
              </a:rPr>
              <a:t>p</a:t>
            </a:r>
            <a:r>
              <a:rPr lang="en-US" baseline="0" dirty="0">
                <a:solidFill>
                  <a:srgbClr val="FF0000"/>
                </a:solidFill>
              </a:rPr>
              <a:t> value for the 90% to 95% difference (I suspect it may not be statistically valid) -HMB</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9DAC3A5C-6E56-4A37-8496-70FBF8755511}" type="slidenum">
              <a:rPr lang="en-US" smtClean="0"/>
              <a:pPr/>
              <a:t>17</a:t>
            </a:fld>
            <a:endParaRPr lang="en-US"/>
          </a:p>
        </p:txBody>
      </p:sp>
    </p:spTree>
    <p:extLst>
      <p:ext uri="{BB962C8B-B14F-4D97-AF65-F5344CB8AC3E}">
        <p14:creationId xmlns:p14="http://schemas.microsoft.com/office/powerpoint/2010/main" val="405486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self-reported comfort with EBM topics had the most dramatic improvement. For the question “I am comfortable discussing concepts . . .” , 62% of students somewhat or strongly agreed before their simulated patient encounter. This jumped to 84% after the encounter.</a:t>
            </a:r>
          </a:p>
        </p:txBody>
      </p:sp>
      <p:sp>
        <p:nvSpPr>
          <p:cNvPr id="4" name="Slide Number Placeholder 3"/>
          <p:cNvSpPr>
            <a:spLocks noGrp="1"/>
          </p:cNvSpPr>
          <p:nvPr>
            <p:ph type="sldNum" sz="quarter" idx="5"/>
          </p:nvPr>
        </p:nvSpPr>
        <p:spPr/>
        <p:txBody>
          <a:bodyPr/>
          <a:lstStyle/>
          <a:p>
            <a:fld id="{9DAC3A5C-6E56-4A37-8496-70FBF8755511}" type="slidenum">
              <a:rPr lang="en-US" smtClean="0"/>
              <a:pPr/>
              <a:t>19</a:t>
            </a:fld>
            <a:endParaRPr lang="en-US"/>
          </a:p>
        </p:txBody>
      </p:sp>
    </p:spTree>
    <p:extLst>
      <p:ext uri="{BB962C8B-B14F-4D97-AF65-F5344CB8AC3E}">
        <p14:creationId xmlns:p14="http://schemas.microsoft.com/office/powerpoint/2010/main" val="13822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Not a statistically significant</a:t>
            </a:r>
            <a:r>
              <a:rPr lang="en-US" baseline="0" dirty="0"/>
              <a:t> difference</a:t>
            </a:r>
            <a:endParaRPr lang="en-US" dirty="0"/>
          </a:p>
        </p:txBody>
      </p:sp>
      <p:sp>
        <p:nvSpPr>
          <p:cNvPr id="4" name="Slide Number Placeholder 3"/>
          <p:cNvSpPr>
            <a:spLocks noGrp="1"/>
          </p:cNvSpPr>
          <p:nvPr>
            <p:ph type="sldNum" sz="quarter" idx="10"/>
          </p:nvPr>
        </p:nvSpPr>
        <p:spPr/>
        <p:txBody>
          <a:bodyPr/>
          <a:lstStyle/>
          <a:p>
            <a:fld id="{9DAC3A5C-6E56-4A37-8496-70FBF8755511}"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questions were in the post-encounter survey only.</a:t>
            </a:r>
          </a:p>
        </p:txBody>
      </p:sp>
      <p:sp>
        <p:nvSpPr>
          <p:cNvPr id="4" name="Slide Number Placeholder 3"/>
          <p:cNvSpPr>
            <a:spLocks noGrp="1"/>
          </p:cNvSpPr>
          <p:nvPr>
            <p:ph type="sldNum" sz="quarter" idx="5"/>
          </p:nvPr>
        </p:nvSpPr>
        <p:spPr/>
        <p:txBody>
          <a:bodyPr/>
          <a:lstStyle/>
          <a:p>
            <a:fld id="{9DAC3A5C-6E56-4A37-8496-70FBF8755511}" type="slidenum">
              <a:rPr lang="en-US" smtClean="0"/>
              <a:pPr/>
              <a:t>21</a:t>
            </a:fld>
            <a:endParaRPr lang="en-US"/>
          </a:p>
        </p:txBody>
      </p:sp>
    </p:spTree>
    <p:extLst>
      <p:ext uri="{BB962C8B-B14F-4D97-AF65-F5344CB8AC3E}">
        <p14:creationId xmlns:p14="http://schemas.microsoft.com/office/powerpoint/2010/main" val="330592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Compared to the previous year, end-of-course evaluations had higher scores across the board for the questions “</a:t>
            </a:r>
            <a:r>
              <a:rPr lang="en-US" sz="1200" b="0" i="0" u="none" strike="noStrike" dirty="0">
                <a:solidFill>
                  <a:schemeClr val="tx1"/>
                </a:solidFill>
                <a:effectLst/>
                <a:latin typeface="Calibri" panose="020F0502020204030204" pitchFamily="34" charset="0"/>
              </a:rPr>
              <a:t>The content of this block helped me develop patient care skills,” “</a:t>
            </a:r>
            <a:r>
              <a:rPr lang="en-US" sz="1200" u="none" strike="noStrike" dirty="0">
                <a:solidFill>
                  <a:schemeClr val="tx1"/>
                </a:solidFill>
                <a:effectLst/>
              </a:rPr>
              <a:t>The course activities helped me apply course content,” “This block emphasized evidence-based approaches to care</a:t>
            </a:r>
            <a:r>
              <a:rPr lang="en-US" sz="1200" b="0" i="0" u="none" strike="noStrike" dirty="0">
                <a:solidFill>
                  <a:schemeClr val="tx1"/>
                </a:solidFill>
                <a:effectLst/>
                <a:latin typeface="Calibri" panose="020F0502020204030204" pitchFamily="34" charset="0"/>
              </a:rPr>
              <a:t>,” and “</a:t>
            </a:r>
            <a:r>
              <a:rPr lang="en-US" sz="1200" u="none" strike="noStrike" dirty="0">
                <a:solidFill>
                  <a:schemeClr val="tx1"/>
                </a:solidFill>
                <a:effectLst/>
              </a:rPr>
              <a:t>This course developed my ability to provide patient-centered care</a:t>
            </a:r>
            <a:r>
              <a:rPr lang="en-US" sz="1200" b="0" i="0" u="none" strike="noStrike" dirty="0">
                <a:solidFill>
                  <a:schemeClr val="tx1"/>
                </a:solidFill>
                <a:effectLst/>
                <a:latin typeface="Calibri" panose="020F0502020204030204" pitchFamily="34" charset="0"/>
              </a:rPr>
              <a:t>.”</a:t>
            </a:r>
            <a:endParaRPr lang="en-US" sz="1200" b="0" i="0" u="none" strike="noStrike" dirty="0">
              <a:solidFill>
                <a:schemeClr val="tx1"/>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chemeClr val="tx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DAC3A5C-6E56-4A37-8496-70FBF8755511}" type="slidenum">
              <a:rPr lang="en-US" smtClean="0"/>
              <a:pPr/>
              <a:t>23</a:t>
            </a:fld>
            <a:endParaRPr lang="en-US"/>
          </a:p>
        </p:txBody>
      </p:sp>
    </p:spTree>
    <p:extLst>
      <p:ext uri="{BB962C8B-B14F-4D97-AF65-F5344CB8AC3E}">
        <p14:creationId xmlns:p14="http://schemas.microsoft.com/office/powerpoint/2010/main" val="3293305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free text feedback, faculty expressed a perceived benefit in having students apply their knowledge, employ critical thinking, and utilize patient-centered communication skills to counsel the standardized patient.</a:t>
            </a:r>
          </a:p>
        </p:txBody>
      </p:sp>
      <p:sp>
        <p:nvSpPr>
          <p:cNvPr id="4" name="Slide Number Placeholder 3"/>
          <p:cNvSpPr>
            <a:spLocks noGrp="1"/>
          </p:cNvSpPr>
          <p:nvPr>
            <p:ph type="sldNum" sz="quarter" idx="5"/>
          </p:nvPr>
        </p:nvSpPr>
        <p:spPr/>
        <p:txBody>
          <a:bodyPr/>
          <a:lstStyle/>
          <a:p>
            <a:fld id="{9DAC3A5C-6E56-4A37-8496-70FBF8755511}" type="slidenum">
              <a:rPr lang="en-US" smtClean="0"/>
              <a:pPr/>
              <a:t>27</a:t>
            </a:fld>
            <a:endParaRPr lang="en-US"/>
          </a:p>
        </p:txBody>
      </p:sp>
    </p:spTree>
    <p:extLst>
      <p:ext uri="{BB962C8B-B14F-4D97-AF65-F5344CB8AC3E}">
        <p14:creationId xmlns:p14="http://schemas.microsoft.com/office/powerpoint/2010/main" val="1101904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response rates for post-encounter and faculty surveys</a:t>
            </a:r>
          </a:p>
          <a:p>
            <a:r>
              <a:rPr lang="en-US" dirty="0"/>
              <a:t>Response</a:t>
            </a:r>
            <a:r>
              <a:rPr lang="en-US" baseline="0" dirty="0"/>
              <a:t> rates can be improved by making feedback necessary for credit.</a:t>
            </a:r>
          </a:p>
          <a:p>
            <a:endParaRPr lang="en-US" baseline="0" dirty="0"/>
          </a:p>
          <a:p>
            <a:r>
              <a:rPr lang="en-US" sz="1200" dirty="0"/>
              <a:t>“Applying evidence-based medicine is relevant to my future practice as a physician.”</a:t>
            </a:r>
            <a:r>
              <a:rPr lang="en-US" sz="1200" baseline="0" dirty="0"/>
              <a:t>= asking that question may prompt students to consider this content more relevant</a:t>
            </a:r>
            <a:endParaRPr lang="en-US" dirty="0"/>
          </a:p>
        </p:txBody>
      </p:sp>
      <p:sp>
        <p:nvSpPr>
          <p:cNvPr id="4" name="Slide Number Placeholder 3"/>
          <p:cNvSpPr>
            <a:spLocks noGrp="1"/>
          </p:cNvSpPr>
          <p:nvPr>
            <p:ph type="sldNum" sz="quarter" idx="10"/>
          </p:nvPr>
        </p:nvSpPr>
        <p:spPr/>
        <p:txBody>
          <a:bodyPr/>
          <a:lstStyle/>
          <a:p>
            <a:fld id="{9DAC3A5C-6E56-4A37-8496-70FBF8755511}"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consider this curricular pilot a success:</a:t>
            </a:r>
          </a:p>
          <a:p>
            <a:r>
              <a:rPr lang="en-US" dirty="0"/>
              <a:t>-simulation encounter was feasible</a:t>
            </a:r>
          </a:p>
          <a:p>
            <a:r>
              <a:rPr lang="en-US" dirty="0"/>
              <a:t>-student surveys  indicate students found the simulation useful and improved self-reported comfort with EBM content</a:t>
            </a:r>
          </a:p>
          <a:p>
            <a:r>
              <a:rPr lang="en-US" dirty="0"/>
              <a:t>-introducing this simulation likely contributed to improved end-of-course evaluations</a:t>
            </a:r>
          </a:p>
          <a:p>
            <a:r>
              <a:rPr lang="en-US" dirty="0"/>
              <a:t>-faculty survey responses were highly favorable</a:t>
            </a:r>
          </a:p>
          <a:p>
            <a:endParaRPr lang="en-US" dirty="0"/>
          </a:p>
          <a:p>
            <a:r>
              <a:rPr lang="en-US" dirty="0"/>
              <a:t>We posit that encouraging students to integrate epidemiologic knowledge with ethics considerations, and requiring students to utilize patient-centered communication skills to counsel a standardized patient, serve to increase students’ perceived utility of their statistical knowledge</a:t>
            </a:r>
          </a:p>
        </p:txBody>
      </p:sp>
      <p:sp>
        <p:nvSpPr>
          <p:cNvPr id="4" name="Slide Number Placeholder 3"/>
          <p:cNvSpPr>
            <a:spLocks noGrp="1"/>
          </p:cNvSpPr>
          <p:nvPr>
            <p:ph type="sldNum" sz="quarter" idx="10"/>
          </p:nvPr>
        </p:nvSpPr>
        <p:spPr/>
        <p:txBody>
          <a:bodyPr/>
          <a:lstStyle/>
          <a:p>
            <a:fld id="{9DAC3A5C-6E56-4A37-8496-70FBF8755511}"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you’ll consider using simulation to promote patient-centered discussions of evidence-based care. If you do, here are a few tips from our experience</a:t>
            </a:r>
          </a:p>
        </p:txBody>
      </p:sp>
      <p:sp>
        <p:nvSpPr>
          <p:cNvPr id="4" name="Slide Number Placeholder 3"/>
          <p:cNvSpPr>
            <a:spLocks noGrp="1"/>
          </p:cNvSpPr>
          <p:nvPr>
            <p:ph type="sldNum" sz="quarter" idx="5"/>
          </p:nvPr>
        </p:nvSpPr>
        <p:spPr/>
        <p:txBody>
          <a:bodyPr/>
          <a:lstStyle/>
          <a:p>
            <a:fld id="{9DAC3A5C-6E56-4A37-8496-70FBF8755511}" type="slidenum">
              <a:rPr lang="en-US" smtClean="0"/>
              <a:pPr/>
              <a:t>31</a:t>
            </a:fld>
            <a:endParaRPr lang="en-US"/>
          </a:p>
        </p:txBody>
      </p:sp>
    </p:spTree>
    <p:extLst>
      <p:ext uri="{BB962C8B-B14F-4D97-AF65-F5344CB8AC3E}">
        <p14:creationId xmlns:p14="http://schemas.microsoft.com/office/powerpoint/2010/main" val="373976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end of course evaluations, the question “This block emphasized evidence-based approaches to care” scored a mean of 3.86 out of five  . . . And this is the entire curriculum!</a:t>
            </a:r>
          </a:p>
        </p:txBody>
      </p:sp>
      <p:sp>
        <p:nvSpPr>
          <p:cNvPr id="4" name="Slide Number Placeholder 3"/>
          <p:cNvSpPr>
            <a:spLocks noGrp="1"/>
          </p:cNvSpPr>
          <p:nvPr>
            <p:ph type="sldNum" sz="quarter" idx="5"/>
          </p:nvPr>
        </p:nvSpPr>
        <p:spPr/>
        <p:txBody>
          <a:bodyPr/>
          <a:lstStyle/>
          <a:p>
            <a:fld id="{9DAC3A5C-6E56-4A37-8496-70FBF8755511}" type="slidenum">
              <a:rPr lang="en-US" smtClean="0"/>
              <a:pPr/>
              <a:t>6</a:t>
            </a:fld>
            <a:endParaRPr lang="en-US"/>
          </a:p>
        </p:txBody>
      </p:sp>
    </p:spTree>
    <p:extLst>
      <p:ext uri="{BB962C8B-B14F-4D97-AF65-F5344CB8AC3E}">
        <p14:creationId xmlns:p14="http://schemas.microsoft.com/office/powerpoint/2010/main" val="232399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Simulation provides </a:t>
            </a:r>
            <a:r>
              <a:rPr lang="en-US" sz="1200" dirty="0">
                <a:effectLst/>
                <a:latin typeface="Calibri" panose="020F0502020204030204" pitchFamily="34" charset="0"/>
                <a:ea typeface="Calibri" panose="020F0502020204030204" pitchFamily="34" charset="0"/>
                <a:cs typeface="Times New Roman" panose="02020603050405020304" pitchFamily="18" charset="0"/>
              </a:rPr>
              <a:t>a valuable curricular supplement in the following ways:</a:t>
            </a:r>
          </a:p>
          <a:p>
            <a:endParaRPr lang="en-US" dirty="0"/>
          </a:p>
        </p:txBody>
      </p:sp>
      <p:sp>
        <p:nvSpPr>
          <p:cNvPr id="4" name="Slide Number Placeholder 3"/>
          <p:cNvSpPr>
            <a:spLocks noGrp="1"/>
          </p:cNvSpPr>
          <p:nvPr>
            <p:ph type="sldNum" sz="quarter" idx="5"/>
          </p:nvPr>
        </p:nvSpPr>
        <p:spPr/>
        <p:txBody>
          <a:bodyPr/>
          <a:lstStyle/>
          <a:p>
            <a:fld id="{9DAC3A5C-6E56-4A37-8496-70FBF8755511}" type="slidenum">
              <a:rPr lang="en-US" smtClean="0"/>
              <a:pPr/>
              <a:t>7</a:t>
            </a:fld>
            <a:endParaRPr lang="en-US"/>
          </a:p>
        </p:txBody>
      </p:sp>
    </p:spTree>
    <p:extLst>
      <p:ext uri="{BB962C8B-B14F-4D97-AF65-F5344CB8AC3E}">
        <p14:creationId xmlns:p14="http://schemas.microsoft.com/office/powerpoint/2010/main" val="283749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Implemented April 2021 at MUSOM</a:t>
            </a:r>
          </a:p>
          <a:p>
            <a:r>
              <a:rPr lang="en-US" dirty="0"/>
              <a:t>Our medical school has 128 students, who are grouped into 16 groups of 8, each with 1-2 faculty facilitators</a:t>
            </a:r>
          </a:p>
        </p:txBody>
      </p:sp>
      <p:sp>
        <p:nvSpPr>
          <p:cNvPr id="4" name="Slide Number Placeholder 3"/>
          <p:cNvSpPr>
            <a:spLocks noGrp="1"/>
          </p:cNvSpPr>
          <p:nvPr>
            <p:ph type="sldNum" sz="quarter" idx="5"/>
          </p:nvPr>
        </p:nvSpPr>
        <p:spPr/>
        <p:txBody>
          <a:bodyPr/>
          <a:lstStyle/>
          <a:p>
            <a:fld id="{9DAC3A5C-6E56-4A37-8496-70FBF8755511}" type="slidenum">
              <a:rPr lang="en-US" smtClean="0"/>
              <a:pPr/>
              <a:t>11</a:t>
            </a:fld>
            <a:endParaRPr lang="en-US"/>
          </a:p>
        </p:txBody>
      </p:sp>
    </p:spTree>
    <p:extLst>
      <p:ext uri="{BB962C8B-B14F-4D97-AF65-F5344CB8AC3E}">
        <p14:creationId xmlns:p14="http://schemas.microsoft.com/office/powerpoint/2010/main" val="681609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previous years, had received 2 lectures on principles of screening and the development of guidelines, followed by journal article readings and small group discussions of those articles. We kept those elements of the curriculum, and in 2021 we added an additional lecture on the application of medical ethics , followed by this simulation center encounter.</a:t>
            </a:r>
          </a:p>
          <a:p>
            <a:endParaRPr lang="en-US" dirty="0"/>
          </a:p>
          <a:p>
            <a:r>
              <a:rPr lang="en-US" dirty="0"/>
              <a:t>SP were prepared for their role via prep packets and group meetings to review educational goals, explain guidelines and relevant terminology</a:t>
            </a:r>
          </a:p>
        </p:txBody>
      </p:sp>
      <p:sp>
        <p:nvSpPr>
          <p:cNvPr id="4" name="Slide Number Placeholder 3"/>
          <p:cNvSpPr>
            <a:spLocks noGrp="1"/>
          </p:cNvSpPr>
          <p:nvPr>
            <p:ph type="sldNum" sz="quarter" idx="5"/>
          </p:nvPr>
        </p:nvSpPr>
        <p:spPr/>
        <p:txBody>
          <a:bodyPr/>
          <a:lstStyle/>
          <a:p>
            <a:fld id="{9DAC3A5C-6E56-4A37-8496-70FBF8755511}" type="slidenum">
              <a:rPr lang="en-US" smtClean="0"/>
              <a:pPr/>
              <a:t>12</a:t>
            </a:fld>
            <a:endParaRPr lang="en-US"/>
          </a:p>
        </p:txBody>
      </p:sp>
    </p:spTree>
    <p:extLst>
      <p:ext uri="{BB962C8B-B14F-4D97-AF65-F5344CB8AC3E}">
        <p14:creationId xmlns:p14="http://schemas.microsoft.com/office/powerpoint/2010/main" val="208136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designed the encounter so that the patient, who is age 46, is in a “gray area” in which screening is definitely recommended by ACS but not necessarily USPSTF.</a:t>
            </a:r>
          </a:p>
          <a:p>
            <a:endParaRPr lang="en-US" b="0" dirty="0"/>
          </a:p>
          <a:p>
            <a:r>
              <a:rPr lang="en-US" b="0" dirty="0"/>
              <a:t>*</a:t>
            </a:r>
            <a:r>
              <a:rPr lang="en-US" b="0" i="0" dirty="0">
                <a:solidFill>
                  <a:srgbClr val="202124"/>
                </a:solidFill>
                <a:effectLst/>
                <a:latin typeface="Roboto" panose="02000000000000000000" pitchFamily="2" charset="0"/>
              </a:rPr>
              <a:t>Overdiagnosis is the diagnosis of a medical condition that would never have caused any symptoms or problems. Overtreatment is treating these patients without achieving any</a:t>
            </a:r>
            <a:r>
              <a:rPr lang="en-US" b="0" i="0" baseline="0" dirty="0">
                <a:solidFill>
                  <a:srgbClr val="202124"/>
                </a:solidFill>
                <a:effectLst/>
                <a:latin typeface="Roboto" panose="02000000000000000000" pitchFamily="2" charset="0"/>
              </a:rPr>
              <a:t> benefit and instead causing harm.</a:t>
            </a:r>
          </a:p>
          <a:p>
            <a:endParaRPr lang="en-US" b="0" i="0" baseline="0" dirty="0">
              <a:solidFill>
                <a:srgbClr val="202124"/>
              </a:solidFill>
              <a:effectLst/>
              <a:latin typeface="Roboto" panose="02000000000000000000" pitchFamily="2" charset="0"/>
            </a:endParaRPr>
          </a:p>
          <a:p>
            <a:r>
              <a:rPr lang="en-US" b="0" i="0" baseline="0" dirty="0">
                <a:solidFill>
                  <a:srgbClr val="202124"/>
                </a:solidFill>
                <a:effectLst/>
                <a:latin typeface="Roboto" panose="02000000000000000000" pitchFamily="2" charset="0"/>
              </a:rPr>
              <a:t>All breast cancer screening studies measure decreased mortality from breast cancer; no studies thus far have shown a difference in all-cause mortality</a:t>
            </a:r>
            <a:endParaRPr lang="en-US" b="0" i="0" dirty="0">
              <a:solidFill>
                <a:srgbClr val="202124"/>
              </a:solidFill>
              <a:effectLst/>
              <a:latin typeface="Roboto" panose="02000000000000000000" pitchFamily="2" charset="0"/>
            </a:endParaRPr>
          </a:p>
          <a:p>
            <a:endParaRPr lang="en-US" b="0" i="0" dirty="0">
              <a:solidFill>
                <a:srgbClr val="202124"/>
              </a:solidFill>
              <a:effectLst/>
              <a:latin typeface="Roboto" panose="02000000000000000000" pitchFamily="2" charset="0"/>
            </a:endParaRPr>
          </a:p>
          <a:p>
            <a:endParaRPr lang="en-US" b="0" dirty="0"/>
          </a:p>
        </p:txBody>
      </p:sp>
      <p:sp>
        <p:nvSpPr>
          <p:cNvPr id="4" name="Slide Number Placeholder 3"/>
          <p:cNvSpPr>
            <a:spLocks noGrp="1"/>
          </p:cNvSpPr>
          <p:nvPr>
            <p:ph type="sldNum" sz="quarter" idx="5"/>
          </p:nvPr>
        </p:nvSpPr>
        <p:spPr/>
        <p:txBody>
          <a:bodyPr/>
          <a:lstStyle/>
          <a:p>
            <a:fld id="{9DAC3A5C-6E56-4A37-8496-70FBF8755511}" type="slidenum">
              <a:rPr lang="en-US" smtClean="0"/>
              <a:pPr/>
              <a:t>13</a:t>
            </a:fld>
            <a:endParaRPr lang="en-US"/>
          </a:p>
        </p:txBody>
      </p:sp>
    </p:spTree>
    <p:extLst>
      <p:ext uri="{BB962C8B-B14F-4D97-AF65-F5344CB8AC3E}">
        <p14:creationId xmlns:p14="http://schemas.microsoft.com/office/powerpoint/2010/main" val="223462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patients completed this form immediately after the encounter, which the students could view afterwards. Students had access to this scoring form prior to the encounter so they knew what would be evaluated.</a:t>
            </a:r>
          </a:p>
        </p:txBody>
      </p:sp>
      <p:sp>
        <p:nvSpPr>
          <p:cNvPr id="4" name="Slide Number Placeholder 3"/>
          <p:cNvSpPr>
            <a:spLocks noGrp="1"/>
          </p:cNvSpPr>
          <p:nvPr>
            <p:ph type="sldNum" sz="quarter" idx="5"/>
          </p:nvPr>
        </p:nvSpPr>
        <p:spPr/>
        <p:txBody>
          <a:bodyPr/>
          <a:lstStyle/>
          <a:p>
            <a:fld id="{9DAC3A5C-6E56-4A37-8496-70FBF8755511}" type="slidenum">
              <a:rPr lang="en-US" smtClean="0"/>
              <a:pPr/>
              <a:t>14</a:t>
            </a:fld>
            <a:endParaRPr lang="en-US"/>
          </a:p>
        </p:txBody>
      </p:sp>
    </p:spTree>
    <p:extLst>
      <p:ext uri="{BB962C8B-B14F-4D97-AF65-F5344CB8AC3E}">
        <p14:creationId xmlns:p14="http://schemas.microsoft.com/office/powerpoint/2010/main" val="355831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students did very well, but not all. The mean score was 84% of elements marked “yes definitely” by </a:t>
            </a:r>
            <a:r>
              <a:rPr lang="en-US" dirty="0" err="1"/>
              <a:t>SPs</a:t>
            </a:r>
            <a:r>
              <a:rPr lang="en-US" dirty="0"/>
              <a:t>.</a:t>
            </a:r>
          </a:p>
          <a:p>
            <a:endParaRPr lang="en-US" dirty="0"/>
          </a:p>
          <a:p>
            <a:r>
              <a:rPr lang="en-US" dirty="0"/>
              <a:t>*** Do we have the actual scores</a:t>
            </a:r>
            <a:r>
              <a:rPr lang="en-US" baseline="0" dirty="0"/>
              <a:t> so we can calculate a standard deviation (or see if it’s even a Bell curve?) Does it make sense to include a median score too?</a:t>
            </a:r>
            <a:endParaRPr lang="en-US" dirty="0"/>
          </a:p>
        </p:txBody>
      </p:sp>
      <p:sp>
        <p:nvSpPr>
          <p:cNvPr id="4" name="Slide Number Placeholder 3"/>
          <p:cNvSpPr>
            <a:spLocks noGrp="1"/>
          </p:cNvSpPr>
          <p:nvPr>
            <p:ph type="sldNum" sz="quarter" idx="5"/>
          </p:nvPr>
        </p:nvSpPr>
        <p:spPr/>
        <p:txBody>
          <a:bodyPr/>
          <a:lstStyle/>
          <a:p>
            <a:fld id="{9DAC3A5C-6E56-4A37-8496-70FBF8755511}" type="slidenum">
              <a:rPr lang="en-US" smtClean="0"/>
              <a:pPr/>
              <a:t>15</a:t>
            </a:fld>
            <a:endParaRPr lang="en-US"/>
          </a:p>
        </p:txBody>
      </p:sp>
    </p:spTree>
    <p:extLst>
      <p:ext uri="{BB962C8B-B14F-4D97-AF65-F5344CB8AC3E}">
        <p14:creationId xmlns:p14="http://schemas.microsoft.com/office/powerpoint/2010/main" val="2524890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received the following survey questions before and after the encounter. 63% completed the pre-encounter survey, 48% completed the post-encounter survey.</a:t>
            </a:r>
          </a:p>
        </p:txBody>
      </p:sp>
      <p:sp>
        <p:nvSpPr>
          <p:cNvPr id="4" name="Slide Number Placeholder 3"/>
          <p:cNvSpPr>
            <a:spLocks noGrp="1"/>
          </p:cNvSpPr>
          <p:nvPr>
            <p:ph type="sldNum" sz="quarter" idx="5"/>
          </p:nvPr>
        </p:nvSpPr>
        <p:spPr/>
        <p:txBody>
          <a:bodyPr/>
          <a:lstStyle/>
          <a:p>
            <a:fld id="{9DAC3A5C-6E56-4A37-8496-70FBF8755511}" type="slidenum">
              <a:rPr lang="en-US" smtClean="0"/>
              <a:pPr/>
              <a:t>16</a:t>
            </a:fld>
            <a:endParaRPr lang="en-US"/>
          </a:p>
        </p:txBody>
      </p:sp>
    </p:spTree>
    <p:extLst>
      <p:ext uri="{BB962C8B-B14F-4D97-AF65-F5344CB8AC3E}">
        <p14:creationId xmlns:p14="http://schemas.microsoft.com/office/powerpoint/2010/main" val="70952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7FA3-28E8-ED4C-8392-D5C6FC965BA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03EB5B-D26C-C145-B64A-FBD6E5D6B68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769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01EAB-A4C0-A940-96E4-1AA1AFDE2C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0F471D-E2AE-EB4A-85EE-FD6816E1B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52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787C-7B88-E745-BDB1-3416D3D6405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734298-D134-D748-B795-1C13CB651361}"/>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44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777CB-B911-9044-A40C-76F7F92182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0EC69-35A9-6240-AA86-63AC98AFCCBF}"/>
              </a:ext>
            </a:extLst>
          </p:cNvPr>
          <p:cNvSpPr>
            <a:spLocks noGrp="1"/>
          </p:cNvSpPr>
          <p:nvPr>
            <p:ph sz="half" idx="1"/>
          </p:nvPr>
        </p:nvSpPr>
        <p:spPr>
          <a:xfrm>
            <a:off x="316416" y="1526130"/>
            <a:ext cx="386715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F740A08-0A0C-CB4C-9B66-A8F80DAB4A61}"/>
              </a:ext>
            </a:extLst>
          </p:cNvPr>
          <p:cNvSpPr>
            <a:spLocks noGrp="1"/>
          </p:cNvSpPr>
          <p:nvPr>
            <p:ph sz="half" idx="2"/>
          </p:nvPr>
        </p:nvSpPr>
        <p:spPr>
          <a:xfrm>
            <a:off x="4335966" y="1526130"/>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668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621E-E0F1-A745-B4C2-C546229DEF00}"/>
              </a:ext>
            </a:extLst>
          </p:cNvPr>
          <p:cNvSpPr>
            <a:spLocks noGrp="1"/>
          </p:cNvSpPr>
          <p:nvPr>
            <p:ph type="title"/>
          </p:nvPr>
        </p:nvSpPr>
        <p:spPr>
          <a:xfrm>
            <a:off x="630238" y="776288"/>
            <a:ext cx="7886700" cy="9937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FD3043E-967A-4A4B-AD52-096523449795}"/>
              </a:ext>
            </a:extLst>
          </p:cNvPr>
          <p:cNvSpPr>
            <a:spLocks noGrp="1"/>
          </p:cNvSpPr>
          <p:nvPr>
            <p:ph type="body" idx="1"/>
          </p:nvPr>
        </p:nvSpPr>
        <p:spPr>
          <a:xfrm>
            <a:off x="630238" y="176212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50116-C3F4-DB42-9C47-CB7E94CFAE69}"/>
              </a:ext>
            </a:extLst>
          </p:cNvPr>
          <p:cNvSpPr>
            <a:spLocks noGrp="1"/>
          </p:cNvSpPr>
          <p:nvPr>
            <p:ph sz="half" idx="2"/>
          </p:nvPr>
        </p:nvSpPr>
        <p:spPr>
          <a:xfrm>
            <a:off x="630238" y="2381250"/>
            <a:ext cx="3868737" cy="2762250"/>
          </a:xfrm>
        </p:spPr>
        <p:txBody>
          <a:bodyPr/>
          <a:lstStyle>
            <a:lvl1pPr>
              <a:defRPr sz="1800"/>
            </a:lvl1pPr>
            <a:lvl2pP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586F50D3-7E6B-8E4E-B9E9-53E8FE0EC52C}"/>
              </a:ext>
            </a:extLst>
          </p:cNvPr>
          <p:cNvSpPr>
            <a:spLocks noGrp="1"/>
          </p:cNvSpPr>
          <p:nvPr>
            <p:ph type="body" sz="quarter" idx="3"/>
          </p:nvPr>
        </p:nvSpPr>
        <p:spPr>
          <a:xfrm>
            <a:off x="4629150" y="176212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FFD7D809-7BB4-9A44-BA2A-BA7F5C9DE71B}"/>
              </a:ext>
            </a:extLst>
          </p:cNvPr>
          <p:cNvSpPr>
            <a:spLocks noGrp="1"/>
          </p:cNvSpPr>
          <p:nvPr>
            <p:ph sz="half" idx="10"/>
          </p:nvPr>
        </p:nvSpPr>
        <p:spPr>
          <a:xfrm>
            <a:off x="4633525" y="2381250"/>
            <a:ext cx="3868737" cy="2762250"/>
          </a:xfrm>
        </p:spPr>
        <p:txBody>
          <a:bodyPr/>
          <a:lstStyle>
            <a:lvl1pPr>
              <a:defRPr sz="1800"/>
            </a:lvl1pPr>
            <a:lvl2pP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5277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A915-15F7-6D4A-91AD-B99B5F9500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387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1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7FA3-28E8-ED4C-8392-D5C6FC965BA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03EB5B-D26C-C145-B64A-FBD6E5D6B68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5696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75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161F68-F226-4A4C-ADF3-B4DC32F1E3EF}"/>
              </a:ext>
            </a:extLst>
          </p:cNvPr>
          <p:cNvPicPr>
            <a:picLocks noChangeAspect="1"/>
          </p:cNvPicPr>
          <p:nvPr userDrawn="1"/>
        </p:nvPicPr>
        <p:blipFill>
          <a:blip r:embed="rId9"/>
          <a:stretch>
            <a:fillRect/>
          </a:stretch>
        </p:blipFill>
        <p:spPr>
          <a:xfrm>
            <a:off x="1354" y="0"/>
            <a:ext cx="9141291" cy="5143500"/>
          </a:xfrm>
          <a:prstGeom prst="rect">
            <a:avLst/>
          </a:prstGeom>
        </p:spPr>
      </p:pic>
      <p:sp>
        <p:nvSpPr>
          <p:cNvPr id="2" name="Title Placeholder 1">
            <a:extLst>
              <a:ext uri="{FF2B5EF4-FFF2-40B4-BE49-F238E27FC236}">
                <a16:creationId xmlns:a16="http://schemas.microsoft.com/office/drawing/2014/main" id="{2FE24F03-38C9-CE47-99BF-ADE70E8E2F30}"/>
              </a:ext>
            </a:extLst>
          </p:cNvPr>
          <p:cNvSpPr>
            <a:spLocks noGrp="1"/>
          </p:cNvSpPr>
          <p:nvPr>
            <p:ph type="title"/>
          </p:nvPr>
        </p:nvSpPr>
        <p:spPr>
          <a:xfrm>
            <a:off x="316415" y="683516"/>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E6E7D0-588A-CA43-A9EF-18BD2890069D}"/>
              </a:ext>
            </a:extLst>
          </p:cNvPr>
          <p:cNvSpPr>
            <a:spLocks noGrp="1"/>
          </p:cNvSpPr>
          <p:nvPr>
            <p:ph type="body" idx="1"/>
          </p:nvPr>
        </p:nvSpPr>
        <p:spPr>
          <a:xfrm>
            <a:off x="316415" y="1778891"/>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45895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3600" b="1" i="0" kern="1200" spc="-150">
          <a:solidFill>
            <a:srgbClr val="C00000"/>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9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337EF-59E3-1347-8509-DA050F7B6663}"/>
              </a:ext>
            </a:extLst>
          </p:cNvPr>
          <p:cNvPicPr>
            <a:picLocks noChangeAspect="1"/>
          </p:cNvPicPr>
          <p:nvPr userDrawn="1"/>
        </p:nvPicPr>
        <p:blipFill>
          <a:blip r:embed="rId4"/>
          <a:stretch>
            <a:fillRect/>
          </a:stretch>
        </p:blipFill>
        <p:spPr>
          <a:xfrm>
            <a:off x="1354" y="0"/>
            <a:ext cx="9141291" cy="5143500"/>
          </a:xfrm>
          <a:prstGeom prst="rect">
            <a:avLst/>
          </a:prstGeom>
        </p:spPr>
      </p:pic>
      <p:sp>
        <p:nvSpPr>
          <p:cNvPr id="2" name="Title Placeholder 1">
            <a:extLst>
              <a:ext uri="{FF2B5EF4-FFF2-40B4-BE49-F238E27FC236}">
                <a16:creationId xmlns:a16="http://schemas.microsoft.com/office/drawing/2014/main" id="{2FE24F03-38C9-CE47-99BF-ADE70E8E2F30}"/>
              </a:ext>
            </a:extLst>
          </p:cNvPr>
          <p:cNvSpPr>
            <a:spLocks noGrp="1"/>
          </p:cNvSpPr>
          <p:nvPr>
            <p:ph type="title"/>
          </p:nvPr>
        </p:nvSpPr>
        <p:spPr>
          <a:xfrm>
            <a:off x="316415" y="683516"/>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E6E7D0-588A-CA43-A9EF-18BD2890069D}"/>
              </a:ext>
            </a:extLst>
          </p:cNvPr>
          <p:cNvSpPr>
            <a:spLocks noGrp="1"/>
          </p:cNvSpPr>
          <p:nvPr>
            <p:ph type="body" idx="1"/>
          </p:nvPr>
        </p:nvSpPr>
        <p:spPr>
          <a:xfrm>
            <a:off x="316415" y="1778891"/>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1767142"/>
      </p:ext>
    </p:extLst>
  </p:cSld>
  <p:clrMap bg1="lt1" tx1="dk1" bg2="lt2" tx2="dk2" accent1="accent1" accent2="accent2" accent3="accent3" accent4="accent4" accent5="accent5" accent6="accent6" hlink="hlink" folHlink="folHlink"/>
  <p:sldLayoutIdLst>
    <p:sldLayoutId id="2147483680" r:id="rId1"/>
    <p:sldLayoutId id="2147483686" r:id="rId2"/>
  </p:sldLayoutIdLst>
  <p:txStyles>
    <p:titleStyle>
      <a:lvl1pPr algn="l" defTabSz="914400" rtl="0" eaLnBrk="1" latinLnBrk="0" hangingPunct="1">
        <a:lnSpc>
          <a:spcPct val="90000"/>
        </a:lnSpc>
        <a:spcBef>
          <a:spcPct val="0"/>
        </a:spcBef>
        <a:buNone/>
        <a:defRPr sz="3600" b="1" i="0" kern="1200" spc="-15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90000"/>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SzPct val="90000"/>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uspreventiveservicestaskforce.org/uspstf/recommendation/breast-cancer-screening" TargetMode="External"/><Relationship Id="rId5" Type="http://schemas.openxmlformats.org/officeDocument/2006/relationships/hyperlink" Target="https://www.cancer.org/cancer/breast-cancer/screening-tests-and-early-detection/american-cancer-society-recommendations-for-the-early-detection-of-breast-cancer.html" TargetMode="External"/><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chart" Target="../charts/char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chart" Target="../charts/chart9.xml"/><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chart" Target="../charts/char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acgme.org/portals/0/pdfs/milestones/familymedicinemilestones.pdf" TargetMode="External"/><Relationship Id="rId5" Type="http://schemas.openxmlformats.org/officeDocument/2006/relationships/hyperlink" Target="https://lcme.org/publications/" TargetMode="External"/><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hyperlink" Target="https://doi.org/10.1111/medu.12391"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8F64B-E0BB-A647-A158-DCA96854FE77}"/>
              </a:ext>
            </a:extLst>
          </p:cNvPr>
          <p:cNvSpPr>
            <a:spLocks noGrp="1"/>
          </p:cNvSpPr>
          <p:nvPr>
            <p:ph type="ctrTitle"/>
          </p:nvPr>
        </p:nvSpPr>
        <p:spPr>
          <a:xfrm>
            <a:off x="1143000" y="327804"/>
            <a:ext cx="6858000" cy="2304271"/>
          </a:xfrm>
        </p:spPr>
        <p:txBody>
          <a:bodyPr>
            <a:noAutofit/>
          </a:bodyPr>
          <a:lstStyle/>
          <a:p>
            <a:r>
              <a:rPr lang="en-US" sz="3600" dirty="0"/>
              <a:t>Simulated Patient Encounter to Promote Patient-Centered Discussions of Evidence-Based Medicine </a:t>
            </a:r>
          </a:p>
        </p:txBody>
      </p:sp>
      <p:sp>
        <p:nvSpPr>
          <p:cNvPr id="3" name="Subtitle 2">
            <a:extLst>
              <a:ext uri="{FF2B5EF4-FFF2-40B4-BE49-F238E27FC236}">
                <a16:creationId xmlns:a16="http://schemas.microsoft.com/office/drawing/2014/main" id="{6C58E60B-8037-544A-B3F3-A7B2FF664F06}"/>
              </a:ext>
            </a:extLst>
          </p:cNvPr>
          <p:cNvSpPr>
            <a:spLocks noGrp="1"/>
          </p:cNvSpPr>
          <p:nvPr>
            <p:ph type="subTitle" idx="1"/>
          </p:nvPr>
        </p:nvSpPr>
        <p:spPr>
          <a:xfrm>
            <a:off x="1143000" y="2918286"/>
            <a:ext cx="6858000" cy="1241425"/>
          </a:xfrm>
        </p:spPr>
        <p:txBody>
          <a:bodyPr>
            <a:normAutofit fontScale="92500" lnSpcReduction="10000"/>
          </a:bodyPr>
          <a:lstStyle/>
          <a:p>
            <a:r>
              <a:rPr lang="en-US" dirty="0"/>
              <a:t>Alicia Ludden-Schlatter, MD, MSAM   (MUSOM) </a:t>
            </a:r>
          </a:p>
          <a:p>
            <a:r>
              <a:rPr lang="en-US" dirty="0"/>
              <a:t>Amelia Frank, MD, MSAM   (MUSOM)</a:t>
            </a:r>
          </a:p>
          <a:p>
            <a:r>
              <a:rPr lang="en-US" dirty="0"/>
              <a:t>Hugh </a:t>
            </a:r>
            <a:r>
              <a:rPr lang="en-US" dirty="0" err="1"/>
              <a:t>Blumenfeld</a:t>
            </a:r>
            <a:r>
              <a:rPr lang="en-US" dirty="0"/>
              <a:t> MD, PhD   (</a:t>
            </a:r>
            <a:r>
              <a:rPr lang="en-US" dirty="0" err="1"/>
              <a:t>UConn</a:t>
            </a:r>
            <a:r>
              <a:rPr lang="en-US" dirty="0"/>
              <a:t>)</a:t>
            </a:r>
          </a:p>
        </p:txBody>
      </p:sp>
      <p:pic>
        <p:nvPicPr>
          <p:cNvPr id="5" name="Picture 4" descr="A close-up of a person smiling&#10;&#10;Description automatically generated">
            <a:extLst>
              <a:ext uri="{FF2B5EF4-FFF2-40B4-BE49-F238E27FC236}">
                <a16:creationId xmlns:a16="http://schemas.microsoft.com/office/drawing/2014/main" id="{FD3318BB-BE3F-43C6-BC42-0357F72664BC}"/>
              </a:ext>
            </a:extLst>
          </p:cNvPr>
          <p:cNvPicPr>
            <a:picLocks noChangeAspect="1"/>
          </p:cNvPicPr>
          <p:nvPr/>
        </p:nvPicPr>
        <p:blipFill>
          <a:blip r:embed="rId4"/>
          <a:stretch>
            <a:fillRect/>
          </a:stretch>
        </p:blipFill>
        <p:spPr>
          <a:xfrm>
            <a:off x="7680960" y="2571750"/>
            <a:ext cx="1241788" cy="1490145"/>
          </a:xfrm>
          <a:prstGeom prst="rect">
            <a:avLst/>
          </a:prstGeom>
        </p:spPr>
      </p:pic>
      <p:pic>
        <p:nvPicPr>
          <p:cNvPr id="8" name="Recorded Sound">
            <a:hlinkClick r:id="" action="ppaction://media"/>
            <a:extLst>
              <a:ext uri="{FF2B5EF4-FFF2-40B4-BE49-F238E27FC236}">
                <a16:creationId xmlns:a16="http://schemas.microsoft.com/office/drawing/2014/main" id="{ABFAE5A3-68AE-445B-8E76-EF7203E1E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4043306"/>
            <a:ext cx="609600" cy="609600"/>
          </a:xfrm>
          <a:prstGeom prst="rect">
            <a:avLst/>
          </a:prstGeom>
        </p:spPr>
      </p:pic>
    </p:spTree>
    <p:extLst>
      <p:ext uri="{BB962C8B-B14F-4D97-AF65-F5344CB8AC3E}">
        <p14:creationId xmlns:p14="http://schemas.microsoft.com/office/powerpoint/2010/main" val="2453615327"/>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2F1C-9C84-4A4D-98DE-57D646E1B66C}"/>
              </a:ext>
            </a:extLst>
          </p:cNvPr>
          <p:cNvSpPr>
            <a:spLocks noGrp="1"/>
          </p:cNvSpPr>
          <p:nvPr>
            <p:ph type="title"/>
          </p:nvPr>
        </p:nvSpPr>
        <p:spPr>
          <a:xfrm>
            <a:off x="316414" y="69561"/>
            <a:ext cx="8827585" cy="1056188"/>
          </a:xfrm>
        </p:spPr>
        <p:txBody>
          <a:bodyPr>
            <a:normAutofit/>
          </a:bodyPr>
          <a:lstStyle/>
          <a:p>
            <a:pPr marL="0" marR="0" indent="0">
              <a:lnSpc>
                <a:spcPct val="107000"/>
              </a:lnSpc>
              <a:spcBef>
                <a:spcPts val="0"/>
              </a:spcBef>
              <a:spcAft>
                <a:spcPts val="800"/>
              </a:spcAft>
              <a:buNone/>
            </a:pPr>
            <a:r>
              <a:rPr lang="en-US" sz="3600" dirty="0">
                <a:effectLst/>
                <a:latin typeface="Calibri" panose="020F0502020204030204" pitchFamily="34" charset="0"/>
                <a:ea typeface="Calibri" panose="020F0502020204030204" pitchFamily="34" charset="0"/>
                <a:cs typeface="Times New Roman" panose="02020603050405020304" pitchFamily="18" charset="0"/>
              </a:rPr>
              <a:t>Goals/Aims</a:t>
            </a:r>
          </a:p>
        </p:txBody>
      </p:sp>
      <p:sp>
        <p:nvSpPr>
          <p:cNvPr id="3" name="Content Placeholder 2">
            <a:extLst>
              <a:ext uri="{FF2B5EF4-FFF2-40B4-BE49-F238E27FC236}">
                <a16:creationId xmlns:a16="http://schemas.microsoft.com/office/drawing/2014/main" id="{70B84F9A-DBEF-45EF-B02F-2BBC3052E4A6}"/>
              </a:ext>
            </a:extLst>
          </p:cNvPr>
          <p:cNvSpPr>
            <a:spLocks noGrp="1"/>
          </p:cNvSpPr>
          <p:nvPr>
            <p:ph idx="1"/>
          </p:nvPr>
        </p:nvSpPr>
        <p:spPr>
          <a:xfrm>
            <a:off x="316414" y="1125749"/>
            <a:ext cx="7886700" cy="3262312"/>
          </a:xfrm>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Increase student awareness of evidence-based medicine topics in clinical care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Integrate concepts of evidence-based medicine, population health, and patient-centered care</a:t>
            </a:r>
          </a:p>
          <a:p>
            <a:endParaRPr lang="en-US" dirty="0"/>
          </a:p>
        </p:txBody>
      </p:sp>
      <p:pic>
        <p:nvPicPr>
          <p:cNvPr id="4" name="Recorded Sound">
            <a:hlinkClick r:id="" action="ppaction://media"/>
            <a:extLst>
              <a:ext uri="{FF2B5EF4-FFF2-40B4-BE49-F238E27FC236}">
                <a16:creationId xmlns:a16="http://schemas.microsoft.com/office/drawing/2014/main" id="{17E81D39-D801-4A78-8A07-55F9670BB1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8314" y="3712951"/>
            <a:ext cx="609600" cy="609600"/>
          </a:xfrm>
          <a:prstGeom prst="rect">
            <a:avLst/>
          </a:prstGeom>
        </p:spPr>
      </p:pic>
    </p:spTree>
    <p:extLst>
      <p:ext uri="{BB962C8B-B14F-4D97-AF65-F5344CB8AC3E}">
        <p14:creationId xmlns:p14="http://schemas.microsoft.com/office/powerpoint/2010/main" val="356756657"/>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B7671-0D48-4E73-BEE0-74629AC8CB37}"/>
              </a:ext>
            </a:extLst>
          </p:cNvPr>
          <p:cNvSpPr>
            <a:spLocks noGrp="1"/>
          </p:cNvSpPr>
          <p:nvPr>
            <p:ph type="title"/>
          </p:nvPr>
        </p:nvSpPr>
        <p:spPr>
          <a:xfrm>
            <a:off x="316415" y="186628"/>
            <a:ext cx="7886700" cy="993775"/>
          </a:xfrm>
        </p:spPr>
        <p:txBody>
          <a:bodyPr/>
          <a:lstStyle/>
          <a:p>
            <a:r>
              <a:rPr lang="en-US" dirty="0"/>
              <a:t>Methods</a:t>
            </a:r>
          </a:p>
        </p:txBody>
      </p:sp>
      <p:sp>
        <p:nvSpPr>
          <p:cNvPr id="3" name="Content Placeholder 2">
            <a:extLst>
              <a:ext uri="{FF2B5EF4-FFF2-40B4-BE49-F238E27FC236}">
                <a16:creationId xmlns:a16="http://schemas.microsoft.com/office/drawing/2014/main" id="{DE99E3F4-FBEB-4AB6-8BB6-BE90A20182EE}"/>
              </a:ext>
            </a:extLst>
          </p:cNvPr>
          <p:cNvSpPr>
            <a:spLocks noGrp="1"/>
          </p:cNvSpPr>
          <p:nvPr>
            <p:ph idx="1"/>
          </p:nvPr>
        </p:nvSpPr>
        <p:spPr>
          <a:xfrm>
            <a:off x="316415" y="1180402"/>
            <a:ext cx="8511170" cy="3304045"/>
          </a:xfrm>
        </p:spPr>
        <p:txBody>
          <a:bodyPr>
            <a:normAutofit/>
          </a:bodyPr>
          <a:lstStyle/>
          <a:p>
            <a:r>
              <a:rPr lang="en-US" dirty="0"/>
              <a:t>Implemented April 2021 at MUSOM</a:t>
            </a:r>
          </a:p>
          <a:p>
            <a:r>
              <a:rPr lang="en-US" dirty="0"/>
              <a:t>128 students</a:t>
            </a:r>
          </a:p>
          <a:p>
            <a:r>
              <a:rPr lang="en-US" dirty="0"/>
              <a:t>21 small group faculty facilitators</a:t>
            </a:r>
          </a:p>
        </p:txBody>
      </p:sp>
      <p:pic>
        <p:nvPicPr>
          <p:cNvPr id="4" name="Recorded Sound">
            <a:hlinkClick r:id="" action="ppaction://media"/>
            <a:extLst>
              <a:ext uri="{FF2B5EF4-FFF2-40B4-BE49-F238E27FC236}">
                <a16:creationId xmlns:a16="http://schemas.microsoft.com/office/drawing/2014/main" id="{BA446AF2-02CD-40AA-824A-97438D930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8315" y="3847088"/>
            <a:ext cx="609600" cy="609600"/>
          </a:xfrm>
          <a:prstGeom prst="rect">
            <a:avLst/>
          </a:prstGeom>
        </p:spPr>
      </p:pic>
    </p:spTree>
    <p:extLst>
      <p:ext uri="{BB962C8B-B14F-4D97-AF65-F5344CB8AC3E}">
        <p14:creationId xmlns:p14="http://schemas.microsoft.com/office/powerpoint/2010/main" val="2627062971"/>
      </p:ext>
    </p:extLst>
  </p:cSld>
  <p:clrMapOvr>
    <a:masterClrMapping/>
  </p:clrMapOvr>
  <mc:AlternateContent xmlns:mc="http://schemas.openxmlformats.org/markup-compatibility/2006" xmlns:p14="http://schemas.microsoft.com/office/powerpoint/2010/main">
    <mc:Choice Requires="p14">
      <p:transition spd="slow" p14:dur="2000" advTm="19213"/>
    </mc:Choice>
    <mc:Fallback xmlns="">
      <p:transition spd="slow" advTm="1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B7671-0D48-4E73-BEE0-74629AC8CB37}"/>
              </a:ext>
            </a:extLst>
          </p:cNvPr>
          <p:cNvSpPr>
            <a:spLocks noGrp="1"/>
          </p:cNvSpPr>
          <p:nvPr>
            <p:ph type="title"/>
          </p:nvPr>
        </p:nvSpPr>
        <p:spPr>
          <a:xfrm>
            <a:off x="316415" y="186628"/>
            <a:ext cx="7886700" cy="993775"/>
          </a:xfrm>
        </p:spPr>
        <p:txBody>
          <a:bodyPr/>
          <a:lstStyle/>
          <a:p>
            <a:r>
              <a:rPr lang="en-US" dirty="0"/>
              <a:t>Methods</a:t>
            </a:r>
          </a:p>
        </p:txBody>
      </p:sp>
      <p:sp>
        <p:nvSpPr>
          <p:cNvPr id="3" name="Content Placeholder 2">
            <a:extLst>
              <a:ext uri="{FF2B5EF4-FFF2-40B4-BE49-F238E27FC236}">
                <a16:creationId xmlns:a16="http://schemas.microsoft.com/office/drawing/2014/main" id="{DE99E3F4-FBEB-4AB6-8BB6-BE90A20182EE}"/>
              </a:ext>
            </a:extLst>
          </p:cNvPr>
          <p:cNvSpPr>
            <a:spLocks noGrp="1"/>
          </p:cNvSpPr>
          <p:nvPr>
            <p:ph idx="1"/>
          </p:nvPr>
        </p:nvSpPr>
        <p:spPr>
          <a:xfrm>
            <a:off x="316415" y="1000664"/>
            <a:ext cx="8511170" cy="3483784"/>
          </a:xfrm>
        </p:spPr>
        <p:txBody>
          <a:bodyPr>
            <a:normAutofit fontScale="92500" lnSpcReduction="10000"/>
          </a:bodyPr>
          <a:lstStyle/>
          <a:p>
            <a:r>
              <a:rPr lang="en-US" dirty="0"/>
              <a:t>Student Preparation: </a:t>
            </a:r>
          </a:p>
          <a:p>
            <a:pPr lvl="1"/>
            <a:r>
              <a:rPr lang="en-US" dirty="0"/>
              <a:t>3 lectures about screening, guidelines, and applications to medical ethics</a:t>
            </a:r>
          </a:p>
          <a:p>
            <a:pPr lvl="1"/>
            <a:r>
              <a:rPr lang="en-US" dirty="0"/>
              <a:t>Small group sessions: articles regarding USPSTF and ACS mammography recommendations with discussion questions</a:t>
            </a:r>
          </a:p>
          <a:p>
            <a:r>
              <a:rPr lang="en-US" dirty="0"/>
              <a:t>SP Preparation: </a:t>
            </a:r>
          </a:p>
          <a:p>
            <a:pPr lvl="1"/>
            <a:r>
              <a:rPr lang="en-US" dirty="0"/>
              <a:t>Prep packet with patient background, scoring guide, explanation of terms</a:t>
            </a:r>
          </a:p>
          <a:p>
            <a:pPr lvl="1"/>
            <a:r>
              <a:rPr lang="en-US" dirty="0"/>
              <a:t>Group meetings to discuss educational aims, explain guidelines and terminology</a:t>
            </a:r>
          </a:p>
        </p:txBody>
      </p:sp>
      <p:pic>
        <p:nvPicPr>
          <p:cNvPr id="4" name="Recorded Sound">
            <a:hlinkClick r:id="" action="ppaction://media"/>
            <a:extLst>
              <a:ext uri="{FF2B5EF4-FFF2-40B4-BE49-F238E27FC236}">
                <a16:creationId xmlns:a16="http://schemas.microsoft.com/office/drawing/2014/main" id="{59DC3E86-507C-41DC-A18C-23C7587AEC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3115" y="3886278"/>
            <a:ext cx="609600" cy="609600"/>
          </a:xfrm>
          <a:prstGeom prst="rect">
            <a:avLst/>
          </a:prstGeom>
        </p:spPr>
      </p:pic>
    </p:spTree>
    <p:extLst>
      <p:ext uri="{BB962C8B-B14F-4D97-AF65-F5344CB8AC3E}">
        <p14:creationId xmlns:p14="http://schemas.microsoft.com/office/powerpoint/2010/main" val="61506107"/>
      </p:ext>
    </p:extLst>
  </p:cSld>
  <p:clrMapOvr>
    <a:masterClrMapping/>
  </p:clrMapOvr>
  <mc:AlternateContent xmlns:mc="http://schemas.openxmlformats.org/markup-compatibility/2006" xmlns:p14="http://schemas.microsoft.com/office/powerpoint/2010/main">
    <mc:Choice Requires="p14">
      <p:transition spd="slow" p14:dur="2000" advTm="45033"/>
    </mc:Choice>
    <mc:Fallback xmlns="">
      <p:transition spd="slow" advTm="4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DE01-7EE5-4BA6-ADE2-109A7C011CEB}"/>
              </a:ext>
            </a:extLst>
          </p:cNvPr>
          <p:cNvSpPr>
            <a:spLocks noGrp="1"/>
          </p:cNvSpPr>
          <p:nvPr>
            <p:ph type="title"/>
          </p:nvPr>
        </p:nvSpPr>
        <p:spPr>
          <a:xfrm>
            <a:off x="255403" y="-17202"/>
            <a:ext cx="8771032" cy="993775"/>
          </a:xfrm>
        </p:spPr>
        <p:txBody>
          <a:bodyPr>
            <a:normAutofit/>
          </a:bodyPr>
          <a:lstStyle/>
          <a:p>
            <a:r>
              <a:rPr lang="en-US" sz="2800" dirty="0"/>
              <a:t>How to Counsel a 46-Year-Old Average Risk Female?</a:t>
            </a:r>
          </a:p>
        </p:txBody>
      </p:sp>
      <p:sp>
        <p:nvSpPr>
          <p:cNvPr id="3" name="Text Placeholder 2">
            <a:extLst>
              <a:ext uri="{FF2B5EF4-FFF2-40B4-BE49-F238E27FC236}">
                <a16:creationId xmlns:a16="http://schemas.microsoft.com/office/drawing/2014/main" id="{FDBF0A50-E2A6-4CD6-BF93-E90B7548C3BE}"/>
              </a:ext>
            </a:extLst>
          </p:cNvPr>
          <p:cNvSpPr>
            <a:spLocks noGrp="1"/>
          </p:cNvSpPr>
          <p:nvPr>
            <p:ph type="body" idx="1"/>
          </p:nvPr>
        </p:nvSpPr>
        <p:spPr>
          <a:xfrm>
            <a:off x="5019860" y="747422"/>
            <a:ext cx="3868737" cy="619125"/>
          </a:xfrm>
        </p:spPr>
        <p:txBody>
          <a:bodyPr/>
          <a:lstStyle/>
          <a:p>
            <a:r>
              <a:rPr lang="en-US" dirty="0"/>
              <a:t>USPSTF	</a:t>
            </a:r>
          </a:p>
        </p:txBody>
      </p:sp>
      <p:sp>
        <p:nvSpPr>
          <p:cNvPr id="4" name="Content Placeholder 3">
            <a:extLst>
              <a:ext uri="{FF2B5EF4-FFF2-40B4-BE49-F238E27FC236}">
                <a16:creationId xmlns:a16="http://schemas.microsoft.com/office/drawing/2014/main" id="{0C072ED1-EB04-468B-BA90-16924542E25B}"/>
              </a:ext>
            </a:extLst>
          </p:cNvPr>
          <p:cNvSpPr>
            <a:spLocks noGrp="1"/>
          </p:cNvSpPr>
          <p:nvPr>
            <p:ph sz="half" idx="2"/>
          </p:nvPr>
        </p:nvSpPr>
        <p:spPr>
          <a:xfrm>
            <a:off x="4860132" y="1324756"/>
            <a:ext cx="4425950" cy="2089819"/>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Start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every-other-year mammograms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age 50</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baseline="30000" dirty="0">
                <a:latin typeface="Calibri" panose="020F0502020204030204" pitchFamily="34" charset="0"/>
                <a:ea typeface="Calibri" panose="020F0502020204030204" pitchFamily="34" charset="0"/>
                <a:cs typeface="Times New Roman" panose="02020603050405020304" pitchFamily="18" charset="0"/>
              </a:rPr>
              <a:t>6</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decision to start screening mammography in women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prior to age 50 years should be an individual 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weighing the benefits and risks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E443A150-3DE3-46F2-A5FB-226FD02C3F20}"/>
              </a:ext>
            </a:extLst>
          </p:cNvPr>
          <p:cNvSpPr>
            <a:spLocks noGrp="1"/>
          </p:cNvSpPr>
          <p:nvPr>
            <p:ph type="body" sz="quarter" idx="3"/>
          </p:nvPr>
        </p:nvSpPr>
        <p:spPr>
          <a:xfrm>
            <a:off x="255403" y="759944"/>
            <a:ext cx="3887788" cy="619125"/>
          </a:xfrm>
        </p:spPr>
        <p:txBody>
          <a:bodyPr/>
          <a:lstStyle/>
          <a:p>
            <a:r>
              <a:rPr lang="en-US" dirty="0"/>
              <a:t>ACS</a:t>
            </a:r>
          </a:p>
        </p:txBody>
      </p:sp>
      <p:sp>
        <p:nvSpPr>
          <p:cNvPr id="6" name="Content Placeholder 5">
            <a:extLst>
              <a:ext uri="{FF2B5EF4-FFF2-40B4-BE49-F238E27FC236}">
                <a16:creationId xmlns:a16="http://schemas.microsoft.com/office/drawing/2014/main" id="{741321F3-FDC3-4478-8DE9-A3D84218B483}"/>
              </a:ext>
            </a:extLst>
          </p:cNvPr>
          <p:cNvSpPr>
            <a:spLocks noGrp="1"/>
          </p:cNvSpPr>
          <p:nvPr>
            <p:ph sz="half" idx="10"/>
          </p:nvPr>
        </p:nvSpPr>
        <p:spPr>
          <a:xfrm>
            <a:off x="146050" y="1366547"/>
            <a:ext cx="4425950" cy="2469732"/>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Start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yearly mammograms at age 45</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baseline="30000" dirty="0">
                <a:latin typeface="Calibri" panose="020F0502020204030204" pitchFamily="34" charset="0"/>
                <a:ea typeface="Calibri" panose="020F0502020204030204" pitchFamily="34" charset="0"/>
                <a:cs typeface="Times New Roman" panose="02020603050405020304" pitchFamily="18" charset="0"/>
              </a:rPr>
              <a:t>5</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M</a:t>
            </a:r>
            <a:r>
              <a:rPr lang="en-US" sz="1800" dirty="0">
                <a:effectLst/>
                <a:latin typeface="Calibri" panose="020F0502020204030204" pitchFamily="34" charset="0"/>
                <a:ea typeface="Calibri" panose="020F0502020204030204" pitchFamily="34" charset="0"/>
                <a:cs typeface="Times New Roman" panose="02020603050405020304" pitchFamily="18" charset="0"/>
              </a:rPr>
              <a:t>ay decrease frequency to every other year starting age 55.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Women 40 to 44 have the option to start screening with annual mammograms</a:t>
            </a:r>
            <a:endParaRPr lang="en-US" dirty="0"/>
          </a:p>
        </p:txBody>
      </p:sp>
      <p:sp>
        <p:nvSpPr>
          <p:cNvPr id="8" name="TextBox 7">
            <a:extLst>
              <a:ext uri="{FF2B5EF4-FFF2-40B4-BE49-F238E27FC236}">
                <a16:creationId xmlns:a16="http://schemas.microsoft.com/office/drawing/2014/main" id="{D5C3A498-AD23-4546-954A-F030DF0E8026}"/>
              </a:ext>
            </a:extLst>
          </p:cNvPr>
          <p:cNvSpPr txBox="1"/>
          <p:nvPr/>
        </p:nvSpPr>
        <p:spPr>
          <a:xfrm>
            <a:off x="1900417" y="4606304"/>
            <a:ext cx="5172690" cy="481670"/>
          </a:xfrm>
          <a:prstGeom prst="rect">
            <a:avLst/>
          </a:prstGeom>
          <a:noFill/>
        </p:spPr>
        <p:txBody>
          <a:bodyPr wrap="square">
            <a:spAutoFit/>
          </a:bodyPr>
          <a:lstStyle/>
          <a:p>
            <a:pPr marL="342900" indent="-342900">
              <a:lnSpc>
                <a:spcPct val="107000"/>
              </a:lnSpc>
              <a:buFont typeface="+mj-lt"/>
              <a:buAutoNum type="arabicPeriod" startAt="5"/>
            </a:pPr>
            <a:r>
              <a:rPr lang="en-US" sz="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https://www.cancer.org/cancer/breast-cancer/screening-tests-and-early-detection/american-cancer-society-recommendations-for-the-early-detection-of-breast-cancer.html</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5"/>
            </a:pPr>
            <a:r>
              <a:rPr lang="en-US" sz="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https://www.uspreventiveservicestaskforce.org/uspstf/recommendation/breast-cancer-screening</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2218856" y="3325790"/>
            <a:ext cx="5602007" cy="1754326"/>
          </a:xfrm>
          <a:prstGeom prst="rect">
            <a:avLst/>
          </a:prstGeom>
          <a:noFill/>
        </p:spPr>
        <p:txBody>
          <a:bodyPr wrap="square" rtlCol="0">
            <a:spAutoFit/>
          </a:bodyPr>
          <a:lstStyle/>
          <a:p>
            <a:pPr>
              <a:buNone/>
            </a:pPr>
            <a:r>
              <a:rPr lang="en-US" b="1" dirty="0">
                <a:latin typeface="Calibri" panose="020F0502020204030204" pitchFamily="34" charset="0"/>
                <a:cs typeface="Times New Roman" panose="02020603050405020304" pitchFamily="18" charset="0"/>
              </a:rPr>
              <a:t>Risks: </a:t>
            </a:r>
          </a:p>
          <a:p>
            <a:pPr>
              <a:buNone/>
            </a:pPr>
            <a:r>
              <a:rPr lang="en-US" dirty="0">
                <a:solidFill>
                  <a:srgbClr val="FF0000"/>
                </a:solidFill>
              </a:rPr>
              <a:t>•</a:t>
            </a:r>
            <a:r>
              <a:rPr lang="en-US" dirty="0"/>
              <a:t> False Positives - with follow-up negative testing/biopsies</a:t>
            </a:r>
          </a:p>
          <a:p>
            <a:pPr>
              <a:buNone/>
            </a:pPr>
            <a:r>
              <a:rPr lang="en-US" dirty="0">
                <a:solidFill>
                  <a:srgbClr val="FF0000"/>
                </a:solidFill>
              </a:rPr>
              <a:t>•</a:t>
            </a:r>
            <a:r>
              <a:rPr lang="en-US" dirty="0"/>
              <a:t> Overdiagnosis and overtreatment</a:t>
            </a:r>
          </a:p>
          <a:p>
            <a:pPr>
              <a:buNone/>
            </a:pPr>
            <a:r>
              <a:rPr lang="en-US" dirty="0">
                <a:solidFill>
                  <a:srgbClr val="FF0000"/>
                </a:solidFill>
              </a:rPr>
              <a:t>•</a:t>
            </a:r>
            <a:r>
              <a:rPr lang="en-US" dirty="0"/>
              <a:t> Minimal cancer mortality benefit in early 40’s</a:t>
            </a:r>
          </a:p>
          <a:p>
            <a:pPr>
              <a:buNone/>
            </a:pPr>
            <a:endParaRPr lang="en-US" dirty="0"/>
          </a:p>
          <a:p>
            <a:endParaRPr lang="en-US" dirty="0"/>
          </a:p>
        </p:txBody>
      </p:sp>
      <p:pic>
        <p:nvPicPr>
          <p:cNvPr id="7" name="Recorded Sound">
            <a:hlinkClick r:id="" action="ppaction://media"/>
            <a:extLst>
              <a:ext uri="{FF2B5EF4-FFF2-40B4-BE49-F238E27FC236}">
                <a16:creationId xmlns:a16="http://schemas.microsoft.com/office/drawing/2014/main" id="{D82E7A5F-3366-4635-8D96-EA56D2E2B6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0965" y="3790596"/>
            <a:ext cx="609600" cy="609600"/>
          </a:xfrm>
          <a:prstGeom prst="rect">
            <a:avLst/>
          </a:prstGeom>
        </p:spPr>
      </p:pic>
    </p:spTree>
    <p:extLst>
      <p:ext uri="{BB962C8B-B14F-4D97-AF65-F5344CB8AC3E}">
        <p14:creationId xmlns:p14="http://schemas.microsoft.com/office/powerpoint/2010/main" val="3752435314"/>
      </p:ext>
    </p:extLst>
  </p:cSld>
  <p:clrMapOvr>
    <a:masterClrMapping/>
  </p:clrMapOvr>
  <mc:AlternateContent xmlns:mc="http://schemas.openxmlformats.org/markup-compatibility/2006" xmlns:p14="http://schemas.microsoft.com/office/powerpoint/2010/main">
    <mc:Choice Requires="p14">
      <p:transition spd="slow" p14:dur="2000" advTm="51511"/>
    </mc:Choice>
    <mc:Fallback xmlns="">
      <p:transition spd="slow" advTm="5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9481727-6067-4996-A9D9-687D221A5EDC}"/>
              </a:ext>
            </a:extLst>
          </p:cNvPr>
          <p:cNvSpPr>
            <a:spLocks noGrp="1"/>
          </p:cNvSpPr>
          <p:nvPr>
            <p:ph type="title"/>
          </p:nvPr>
        </p:nvSpPr>
        <p:spPr>
          <a:xfrm>
            <a:off x="9834" y="130212"/>
            <a:ext cx="7882128" cy="425883"/>
          </a:xfrm>
        </p:spPr>
        <p:txBody>
          <a:bodyPr anchor="ctr">
            <a:normAutofit fontScale="90000"/>
          </a:bodyPr>
          <a:lstStyle/>
          <a:p>
            <a:r>
              <a:rPr lang="en-US" sz="2800" b="1">
                <a:effectLst/>
                <a:latin typeface="Calibri" panose="020F0502020204030204" pitchFamily="34" charset="0"/>
                <a:ea typeface="Calibri" panose="020F0502020204030204" pitchFamily="34" charset="0"/>
                <a:cs typeface="Times New Roman" panose="02020603050405020304" pitchFamily="18" charset="0"/>
              </a:rPr>
              <a:t>Standardized Patient Evaluation of Student Performance</a:t>
            </a:r>
            <a:endParaRPr lang="en-US" sz="2800"/>
          </a:p>
        </p:txBody>
      </p:sp>
      <p:sp>
        <p:nvSpPr>
          <p:cNvPr id="16" name="Rectangle 15">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43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134745"/>
            <a:ext cx="7879842"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ontent Placeholder 8">
            <a:extLst>
              <a:ext uri="{FF2B5EF4-FFF2-40B4-BE49-F238E27FC236}">
                <a16:creationId xmlns:a16="http://schemas.microsoft.com/office/drawing/2014/main" id="{334B6B19-BC7F-4E6C-B41B-2AD584A911D9}"/>
              </a:ext>
            </a:extLst>
          </p:cNvPr>
          <p:cNvGraphicFramePr>
            <a:graphicFrameLocks noGrp="1"/>
          </p:cNvGraphicFramePr>
          <p:nvPr>
            <p:ph idx="1"/>
            <p:extLst>
              <p:ext uri="{D42A27DB-BD31-4B8C-83A1-F6EECF244321}">
                <p14:modId xmlns:p14="http://schemas.microsoft.com/office/powerpoint/2010/main" val="3381723064"/>
              </p:ext>
            </p:extLst>
          </p:nvPr>
        </p:nvGraphicFramePr>
        <p:xfrm>
          <a:off x="67869" y="522740"/>
          <a:ext cx="9005976" cy="4513965"/>
        </p:xfrm>
        <a:graphic>
          <a:graphicData uri="http://schemas.openxmlformats.org/drawingml/2006/table">
            <a:tbl>
              <a:tblPr firstRow="1" firstCol="1" bandRow="1"/>
              <a:tblGrid>
                <a:gridCol w="6177656">
                  <a:extLst>
                    <a:ext uri="{9D8B030D-6E8A-4147-A177-3AD203B41FA5}">
                      <a16:colId xmlns:a16="http://schemas.microsoft.com/office/drawing/2014/main" val="2618676270"/>
                    </a:ext>
                  </a:extLst>
                </a:gridCol>
                <a:gridCol w="1086928">
                  <a:extLst>
                    <a:ext uri="{9D8B030D-6E8A-4147-A177-3AD203B41FA5}">
                      <a16:colId xmlns:a16="http://schemas.microsoft.com/office/drawing/2014/main" val="3980033073"/>
                    </a:ext>
                  </a:extLst>
                </a:gridCol>
                <a:gridCol w="897147">
                  <a:extLst>
                    <a:ext uri="{9D8B030D-6E8A-4147-A177-3AD203B41FA5}">
                      <a16:colId xmlns:a16="http://schemas.microsoft.com/office/drawing/2014/main" val="2842055992"/>
                    </a:ext>
                  </a:extLst>
                </a:gridCol>
                <a:gridCol w="844245">
                  <a:extLst>
                    <a:ext uri="{9D8B030D-6E8A-4147-A177-3AD203B41FA5}">
                      <a16:colId xmlns:a16="http://schemas.microsoft.com/office/drawing/2014/main" val="698957464"/>
                    </a:ext>
                  </a:extLst>
                </a:gridCol>
              </a:tblGrid>
              <a:tr h="194501">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Item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Yes, Definitely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Somewhat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 at all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4033488125"/>
                  </a:ext>
                </a:extLst>
              </a:tr>
              <a:tr h="218256">
                <a:tc>
                  <a:txBody>
                    <a:bodyPr/>
                    <a:lstStyle/>
                    <a:p>
                      <a:pPr marL="0" marR="0" lvl="0" indent="0">
                        <a:lnSpc>
                          <a:spcPct val="107000"/>
                        </a:lnSpc>
                        <a:spcBef>
                          <a:spcPts val="0"/>
                        </a:spcBef>
                        <a:spcAft>
                          <a:spcPts val="0"/>
                        </a:spcAft>
                        <a:buFont typeface="+mj-lt"/>
                        <a:buNone/>
                      </a:pPr>
                      <a:r>
                        <a:rPr lang="en-US" sz="1600">
                          <a:effectLst/>
                          <a:latin typeface="Calibri" panose="020F0502020204030204" pitchFamily="34" charset="0"/>
                          <a:ea typeface="Calibri" panose="020F0502020204030204" pitchFamily="34" charset="0"/>
                          <a:cs typeface="Times New Roman" panose="02020603050405020304" pitchFamily="18" charset="0"/>
                        </a:rPr>
                        <a:t>Student correctly informed recommendations from USPSTF and ACS</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7971459"/>
                  </a:ext>
                </a:extLst>
              </a:tr>
              <a:tr h="218256">
                <a:tc>
                  <a:txBody>
                    <a:bodyPr/>
                    <a:lstStyle/>
                    <a:p>
                      <a:pPr marL="0" marR="0" lvl="0" indent="0">
                        <a:lnSpc>
                          <a:spcPct val="107000"/>
                        </a:lnSpc>
                        <a:spcBef>
                          <a:spcPts val="0"/>
                        </a:spcBef>
                        <a:spcAft>
                          <a:spcPts val="0"/>
                        </a:spcAft>
                        <a:buFont typeface="+mj-l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Student correctly informed of benefits of mammography </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5830046"/>
                  </a:ext>
                </a:extLst>
              </a:tr>
              <a:tr h="218256">
                <a:tc>
                  <a:txBody>
                    <a:bodyPr/>
                    <a:lstStyle/>
                    <a:p>
                      <a:pPr marL="0" marR="0" lvl="0" indent="0">
                        <a:lnSpc>
                          <a:spcPct val="107000"/>
                        </a:lnSpc>
                        <a:spcBef>
                          <a:spcPts val="0"/>
                        </a:spcBef>
                        <a:spcAft>
                          <a:spcPts val="0"/>
                        </a:spcAft>
                        <a:buFont typeface="+mj-lt"/>
                        <a:buNone/>
                      </a:pPr>
                      <a:r>
                        <a:rPr lang="en-US" sz="1600">
                          <a:effectLst/>
                          <a:latin typeface="Calibri" panose="020F0502020204030204" pitchFamily="34" charset="0"/>
                          <a:ea typeface="Calibri" panose="020F0502020204030204" pitchFamily="34" charset="0"/>
                          <a:cs typeface="Times New Roman" panose="02020603050405020304" pitchFamily="18" charset="0"/>
                        </a:rPr>
                        <a:t>Student informed at least two risks of mammography </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5154558"/>
                  </a:ext>
                </a:extLst>
              </a:tr>
              <a:tr h="417460">
                <a:tc>
                  <a:txBody>
                    <a:bodyPr/>
                    <a:lstStyle/>
                    <a:p>
                      <a:pPr marL="0" marR="0" lvl="0" indent="0">
                        <a:lnSpc>
                          <a:spcPct val="107000"/>
                        </a:lnSpc>
                        <a:spcBef>
                          <a:spcPts val="0"/>
                        </a:spcBef>
                        <a:spcAft>
                          <a:spcPts val="0"/>
                        </a:spcAft>
                        <a:buFont typeface="+mj-lt"/>
                        <a:buNone/>
                      </a:pPr>
                      <a:r>
                        <a:rPr lang="en-US" sz="1600">
                          <a:effectLst/>
                          <a:latin typeface="Calibri" panose="020F0502020204030204" pitchFamily="34" charset="0"/>
                          <a:ea typeface="Calibri" panose="020F0502020204030204" pitchFamily="34" charset="0"/>
                          <a:cs typeface="Times New Roman" panose="02020603050405020304" pitchFamily="18" charset="0"/>
                        </a:rPr>
                        <a:t>Student compared benefits of mammography in the 40-49 age range compared to 50-59 age range</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20253"/>
                  </a:ext>
                </a:extLst>
              </a:tr>
              <a:tr h="417460">
                <a:tc>
                  <a:txBody>
                    <a:bodyPr/>
                    <a:lstStyle/>
                    <a:p>
                      <a:pPr marL="0" marR="0" lvl="0" indent="0">
                        <a:lnSpc>
                          <a:spcPct val="107000"/>
                        </a:lnSpc>
                        <a:spcBef>
                          <a:spcPts val="0"/>
                        </a:spcBef>
                        <a:spcAft>
                          <a:spcPts val="0"/>
                        </a:spcAft>
                        <a:buFont typeface="+mj-lt"/>
                        <a:buNone/>
                      </a:pPr>
                      <a:r>
                        <a:rPr lang="en-US" sz="1600">
                          <a:effectLst/>
                          <a:latin typeface="Calibri" panose="020F0502020204030204" pitchFamily="34" charset="0"/>
                          <a:ea typeface="Calibri" panose="020F0502020204030204" pitchFamily="34" charset="0"/>
                          <a:cs typeface="Times New Roman" panose="02020603050405020304" pitchFamily="18" charset="0"/>
                        </a:rPr>
                        <a:t>Student compared the risks of mammography in the 40-49 age range compared to 50-59 age range</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1152373"/>
                  </a:ext>
                </a:extLst>
              </a:tr>
              <a:tr h="417460">
                <a:tc>
                  <a:txBody>
                    <a:bodyPr/>
                    <a:lstStyle/>
                    <a:p>
                      <a:pPr marL="0" marR="0" lvl="0" indent="0">
                        <a:lnSpc>
                          <a:spcPct val="107000"/>
                        </a:lnSpc>
                        <a:spcBef>
                          <a:spcPts val="0"/>
                        </a:spcBef>
                        <a:spcAft>
                          <a:spcPts val="0"/>
                        </a:spcAft>
                        <a:buFont typeface="+mj-lt"/>
                        <a:buNone/>
                      </a:pPr>
                      <a:r>
                        <a:rPr lang="en-US" sz="1600">
                          <a:effectLst/>
                          <a:latin typeface="Calibri" panose="020F0502020204030204" pitchFamily="34" charset="0"/>
                          <a:ea typeface="Calibri" panose="020F0502020204030204" pitchFamily="34" charset="0"/>
                          <a:cs typeface="Times New Roman" panose="02020603050405020304" pitchFamily="18" charset="0"/>
                        </a:rPr>
                        <a:t>Student communicated in plain language. All new terminology was explained in plain language.</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485977"/>
                  </a:ext>
                </a:extLst>
              </a:tr>
              <a:tr h="417460">
                <a:tc>
                  <a:txBody>
                    <a:bodyPr/>
                    <a:lstStyle/>
                    <a:p>
                      <a:pPr marL="0" marR="0" lvl="0" indent="0">
                        <a:lnSpc>
                          <a:spcPct val="107000"/>
                        </a:lnSpc>
                        <a:spcBef>
                          <a:spcPts val="0"/>
                        </a:spcBef>
                        <a:spcAft>
                          <a:spcPts val="0"/>
                        </a:spcAft>
                        <a:buFont typeface="+mj-lt"/>
                        <a:buNone/>
                      </a:pPr>
                      <a:r>
                        <a:rPr lang="en-US" sz="1600">
                          <a:effectLst/>
                          <a:latin typeface="Calibri" panose="020F0502020204030204" pitchFamily="34" charset="0"/>
                          <a:ea typeface="Calibri" panose="020F0502020204030204" pitchFamily="34" charset="0"/>
                          <a:cs typeface="Times New Roman" panose="02020603050405020304" pitchFamily="18" charset="0"/>
                        </a:rPr>
                        <a:t>Student helped patient elucidate her own values and preferences regarding breast cancer screening.</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18638"/>
                  </a:ext>
                </a:extLst>
              </a:tr>
              <a:tr h="417460">
                <a:tc>
                  <a:txBody>
                    <a:bodyPr/>
                    <a:lstStyle/>
                    <a:p>
                      <a:pPr marL="0" marR="0" lvl="0" indent="0">
                        <a:lnSpc>
                          <a:spcPct val="107000"/>
                        </a:lnSpc>
                        <a:spcBef>
                          <a:spcPts val="0"/>
                        </a:spcBef>
                        <a:spcAft>
                          <a:spcPts val="0"/>
                        </a:spcAft>
                        <a:buFont typeface="+mj-lt"/>
                        <a:buNone/>
                      </a:pPr>
                      <a:r>
                        <a:rPr lang="en-US" sz="1600">
                          <a:effectLst/>
                          <a:latin typeface="Calibri" panose="020F0502020204030204" pitchFamily="34" charset="0"/>
                          <a:ea typeface="Calibri" panose="020F0502020204030204" pitchFamily="34" charset="0"/>
                          <a:cs typeface="Times New Roman" panose="02020603050405020304" pitchFamily="18" charset="0"/>
                        </a:rPr>
                        <a:t>Student enabled the patient to make an informed decision regarding the plan that is right for her.</a:t>
                      </a: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343144"/>
                  </a:ext>
                </a:extLst>
              </a:tr>
              <a:tr h="417460">
                <a:tc gridSpan="4">
                  <a:txBody>
                    <a:bodyPr/>
                    <a:lstStyle/>
                    <a:p>
                      <a:pPr marL="0" marR="0" lvl="0" indent="0">
                        <a:lnSpc>
                          <a:spcPct val="107000"/>
                        </a:lnSpc>
                        <a:spcBef>
                          <a:spcPts val="0"/>
                        </a:spcBef>
                        <a:spcAft>
                          <a:spcPts val="0"/>
                        </a:spcAft>
                        <a:buFont typeface="+mj-l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Positive Feedback: [Free Text]</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18402"/>
                  </a:ext>
                </a:extLst>
              </a:tr>
              <a:tr h="417460">
                <a:tc gridSpan="4">
                  <a:txBody>
                    <a:bodyPr/>
                    <a:lstStyle/>
                    <a:p>
                      <a:pPr marL="0" marR="0" lvl="0" indent="0">
                        <a:lnSpc>
                          <a:spcPct val="107000"/>
                        </a:lnSpc>
                        <a:spcBef>
                          <a:spcPts val="0"/>
                        </a:spcBef>
                        <a:spcAft>
                          <a:spcPts val="0"/>
                        </a:spcAft>
                        <a:buFont typeface="+mj-l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Feedback for Improvement: [Free Text]</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796" marR="39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7719023"/>
                  </a:ext>
                </a:extLst>
              </a:tr>
            </a:tbl>
          </a:graphicData>
        </a:graphic>
      </p:graphicFrame>
      <p:pic>
        <p:nvPicPr>
          <p:cNvPr id="2" name="Recorded Sound">
            <a:hlinkClick r:id="" action="ppaction://media"/>
            <a:extLst>
              <a:ext uri="{FF2B5EF4-FFF2-40B4-BE49-F238E27FC236}">
                <a16:creationId xmlns:a16="http://schemas.microsoft.com/office/drawing/2014/main" id="{DC7F7C89-7260-4876-B1C3-AEBF28535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4678" y="4011160"/>
            <a:ext cx="609600" cy="609600"/>
          </a:xfrm>
          <a:prstGeom prst="rect">
            <a:avLst/>
          </a:prstGeom>
        </p:spPr>
      </p:pic>
    </p:spTree>
    <p:extLst>
      <p:ext uri="{BB962C8B-B14F-4D97-AF65-F5344CB8AC3E}">
        <p14:creationId xmlns:p14="http://schemas.microsoft.com/office/powerpoint/2010/main" val="4228568384"/>
      </p:ext>
    </p:extLst>
  </p:cSld>
  <p:clrMapOvr>
    <a:masterClrMapping/>
  </p:clrMapOvr>
  <mc:AlternateContent xmlns:mc="http://schemas.openxmlformats.org/markup-compatibility/2006" xmlns:p14="http://schemas.microsoft.com/office/powerpoint/2010/main">
    <mc:Choice Requires="p14">
      <p:transition spd="slow" p14:dur="2000" advTm="32796"/>
    </mc:Choice>
    <mc:Fallback xmlns="">
      <p:transition spd="slow" advTm="3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74334839"/>
              </p:ext>
            </p:extLst>
          </p:nvPr>
        </p:nvGraphicFramePr>
        <p:xfrm>
          <a:off x="1948456" y="1402080"/>
          <a:ext cx="4622618" cy="2339340"/>
        </p:xfrm>
        <a:graphic>
          <a:graphicData uri="http://schemas.openxmlformats.org/drawingml/2006/table">
            <a:tbl>
              <a:tblPr firstRow="1" bandRow="1">
                <a:tableStyleId>{5C22544A-7EE6-4342-B048-85BDC9FD1C3A}</a:tableStyleId>
              </a:tblPr>
              <a:tblGrid>
                <a:gridCol w="3185704">
                  <a:extLst>
                    <a:ext uri="{9D8B030D-6E8A-4147-A177-3AD203B41FA5}">
                      <a16:colId xmlns:a16="http://schemas.microsoft.com/office/drawing/2014/main" val="3132027772"/>
                    </a:ext>
                  </a:extLst>
                </a:gridCol>
                <a:gridCol w="1436914">
                  <a:extLst>
                    <a:ext uri="{9D8B030D-6E8A-4147-A177-3AD203B41FA5}">
                      <a16:colId xmlns:a16="http://schemas.microsoft.com/office/drawing/2014/main" val="1353928933"/>
                    </a:ext>
                  </a:extLst>
                </a:gridCol>
              </a:tblGrid>
              <a:tr h="278130">
                <a:tc>
                  <a:txBody>
                    <a:bodyPr/>
                    <a:lstStyle/>
                    <a:p>
                      <a:r>
                        <a:rPr lang="en-US" sz="2800" dirty="0">
                          <a:solidFill>
                            <a:schemeClr val="tx1"/>
                          </a:solidFill>
                        </a:rPr>
                        <a:t>Class</a:t>
                      </a:r>
                      <a:r>
                        <a:rPr lang="en-US" sz="2800" baseline="0" dirty="0">
                          <a:solidFill>
                            <a:schemeClr val="tx1"/>
                          </a:solidFill>
                        </a:rPr>
                        <a:t> Average</a:t>
                      </a:r>
                    </a:p>
                    <a:p>
                      <a:endParaRPr lang="en-US" sz="2800" baseline="0" dirty="0">
                        <a:solidFill>
                          <a:schemeClr val="tx1"/>
                        </a:solidFill>
                      </a:endParaRPr>
                    </a:p>
                    <a:p>
                      <a:r>
                        <a:rPr lang="en-US" sz="2800" b="0" baseline="0" dirty="0">
                          <a:solidFill>
                            <a:schemeClr val="tx1"/>
                          </a:solidFill>
                        </a:rPr>
                        <a:t>Median Score</a:t>
                      </a:r>
                      <a:endParaRPr lang="en-US" sz="2800" b="0" dirty="0">
                        <a:solidFill>
                          <a:schemeClr val="tx1"/>
                        </a:solidFill>
                      </a:endParaRPr>
                    </a:p>
                  </a:txBody>
                  <a:tcPr marL="68580" marR="68580" marT="34290" marB="34290">
                    <a:noFill/>
                  </a:tcPr>
                </a:tc>
                <a:tc>
                  <a:txBody>
                    <a:bodyPr/>
                    <a:lstStyle/>
                    <a:p>
                      <a:r>
                        <a:rPr lang="en-US" sz="2800" dirty="0">
                          <a:solidFill>
                            <a:schemeClr val="tx1"/>
                          </a:solidFill>
                        </a:rPr>
                        <a:t>84%</a:t>
                      </a:r>
                    </a:p>
                    <a:p>
                      <a:endParaRPr lang="en-US" sz="2800" dirty="0">
                        <a:solidFill>
                          <a:schemeClr val="tx1"/>
                        </a:solidFill>
                      </a:endParaRPr>
                    </a:p>
                    <a:p>
                      <a:r>
                        <a:rPr lang="en-US" sz="2800" b="0" dirty="0">
                          <a:solidFill>
                            <a:schemeClr val="tx1"/>
                          </a:solidFill>
                        </a:rPr>
                        <a:t>88%</a:t>
                      </a:r>
                    </a:p>
                  </a:txBody>
                  <a:tcPr marL="68580" marR="68580" marT="34290" marB="34290">
                    <a:noFill/>
                  </a:tcPr>
                </a:tc>
                <a:extLst>
                  <a:ext uri="{0D108BD9-81ED-4DB2-BD59-A6C34878D82A}">
                    <a16:rowId xmlns:a16="http://schemas.microsoft.com/office/drawing/2014/main" val="2170797595"/>
                  </a:ext>
                </a:extLst>
              </a:tr>
              <a:tr h="278130">
                <a:tc>
                  <a:txBody>
                    <a:bodyPr/>
                    <a:lstStyle/>
                    <a:p>
                      <a:r>
                        <a:rPr lang="en-US" sz="2800" dirty="0"/>
                        <a:t>Minimum</a:t>
                      </a:r>
                      <a:r>
                        <a:rPr lang="en-US" sz="2800" baseline="0" dirty="0"/>
                        <a:t> Score</a:t>
                      </a:r>
                      <a:endParaRPr lang="en-US" sz="2800" dirty="0"/>
                    </a:p>
                  </a:txBody>
                  <a:tcPr marL="68580" marR="68580" marT="34290" marB="34290">
                    <a:noFill/>
                  </a:tcPr>
                </a:tc>
                <a:tc>
                  <a:txBody>
                    <a:bodyPr/>
                    <a:lstStyle/>
                    <a:p>
                      <a:r>
                        <a:rPr lang="en-US" sz="2800" dirty="0"/>
                        <a:t>13%</a:t>
                      </a:r>
                    </a:p>
                  </a:txBody>
                  <a:tcPr marL="68580" marR="68580" marT="34290" marB="34290">
                    <a:noFill/>
                  </a:tcPr>
                </a:tc>
                <a:extLst>
                  <a:ext uri="{0D108BD9-81ED-4DB2-BD59-A6C34878D82A}">
                    <a16:rowId xmlns:a16="http://schemas.microsoft.com/office/drawing/2014/main" val="1797293965"/>
                  </a:ext>
                </a:extLst>
              </a:tr>
              <a:tr h="278130">
                <a:tc>
                  <a:txBody>
                    <a:bodyPr/>
                    <a:lstStyle/>
                    <a:p>
                      <a:r>
                        <a:rPr lang="en-US" sz="2800" dirty="0"/>
                        <a:t>Maximum Score</a:t>
                      </a:r>
                    </a:p>
                  </a:txBody>
                  <a:tcPr marL="68580" marR="68580" marT="34290" marB="34290">
                    <a:noFill/>
                  </a:tcPr>
                </a:tc>
                <a:tc>
                  <a:txBody>
                    <a:bodyPr/>
                    <a:lstStyle/>
                    <a:p>
                      <a:r>
                        <a:rPr lang="en-US" sz="2800" dirty="0"/>
                        <a:t>100%</a:t>
                      </a:r>
                    </a:p>
                  </a:txBody>
                  <a:tcPr marL="68580" marR="68580" marT="34290" marB="34290">
                    <a:noFill/>
                  </a:tcPr>
                </a:tc>
                <a:extLst>
                  <a:ext uri="{0D108BD9-81ED-4DB2-BD59-A6C34878D82A}">
                    <a16:rowId xmlns:a16="http://schemas.microsoft.com/office/drawing/2014/main" val="1722423897"/>
                  </a:ext>
                </a:extLst>
              </a:tr>
            </a:tbl>
          </a:graphicData>
        </a:graphic>
      </p:graphicFrame>
      <p:sp>
        <p:nvSpPr>
          <p:cNvPr id="4" name="Title 1"/>
          <p:cNvSpPr>
            <a:spLocks noGrp="1"/>
          </p:cNvSpPr>
          <p:nvPr>
            <p:ph type="title"/>
          </p:nvPr>
        </p:nvSpPr>
        <p:spPr>
          <a:xfrm>
            <a:off x="316415" y="141953"/>
            <a:ext cx="7886700" cy="993775"/>
          </a:xfrm>
        </p:spPr>
        <p:txBody>
          <a:bodyPr/>
          <a:lstStyle/>
          <a:p>
            <a:r>
              <a:rPr lang="en-US" dirty="0"/>
              <a:t>SP Evaluation of Student Performance</a:t>
            </a:r>
          </a:p>
        </p:txBody>
      </p:sp>
      <p:pic>
        <p:nvPicPr>
          <p:cNvPr id="3" name="Recorded Sound">
            <a:hlinkClick r:id="" action="ppaction://media"/>
            <a:extLst>
              <a:ext uri="{FF2B5EF4-FFF2-40B4-BE49-F238E27FC236}">
                <a16:creationId xmlns:a16="http://schemas.microsoft.com/office/drawing/2014/main" id="{53D57AAB-34AD-423D-A731-3C49ABFF6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3115" y="3765913"/>
            <a:ext cx="609600" cy="609600"/>
          </a:xfrm>
          <a:prstGeom prst="rect">
            <a:avLst/>
          </a:prstGeom>
        </p:spPr>
      </p:pic>
    </p:spTree>
    <p:extLst>
      <p:ext uri="{BB962C8B-B14F-4D97-AF65-F5344CB8AC3E}">
        <p14:creationId xmlns:p14="http://schemas.microsoft.com/office/powerpoint/2010/main" val="30697676"/>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FF2E-6BA6-4659-807D-0305C97388C1}"/>
              </a:ext>
            </a:extLst>
          </p:cNvPr>
          <p:cNvSpPr>
            <a:spLocks noGrp="1"/>
          </p:cNvSpPr>
          <p:nvPr>
            <p:ph type="title"/>
          </p:nvPr>
        </p:nvSpPr>
        <p:spPr>
          <a:xfrm>
            <a:off x="628650" y="44768"/>
            <a:ext cx="7886700" cy="993775"/>
          </a:xfrm>
        </p:spPr>
        <p:txBody>
          <a:bodyPr/>
          <a:lstStyle/>
          <a:p>
            <a:r>
              <a:rPr lang="en-US" dirty="0"/>
              <a:t>Results: Student Surveys</a:t>
            </a:r>
          </a:p>
        </p:txBody>
      </p:sp>
      <p:sp>
        <p:nvSpPr>
          <p:cNvPr id="4" name="Text Placeholder 3">
            <a:extLst>
              <a:ext uri="{FF2B5EF4-FFF2-40B4-BE49-F238E27FC236}">
                <a16:creationId xmlns:a16="http://schemas.microsoft.com/office/drawing/2014/main" id="{E612B23B-C363-47EE-AABD-10AD83B1F008}"/>
              </a:ext>
            </a:extLst>
          </p:cNvPr>
          <p:cNvSpPr>
            <a:spLocks noGrp="1"/>
          </p:cNvSpPr>
          <p:nvPr>
            <p:ph type="body" idx="1"/>
          </p:nvPr>
        </p:nvSpPr>
        <p:spPr>
          <a:xfrm>
            <a:off x="627062" y="1128576"/>
            <a:ext cx="3868737" cy="619125"/>
          </a:xfrm>
        </p:spPr>
        <p:txBody>
          <a:bodyPr/>
          <a:lstStyle/>
          <a:p>
            <a:r>
              <a:rPr lang="en-US" dirty="0"/>
              <a:t>Pre-Encounter Survey</a:t>
            </a:r>
          </a:p>
        </p:txBody>
      </p:sp>
      <p:sp>
        <p:nvSpPr>
          <p:cNvPr id="5" name="Content Placeholder 4">
            <a:extLst>
              <a:ext uri="{FF2B5EF4-FFF2-40B4-BE49-F238E27FC236}">
                <a16:creationId xmlns:a16="http://schemas.microsoft.com/office/drawing/2014/main" id="{D8565280-B63B-4E76-8AD5-F8EBF7E0D632}"/>
              </a:ext>
            </a:extLst>
          </p:cNvPr>
          <p:cNvSpPr>
            <a:spLocks noGrp="1"/>
          </p:cNvSpPr>
          <p:nvPr>
            <p:ph sz="half" idx="2"/>
          </p:nvPr>
        </p:nvSpPr>
        <p:spPr>
          <a:xfrm>
            <a:off x="636587" y="1746340"/>
            <a:ext cx="3868737" cy="2762250"/>
          </a:xfrm>
        </p:spPr>
        <p:txBody>
          <a:bodyPr/>
          <a:lstStyle/>
          <a:p>
            <a:r>
              <a:rPr lang="en-US" dirty="0"/>
              <a:t>98/128 (76.6%) initiated survey</a:t>
            </a:r>
          </a:p>
          <a:p>
            <a:r>
              <a:rPr lang="en-US" dirty="0"/>
              <a:t>81/128 </a:t>
            </a:r>
            <a:r>
              <a:rPr lang="en-US" b="1" dirty="0"/>
              <a:t>(63.2%) completed survey</a:t>
            </a:r>
          </a:p>
        </p:txBody>
      </p:sp>
      <p:sp>
        <p:nvSpPr>
          <p:cNvPr id="6" name="Text Placeholder 5">
            <a:extLst>
              <a:ext uri="{FF2B5EF4-FFF2-40B4-BE49-F238E27FC236}">
                <a16:creationId xmlns:a16="http://schemas.microsoft.com/office/drawing/2014/main" id="{20549124-183F-4A38-BCB3-0AACA6C16DC3}"/>
              </a:ext>
            </a:extLst>
          </p:cNvPr>
          <p:cNvSpPr>
            <a:spLocks noGrp="1"/>
          </p:cNvSpPr>
          <p:nvPr>
            <p:ph type="body" sz="quarter" idx="3"/>
          </p:nvPr>
        </p:nvSpPr>
        <p:spPr>
          <a:xfrm>
            <a:off x="4572000" y="1127215"/>
            <a:ext cx="3887788" cy="619125"/>
          </a:xfrm>
        </p:spPr>
        <p:txBody>
          <a:bodyPr/>
          <a:lstStyle/>
          <a:p>
            <a:r>
              <a:rPr lang="en-US" dirty="0"/>
              <a:t>Post-Encounter Survey</a:t>
            </a:r>
          </a:p>
        </p:txBody>
      </p:sp>
      <p:sp>
        <p:nvSpPr>
          <p:cNvPr id="7" name="Content Placeholder 6">
            <a:extLst>
              <a:ext uri="{FF2B5EF4-FFF2-40B4-BE49-F238E27FC236}">
                <a16:creationId xmlns:a16="http://schemas.microsoft.com/office/drawing/2014/main" id="{698183D0-15AE-4E1A-8948-DC10DE358AC0}"/>
              </a:ext>
            </a:extLst>
          </p:cNvPr>
          <p:cNvSpPr>
            <a:spLocks noGrp="1"/>
          </p:cNvSpPr>
          <p:nvPr>
            <p:ph sz="half" idx="10"/>
          </p:nvPr>
        </p:nvSpPr>
        <p:spPr>
          <a:xfrm>
            <a:off x="4572000" y="1746340"/>
            <a:ext cx="3868737" cy="2762250"/>
          </a:xfrm>
        </p:spPr>
        <p:txBody>
          <a:bodyPr/>
          <a:lstStyle/>
          <a:p>
            <a:r>
              <a:rPr lang="en-US" dirty="0"/>
              <a:t>78/128 (60.9%) initiated survey</a:t>
            </a:r>
          </a:p>
          <a:p>
            <a:r>
              <a:rPr lang="en-US" dirty="0"/>
              <a:t>61/128 </a:t>
            </a:r>
            <a:r>
              <a:rPr lang="en-US" b="1" dirty="0"/>
              <a:t>(47.7%) completed survey</a:t>
            </a:r>
          </a:p>
        </p:txBody>
      </p:sp>
      <p:pic>
        <p:nvPicPr>
          <p:cNvPr id="3" name="Recorded Sound">
            <a:hlinkClick r:id="" action="ppaction://media"/>
            <a:extLst>
              <a:ext uri="{FF2B5EF4-FFF2-40B4-BE49-F238E27FC236}">
                <a16:creationId xmlns:a16="http://schemas.microsoft.com/office/drawing/2014/main" id="{6DAC5CCE-3BEC-4F28-B553-58607F8370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50" y="3711485"/>
            <a:ext cx="609600" cy="609600"/>
          </a:xfrm>
          <a:prstGeom prst="rect">
            <a:avLst/>
          </a:prstGeom>
        </p:spPr>
      </p:pic>
    </p:spTree>
    <p:extLst>
      <p:ext uri="{BB962C8B-B14F-4D97-AF65-F5344CB8AC3E}">
        <p14:creationId xmlns:p14="http://schemas.microsoft.com/office/powerpoint/2010/main" val="1913559080"/>
      </p:ext>
    </p:extLst>
  </p:cSld>
  <p:clrMapOvr>
    <a:masterClrMapping/>
  </p:clrMapOvr>
  <mc:AlternateContent xmlns:mc="http://schemas.openxmlformats.org/markup-compatibility/2006" xmlns:p14="http://schemas.microsoft.com/office/powerpoint/2010/main">
    <mc:Choice Requires="p14">
      <p:transition spd="slow" p14:dur="2000" advTm="26550"/>
    </mc:Choice>
    <mc:Fallback xmlns="">
      <p:transition spd="slow" advTm="2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5DF45-4150-49A2-A931-8BAF5D5EACFE}"/>
              </a:ext>
            </a:extLst>
          </p:cNvPr>
          <p:cNvSpPr>
            <a:spLocks noGrp="1"/>
          </p:cNvSpPr>
          <p:nvPr>
            <p:ph type="title"/>
          </p:nvPr>
        </p:nvSpPr>
        <p:spPr>
          <a:xfrm>
            <a:off x="124558" y="84032"/>
            <a:ext cx="8827584" cy="993775"/>
          </a:xfrm>
        </p:spPr>
        <p:txBody>
          <a:bodyPr>
            <a:normAutofit/>
          </a:bodyPr>
          <a:lstStyle/>
          <a:p>
            <a:r>
              <a:rPr lang="en-US" sz="2800" dirty="0"/>
              <a:t>“Data from research is relevant to patient care decisions”</a:t>
            </a:r>
          </a:p>
        </p:txBody>
      </p:sp>
      <p:graphicFrame>
        <p:nvGraphicFramePr>
          <p:cNvPr id="13" name="Chart 12">
            <a:extLst>
              <a:ext uri="{FF2B5EF4-FFF2-40B4-BE49-F238E27FC236}">
                <a16:creationId xmlns:a16="http://schemas.microsoft.com/office/drawing/2014/main" id="{2E7E9852-D3A4-478A-9D98-150477C27008}"/>
              </a:ext>
            </a:extLst>
          </p:cNvPr>
          <p:cNvGraphicFramePr>
            <a:graphicFrameLocks/>
          </p:cNvGraphicFramePr>
          <p:nvPr>
            <p:extLst>
              <p:ext uri="{D42A27DB-BD31-4B8C-83A1-F6EECF244321}">
                <p14:modId xmlns:p14="http://schemas.microsoft.com/office/powerpoint/2010/main" val="2704212307"/>
              </p:ext>
            </p:extLst>
          </p:nvPr>
        </p:nvGraphicFramePr>
        <p:xfrm>
          <a:off x="140075" y="835339"/>
          <a:ext cx="4533900" cy="34728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ontent Placeholder 17">
            <a:extLst>
              <a:ext uri="{FF2B5EF4-FFF2-40B4-BE49-F238E27FC236}">
                <a16:creationId xmlns:a16="http://schemas.microsoft.com/office/drawing/2014/main" id="{3D436F80-3412-402F-BDDB-7FDAF1F4E9FB}"/>
              </a:ext>
            </a:extLst>
          </p:cNvPr>
          <p:cNvGraphicFramePr>
            <a:graphicFrameLocks noGrp="1"/>
          </p:cNvGraphicFramePr>
          <p:nvPr>
            <p:ph sz="half" idx="2"/>
            <p:extLst>
              <p:ext uri="{D42A27DB-BD31-4B8C-83A1-F6EECF244321}">
                <p14:modId xmlns:p14="http://schemas.microsoft.com/office/powerpoint/2010/main" val="4075852994"/>
              </p:ext>
            </p:extLst>
          </p:nvPr>
        </p:nvGraphicFramePr>
        <p:xfrm>
          <a:off x="4658458" y="835339"/>
          <a:ext cx="3867150" cy="3472821"/>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DC266A4D-E1CD-4A07-898A-4B5E5EA4780E}"/>
              </a:ext>
            </a:extLst>
          </p:cNvPr>
          <p:cNvSpPr txBox="1"/>
          <p:nvPr/>
        </p:nvSpPr>
        <p:spPr>
          <a:xfrm>
            <a:off x="6721459" y="1307988"/>
            <a:ext cx="2282466" cy="1384995"/>
          </a:xfrm>
          <a:prstGeom prst="rect">
            <a:avLst/>
          </a:prstGeom>
          <a:solidFill>
            <a:schemeClr val="bg1"/>
          </a:solidFill>
          <a:ln>
            <a:solidFill>
              <a:schemeClr val="accent1"/>
            </a:solidFill>
          </a:ln>
        </p:spPr>
        <p:txBody>
          <a:bodyPr wrap="square" rtlCol="0">
            <a:spAutoFit/>
          </a:bodyPr>
          <a:lstStyle/>
          <a:p>
            <a:r>
              <a:rPr lang="en-US" sz="1400" dirty="0"/>
              <a:t>Strongly Agree and Somewhat Agree Responses:</a:t>
            </a:r>
          </a:p>
          <a:p>
            <a:pPr marL="285750" indent="-285750">
              <a:buFont typeface="Arial" panose="020B0604020202020204" pitchFamily="34" charset="0"/>
              <a:buChar char="•"/>
            </a:pPr>
            <a:r>
              <a:rPr lang="en-US" sz="1400" dirty="0"/>
              <a:t>90.1% before encounter</a:t>
            </a:r>
          </a:p>
          <a:p>
            <a:pPr marL="285750" indent="-285750">
              <a:buFont typeface="Arial" panose="020B0604020202020204" pitchFamily="34" charset="0"/>
              <a:buChar char="•"/>
            </a:pPr>
            <a:r>
              <a:rPr lang="en-US" sz="1400" dirty="0"/>
              <a:t>95.0% after encounter </a:t>
            </a:r>
          </a:p>
        </p:txBody>
      </p:sp>
      <p:pic>
        <p:nvPicPr>
          <p:cNvPr id="4" name="Recorded Sound">
            <a:hlinkClick r:id="" action="ppaction://media"/>
            <a:extLst>
              <a:ext uri="{FF2B5EF4-FFF2-40B4-BE49-F238E27FC236}">
                <a16:creationId xmlns:a16="http://schemas.microsoft.com/office/drawing/2014/main" id="{EC662B8D-7179-4E96-9CE2-6A2C2CBBBD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2542" y="3928741"/>
            <a:ext cx="609600" cy="609600"/>
          </a:xfrm>
          <a:prstGeom prst="rect">
            <a:avLst/>
          </a:prstGeom>
        </p:spPr>
      </p:pic>
    </p:spTree>
    <p:extLst>
      <p:ext uri="{BB962C8B-B14F-4D97-AF65-F5344CB8AC3E}">
        <p14:creationId xmlns:p14="http://schemas.microsoft.com/office/powerpoint/2010/main" val="2550912873"/>
      </p:ext>
    </p:extLst>
  </p:cSld>
  <p:clrMapOvr>
    <a:masterClrMapping/>
  </p:clrMapOvr>
  <mc:AlternateContent xmlns:mc="http://schemas.openxmlformats.org/markup-compatibility/2006" xmlns:p14="http://schemas.microsoft.com/office/powerpoint/2010/main">
    <mc:Choice Requires="p14">
      <p:transition spd="slow" p14:dur="2000" advTm="19352"/>
    </mc:Choice>
    <mc:Fallback xmlns="">
      <p:transition spd="slow" advTm="1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6B95-CBF0-451D-9A92-AB9013F49E6B}"/>
              </a:ext>
            </a:extLst>
          </p:cNvPr>
          <p:cNvSpPr>
            <a:spLocks noGrp="1"/>
          </p:cNvSpPr>
          <p:nvPr>
            <p:ph type="title"/>
          </p:nvPr>
        </p:nvSpPr>
        <p:spPr>
          <a:xfrm>
            <a:off x="0" y="162872"/>
            <a:ext cx="9143999" cy="993775"/>
          </a:xfrm>
        </p:spPr>
        <p:txBody>
          <a:bodyPr>
            <a:noAutofit/>
          </a:bodyPr>
          <a:lstStyle/>
          <a:p>
            <a:r>
              <a:rPr lang="en-US" sz="2400" dirty="0"/>
              <a:t>“I can apply data from research and recommendations from guidelines to individual patient-care scenarios.”</a:t>
            </a:r>
          </a:p>
        </p:txBody>
      </p:sp>
      <p:graphicFrame>
        <p:nvGraphicFramePr>
          <p:cNvPr id="5" name="Chart 4">
            <a:extLst>
              <a:ext uri="{FF2B5EF4-FFF2-40B4-BE49-F238E27FC236}">
                <a16:creationId xmlns:a16="http://schemas.microsoft.com/office/drawing/2014/main" id="{8BCED6C2-B1B5-4199-812A-024F80C1B827}"/>
              </a:ext>
            </a:extLst>
          </p:cNvPr>
          <p:cNvGraphicFramePr>
            <a:graphicFrameLocks/>
          </p:cNvGraphicFramePr>
          <p:nvPr>
            <p:extLst>
              <p:ext uri="{D42A27DB-BD31-4B8C-83A1-F6EECF244321}">
                <p14:modId xmlns:p14="http://schemas.microsoft.com/office/powerpoint/2010/main" val="707845495"/>
              </p:ext>
            </p:extLst>
          </p:nvPr>
        </p:nvGraphicFramePr>
        <p:xfrm>
          <a:off x="0" y="120015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51E88C77-B988-49A6-A730-0D147EAC11A2}"/>
              </a:ext>
            </a:extLst>
          </p:cNvPr>
          <p:cNvGraphicFramePr>
            <a:graphicFrameLocks/>
          </p:cNvGraphicFramePr>
          <p:nvPr>
            <p:extLst>
              <p:ext uri="{D42A27DB-BD31-4B8C-83A1-F6EECF244321}">
                <p14:modId xmlns:p14="http://schemas.microsoft.com/office/powerpoint/2010/main" val="3532581844"/>
              </p:ext>
            </p:extLst>
          </p:nvPr>
        </p:nvGraphicFramePr>
        <p:xfrm>
          <a:off x="4572000" y="1200150"/>
          <a:ext cx="4572000" cy="2802507"/>
        </p:xfrm>
        <a:graphic>
          <a:graphicData uri="http://schemas.openxmlformats.org/drawingml/2006/chart">
            <c:chart xmlns:c="http://schemas.openxmlformats.org/drawingml/2006/chart" xmlns:r="http://schemas.openxmlformats.org/officeDocument/2006/relationships" r:id="rId5"/>
          </a:graphicData>
        </a:graphic>
      </p:graphicFrame>
      <p:pic>
        <p:nvPicPr>
          <p:cNvPr id="3" name="Recorded Sound">
            <a:hlinkClick r:id="" action="ppaction://media"/>
            <a:extLst>
              <a:ext uri="{FF2B5EF4-FFF2-40B4-BE49-F238E27FC236}">
                <a16:creationId xmlns:a16="http://schemas.microsoft.com/office/drawing/2014/main" id="{FC46F59C-375F-4F89-A378-4800F759B1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7497" y="3932182"/>
            <a:ext cx="609600" cy="609600"/>
          </a:xfrm>
          <a:prstGeom prst="rect">
            <a:avLst/>
          </a:prstGeom>
        </p:spPr>
      </p:pic>
    </p:spTree>
    <p:extLst>
      <p:ext uri="{BB962C8B-B14F-4D97-AF65-F5344CB8AC3E}">
        <p14:creationId xmlns:p14="http://schemas.microsoft.com/office/powerpoint/2010/main" val="1161037835"/>
      </p:ext>
    </p:extLst>
  </p:cSld>
  <p:clrMapOvr>
    <a:masterClrMapping/>
  </p:clrMapOvr>
  <mc:AlternateContent xmlns:mc="http://schemas.openxmlformats.org/markup-compatibility/2006" xmlns:p14="http://schemas.microsoft.com/office/powerpoint/2010/main">
    <mc:Choice Requires="p14">
      <p:transition spd="slow" p14:dur="2000" advTm="23648"/>
    </mc:Choice>
    <mc:Fallback xmlns="">
      <p:transition spd="slow" advTm="2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6859-C68B-412B-9910-D6DFDCAB9E39}"/>
              </a:ext>
            </a:extLst>
          </p:cNvPr>
          <p:cNvSpPr>
            <a:spLocks noGrp="1"/>
          </p:cNvSpPr>
          <p:nvPr>
            <p:ph type="title"/>
          </p:nvPr>
        </p:nvSpPr>
        <p:spPr>
          <a:xfrm>
            <a:off x="0" y="321207"/>
            <a:ext cx="9213011" cy="993775"/>
          </a:xfrm>
        </p:spPr>
        <p:txBody>
          <a:bodyPr>
            <a:normAutofit fontScale="90000"/>
          </a:bodyPr>
          <a:lstStyle/>
          <a:p>
            <a:r>
              <a:rPr lang="en-US" sz="2700" dirty="0"/>
              <a:t>“I am comfortable discussing concepts such as overdiagnosis, absolute and relative risk reduction, and NNT with patients.”</a:t>
            </a:r>
            <a:br>
              <a:rPr lang="en-US" dirty="0"/>
            </a:br>
            <a:endParaRPr lang="en-US" dirty="0"/>
          </a:p>
        </p:txBody>
      </p:sp>
      <p:graphicFrame>
        <p:nvGraphicFramePr>
          <p:cNvPr id="4" name="Chart 3">
            <a:extLst>
              <a:ext uri="{FF2B5EF4-FFF2-40B4-BE49-F238E27FC236}">
                <a16:creationId xmlns:a16="http://schemas.microsoft.com/office/drawing/2014/main" id="{B05A1AA6-3F6C-4282-981D-C6B2FAF7A285}"/>
              </a:ext>
            </a:extLst>
          </p:cNvPr>
          <p:cNvGraphicFramePr>
            <a:graphicFrameLocks/>
          </p:cNvGraphicFramePr>
          <p:nvPr>
            <p:extLst>
              <p:ext uri="{D42A27DB-BD31-4B8C-83A1-F6EECF244321}">
                <p14:modId xmlns:p14="http://schemas.microsoft.com/office/powerpoint/2010/main" val="1898114857"/>
              </p:ext>
            </p:extLst>
          </p:nvPr>
        </p:nvGraphicFramePr>
        <p:xfrm>
          <a:off x="4735902" y="1314982"/>
          <a:ext cx="4244196"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5" name="Recorded Sound">
            <a:hlinkClick r:id="" action="ppaction://media"/>
            <a:extLst>
              <a:ext uri="{FF2B5EF4-FFF2-40B4-BE49-F238E27FC236}">
                <a16:creationId xmlns:a16="http://schemas.microsoft.com/office/drawing/2014/main" id="{1267F9B5-B72A-45DC-81C0-FD36FBE0A7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0498" y="3899807"/>
            <a:ext cx="609600" cy="609600"/>
          </a:xfrm>
          <a:prstGeom prst="rect">
            <a:avLst/>
          </a:prstGeom>
        </p:spPr>
      </p:pic>
      <p:graphicFrame>
        <p:nvGraphicFramePr>
          <p:cNvPr id="6" name="Chart 5">
            <a:extLst>
              <a:ext uri="{FF2B5EF4-FFF2-40B4-BE49-F238E27FC236}">
                <a16:creationId xmlns:a16="http://schemas.microsoft.com/office/drawing/2014/main" id="{03CDCC4B-C41E-4FDC-AC0F-7FFFDB9DA36B}"/>
              </a:ext>
            </a:extLst>
          </p:cNvPr>
          <p:cNvGraphicFramePr>
            <a:graphicFrameLocks/>
          </p:cNvGraphicFramePr>
          <p:nvPr>
            <p:extLst>
              <p:ext uri="{D42A27DB-BD31-4B8C-83A1-F6EECF244321}">
                <p14:modId xmlns:p14="http://schemas.microsoft.com/office/powerpoint/2010/main" val="2949260721"/>
              </p:ext>
            </p:extLst>
          </p:nvPr>
        </p:nvGraphicFramePr>
        <p:xfrm>
          <a:off x="81951" y="1314982"/>
          <a:ext cx="4572000"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56880030"/>
      </p:ext>
    </p:extLst>
  </p:cSld>
  <p:clrMapOvr>
    <a:masterClrMapping/>
  </p:clrMapOvr>
  <mc:AlternateContent xmlns:mc="http://schemas.openxmlformats.org/markup-compatibility/2006" xmlns:p14="http://schemas.microsoft.com/office/powerpoint/2010/main">
    <mc:Choice Requires="p14">
      <p:transition spd="slow" p14:dur="2000" advTm="26179"/>
    </mc:Choice>
    <mc:Fallback xmlns="">
      <p:transition spd="slow" advTm="2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930B7-9522-7042-A949-3FE59A303C18}"/>
              </a:ext>
            </a:extLst>
          </p:cNvPr>
          <p:cNvSpPr>
            <a:spLocks noGrp="1"/>
          </p:cNvSpPr>
          <p:nvPr>
            <p:ph type="ctrTitle"/>
          </p:nvPr>
        </p:nvSpPr>
        <p:spPr>
          <a:xfrm>
            <a:off x="1143000" y="1969213"/>
            <a:ext cx="6858000" cy="703088"/>
          </a:xfrm>
        </p:spPr>
        <p:txBody>
          <a:bodyPr anchor="t">
            <a:normAutofit/>
          </a:bodyPr>
          <a:lstStyle/>
          <a:p>
            <a:r>
              <a:rPr lang="en-US" sz="3200" dirty="0"/>
              <a:t>Disclosures</a:t>
            </a:r>
          </a:p>
        </p:txBody>
      </p:sp>
      <p:sp>
        <p:nvSpPr>
          <p:cNvPr id="5" name="Subtitle 2">
            <a:extLst>
              <a:ext uri="{FF2B5EF4-FFF2-40B4-BE49-F238E27FC236}">
                <a16:creationId xmlns:a16="http://schemas.microsoft.com/office/drawing/2014/main" id="{58733DA8-C7C6-3845-9F80-955CAAD59469}"/>
              </a:ext>
            </a:extLst>
          </p:cNvPr>
          <p:cNvSpPr>
            <a:spLocks noGrp="1"/>
          </p:cNvSpPr>
          <p:nvPr>
            <p:ph type="subTitle" idx="1"/>
          </p:nvPr>
        </p:nvSpPr>
        <p:spPr>
          <a:xfrm>
            <a:off x="1143000" y="2741357"/>
            <a:ext cx="6858000" cy="1632728"/>
          </a:xfrm>
        </p:spPr>
        <p:txBody>
          <a:bodyPr>
            <a:noAutofit/>
          </a:bodyPr>
          <a:lstStyle/>
          <a:p>
            <a:r>
              <a:rPr lang="en-US" sz="1400" dirty="0"/>
              <a:t>None.</a:t>
            </a:r>
          </a:p>
          <a:p>
            <a:pPr algn="l"/>
            <a:endParaRPr lang="en-US" sz="1400" dirty="0"/>
          </a:p>
        </p:txBody>
      </p:sp>
    </p:spTree>
    <p:extLst>
      <p:ext uri="{BB962C8B-B14F-4D97-AF65-F5344CB8AC3E}">
        <p14:creationId xmlns:p14="http://schemas.microsoft.com/office/powerpoint/2010/main" val="1346014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1E36-37E2-4820-B753-3078F664D03B}"/>
              </a:ext>
            </a:extLst>
          </p:cNvPr>
          <p:cNvSpPr>
            <a:spLocks noGrp="1"/>
          </p:cNvSpPr>
          <p:nvPr>
            <p:ph type="title"/>
          </p:nvPr>
        </p:nvSpPr>
        <p:spPr>
          <a:xfrm>
            <a:off x="158207" y="164250"/>
            <a:ext cx="8827585" cy="993775"/>
          </a:xfrm>
        </p:spPr>
        <p:txBody>
          <a:bodyPr>
            <a:normAutofit/>
          </a:bodyPr>
          <a:lstStyle/>
          <a:p>
            <a:r>
              <a:rPr lang="en-US" sz="2700" dirty="0"/>
              <a:t>“Applying evidence-based medicine is relevant to my future practice as a physician.”</a:t>
            </a:r>
            <a:endParaRPr lang="en-US" dirty="0"/>
          </a:p>
        </p:txBody>
      </p:sp>
      <p:graphicFrame>
        <p:nvGraphicFramePr>
          <p:cNvPr id="4" name="Chart 3">
            <a:extLst>
              <a:ext uri="{FF2B5EF4-FFF2-40B4-BE49-F238E27FC236}">
                <a16:creationId xmlns:a16="http://schemas.microsoft.com/office/drawing/2014/main" id="{B22DB184-66FF-4C41-A244-EF8311DF4CF7}"/>
              </a:ext>
            </a:extLst>
          </p:cNvPr>
          <p:cNvGraphicFramePr>
            <a:graphicFrameLocks/>
          </p:cNvGraphicFramePr>
          <p:nvPr>
            <p:extLst>
              <p:ext uri="{D42A27DB-BD31-4B8C-83A1-F6EECF244321}">
                <p14:modId xmlns:p14="http://schemas.microsoft.com/office/powerpoint/2010/main" val="1857311007"/>
              </p:ext>
            </p:extLst>
          </p:nvPr>
        </p:nvGraphicFramePr>
        <p:xfrm>
          <a:off x="4572000" y="1180403"/>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2A8A0B7B-6956-45CF-9F79-88DA2CC79682}"/>
              </a:ext>
            </a:extLst>
          </p:cNvPr>
          <p:cNvGraphicFramePr>
            <a:graphicFrameLocks/>
          </p:cNvGraphicFramePr>
          <p:nvPr>
            <p:extLst>
              <p:ext uri="{D42A27DB-BD31-4B8C-83A1-F6EECF244321}">
                <p14:modId xmlns:p14="http://schemas.microsoft.com/office/powerpoint/2010/main" val="2750513341"/>
              </p:ext>
            </p:extLst>
          </p:nvPr>
        </p:nvGraphicFramePr>
        <p:xfrm>
          <a:off x="0" y="1180403"/>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6" name="Recorded Sound">
            <a:hlinkClick r:id="" action="ppaction://media"/>
            <a:extLst>
              <a:ext uri="{FF2B5EF4-FFF2-40B4-BE49-F238E27FC236}">
                <a16:creationId xmlns:a16="http://schemas.microsoft.com/office/drawing/2014/main" id="{B2BA9A9E-22DA-4617-826C-97DE7F837F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6192" y="3923603"/>
            <a:ext cx="609600" cy="609600"/>
          </a:xfrm>
          <a:prstGeom prst="rect">
            <a:avLst/>
          </a:prstGeom>
        </p:spPr>
      </p:pic>
    </p:spTree>
    <p:extLst>
      <p:ext uri="{BB962C8B-B14F-4D97-AF65-F5344CB8AC3E}">
        <p14:creationId xmlns:p14="http://schemas.microsoft.com/office/powerpoint/2010/main" val="1118102228"/>
      </p:ext>
    </p:extLst>
  </p:cSld>
  <p:clrMapOvr>
    <a:masterClrMapping/>
  </p:clrMapOvr>
  <mc:AlternateContent xmlns:mc="http://schemas.openxmlformats.org/markup-compatibility/2006" xmlns:p14="http://schemas.microsoft.com/office/powerpoint/2010/main">
    <mc:Choice Requires="p14">
      <p:transition spd="slow" p14:dur="2000" advTm="17541"/>
    </mc:Choice>
    <mc:Fallback xmlns="">
      <p:transition spd="slow" advTm="1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FF2C-A440-438D-8966-2BFCEE91160B}"/>
              </a:ext>
            </a:extLst>
          </p:cNvPr>
          <p:cNvSpPr>
            <a:spLocks noGrp="1"/>
          </p:cNvSpPr>
          <p:nvPr>
            <p:ph type="title"/>
          </p:nvPr>
        </p:nvSpPr>
        <p:spPr>
          <a:xfrm>
            <a:off x="253098" y="186628"/>
            <a:ext cx="8637804" cy="993775"/>
          </a:xfrm>
        </p:spPr>
        <p:txBody>
          <a:bodyPr>
            <a:noAutofit/>
          </a:bodyPr>
          <a:lstStyle/>
          <a:p>
            <a:r>
              <a:rPr lang="en-US" sz="2400" dirty="0"/>
              <a:t>“My encounter in the Simulation Center increased my comfort level discussing evidence-based medicine topics with patients”</a:t>
            </a:r>
          </a:p>
        </p:txBody>
      </p:sp>
      <p:graphicFrame>
        <p:nvGraphicFramePr>
          <p:cNvPr id="3" name="Chart 2">
            <a:extLst>
              <a:ext uri="{FF2B5EF4-FFF2-40B4-BE49-F238E27FC236}">
                <a16:creationId xmlns:a16="http://schemas.microsoft.com/office/drawing/2014/main" id="{D7EF3357-CE6C-4A55-9FAA-27437A843614}"/>
              </a:ext>
            </a:extLst>
          </p:cNvPr>
          <p:cNvGraphicFramePr>
            <a:graphicFrameLocks/>
          </p:cNvGraphicFramePr>
          <p:nvPr>
            <p:extLst>
              <p:ext uri="{D42A27DB-BD31-4B8C-83A1-F6EECF244321}">
                <p14:modId xmlns:p14="http://schemas.microsoft.com/office/powerpoint/2010/main" val="1859778103"/>
              </p:ext>
            </p:extLst>
          </p:nvPr>
        </p:nvGraphicFramePr>
        <p:xfrm>
          <a:off x="1865462" y="1200149"/>
          <a:ext cx="5413075" cy="328558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444FFF0D-0C65-4E93-9DBE-AE6ECF41C790}"/>
              </a:ext>
            </a:extLst>
          </p:cNvPr>
          <p:cNvSpPr txBox="1"/>
          <p:nvPr/>
        </p:nvSpPr>
        <p:spPr>
          <a:xfrm>
            <a:off x="6135410" y="1827279"/>
            <a:ext cx="2286254" cy="1015663"/>
          </a:xfrm>
          <a:prstGeom prst="rect">
            <a:avLst/>
          </a:prstGeom>
          <a:solidFill>
            <a:schemeClr val="bg1"/>
          </a:solidFill>
          <a:ln>
            <a:solidFill>
              <a:schemeClr val="accent1"/>
            </a:solidFill>
          </a:ln>
        </p:spPr>
        <p:txBody>
          <a:bodyPr wrap="square" rtlCol="0">
            <a:spAutoFit/>
          </a:bodyPr>
          <a:lstStyle/>
          <a:p>
            <a:r>
              <a:rPr lang="en-US" sz="2000" dirty="0"/>
              <a:t>67.2% Responded Strongly or Somewhat Agree </a:t>
            </a:r>
          </a:p>
        </p:txBody>
      </p:sp>
      <p:pic>
        <p:nvPicPr>
          <p:cNvPr id="5" name="Recorded Sound">
            <a:hlinkClick r:id="" action="ppaction://media"/>
            <a:extLst>
              <a:ext uri="{FF2B5EF4-FFF2-40B4-BE49-F238E27FC236}">
                <a16:creationId xmlns:a16="http://schemas.microsoft.com/office/drawing/2014/main" id="{25421434-A267-43DB-9D73-BF74BAE03B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1302" y="3729990"/>
            <a:ext cx="609600" cy="609600"/>
          </a:xfrm>
          <a:prstGeom prst="rect">
            <a:avLst/>
          </a:prstGeom>
        </p:spPr>
      </p:pic>
    </p:spTree>
    <p:extLst>
      <p:ext uri="{BB962C8B-B14F-4D97-AF65-F5344CB8AC3E}">
        <p14:creationId xmlns:p14="http://schemas.microsoft.com/office/powerpoint/2010/main" val="3937454952"/>
      </p:ext>
    </p:extLst>
  </p:cSld>
  <p:clrMapOvr>
    <a:masterClrMapping/>
  </p:clrMapOvr>
  <mc:AlternateContent xmlns:mc="http://schemas.openxmlformats.org/markup-compatibility/2006" xmlns:p14="http://schemas.microsoft.com/office/powerpoint/2010/main">
    <mc:Choice Requires="p14">
      <p:transition spd="slow" p14:dur="2000" advTm="18121"/>
    </mc:Choice>
    <mc:Fallback xmlns="">
      <p:transition spd="slow" advTm="1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8761-4A67-4D75-B783-B8E0BBC7C24A}"/>
              </a:ext>
            </a:extLst>
          </p:cNvPr>
          <p:cNvSpPr>
            <a:spLocks noGrp="1"/>
          </p:cNvSpPr>
          <p:nvPr>
            <p:ph type="title"/>
          </p:nvPr>
        </p:nvSpPr>
        <p:spPr>
          <a:xfrm>
            <a:off x="145267" y="0"/>
            <a:ext cx="8827585" cy="1677292"/>
          </a:xfrm>
        </p:spPr>
        <p:txBody>
          <a:bodyPr>
            <a:normAutofit fontScale="90000"/>
          </a:bodyPr>
          <a:lstStyle/>
          <a:p>
            <a:r>
              <a:rPr lang="en-US" sz="2700" dirty="0"/>
              <a:t>“My encounter in the Simulation Center increased my skills in discussing evidence-based medicine topics with patients.”</a:t>
            </a:r>
            <a:br>
              <a:rPr lang="en-US" dirty="0"/>
            </a:br>
            <a:endParaRPr lang="en-US" dirty="0"/>
          </a:p>
        </p:txBody>
      </p:sp>
      <p:graphicFrame>
        <p:nvGraphicFramePr>
          <p:cNvPr id="3" name="Chart 2">
            <a:extLst>
              <a:ext uri="{FF2B5EF4-FFF2-40B4-BE49-F238E27FC236}">
                <a16:creationId xmlns:a16="http://schemas.microsoft.com/office/drawing/2014/main" id="{ADD1F0A1-CE60-422A-B012-BCD694D49142}"/>
              </a:ext>
            </a:extLst>
          </p:cNvPr>
          <p:cNvGraphicFramePr>
            <a:graphicFrameLocks/>
          </p:cNvGraphicFramePr>
          <p:nvPr>
            <p:extLst>
              <p:ext uri="{D42A27DB-BD31-4B8C-83A1-F6EECF244321}">
                <p14:modId xmlns:p14="http://schemas.microsoft.com/office/powerpoint/2010/main" val="1626341556"/>
              </p:ext>
            </p:extLst>
          </p:nvPr>
        </p:nvGraphicFramePr>
        <p:xfrm>
          <a:off x="1915064" y="959417"/>
          <a:ext cx="5313872" cy="346781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0F6F9EA-7122-4871-ADFC-68AEAAD15BC7}"/>
              </a:ext>
            </a:extLst>
          </p:cNvPr>
          <p:cNvSpPr txBox="1"/>
          <p:nvPr/>
        </p:nvSpPr>
        <p:spPr>
          <a:xfrm>
            <a:off x="6085809" y="1319447"/>
            <a:ext cx="2286254" cy="1015663"/>
          </a:xfrm>
          <a:prstGeom prst="rect">
            <a:avLst/>
          </a:prstGeom>
          <a:solidFill>
            <a:schemeClr val="bg1"/>
          </a:solidFill>
          <a:ln>
            <a:solidFill>
              <a:schemeClr val="accent1"/>
            </a:solidFill>
          </a:ln>
        </p:spPr>
        <p:txBody>
          <a:bodyPr wrap="square" rtlCol="0">
            <a:spAutoFit/>
          </a:bodyPr>
          <a:lstStyle/>
          <a:p>
            <a:r>
              <a:rPr lang="en-US" sz="2000" dirty="0"/>
              <a:t>57.4% Responded Strongly or Somewhat Agree </a:t>
            </a:r>
          </a:p>
        </p:txBody>
      </p:sp>
      <p:pic>
        <p:nvPicPr>
          <p:cNvPr id="5" name="Recorded Sound">
            <a:hlinkClick r:id="" action="ppaction://media"/>
            <a:extLst>
              <a:ext uri="{FF2B5EF4-FFF2-40B4-BE49-F238E27FC236}">
                <a16:creationId xmlns:a16="http://schemas.microsoft.com/office/drawing/2014/main" id="{DBBC207B-3541-438D-BE0B-9944FEF38D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7263" y="3817636"/>
            <a:ext cx="609600" cy="609600"/>
          </a:xfrm>
          <a:prstGeom prst="rect">
            <a:avLst/>
          </a:prstGeom>
        </p:spPr>
      </p:pic>
    </p:spTree>
    <p:extLst>
      <p:ext uri="{BB962C8B-B14F-4D97-AF65-F5344CB8AC3E}">
        <p14:creationId xmlns:p14="http://schemas.microsoft.com/office/powerpoint/2010/main" val="4139639441"/>
      </p:ext>
    </p:extLst>
  </p:cSld>
  <p:clrMapOvr>
    <a:masterClrMapping/>
  </p:clrMapOvr>
  <mc:AlternateContent xmlns:mc="http://schemas.openxmlformats.org/markup-compatibility/2006" xmlns:p14="http://schemas.microsoft.com/office/powerpoint/2010/main">
    <mc:Choice Requires="p14">
      <p:transition spd="slow" p14:dur="2000" advTm="14429"/>
    </mc:Choice>
    <mc:Fallback xmlns="">
      <p:transition spd="slow" advTm="1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FCA5747-6839-4265-9423-20327100BAA2}"/>
              </a:ext>
            </a:extLst>
          </p:cNvPr>
          <p:cNvSpPr>
            <a:spLocks noGrp="1"/>
          </p:cNvSpPr>
          <p:nvPr>
            <p:ph type="title"/>
          </p:nvPr>
        </p:nvSpPr>
        <p:spPr>
          <a:xfrm>
            <a:off x="315912" y="0"/>
            <a:ext cx="7886700" cy="993775"/>
          </a:xfrm>
        </p:spPr>
        <p:txBody>
          <a:bodyPr/>
          <a:lstStyle/>
          <a:p>
            <a:r>
              <a:rPr lang="en-US" dirty="0"/>
              <a:t>Student End of Course Evaluations</a:t>
            </a:r>
          </a:p>
        </p:txBody>
      </p:sp>
      <p:graphicFrame>
        <p:nvGraphicFramePr>
          <p:cNvPr id="12" name="Content Placeholder 11">
            <a:extLst>
              <a:ext uri="{FF2B5EF4-FFF2-40B4-BE49-F238E27FC236}">
                <a16:creationId xmlns:a16="http://schemas.microsoft.com/office/drawing/2014/main" id="{58AF432D-93CA-409F-8EE8-9864AB22E934}"/>
              </a:ext>
            </a:extLst>
          </p:cNvPr>
          <p:cNvGraphicFramePr>
            <a:graphicFrameLocks noGrp="1"/>
          </p:cNvGraphicFramePr>
          <p:nvPr>
            <p:ph idx="1"/>
            <p:extLst>
              <p:ext uri="{D42A27DB-BD31-4B8C-83A1-F6EECF244321}">
                <p14:modId xmlns:p14="http://schemas.microsoft.com/office/powerpoint/2010/main" val="3483370185"/>
              </p:ext>
            </p:extLst>
          </p:nvPr>
        </p:nvGraphicFramePr>
        <p:xfrm>
          <a:off x="468507" y="983151"/>
          <a:ext cx="8206985" cy="3177197"/>
        </p:xfrm>
        <a:graphic>
          <a:graphicData uri="http://schemas.openxmlformats.org/drawingml/2006/table">
            <a:tbl>
              <a:tblPr>
                <a:tableStyleId>{5C22544A-7EE6-4342-B048-85BDC9FD1C3A}</a:tableStyleId>
              </a:tblPr>
              <a:tblGrid>
                <a:gridCol w="5286398">
                  <a:extLst>
                    <a:ext uri="{9D8B030D-6E8A-4147-A177-3AD203B41FA5}">
                      <a16:colId xmlns:a16="http://schemas.microsoft.com/office/drawing/2014/main" val="1535831209"/>
                    </a:ext>
                  </a:extLst>
                </a:gridCol>
                <a:gridCol w="1545465">
                  <a:extLst>
                    <a:ext uri="{9D8B030D-6E8A-4147-A177-3AD203B41FA5}">
                      <a16:colId xmlns:a16="http://schemas.microsoft.com/office/drawing/2014/main" val="3583473931"/>
                    </a:ext>
                  </a:extLst>
                </a:gridCol>
                <a:gridCol w="1375122">
                  <a:extLst>
                    <a:ext uri="{9D8B030D-6E8A-4147-A177-3AD203B41FA5}">
                      <a16:colId xmlns:a16="http://schemas.microsoft.com/office/drawing/2014/main" val="3502355844"/>
                    </a:ext>
                  </a:extLst>
                </a:gridCol>
              </a:tblGrid>
              <a:tr h="549127">
                <a:tc>
                  <a:txBody>
                    <a:bodyPr/>
                    <a:lstStyle/>
                    <a:p>
                      <a:pPr algn="l" fontAlgn="b"/>
                      <a:endParaRPr lang="en-US" sz="1200" b="0" i="0" u="none" strike="noStrike" dirty="0">
                        <a:solidFill>
                          <a:schemeClr val="tx1"/>
                        </a:solidFill>
                        <a:effectLst/>
                        <a:latin typeface="Verdana" panose="020B0604030504040204" pitchFamily="34" charset="0"/>
                      </a:endParaRPr>
                    </a:p>
                  </a:txBody>
                  <a:tcPr marL="9525" marR="9525" marT="9525" marB="0" anchor="b">
                    <a:noFill/>
                  </a:tcPr>
                </a:tc>
                <a:tc>
                  <a:txBody>
                    <a:bodyPr/>
                    <a:lstStyle/>
                    <a:p>
                      <a:pPr algn="ctr" fontAlgn="b"/>
                      <a:r>
                        <a:rPr lang="en-US" sz="1600" b="1" u="none" strike="noStrike" dirty="0">
                          <a:solidFill>
                            <a:schemeClr val="tx1"/>
                          </a:solidFill>
                          <a:effectLst/>
                        </a:rPr>
                        <a:t>AY 2019-2020  (N=111)</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600" b="1" u="none" strike="noStrike" dirty="0">
                          <a:solidFill>
                            <a:schemeClr val="tx1"/>
                          </a:solidFill>
                          <a:effectLst/>
                        </a:rPr>
                        <a:t>AY 2020-2021 </a:t>
                      </a:r>
                    </a:p>
                    <a:p>
                      <a:pPr algn="ctr" fontAlgn="b"/>
                      <a:r>
                        <a:rPr lang="en-US" sz="1600" b="1" u="none" strike="noStrike" dirty="0">
                          <a:solidFill>
                            <a:schemeClr val="tx1"/>
                          </a:solidFill>
                          <a:effectLst/>
                        </a:rPr>
                        <a:t>(N=127)</a:t>
                      </a:r>
                      <a:endParaRPr lang="en-US" sz="1600" b="1" i="0" u="none" strike="noStrike" dirty="0">
                        <a:solidFill>
                          <a:schemeClr val="tx1"/>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710583388"/>
                  </a:ext>
                </a:extLst>
              </a:tr>
              <a:tr h="279823">
                <a:tc>
                  <a:txBody>
                    <a:bodyPr/>
                    <a:lstStyle/>
                    <a:p>
                      <a:pPr algn="ctr" fontAlgn="b"/>
                      <a:endParaRPr lang="en-US" sz="1200" b="0" i="0" u="none" strike="noStrike" dirty="0">
                        <a:solidFill>
                          <a:schemeClr val="tx1"/>
                        </a:solidFill>
                        <a:effectLst/>
                        <a:latin typeface="Verdana" panose="020B0604030504040204" pitchFamily="34" charset="0"/>
                      </a:endParaRPr>
                    </a:p>
                  </a:txBody>
                  <a:tcPr marL="9525" marR="9525" marT="9525" marB="0" anchor="b">
                    <a:noFill/>
                  </a:tcPr>
                </a:tc>
                <a:tc>
                  <a:txBody>
                    <a:bodyPr/>
                    <a:lstStyle/>
                    <a:p>
                      <a:pPr algn="ctr" fontAlgn="b"/>
                      <a:r>
                        <a:rPr lang="en-US" sz="1600" u="none" strike="noStrike" dirty="0">
                          <a:solidFill>
                            <a:schemeClr val="tx1"/>
                          </a:solidFill>
                          <a:effectLst/>
                        </a:rPr>
                        <a:t>Mean (SD)</a:t>
                      </a:r>
                      <a:endParaRPr lang="en-US" sz="1600" b="0" i="0" u="none" strike="noStrike" dirty="0">
                        <a:solidFill>
                          <a:schemeClr val="tx1"/>
                        </a:solidFill>
                        <a:effectLst/>
                        <a:latin typeface="Verdana" panose="020B0604030504040204" pitchFamily="34" charset="0"/>
                      </a:endParaRPr>
                    </a:p>
                  </a:txBody>
                  <a:tcPr marL="9525" marR="9525" marT="9525" marB="0" anchor="b">
                    <a:solidFill>
                      <a:schemeClr val="bg1">
                        <a:lumMod val="85000"/>
                      </a:schemeClr>
                    </a:solidFill>
                  </a:tcPr>
                </a:tc>
                <a:tc>
                  <a:txBody>
                    <a:bodyPr/>
                    <a:lstStyle/>
                    <a:p>
                      <a:pPr algn="ctr" fontAlgn="b"/>
                      <a:r>
                        <a:rPr lang="en-US" sz="1600" u="none" strike="noStrike" dirty="0">
                          <a:solidFill>
                            <a:schemeClr val="tx1"/>
                          </a:solidFill>
                          <a:effectLst/>
                        </a:rPr>
                        <a:t>Mean (SD)</a:t>
                      </a:r>
                      <a:endParaRPr lang="en-US" sz="1600" b="0" i="0" u="none" strike="noStrike" dirty="0">
                        <a:solidFill>
                          <a:schemeClr val="tx1"/>
                        </a:solidFill>
                        <a:effectLst/>
                        <a:latin typeface="Verdana" panose="020B060403050404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950254849"/>
                  </a:ext>
                </a:extLst>
              </a:tr>
              <a:tr h="565982">
                <a:tc>
                  <a:txBody>
                    <a:bodyPr/>
                    <a:lstStyle/>
                    <a:p>
                      <a:pPr algn="l" rtl="0" fontAlgn="t">
                        <a:buClr>
                          <a:srgbClr val="000000"/>
                        </a:buClr>
                        <a:buSzPts val="1100"/>
                        <a:buFont typeface="Calibri" panose="020F0502020204030204" pitchFamily="34" charset="0"/>
                        <a:buNone/>
                      </a:pPr>
                      <a:r>
                        <a:rPr lang="en-US" sz="1800" b="0" i="0" u="none" strike="noStrike" dirty="0">
                          <a:solidFill>
                            <a:schemeClr val="tx1"/>
                          </a:solidFill>
                          <a:effectLst/>
                          <a:latin typeface="Calibri" panose="020F0502020204030204" pitchFamily="34" charset="0"/>
                        </a:rPr>
                        <a:t>The content of this block helped me develop patient care skills</a:t>
                      </a:r>
                    </a:p>
                  </a:txBody>
                  <a:tcPr marL="9525" marR="9525" marT="9525" marB="0">
                    <a:noFill/>
                  </a:tcPr>
                </a:tc>
                <a:tc>
                  <a:txBody>
                    <a:bodyPr/>
                    <a:lstStyle/>
                    <a:p>
                      <a:pPr algn="ctr" fontAlgn="b"/>
                      <a:r>
                        <a:rPr lang="en-US" sz="1600" u="none" strike="noStrike" dirty="0">
                          <a:solidFill>
                            <a:schemeClr val="tx1"/>
                          </a:solidFill>
                          <a:effectLst/>
                        </a:rPr>
                        <a:t>2.97 (1.05) </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tc>
                  <a:txBody>
                    <a:bodyPr/>
                    <a:lstStyle/>
                    <a:p>
                      <a:pPr algn="ctr" fontAlgn="b"/>
                      <a:r>
                        <a:rPr lang="en-US" sz="1600" u="none" strike="noStrike" dirty="0">
                          <a:solidFill>
                            <a:schemeClr val="tx1"/>
                          </a:solidFill>
                          <a:effectLst/>
                        </a:rPr>
                        <a:t>3.6 (1.06) </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extLst>
                  <a:ext uri="{0D108BD9-81ED-4DB2-BD59-A6C34878D82A}">
                    <a16:rowId xmlns:a16="http://schemas.microsoft.com/office/drawing/2014/main" val="1068902395"/>
                  </a:ext>
                </a:extLst>
              </a:tr>
              <a:tr h="543786">
                <a:tc>
                  <a:txBody>
                    <a:bodyPr/>
                    <a:lstStyle/>
                    <a:p>
                      <a:pPr algn="l" fontAlgn="b"/>
                      <a:r>
                        <a:rPr lang="en-US" sz="1800" u="none" strike="noStrike" dirty="0">
                          <a:solidFill>
                            <a:schemeClr val="tx1"/>
                          </a:solidFill>
                          <a:effectLst/>
                        </a:rPr>
                        <a:t>The course activities (Small group sessions, simulations, etc.) helped me apply course content</a:t>
                      </a:r>
                      <a:endParaRPr lang="en-US" sz="1800" b="0" i="0" u="none" strike="noStrike" dirty="0">
                        <a:solidFill>
                          <a:schemeClr val="tx1"/>
                        </a:solidFill>
                        <a:effectLst/>
                        <a:latin typeface="Verdana" panose="020B0604030504040204" pitchFamily="34" charset="0"/>
                      </a:endParaRPr>
                    </a:p>
                  </a:txBody>
                  <a:tcPr marL="9525" marR="9525" marT="9525" marB="0" anchor="b">
                    <a:noFill/>
                  </a:tcPr>
                </a:tc>
                <a:tc>
                  <a:txBody>
                    <a:bodyPr/>
                    <a:lstStyle/>
                    <a:p>
                      <a:pPr algn="ctr" fontAlgn="b"/>
                      <a:r>
                        <a:rPr lang="en-US" sz="1600" u="none" strike="noStrike" dirty="0">
                          <a:solidFill>
                            <a:schemeClr val="tx1"/>
                          </a:solidFill>
                          <a:effectLst/>
                        </a:rPr>
                        <a:t>3.33 (1.32)</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tc>
                  <a:txBody>
                    <a:bodyPr/>
                    <a:lstStyle/>
                    <a:p>
                      <a:pPr algn="ctr" fontAlgn="b"/>
                      <a:r>
                        <a:rPr lang="en-US" sz="1600" u="none" strike="noStrike" dirty="0">
                          <a:solidFill>
                            <a:schemeClr val="tx1"/>
                          </a:solidFill>
                          <a:effectLst/>
                        </a:rPr>
                        <a:t>3.82 (1.16) </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extLst>
                  <a:ext uri="{0D108BD9-81ED-4DB2-BD59-A6C34878D82A}">
                    <a16:rowId xmlns:a16="http://schemas.microsoft.com/office/drawing/2014/main" val="4010164720"/>
                  </a:ext>
                </a:extLst>
              </a:tr>
              <a:tr h="652853">
                <a:tc>
                  <a:txBody>
                    <a:bodyPr/>
                    <a:lstStyle/>
                    <a:p>
                      <a:pPr algn="l" fontAlgn="b"/>
                      <a:r>
                        <a:rPr lang="en-US" sz="1800" u="none" strike="noStrike" dirty="0">
                          <a:solidFill>
                            <a:schemeClr val="tx1"/>
                          </a:solidFill>
                          <a:effectLst/>
                        </a:rPr>
                        <a:t>This block emphasized evidence-based approaches to care</a:t>
                      </a:r>
                      <a:endParaRPr lang="en-US" sz="18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dirty="0">
                          <a:solidFill>
                            <a:schemeClr val="tx1"/>
                          </a:solidFill>
                          <a:effectLst/>
                        </a:rPr>
                        <a:t>3.86 (1.06) </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tc>
                  <a:txBody>
                    <a:bodyPr/>
                    <a:lstStyle/>
                    <a:p>
                      <a:pPr algn="ctr" fontAlgn="b"/>
                      <a:r>
                        <a:rPr lang="en-US" sz="1600" u="none" strike="noStrike" dirty="0">
                          <a:solidFill>
                            <a:schemeClr val="tx1"/>
                          </a:solidFill>
                          <a:effectLst/>
                        </a:rPr>
                        <a:t>4.26 (0.77) </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extLst>
                  <a:ext uri="{0D108BD9-81ED-4DB2-BD59-A6C34878D82A}">
                    <a16:rowId xmlns:a16="http://schemas.microsoft.com/office/drawing/2014/main" val="2752908844"/>
                  </a:ext>
                </a:extLst>
              </a:tr>
              <a:tr h="571247">
                <a:tc>
                  <a:txBody>
                    <a:bodyPr/>
                    <a:lstStyle/>
                    <a:p>
                      <a:pPr algn="l" fontAlgn="b"/>
                      <a:r>
                        <a:rPr lang="en-US" sz="1800" u="none" strike="noStrike" dirty="0">
                          <a:solidFill>
                            <a:schemeClr val="tx1"/>
                          </a:solidFill>
                          <a:effectLst/>
                        </a:rPr>
                        <a:t>This course developed my ability to provide patient-centered care</a:t>
                      </a:r>
                      <a:endParaRPr lang="en-US" sz="18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US" sz="1600" u="none" strike="noStrike">
                          <a:solidFill>
                            <a:schemeClr val="tx1"/>
                          </a:solidFill>
                          <a:effectLst/>
                        </a:rPr>
                        <a:t>3.22 (1.1)</a:t>
                      </a:r>
                      <a:endParaRPr lang="en-US" sz="1600" b="0" i="0" u="none" strike="noStrike">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tc>
                  <a:txBody>
                    <a:bodyPr/>
                    <a:lstStyle/>
                    <a:p>
                      <a:pPr algn="ctr" fontAlgn="b"/>
                      <a:r>
                        <a:rPr lang="en-US" sz="1600" u="none" strike="noStrike" dirty="0">
                          <a:solidFill>
                            <a:schemeClr val="tx1"/>
                          </a:solidFill>
                          <a:effectLst/>
                        </a:rPr>
                        <a:t>3.67 (1.04) </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lumMod val="85000"/>
                        <a:alpha val="50000"/>
                      </a:schemeClr>
                    </a:solidFill>
                  </a:tcPr>
                </a:tc>
                <a:extLst>
                  <a:ext uri="{0D108BD9-81ED-4DB2-BD59-A6C34878D82A}">
                    <a16:rowId xmlns:a16="http://schemas.microsoft.com/office/drawing/2014/main" val="3875198059"/>
                  </a:ext>
                </a:extLst>
              </a:tr>
            </a:tbl>
          </a:graphicData>
        </a:graphic>
      </p:graphicFrame>
      <p:pic>
        <p:nvPicPr>
          <p:cNvPr id="2" name="Recorded Sound">
            <a:hlinkClick r:id="" action="ppaction://media"/>
            <a:extLst>
              <a:ext uri="{FF2B5EF4-FFF2-40B4-BE49-F238E27FC236}">
                <a16:creationId xmlns:a16="http://schemas.microsoft.com/office/drawing/2014/main" id="{0A0CFBA6-0523-4D2F-833C-9BF4788957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0692" y="3975858"/>
            <a:ext cx="609600" cy="609600"/>
          </a:xfrm>
          <a:prstGeom prst="rect">
            <a:avLst/>
          </a:prstGeom>
        </p:spPr>
      </p:pic>
    </p:spTree>
    <p:extLst>
      <p:ext uri="{BB962C8B-B14F-4D97-AF65-F5344CB8AC3E}">
        <p14:creationId xmlns:p14="http://schemas.microsoft.com/office/powerpoint/2010/main" val="660345090"/>
      </p:ext>
    </p:extLst>
  </p:cSld>
  <p:clrMapOvr>
    <a:masterClrMapping/>
  </p:clrMapOvr>
  <mc:AlternateContent xmlns:mc="http://schemas.openxmlformats.org/markup-compatibility/2006" xmlns:p14="http://schemas.microsoft.com/office/powerpoint/2010/main">
    <mc:Choice Requires="p14">
      <p:transition spd="slow" p14:dur="2000" advTm="49769"/>
    </mc:Choice>
    <mc:Fallback xmlns="">
      <p:transition spd="slow" advTm="4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Survey</a:t>
            </a:r>
          </a:p>
        </p:txBody>
      </p:sp>
      <p:sp>
        <p:nvSpPr>
          <p:cNvPr id="4" name="Content Placeholder 3"/>
          <p:cNvSpPr>
            <a:spLocks noGrp="1"/>
          </p:cNvSpPr>
          <p:nvPr>
            <p:ph idx="1"/>
          </p:nvPr>
        </p:nvSpPr>
        <p:spPr/>
        <p:txBody>
          <a:bodyPr/>
          <a:lstStyle/>
          <a:p>
            <a:r>
              <a:rPr lang="en-US" dirty="0"/>
              <a:t>7 Responses (out of 21) = 33% Response Rate</a:t>
            </a:r>
          </a:p>
        </p:txBody>
      </p:sp>
      <p:pic>
        <p:nvPicPr>
          <p:cNvPr id="3" name="Recorded Sound">
            <a:hlinkClick r:id="" action="ppaction://media"/>
            <a:extLst>
              <a:ext uri="{FF2B5EF4-FFF2-40B4-BE49-F238E27FC236}">
                <a16:creationId xmlns:a16="http://schemas.microsoft.com/office/drawing/2014/main" id="{6EC2ACBF-CCF3-4735-B5D8-AFDE817E53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7985" y="3782241"/>
            <a:ext cx="609600" cy="609600"/>
          </a:xfrm>
          <a:prstGeom prst="rect">
            <a:avLst/>
          </a:prstGeom>
        </p:spPr>
      </p:pic>
    </p:spTree>
    <p:extLst>
      <p:ext uri="{BB962C8B-B14F-4D97-AF65-F5344CB8AC3E}">
        <p14:creationId xmlns:p14="http://schemas.microsoft.com/office/powerpoint/2010/main" val="4043209457"/>
      </p:ext>
    </p:extLst>
  </p:cSld>
  <p:clrMapOvr>
    <a:masterClrMapping/>
  </p:clrMapOvr>
  <mc:AlternateContent xmlns:mc="http://schemas.openxmlformats.org/markup-compatibility/2006" xmlns:p14="http://schemas.microsoft.com/office/powerpoint/2010/main">
    <mc:Choice Requires="p14">
      <p:transition spd="slow" p14:dur="2000" advTm="18423"/>
    </mc:Choice>
    <mc:Fallback xmlns="">
      <p:transition spd="slow" advTm="1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616E-DCEB-49C8-8473-3B64F6ED5967}"/>
              </a:ext>
            </a:extLst>
          </p:cNvPr>
          <p:cNvSpPr>
            <a:spLocks noGrp="1"/>
          </p:cNvSpPr>
          <p:nvPr>
            <p:ph type="title"/>
          </p:nvPr>
        </p:nvSpPr>
        <p:spPr>
          <a:xfrm>
            <a:off x="316415" y="172738"/>
            <a:ext cx="8603298" cy="993775"/>
          </a:xfrm>
        </p:spPr>
        <p:txBody>
          <a:bodyPr>
            <a:noAutofit/>
          </a:bodyPr>
          <a:lstStyle/>
          <a:p>
            <a:r>
              <a:rPr lang="en-US" sz="2400" dirty="0"/>
              <a:t>“The student encounters in the Simulation Center were useful in training students to discuss evidence-based medicine topics with patients.”</a:t>
            </a:r>
          </a:p>
        </p:txBody>
      </p:sp>
      <p:graphicFrame>
        <p:nvGraphicFramePr>
          <p:cNvPr id="4" name="Chart 3">
            <a:extLst>
              <a:ext uri="{FF2B5EF4-FFF2-40B4-BE49-F238E27FC236}">
                <a16:creationId xmlns:a16="http://schemas.microsoft.com/office/drawing/2014/main" id="{71D52E7E-D220-4FDB-A447-4B53B1513851}"/>
              </a:ext>
            </a:extLst>
          </p:cNvPr>
          <p:cNvGraphicFramePr>
            <a:graphicFrameLocks/>
          </p:cNvGraphicFramePr>
          <p:nvPr>
            <p:extLst>
              <p:ext uri="{D42A27DB-BD31-4B8C-83A1-F6EECF244321}">
                <p14:modId xmlns:p14="http://schemas.microsoft.com/office/powerpoint/2010/main" val="2232911832"/>
              </p:ext>
            </p:extLst>
          </p:nvPr>
        </p:nvGraphicFramePr>
        <p:xfrm>
          <a:off x="2212675" y="1166513"/>
          <a:ext cx="4718649" cy="30528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54399C87-B343-46F8-AF27-4318D16FE62B}"/>
              </a:ext>
            </a:extLst>
          </p:cNvPr>
          <p:cNvSpPr txBox="1"/>
          <p:nvPr/>
        </p:nvSpPr>
        <p:spPr>
          <a:xfrm>
            <a:off x="5788196" y="1807037"/>
            <a:ext cx="2659655" cy="1015663"/>
          </a:xfrm>
          <a:prstGeom prst="rect">
            <a:avLst/>
          </a:prstGeom>
          <a:solidFill>
            <a:schemeClr val="bg1"/>
          </a:solidFill>
          <a:ln>
            <a:solidFill>
              <a:schemeClr val="accent1"/>
            </a:solidFill>
          </a:ln>
        </p:spPr>
        <p:txBody>
          <a:bodyPr wrap="square" rtlCol="0">
            <a:spAutoFit/>
          </a:bodyPr>
          <a:lstStyle/>
          <a:p>
            <a:r>
              <a:rPr lang="en-US" sz="2000" dirty="0"/>
              <a:t>All faculty responded Strongly or Somewhat Agree </a:t>
            </a:r>
          </a:p>
        </p:txBody>
      </p:sp>
      <p:pic>
        <p:nvPicPr>
          <p:cNvPr id="3" name="Recorded Sound">
            <a:hlinkClick r:id="" action="ppaction://media"/>
            <a:extLst>
              <a:ext uri="{FF2B5EF4-FFF2-40B4-BE49-F238E27FC236}">
                <a16:creationId xmlns:a16="http://schemas.microsoft.com/office/drawing/2014/main" id="{E69C679C-B928-4485-99E9-F96D135A43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3051" y="3836898"/>
            <a:ext cx="609600" cy="609600"/>
          </a:xfrm>
          <a:prstGeom prst="rect">
            <a:avLst/>
          </a:prstGeom>
        </p:spPr>
      </p:pic>
    </p:spTree>
    <p:extLst>
      <p:ext uri="{BB962C8B-B14F-4D97-AF65-F5344CB8AC3E}">
        <p14:creationId xmlns:p14="http://schemas.microsoft.com/office/powerpoint/2010/main" val="2180511562"/>
      </p:ext>
    </p:extLst>
  </p:cSld>
  <p:clrMapOvr>
    <a:masterClrMapping/>
  </p:clrMapOvr>
  <mc:AlternateContent xmlns:mc="http://schemas.openxmlformats.org/markup-compatibility/2006" xmlns:p14="http://schemas.microsoft.com/office/powerpoint/2010/main">
    <mc:Choice Requires="p14">
      <p:transition spd="slow" p14:dur="2000" advTm="14174"/>
    </mc:Choice>
    <mc:Fallback xmlns="">
      <p:transition spd="slow" advTm="1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E060-6247-4501-AAB5-4368E7FCEBFD}"/>
              </a:ext>
            </a:extLst>
          </p:cNvPr>
          <p:cNvSpPr>
            <a:spLocks noGrp="1"/>
          </p:cNvSpPr>
          <p:nvPr>
            <p:ph type="title"/>
          </p:nvPr>
        </p:nvSpPr>
        <p:spPr>
          <a:xfrm>
            <a:off x="316415" y="131281"/>
            <a:ext cx="7886700" cy="993775"/>
          </a:xfrm>
        </p:spPr>
        <p:txBody>
          <a:bodyPr>
            <a:noAutofit/>
          </a:bodyPr>
          <a:lstStyle/>
          <a:p>
            <a:r>
              <a:rPr lang="en-US" sz="2800" dirty="0"/>
              <a:t>“The Simulation Center encounter should continue to be incorporated into the curriculum.”</a:t>
            </a:r>
          </a:p>
        </p:txBody>
      </p:sp>
      <p:graphicFrame>
        <p:nvGraphicFramePr>
          <p:cNvPr id="4" name="Content Placeholder 3">
            <a:extLst>
              <a:ext uri="{FF2B5EF4-FFF2-40B4-BE49-F238E27FC236}">
                <a16:creationId xmlns:a16="http://schemas.microsoft.com/office/drawing/2014/main" id="{A24F80D7-40C4-41DE-B396-A83F42329AC7}"/>
              </a:ext>
            </a:extLst>
          </p:cNvPr>
          <p:cNvGraphicFramePr>
            <a:graphicFrameLocks noGrp="1"/>
          </p:cNvGraphicFramePr>
          <p:nvPr>
            <p:ph idx="1"/>
            <p:extLst>
              <p:ext uri="{D42A27DB-BD31-4B8C-83A1-F6EECF244321}">
                <p14:modId xmlns:p14="http://schemas.microsoft.com/office/powerpoint/2010/main" val="587337744"/>
              </p:ext>
            </p:extLst>
          </p:nvPr>
        </p:nvGraphicFramePr>
        <p:xfrm>
          <a:off x="1269080" y="1125056"/>
          <a:ext cx="5981370" cy="32623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3046F131-A9BC-408A-B6B4-8A9535AE8D49}"/>
              </a:ext>
            </a:extLst>
          </p:cNvPr>
          <p:cNvSpPr txBox="1"/>
          <p:nvPr/>
        </p:nvSpPr>
        <p:spPr>
          <a:xfrm>
            <a:off x="5328154" y="1740548"/>
            <a:ext cx="2546766" cy="1015663"/>
          </a:xfrm>
          <a:prstGeom prst="rect">
            <a:avLst/>
          </a:prstGeom>
          <a:solidFill>
            <a:schemeClr val="bg1"/>
          </a:solidFill>
          <a:ln>
            <a:solidFill>
              <a:schemeClr val="accent1"/>
            </a:solidFill>
          </a:ln>
        </p:spPr>
        <p:txBody>
          <a:bodyPr wrap="square" rtlCol="0">
            <a:spAutoFit/>
          </a:bodyPr>
          <a:lstStyle/>
          <a:p>
            <a:r>
              <a:rPr lang="en-US" sz="2000" dirty="0"/>
              <a:t>All faculty responded Strongly or Somewhat Agree </a:t>
            </a:r>
          </a:p>
        </p:txBody>
      </p:sp>
      <p:pic>
        <p:nvPicPr>
          <p:cNvPr id="3" name="Recorded Sound">
            <a:hlinkClick r:id="" action="ppaction://media"/>
            <a:extLst>
              <a:ext uri="{FF2B5EF4-FFF2-40B4-BE49-F238E27FC236}">
                <a16:creationId xmlns:a16="http://schemas.microsoft.com/office/drawing/2014/main" id="{FD179C2D-69EF-4EC7-95E9-5575AA1A9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0052" y="3833115"/>
            <a:ext cx="609600" cy="609600"/>
          </a:xfrm>
          <a:prstGeom prst="rect">
            <a:avLst/>
          </a:prstGeom>
        </p:spPr>
      </p:pic>
    </p:spTree>
    <p:extLst>
      <p:ext uri="{BB962C8B-B14F-4D97-AF65-F5344CB8AC3E}">
        <p14:creationId xmlns:p14="http://schemas.microsoft.com/office/powerpoint/2010/main" val="7672258"/>
      </p:ext>
    </p:extLst>
  </p:cSld>
  <p:clrMapOvr>
    <a:masterClrMapping/>
  </p:clrMapOvr>
  <mc:AlternateContent xmlns:mc="http://schemas.openxmlformats.org/markup-compatibility/2006" xmlns:p14="http://schemas.microsoft.com/office/powerpoint/2010/main">
    <mc:Choice Requires="p14">
      <p:transition spd="slow" p14:dur="2000" advTm="9530"/>
    </mc:Choice>
    <mc:Fallback xmlns="">
      <p:transition spd="slow" advTm="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15" y="48039"/>
            <a:ext cx="7886700" cy="840235"/>
          </a:xfrm>
        </p:spPr>
        <p:txBody>
          <a:bodyPr>
            <a:noAutofit/>
          </a:bodyPr>
          <a:lstStyle/>
          <a:p>
            <a:r>
              <a:rPr lang="en-US" sz="2800" dirty="0"/>
              <a:t>Faculty Positive Feedback</a:t>
            </a:r>
          </a:p>
        </p:txBody>
      </p:sp>
      <p:sp>
        <p:nvSpPr>
          <p:cNvPr id="3" name="Content Placeholder 2"/>
          <p:cNvSpPr>
            <a:spLocks noGrp="1"/>
          </p:cNvSpPr>
          <p:nvPr>
            <p:ph idx="1"/>
          </p:nvPr>
        </p:nvSpPr>
        <p:spPr>
          <a:xfrm>
            <a:off x="209006" y="888274"/>
            <a:ext cx="8794317" cy="3607369"/>
          </a:xfrm>
        </p:spPr>
        <p:txBody>
          <a:bodyPr>
            <a:normAutofit fontScale="77500" lnSpcReduction="20000"/>
          </a:bodyPr>
          <a:lstStyle/>
          <a:p>
            <a:r>
              <a:rPr lang="en-US" dirty="0"/>
              <a:t>“It asked students to use critical thinking and apply to a specific patient”</a:t>
            </a:r>
          </a:p>
          <a:p>
            <a:r>
              <a:rPr lang="en-US" dirty="0"/>
              <a:t>“Good [to] experience clinical application of the concepts in the block”</a:t>
            </a:r>
          </a:p>
          <a:p>
            <a:r>
              <a:rPr lang="en-US" dirty="0"/>
              <a:t>“Good chance to practice counseling in a clinical experience”</a:t>
            </a:r>
          </a:p>
          <a:p>
            <a:r>
              <a:rPr lang="en-US" dirty="0"/>
              <a:t>“Allows students to practically utilize the skills they are learning . . . This hands-on experience is crucial for learners to gain confidence in their clinical skills”</a:t>
            </a:r>
          </a:p>
          <a:p>
            <a:r>
              <a:rPr lang="en-US" dirty="0"/>
              <a:t>“Allows students to demonstrate how principles can be incorporated into routine patient care”</a:t>
            </a:r>
          </a:p>
          <a:p>
            <a:r>
              <a:rPr lang="en-US" dirty="0"/>
              <a:t>“In [small group], students are focused on getting the “right” answer. It is very helpful to see how they use the “right” answer and explain … complex things to the patient. [It] broadens understanding.”</a:t>
            </a:r>
          </a:p>
        </p:txBody>
      </p:sp>
      <p:pic>
        <p:nvPicPr>
          <p:cNvPr id="4" name="Recorded Sound">
            <a:hlinkClick r:id="" action="ppaction://media"/>
            <a:extLst>
              <a:ext uri="{FF2B5EF4-FFF2-40B4-BE49-F238E27FC236}">
                <a16:creationId xmlns:a16="http://schemas.microsoft.com/office/drawing/2014/main" id="{0D476E92-0E11-459A-AF7A-52E097D0C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6178" y="3975090"/>
            <a:ext cx="609600" cy="609600"/>
          </a:xfrm>
          <a:prstGeom prst="rect">
            <a:avLst/>
          </a:prstGeom>
        </p:spPr>
      </p:pic>
    </p:spTree>
    <p:extLst>
      <p:ext uri="{BB962C8B-B14F-4D97-AF65-F5344CB8AC3E}">
        <p14:creationId xmlns:p14="http://schemas.microsoft.com/office/powerpoint/2010/main" val="1634737466"/>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15" y="186628"/>
            <a:ext cx="8420940" cy="993775"/>
          </a:xfrm>
        </p:spPr>
        <p:txBody>
          <a:bodyPr>
            <a:normAutofit/>
          </a:bodyPr>
          <a:lstStyle/>
          <a:p>
            <a:r>
              <a:rPr lang="en-US" sz="2800" dirty="0"/>
              <a:t>Faculty Constructive Criticism </a:t>
            </a:r>
          </a:p>
        </p:txBody>
      </p:sp>
      <p:sp>
        <p:nvSpPr>
          <p:cNvPr id="3" name="Content Placeholder 2"/>
          <p:cNvSpPr>
            <a:spLocks noGrp="1"/>
          </p:cNvSpPr>
          <p:nvPr>
            <p:ph idx="1"/>
          </p:nvPr>
        </p:nvSpPr>
        <p:spPr>
          <a:xfrm>
            <a:off x="316415" y="940594"/>
            <a:ext cx="7886700" cy="3262312"/>
          </a:xfrm>
        </p:spPr>
        <p:txBody>
          <a:bodyPr/>
          <a:lstStyle/>
          <a:p>
            <a:r>
              <a:rPr lang="en-US" dirty="0"/>
              <a:t>“None” </a:t>
            </a:r>
          </a:p>
          <a:p>
            <a:r>
              <a:rPr lang="en-US" dirty="0"/>
              <a:t>“Simulated patient feedback can be somewhat arbitrary”</a:t>
            </a:r>
          </a:p>
          <a:p>
            <a:r>
              <a:rPr lang="en-US" dirty="0"/>
              <a:t>Concern about the performance of a particular standardized patent</a:t>
            </a:r>
          </a:p>
          <a:p>
            <a:r>
              <a:rPr lang="en-US" dirty="0"/>
              <a:t>Recommendation to prompt discussion of NNT/NNH</a:t>
            </a:r>
          </a:p>
          <a:p>
            <a:endParaRPr lang="en-US" dirty="0"/>
          </a:p>
        </p:txBody>
      </p:sp>
      <p:pic>
        <p:nvPicPr>
          <p:cNvPr id="4" name="Recorded Sound">
            <a:hlinkClick r:id="" action="ppaction://media"/>
            <a:extLst>
              <a:ext uri="{FF2B5EF4-FFF2-40B4-BE49-F238E27FC236}">
                <a16:creationId xmlns:a16="http://schemas.microsoft.com/office/drawing/2014/main" id="{F4FA8BD8-52BC-4D6D-8D6E-A6A46DBE2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0236" y="3898106"/>
            <a:ext cx="609600" cy="609600"/>
          </a:xfrm>
          <a:prstGeom prst="rect">
            <a:avLst/>
          </a:prstGeom>
        </p:spPr>
      </p:pic>
    </p:spTree>
    <p:extLst>
      <p:ext uri="{BB962C8B-B14F-4D97-AF65-F5344CB8AC3E}">
        <p14:creationId xmlns:p14="http://schemas.microsoft.com/office/powerpoint/2010/main" val="2467065163"/>
      </p:ext>
    </p:extLst>
  </p:cSld>
  <p:clrMapOvr>
    <a:masterClrMapping/>
  </p:clrMapOvr>
  <mc:AlternateContent xmlns:mc="http://schemas.openxmlformats.org/markup-compatibility/2006" xmlns:p14="http://schemas.microsoft.com/office/powerpoint/2010/main">
    <mc:Choice Requires="p14">
      <p:transition spd="slow" p14:dur="2000" advTm="20397"/>
    </mc:Choice>
    <mc:Fallback xmlns="">
      <p:transition spd="slow" advTm="2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4F3F-30AE-4D1B-A16C-92A1F738F6C2}"/>
              </a:ext>
            </a:extLst>
          </p:cNvPr>
          <p:cNvSpPr>
            <a:spLocks noGrp="1"/>
          </p:cNvSpPr>
          <p:nvPr>
            <p:ph type="title"/>
          </p:nvPr>
        </p:nvSpPr>
        <p:spPr>
          <a:xfrm>
            <a:off x="316415" y="186628"/>
            <a:ext cx="7886700" cy="993775"/>
          </a:xfrm>
        </p:spPr>
        <p:txBody>
          <a:bodyPr/>
          <a:lstStyle/>
          <a:p>
            <a:r>
              <a:rPr lang="en-US" dirty="0"/>
              <a:t>Limitations</a:t>
            </a:r>
          </a:p>
        </p:txBody>
      </p:sp>
      <p:sp>
        <p:nvSpPr>
          <p:cNvPr id="3" name="Content Placeholder 2">
            <a:extLst>
              <a:ext uri="{FF2B5EF4-FFF2-40B4-BE49-F238E27FC236}">
                <a16:creationId xmlns:a16="http://schemas.microsoft.com/office/drawing/2014/main" id="{3B69AA42-7F8B-41FC-BC36-C8A4206FD0CA}"/>
              </a:ext>
            </a:extLst>
          </p:cNvPr>
          <p:cNvSpPr>
            <a:spLocks noGrp="1"/>
          </p:cNvSpPr>
          <p:nvPr>
            <p:ph idx="1"/>
          </p:nvPr>
        </p:nvSpPr>
        <p:spPr>
          <a:xfrm>
            <a:off x="316415" y="1180403"/>
            <a:ext cx="7886700" cy="3262312"/>
          </a:xfrm>
        </p:spPr>
        <p:txBody>
          <a:bodyPr/>
          <a:lstStyle/>
          <a:p>
            <a:r>
              <a:rPr lang="en-US" dirty="0"/>
              <a:t>Low response rates for post-encounter and faculty surveys, Response Bias</a:t>
            </a:r>
          </a:p>
          <a:p>
            <a:r>
              <a:rPr lang="en-US" dirty="0"/>
              <a:t>Survey as intervention</a:t>
            </a:r>
          </a:p>
          <a:p>
            <a:r>
              <a:rPr lang="en-US" dirty="0"/>
              <a:t>Different student bodies for course evaluations</a:t>
            </a:r>
          </a:p>
        </p:txBody>
      </p:sp>
      <p:pic>
        <p:nvPicPr>
          <p:cNvPr id="4" name="Recorded Sound">
            <a:hlinkClick r:id="" action="ppaction://media"/>
            <a:extLst>
              <a:ext uri="{FF2B5EF4-FFF2-40B4-BE49-F238E27FC236}">
                <a16:creationId xmlns:a16="http://schemas.microsoft.com/office/drawing/2014/main" id="{B8B88CF0-0C8C-4C89-9686-576FE2D87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3115" y="3833115"/>
            <a:ext cx="609600" cy="609600"/>
          </a:xfrm>
          <a:prstGeom prst="rect">
            <a:avLst/>
          </a:prstGeom>
        </p:spPr>
      </p:pic>
    </p:spTree>
    <p:extLst>
      <p:ext uri="{BB962C8B-B14F-4D97-AF65-F5344CB8AC3E}">
        <p14:creationId xmlns:p14="http://schemas.microsoft.com/office/powerpoint/2010/main" val="562408989"/>
      </p:ext>
    </p:extLst>
  </p:cSld>
  <p:clrMapOvr>
    <a:masterClrMapping/>
  </p:clrMapOvr>
  <mc:AlternateContent xmlns:mc="http://schemas.openxmlformats.org/markup-compatibility/2006" xmlns:p14="http://schemas.microsoft.com/office/powerpoint/2010/main">
    <mc:Choice Requires="p14">
      <p:transition spd="slow" p14:dur="2000" advTm="65420"/>
    </mc:Choice>
    <mc:Fallback xmlns="">
      <p:transition spd="slow" advTm="6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7CD018-766A-4F04-840D-E21B3E28FCB3}"/>
              </a:ext>
            </a:extLst>
          </p:cNvPr>
          <p:cNvSpPr>
            <a:spLocks noGrp="1"/>
          </p:cNvSpPr>
          <p:nvPr>
            <p:ph type="title"/>
          </p:nvPr>
        </p:nvSpPr>
        <p:spPr>
          <a:xfrm>
            <a:off x="316415" y="138023"/>
            <a:ext cx="7886700" cy="780565"/>
          </a:xfrm>
        </p:spPr>
        <p:txBody>
          <a:bodyPr/>
          <a:lstStyle/>
          <a:p>
            <a:r>
              <a:rPr lang="en-US" dirty="0"/>
              <a:t>Objectives </a:t>
            </a:r>
          </a:p>
        </p:txBody>
      </p:sp>
      <p:sp>
        <p:nvSpPr>
          <p:cNvPr id="6" name="Content Placeholder 5">
            <a:extLst>
              <a:ext uri="{FF2B5EF4-FFF2-40B4-BE49-F238E27FC236}">
                <a16:creationId xmlns:a16="http://schemas.microsoft.com/office/drawing/2014/main" id="{4DFE8D49-D8D1-4D40-81C0-A14ED2555489}"/>
              </a:ext>
            </a:extLst>
          </p:cNvPr>
          <p:cNvSpPr>
            <a:spLocks noGrp="1"/>
          </p:cNvSpPr>
          <p:nvPr>
            <p:ph idx="1"/>
          </p:nvPr>
        </p:nvSpPr>
        <p:spPr>
          <a:xfrm>
            <a:off x="316414" y="918587"/>
            <a:ext cx="8827585" cy="3934475"/>
          </a:xfrm>
        </p:spPr>
        <p:txBody>
          <a:bodyPr>
            <a:normAutofit/>
          </a:bodyPr>
          <a:lstStyle/>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On completion of this session the participants should be able to...</a:t>
            </a:r>
          </a:p>
          <a:p>
            <a:pPr marL="342900" marR="0" lvl="0" indent="-342900">
              <a:lnSpc>
                <a:spcPct val="107000"/>
              </a:lnSpc>
              <a:spcBef>
                <a:spcPts val="0"/>
              </a:spcBef>
              <a:spcAft>
                <a:spcPts val="0"/>
              </a:spcAft>
              <a:buFont typeface="+mj-l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Evaluate the effect of standardized-patient (SP) simulation </a:t>
            </a:r>
            <a:r>
              <a:rPr lang="en-US" sz="2000" dirty="0">
                <a:effectLst/>
                <a:latin typeface="Calibri" panose="020F0502020204030204" pitchFamily="34" charset="0"/>
                <a:ea typeface="Calibri" panose="020F0502020204030204" pitchFamily="34" charset="0"/>
                <a:cs typeface="Times New Roman" panose="02020603050405020304" pitchFamily="18" charset="0"/>
              </a:rPr>
              <a:t>encounters on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student understanding </a:t>
            </a:r>
            <a:r>
              <a:rPr lang="en-US" sz="2000" dirty="0">
                <a:effectLst/>
                <a:latin typeface="Calibri" panose="020F0502020204030204" pitchFamily="34" charset="0"/>
                <a:ea typeface="Calibri" panose="020F0502020204030204" pitchFamily="34" charset="0"/>
                <a:cs typeface="Times New Roman" panose="02020603050405020304" pitchFamily="18" charset="0"/>
              </a:rPr>
              <a:t>of evidence-based medicine content and applications to clinical care.</a:t>
            </a:r>
          </a:p>
          <a:p>
            <a:pPr marL="342900" marR="0" lvl="0" indent="-342900">
              <a:lnSpc>
                <a:spcPct val="107000"/>
              </a:lnSpc>
              <a:spcBef>
                <a:spcPts val="0"/>
              </a:spcBef>
              <a:spcAft>
                <a:spcPts val="0"/>
              </a:spcAft>
              <a:buFont typeface="+mj-l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Evaluate the effect of SP simulation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encounters on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course satisfaction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Develop an SP simulation encounter </a:t>
            </a:r>
            <a:r>
              <a:rPr lang="en-US" sz="2000" dirty="0">
                <a:effectLst/>
                <a:latin typeface="Calibri" panose="020F0502020204030204" pitchFamily="34" charset="0"/>
                <a:ea typeface="Calibri" panose="020F0502020204030204" pitchFamily="34" charset="0"/>
                <a:cs typeface="Times New Roman" panose="02020603050405020304" pitchFamily="18" charset="0"/>
              </a:rPr>
              <a:t>to increase student understanding of evidence-based medicine and population health and apply these concepts to unique patient care scenarios.</a:t>
            </a:r>
          </a:p>
          <a:p>
            <a:endParaRPr lang="en-US" dirty="0"/>
          </a:p>
        </p:txBody>
      </p:sp>
      <p:pic>
        <p:nvPicPr>
          <p:cNvPr id="3" name="Recorded Sound">
            <a:hlinkClick r:id="" action="ppaction://media"/>
            <a:extLst>
              <a:ext uri="{FF2B5EF4-FFF2-40B4-BE49-F238E27FC236}">
                <a16:creationId xmlns:a16="http://schemas.microsoft.com/office/drawing/2014/main" id="{E1880C0C-FE1A-4CD6-8062-D584A11AD5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8315" y="3782241"/>
            <a:ext cx="609600" cy="609600"/>
          </a:xfrm>
          <a:prstGeom prst="rect">
            <a:avLst/>
          </a:prstGeom>
        </p:spPr>
      </p:pic>
    </p:spTree>
    <p:extLst>
      <p:ext uri="{BB962C8B-B14F-4D97-AF65-F5344CB8AC3E}">
        <p14:creationId xmlns:p14="http://schemas.microsoft.com/office/powerpoint/2010/main" val="1585965452"/>
      </p:ext>
    </p:extLst>
  </p:cSld>
  <p:clrMapOvr>
    <a:masterClrMapping/>
  </p:clrMapOvr>
  <mc:AlternateContent xmlns:mc="http://schemas.openxmlformats.org/markup-compatibility/2006" xmlns:p14="http://schemas.microsoft.com/office/powerpoint/2010/main">
    <mc:Choice Requires="p14">
      <p:transition spd="slow" p14:dur="2000" advTm="32866"/>
    </mc:Choice>
    <mc:Fallback xmlns="">
      <p:transition spd="slow" advTm="3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9064-5AB0-405E-9DCD-7824B134D33D}"/>
              </a:ext>
            </a:extLst>
          </p:cNvPr>
          <p:cNvSpPr>
            <a:spLocks noGrp="1"/>
          </p:cNvSpPr>
          <p:nvPr>
            <p:ph type="title"/>
          </p:nvPr>
        </p:nvSpPr>
        <p:spPr>
          <a:xfrm>
            <a:off x="316415" y="0"/>
            <a:ext cx="7886700" cy="993775"/>
          </a:xfrm>
        </p:spPr>
        <p:txBody>
          <a:bodyPr/>
          <a:lstStyle/>
          <a:p>
            <a:r>
              <a:rPr lang="en-US" dirty="0"/>
              <a:t>Conclusions of this Pilot Project</a:t>
            </a:r>
          </a:p>
        </p:txBody>
      </p:sp>
      <p:sp>
        <p:nvSpPr>
          <p:cNvPr id="3" name="Content Placeholder 2">
            <a:extLst>
              <a:ext uri="{FF2B5EF4-FFF2-40B4-BE49-F238E27FC236}">
                <a16:creationId xmlns:a16="http://schemas.microsoft.com/office/drawing/2014/main" id="{D233AA3A-7751-4A48-A812-99C0AF9DF240}"/>
              </a:ext>
            </a:extLst>
          </p:cNvPr>
          <p:cNvSpPr>
            <a:spLocks noGrp="1"/>
          </p:cNvSpPr>
          <p:nvPr>
            <p:ph idx="1"/>
          </p:nvPr>
        </p:nvSpPr>
        <p:spPr>
          <a:xfrm>
            <a:off x="316415" y="993774"/>
            <a:ext cx="8689562" cy="3405697"/>
          </a:xfrm>
        </p:spPr>
        <p:txBody>
          <a:bodyPr>
            <a:normAutofit fontScale="92500" lnSpcReduction="10000"/>
          </a:bodyPr>
          <a:lstStyle/>
          <a:p>
            <a:r>
              <a:rPr lang="en-US" sz="2400" dirty="0"/>
              <a:t>Simulation with SP was feasible</a:t>
            </a:r>
          </a:p>
          <a:p>
            <a:r>
              <a:rPr lang="en-US" sz="2400" dirty="0">
                <a:ea typeface="Calibri" panose="020F0502020204030204" pitchFamily="34" charset="0"/>
              </a:rPr>
              <a:t>Encounter was useful for students:</a:t>
            </a:r>
          </a:p>
          <a:p>
            <a:pPr lvl="1"/>
            <a:r>
              <a:rPr lang="en-US" sz="1800" dirty="0">
                <a:ea typeface="Calibri" panose="020F0502020204030204" pitchFamily="34" charset="0"/>
              </a:rPr>
              <a:t>I</a:t>
            </a:r>
            <a:r>
              <a:rPr lang="en-US" sz="1800" dirty="0">
                <a:effectLst/>
                <a:ea typeface="Calibri" panose="020F0502020204030204" pitchFamily="34" charset="0"/>
              </a:rPr>
              <a:t>mproved </a:t>
            </a:r>
            <a:r>
              <a:rPr lang="en-US" sz="1800" dirty="0">
                <a:ea typeface="Calibri" panose="020F0502020204030204" pitchFamily="34" charset="0"/>
              </a:rPr>
              <a:t>self-assessments regarding applying</a:t>
            </a:r>
            <a:r>
              <a:rPr lang="en-US" sz="1800" dirty="0">
                <a:effectLst/>
                <a:ea typeface="Calibri" panose="020F0502020204030204" pitchFamily="34" charset="0"/>
              </a:rPr>
              <a:t> </a:t>
            </a:r>
            <a:r>
              <a:rPr lang="en-US" sz="1800" dirty="0">
                <a:ea typeface="Calibri" panose="020F0502020204030204" pitchFamily="34" charset="0"/>
              </a:rPr>
              <a:t>epidemiologic concepts</a:t>
            </a:r>
            <a:r>
              <a:rPr lang="en-US" sz="1800" dirty="0">
                <a:effectLst/>
                <a:ea typeface="Calibri" panose="020F0502020204030204" pitchFamily="34" charset="0"/>
              </a:rPr>
              <a:t> to patient care </a:t>
            </a:r>
          </a:p>
          <a:p>
            <a:pPr lvl="1"/>
            <a:r>
              <a:rPr lang="en-US" sz="1800" dirty="0">
                <a:ea typeface="Calibri" panose="020F0502020204030204" pitchFamily="34" charset="0"/>
              </a:rPr>
              <a:t>I</a:t>
            </a:r>
            <a:r>
              <a:rPr lang="en-US" sz="1800" dirty="0">
                <a:effectLst/>
                <a:ea typeface="Calibri" panose="020F0502020204030204" pitchFamily="34" charset="0"/>
              </a:rPr>
              <a:t>mproved self-reported skills and comfort with facilitating discussions of epidemiologic concepts with patients</a:t>
            </a:r>
          </a:p>
          <a:p>
            <a:r>
              <a:rPr lang="en-US" sz="2400" dirty="0">
                <a:effectLst/>
                <a:ea typeface="Calibri" panose="020F0502020204030204" pitchFamily="34" charset="0"/>
              </a:rPr>
              <a:t>Improved end-of-course evaluations</a:t>
            </a:r>
          </a:p>
          <a:p>
            <a:r>
              <a:rPr lang="en-US" sz="2400" dirty="0">
                <a:effectLst/>
                <a:ea typeface="Calibri" panose="020F0502020204030204" pitchFamily="34" charset="0"/>
              </a:rPr>
              <a:t>Faculty response was highly favorable</a:t>
            </a:r>
          </a:p>
          <a:p>
            <a:r>
              <a:rPr lang="en-US" sz="2400" dirty="0">
                <a:solidFill>
                  <a:srgbClr val="FF0000"/>
                </a:solidFill>
                <a:ea typeface="Calibri" panose="020F0502020204030204" pitchFamily="34" charset="0"/>
              </a:rPr>
              <a:t>Application of ethics principles and patient-centered communication skills to evidence-based medicine course content may increase perceived utility of statistical knowledge</a:t>
            </a:r>
            <a:endParaRPr lang="en-US" sz="2400" dirty="0">
              <a:solidFill>
                <a:srgbClr val="FF0000"/>
              </a:solidFill>
            </a:endParaRPr>
          </a:p>
        </p:txBody>
      </p:sp>
      <p:pic>
        <p:nvPicPr>
          <p:cNvPr id="4" name="Recorded Sound">
            <a:hlinkClick r:id="" action="ppaction://media"/>
            <a:extLst>
              <a:ext uri="{FF2B5EF4-FFF2-40B4-BE49-F238E27FC236}">
                <a16:creationId xmlns:a16="http://schemas.microsoft.com/office/drawing/2014/main" id="{938FACC6-34E4-495B-9D2F-EE8271BFC7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6377" y="3937917"/>
            <a:ext cx="609600" cy="609600"/>
          </a:xfrm>
          <a:prstGeom prst="rect">
            <a:avLst/>
          </a:prstGeom>
        </p:spPr>
      </p:pic>
    </p:spTree>
    <p:extLst>
      <p:ext uri="{BB962C8B-B14F-4D97-AF65-F5344CB8AC3E}">
        <p14:creationId xmlns:p14="http://schemas.microsoft.com/office/powerpoint/2010/main" val="1748070922"/>
      </p:ext>
    </p:extLst>
  </p:cSld>
  <p:clrMapOvr>
    <a:masterClrMapping/>
  </p:clrMapOvr>
  <mc:AlternateContent xmlns:mc="http://schemas.openxmlformats.org/markup-compatibility/2006" xmlns:p14="http://schemas.microsoft.com/office/powerpoint/2010/main">
    <mc:Choice Requires="p14">
      <p:transition spd="slow" p14:dur="2000" advTm="42061"/>
    </mc:Choice>
    <mc:Fallback xmlns="">
      <p:transition spd="slow" advTm="4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9D73-C9E9-4B66-AF27-EA3238154737}"/>
              </a:ext>
            </a:extLst>
          </p:cNvPr>
          <p:cNvSpPr>
            <a:spLocks noGrp="1"/>
          </p:cNvSpPr>
          <p:nvPr>
            <p:ph type="title"/>
          </p:nvPr>
        </p:nvSpPr>
        <p:spPr>
          <a:xfrm>
            <a:off x="316415" y="21716"/>
            <a:ext cx="8592454" cy="1269302"/>
          </a:xfrm>
        </p:spPr>
        <p:txBody>
          <a:bodyPr>
            <a:normAutofit/>
          </a:bodyPr>
          <a:lstStyle/>
          <a:p>
            <a:r>
              <a:rPr lang="en-US" sz="2800" dirty="0"/>
              <a:t>Tips for Creating a Simulated Encounter to Promote Patient-Centered Discussions of Evidence-Based Care</a:t>
            </a:r>
          </a:p>
        </p:txBody>
      </p:sp>
      <p:sp>
        <p:nvSpPr>
          <p:cNvPr id="3" name="Content Placeholder 2">
            <a:extLst>
              <a:ext uri="{FF2B5EF4-FFF2-40B4-BE49-F238E27FC236}">
                <a16:creationId xmlns:a16="http://schemas.microsoft.com/office/drawing/2014/main" id="{A46AD74E-8FBE-46A0-BE4E-A2588307EB9C}"/>
              </a:ext>
            </a:extLst>
          </p:cNvPr>
          <p:cNvSpPr>
            <a:spLocks noGrp="1"/>
          </p:cNvSpPr>
          <p:nvPr>
            <p:ph idx="1"/>
          </p:nvPr>
        </p:nvSpPr>
        <p:spPr>
          <a:xfrm>
            <a:off x="316415" y="1371600"/>
            <a:ext cx="8592454" cy="3262312"/>
          </a:xfrm>
        </p:spPr>
        <p:txBody>
          <a:bodyPr>
            <a:normAutofit/>
          </a:bodyPr>
          <a:lstStyle/>
          <a:p>
            <a:r>
              <a:rPr lang="en-US" sz="2400" dirty="0"/>
              <a:t>Create a case that explores nuances to promote depth of understanding</a:t>
            </a:r>
          </a:p>
          <a:p>
            <a:r>
              <a:rPr lang="en-US" sz="2400" dirty="0"/>
              <a:t>Provide opportunities for students to explore issues prior to simulation – for example, small group discussions</a:t>
            </a:r>
          </a:p>
          <a:p>
            <a:r>
              <a:rPr lang="en-US" sz="2400" dirty="0"/>
              <a:t>Important to train standardized patients regarding epidemiological concepts</a:t>
            </a:r>
          </a:p>
        </p:txBody>
      </p:sp>
      <p:pic>
        <p:nvPicPr>
          <p:cNvPr id="4" name="Recorded Sound">
            <a:hlinkClick r:id="" action="ppaction://media"/>
            <a:extLst>
              <a:ext uri="{FF2B5EF4-FFF2-40B4-BE49-F238E27FC236}">
                <a16:creationId xmlns:a16="http://schemas.microsoft.com/office/drawing/2014/main" id="{9545A895-64C1-48A3-98A6-C02F765E77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7985" y="3795305"/>
            <a:ext cx="609600" cy="609600"/>
          </a:xfrm>
          <a:prstGeom prst="rect">
            <a:avLst/>
          </a:prstGeom>
        </p:spPr>
      </p:pic>
    </p:spTree>
    <p:extLst>
      <p:ext uri="{BB962C8B-B14F-4D97-AF65-F5344CB8AC3E}">
        <p14:creationId xmlns:p14="http://schemas.microsoft.com/office/powerpoint/2010/main" val="2620875938"/>
      </p:ext>
    </p:extLst>
  </p:cSld>
  <p:clrMapOvr>
    <a:masterClrMapping/>
  </p:clrMapOvr>
  <mc:AlternateContent xmlns:mc="http://schemas.openxmlformats.org/markup-compatibility/2006" xmlns:p14="http://schemas.microsoft.com/office/powerpoint/2010/main">
    <mc:Choice Requires="p14">
      <p:transition spd="slow" p14:dur="2000" advTm="58942"/>
    </mc:Choice>
    <mc:Fallback xmlns="">
      <p:transition spd="slow" advTm="5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03E4-8A4B-2145-8B06-971CA0993422}"/>
              </a:ext>
            </a:extLst>
          </p:cNvPr>
          <p:cNvSpPr txBox="1">
            <a:spLocks/>
          </p:cNvSpPr>
          <p:nvPr/>
        </p:nvSpPr>
        <p:spPr>
          <a:xfrm>
            <a:off x="628650" y="792162"/>
            <a:ext cx="7886700" cy="53320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1" i="0" kern="1200">
                <a:solidFill>
                  <a:schemeClr val="accent1"/>
                </a:solidFill>
                <a:latin typeface="Trebuchet MS" panose="020B0703020202090204" pitchFamily="34" charset="0"/>
                <a:ea typeface="+mj-ea"/>
                <a:cs typeface="+mj-cs"/>
              </a:defRPr>
            </a:lvl1pPr>
          </a:lstStyle>
          <a:p>
            <a:pPr lvl="0">
              <a:defRPr/>
            </a:pPr>
            <a:r>
              <a:rPr lang="en-US" dirty="0">
                <a:solidFill>
                  <a:srgbClr val="C00000"/>
                </a:solidFill>
              </a:rPr>
              <a:t>Evaluation</a:t>
            </a:r>
            <a:endParaRPr kumimoji="0" lang="en-US" sz="3200" b="1"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endParaRPr>
          </a:p>
        </p:txBody>
      </p:sp>
      <p:sp>
        <p:nvSpPr>
          <p:cNvPr id="3" name="Subtitle 2">
            <a:extLst>
              <a:ext uri="{FF2B5EF4-FFF2-40B4-BE49-F238E27FC236}">
                <a16:creationId xmlns:a16="http://schemas.microsoft.com/office/drawing/2014/main" id="{4390E37A-4490-5B43-A05E-D1643B51A44C}"/>
              </a:ext>
            </a:extLst>
          </p:cNvPr>
          <p:cNvSpPr txBox="1">
            <a:spLocks/>
          </p:cNvSpPr>
          <p:nvPr/>
        </p:nvSpPr>
        <p:spPr>
          <a:xfrm>
            <a:off x="628650" y="1437126"/>
            <a:ext cx="6858000" cy="1631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Please be sure to complete an evaluation for this presentation.</a:t>
            </a:r>
          </a:p>
        </p:txBody>
      </p:sp>
    </p:spTree>
    <p:extLst>
      <p:ext uri="{BB962C8B-B14F-4D97-AF65-F5344CB8AC3E}">
        <p14:creationId xmlns:p14="http://schemas.microsoft.com/office/powerpoint/2010/main" val="4153471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1443-5E28-464A-9FF2-CB1403DB81F2}"/>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9E52B44F-8FCC-184E-96E5-6CF767237791}"/>
              </a:ext>
            </a:extLst>
          </p:cNvPr>
          <p:cNvSpPr>
            <a:spLocks noGrp="1"/>
          </p:cNvSpPr>
          <p:nvPr>
            <p:ph type="subTitle" idx="1"/>
          </p:nvPr>
        </p:nvSpPr>
        <p:spPr>
          <a:xfrm>
            <a:off x="1858191" y="2819491"/>
            <a:ext cx="5427617" cy="1241425"/>
          </a:xfrm>
        </p:spPr>
        <p:txBody>
          <a:bodyPr/>
          <a:lstStyle/>
          <a:p>
            <a:r>
              <a:rPr lang="en-US" dirty="0"/>
              <a:t>For additional information, please contact Dr. Ludden-Schlatter at luddena@health.missouri.edu</a:t>
            </a:r>
          </a:p>
        </p:txBody>
      </p:sp>
      <p:pic>
        <p:nvPicPr>
          <p:cNvPr id="4" name="Recorded Sound">
            <a:hlinkClick r:id="" action="ppaction://media"/>
            <a:extLst>
              <a:ext uri="{FF2B5EF4-FFF2-40B4-BE49-F238E27FC236}">
                <a16:creationId xmlns:a16="http://schemas.microsoft.com/office/drawing/2014/main" id="{4546BEA9-3556-48E9-8801-4E579475E9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9748" y="3860619"/>
            <a:ext cx="609600" cy="609600"/>
          </a:xfrm>
          <a:prstGeom prst="rect">
            <a:avLst/>
          </a:prstGeom>
        </p:spPr>
      </p:pic>
    </p:spTree>
    <p:extLst>
      <p:ext uri="{BB962C8B-B14F-4D97-AF65-F5344CB8AC3E}">
        <p14:creationId xmlns:p14="http://schemas.microsoft.com/office/powerpoint/2010/main" val="1550137056"/>
      </p:ext>
    </p:extLst>
  </p:cSld>
  <p:clrMapOvr>
    <a:masterClrMapping/>
  </p:clrMapOvr>
  <mc:AlternateContent xmlns:mc="http://schemas.openxmlformats.org/markup-compatibility/2006" xmlns:p14="http://schemas.microsoft.com/office/powerpoint/2010/main">
    <mc:Choice Requires="p14">
      <p:transition spd="slow" p14:dur="2000" advTm="20885"/>
    </mc:Choice>
    <mc:Fallback xmlns="">
      <p:transition spd="slow" advTm="2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D0EFCD-230C-4629-9C07-D5A92458B364}"/>
              </a:ext>
            </a:extLst>
          </p:cNvPr>
          <p:cNvSpPr>
            <a:spLocks noGrp="1"/>
          </p:cNvSpPr>
          <p:nvPr>
            <p:ph type="title"/>
          </p:nvPr>
        </p:nvSpPr>
        <p:spPr>
          <a:xfrm>
            <a:off x="316415" y="214637"/>
            <a:ext cx="8511170" cy="717018"/>
          </a:xfrm>
        </p:spPr>
        <p:txBody>
          <a:bodyPr>
            <a:normAutofit fontScale="90000"/>
          </a:bodyPr>
          <a:lstStyle/>
          <a:p>
            <a:r>
              <a:rPr lang="en-US" dirty="0"/>
              <a:t>Evidence-Based Medicine in Medical Education</a:t>
            </a:r>
          </a:p>
        </p:txBody>
      </p:sp>
      <p:sp>
        <p:nvSpPr>
          <p:cNvPr id="8" name="Content Placeholder 7">
            <a:extLst>
              <a:ext uri="{FF2B5EF4-FFF2-40B4-BE49-F238E27FC236}">
                <a16:creationId xmlns:a16="http://schemas.microsoft.com/office/drawing/2014/main" id="{53641698-F266-42EA-A6F2-830B68153D8A}"/>
              </a:ext>
            </a:extLst>
          </p:cNvPr>
          <p:cNvSpPr>
            <a:spLocks noGrp="1"/>
          </p:cNvSpPr>
          <p:nvPr>
            <p:ph idx="1"/>
          </p:nvPr>
        </p:nvSpPr>
        <p:spPr>
          <a:xfrm>
            <a:off x="316415" y="1104893"/>
            <a:ext cx="8827584" cy="3505701"/>
          </a:xfrm>
        </p:spPr>
        <p:txBody>
          <a:bodyPr>
            <a:norm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Liaison Committee on Medical Student Education (LCME) mandates curricular content including:</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P</a:t>
            </a:r>
            <a:r>
              <a:rPr lang="en-US" sz="2000" dirty="0">
                <a:effectLst/>
                <a:latin typeface="Calibri" panose="020F0502020204030204" pitchFamily="34" charset="0"/>
                <a:ea typeface="Calibri" panose="020F0502020204030204" pitchFamily="34" charset="0"/>
                <a:cs typeface="Times New Roman" panose="02020603050405020304" pitchFamily="18" charset="0"/>
              </a:rPr>
              <a:t>rinciples of medical research and applications to patient care</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“Critical judgment based on evidence”</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ACGME </a:t>
            </a:r>
            <a:r>
              <a:rPr lang="en-US" sz="2400" dirty="0">
                <a:effectLst/>
                <a:latin typeface="Calibri" panose="020F0502020204030204" pitchFamily="34" charset="0"/>
                <a:ea typeface="Calibri" panose="020F0502020204030204" pitchFamily="34" charset="0"/>
                <a:cs typeface="Times New Roman" panose="02020603050405020304" pitchFamily="18" charset="0"/>
              </a:rPr>
              <a:t>Level 1 milestone requires entering residents to “analyze clinical evidence</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64FBBCA9-7D51-49FB-9D81-335955BE29FB}"/>
              </a:ext>
            </a:extLst>
          </p:cNvPr>
          <p:cNvSpPr txBox="1"/>
          <p:nvPr/>
        </p:nvSpPr>
        <p:spPr>
          <a:xfrm>
            <a:off x="1" y="3859839"/>
            <a:ext cx="9143999" cy="743665"/>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1000" dirty="0">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“Functions and Structure of a Medical School: Standards for Accreditation of Medical Education Programs Leading to the MD Degree,” Liaison Committee on Medical Education. Published </a:t>
            </a:r>
            <a:r>
              <a:rPr lang="en-US" sz="1000" dirty="0">
                <a:solidFill>
                  <a:srgbClr val="080808"/>
                </a:solidFill>
                <a:effectLst/>
                <a:latin typeface="Calibri" panose="020F0502020204030204" pitchFamily="34" charset="0"/>
                <a:ea typeface="Calibri" panose="020F0502020204030204" pitchFamily="34" charset="0"/>
                <a:cs typeface="Calibri" panose="020F0502020204030204" pitchFamily="34" charset="0"/>
              </a:rPr>
              <a:t>March </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20201. </a:t>
            </a:r>
            <a:r>
              <a:rPr lang="en-US" sz="10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https://lcme.org/publications/</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Accessed June 3,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“Family Medicine Milestones” The Accreditation Council for Graduate Medical Education. Revised October 2019. </a:t>
            </a:r>
            <a:r>
              <a:rPr lang="en-US" sz="10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https://www.acgme.org/portals/0/pdfs/milestones/familymedicinemilestones.pdf</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Accessed June 3,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9180A545-56CE-4F60-86D2-AD1EDFACD0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7985" y="3250239"/>
            <a:ext cx="609600" cy="609600"/>
          </a:xfrm>
          <a:prstGeom prst="rect">
            <a:avLst/>
          </a:prstGeom>
        </p:spPr>
      </p:pic>
    </p:spTree>
    <p:extLst>
      <p:ext uri="{BB962C8B-B14F-4D97-AF65-F5344CB8AC3E}">
        <p14:creationId xmlns:p14="http://schemas.microsoft.com/office/powerpoint/2010/main" val="902600791"/>
      </p:ext>
    </p:extLst>
  </p:cSld>
  <p:clrMapOvr>
    <a:masterClrMapping/>
  </p:clrMapOvr>
  <mc:AlternateContent xmlns:mc="http://schemas.openxmlformats.org/markup-compatibility/2006" xmlns:p14="http://schemas.microsoft.com/office/powerpoint/2010/main">
    <mc:Choice Requires="p14">
      <p:transition spd="slow" p14:dur="2000" advTm="36929"/>
    </mc:Choice>
    <mc:Fallback xmlns="">
      <p:transition spd="slow" advTm="3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1A76-5C11-014C-BD4B-D5C7A73C774C}"/>
              </a:ext>
            </a:extLst>
          </p:cNvPr>
          <p:cNvSpPr>
            <a:spLocks noGrp="1"/>
          </p:cNvSpPr>
          <p:nvPr>
            <p:ph type="title"/>
          </p:nvPr>
        </p:nvSpPr>
        <p:spPr>
          <a:xfrm>
            <a:off x="316415" y="208653"/>
            <a:ext cx="8511170" cy="993775"/>
          </a:xfrm>
        </p:spPr>
        <p:txBody>
          <a:bodyPr>
            <a:normAutofit fontScale="90000"/>
          </a:bodyPr>
          <a:lstStyle/>
          <a:p>
            <a:r>
              <a:rPr lang="en-US" dirty="0"/>
              <a:t>Evidence-Based Medicine in Medical Education</a:t>
            </a:r>
          </a:p>
        </p:txBody>
      </p:sp>
      <p:sp>
        <p:nvSpPr>
          <p:cNvPr id="3" name="Content Placeholder 2">
            <a:extLst>
              <a:ext uri="{FF2B5EF4-FFF2-40B4-BE49-F238E27FC236}">
                <a16:creationId xmlns:a16="http://schemas.microsoft.com/office/drawing/2014/main" id="{D49E6A88-C0D5-334B-9D17-0088C690B374}"/>
              </a:ext>
            </a:extLst>
          </p:cNvPr>
          <p:cNvSpPr>
            <a:spLocks noGrp="1"/>
          </p:cNvSpPr>
          <p:nvPr>
            <p:ph idx="1"/>
          </p:nvPr>
        </p:nvSpPr>
        <p:spPr>
          <a:xfrm>
            <a:off x="253098" y="1202428"/>
            <a:ext cx="8637804" cy="3363912"/>
          </a:xfrm>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Effective and thorough patient-centered discussions about screening requires mastery of multiple skills:</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Awareness of guidelines</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In</a:t>
            </a:r>
            <a:r>
              <a:rPr lang="en-US" sz="2000" dirty="0">
                <a:effectLst/>
                <a:latin typeface="Calibri" panose="020F0502020204030204" pitchFamily="34" charset="0"/>
                <a:ea typeface="Calibri" panose="020F0502020204030204" pitchFamily="34" charset="0"/>
                <a:cs typeface="Times New Roman" panose="02020603050405020304" pitchFamily="18" charset="0"/>
              </a:rPr>
              <a:t>terpret the data informing the guidelines</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A</a:t>
            </a:r>
            <a:r>
              <a:rPr lang="en-US" sz="2000" dirty="0">
                <a:effectLst/>
                <a:latin typeface="Calibri" panose="020F0502020204030204" pitchFamily="34" charset="0"/>
                <a:ea typeface="Calibri" panose="020F0502020204030204" pitchFamily="34" charset="0"/>
                <a:cs typeface="Times New Roman" panose="02020603050405020304" pitchFamily="18" charset="0"/>
              </a:rPr>
              <a:t>pply recommendations to patient populations to which the data may not be generalizable</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I</a:t>
            </a:r>
            <a:r>
              <a:rPr lang="en-US" sz="2000" dirty="0">
                <a:effectLst/>
                <a:latin typeface="Calibri" panose="020F0502020204030204" pitchFamily="34" charset="0"/>
                <a:ea typeface="Calibri" panose="020F0502020204030204" pitchFamily="34" charset="0"/>
                <a:cs typeface="Times New Roman" panose="02020603050405020304" pitchFamily="18" charset="0"/>
              </a:rPr>
              <a:t>nform the patient in plain language</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Guide a patient-centered discussion to obtain informed consent. </a:t>
            </a:r>
          </a:p>
          <a:p>
            <a:endParaRPr lang="en-US" dirty="0"/>
          </a:p>
        </p:txBody>
      </p:sp>
      <p:pic>
        <p:nvPicPr>
          <p:cNvPr id="4" name="Recorded Sound">
            <a:hlinkClick r:id="" action="ppaction://media"/>
            <a:extLst>
              <a:ext uri="{FF2B5EF4-FFF2-40B4-BE49-F238E27FC236}">
                <a16:creationId xmlns:a16="http://schemas.microsoft.com/office/drawing/2014/main" id="{B3CA41BF-77C8-435B-AE52-BB7121A106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7985" y="3808367"/>
            <a:ext cx="609600" cy="609600"/>
          </a:xfrm>
          <a:prstGeom prst="rect">
            <a:avLst/>
          </a:prstGeom>
        </p:spPr>
      </p:pic>
    </p:spTree>
    <p:extLst>
      <p:ext uri="{BB962C8B-B14F-4D97-AF65-F5344CB8AC3E}">
        <p14:creationId xmlns:p14="http://schemas.microsoft.com/office/powerpoint/2010/main" val="3794545453"/>
      </p:ext>
    </p:extLst>
  </p:cSld>
  <p:clrMapOvr>
    <a:masterClrMapping/>
  </p:clrMapOvr>
  <mc:AlternateContent xmlns:mc="http://schemas.openxmlformats.org/markup-compatibility/2006" xmlns:p14="http://schemas.microsoft.com/office/powerpoint/2010/main">
    <mc:Choice Requires="p14">
      <p:transition spd="slow" p14:dur="2000" advTm="42270"/>
    </mc:Choice>
    <mc:Fallback xmlns="">
      <p:transition spd="slow" advTm="4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FB16-0D66-4780-A1F4-FB49D010BCA7}"/>
              </a:ext>
            </a:extLst>
          </p:cNvPr>
          <p:cNvSpPr>
            <a:spLocks noGrp="1"/>
          </p:cNvSpPr>
          <p:nvPr>
            <p:ph type="title"/>
          </p:nvPr>
        </p:nvSpPr>
        <p:spPr>
          <a:xfrm>
            <a:off x="316415" y="186628"/>
            <a:ext cx="7886700" cy="993775"/>
          </a:xfrm>
        </p:spPr>
        <p:txBody>
          <a:bodyPr/>
          <a:lstStyle/>
          <a:p>
            <a:r>
              <a:rPr lang="en-US" dirty="0"/>
              <a:t>Identified Problem</a:t>
            </a:r>
          </a:p>
        </p:txBody>
      </p:sp>
      <p:sp>
        <p:nvSpPr>
          <p:cNvPr id="3" name="Content Placeholder 2">
            <a:extLst>
              <a:ext uri="{FF2B5EF4-FFF2-40B4-BE49-F238E27FC236}">
                <a16:creationId xmlns:a16="http://schemas.microsoft.com/office/drawing/2014/main" id="{8F5F0402-1963-4781-9CFF-D1FE4FF94AC7}"/>
              </a:ext>
            </a:extLst>
          </p:cNvPr>
          <p:cNvSpPr>
            <a:spLocks noGrp="1"/>
          </p:cNvSpPr>
          <p:nvPr>
            <p:ph idx="1"/>
          </p:nvPr>
        </p:nvSpPr>
        <p:spPr>
          <a:xfrm>
            <a:off x="316415" y="1199505"/>
            <a:ext cx="7886700" cy="3262312"/>
          </a:xfrm>
        </p:spPr>
        <p:txBody>
          <a:bodyPr/>
          <a:lstStyle/>
          <a:p>
            <a:r>
              <a:rPr lang="en-US" dirty="0"/>
              <a:t>University of Missouri School of Medicine (MUSOM) first-year curriculum includes a course on statistics, epidemiology, evidence-based medicine, and population health</a:t>
            </a:r>
          </a:p>
          <a:p>
            <a:r>
              <a:rPr lang="en-US" b="1" dirty="0">
                <a:solidFill>
                  <a:srgbClr val="FF0000"/>
                </a:solidFill>
              </a:rPr>
              <a:t>End-of-course evaluations indicated students did not see these topics as relevant to future practice </a:t>
            </a:r>
          </a:p>
        </p:txBody>
      </p:sp>
      <p:pic>
        <p:nvPicPr>
          <p:cNvPr id="4" name="Recorded Sound">
            <a:hlinkClick r:id="" action="ppaction://media"/>
            <a:extLst>
              <a:ext uri="{FF2B5EF4-FFF2-40B4-BE49-F238E27FC236}">
                <a16:creationId xmlns:a16="http://schemas.microsoft.com/office/drawing/2014/main" id="{A2F0AB46-5A33-4539-8E85-F60B0E4B0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9693" y="3852217"/>
            <a:ext cx="609600" cy="609600"/>
          </a:xfrm>
          <a:prstGeom prst="rect">
            <a:avLst/>
          </a:prstGeom>
        </p:spPr>
      </p:pic>
    </p:spTree>
    <p:extLst>
      <p:ext uri="{BB962C8B-B14F-4D97-AF65-F5344CB8AC3E}">
        <p14:creationId xmlns:p14="http://schemas.microsoft.com/office/powerpoint/2010/main" val="724029098"/>
      </p:ext>
    </p:extLst>
  </p:cSld>
  <p:clrMapOvr>
    <a:masterClrMapping/>
  </p:clrMapOvr>
  <mc:AlternateContent xmlns:mc="http://schemas.openxmlformats.org/markup-compatibility/2006" xmlns:p14="http://schemas.microsoft.com/office/powerpoint/2010/main">
    <mc:Choice Requires="p14">
      <p:transition spd="slow" p14:dur="2000" advTm="21163"/>
    </mc:Choice>
    <mc:Fallback xmlns="">
      <p:transition spd="slow" advTm="2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276F-D3BC-4C28-863D-8EC1B6BF869E}"/>
              </a:ext>
            </a:extLst>
          </p:cNvPr>
          <p:cNvSpPr>
            <a:spLocks noGrp="1"/>
          </p:cNvSpPr>
          <p:nvPr>
            <p:ph type="title"/>
          </p:nvPr>
        </p:nvSpPr>
        <p:spPr>
          <a:xfrm>
            <a:off x="316415" y="31425"/>
            <a:ext cx="7886700" cy="993775"/>
          </a:xfrm>
        </p:spPr>
        <p:txBody>
          <a:bodyPr/>
          <a:lstStyle/>
          <a:p>
            <a:r>
              <a:rPr lang="en-US" dirty="0"/>
              <a:t>Possible Solution</a:t>
            </a:r>
          </a:p>
        </p:txBody>
      </p:sp>
      <p:sp>
        <p:nvSpPr>
          <p:cNvPr id="3" name="Content Placeholder 2">
            <a:extLst>
              <a:ext uri="{FF2B5EF4-FFF2-40B4-BE49-F238E27FC236}">
                <a16:creationId xmlns:a16="http://schemas.microsoft.com/office/drawing/2014/main" id="{AA428656-FA32-4AFB-AC00-51D6843CFC58}"/>
              </a:ext>
            </a:extLst>
          </p:cNvPr>
          <p:cNvSpPr>
            <a:spLocks noGrp="1"/>
          </p:cNvSpPr>
          <p:nvPr>
            <p:ph idx="1"/>
          </p:nvPr>
        </p:nvSpPr>
        <p:spPr>
          <a:xfrm>
            <a:off x="316415" y="1025200"/>
            <a:ext cx="7886700" cy="3088859"/>
          </a:xfrm>
        </p:spPr>
        <p:txBody>
          <a:bodyPr>
            <a:normAutofit/>
          </a:bodyPr>
          <a:lstStyle/>
          <a:p>
            <a:pPr marL="0" indent="0">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Simulation-based medical training:</a:t>
            </a:r>
          </a:p>
          <a:p>
            <a:r>
              <a:rPr lang="en-US" sz="2400" dirty="0">
                <a:latin typeface="Calibri" panose="020F0502020204030204" pitchFamily="34" charset="0"/>
                <a:ea typeface="Calibri" panose="020F0502020204030204" pitchFamily="34" charset="0"/>
                <a:cs typeface="Times New Roman" panose="02020603050405020304" pitchFamily="18" charset="0"/>
              </a:rPr>
              <a:t>E</a:t>
            </a:r>
            <a:r>
              <a:rPr lang="en-US" sz="2400" dirty="0">
                <a:effectLst/>
                <a:latin typeface="Calibri" panose="020F0502020204030204" pitchFamily="34" charset="0"/>
                <a:ea typeface="Calibri" panose="020F0502020204030204" pitchFamily="34" charset="0"/>
                <a:cs typeface="Times New Roman" panose="02020603050405020304" pitchFamily="18" charset="0"/>
              </a:rPr>
              <a:t>nables learners to intentionally practice skills in a controlled environment </a:t>
            </a:r>
          </a:p>
          <a:p>
            <a:r>
              <a:rPr lang="en-US" sz="2400" dirty="0">
                <a:latin typeface="Calibri" panose="020F0502020204030204" pitchFamily="34" charset="0"/>
                <a:ea typeface="Calibri" panose="020F0502020204030204" pitchFamily="34" charset="0"/>
                <a:cs typeface="Times New Roman" panose="02020603050405020304" pitchFamily="18" charset="0"/>
              </a:rPr>
              <a:t>Facilitates</a:t>
            </a:r>
            <a:r>
              <a:rPr lang="en-US" sz="2400" dirty="0">
                <a:effectLst/>
                <a:latin typeface="Calibri" panose="020F0502020204030204" pitchFamily="34" charset="0"/>
                <a:ea typeface="Calibri" panose="020F0502020204030204" pitchFamily="34" charset="0"/>
                <a:cs typeface="Times New Roman" panose="02020603050405020304" pitchFamily="18" charset="0"/>
              </a:rPr>
              <a:t> actionable feedback</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Improves learner competence and confidence</a:t>
            </a:r>
          </a:p>
          <a:p>
            <a:r>
              <a:rPr lang="en-US" sz="2400" dirty="0">
                <a:latin typeface="Calibri" panose="020F0502020204030204" pitchFamily="34" charset="0"/>
                <a:ea typeface="Calibri" panose="020F0502020204030204" pitchFamily="34" charset="0"/>
                <a:cs typeface="Times New Roman" panose="02020603050405020304" pitchFamily="18" charset="0"/>
              </a:rPr>
              <a:t>Necessitates applying </a:t>
            </a:r>
            <a:r>
              <a:rPr lang="en-US" sz="2400" dirty="0">
                <a:effectLst/>
                <a:latin typeface="Calibri" panose="020F0502020204030204" pitchFamily="34" charset="0"/>
                <a:ea typeface="Calibri" panose="020F0502020204030204" pitchFamily="34" charset="0"/>
                <a:cs typeface="Times New Roman" panose="02020603050405020304" pitchFamily="18" charset="0"/>
              </a:rPr>
              <a:t>course content to a clinical scenario</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p>
        </p:txBody>
      </p:sp>
      <p:sp>
        <p:nvSpPr>
          <p:cNvPr id="5" name="TextBox 4">
            <a:extLst>
              <a:ext uri="{FF2B5EF4-FFF2-40B4-BE49-F238E27FC236}">
                <a16:creationId xmlns:a16="http://schemas.microsoft.com/office/drawing/2014/main" id="{3C8A5032-1161-4561-BCD3-CFA6EA9D485E}"/>
              </a:ext>
            </a:extLst>
          </p:cNvPr>
          <p:cNvSpPr txBox="1"/>
          <p:nvPr/>
        </p:nvSpPr>
        <p:spPr>
          <a:xfrm>
            <a:off x="385751" y="4192700"/>
            <a:ext cx="7676444" cy="436235"/>
          </a:xfrm>
          <a:prstGeom prst="rect">
            <a:avLst/>
          </a:prstGeom>
          <a:noFill/>
        </p:spPr>
        <p:txBody>
          <a:bodyPr wrap="square">
            <a:spAutoFit/>
          </a:bodyPr>
          <a:lstStyle/>
          <a:p>
            <a:pPr marL="342900" marR="0" lvl="0" indent="-342900">
              <a:lnSpc>
                <a:spcPct val="107000"/>
              </a:lnSpc>
              <a:spcBef>
                <a:spcPts val="0"/>
              </a:spcBef>
              <a:spcAft>
                <a:spcPts val="800"/>
              </a:spcAft>
              <a:buFont typeface="+mj-lt"/>
              <a:buAutoNum type="arabicPeriod" startAt="3"/>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a:t>
            </a:r>
            <a:r>
              <a:rPr lang="en-US" sz="10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Elq</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Abdulmohsen</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 “Simulation-based medical teaching and learning.” </a:t>
            </a:r>
            <a:r>
              <a:rPr lang="en-US" sz="105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Journal of family &amp; community medicine</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17,1 (2010): 35-40. doi:10.4103/1319-1683.68787</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EFB172BB-49E3-4151-9493-209FEBBFE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8649" y="3594266"/>
            <a:ext cx="609600" cy="609600"/>
          </a:xfrm>
          <a:prstGeom prst="rect">
            <a:avLst/>
          </a:prstGeom>
        </p:spPr>
      </p:pic>
    </p:spTree>
    <p:extLst>
      <p:ext uri="{BB962C8B-B14F-4D97-AF65-F5344CB8AC3E}">
        <p14:creationId xmlns:p14="http://schemas.microsoft.com/office/powerpoint/2010/main" val="1068244507"/>
      </p:ext>
    </p:extLst>
  </p:cSld>
  <p:clrMapOvr>
    <a:masterClrMapping/>
  </p:clrMapOvr>
  <mc:AlternateContent xmlns:mc="http://schemas.openxmlformats.org/markup-compatibility/2006" xmlns:p14="http://schemas.microsoft.com/office/powerpoint/2010/main">
    <mc:Choice Requires="p14">
      <p:transition spd="slow" p14:dur="2000" advTm="33911"/>
    </mc:Choice>
    <mc:Fallback xmlns="">
      <p:transition spd="slow" advTm="3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01EF1-4C39-43CC-A070-259423C45CA6}"/>
              </a:ext>
            </a:extLst>
          </p:cNvPr>
          <p:cNvSpPr>
            <a:spLocks noGrp="1"/>
          </p:cNvSpPr>
          <p:nvPr>
            <p:ph type="title"/>
          </p:nvPr>
        </p:nvSpPr>
        <p:spPr>
          <a:xfrm>
            <a:off x="316415" y="186628"/>
            <a:ext cx="7886700" cy="993775"/>
          </a:xfrm>
        </p:spPr>
        <p:txBody>
          <a:bodyPr/>
          <a:lstStyle/>
          <a:p>
            <a:r>
              <a:rPr lang="en-US" dirty="0"/>
              <a:t>Simulation-Based Medical Training</a:t>
            </a:r>
          </a:p>
        </p:txBody>
      </p:sp>
      <p:sp>
        <p:nvSpPr>
          <p:cNvPr id="3" name="Content Placeholder 2">
            <a:extLst>
              <a:ext uri="{FF2B5EF4-FFF2-40B4-BE49-F238E27FC236}">
                <a16:creationId xmlns:a16="http://schemas.microsoft.com/office/drawing/2014/main" id="{7C6E3D82-9284-444B-8A4E-C45C59AB7FF9}"/>
              </a:ext>
            </a:extLst>
          </p:cNvPr>
          <p:cNvSpPr>
            <a:spLocks noGrp="1"/>
          </p:cNvSpPr>
          <p:nvPr>
            <p:ph idx="1"/>
          </p:nvPr>
        </p:nvSpPr>
        <p:spPr>
          <a:xfrm>
            <a:off x="316415" y="1180403"/>
            <a:ext cx="8275494" cy="2770495"/>
          </a:xfrm>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Simulation has been shown to be effective in:</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Procedural</a:t>
            </a:r>
            <a:r>
              <a:rPr lang="en-US" sz="2000" dirty="0">
                <a:effectLst/>
                <a:latin typeface="Calibri" panose="020F0502020204030204" pitchFamily="34" charset="0"/>
                <a:ea typeface="Calibri" panose="020F0502020204030204" pitchFamily="34" charset="0"/>
                <a:cs typeface="Times New Roman" panose="02020603050405020304" pitchFamily="18" charset="0"/>
              </a:rPr>
              <a:t> training procedures</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Training </a:t>
            </a:r>
            <a:r>
              <a:rPr lang="en-US" sz="2000" dirty="0">
                <a:effectLst/>
                <a:latin typeface="Calibri" panose="020F0502020204030204" pitchFamily="34" charset="0"/>
                <a:ea typeface="Calibri" panose="020F0502020204030204" pitchFamily="34" charset="0"/>
                <a:cs typeface="Times New Roman" panose="02020603050405020304" pitchFamily="18" charset="0"/>
              </a:rPr>
              <a:t>critical care scenarios</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M</a:t>
            </a:r>
            <a:r>
              <a:rPr lang="en-US" sz="2000" dirty="0">
                <a:effectLst/>
                <a:latin typeface="Calibri" panose="020F0502020204030204" pitchFamily="34" charset="0"/>
                <a:ea typeface="Calibri" panose="020F0502020204030204" pitchFamily="34" charset="0"/>
                <a:cs typeface="Times New Roman" panose="02020603050405020304" pitchFamily="18" charset="0"/>
              </a:rPr>
              <a:t>ulti-disciplinary medical training</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 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However, </a:t>
            </a:r>
            <a:r>
              <a:rPr lang="en-US" dirty="0">
                <a:effectLst/>
                <a:latin typeface="Calibri" panose="020F0502020204030204" pitchFamily="34" charset="0"/>
                <a:ea typeface="Calibri" panose="020F0502020204030204" pitchFamily="34" charset="0"/>
                <a:cs typeface="Times New Roman" panose="02020603050405020304" pitchFamily="18" charset="0"/>
              </a:rPr>
              <a:t>its use regarding communication skills and applications of evidence-based medicine and population health have been limited.</a:t>
            </a:r>
            <a:endParaRPr lang="en-US" sz="4000" dirty="0"/>
          </a:p>
        </p:txBody>
      </p:sp>
      <p:sp>
        <p:nvSpPr>
          <p:cNvPr id="5" name="TextBox 4">
            <a:extLst>
              <a:ext uri="{FF2B5EF4-FFF2-40B4-BE49-F238E27FC236}">
                <a16:creationId xmlns:a16="http://schemas.microsoft.com/office/drawing/2014/main" id="{DB70A7B5-BD96-4A0F-B4FC-2B10000C634C}"/>
              </a:ext>
            </a:extLst>
          </p:cNvPr>
          <p:cNvSpPr txBox="1"/>
          <p:nvPr/>
        </p:nvSpPr>
        <p:spPr>
          <a:xfrm>
            <a:off x="395149" y="4165115"/>
            <a:ext cx="7831649" cy="436235"/>
          </a:xfrm>
          <a:prstGeom prst="rect">
            <a:avLst/>
          </a:prstGeom>
          <a:noFill/>
        </p:spPr>
        <p:txBody>
          <a:bodyPr wrap="square">
            <a:spAutoFit/>
          </a:bodyPr>
          <a:lstStyle/>
          <a:p>
            <a:pPr marL="342900" marR="0" lvl="0" indent="-342900">
              <a:lnSpc>
                <a:spcPct val="107000"/>
              </a:lnSpc>
              <a:spcBef>
                <a:spcPts val="0"/>
              </a:spcBef>
              <a:spcAft>
                <a:spcPts val="800"/>
              </a:spcAft>
              <a:buFont typeface="+mj-lt"/>
              <a:buAutoNum type="arabicPeriod" startAt="4"/>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McGaghie WC, Issenberg SB, </a:t>
            </a:r>
            <a:r>
              <a:rPr lang="en-US" sz="10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Barsuk</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JH, Wayne DB. A critical review of simulation-based mastery learning with translational outcomes. Med Educ. 2014;48(4):375-385. </a:t>
            </a:r>
            <a:r>
              <a:rPr lang="en-US" sz="105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https://doi.org/10.1111/medu.12391</a:t>
            </a:r>
            <a:endParaRPr lang="en-US"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C7770977-CBF2-4AEF-B9BB-578243EDE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7623" y="3555515"/>
            <a:ext cx="609600" cy="609600"/>
          </a:xfrm>
          <a:prstGeom prst="rect">
            <a:avLst/>
          </a:prstGeom>
        </p:spPr>
      </p:pic>
    </p:spTree>
    <p:extLst>
      <p:ext uri="{BB962C8B-B14F-4D97-AF65-F5344CB8AC3E}">
        <p14:creationId xmlns:p14="http://schemas.microsoft.com/office/powerpoint/2010/main" val="4179662544"/>
      </p:ext>
    </p:extLst>
  </p:cSld>
  <p:clrMapOvr>
    <a:masterClrMapping/>
  </p:clrMapOvr>
  <mc:AlternateContent xmlns:mc="http://schemas.openxmlformats.org/markup-compatibility/2006" xmlns:p14="http://schemas.microsoft.com/office/powerpoint/2010/main">
    <mc:Choice Requires="p14">
      <p:transition spd="slow" p14:dur="2000" advTm="19050"/>
    </mc:Choice>
    <mc:Fallback xmlns="">
      <p:transition spd="slow" advTm="1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8410-A864-47AB-8615-8C85E31D5F92}"/>
              </a:ext>
            </a:extLst>
          </p:cNvPr>
          <p:cNvSpPr>
            <a:spLocks noGrp="1"/>
          </p:cNvSpPr>
          <p:nvPr>
            <p:ph type="title"/>
          </p:nvPr>
        </p:nvSpPr>
        <p:spPr>
          <a:xfrm>
            <a:off x="316415" y="203897"/>
            <a:ext cx="7886700" cy="993775"/>
          </a:xfrm>
        </p:spPr>
        <p:txBody>
          <a:bodyPr>
            <a:normAutofit/>
          </a:bodyPr>
          <a:lstStyle/>
          <a:p>
            <a:r>
              <a:rPr lang="en-US" dirty="0"/>
              <a:t>Intervention</a:t>
            </a:r>
          </a:p>
        </p:txBody>
      </p:sp>
      <p:sp>
        <p:nvSpPr>
          <p:cNvPr id="3" name="Content Placeholder 2">
            <a:extLst>
              <a:ext uri="{FF2B5EF4-FFF2-40B4-BE49-F238E27FC236}">
                <a16:creationId xmlns:a16="http://schemas.microsoft.com/office/drawing/2014/main" id="{3D2993DD-E6C9-4D8A-AF6F-01FCFAB40066}"/>
              </a:ext>
            </a:extLst>
          </p:cNvPr>
          <p:cNvSpPr>
            <a:spLocks noGrp="1"/>
          </p:cNvSpPr>
          <p:nvPr>
            <p:ph idx="1"/>
          </p:nvPr>
        </p:nvSpPr>
        <p:spPr>
          <a:xfrm>
            <a:off x="316414" y="1180403"/>
            <a:ext cx="8827585" cy="3262312"/>
          </a:xfrm>
        </p:spPr>
        <p:txBody>
          <a:bodyPr>
            <a:normAutofit lnSpcReduction="10000"/>
          </a:bodyPr>
          <a:lstStyle/>
          <a:p>
            <a:r>
              <a:rPr lang="en-US" dirty="0"/>
              <a:t>15-minute simulated ambulatory encounter with SP</a:t>
            </a:r>
          </a:p>
          <a:p>
            <a:r>
              <a:rPr lang="en-US" dirty="0"/>
              <a:t>Patient is an average-risk 46-year-old woman at annual wellness exam, asking for a mammogram</a:t>
            </a:r>
          </a:p>
          <a:p>
            <a:r>
              <a:rPr lang="en-US" dirty="0"/>
              <a:t>Students instructed to:</a:t>
            </a:r>
          </a:p>
          <a:p>
            <a:pPr lvl="1"/>
            <a:r>
              <a:rPr lang="en-US" dirty="0"/>
              <a:t>review USPSTF and American Cancer Society (ACS) screening guidelines</a:t>
            </a:r>
          </a:p>
          <a:p>
            <a:pPr lvl="1"/>
            <a:r>
              <a:rPr lang="en-US" dirty="0"/>
              <a:t>Discuss risks/benefits of mammography by age</a:t>
            </a:r>
          </a:p>
          <a:p>
            <a:pPr lvl="1"/>
            <a:r>
              <a:rPr lang="en-US" dirty="0"/>
              <a:t>Engage in shared decision-making</a:t>
            </a:r>
          </a:p>
        </p:txBody>
      </p:sp>
      <p:pic>
        <p:nvPicPr>
          <p:cNvPr id="4" name="Recorded Sound">
            <a:hlinkClick r:id="" action="ppaction://media"/>
            <a:extLst>
              <a:ext uri="{FF2B5EF4-FFF2-40B4-BE49-F238E27FC236}">
                <a16:creationId xmlns:a16="http://schemas.microsoft.com/office/drawing/2014/main" id="{40F7C0DB-AFE6-4145-8369-5356639449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8315" y="3833115"/>
            <a:ext cx="609600" cy="609600"/>
          </a:xfrm>
          <a:prstGeom prst="rect">
            <a:avLst/>
          </a:prstGeom>
        </p:spPr>
      </p:pic>
    </p:spTree>
    <p:extLst>
      <p:ext uri="{BB962C8B-B14F-4D97-AF65-F5344CB8AC3E}">
        <p14:creationId xmlns:p14="http://schemas.microsoft.com/office/powerpoint/2010/main" val="3925377605"/>
      </p:ext>
    </p:extLst>
  </p:cSld>
  <p:clrMapOvr>
    <a:masterClrMapping/>
  </p:clrMapOvr>
  <mc:AlternateContent xmlns:mc="http://schemas.openxmlformats.org/markup-compatibility/2006" xmlns:p14="http://schemas.microsoft.com/office/powerpoint/2010/main">
    <mc:Choice Requires="p14">
      <p:transition spd="slow" p14:dur="2000" advTm="33818"/>
    </mc:Choice>
    <mc:Fallback xmlns="">
      <p:transition spd="slow" advTm="3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2020STFM 1">
      <a:dk1>
        <a:srgbClr val="4D4D4F"/>
      </a:dk1>
      <a:lt1>
        <a:srgbClr val="FFFFFF"/>
      </a:lt1>
      <a:dk2>
        <a:srgbClr val="BFCEE3"/>
      </a:dk2>
      <a:lt2>
        <a:srgbClr val="6F69AF"/>
      </a:lt2>
      <a:accent1>
        <a:srgbClr val="0096D3"/>
      </a:accent1>
      <a:accent2>
        <a:srgbClr val="EF8D2B"/>
      </a:accent2>
      <a:accent3>
        <a:srgbClr val="00ABC5"/>
      </a:accent3>
      <a:accent4>
        <a:srgbClr val="1E417B"/>
      </a:accent4>
      <a:accent5>
        <a:srgbClr val="5B9BD5"/>
      </a:accent5>
      <a:accent6>
        <a:srgbClr val="ED1163"/>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2020STFM 1">
      <a:dk1>
        <a:srgbClr val="4D4D4F"/>
      </a:dk1>
      <a:lt1>
        <a:srgbClr val="FFFFFF"/>
      </a:lt1>
      <a:dk2>
        <a:srgbClr val="BFCEE3"/>
      </a:dk2>
      <a:lt2>
        <a:srgbClr val="6F69AF"/>
      </a:lt2>
      <a:accent1>
        <a:srgbClr val="0096D3"/>
      </a:accent1>
      <a:accent2>
        <a:srgbClr val="EF8D2B"/>
      </a:accent2>
      <a:accent3>
        <a:srgbClr val="00ABC5"/>
      </a:accent3>
      <a:accent4>
        <a:srgbClr val="1E417B"/>
      </a:accent4>
      <a:accent5>
        <a:srgbClr val="5B9BD5"/>
      </a:accent5>
      <a:accent6>
        <a:srgbClr val="ED1163"/>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9576</TotalTime>
  <Words>2454</Words>
  <Application>Microsoft Office PowerPoint</Application>
  <PresentationFormat>On-screen Show (16:9)</PresentationFormat>
  <Paragraphs>281</Paragraphs>
  <Slides>33</Slides>
  <Notes>18</Notes>
  <HiddenSlides>0</HiddenSlides>
  <MMClips>31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Roboto</vt:lpstr>
      <vt:lpstr>Trebuchet MS</vt:lpstr>
      <vt:lpstr>Verdana</vt:lpstr>
      <vt:lpstr>Custom Design</vt:lpstr>
      <vt:lpstr>1_Custom Design</vt:lpstr>
      <vt:lpstr>Simulated Patient Encounter to Promote Patient-Centered Discussions of Evidence-Based Medicine </vt:lpstr>
      <vt:lpstr>Disclosures</vt:lpstr>
      <vt:lpstr>Objectives </vt:lpstr>
      <vt:lpstr>Evidence-Based Medicine in Medical Education</vt:lpstr>
      <vt:lpstr>Evidence-Based Medicine in Medical Education</vt:lpstr>
      <vt:lpstr>Identified Problem</vt:lpstr>
      <vt:lpstr>Possible Solution</vt:lpstr>
      <vt:lpstr>Simulation-Based Medical Training</vt:lpstr>
      <vt:lpstr>Intervention</vt:lpstr>
      <vt:lpstr>Goals/Aims</vt:lpstr>
      <vt:lpstr>Methods</vt:lpstr>
      <vt:lpstr>Methods</vt:lpstr>
      <vt:lpstr>How to Counsel a 46-Year-Old Average Risk Female?</vt:lpstr>
      <vt:lpstr>Standardized Patient Evaluation of Student Performance</vt:lpstr>
      <vt:lpstr>SP Evaluation of Student Performance</vt:lpstr>
      <vt:lpstr>Results: Student Surveys</vt:lpstr>
      <vt:lpstr>“Data from research is relevant to patient care decisions”</vt:lpstr>
      <vt:lpstr>“I can apply data from research and recommendations from guidelines to individual patient-care scenarios.”</vt:lpstr>
      <vt:lpstr>“I am comfortable discussing concepts such as overdiagnosis, absolute and relative risk reduction, and NNT with patients.” </vt:lpstr>
      <vt:lpstr>“Applying evidence-based medicine is relevant to my future practice as a physician.”</vt:lpstr>
      <vt:lpstr>“My encounter in the Simulation Center increased my comfort level discussing evidence-based medicine topics with patients”</vt:lpstr>
      <vt:lpstr>“My encounter in the Simulation Center increased my skills in discussing evidence-based medicine topics with patients.” </vt:lpstr>
      <vt:lpstr>Student End of Course Evaluations</vt:lpstr>
      <vt:lpstr>Faculty Survey</vt:lpstr>
      <vt:lpstr>“The student encounters in the Simulation Center were useful in training students to discuss evidence-based medicine topics with patients.”</vt:lpstr>
      <vt:lpstr>“The Simulation Center encounter should continue to be incorporated into the curriculum.”</vt:lpstr>
      <vt:lpstr>Faculty Positive Feedback</vt:lpstr>
      <vt:lpstr>Faculty Constructive Criticism </vt:lpstr>
      <vt:lpstr>Limitations</vt:lpstr>
      <vt:lpstr>Conclusions of this Pilot Project</vt:lpstr>
      <vt:lpstr>Tips for Creating a Simulated Encounter to Promote Patient-Centered Discussions of Evidence-Based Care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Ludden-Schlatter, Alicia</cp:lastModifiedBy>
  <cp:revision>20</cp:revision>
  <dcterms:created xsi:type="dcterms:W3CDTF">2021-12-10T21:19:20Z</dcterms:created>
  <dcterms:modified xsi:type="dcterms:W3CDTF">2021-12-20T20:21:53Z</dcterms:modified>
</cp:coreProperties>
</file>