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61" r:id="rId2"/>
    <p:sldId id="308" r:id="rId3"/>
    <p:sldId id="646" r:id="rId4"/>
    <p:sldId id="264" r:id="rId5"/>
    <p:sldId id="318" r:id="rId6"/>
    <p:sldId id="301" r:id="rId7"/>
    <p:sldId id="270" r:id="rId8"/>
    <p:sldId id="266" r:id="rId9"/>
    <p:sldId id="275" r:id="rId10"/>
    <p:sldId id="281" r:id="rId11"/>
    <p:sldId id="269" r:id="rId12"/>
    <p:sldId id="267" r:id="rId13"/>
    <p:sldId id="623" r:id="rId14"/>
    <p:sldId id="317" r:id="rId15"/>
    <p:sldId id="268" r:id="rId16"/>
    <p:sldId id="316" r:id="rId17"/>
    <p:sldId id="277" r:id="rId18"/>
    <p:sldId id="278" r:id="rId19"/>
    <p:sldId id="291" r:id="rId20"/>
    <p:sldId id="280" r:id="rId21"/>
    <p:sldId id="286" r:id="rId22"/>
    <p:sldId id="323" r:id="rId23"/>
    <p:sldId id="309" r:id="rId24"/>
    <p:sldId id="287" r:id="rId25"/>
    <p:sldId id="265" r:id="rId26"/>
    <p:sldId id="284" r:id="rId27"/>
    <p:sldId id="283" r:id="rId28"/>
    <p:sldId id="285" r:id="rId29"/>
    <p:sldId id="282" r:id="rId30"/>
    <p:sldId id="288" r:id="rId31"/>
    <p:sldId id="289" r:id="rId32"/>
    <p:sldId id="290" r:id="rId33"/>
    <p:sldId id="293" r:id="rId34"/>
    <p:sldId id="294" r:id="rId35"/>
    <p:sldId id="295" r:id="rId36"/>
    <p:sldId id="296" r:id="rId37"/>
    <p:sldId id="298" r:id="rId38"/>
    <p:sldId id="300" r:id="rId39"/>
    <p:sldId id="647" r:id="rId40"/>
    <p:sldId id="324" r:id="rId41"/>
    <p:sldId id="305" r:id="rId42"/>
    <p:sldId id="310" r:id="rId43"/>
    <p:sldId id="319" r:id="rId44"/>
    <p:sldId id="320" r:id="rId45"/>
    <p:sldId id="32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87" autoAdjust="0"/>
    <p:restoredTop sz="83435" autoAdjust="0"/>
  </p:normalViewPr>
  <p:slideViewPr>
    <p:cSldViewPr snapToGrid="0" snapToObjects="1">
      <p:cViewPr varScale="1">
        <p:scale>
          <a:sx n="94" d="100"/>
          <a:sy n="94" d="100"/>
        </p:scale>
        <p:origin x="728" y="184"/>
      </p:cViewPr>
      <p:guideLst>
        <p:guide orient="horz" pos="2160"/>
        <p:guide pos="3840"/>
      </p:guideLst>
    </p:cSldViewPr>
  </p:slideViewPr>
  <p:outlineViewPr>
    <p:cViewPr>
      <p:scale>
        <a:sx n="33" d="100"/>
        <a:sy n="33" d="100"/>
      </p:scale>
      <p:origin x="0" y="-9642"/>
    </p:cViewPr>
  </p:outlineViewPr>
  <p:notesTextViewPr>
    <p:cViewPr>
      <p:scale>
        <a:sx n="100" d="100"/>
        <a:sy n="100" d="100"/>
      </p:scale>
      <p:origin x="0" y="0"/>
    </p:cViewPr>
  </p:notesTextViewPr>
  <p:sorterViewPr>
    <p:cViewPr>
      <p:scale>
        <a:sx n="100" d="100"/>
        <a:sy n="100" d="100"/>
      </p:scale>
      <p:origin x="0" y="-8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orage.ad.bcm.edu\bcm-ccit-ceo$\Bill%20Thomson\Faculty%20Affairs\Excel%20Documents\AY18%20Current%20Faculty%20Info%20for%20Liz.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Family Medicine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White,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Sheet1!$B$2:$D$2</c:f>
              <c:numCache>
                <c:formatCode>0.0%</c:formatCode>
                <c:ptCount val="3"/>
                <c:pt idx="0">
                  <c:v>0.48894005427185266</c:v>
                </c:pt>
                <c:pt idx="1">
                  <c:v>0.49286157666045932</c:v>
                </c:pt>
                <c:pt idx="2">
                  <c:v>0.49461066716223751</c:v>
                </c:pt>
              </c:numCache>
            </c:numRef>
          </c:val>
          <c:extLst>
            <c:ext xmlns:c16="http://schemas.microsoft.com/office/drawing/2014/chart" uri="{C3380CC4-5D6E-409C-BE32-E72D297353CC}">
              <c16:uniqueId val="{00000000-9F24-49A3-B56F-6528EB73CFA1}"/>
            </c:ext>
          </c:extLst>
        </c:ser>
        <c:ser>
          <c:idx val="1"/>
          <c:order val="1"/>
          <c:tx>
            <c:strRef>
              <c:f>Sheet1!$A$3</c:f>
              <c:strCache>
                <c:ptCount val="1"/>
                <c:pt idx="0">
                  <c:v>Asian or Pacific Islander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Sheet1!$B$3:$D$3</c:f>
              <c:numCache>
                <c:formatCode>0.0%</c:formatCode>
                <c:ptCount val="3"/>
                <c:pt idx="0">
                  <c:v>0.18123509579804292</c:v>
                </c:pt>
                <c:pt idx="1">
                  <c:v>0.17611066773077946</c:v>
                </c:pt>
                <c:pt idx="2">
                  <c:v>0.17803382270953355</c:v>
                </c:pt>
              </c:numCache>
            </c:numRef>
          </c:val>
          <c:extLst>
            <c:ext xmlns:c16="http://schemas.microsoft.com/office/drawing/2014/chart" uri="{C3380CC4-5D6E-409C-BE32-E72D297353CC}">
              <c16:uniqueId val="{00000001-9F24-49A3-B56F-6528EB73CFA1}"/>
            </c:ext>
          </c:extLst>
        </c:ser>
        <c:ser>
          <c:idx val="2"/>
          <c:order val="2"/>
          <c:tx>
            <c:strRef>
              <c:f>Sheet1!$A$4</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Sheet1!$B$4:$D$4</c:f>
              <c:numCache>
                <c:formatCode>0.0%</c:formatCode>
                <c:ptCount val="3"/>
                <c:pt idx="0">
                  <c:v>6.6606364608173665E-2</c:v>
                </c:pt>
                <c:pt idx="1">
                  <c:v>6.6861754012592006E-2</c:v>
                </c:pt>
                <c:pt idx="2">
                  <c:v>6.6809143281917865E-2</c:v>
                </c:pt>
              </c:numCache>
            </c:numRef>
          </c:val>
          <c:extLst>
            <c:ext xmlns:c16="http://schemas.microsoft.com/office/drawing/2014/chart" uri="{C3380CC4-5D6E-409C-BE32-E72D297353CC}">
              <c16:uniqueId val="{00000002-9F24-49A3-B56F-6528EB73CFA1}"/>
            </c:ext>
          </c:extLst>
        </c:ser>
        <c:ser>
          <c:idx val="3"/>
          <c:order val="3"/>
          <c:tx>
            <c:strRef>
              <c:f>Sheet1!$A$5</c:f>
              <c:strCache>
                <c:ptCount val="1"/>
                <c:pt idx="0">
                  <c:v>Black, Non-Hispanic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Sheet1!$B$5:$D$5</c:f>
              <c:numCache>
                <c:formatCode>0.0%</c:formatCode>
                <c:ptCount val="3"/>
                <c:pt idx="0">
                  <c:v>6.6277444289120954E-2</c:v>
                </c:pt>
                <c:pt idx="1">
                  <c:v>6.9167331737164134E-2</c:v>
                </c:pt>
                <c:pt idx="2">
                  <c:v>7.1919717524623672E-2</c:v>
                </c:pt>
              </c:numCache>
            </c:numRef>
          </c:val>
          <c:extLst>
            <c:ext xmlns:c16="http://schemas.microsoft.com/office/drawing/2014/chart" uri="{C3380CC4-5D6E-409C-BE32-E72D297353CC}">
              <c16:uniqueId val="{00000007-9F24-49A3-B56F-6528EB73CFA1}"/>
            </c:ext>
          </c:extLst>
        </c:ser>
        <c:ser>
          <c:idx val="4"/>
          <c:order val="4"/>
          <c:tx>
            <c:strRef>
              <c:f>Sheet1!$A$6</c:f>
              <c:strCache>
                <c:ptCount val="1"/>
                <c:pt idx="0">
                  <c:v>Native American/Alaskan</c:v>
                </c:pt>
              </c:strCache>
            </c:strRef>
          </c:tx>
          <c:spPr>
            <a:solidFill>
              <a:schemeClr val="accent5"/>
            </a:solidFill>
            <a:ln>
              <a:noFill/>
            </a:ln>
            <a:effectLst/>
          </c:spPr>
          <c:invertIfNegative val="0"/>
          <c:cat>
            <c:strRef>
              <c:f>Sheet1!$B$1:$D$1</c:f>
              <c:strCache>
                <c:ptCount val="3"/>
                <c:pt idx="0">
                  <c:v>2017-2018 </c:v>
                </c:pt>
                <c:pt idx="1">
                  <c:v>2016-2017</c:v>
                </c:pt>
                <c:pt idx="2">
                  <c:v>2015-2016</c:v>
                </c:pt>
              </c:strCache>
            </c:strRef>
          </c:cat>
          <c:val>
            <c:numRef>
              <c:f>Sheet1!$B$6:$D$6</c:f>
              <c:numCache>
                <c:formatCode>0.0%</c:formatCode>
                <c:ptCount val="3"/>
                <c:pt idx="0">
                  <c:v>3.6181235095798041E-3</c:v>
                </c:pt>
                <c:pt idx="1">
                  <c:v>5.675268245100647E-3</c:v>
                </c:pt>
                <c:pt idx="2">
                  <c:v>5.5751719011336185E-3</c:v>
                </c:pt>
              </c:numCache>
            </c:numRef>
          </c:val>
          <c:extLst>
            <c:ext xmlns:c16="http://schemas.microsoft.com/office/drawing/2014/chart" uri="{C3380CC4-5D6E-409C-BE32-E72D297353CC}">
              <c16:uniqueId val="{00000008-9F24-49A3-B56F-6528EB73CFA1}"/>
            </c:ext>
          </c:extLst>
        </c:ser>
        <c:ser>
          <c:idx val="5"/>
          <c:order val="5"/>
          <c:tx>
            <c:strRef>
              <c:f>Sheet1!$A$7</c:f>
              <c:strCache>
                <c:ptCount val="1"/>
                <c:pt idx="0">
                  <c:v>Other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Sheet1!$B$7:$D$7</c:f>
              <c:numCache>
                <c:formatCode>0.0%</c:formatCode>
                <c:ptCount val="3"/>
                <c:pt idx="0">
                  <c:v>4.7117835704300635E-2</c:v>
                </c:pt>
                <c:pt idx="1">
                  <c:v>4.7796399751707012E-2</c:v>
                </c:pt>
                <c:pt idx="2">
                  <c:v>4.8596915071548043E-2</c:v>
                </c:pt>
              </c:numCache>
            </c:numRef>
          </c:val>
          <c:extLst>
            <c:ext xmlns:c16="http://schemas.microsoft.com/office/drawing/2014/chart" uri="{C3380CC4-5D6E-409C-BE32-E72D297353CC}">
              <c16:uniqueId val="{00000009-9F24-49A3-B56F-6528EB73CFA1}"/>
            </c:ext>
          </c:extLst>
        </c:ser>
        <c:ser>
          <c:idx val="6"/>
          <c:order val="6"/>
          <c:tx>
            <c:strRef>
              <c:f>Sheet1!$A$8</c:f>
              <c:strCache>
                <c:ptCount val="1"/>
                <c:pt idx="0">
                  <c:v>Unknown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2017-2018 </c:v>
                </c:pt>
                <c:pt idx="1">
                  <c:v>2016-2017</c:v>
                </c:pt>
                <c:pt idx="2">
                  <c:v>2015-2016</c:v>
                </c:pt>
              </c:strCache>
            </c:strRef>
          </c:cat>
          <c:val>
            <c:numRef>
              <c:f>Sheet1!$B$8:$D$8</c:f>
              <c:numCache>
                <c:formatCode>0.0%</c:formatCode>
                <c:ptCount val="3"/>
                <c:pt idx="0">
                  <c:v>0.14620508181892936</c:v>
                </c:pt>
                <c:pt idx="1">
                  <c:v>0.14152700186219738</c:v>
                </c:pt>
                <c:pt idx="2">
                  <c:v>0.13445456234900577</c:v>
                </c:pt>
              </c:numCache>
            </c:numRef>
          </c:val>
          <c:extLst>
            <c:ext xmlns:c16="http://schemas.microsoft.com/office/drawing/2014/chart" uri="{C3380CC4-5D6E-409C-BE32-E72D297353CC}">
              <c16:uniqueId val="{0000000A-9F24-49A3-B56F-6528EB73CFA1}"/>
            </c:ext>
          </c:extLst>
        </c:ser>
        <c:dLbls>
          <c:showLegendKey val="0"/>
          <c:showVal val="0"/>
          <c:showCatName val="0"/>
          <c:showSerName val="0"/>
          <c:showPercent val="0"/>
          <c:showBubbleSize val="0"/>
        </c:dLbls>
        <c:gapWidth val="150"/>
        <c:overlap val="100"/>
        <c:axId val="976018688"/>
        <c:axId val="976027216"/>
      </c:barChart>
      <c:catAx>
        <c:axId val="97601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6027216"/>
        <c:crosses val="autoZero"/>
        <c:auto val="1"/>
        <c:lblAlgn val="ctr"/>
        <c:lblOffset val="100"/>
        <c:noMultiLvlLbl val="0"/>
      </c:catAx>
      <c:valAx>
        <c:axId val="97602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601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9024148718294"/>
          <c:y val="0.15178228797072479"/>
          <c:w val="0.61971773640803418"/>
          <c:h val="0.674217925716855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6A-43C0-826C-32AAE6199B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6A-43C0-826C-32AAE6199BC8}"/>
              </c:ext>
            </c:extLst>
          </c:dPt>
          <c:dLbls>
            <c:dLbl>
              <c:idx val="0"/>
              <c:layout>
                <c:manualLayout>
                  <c:x val="-0.2228662467616038"/>
                  <c:y val="0.12361833489242276"/>
                </c:manualLayout>
              </c:layout>
              <c:tx>
                <c:rich>
                  <a:bodyPr/>
                  <a:lstStyle/>
                  <a:p>
                    <a:fld id="{3AC93A84-D7F7-43E2-BEBD-FA8D7588B2C8}" type="CATEGORYNAME">
                      <a:rPr lang="en-US">
                        <a:solidFill>
                          <a:schemeClr val="bg1"/>
                        </a:solidFill>
                      </a:rPr>
                      <a:pPr/>
                      <a:t>[CATEGORY NAME]</a:t>
                    </a:fld>
                    <a:r>
                      <a:rPr lang="en-US" baseline="0" dirty="0">
                        <a:solidFill>
                          <a:schemeClr val="bg1"/>
                        </a:solidFill>
                      </a:rPr>
                      <a:t>, </a:t>
                    </a:r>
                  </a:p>
                  <a:p>
                    <a:fld id="{1E3A067B-B0EB-437B-B78E-E6B28C7985C2}" type="VALUE">
                      <a:rPr lang="en-US" baseline="0" smtClean="0">
                        <a:solidFill>
                          <a:schemeClr val="bg1"/>
                        </a:solidFill>
                      </a:rPr>
                      <a:pPr/>
                      <a:t>[VALUE]</a:t>
                    </a:fld>
                    <a:r>
                      <a:rPr lang="en-US" baseline="0" dirty="0">
                        <a:solidFill>
                          <a:schemeClr val="bg1"/>
                        </a:solidFill>
                      </a:rPr>
                      <a:t> (</a:t>
                    </a:r>
                    <a:fld id="{F71609B8-F01C-41B4-9B34-0C4E9518BE45}" type="PERCENTAGE">
                      <a:rPr lang="en-US" baseline="0" smtClean="0">
                        <a:solidFill>
                          <a:schemeClr val="bg1"/>
                        </a:solidFill>
                      </a:rPr>
                      <a:pPr/>
                      <a:t>[PERCENTAGE]</a:t>
                    </a:fld>
                    <a:r>
                      <a:rPr lang="en-US" baseline="0" dirty="0">
                        <a:solidFill>
                          <a:schemeClr val="bg1"/>
                        </a:solidFill>
                      </a:rPr>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A-43C0-826C-32AAE6199BC8}"/>
                </c:ext>
              </c:extLst>
            </c:dLbl>
            <c:dLbl>
              <c:idx val="1"/>
              <c:layout>
                <c:manualLayout>
                  <c:x val="0.22303383135594138"/>
                  <c:y val="-0.10812802351997867"/>
                </c:manualLayout>
              </c:layout>
              <c:tx>
                <c:rich>
                  <a:bodyPr/>
                  <a:lstStyle/>
                  <a:p>
                    <a:fld id="{CEA3E927-7735-43B4-81B8-52883F73CDF6}" type="CATEGORYNAME">
                      <a:rPr lang="en-US"/>
                      <a:pPr/>
                      <a:t>[CATEGORY NAME]</a:t>
                    </a:fld>
                    <a:r>
                      <a:rPr lang="en-US"/>
                      <a:t>, </a:t>
                    </a:r>
                  </a:p>
                  <a:p>
                    <a:fld id="{3973FA96-82FA-4278-9574-489A07968F7B}" type="VALUE">
                      <a:rPr lang="en-US"/>
                      <a:pPr/>
                      <a:t>[VALUE]</a:t>
                    </a:fld>
                    <a:r>
                      <a:rPr lang="en-US"/>
                      <a:t> (</a:t>
                    </a:r>
                    <a:fld id="{5AFF179A-EFCE-403C-BA3D-77E390DB6536}" type="PERCENTAGE">
                      <a:rPr lang="en-US"/>
                      <a:pPr/>
                      <a:t>[PERCENTAGE]</a:t>
                    </a:fld>
                    <a:r>
                      <a:rPr lang="en-US"/>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6A-43C0-826C-32AAE6199B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 2016 - COLLEGE'!$B$21:$C$21</c:f>
              <c:strCache>
                <c:ptCount val="2"/>
                <c:pt idx="0">
                  <c:v>Female</c:v>
                </c:pt>
                <c:pt idx="1">
                  <c:v>Male</c:v>
                </c:pt>
              </c:strCache>
            </c:strRef>
          </c:cat>
          <c:val>
            <c:numRef>
              <c:f>'GENDER 2016 - COLLEGE'!$B$38:$C$38</c:f>
              <c:numCache>
                <c:formatCode>#,##0</c:formatCode>
                <c:ptCount val="2"/>
                <c:pt idx="0">
                  <c:v>70874</c:v>
                </c:pt>
                <c:pt idx="1">
                  <c:v>102885</c:v>
                </c:pt>
              </c:numCache>
            </c:numRef>
          </c:val>
          <c:extLst>
            <c:ext xmlns:c16="http://schemas.microsoft.com/office/drawing/2014/chart" uri="{C3380CC4-5D6E-409C-BE32-E72D297353CC}">
              <c16:uniqueId val="{00000004-326A-43C0-826C-32AAE6199B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4269101778945"/>
          <c:y val="3.3846153846153845E-2"/>
          <c:w val="0.80665545713035869"/>
          <c:h val="0.42402955784373109"/>
        </c:manualLayout>
      </c:layout>
      <c:barChart>
        <c:barDir val="col"/>
        <c:grouping val="percentStacked"/>
        <c:varyColors val="0"/>
        <c:ser>
          <c:idx val="0"/>
          <c:order val="0"/>
          <c:tx>
            <c:strRef>
              <c:f>Sheet1!$A$2</c:f>
              <c:strCache>
                <c:ptCount val="1"/>
                <c:pt idx="0">
                  <c:v>White, Non-Hispanic</c:v>
                </c:pt>
              </c:strCache>
            </c:strRef>
          </c:tx>
          <c:spPr>
            <a:solidFill>
              <a:schemeClr val="accent1"/>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Sheet1!$B$2:$G$2</c:f>
              <c:numCache>
                <c:formatCode>General</c:formatCode>
                <c:ptCount val="6"/>
                <c:pt idx="0">
                  <c:v>4230</c:v>
                </c:pt>
                <c:pt idx="1">
                  <c:v>5946</c:v>
                </c:pt>
                <c:pt idx="2">
                  <c:v>7830</c:v>
                </c:pt>
                <c:pt idx="3">
                  <c:v>2676</c:v>
                </c:pt>
                <c:pt idx="4">
                  <c:v>3007</c:v>
                </c:pt>
                <c:pt idx="5">
                  <c:v>3878</c:v>
                </c:pt>
              </c:numCache>
            </c:numRef>
          </c:val>
          <c:extLst>
            <c:ext xmlns:c16="http://schemas.microsoft.com/office/drawing/2014/chart" uri="{C3380CC4-5D6E-409C-BE32-E72D297353CC}">
              <c16:uniqueId val="{00000000-5C0E-45B4-B0CD-5A609D7AC0BF}"/>
            </c:ext>
          </c:extLst>
        </c:ser>
        <c:ser>
          <c:idx val="1"/>
          <c:order val="1"/>
          <c:tx>
            <c:strRef>
              <c:f>Sheet1!$A$3</c:f>
              <c:strCache>
                <c:ptCount val="1"/>
                <c:pt idx="0">
                  <c:v>Asian or Pacific Islander</c:v>
                </c:pt>
              </c:strCache>
            </c:strRef>
          </c:tx>
          <c:spPr>
            <a:solidFill>
              <a:schemeClr val="accent2"/>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Sheet1!$B$3:$G$3</c:f>
              <c:numCache>
                <c:formatCode>General</c:formatCode>
                <c:ptCount val="6"/>
                <c:pt idx="0">
                  <c:v>735</c:v>
                </c:pt>
                <c:pt idx="1">
                  <c:v>2204</c:v>
                </c:pt>
                <c:pt idx="2">
                  <c:v>5777</c:v>
                </c:pt>
                <c:pt idx="3">
                  <c:v>535</c:v>
                </c:pt>
                <c:pt idx="4">
                  <c:v>1078</c:v>
                </c:pt>
                <c:pt idx="5">
                  <c:v>1018</c:v>
                </c:pt>
              </c:numCache>
            </c:numRef>
          </c:val>
          <c:extLst>
            <c:ext xmlns:c16="http://schemas.microsoft.com/office/drawing/2014/chart" uri="{C3380CC4-5D6E-409C-BE32-E72D297353CC}">
              <c16:uniqueId val="{00000001-5C0E-45B4-B0CD-5A609D7AC0BF}"/>
            </c:ext>
          </c:extLst>
        </c:ser>
        <c:ser>
          <c:idx val="2"/>
          <c:order val="2"/>
          <c:tx>
            <c:strRef>
              <c:f>Sheet1!$A$4</c:f>
              <c:strCache>
                <c:ptCount val="1"/>
                <c:pt idx="0">
                  <c:v>Hispanic</c:v>
                </c:pt>
              </c:strCache>
            </c:strRef>
          </c:tx>
          <c:spPr>
            <a:solidFill>
              <a:schemeClr val="accent3"/>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Sheet1!$B$4:$G$4</c:f>
              <c:numCache>
                <c:formatCode>General</c:formatCode>
                <c:ptCount val="6"/>
                <c:pt idx="0">
                  <c:v>371</c:v>
                </c:pt>
                <c:pt idx="1">
                  <c:v>810</c:v>
                </c:pt>
                <c:pt idx="2">
                  <c:v>1396</c:v>
                </c:pt>
                <c:pt idx="3">
                  <c:v>349</c:v>
                </c:pt>
                <c:pt idx="4">
                  <c:v>537</c:v>
                </c:pt>
                <c:pt idx="5">
                  <c:v>394</c:v>
                </c:pt>
              </c:numCache>
            </c:numRef>
          </c:val>
          <c:extLst>
            <c:ext xmlns:c16="http://schemas.microsoft.com/office/drawing/2014/chart" uri="{C3380CC4-5D6E-409C-BE32-E72D297353CC}">
              <c16:uniqueId val="{00000002-5C0E-45B4-B0CD-5A609D7AC0BF}"/>
            </c:ext>
          </c:extLst>
        </c:ser>
        <c:ser>
          <c:idx val="3"/>
          <c:order val="3"/>
          <c:tx>
            <c:strRef>
              <c:f>Sheet1!$A$5</c:f>
              <c:strCache>
                <c:ptCount val="1"/>
                <c:pt idx="0">
                  <c:v>Black, Non-Hispanic</c:v>
                </c:pt>
              </c:strCache>
            </c:strRef>
          </c:tx>
          <c:spPr>
            <a:solidFill>
              <a:schemeClr val="accent4"/>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Sheet1!$B$5:$G$5</c:f>
              <c:numCache>
                <c:formatCode>General</c:formatCode>
                <c:ptCount val="6"/>
                <c:pt idx="0">
                  <c:v>286</c:v>
                </c:pt>
                <c:pt idx="1">
                  <c:v>806</c:v>
                </c:pt>
                <c:pt idx="2">
                  <c:v>1139</c:v>
                </c:pt>
                <c:pt idx="3">
                  <c:v>385</c:v>
                </c:pt>
                <c:pt idx="4">
                  <c:v>337</c:v>
                </c:pt>
                <c:pt idx="5">
                  <c:v>329</c:v>
                </c:pt>
              </c:numCache>
            </c:numRef>
          </c:val>
          <c:extLst>
            <c:ext xmlns:c16="http://schemas.microsoft.com/office/drawing/2014/chart" uri="{C3380CC4-5D6E-409C-BE32-E72D297353CC}">
              <c16:uniqueId val="{00000003-5C0E-45B4-B0CD-5A609D7AC0BF}"/>
            </c:ext>
          </c:extLst>
        </c:ser>
        <c:ser>
          <c:idx val="4"/>
          <c:order val="4"/>
          <c:tx>
            <c:strRef>
              <c:f>Sheet1!$A$6</c:f>
              <c:strCache>
                <c:ptCount val="1"/>
                <c:pt idx="0">
                  <c:v>Native American/Alaskan</c:v>
                </c:pt>
              </c:strCache>
            </c:strRef>
          </c:tx>
          <c:spPr>
            <a:solidFill>
              <a:schemeClr val="accent5"/>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Sheet1!$B$6:$G$6</c:f>
              <c:numCache>
                <c:formatCode>General</c:formatCode>
                <c:ptCount val="6"/>
                <c:pt idx="0">
                  <c:v>16</c:v>
                </c:pt>
                <c:pt idx="1">
                  <c:v>44</c:v>
                </c:pt>
                <c:pt idx="2">
                  <c:v>23</c:v>
                </c:pt>
                <c:pt idx="3">
                  <c:v>14</c:v>
                </c:pt>
                <c:pt idx="4">
                  <c:v>15</c:v>
                </c:pt>
                <c:pt idx="5">
                  <c:v>20</c:v>
                </c:pt>
              </c:numCache>
            </c:numRef>
          </c:val>
          <c:extLst>
            <c:ext xmlns:c16="http://schemas.microsoft.com/office/drawing/2014/chart" uri="{C3380CC4-5D6E-409C-BE32-E72D297353CC}">
              <c16:uniqueId val="{00000004-5C0E-45B4-B0CD-5A609D7AC0BF}"/>
            </c:ext>
          </c:extLst>
        </c:ser>
        <c:ser>
          <c:idx val="5"/>
          <c:order val="5"/>
          <c:tx>
            <c:strRef>
              <c:f>Sheet1!$A$7</c:f>
              <c:strCache>
                <c:ptCount val="1"/>
                <c:pt idx="0">
                  <c:v>Other </c:v>
                </c:pt>
              </c:strCache>
            </c:strRef>
          </c:tx>
          <c:spPr>
            <a:solidFill>
              <a:schemeClr val="accent6"/>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Sheet1!$B$7:$G$7</c:f>
              <c:numCache>
                <c:formatCode>General</c:formatCode>
                <c:ptCount val="6"/>
                <c:pt idx="0">
                  <c:v>240</c:v>
                </c:pt>
                <c:pt idx="1">
                  <c:v>573</c:v>
                </c:pt>
                <c:pt idx="2">
                  <c:v>1708</c:v>
                </c:pt>
                <c:pt idx="3">
                  <c:v>192</c:v>
                </c:pt>
                <c:pt idx="4">
                  <c:v>242</c:v>
                </c:pt>
                <c:pt idx="5">
                  <c:v>402</c:v>
                </c:pt>
              </c:numCache>
            </c:numRef>
          </c:val>
          <c:extLst>
            <c:ext xmlns:c16="http://schemas.microsoft.com/office/drawing/2014/chart" uri="{C3380CC4-5D6E-409C-BE32-E72D297353CC}">
              <c16:uniqueId val="{00000005-5C0E-45B4-B0CD-5A609D7AC0BF}"/>
            </c:ext>
          </c:extLst>
        </c:ser>
        <c:ser>
          <c:idx val="6"/>
          <c:order val="6"/>
          <c:tx>
            <c:strRef>
              <c:f>Sheet1!$A$8</c:f>
              <c:strCache>
                <c:ptCount val="1"/>
                <c:pt idx="0">
                  <c:v>Unknown</c:v>
                </c:pt>
              </c:strCache>
            </c:strRef>
          </c:tx>
          <c:spPr>
            <a:solidFill>
              <a:schemeClr val="accent1">
                <a:lumMod val="60000"/>
              </a:schemeClr>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Sheet1!$B$8:$G$8</c:f>
              <c:numCache>
                <c:formatCode>General</c:formatCode>
                <c:ptCount val="6"/>
                <c:pt idx="0">
                  <c:v>1583</c:v>
                </c:pt>
                <c:pt idx="1">
                  <c:v>1778</c:v>
                </c:pt>
                <c:pt idx="2">
                  <c:v>9774</c:v>
                </c:pt>
                <c:pt idx="3">
                  <c:v>1322</c:v>
                </c:pt>
                <c:pt idx="4">
                  <c:v>3943</c:v>
                </c:pt>
                <c:pt idx="5">
                  <c:v>2434</c:v>
                </c:pt>
              </c:numCache>
            </c:numRef>
          </c:val>
          <c:extLst>
            <c:ext xmlns:c16="http://schemas.microsoft.com/office/drawing/2014/chart" uri="{C3380CC4-5D6E-409C-BE32-E72D297353CC}">
              <c16:uniqueId val="{00000001-55B8-4C2C-ABE6-ED671F131C11}"/>
            </c:ext>
          </c:extLst>
        </c:ser>
        <c:dLbls>
          <c:dLblPos val="ctr"/>
          <c:showLegendKey val="0"/>
          <c:showVal val="1"/>
          <c:showCatName val="0"/>
          <c:showSerName val="0"/>
          <c:showPercent val="0"/>
          <c:showBubbleSize val="0"/>
        </c:dLbls>
        <c:gapWidth val="150"/>
        <c:overlap val="100"/>
        <c:axId val="498827464"/>
        <c:axId val="498833040"/>
      </c:barChart>
      <c:catAx>
        <c:axId val="4988274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498833040"/>
        <c:crosses val="autoZero"/>
        <c:auto val="1"/>
        <c:lblAlgn val="ctr"/>
        <c:lblOffset val="100"/>
        <c:noMultiLvlLbl val="0"/>
      </c:catAx>
      <c:valAx>
        <c:axId val="498833040"/>
        <c:scaling>
          <c:orientation val="minMax"/>
        </c:scaling>
        <c:delete val="1"/>
        <c:axPos val="l"/>
        <c:numFmt formatCode="0%" sourceLinked="1"/>
        <c:majorTickMark val="none"/>
        <c:minorTickMark val="none"/>
        <c:tickLblPos val="nextTo"/>
        <c:crossAx val="49882746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6910621679538"/>
          <c:y val="0.11587867660040253"/>
          <c:w val="0.78408966995067642"/>
          <c:h val="0.40432164589291808"/>
        </c:manualLayout>
      </c:layout>
      <c:barChart>
        <c:barDir val="col"/>
        <c:grouping val="percentStacked"/>
        <c:varyColors val="0"/>
        <c:ser>
          <c:idx val="0"/>
          <c:order val="0"/>
          <c:tx>
            <c:strRef>
              <c:f>Sheet1!$A$2</c:f>
              <c:strCache>
                <c:ptCount val="1"/>
                <c:pt idx="0">
                  <c:v>White,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Sheet1!$B$1:$G$1</c:f>
              <c:strCache>
                <c:ptCount val="6"/>
                <c:pt idx="0">
                  <c:v>Emergency Med</c:v>
                </c:pt>
                <c:pt idx="1">
                  <c:v>Family Med</c:v>
                </c:pt>
                <c:pt idx="2">
                  <c:v>Internal Med </c:v>
                </c:pt>
                <c:pt idx="3">
                  <c:v>OB/GYN</c:v>
                </c:pt>
                <c:pt idx="4">
                  <c:v>Pediatrics</c:v>
                </c:pt>
                <c:pt idx="5">
                  <c:v>Surgery</c:v>
                </c:pt>
              </c:strCache>
            </c:strRef>
          </c:cat>
          <c:val>
            <c:numRef>
              <c:f>Sheet1!$B$2:$G$2</c:f>
              <c:numCache>
                <c:formatCode>General</c:formatCode>
                <c:ptCount val="6"/>
                <c:pt idx="0">
                  <c:v>3994</c:v>
                </c:pt>
                <c:pt idx="1">
                  <c:v>5558</c:v>
                </c:pt>
                <c:pt idx="2">
                  <c:v>7146</c:v>
                </c:pt>
                <c:pt idx="3">
                  <c:v>2751</c:v>
                </c:pt>
                <c:pt idx="4">
                  <c:v>3048</c:v>
                </c:pt>
                <c:pt idx="5">
                  <c:v>3836</c:v>
                </c:pt>
              </c:numCache>
            </c:numRef>
          </c:val>
          <c:extLst>
            <c:ext xmlns:c16="http://schemas.microsoft.com/office/drawing/2014/chart" uri="{C3380CC4-5D6E-409C-BE32-E72D297353CC}">
              <c16:uniqueId val="{00000000-5C0E-45B4-B0CD-5A609D7AC0BF}"/>
            </c:ext>
          </c:extLst>
        </c:ser>
        <c:ser>
          <c:idx val="1"/>
          <c:order val="1"/>
          <c:tx>
            <c:strRef>
              <c:f>Sheet1!$A$3</c:f>
              <c:strCache>
                <c:ptCount val="1"/>
                <c:pt idx="0">
                  <c:v>Asian or Pacific Islander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Sheet1!$B$1:$G$1</c:f>
              <c:strCache>
                <c:ptCount val="6"/>
                <c:pt idx="0">
                  <c:v>Emergency Med</c:v>
                </c:pt>
                <c:pt idx="1">
                  <c:v>Family Med</c:v>
                </c:pt>
                <c:pt idx="2">
                  <c:v>Internal Med </c:v>
                </c:pt>
                <c:pt idx="3">
                  <c:v>OB/GYN</c:v>
                </c:pt>
                <c:pt idx="4">
                  <c:v>Pediatrics</c:v>
                </c:pt>
                <c:pt idx="5">
                  <c:v>Surgery</c:v>
                </c:pt>
              </c:strCache>
            </c:strRef>
          </c:cat>
          <c:val>
            <c:numRef>
              <c:f>Sheet1!$B$3:$G$3</c:f>
              <c:numCache>
                <c:formatCode>General</c:formatCode>
                <c:ptCount val="6"/>
                <c:pt idx="0">
                  <c:v>705</c:v>
                </c:pt>
                <c:pt idx="1">
                  <c:v>1986</c:v>
                </c:pt>
                <c:pt idx="2">
                  <c:v>5548</c:v>
                </c:pt>
                <c:pt idx="3">
                  <c:v>513</c:v>
                </c:pt>
                <c:pt idx="4">
                  <c:v>1103</c:v>
                </c:pt>
                <c:pt idx="5">
                  <c:v>1001</c:v>
                </c:pt>
              </c:numCache>
            </c:numRef>
          </c:val>
          <c:extLst>
            <c:ext xmlns:c16="http://schemas.microsoft.com/office/drawing/2014/chart" uri="{C3380CC4-5D6E-409C-BE32-E72D297353CC}">
              <c16:uniqueId val="{00000001-5C0E-45B4-B0CD-5A609D7AC0BF}"/>
            </c:ext>
          </c:extLst>
        </c:ser>
        <c:ser>
          <c:idx val="2"/>
          <c:order val="2"/>
          <c:tx>
            <c:strRef>
              <c:f>Sheet1!$A$4</c:f>
              <c:strCache>
                <c:ptCount val="1"/>
                <c:pt idx="0">
                  <c:v>Hispanic</c:v>
                </c:pt>
              </c:strCache>
            </c:strRef>
          </c:tx>
          <c:spPr>
            <a:solidFill>
              <a:schemeClr val="accent3"/>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Sheet1!$B$4:$G$4</c:f>
              <c:numCache>
                <c:formatCode>General</c:formatCode>
                <c:ptCount val="6"/>
                <c:pt idx="0">
                  <c:v>355</c:v>
                </c:pt>
                <c:pt idx="1">
                  <c:v>754</c:v>
                </c:pt>
                <c:pt idx="2">
                  <c:v>1301</c:v>
                </c:pt>
                <c:pt idx="3">
                  <c:v>324</c:v>
                </c:pt>
                <c:pt idx="4">
                  <c:v>502</c:v>
                </c:pt>
                <c:pt idx="5">
                  <c:v>382</c:v>
                </c:pt>
              </c:numCache>
            </c:numRef>
          </c:val>
          <c:extLst>
            <c:ext xmlns:c16="http://schemas.microsoft.com/office/drawing/2014/chart" uri="{C3380CC4-5D6E-409C-BE32-E72D297353CC}">
              <c16:uniqueId val="{00000002-5C0E-45B4-B0CD-5A609D7AC0BF}"/>
            </c:ext>
          </c:extLst>
        </c:ser>
        <c:ser>
          <c:idx val="3"/>
          <c:order val="3"/>
          <c:tx>
            <c:strRef>
              <c:f>Sheet1!$A$5</c:f>
              <c:strCache>
                <c:ptCount val="1"/>
                <c:pt idx="0">
                  <c:v>Black, Non-Hispanic</c:v>
                </c:pt>
              </c:strCache>
            </c:strRef>
          </c:tx>
          <c:spPr>
            <a:solidFill>
              <a:schemeClr val="accent4"/>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Sheet1!$B$5:$G$5</c:f>
              <c:numCache>
                <c:formatCode>General</c:formatCode>
                <c:ptCount val="6"/>
                <c:pt idx="0">
                  <c:v>279</c:v>
                </c:pt>
                <c:pt idx="1">
                  <c:v>780</c:v>
                </c:pt>
                <c:pt idx="2">
                  <c:v>1020</c:v>
                </c:pt>
                <c:pt idx="3">
                  <c:v>400</c:v>
                </c:pt>
                <c:pt idx="4">
                  <c:v>351</c:v>
                </c:pt>
                <c:pt idx="5">
                  <c:v>369</c:v>
                </c:pt>
              </c:numCache>
            </c:numRef>
          </c:val>
          <c:extLst>
            <c:ext xmlns:c16="http://schemas.microsoft.com/office/drawing/2014/chart" uri="{C3380CC4-5D6E-409C-BE32-E72D297353CC}">
              <c16:uniqueId val="{00000003-5C0E-45B4-B0CD-5A609D7AC0BF}"/>
            </c:ext>
          </c:extLst>
        </c:ser>
        <c:ser>
          <c:idx val="4"/>
          <c:order val="4"/>
          <c:tx>
            <c:strRef>
              <c:f>Sheet1!$A$6</c:f>
              <c:strCache>
                <c:ptCount val="1"/>
                <c:pt idx="0">
                  <c:v>Native American/Alaskan</c:v>
                </c:pt>
              </c:strCache>
            </c:strRef>
          </c:tx>
          <c:spPr>
            <a:solidFill>
              <a:schemeClr val="accent5"/>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Sheet1!$B$6:$G$6</c:f>
              <c:numCache>
                <c:formatCode>General</c:formatCode>
                <c:ptCount val="6"/>
                <c:pt idx="0">
                  <c:v>16</c:v>
                </c:pt>
                <c:pt idx="1">
                  <c:v>64</c:v>
                </c:pt>
                <c:pt idx="2">
                  <c:v>28</c:v>
                </c:pt>
                <c:pt idx="3">
                  <c:v>13</c:v>
                </c:pt>
                <c:pt idx="4">
                  <c:v>13</c:v>
                </c:pt>
                <c:pt idx="5">
                  <c:v>25</c:v>
                </c:pt>
              </c:numCache>
            </c:numRef>
          </c:val>
          <c:extLst>
            <c:ext xmlns:c16="http://schemas.microsoft.com/office/drawing/2014/chart" uri="{C3380CC4-5D6E-409C-BE32-E72D297353CC}">
              <c16:uniqueId val="{00000004-5C0E-45B4-B0CD-5A609D7AC0BF}"/>
            </c:ext>
          </c:extLst>
        </c:ser>
        <c:ser>
          <c:idx val="5"/>
          <c:order val="5"/>
          <c:tx>
            <c:strRef>
              <c:f>Sheet1!$A$7</c:f>
              <c:strCache>
                <c:ptCount val="1"/>
                <c:pt idx="0">
                  <c:v>Other </c:v>
                </c:pt>
              </c:strCache>
            </c:strRef>
          </c:tx>
          <c:spPr>
            <a:solidFill>
              <a:schemeClr val="accent6"/>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Sheet1!$B$7:$G$7</c:f>
              <c:numCache>
                <c:formatCode>General</c:formatCode>
                <c:ptCount val="6"/>
                <c:pt idx="0">
                  <c:v>221</c:v>
                </c:pt>
                <c:pt idx="1">
                  <c:v>539</c:v>
                </c:pt>
                <c:pt idx="2">
                  <c:v>1535</c:v>
                </c:pt>
                <c:pt idx="3">
                  <c:v>189</c:v>
                </c:pt>
                <c:pt idx="4">
                  <c:v>278</c:v>
                </c:pt>
                <c:pt idx="5">
                  <c:v>417</c:v>
                </c:pt>
              </c:numCache>
            </c:numRef>
          </c:val>
          <c:extLst>
            <c:ext xmlns:c16="http://schemas.microsoft.com/office/drawing/2014/chart" uri="{C3380CC4-5D6E-409C-BE32-E72D297353CC}">
              <c16:uniqueId val="{00000005-5C0E-45B4-B0CD-5A609D7AC0BF}"/>
            </c:ext>
          </c:extLst>
        </c:ser>
        <c:ser>
          <c:idx val="6"/>
          <c:order val="6"/>
          <c:tx>
            <c:strRef>
              <c:f>Sheet1!$A$8</c:f>
              <c:strCache>
                <c:ptCount val="1"/>
                <c:pt idx="0">
                  <c:v>Unknown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Sheet1!$B$1:$G$1</c:f>
              <c:strCache>
                <c:ptCount val="6"/>
                <c:pt idx="0">
                  <c:v>Emergency Med</c:v>
                </c:pt>
                <c:pt idx="1">
                  <c:v>Family Med</c:v>
                </c:pt>
                <c:pt idx="2">
                  <c:v>Internal Med </c:v>
                </c:pt>
                <c:pt idx="3">
                  <c:v>OB/GYN</c:v>
                </c:pt>
                <c:pt idx="4">
                  <c:v>Pediatrics</c:v>
                </c:pt>
                <c:pt idx="5">
                  <c:v>Surgery</c:v>
                </c:pt>
              </c:strCache>
            </c:strRef>
          </c:cat>
          <c:val>
            <c:numRef>
              <c:f>Sheet1!$B$8:$G$8</c:f>
              <c:numCache>
                <c:formatCode>General</c:formatCode>
                <c:ptCount val="6"/>
                <c:pt idx="0">
                  <c:v>1315</c:v>
                </c:pt>
                <c:pt idx="1">
                  <c:v>1596</c:v>
                </c:pt>
                <c:pt idx="2">
                  <c:v>9723</c:v>
                </c:pt>
                <c:pt idx="3">
                  <c:v>1182</c:v>
                </c:pt>
                <c:pt idx="4">
                  <c:v>3768</c:v>
                </c:pt>
                <c:pt idx="5">
                  <c:v>2154</c:v>
                </c:pt>
              </c:numCache>
            </c:numRef>
          </c:val>
          <c:extLst>
            <c:ext xmlns:c16="http://schemas.microsoft.com/office/drawing/2014/chart" uri="{C3380CC4-5D6E-409C-BE32-E72D297353CC}">
              <c16:uniqueId val="{00000003-6615-47B0-899D-F48E6D403F47}"/>
            </c:ext>
          </c:extLst>
        </c:ser>
        <c:dLbls>
          <c:dLblPos val="ctr"/>
          <c:showLegendKey val="0"/>
          <c:showVal val="1"/>
          <c:showCatName val="0"/>
          <c:showSerName val="0"/>
          <c:showPercent val="0"/>
          <c:showBubbleSize val="0"/>
        </c:dLbls>
        <c:gapWidth val="150"/>
        <c:overlap val="100"/>
        <c:axId val="498827464"/>
        <c:axId val="498833040"/>
      </c:barChart>
      <c:catAx>
        <c:axId val="4988274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498833040"/>
        <c:crosses val="autoZero"/>
        <c:auto val="1"/>
        <c:lblAlgn val="ctr"/>
        <c:lblOffset val="100"/>
        <c:noMultiLvlLbl val="0"/>
      </c:catAx>
      <c:valAx>
        <c:axId val="498833040"/>
        <c:scaling>
          <c:orientation val="minMax"/>
        </c:scaling>
        <c:delete val="1"/>
        <c:axPos val="l"/>
        <c:numFmt formatCode="0%" sourceLinked="1"/>
        <c:majorTickMark val="none"/>
        <c:minorTickMark val="none"/>
        <c:tickLblPos val="nextTo"/>
        <c:crossAx val="49882746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White, Non-Hispanic</c:v>
                </c:pt>
              </c:strCache>
            </c:strRef>
          </c:tx>
          <c:spPr>
            <a:solidFill>
              <a:schemeClr val="accent1"/>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Sheet1!$B$2:$G$2</c:f>
              <c:numCache>
                <c:formatCode>General</c:formatCode>
                <c:ptCount val="6"/>
                <c:pt idx="0">
                  <c:v>3611</c:v>
                </c:pt>
                <c:pt idx="1">
                  <c:v>5323</c:v>
                </c:pt>
                <c:pt idx="2">
                  <c:v>6441</c:v>
                </c:pt>
                <c:pt idx="3">
                  <c:v>2746</c:v>
                </c:pt>
                <c:pt idx="4">
                  <c:v>3154</c:v>
                </c:pt>
                <c:pt idx="5">
                  <c:v>3712</c:v>
                </c:pt>
              </c:numCache>
            </c:numRef>
          </c:val>
          <c:extLst>
            <c:ext xmlns:c16="http://schemas.microsoft.com/office/drawing/2014/chart" uri="{C3380CC4-5D6E-409C-BE32-E72D297353CC}">
              <c16:uniqueId val="{00000000-5C0E-45B4-B0CD-5A609D7AC0BF}"/>
            </c:ext>
          </c:extLst>
        </c:ser>
        <c:ser>
          <c:idx val="1"/>
          <c:order val="1"/>
          <c:tx>
            <c:strRef>
              <c:f>Sheet1!$A$3</c:f>
              <c:strCache>
                <c:ptCount val="1"/>
                <c:pt idx="0">
                  <c:v>Asian or Pacific Islander</c:v>
                </c:pt>
              </c:strCache>
            </c:strRef>
          </c:tx>
          <c:spPr>
            <a:solidFill>
              <a:schemeClr val="accent2"/>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Sheet1!$B$3:$G$3</c:f>
              <c:numCache>
                <c:formatCode>General</c:formatCode>
                <c:ptCount val="6"/>
                <c:pt idx="0">
                  <c:v>691</c:v>
                </c:pt>
                <c:pt idx="1">
                  <c:v>1916</c:v>
                </c:pt>
                <c:pt idx="2">
                  <c:v>5168</c:v>
                </c:pt>
                <c:pt idx="3">
                  <c:v>496</c:v>
                </c:pt>
                <c:pt idx="4">
                  <c:v>1138</c:v>
                </c:pt>
                <c:pt idx="5">
                  <c:v>959</c:v>
                </c:pt>
              </c:numCache>
            </c:numRef>
          </c:val>
          <c:extLst>
            <c:ext xmlns:c16="http://schemas.microsoft.com/office/drawing/2014/chart" uri="{C3380CC4-5D6E-409C-BE32-E72D297353CC}">
              <c16:uniqueId val="{00000001-5C0E-45B4-B0CD-5A609D7AC0BF}"/>
            </c:ext>
          </c:extLst>
        </c:ser>
        <c:ser>
          <c:idx val="2"/>
          <c:order val="2"/>
          <c:tx>
            <c:strRef>
              <c:f>Sheet1!$A$4</c:f>
              <c:strCache>
                <c:ptCount val="1"/>
                <c:pt idx="0">
                  <c:v>Hispanic</c:v>
                </c:pt>
              </c:strCache>
            </c:strRef>
          </c:tx>
          <c:spPr>
            <a:solidFill>
              <a:schemeClr val="accent3"/>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Sheet1!$B$4:$G$4</c:f>
              <c:numCache>
                <c:formatCode>General</c:formatCode>
                <c:ptCount val="6"/>
                <c:pt idx="0">
                  <c:v>314</c:v>
                </c:pt>
                <c:pt idx="1">
                  <c:v>719</c:v>
                </c:pt>
                <c:pt idx="2">
                  <c:v>1193</c:v>
                </c:pt>
                <c:pt idx="3">
                  <c:v>329</c:v>
                </c:pt>
                <c:pt idx="4">
                  <c:v>477</c:v>
                </c:pt>
                <c:pt idx="5">
                  <c:v>376</c:v>
                </c:pt>
              </c:numCache>
            </c:numRef>
          </c:val>
          <c:extLst>
            <c:ext xmlns:c16="http://schemas.microsoft.com/office/drawing/2014/chart" uri="{C3380CC4-5D6E-409C-BE32-E72D297353CC}">
              <c16:uniqueId val="{00000002-5C0E-45B4-B0CD-5A609D7AC0BF}"/>
            </c:ext>
          </c:extLst>
        </c:ser>
        <c:ser>
          <c:idx val="3"/>
          <c:order val="3"/>
          <c:tx>
            <c:strRef>
              <c:f>Sheet1!$A$5</c:f>
              <c:strCache>
                <c:ptCount val="1"/>
                <c:pt idx="0">
                  <c:v>Black, Non-Hispanic</c:v>
                </c:pt>
              </c:strCache>
            </c:strRef>
          </c:tx>
          <c:spPr>
            <a:solidFill>
              <a:schemeClr val="accent4"/>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Sheet1!$B$5:$G$5</c:f>
              <c:numCache>
                <c:formatCode>General</c:formatCode>
                <c:ptCount val="6"/>
                <c:pt idx="0">
                  <c:v>285</c:v>
                </c:pt>
                <c:pt idx="1">
                  <c:v>774</c:v>
                </c:pt>
                <c:pt idx="2">
                  <c:v>996</c:v>
                </c:pt>
                <c:pt idx="3">
                  <c:v>425</c:v>
                </c:pt>
                <c:pt idx="4">
                  <c:v>374</c:v>
                </c:pt>
                <c:pt idx="5">
                  <c:v>360</c:v>
                </c:pt>
              </c:numCache>
            </c:numRef>
          </c:val>
          <c:extLst>
            <c:ext xmlns:c16="http://schemas.microsoft.com/office/drawing/2014/chart" uri="{C3380CC4-5D6E-409C-BE32-E72D297353CC}">
              <c16:uniqueId val="{00000003-5C0E-45B4-B0CD-5A609D7AC0BF}"/>
            </c:ext>
          </c:extLst>
        </c:ser>
        <c:ser>
          <c:idx val="4"/>
          <c:order val="4"/>
          <c:tx>
            <c:strRef>
              <c:f>Sheet1!$A$6</c:f>
              <c:strCache>
                <c:ptCount val="1"/>
                <c:pt idx="0">
                  <c:v>Native American/Alaskan</c:v>
                </c:pt>
              </c:strCache>
            </c:strRef>
          </c:tx>
          <c:spPr>
            <a:solidFill>
              <a:schemeClr val="accent5"/>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Sheet1!$B$6:$G$6</c:f>
              <c:numCache>
                <c:formatCode>General</c:formatCode>
                <c:ptCount val="6"/>
                <c:pt idx="0">
                  <c:v>15</c:v>
                </c:pt>
                <c:pt idx="1">
                  <c:v>60</c:v>
                </c:pt>
                <c:pt idx="2">
                  <c:v>41</c:v>
                </c:pt>
                <c:pt idx="3">
                  <c:v>11</c:v>
                </c:pt>
                <c:pt idx="4">
                  <c:v>14</c:v>
                </c:pt>
                <c:pt idx="5">
                  <c:v>20</c:v>
                </c:pt>
              </c:numCache>
            </c:numRef>
          </c:val>
          <c:extLst>
            <c:ext xmlns:c16="http://schemas.microsoft.com/office/drawing/2014/chart" uri="{C3380CC4-5D6E-409C-BE32-E72D297353CC}">
              <c16:uniqueId val="{00000004-5C0E-45B4-B0CD-5A609D7AC0BF}"/>
            </c:ext>
          </c:extLst>
        </c:ser>
        <c:ser>
          <c:idx val="5"/>
          <c:order val="5"/>
          <c:tx>
            <c:strRef>
              <c:f>Sheet1!$A$7</c:f>
              <c:strCache>
                <c:ptCount val="1"/>
                <c:pt idx="0">
                  <c:v>Other </c:v>
                </c:pt>
              </c:strCache>
            </c:strRef>
          </c:tx>
          <c:spPr>
            <a:solidFill>
              <a:schemeClr val="accent6"/>
            </a:solidFill>
            <a:ln>
              <a:noFill/>
            </a:ln>
            <a:effectLst/>
          </c:spPr>
          <c:invertIfNegative val="0"/>
          <c:dLbls>
            <c:delete val="1"/>
          </c:dLbls>
          <c:cat>
            <c:strRef>
              <c:f>Sheet1!$B$1:$G$1</c:f>
              <c:strCache>
                <c:ptCount val="6"/>
                <c:pt idx="0">
                  <c:v>Emergency Med</c:v>
                </c:pt>
                <c:pt idx="1">
                  <c:v>Family Med</c:v>
                </c:pt>
                <c:pt idx="2">
                  <c:v>Internal Med </c:v>
                </c:pt>
                <c:pt idx="3">
                  <c:v>OB/GYN</c:v>
                </c:pt>
                <c:pt idx="4">
                  <c:v>Pediatrics</c:v>
                </c:pt>
                <c:pt idx="5">
                  <c:v>Surgery</c:v>
                </c:pt>
              </c:strCache>
            </c:strRef>
          </c:cat>
          <c:val>
            <c:numRef>
              <c:f>Sheet1!$B$7:$G$7</c:f>
              <c:numCache>
                <c:formatCode>General</c:formatCode>
                <c:ptCount val="6"/>
                <c:pt idx="0">
                  <c:v>209</c:v>
                </c:pt>
                <c:pt idx="1">
                  <c:v>523</c:v>
                </c:pt>
                <c:pt idx="2">
                  <c:v>1414</c:v>
                </c:pt>
                <c:pt idx="3">
                  <c:v>186</c:v>
                </c:pt>
                <c:pt idx="4">
                  <c:v>324</c:v>
                </c:pt>
                <c:pt idx="5">
                  <c:v>410</c:v>
                </c:pt>
              </c:numCache>
            </c:numRef>
          </c:val>
          <c:extLst>
            <c:ext xmlns:c16="http://schemas.microsoft.com/office/drawing/2014/chart" uri="{C3380CC4-5D6E-409C-BE32-E72D297353CC}">
              <c16:uniqueId val="{00000005-5C0E-45B4-B0CD-5A609D7AC0BF}"/>
            </c:ext>
          </c:extLst>
        </c:ser>
        <c:ser>
          <c:idx val="6"/>
          <c:order val="6"/>
          <c:tx>
            <c:strRef>
              <c:f>Sheet1!$A$8</c:f>
              <c:strCache>
                <c:ptCount val="1"/>
                <c:pt idx="0">
                  <c:v>Unknown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Sheet1!$B$1:$G$1</c:f>
              <c:strCache>
                <c:ptCount val="6"/>
                <c:pt idx="0">
                  <c:v>Emergency Med</c:v>
                </c:pt>
                <c:pt idx="1">
                  <c:v>Family Med</c:v>
                </c:pt>
                <c:pt idx="2">
                  <c:v>Internal Med </c:v>
                </c:pt>
                <c:pt idx="3">
                  <c:v>OB/GYN</c:v>
                </c:pt>
                <c:pt idx="4">
                  <c:v>Pediatrics</c:v>
                </c:pt>
                <c:pt idx="5">
                  <c:v>Surgery</c:v>
                </c:pt>
              </c:strCache>
            </c:strRef>
          </c:cat>
          <c:val>
            <c:numRef>
              <c:f>Sheet1!$B$8:$G$8</c:f>
              <c:numCache>
                <c:formatCode>General</c:formatCode>
                <c:ptCount val="6"/>
                <c:pt idx="0">
                  <c:v>1119</c:v>
                </c:pt>
                <c:pt idx="1">
                  <c:v>1447</c:v>
                </c:pt>
                <c:pt idx="2">
                  <c:v>9730</c:v>
                </c:pt>
                <c:pt idx="3">
                  <c:v>994</c:v>
                </c:pt>
                <c:pt idx="4">
                  <c:v>3452</c:v>
                </c:pt>
                <c:pt idx="5">
                  <c:v>1997</c:v>
                </c:pt>
              </c:numCache>
            </c:numRef>
          </c:val>
          <c:extLst>
            <c:ext xmlns:c16="http://schemas.microsoft.com/office/drawing/2014/chart" uri="{C3380CC4-5D6E-409C-BE32-E72D297353CC}">
              <c16:uniqueId val="{00000000-971B-41C6-9220-1C2BACA303D4}"/>
            </c:ext>
          </c:extLst>
        </c:ser>
        <c:dLbls>
          <c:dLblPos val="ctr"/>
          <c:showLegendKey val="0"/>
          <c:showVal val="1"/>
          <c:showCatName val="0"/>
          <c:showSerName val="0"/>
          <c:showPercent val="0"/>
          <c:showBubbleSize val="0"/>
        </c:dLbls>
        <c:gapWidth val="150"/>
        <c:overlap val="100"/>
        <c:axId val="498827464"/>
        <c:axId val="498833040"/>
      </c:barChart>
      <c:catAx>
        <c:axId val="4988274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498833040"/>
        <c:crosses val="autoZero"/>
        <c:auto val="1"/>
        <c:lblAlgn val="ctr"/>
        <c:lblOffset val="100"/>
        <c:noMultiLvlLbl val="0"/>
      </c:catAx>
      <c:valAx>
        <c:axId val="498833040"/>
        <c:scaling>
          <c:orientation val="minMax"/>
        </c:scaling>
        <c:delete val="1"/>
        <c:axPos val="l"/>
        <c:numFmt formatCode="0%" sourceLinked="1"/>
        <c:majorTickMark val="none"/>
        <c:minorTickMark val="none"/>
        <c:tickLblPos val="nextTo"/>
        <c:crossAx val="49882746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F8F8CF-23B4-A340-91EE-A379EFCC296D}" type="datetimeFigureOut">
              <a:rPr lang="en-US" smtClean="0"/>
              <a:t>4/23/19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4BED38-F587-824E-B76D-C33393AFDCAD}" type="slidenum">
              <a:rPr lang="en-US" smtClean="0"/>
              <a:t>‹#›</a:t>
            </a:fld>
            <a:endParaRPr lang="en-US"/>
          </a:p>
        </p:txBody>
      </p:sp>
    </p:spTree>
    <p:extLst>
      <p:ext uri="{BB962C8B-B14F-4D97-AF65-F5344CB8AC3E}">
        <p14:creationId xmlns:p14="http://schemas.microsoft.com/office/powerpoint/2010/main" val="19616513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AF3F6-CD9B-EB48-B077-2E057B9EE4B3}" type="datetimeFigureOut">
              <a:rPr lang="en-US" smtClean="0"/>
              <a:t>4/23/19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6B6B2-060F-074F-8532-90600F7A46A0}" type="slidenum">
              <a:rPr lang="en-US" smtClean="0"/>
              <a:t>‹#›</a:t>
            </a:fld>
            <a:endParaRPr lang="en-US"/>
          </a:p>
        </p:txBody>
      </p: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year President Beat Steiner issued a powerful call to arms.  He encouraged us to “Dream Big” to create our desired future: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of achieving a workforce where 25% of students are choosing careers in family medicine by 2030 to improve the health of our nation.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also need to work harder toward realizing the dream of improving health equity in our country. </a:t>
            </a:r>
            <a:endParaRPr lang="en-US" dirty="0"/>
          </a:p>
        </p:txBody>
      </p:sp>
    </p:spTree>
    <p:extLst>
      <p:ext uri="{BB962C8B-B14F-4D97-AF65-F5344CB8AC3E}">
        <p14:creationId xmlns:p14="http://schemas.microsoft.com/office/powerpoint/2010/main" val="405566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a:t>EML&amp;E RECOGNIZE THE </a:t>
            </a:r>
            <a:r>
              <a:rPr lang="en-US" b="1" baseline="0" dirty="0"/>
              <a:t>CONTRADICTION </a:t>
            </a:r>
            <a:r>
              <a:rPr lang="en-US" b="0" baseline="0" dirty="0"/>
              <a:t>BETWEEN THE </a:t>
            </a:r>
            <a:r>
              <a:rPr lang="en-US" b="1" baseline="0" dirty="0"/>
              <a:t>IDEALS OF DEMOCRATIC EDUCATION </a:t>
            </a:r>
            <a:r>
              <a:rPr lang="en-US" b="0" baseline="0" dirty="0"/>
              <a:t>AND THE </a:t>
            </a:r>
            <a:r>
              <a:rPr lang="en-US" b="1" baseline="0" dirty="0"/>
              <a:t>SOCIAL, INSTITUTIONAL, AND INDIVIDUAL PRACTICES </a:t>
            </a:r>
            <a:r>
              <a:rPr lang="en-US" b="0" baseline="0" dirty="0"/>
              <a:t>THAT CONTRIBUTE TO THE </a:t>
            </a:r>
            <a:r>
              <a:rPr lang="en-US" b="1" baseline="0" dirty="0"/>
              <a:t>PERSISTENT INEQUITIES </a:t>
            </a:r>
            <a:r>
              <a:rPr lang="en-US" b="0" baseline="0" dirty="0"/>
              <a:t>IN COLLEGE OUTCOMES</a:t>
            </a:r>
          </a:p>
          <a:p>
            <a:pPr marL="174708" indent="-174708">
              <a:buFont typeface="Arial" panose="020B0604020202020204" pitchFamily="34" charset="0"/>
              <a:buChar char="•"/>
            </a:pPr>
            <a:r>
              <a:rPr lang="en-US" b="0" baseline="0" dirty="0"/>
              <a:t>EML&amp;E USE THIS </a:t>
            </a:r>
            <a:r>
              <a:rPr lang="en-US" b="1" baseline="0" dirty="0"/>
              <a:t>MINDSET TO ACT FOR CHANGE</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9D947CE-4784-4D47-ABB7-6975DDD438F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0932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nvPr>
        </p:nvSpPr>
        <p:spPr/>
        <p:txBody>
          <a:bodyPr/>
          <a:lstStyle/>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EML&amp;E MAKE</a:t>
            </a:r>
            <a:r>
              <a:rPr lang="en-US" b="0" baseline="0" dirty="0"/>
              <a:t> IT A </a:t>
            </a:r>
            <a:r>
              <a:rPr lang="en-US" b="1" baseline="0" dirty="0"/>
              <a:t>PRIORITY </a:t>
            </a:r>
            <a:r>
              <a:rPr lang="en-US" b="0" baseline="0" dirty="0"/>
              <a:t>TO </a:t>
            </a:r>
            <a:r>
              <a:rPr lang="en-US" b="1" baseline="0" dirty="0"/>
              <a:t>BUILD NEW OPPORTUNITIES </a:t>
            </a:r>
            <a:r>
              <a:rPr lang="en-US" b="0" baseline="0" dirty="0"/>
              <a:t>FOR THOSE THAT HISTORICALLY HAVE BEEN EXCLUDED BY INSTITUTIONAL PRACTICES AND POLICIES</a:t>
            </a: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SUCCESS SHOULD BE BASED ON INSTITUTIONAL EFFECTIVENESS</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AND WE SHOULD HOLD OURSELVES </a:t>
            </a:r>
            <a:r>
              <a:rPr kumimoji="0" lang="en-US" sz="1200" b="1" i="0" u="none" strike="noStrike" kern="1200" cap="none" spc="0" normalizeH="0" baseline="0" noProof="0" dirty="0">
                <a:ln>
                  <a:noFill/>
                </a:ln>
                <a:solidFill>
                  <a:srgbClr val="000000"/>
                </a:solidFill>
                <a:effectLst/>
                <a:uLnTx/>
                <a:uFillTx/>
                <a:latin typeface="Arial" charset="0"/>
                <a:ea typeface="+mn-ea"/>
                <a:cs typeface="+mn-cs"/>
              </a:rPr>
              <a:t>ACCOUNTABLE</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IN THIS WAY. “IF ONE STUDENT FAILS, WE HAVE FAILED.”</a:t>
            </a:r>
          </a:p>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CAN WE IN MEDICAL EDUCATION CHANGE THE PARADIGM AND MOVE FROM A “SINK OR SWIM”, “PUBLISH OR PERISH” (FIXED MINDSET) TO AN INVESTMENT MODEL (GROWTH MINDSET), AND HOLD OURSELVES RESPONSIBLE FOR INSTITUTIONAL EFFECTIVENESS WITH OUR MEDICAL STUDENTS?</a:t>
            </a: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9D947CE-4784-4D47-ABB7-6975DDD438F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770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charset="0"/>
              </a:rPr>
              <a:t>THIS QUOTE PUTS IT INTO PERSPECTIVE – THAT THIS WILL NOT COME ABOUT OVER NIGHT – AND THAT IT WILL TAKE A VILLAGE TO BRING THIS WORK FORWARD….</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60810FE-85F6-4E9B-AC00-284CD00EF87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729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BENEFITS OF DIVERSITY CAN ONLY BE LEVERAGED IF THE </a:t>
            </a:r>
            <a:r>
              <a:rPr lang="en-US" b="1" dirty="0"/>
              <a:t>ENVIRONMENT RECOGNIZES THE VALUE OF LEARNING FROM THOSE DIFFERENCES </a:t>
            </a:r>
            <a:r>
              <a:rPr lang="en-US" dirty="0"/>
              <a:t>AND THE</a:t>
            </a:r>
            <a:r>
              <a:rPr lang="en-US" baseline="0" dirty="0"/>
              <a:t> ENVIRONMENT </a:t>
            </a:r>
            <a:r>
              <a:rPr lang="en-US" dirty="0"/>
              <a:t>IS </a:t>
            </a:r>
            <a:r>
              <a:rPr lang="en-US" b="1" dirty="0"/>
              <a:t>SET UP </a:t>
            </a:r>
            <a:r>
              <a:rPr lang="en-US" dirty="0"/>
              <a:t>TO ALLOW THOSE DIFFERENCES TO BE </a:t>
            </a:r>
            <a:r>
              <a:rPr lang="en-US" b="1" dirty="0"/>
              <a:t>VISIBLE</a:t>
            </a:r>
            <a:r>
              <a:rPr lang="en-US" dirty="0"/>
              <a:t>, </a:t>
            </a:r>
            <a:r>
              <a:rPr lang="en-US" b="1" dirty="0"/>
              <a:t>EXPRESSED FREELY, </a:t>
            </a:r>
            <a:r>
              <a:rPr lang="en-US" b="1" baseline="0" dirty="0"/>
              <a:t>EMBRACED AND VALUED</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5E91A80-D3CF-A046-81BE-0B0389BD12E4}" type="slidenum">
              <a:rPr kumimoji="0" lang="en-US" sz="1200" b="0" i="0" u="none" strike="noStrike" kern="1200" cap="none" spc="0" normalizeH="0" baseline="0" noProof="0" smtClean="0">
                <a:ln>
                  <a:noFill/>
                </a:ln>
                <a:solidFill>
                  <a:srgbClr val="000052"/>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52"/>
              </a:solidFill>
              <a:effectLst/>
              <a:uLnTx/>
              <a:uFillTx/>
              <a:latin typeface="Arial" charset="0"/>
              <a:ea typeface="+mn-ea"/>
              <a:cs typeface="+mn-cs"/>
            </a:endParaRPr>
          </a:p>
        </p:txBody>
      </p:sp>
    </p:spTree>
    <p:extLst>
      <p:ext uri="{BB962C8B-B14F-4D97-AF65-F5344CB8AC3E}">
        <p14:creationId xmlns:p14="http://schemas.microsoft.com/office/powerpoint/2010/main" val="153365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09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Provide best care, achieve best outcomes, optimize patient experience and close equity gap</a:t>
            </a:r>
          </a:p>
          <a:p>
            <a:r>
              <a:rPr lang="en-US" sz="1200" dirty="0">
                <a:solidFill>
                  <a:schemeClr val="tx2"/>
                </a:solidFill>
              </a:rPr>
              <a:t>Reinvigorate learner experience</a:t>
            </a:r>
          </a:p>
          <a:p>
            <a:endParaRPr lang="en-US" sz="1200" dirty="0">
              <a:solidFill>
                <a:schemeClr val="tx2"/>
              </a:solidFill>
            </a:endParaRPr>
          </a:p>
          <a:p>
            <a:r>
              <a:rPr lang="en-US" sz="1200" dirty="0">
                <a:solidFill>
                  <a:schemeClr val="tx2"/>
                </a:solidFill>
              </a:rPr>
              <a:t>Holistic Recruitment Process—see excellence broadly</a:t>
            </a:r>
          </a:p>
          <a:p>
            <a:r>
              <a:rPr lang="en-US" sz="1200" dirty="0">
                <a:solidFill>
                  <a:schemeClr val="tx2"/>
                </a:solidFill>
              </a:rPr>
              <a:t>Match rank list</a:t>
            </a:r>
          </a:p>
          <a:p>
            <a:r>
              <a:rPr lang="en-US" sz="1200" dirty="0">
                <a:solidFill>
                  <a:schemeClr val="tx2"/>
                </a:solidFill>
              </a:rPr>
              <a:t>Create an environment of inclusive excellence—creating safe spaces for flourishing</a:t>
            </a:r>
          </a:p>
          <a:p>
            <a:r>
              <a:rPr lang="en-US" sz="1200" dirty="0">
                <a:solidFill>
                  <a:schemeClr val="tx2"/>
                </a:solidFill>
              </a:rPr>
              <a:t>Faculty and Peer mentoring</a:t>
            </a:r>
          </a:p>
          <a:p>
            <a:r>
              <a:rPr lang="en-US" sz="1200" dirty="0">
                <a:solidFill>
                  <a:schemeClr val="tx2"/>
                </a:solidFill>
              </a:rPr>
              <a:t>Other Support resources?</a:t>
            </a:r>
          </a:p>
          <a:p>
            <a:endParaRPr lang="en-US" dirty="0"/>
          </a:p>
        </p:txBody>
      </p:sp>
    </p:spTree>
    <p:extLst>
      <p:ext uri="{BB962C8B-B14F-4D97-AF65-F5344CB8AC3E}">
        <p14:creationId xmlns:p14="http://schemas.microsoft.com/office/powerpoint/2010/main" val="177873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266">
              <a:spcAft>
                <a:spcPts val="300"/>
              </a:spcAft>
              <a:defRPr/>
            </a:pPr>
            <a:r>
              <a:rPr lang="en-US" b="1" dirty="0"/>
              <a:t>AAMC Holistic Review in Admissions Framework</a:t>
            </a:r>
            <a:endParaRPr lang="en-US" b="1" baseline="0" dirty="0"/>
          </a:p>
          <a:p>
            <a:pPr marL="171450" indent="-171450" defTabSz="914266">
              <a:spcAft>
                <a:spcPts val="300"/>
              </a:spcAft>
              <a:buFont typeface="Arial" panose="020B0604020202020204" pitchFamily="34" charset="0"/>
              <a:buChar char="•"/>
              <a:defRPr/>
            </a:pPr>
            <a:r>
              <a:rPr lang="en-US" sz="600" b="0" dirty="0"/>
              <a:t>&lt;review slide&gt;</a:t>
            </a:r>
          </a:p>
          <a:p>
            <a:pPr marL="171450" indent="-171450" defTabSz="914266">
              <a:spcAft>
                <a:spcPts val="300"/>
              </a:spcAft>
              <a:buFont typeface="Arial" panose="020B0604020202020204" pitchFamily="34" charset="0"/>
              <a:buChar char="•"/>
              <a:defRPr/>
            </a:pPr>
            <a:r>
              <a:rPr lang="en-US" sz="600" b="0" dirty="0"/>
              <a:t>We now have data that validates</a:t>
            </a:r>
            <a:r>
              <a:rPr lang="en-US" sz="600" b="0" baseline="0" dirty="0"/>
              <a:t> the effectiveness of the Holistic Review Framework. </a:t>
            </a:r>
          </a:p>
          <a:p>
            <a:pPr marL="171450" indent="-171450" defTabSz="914266">
              <a:spcAft>
                <a:spcPts val="300"/>
              </a:spcAft>
              <a:buFont typeface="Arial" panose="020B0604020202020204" pitchFamily="34" charset="0"/>
              <a:buChar char="•"/>
              <a:defRPr/>
            </a:pPr>
            <a:endParaRPr lang="en-US" sz="600" b="0" baseline="0" dirty="0"/>
          </a:p>
          <a:p>
            <a:pPr marL="171450" marR="0" lvl="0" indent="-171450" algn="l" defTabSz="914266"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dirty="0">
                <a:solidFill>
                  <a:schemeClr val="tx2"/>
                </a:solidFill>
                <a:sym typeface="Symbol" panose="05050102010706020507" pitchFamily="18" charset="2"/>
              </a:rPr>
              <a:t>Provides guidance for developing and implementing a strategically sound and legally viable admissions process that is mission-driven, diversity-focused and data-informed</a:t>
            </a:r>
            <a:endParaRPr lang="en-US" sz="800" dirty="0">
              <a:solidFill>
                <a:schemeClr val="tx2"/>
              </a:solidFill>
            </a:endParaRPr>
          </a:p>
          <a:p>
            <a:pPr marL="171450" indent="-171450" defTabSz="914266">
              <a:spcAft>
                <a:spcPts val="300"/>
              </a:spcAft>
              <a:buFont typeface="Arial" panose="020B0604020202020204" pitchFamily="34" charset="0"/>
              <a:buChar char="•"/>
              <a:defRPr/>
            </a:pPr>
            <a:endParaRPr lang="en-US" sz="600" b="0" baseline="0" dirty="0"/>
          </a:p>
          <a:p>
            <a:pPr marL="171450" indent="-171450" defTabSz="914266">
              <a:spcAft>
                <a:spcPts val="300"/>
              </a:spcAft>
              <a:buFont typeface="Arial" panose="020B0604020202020204" pitchFamily="34" charset="0"/>
              <a:buChar char="•"/>
              <a:defRPr/>
            </a:pPr>
            <a:endParaRPr lang="en-US" dirty="0"/>
          </a:p>
          <a:p>
            <a:pPr marL="0" indent="0" defTabSz="914266">
              <a:spcAft>
                <a:spcPts val="300"/>
              </a:spcAft>
              <a:buFont typeface="Arial" panose="020B0604020202020204" pitchFamily="34" charset="0"/>
              <a:buNone/>
              <a:defRPr/>
            </a:pPr>
            <a:endParaRPr lang="en-US" dirty="0"/>
          </a:p>
          <a:p>
            <a:pPr marL="165261" indent="-165261" defTabSz="914266">
              <a:spcAft>
                <a:spcPts val="300"/>
              </a:spcAft>
              <a:buFont typeface="Arial" panose="020B0604020202020204" pitchFamily="34" charset="0"/>
              <a:buChar char="•"/>
              <a:defRPr/>
            </a:pPr>
            <a:endParaRPr lang="en-US" b="0"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27</a:t>
            </a:fld>
            <a:endParaRPr lang="en-US"/>
          </a:p>
        </p:txBody>
      </p:sp>
    </p:spTree>
    <p:extLst>
      <p:ext uri="{BB962C8B-B14F-4D97-AF65-F5344CB8AC3E}">
        <p14:creationId xmlns:p14="http://schemas.microsoft.com/office/powerpoint/2010/main" val="27137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Balance of E-A-Ms</a:t>
            </a:r>
          </a:p>
          <a:p>
            <a:pPr marL="165261" indent="-165261">
              <a:buFont typeface="Arial" panose="020B0604020202020204" pitchFamily="34" charset="0"/>
              <a:buChar char="•"/>
            </a:pPr>
            <a:r>
              <a:rPr lang="en-US" dirty="0"/>
              <a:t>Holistic review </a:t>
            </a:r>
            <a:r>
              <a:rPr lang="en-US" baseline="0" dirty="0"/>
              <a:t> promotes an admissions process that looks and selects for a balance of experiences-attributes and academic metrics in its applicants.</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28</a:t>
            </a:fld>
            <a:endParaRPr lang="en-US"/>
          </a:p>
        </p:txBody>
      </p:sp>
    </p:spTree>
    <p:extLst>
      <p:ext uri="{BB962C8B-B14F-4D97-AF65-F5344CB8AC3E}">
        <p14:creationId xmlns:p14="http://schemas.microsoft.com/office/powerpoint/2010/main" val="196021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Quote from EHRC that sums</a:t>
            </a:r>
            <a:r>
              <a:rPr lang="en-US" baseline="0" dirty="0"/>
              <a:t> it all up….</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B56CAB6D-4DBA-4DBD-9847-F26F8128F0A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822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44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 cross the cultural divide</a:t>
            </a:r>
          </a:p>
          <a:p>
            <a:pPr marL="171450" indent="-171450">
              <a:buFont typeface="Arial" panose="020B0604020202020204" pitchFamily="34" charset="0"/>
              <a:buChar char="•"/>
            </a:pPr>
            <a:r>
              <a:rPr lang="en-US" dirty="0"/>
              <a:t>RETHINK WHAT’S POSSIBLE </a:t>
            </a:r>
            <a:r>
              <a:rPr lang="en-US" dirty="0">
                <a:sym typeface="Wingdings" panose="05000000000000000000" pitchFamily="2" charset="2"/>
              </a:rPr>
              <a:t> </a:t>
            </a:r>
            <a:r>
              <a:rPr lang="en-US" dirty="0"/>
              <a:t>THE CASE FOR DIVERSITY HAS BEEN RECOGNIZED BY INDUSTRIES ACROSS THE GLOBE SINCE THE EARLY 90’S &amp; HAVE DEMONSTRATED ITS WORTH OVER AND OVER </a:t>
            </a:r>
          </a:p>
          <a:p>
            <a:pPr marL="171450" indent="-171450">
              <a:buFont typeface="Arial" panose="020B0604020202020204" pitchFamily="34" charset="0"/>
              <a:buChar char="•"/>
            </a:pPr>
            <a:r>
              <a:rPr lang="en-US" dirty="0"/>
              <a:t>BE PROACTIVE AND EDUCATE YOURSELF FURTHER TO UNDERSTAND THE CASE FOR DIVERSITY AND WHAT A DIVERSE WORKFORCE CAN DO TO ENHANCE YOUR INSTITUTION TO ACHIEVE EXCELLENCE IN EACH OF TRIPARTITE MISSIONS.</a:t>
            </a:r>
          </a:p>
          <a:p>
            <a:pPr marL="171450" indent="-171450">
              <a:buFont typeface="Arial" panose="020B0604020202020204" pitchFamily="34" charset="0"/>
              <a:buChar char="•"/>
            </a:pPr>
            <a:r>
              <a:rPr lang="en-US" dirty="0"/>
              <a:t>FOCUS ON THE IMPORTANCE OF INCLUSION EXCELLENCE AND EQUITY-MINDEDNESS LEADERSHIP AND </a:t>
            </a:r>
            <a:r>
              <a:rPr lang="en-US" b="1" dirty="0"/>
              <a:t>PRACTICE CONSCIOUS INCLUSION </a:t>
            </a:r>
            <a:r>
              <a:rPr lang="en-US" dirty="0"/>
              <a:t>– THAT IS, BE INTENTIONAL IN YOUR COMMITMENT TO REACH INCLUSION EXCELLENCE IN YOUR LEARNING AND WORKPLACE ENVIRONMENT IN ORDER TO ACTUALIZE THE BENEFITS THAT DIVERSITY BRINGS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314544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4</a:t>
            </a:r>
            <a:r>
              <a:rPr lang="en-US" baseline="30000" dirty="0"/>
              <a:t>TH</a:t>
            </a:r>
            <a:r>
              <a:rPr lang="en-US" dirty="0"/>
              <a:t> YEAR MEDICAL STUDENT AT U</a:t>
            </a:r>
            <a:r>
              <a:rPr lang="en-US" baseline="0" dirty="0"/>
              <a:t> OF VIRGINIA SOM</a:t>
            </a:r>
            <a:endParaRPr lang="en-US" dirty="0"/>
          </a:p>
          <a:p>
            <a:pPr marL="171450" indent="-171450">
              <a:buFont typeface="Arial" pitchFamily="34" charset="0"/>
              <a:buChar char="•"/>
            </a:pPr>
            <a:r>
              <a:rPr lang="en-US" baseline="0" dirty="0">
                <a:sym typeface="Wingdings" pitchFamily="2" charset="2"/>
              </a:rPr>
              <a:t>CALLED COLORED GIRL 3 TIMES IN FRONT OF HER ATTENDING. OKWEREKU EXPERIENCED FACULTY WHO CHOSE TO AVOID THE DISCUSSION, OR WORSE, WERE SILENT AND ACTED AS IF THE DISCRIMINATORY INCIDENT NEVER OCCURRED. </a:t>
            </a:r>
          </a:p>
          <a:p>
            <a:pPr marL="171450" indent="-171450">
              <a:buFont typeface="Arial" pitchFamily="34" charset="0"/>
              <a:buChar char="•"/>
            </a:pPr>
            <a:r>
              <a:rPr lang="en-US" baseline="0" dirty="0">
                <a:sym typeface="Wingdings" pitchFamily="2" charset="2"/>
              </a:rPr>
              <a:t>SHE STOPPED QUESTIONING &amp; CONFRONTING FACULTY IN FEAR OF RETALIATION AND THE POTENTIAL IMPACT ON HER EVALUATION.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sym typeface="Wingdings" pitchFamily="2" charset="2"/>
              </a:rPr>
              <a:t>READ QUOTE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sym typeface="Wingdings" pitchFamily="2" charset="2"/>
              </a:rPr>
              <a:t>HER EXPERIENCE HIGHLIGHTS THE </a:t>
            </a:r>
            <a:r>
              <a:rPr lang="en-US" b="1" baseline="0" dirty="0">
                <a:sym typeface="Wingdings" pitchFamily="2" charset="2"/>
              </a:rPr>
              <a:t>NEED FOR HEIGHTENED TRAINING </a:t>
            </a:r>
            <a:r>
              <a:rPr lang="en-US" baseline="0" dirty="0">
                <a:sym typeface="Wingdings" pitchFamily="2" charset="2"/>
              </a:rPr>
              <a:t>FOR FACULTY THAT GOES BEYOND CULTURAL COMPETENCY AND UNCONSCIOUS BIAS TRAINING….</a:t>
            </a:r>
            <a:r>
              <a:rPr lang="en-US" dirty="0"/>
              <a:t>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0810FE-85F6-4E9B-AC00-284CD00EF874}" type="slidenum">
              <a:rPr lang="en-US" smtClean="0"/>
              <a:pPr/>
              <a:t>34</a:t>
            </a:fld>
            <a:endParaRPr lang="en-US" dirty="0"/>
          </a:p>
        </p:txBody>
      </p:sp>
    </p:spTree>
    <p:extLst>
      <p:ext uri="{BB962C8B-B14F-4D97-AF65-F5344CB8AC3E}">
        <p14:creationId xmlns:p14="http://schemas.microsoft.com/office/powerpoint/2010/main" val="199011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FACULTY NEED NOT ONLY THE ABILITY TO RECOGNIZE PREJUDICE AND DISCRIMINATION BUT ALSO THE </a:t>
            </a:r>
            <a:r>
              <a:rPr lang="en-US" b="1" dirty="0"/>
              <a:t>TOOLS TO SPEAK UP AGAINST IT </a:t>
            </a:r>
            <a:r>
              <a:rPr lang="en-US" dirty="0"/>
              <a:t>WHEN THEY WITNESS IT  IN MOST CASES, FACULTY DON’T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0810FE-85F6-4E9B-AC00-284CD00EF874}" type="slidenum">
              <a:rPr lang="en-US" smtClean="0"/>
              <a:pPr/>
              <a:t>35</a:t>
            </a:fld>
            <a:endParaRPr lang="en-US" dirty="0"/>
          </a:p>
        </p:txBody>
      </p:sp>
    </p:spTree>
    <p:extLst>
      <p:ext uri="{BB962C8B-B14F-4D97-AF65-F5344CB8AC3E}">
        <p14:creationId xmlns:p14="http://schemas.microsoft.com/office/powerpoint/2010/main" val="66217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FACULTY</a:t>
            </a:r>
            <a:r>
              <a:rPr lang="en-US" baseline="0" dirty="0"/>
              <a:t> </a:t>
            </a:r>
            <a:r>
              <a:rPr lang="en-US" dirty="0"/>
              <a:t>NEED</a:t>
            </a:r>
            <a:r>
              <a:rPr lang="en-US" baseline="0" dirty="0"/>
              <a:t> TO </a:t>
            </a:r>
            <a:r>
              <a:rPr lang="en-US" u="sng" baseline="0" dirty="0"/>
              <a:t>NOT</a:t>
            </a:r>
            <a:r>
              <a:rPr lang="en-US" baseline="0" dirty="0"/>
              <a:t> TAKE THE PRIVILEGED PATH OF LEAST RESISTANCE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0810FE-85F6-4E9B-AC00-284CD00EF874}" type="slidenum">
              <a:rPr lang="en-US" smtClean="0"/>
              <a:pPr/>
              <a:t>36</a:t>
            </a:fld>
            <a:endParaRPr lang="en-US" dirty="0"/>
          </a:p>
        </p:txBody>
      </p:sp>
    </p:spTree>
    <p:extLst>
      <p:ext uri="{BB962C8B-B14F-4D97-AF65-F5344CB8AC3E}">
        <p14:creationId xmlns:p14="http://schemas.microsoft.com/office/powerpoint/2010/main" val="405321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BUT FACULTY ARE NOT EXCLUDED FROM THESE EXPERIENCES….</a:t>
            </a:r>
          </a:p>
          <a:p>
            <a:pPr marL="171450" indent="-171450">
              <a:buFont typeface="Arial" pitchFamily="34" charset="0"/>
              <a:buChar char="•"/>
            </a:pPr>
            <a:r>
              <a:rPr lang="en-US" dirty="0"/>
              <a:t>EXPERIENCES</a:t>
            </a:r>
            <a:r>
              <a:rPr lang="en-US" baseline="0" dirty="0"/>
              <a:t> THAT REMIND THESE FACULTY MEMBERS HOW QUICKLY A SENSE OF POWER CAN SHIFT…</a:t>
            </a:r>
          </a:p>
          <a:p>
            <a:pPr marL="171450" indent="-171450">
              <a:buFont typeface="Arial" pitchFamily="34" charset="0"/>
              <a:buChar char="•"/>
            </a:pPr>
            <a:r>
              <a:rPr lang="en-US" baseline="0" dirty="0"/>
              <a:t>HE &amp; HIS WIFE WERE INVITED BY A FACULTY MEMBER TO AN UPSCALE RESTAURANT TO CELEBRATE THE COMPLETION OF HIS DISSERTATION</a:t>
            </a:r>
          </a:p>
          <a:p>
            <a:pPr marL="171450" indent="-171450">
              <a:buFont typeface="Arial" pitchFamily="34" charset="0"/>
              <a:buChar char="•"/>
            </a:pPr>
            <a:r>
              <a:rPr lang="en-US" baseline="0" dirty="0"/>
              <a:t>AFTER DINNER AND NICE CELEBRATION, HE AND HIS WIFE WERE IN VALET LINE WAITING TO RECEIVE THEIR CAR</a:t>
            </a:r>
          </a:p>
          <a:p>
            <a:pPr marL="171450" indent="-171450">
              <a:buFont typeface="Arial" pitchFamily="34" charset="0"/>
              <a:buChar char="•"/>
            </a:pPr>
            <a:r>
              <a:rPr lang="en-US" baseline="0" dirty="0"/>
              <a:t>JAGUAR – WOMEN BYPASSED VALET DOCK, STOPPED IN FRONT OF THE AUTHOR, AND DROPPED HER KEYS INTO HIS HANDS – BEFORE HE COULD SAY ANYTHING SHE WALKED AWAY WITHOUT A WORD – HE WAS MISTAKEN FOR ONE OF THE VALETS – HE HANDED THE KEYS TO ONE OF THE VALETS WHO ACKNOWLEDGED THAT THIS SORT OF THING HAPPENS TO LATINO MEN</a:t>
            </a:r>
          </a:p>
          <a:p>
            <a:pPr marL="171450" indent="-171450">
              <a:buFont typeface="Arial" pitchFamily="34" charset="0"/>
              <a:buChar char="•"/>
            </a:pPr>
            <a:r>
              <a:rPr lang="en-US" baseline="0" dirty="0"/>
              <a:t>NOT 5 MINUTES LATER, ANOTHER WELL-DRESSED WOMAN APPROACHED HIM AND HANDED HIM HER CAR KEYS….</a:t>
            </a:r>
            <a:endParaRPr lang="en-US" dirty="0"/>
          </a:p>
        </p:txBody>
      </p:sp>
      <p:sp>
        <p:nvSpPr>
          <p:cNvPr id="4" name="Slide Number Placeholder 3"/>
          <p:cNvSpPr>
            <a:spLocks noGrp="1"/>
          </p:cNvSpPr>
          <p:nvPr>
            <p:ph type="sldNum" sz="quarter" idx="10"/>
          </p:nvPr>
        </p:nvSpPr>
        <p:spPr/>
        <p:txBody>
          <a:bodyPr/>
          <a:lstStyle/>
          <a:p>
            <a:fld id="{B60810FE-85F6-4E9B-AC00-284CD00EF874}" type="slidenum">
              <a:rPr lang="en-US" smtClean="0"/>
              <a:pPr/>
              <a:t>37</a:t>
            </a:fld>
            <a:endParaRPr lang="en-US" dirty="0"/>
          </a:p>
        </p:txBody>
      </p:sp>
    </p:spTree>
    <p:extLst>
      <p:ext uri="{BB962C8B-B14F-4D97-AF65-F5344CB8AC3E}">
        <p14:creationId xmlns:p14="http://schemas.microsoft.com/office/powerpoint/2010/main" val="16812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 cross the cultural divide</a:t>
            </a:r>
          </a:p>
          <a:p>
            <a:pPr marL="171450" indent="-171450">
              <a:buFont typeface="Arial" panose="020B0604020202020204" pitchFamily="34" charset="0"/>
              <a:buChar char="•"/>
            </a:pPr>
            <a:r>
              <a:rPr lang="en-US" dirty="0"/>
              <a:t>RETHINK WHAT’S POSSIBLE </a:t>
            </a:r>
            <a:r>
              <a:rPr lang="en-US" dirty="0">
                <a:sym typeface="Wingdings" panose="05000000000000000000" pitchFamily="2" charset="2"/>
              </a:rPr>
              <a:t> </a:t>
            </a:r>
            <a:r>
              <a:rPr lang="en-US" dirty="0"/>
              <a:t>THE CASE FOR DIVERSITY HAS BEEN RECOGNIZED BY INDUSTRIES ACROSS THE GLOBE SINCE THE EARLY 90’S &amp; HAVE DEMONSTRATED ITS WORTH OVER AND OVER </a:t>
            </a:r>
          </a:p>
          <a:p>
            <a:pPr marL="171450" indent="-171450">
              <a:buFont typeface="Arial" panose="020B0604020202020204" pitchFamily="34" charset="0"/>
              <a:buChar char="•"/>
            </a:pPr>
            <a:r>
              <a:rPr lang="en-US" dirty="0"/>
              <a:t>BE PROACTIVE AND EDUCATE YOURSELF FURTHER TO UNDERSTAND THE CASE FOR DIVERSITY AND WHAT A DIVERSE WORKFORCE CAN DO TO ENHANCE YOUR INSTITUTION TO ACHIEVE EXCELLENCE IN EACH OF TRIPARTITE MISSIONS.</a:t>
            </a:r>
          </a:p>
          <a:p>
            <a:pPr marL="171450" indent="-171450">
              <a:buFont typeface="Arial" panose="020B0604020202020204" pitchFamily="34" charset="0"/>
              <a:buChar char="•"/>
            </a:pPr>
            <a:r>
              <a:rPr lang="en-US" dirty="0"/>
              <a:t>FOCUS ON THE IMPORTANCE OF INCLUSION EXCELLENCE AND EQUITY-MINDEDNESS LEADERSHIP AND </a:t>
            </a:r>
            <a:r>
              <a:rPr lang="en-US" b="1" dirty="0"/>
              <a:t>PRACTICE CONSCIOUS INCLUSION </a:t>
            </a:r>
            <a:r>
              <a:rPr lang="en-US" dirty="0"/>
              <a:t>– THAT IS, BE INTENTIONAL IN YOUR COMMITMENT TO REACH INCLUSION EXCELLENCE IN YOUR LEARNING AND WORKPLACE ENVIRONMENT IN ORDER TO ACTUALIZE THE BENEFITS THAT DIVERSITY BRINGS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39</a:t>
            </a:fld>
            <a:endParaRPr lang="en-US"/>
          </a:p>
        </p:txBody>
      </p:sp>
    </p:spTree>
    <p:extLst>
      <p:ext uri="{BB962C8B-B14F-4D97-AF65-F5344CB8AC3E}">
        <p14:creationId xmlns:p14="http://schemas.microsoft.com/office/powerpoint/2010/main" val="296847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Pipeline (Who is in the pool?)</a:t>
            </a:r>
          </a:p>
          <a:p>
            <a:r>
              <a:rPr lang="en-US" sz="1200" dirty="0">
                <a:solidFill>
                  <a:schemeClr val="tx2"/>
                </a:solidFill>
              </a:rPr>
              <a:t>Who gets in the door? (admitted/matriculated students)</a:t>
            </a:r>
          </a:p>
          <a:p>
            <a:r>
              <a:rPr lang="en-US" sz="1200" dirty="0">
                <a:solidFill>
                  <a:schemeClr val="tx2"/>
                </a:solidFill>
              </a:rPr>
              <a:t>Who graduates? (demographics of MD graduates)</a:t>
            </a:r>
          </a:p>
          <a:p>
            <a:r>
              <a:rPr lang="en-US" sz="1200" dirty="0">
                <a:solidFill>
                  <a:schemeClr val="tx2"/>
                </a:solidFill>
              </a:rPr>
              <a:t>National numbers going into family medicine (demographics of residents?)</a:t>
            </a:r>
          </a:p>
          <a:p>
            <a:r>
              <a:rPr lang="en-US" sz="1200" dirty="0">
                <a:solidFill>
                  <a:schemeClr val="tx2"/>
                </a:solidFill>
              </a:rPr>
              <a:t>Demographics of practicing family physicians</a:t>
            </a:r>
          </a:p>
          <a:p>
            <a:endParaRPr lang="en-US" dirty="0"/>
          </a:p>
        </p:txBody>
      </p:sp>
    </p:spTree>
    <p:extLst>
      <p:ext uri="{BB962C8B-B14F-4D97-AF65-F5344CB8AC3E}">
        <p14:creationId xmlns:p14="http://schemas.microsoft.com/office/powerpoint/2010/main" val="2828666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are we now</a:t>
            </a:r>
          </a:p>
          <a:p>
            <a:r>
              <a:rPr lang="en-US" baseline="0" dirty="0"/>
              <a:t>What you can do to get more people into family medicine</a:t>
            </a:r>
            <a:endParaRPr lang="en-US" dirty="0"/>
          </a:p>
        </p:txBody>
      </p:sp>
    </p:spTree>
    <p:extLst>
      <p:ext uri="{BB962C8B-B14F-4D97-AF65-F5344CB8AC3E}">
        <p14:creationId xmlns:p14="http://schemas.microsoft.com/office/powerpoint/2010/main" val="267658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3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(same)</a:t>
            </a:r>
          </a:p>
        </p:txBody>
      </p:sp>
      <p:sp>
        <p:nvSpPr>
          <p:cNvPr id="4" name="Slide Number Placeholder 3"/>
          <p:cNvSpPr>
            <a:spLocks noGrp="1"/>
          </p:cNvSpPr>
          <p:nvPr>
            <p:ph type="sldNum" sz="quarter" idx="10"/>
          </p:nvPr>
        </p:nvSpPr>
        <p:spPr/>
        <p:txBody>
          <a:bodyPr/>
          <a:lstStyle/>
          <a:p>
            <a:fld id="{DA7CAF9F-01D4-4400-A9BA-78544A4787F7}" type="slidenum">
              <a:rPr lang="en-US" smtClean="0"/>
              <a:t>7</a:t>
            </a:fld>
            <a:endParaRPr lang="en-US" dirty="0"/>
          </a:p>
        </p:txBody>
      </p:sp>
    </p:spTree>
    <p:extLst>
      <p:ext uri="{BB962C8B-B14F-4D97-AF65-F5344CB8AC3E}">
        <p14:creationId xmlns:p14="http://schemas.microsoft.com/office/powerpoint/2010/main" val="210344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174708" indent="-174708">
              <a:buFont typeface="Arial" panose="020B0604020202020204" pitchFamily="34" charset="0"/>
              <a:buChar char="•"/>
            </a:pPr>
            <a:r>
              <a:rPr lang="en-US" dirty="0"/>
              <a:t>EXPERTS ARE RECOGNIZING THAT IN ORDER FOR THE </a:t>
            </a:r>
            <a:r>
              <a:rPr lang="en-US" b="1" dirty="0"/>
              <a:t>POSITIVE BENEFITS OF DIVERSITY TO BE REALIZED</a:t>
            </a:r>
            <a:r>
              <a:rPr lang="en-US" dirty="0"/>
              <a:t>, DIVERSE EMPLOYEES NEED NOT ONLY BE HIRED AND RETAINED, BUT </a:t>
            </a:r>
            <a:r>
              <a:rPr lang="en-US" b="1" dirty="0"/>
              <a:t>ALSO INTEGRATED MORE FULLY </a:t>
            </a:r>
            <a:r>
              <a:rPr lang="en-US" dirty="0"/>
              <a:t>INTO THE SOCIAL FABRIC AND OPERATION OF THE ORGANIZATION </a:t>
            </a:r>
          </a:p>
          <a:p>
            <a:pPr marL="174708" indent="-174708">
              <a:buFont typeface="Arial" panose="020B0604020202020204" pitchFamily="34" charset="0"/>
              <a:buChar char="•"/>
            </a:pPr>
            <a:r>
              <a:rPr lang="en-US" dirty="0"/>
              <a:t>ESSENTIALLY,</a:t>
            </a:r>
            <a:r>
              <a:rPr lang="en-US" baseline="0" dirty="0"/>
              <a:t> ACHIEVING INCLUSION MEANS </a:t>
            </a:r>
            <a:r>
              <a:rPr lang="en-US" b="1" baseline="0" dirty="0"/>
              <a:t>CREATING THE INFRASTRUCTURE, POLICIES, PRACTICES </a:t>
            </a:r>
            <a:r>
              <a:rPr lang="en-US" baseline="0" dirty="0"/>
              <a:t>IN ORGANIZATIONAL LIFE THAT </a:t>
            </a:r>
            <a:r>
              <a:rPr lang="en-US" b="1" baseline="0" dirty="0"/>
              <a:t>RECOGNIZE</a:t>
            </a:r>
            <a:r>
              <a:rPr lang="en-US" baseline="0" dirty="0"/>
              <a:t> THE EXISTENCE &amp; VALUE OF </a:t>
            </a:r>
            <a:r>
              <a:rPr lang="en-US" b="1" baseline="0" dirty="0"/>
              <a:t>MULTIPLE PERPSECTIVES </a:t>
            </a:r>
            <a:r>
              <a:rPr lang="en-US" baseline="0" dirty="0"/>
              <a:t>AND SIGNAL THE </a:t>
            </a:r>
            <a:r>
              <a:rPr lang="en-US" b="1" baseline="0" dirty="0"/>
              <a:t>IMPORTANCE OF LEARNING </a:t>
            </a:r>
            <a:r>
              <a:rPr lang="en-US" baseline="0" dirty="0"/>
              <a:t>FROM, AND </a:t>
            </a:r>
            <a:r>
              <a:rPr lang="en-US" b="1" baseline="0" dirty="0"/>
              <a:t>LEVERAGING</a:t>
            </a:r>
            <a:r>
              <a:rPr lang="en-US" baseline="0" dirty="0"/>
              <a:t>, </a:t>
            </a:r>
            <a:r>
              <a:rPr lang="en-US" b="1" baseline="0" dirty="0"/>
              <a:t>DIFFERENCES.</a:t>
            </a:r>
          </a:p>
          <a:p>
            <a:pPr marL="174708" indent="-174708">
              <a:buFont typeface="Arial" panose="020B0604020202020204" pitchFamily="34" charset="0"/>
              <a:buChar char="•"/>
            </a:pPr>
            <a:r>
              <a:rPr lang="en-US" b="1" baseline="0" dirty="0"/>
              <a:t>THE GOAL IS TO ENSURE THAT PEOPLE FROM ALL BACKGROUNDS ARE FULLY INTEGRATED (AND NOT MARGINALIZED), FULLY ENGAGED (AND NOT EXCLUDED), AND FULLY EMPOWERED (AND NOT DIMINISHED).</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B56CAB6D-4DBA-4DBD-9847-F26F8128F0AB}" type="slidenum">
              <a:rPr kumimoji="0" lang="en-US" sz="1800" b="0" i="0" u="none" strike="noStrike" kern="0" cap="none" spc="0" normalizeH="0" baseline="0" noProof="0">
                <a:ln>
                  <a:noFill/>
                </a:ln>
                <a:solidFill>
                  <a:sysClr val="windowText" lastClr="000000"/>
                </a:solidFill>
                <a:effectLst/>
                <a:uLnTx/>
                <a:uFillTx/>
                <a:latin typeface="Arial"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27749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a:t>
            </a:r>
            <a:r>
              <a:rPr lang="en-US" baseline="0" dirty="0"/>
              <a:t> IS A TIME THAT WE </a:t>
            </a:r>
            <a:r>
              <a:rPr lang="en-US" b="1" baseline="0" dirty="0"/>
              <a:t>ADDRESS THE CHALLENGES </a:t>
            </a:r>
            <a:r>
              <a:rPr lang="en-US" baseline="0" dirty="0"/>
              <a:t>FACED BY FACULTY, STAFF, AND STUDENTS WHO </a:t>
            </a:r>
            <a:r>
              <a:rPr lang="en-US" b="1" dirty="0"/>
              <a:t>HISTORICALLY</a:t>
            </a:r>
            <a:r>
              <a:rPr lang="en-US" b="1" baseline="0" dirty="0"/>
              <a:t> </a:t>
            </a:r>
            <a:r>
              <a:rPr lang="en-US" dirty="0"/>
              <a:t>HAVE BEEN </a:t>
            </a:r>
            <a:r>
              <a:rPr lang="en-US" b="1" dirty="0"/>
              <a:t>EXCLUDED</a:t>
            </a:r>
            <a:r>
              <a:rPr lang="en-US" dirty="0"/>
              <a:t> FROM TOO MANY OPPORTUNITIES IN HIGHER EDUCATION AND THE HEALTH PROFESSIONS….</a:t>
            </a:r>
          </a:p>
          <a:p>
            <a:pPr marL="174708" indent="-174708">
              <a:buFont typeface="Arial" panose="020B0604020202020204" pitchFamily="34" charset="0"/>
              <a:buChar char="•"/>
            </a:pPr>
            <a:r>
              <a:rPr lang="en-US" dirty="0"/>
              <a:t>IT SEEMS THAT OUR INSTITUTIONAL POLICIES, STRUCTURES, EXPECTATIONS, AND UNSPOKEN RULES HAVE PERPETUATED A </a:t>
            </a:r>
            <a:r>
              <a:rPr lang="en-US" b="1" dirty="0"/>
              <a:t>DOUBLE</a:t>
            </a:r>
            <a:r>
              <a:rPr lang="en-US" dirty="0"/>
              <a:t> (SOMETIMES TRIPLE) </a:t>
            </a:r>
            <a:r>
              <a:rPr lang="en-US" b="1" dirty="0"/>
              <a:t>STANDARD</a:t>
            </a:r>
            <a:r>
              <a:rPr lang="en-US" dirty="0"/>
              <a:t> BOTH IN THE LEARNING AND WORKPLACE ENVIRONS FOR SPECIFIC POPULATION GROUPS…</a:t>
            </a:r>
          </a:p>
          <a:p>
            <a:pPr marL="174708" indent="-174708">
              <a:buFont typeface="Arial" panose="020B0604020202020204" pitchFamily="34" charset="0"/>
              <a:buChar char="•"/>
            </a:pPr>
            <a:r>
              <a:rPr lang="en-US" dirty="0"/>
              <a:t>WE NEED TO TAKE A CLOSER LOOK AT &amp; ASK “</a:t>
            </a:r>
            <a:r>
              <a:rPr lang="en-US" b="1" dirty="0"/>
              <a:t>WHAT EXCLUSIONARY PRACTICES ARE WE DEMONSTRATING HERE </a:t>
            </a:r>
            <a:r>
              <a:rPr lang="en-US" dirty="0"/>
              <a:t>IN OUR MEDICAL EDUCATION &amp; TRAINING? WHAT EXCLUSIONARY PRACTICES ARE WE DEMONSTRATING IN OUR IN THE TRAINING OF OUR RESIDENTS? WHAT EXCLUSIONARY PRACTICES ARE WE DEMONSTRATING IN OUR RESEARCH FACILITIES AND RESEARCH OPPORTUNITIES? </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9D947CE-4784-4D47-ABB7-6975DDD438F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684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custDataLst>
              <p:tags r:id="rId1"/>
            </p:custDataLst>
          </p:nvPr>
        </p:nvSpPr>
        <p:spPr/>
        <p:txBody>
          <a:bodyPr/>
          <a:lstStyle/>
          <a:p>
            <a:r>
              <a:rPr lang="en-US" dirty="0"/>
              <a:t>…</a:t>
            </a:r>
            <a:r>
              <a:rPr lang="en-US" b="0" dirty="0"/>
              <a:t>WHY DIVERSITY EFFORTS FAIL AND HOW LEVERAGING DIFFERENCE CAN SUCCEED</a:t>
            </a:r>
          </a:p>
          <a:p>
            <a:pPr marL="171450" indent="-171450">
              <a:buFont typeface="Arial" panose="020B0604020202020204" pitchFamily="34" charset="0"/>
              <a:buChar char="•"/>
            </a:pPr>
            <a:r>
              <a:rPr lang="en-US" b="0" dirty="0"/>
              <a:t>JOHNSON &amp; HIGGINS PROFESSOR OF BUSINESS ADMINISTRATION, UNIVERSITY</a:t>
            </a:r>
            <a:r>
              <a:rPr lang="en-US" b="0" baseline="0" dirty="0"/>
              <a:t> OF VIRGINIA, DARDEN SCHOOL OF BUSINESS</a:t>
            </a:r>
          </a:p>
          <a:p>
            <a:pPr marL="171450" indent="-171450">
              <a:buFont typeface="Arial" panose="020B0604020202020204" pitchFamily="34" charset="0"/>
              <a:buChar char="•"/>
            </a:pPr>
            <a:r>
              <a:rPr lang="en-US" b="0" baseline="0" dirty="0"/>
              <a:t>TEACHES, CONDUCTS RESEARCH AND CONSULTS WITH GLOBAL LEADERS ON HOW THEY CAN USE DIVERSITY STRATEGICALLY TO GENERATE SUPERIOR BUSINESS PERFORMANCE</a:t>
            </a:r>
            <a:endParaRPr lang="en-US"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60810FE-85F6-4E9B-AC00-284CD00EF874}" type="slidenum">
              <a:rPr lang="en-US" smtClean="0"/>
              <a:pPr/>
              <a:t>12</a:t>
            </a:fld>
            <a:endParaRPr lang="en-US"/>
          </a:p>
        </p:txBody>
      </p:sp>
    </p:spTree>
    <p:extLst>
      <p:ext uri="{BB962C8B-B14F-4D97-AF65-F5344CB8AC3E}">
        <p14:creationId xmlns:p14="http://schemas.microsoft.com/office/powerpoint/2010/main" val="24806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AHCs</a:t>
            </a:r>
            <a:r>
              <a:rPr lang="en-US" baseline="0" dirty="0"/>
              <a:t> NEED TO </a:t>
            </a:r>
            <a:r>
              <a:rPr lang="en-US" b="1" baseline="0" dirty="0"/>
              <a:t>BE INTENTIONAL IN CREATING AN INCLUSIVE ENVIRONMENT </a:t>
            </a:r>
            <a:r>
              <a:rPr lang="en-US" baseline="0" dirty="0"/>
              <a:t>AND BEYOND….</a:t>
            </a:r>
          </a:p>
          <a:p>
            <a:pPr marL="171450" indent="-171450">
              <a:buFont typeface="Arial" panose="020B0604020202020204" pitchFamily="34" charset="0"/>
              <a:buChar char="•"/>
            </a:pPr>
            <a:r>
              <a:rPr lang="en-US" baseline="0" dirty="0"/>
              <a:t>EQUITY-MINDED LEADERS AND EDUCATORS </a:t>
            </a:r>
            <a:r>
              <a:rPr lang="en-US" b="1" baseline="0" dirty="0"/>
              <a:t>PRACTICE CONCSIOUS INCLUSION </a:t>
            </a:r>
            <a:r>
              <a:rPr lang="en-US" baseline="0" dirty="0"/>
              <a:t>AND </a:t>
            </a:r>
            <a:r>
              <a:rPr lang="en-US" b="1" baseline="0" dirty="0"/>
              <a:t>INTENTIONALITY</a:t>
            </a: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E825233-37C7-4EA0-914D-215BCF8766FC}" type="slidenum">
              <a:rPr kumimoji="0" lang="en-US" sz="1200" b="0" i="0" u="none" strike="noStrike" kern="1200" cap="none" spc="0" normalizeH="0" baseline="0" noProof="0" smtClean="0">
                <a:ln>
                  <a:noFill/>
                </a:ln>
                <a:solidFill>
                  <a:srgbClr val="000052"/>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52"/>
              </a:solidFill>
              <a:effectLst/>
              <a:uLnTx/>
              <a:uFillTx/>
              <a:latin typeface="Arial" charset="0"/>
              <a:ea typeface="+mn-ea"/>
              <a:cs typeface="+mn-cs"/>
            </a:endParaRPr>
          </a:p>
        </p:txBody>
      </p:sp>
    </p:spTree>
    <p:extLst>
      <p:ext uri="{BB962C8B-B14F-4D97-AF65-F5344CB8AC3E}">
        <p14:creationId xmlns:p14="http://schemas.microsoft.com/office/powerpoint/2010/main" val="369854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Promote diversity and inclusion</a:t>
            </a:r>
          </a:p>
          <a:p>
            <a:endParaRPr lang="en-US" sz="300" dirty="0"/>
          </a:p>
          <a:p>
            <a:pPr marL="165261" indent="-165261">
              <a:buFont typeface="Arial" panose="020B0604020202020204" pitchFamily="34" charset="0"/>
              <a:buChar char="•"/>
            </a:pPr>
            <a:r>
              <a:rPr lang="en-US" dirty="0"/>
              <a:t>Holistic review at it’s core promotes diversity and inclusion as essential</a:t>
            </a:r>
            <a:r>
              <a:rPr lang="en-US" baseline="0" dirty="0"/>
              <a:t> to excellence.</a:t>
            </a:r>
            <a:endParaRPr lang="en-US" dirty="0"/>
          </a:p>
          <a:p>
            <a:pPr marL="165261" indent="-165261">
              <a:buFont typeface="Arial" panose="020B0604020202020204" pitchFamily="34" charset="0"/>
              <a:buChar char="•"/>
            </a:pPr>
            <a:r>
              <a:rPr lang="en-US" dirty="0"/>
              <a:t>Scott Page in his latest book </a:t>
            </a:r>
            <a:r>
              <a:rPr lang="en-US" baseline="0" dirty="0"/>
              <a:t> speaks of </a:t>
            </a:r>
            <a:r>
              <a:rPr lang="en-US" dirty="0"/>
              <a:t>the “Diversity Bonus”…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15</a:t>
            </a:fld>
            <a:endParaRPr lang="en-US"/>
          </a:p>
        </p:txBody>
      </p:sp>
    </p:spTree>
    <p:extLst>
      <p:ext uri="{BB962C8B-B14F-4D97-AF65-F5344CB8AC3E}">
        <p14:creationId xmlns:p14="http://schemas.microsoft.com/office/powerpoint/2010/main" val="270084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795643" y="3092116"/>
            <a:ext cx="9137881" cy="923330"/>
          </a:xfrm>
          <a:gradFill flip="none" rotWithShape="1">
            <a:gsLst>
              <a:gs pos="1000">
                <a:schemeClr val="accent6"/>
              </a:gs>
              <a:gs pos="1000">
                <a:schemeClr val="bg1"/>
              </a:gs>
            </a:gsLst>
            <a:lin ang="0" scaled="1"/>
            <a:tileRect/>
          </a:gradFill>
          <a:effectLst/>
        </p:spPr>
        <p:txBody>
          <a:bodyPr lIns="274320" tIns="0" bIns="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0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55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47"/>
        <p:cNvGrpSpPr/>
        <p:nvPr/>
      </p:nvGrpSpPr>
      <p:grpSpPr>
        <a:xfrm>
          <a:off x="0" y="0"/>
          <a:ext cx="0" cy="0"/>
          <a:chOff x="0" y="0"/>
          <a:chExt cx="0" cy="0"/>
        </a:xfrm>
      </p:grpSpPr>
      <p:grpSp>
        <p:nvGrpSpPr>
          <p:cNvPr id="248" name="Google Shape;248;p6"/>
          <p:cNvGrpSpPr/>
          <p:nvPr/>
        </p:nvGrpSpPr>
        <p:grpSpPr>
          <a:xfrm>
            <a:off x="6526594" y="-15"/>
            <a:ext cx="5668804" cy="6862421"/>
            <a:chOff x="4894945" y="-11"/>
            <a:chExt cx="4251603" cy="5146816"/>
          </a:xfrm>
        </p:grpSpPr>
        <p:sp>
          <p:nvSpPr>
            <p:cNvPr id="249" name="Google Shape;249;p6"/>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6"/>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6" name="Google Shape;286;p6"/>
          <p:cNvGrpSpPr/>
          <p:nvPr/>
        </p:nvGrpSpPr>
        <p:grpSpPr>
          <a:xfrm>
            <a:off x="-8" y="-14"/>
            <a:ext cx="3239679" cy="2145719"/>
            <a:chOff x="608719" y="-11"/>
            <a:chExt cx="2429759" cy="1609289"/>
          </a:xfrm>
        </p:grpSpPr>
        <p:sp>
          <p:nvSpPr>
            <p:cNvPr id="287" name="Google Shape;287;p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6"/>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 name="Google Shape;299;p6"/>
          <p:cNvSpPr txBox="1">
            <a:spLocks noGrp="1"/>
          </p:cNvSpPr>
          <p:nvPr>
            <p:ph type="title"/>
          </p:nvPr>
        </p:nvSpPr>
        <p:spPr>
          <a:xfrm>
            <a:off x="990300" y="2203667"/>
            <a:ext cx="5189600" cy="685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00" name="Google Shape;300;p6"/>
          <p:cNvSpPr txBox="1">
            <a:spLocks noGrp="1"/>
          </p:cNvSpPr>
          <p:nvPr>
            <p:ph type="body" idx="1"/>
          </p:nvPr>
        </p:nvSpPr>
        <p:spPr>
          <a:xfrm>
            <a:off x="990300" y="2969639"/>
            <a:ext cx="5189600" cy="2977200"/>
          </a:xfrm>
          <a:prstGeom prst="rect">
            <a:avLst/>
          </a:prstGeom>
        </p:spPr>
        <p:txBody>
          <a:bodyPr spcFirstLastPara="1" wrap="square" lIns="91425" tIns="91425" rIns="91425" bIns="91425" anchor="t" anchorCtr="0"/>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01" name="Google Shape;301;p6"/>
          <p:cNvSpPr txBox="1">
            <a:spLocks noGrp="1"/>
          </p:cNvSpPr>
          <p:nvPr>
            <p:ph type="sldNum" idx="12"/>
          </p:nvPr>
        </p:nvSpPr>
        <p:spPr>
          <a:xfrm>
            <a:off x="11409045" y="6333135"/>
            <a:ext cx="731600" cy="524800"/>
          </a:xfrm>
          <a:prstGeom prst="rect">
            <a:avLst/>
          </a:prstGeom>
          <a:no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302" name="Google Shape;302;p6"/>
          <p:cNvSpPr/>
          <p:nvPr/>
        </p:nvSpPr>
        <p:spPr>
          <a:xfrm>
            <a:off x="11384923" y="6434658"/>
            <a:ext cx="810475" cy="427748"/>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9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5"/>
        <p:cNvGrpSpPr/>
        <p:nvPr/>
      </p:nvGrpSpPr>
      <p:grpSpPr>
        <a:xfrm>
          <a:off x="0" y="0"/>
          <a:ext cx="0" cy="0"/>
          <a:chOff x="0" y="0"/>
          <a:chExt cx="0" cy="0"/>
        </a:xfrm>
      </p:grpSpPr>
      <p:grpSp>
        <p:nvGrpSpPr>
          <p:cNvPr id="496" name="Google Shape;496;p11"/>
          <p:cNvGrpSpPr/>
          <p:nvPr/>
        </p:nvGrpSpPr>
        <p:grpSpPr>
          <a:xfrm>
            <a:off x="8952325" y="5146791"/>
            <a:ext cx="3239673" cy="1715616"/>
            <a:chOff x="6714243" y="3860093"/>
            <a:chExt cx="2429755" cy="1286712"/>
          </a:xfrm>
        </p:grpSpPr>
        <p:sp>
          <p:nvSpPr>
            <p:cNvPr id="497" name="Google Shape;497;p11"/>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1"/>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1"/>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1"/>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1"/>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1"/>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1"/>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9" name="Google Shape;509;p11"/>
          <p:cNvGrpSpPr/>
          <p:nvPr/>
        </p:nvGrpSpPr>
        <p:grpSpPr>
          <a:xfrm>
            <a:off x="1189" y="-14"/>
            <a:ext cx="4050115" cy="3003527"/>
            <a:chOff x="892" y="-11"/>
            <a:chExt cx="3037586" cy="2252645"/>
          </a:xfrm>
        </p:grpSpPr>
        <p:sp>
          <p:nvSpPr>
            <p:cNvPr id="510" name="Google Shape;510;p11"/>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1"/>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1"/>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1"/>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1"/>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1"/>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1"/>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1"/>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1"/>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1"/>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1"/>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3" name="Google Shape;533;p11"/>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5123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1200" y="5142367"/>
            <a:ext cx="12191989" cy="1715628"/>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8" name="Google Shape;438;p9"/>
          <p:cNvSpPr txBox="1">
            <a:spLocks noGrp="1"/>
          </p:cNvSpPr>
          <p:nvPr>
            <p:ph type="title"/>
          </p:nvPr>
        </p:nvSpPr>
        <p:spPr>
          <a:xfrm>
            <a:off x="0" y="0"/>
            <a:ext cx="12192000" cy="928400"/>
          </a:xfrm>
          <a:prstGeom prst="rect">
            <a:avLst/>
          </a:prstGeom>
        </p:spPr>
        <p:txBody>
          <a:bodyPr spcFirstLastPara="1" wrap="square" lIns="91425" tIns="91425" rIns="91425" bIns="91425" anchor="b" anchorCtr="0"/>
          <a:lstStyle>
            <a:lvl1pPr lvl="0" algn="ctr">
              <a:spcBef>
                <a:spcPts val="0"/>
              </a:spcBef>
              <a:spcAft>
                <a:spcPts val="0"/>
              </a:spcAft>
              <a:buSzPts val="2000"/>
              <a:buNone/>
              <a:defRPr sz="2667"/>
            </a:lvl1pPr>
            <a:lvl2pPr lvl="1" algn="ctr">
              <a:spcBef>
                <a:spcPts val="0"/>
              </a:spcBef>
              <a:spcAft>
                <a:spcPts val="0"/>
              </a:spcAft>
              <a:buSzPts val="2000"/>
              <a:buNone/>
              <a:defRPr sz="2667"/>
            </a:lvl2pPr>
            <a:lvl3pPr lvl="2" algn="ctr">
              <a:spcBef>
                <a:spcPts val="0"/>
              </a:spcBef>
              <a:spcAft>
                <a:spcPts val="0"/>
              </a:spcAft>
              <a:buSzPts val="2000"/>
              <a:buNone/>
              <a:defRPr sz="2667"/>
            </a:lvl3pPr>
            <a:lvl4pPr lvl="3" algn="ctr">
              <a:spcBef>
                <a:spcPts val="0"/>
              </a:spcBef>
              <a:spcAft>
                <a:spcPts val="0"/>
              </a:spcAft>
              <a:buSzPts val="2000"/>
              <a:buNone/>
              <a:defRPr sz="2667"/>
            </a:lvl4pPr>
            <a:lvl5pPr lvl="4" algn="ctr">
              <a:spcBef>
                <a:spcPts val="0"/>
              </a:spcBef>
              <a:spcAft>
                <a:spcPts val="0"/>
              </a:spcAft>
              <a:buSzPts val="2000"/>
              <a:buNone/>
              <a:defRPr sz="2667"/>
            </a:lvl5pPr>
            <a:lvl6pPr lvl="5" algn="ctr">
              <a:spcBef>
                <a:spcPts val="0"/>
              </a:spcBef>
              <a:spcAft>
                <a:spcPts val="0"/>
              </a:spcAft>
              <a:buSzPts val="2000"/>
              <a:buNone/>
              <a:defRPr sz="2667"/>
            </a:lvl6pPr>
            <a:lvl7pPr lvl="6" algn="ctr">
              <a:spcBef>
                <a:spcPts val="0"/>
              </a:spcBef>
              <a:spcAft>
                <a:spcPts val="0"/>
              </a:spcAft>
              <a:buSzPts val="2000"/>
              <a:buNone/>
              <a:defRPr sz="2667"/>
            </a:lvl7pPr>
            <a:lvl8pPr lvl="7" algn="ctr">
              <a:spcBef>
                <a:spcPts val="0"/>
              </a:spcBef>
              <a:spcAft>
                <a:spcPts val="0"/>
              </a:spcAft>
              <a:buSzPts val="2000"/>
              <a:buNone/>
              <a:defRPr sz="2667"/>
            </a:lvl8pPr>
            <a:lvl9pPr lvl="8" algn="ctr">
              <a:spcBef>
                <a:spcPts val="0"/>
              </a:spcBef>
              <a:spcAft>
                <a:spcPts val="0"/>
              </a:spcAft>
              <a:buSzPts val="2000"/>
              <a:buNone/>
              <a:defRPr sz="2667"/>
            </a:lvl9pPr>
          </a:lstStyle>
          <a:p>
            <a:endParaRPr/>
          </a:p>
        </p:txBody>
      </p:sp>
      <p:sp>
        <p:nvSpPr>
          <p:cNvPr id="439" name="Google Shape;439;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3904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538379"/>
            <a:ext cx="10515600" cy="1325563"/>
          </a:xfrm>
          <a:prstGeom prst="rect">
            <a:avLst/>
          </a:prstGeom>
        </p:spPr>
        <p:txBody>
          <a:bodyPr vert="horz" lIns="91440" tIns="45720" rIns="91440" bIns="45720" rtlCol="0" anchor="ctr">
            <a:normAutofit/>
          </a:bodyPr>
          <a:lstStyle>
            <a:lvl1pPr>
              <a:defRPr>
                <a:solidFill>
                  <a:srgbClr val="A50050"/>
                </a:solidFill>
              </a:defRPr>
            </a:lvl1pPr>
          </a:lstStyle>
          <a:p>
            <a:r>
              <a:rPr lang="en-US" dirty="0"/>
              <a:t>Click to add Title (Arial Bold 32pt)</a:t>
            </a:r>
          </a:p>
        </p:txBody>
      </p:sp>
      <p:sp>
        <p:nvSpPr>
          <p:cNvPr id="8" name="Text Placeholder 2"/>
          <p:cNvSpPr>
            <a:spLocks noGrp="1"/>
          </p:cNvSpPr>
          <p:nvPr>
            <p:ph idx="1"/>
          </p:nvPr>
        </p:nvSpPr>
        <p:spPr>
          <a:xfrm>
            <a:off x="838200" y="1998875"/>
            <a:ext cx="10515600" cy="4248612"/>
          </a:xfrm>
          <a:prstGeom prst="rect">
            <a:avLst/>
          </a:prstGeom>
        </p:spPr>
        <p:txBody>
          <a:bodyPr vert="horz" lIns="91440" tIns="45720" rIns="91440" bIns="45720" rtlCol="0">
            <a:normAutofit/>
          </a:bodyPr>
          <a:lstStyle/>
          <a:p>
            <a:pPr lvl="0"/>
            <a:r>
              <a:rPr lang="en-US" dirty="0"/>
              <a:t>Click to add text (Arial 24 </a:t>
            </a:r>
            <a:r>
              <a:rPr lang="en-US" dirty="0" err="1"/>
              <a:t>pt</a:t>
            </a:r>
            <a:r>
              <a:rPr lang="en-US" dirty="0"/>
              <a:t>)</a:t>
            </a:r>
          </a:p>
        </p:txBody>
      </p:sp>
    </p:spTree>
    <p:extLst>
      <p:ext uri="{BB962C8B-B14F-4D97-AF65-F5344CB8AC3E}">
        <p14:creationId xmlns:p14="http://schemas.microsoft.com/office/powerpoint/2010/main" val="261163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18213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4" indent="0">
              <a:buNone/>
              <a:defRPr sz="1799">
                <a:solidFill>
                  <a:schemeClr val="tx1">
                    <a:tint val="75000"/>
                  </a:schemeClr>
                </a:solidFill>
              </a:defRPr>
            </a:lvl3pPr>
            <a:lvl4pPr marL="1371155" indent="0">
              <a:buNone/>
              <a:defRPr sz="1600">
                <a:solidFill>
                  <a:schemeClr val="tx1">
                    <a:tint val="75000"/>
                  </a:schemeClr>
                </a:solidFill>
              </a:defRPr>
            </a:lvl4pPr>
            <a:lvl5pPr marL="1828205" indent="0">
              <a:buNone/>
              <a:defRPr sz="1600">
                <a:solidFill>
                  <a:schemeClr val="tx1">
                    <a:tint val="75000"/>
                  </a:schemeClr>
                </a:solidFill>
              </a:defRPr>
            </a:lvl5pPr>
            <a:lvl6pPr marL="2285258" indent="0">
              <a:buNone/>
              <a:defRPr sz="1600">
                <a:solidFill>
                  <a:schemeClr val="tx1">
                    <a:tint val="75000"/>
                  </a:schemeClr>
                </a:solidFill>
              </a:defRPr>
            </a:lvl6pPr>
            <a:lvl7pPr marL="2742309" indent="0">
              <a:buNone/>
              <a:defRPr sz="1600">
                <a:solidFill>
                  <a:schemeClr val="tx1">
                    <a:tint val="75000"/>
                  </a:schemeClr>
                </a:solidFill>
              </a:defRPr>
            </a:lvl7pPr>
            <a:lvl8pPr marL="3199360" indent="0">
              <a:buNone/>
              <a:defRPr sz="1600">
                <a:solidFill>
                  <a:schemeClr val="tx1">
                    <a:tint val="75000"/>
                  </a:schemeClr>
                </a:solidFill>
              </a:defRPr>
            </a:lvl8pPr>
            <a:lvl9pPr marL="3656411"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94547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bottom pattern">
  <p:cSld name="Blank bottom pattern">
    <p:spTree>
      <p:nvGrpSpPr>
        <p:cNvPr id="1" name="Shape 572"/>
        <p:cNvGrpSpPr/>
        <p:nvPr/>
      </p:nvGrpSpPr>
      <p:grpSpPr>
        <a:xfrm>
          <a:off x="0" y="0"/>
          <a:ext cx="0" cy="0"/>
          <a:chOff x="0" y="0"/>
          <a:chExt cx="0" cy="0"/>
        </a:xfrm>
      </p:grpSpPr>
      <p:grpSp>
        <p:nvGrpSpPr>
          <p:cNvPr id="573" name="Google Shape;573;p13"/>
          <p:cNvGrpSpPr/>
          <p:nvPr/>
        </p:nvGrpSpPr>
        <p:grpSpPr>
          <a:xfrm rot="10800000" flipH="1">
            <a:off x="1200" y="5142367"/>
            <a:ext cx="12191989" cy="1715628"/>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2" name="Google Shape;622;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4528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grpSp>
        <p:nvGrpSpPr>
          <p:cNvPr id="304" name="Google Shape;304;p7"/>
          <p:cNvGrpSpPr/>
          <p:nvPr/>
        </p:nvGrpSpPr>
        <p:grpSpPr>
          <a:xfrm>
            <a:off x="1189" y="-14"/>
            <a:ext cx="4050115" cy="3003527"/>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7"/>
          <p:cNvGrpSpPr/>
          <p:nvPr/>
        </p:nvGrpSpPr>
        <p:grpSpPr>
          <a:xfrm>
            <a:off x="8952325" y="5146791"/>
            <a:ext cx="3239673" cy="1715616"/>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1" name="Google Shape;341;p7"/>
          <p:cNvSpPr txBox="1">
            <a:spLocks noGrp="1"/>
          </p:cNvSpPr>
          <p:nvPr>
            <p:ph type="title"/>
          </p:nvPr>
        </p:nvSpPr>
        <p:spPr>
          <a:xfrm>
            <a:off x="1760033" y="1155367"/>
            <a:ext cx="8607600" cy="890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760033" y="2110167"/>
            <a:ext cx="4178000" cy="39404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343" name="Google Shape;343;p7"/>
          <p:cNvSpPr txBox="1">
            <a:spLocks noGrp="1"/>
          </p:cNvSpPr>
          <p:nvPr>
            <p:ph type="body" idx="2"/>
          </p:nvPr>
        </p:nvSpPr>
        <p:spPr>
          <a:xfrm>
            <a:off x="6189569" y="2110167"/>
            <a:ext cx="4178000" cy="39404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344" name="Google Shape;344;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2850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1068404"/>
            <a:ext cx="10972800" cy="845388"/>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609600" y="2088683"/>
            <a:ext cx="10972800" cy="41278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3CAF-5F83-774F-A930-5B042D24A7F8}"/>
              </a:ext>
            </a:extLst>
          </p:cNvPr>
          <p:cNvSpPr>
            <a:spLocks noGrp="1"/>
          </p:cNvSpPr>
          <p:nvPr>
            <p:ph type="title" hasCustomPrompt="1"/>
          </p:nvPr>
        </p:nvSpPr>
        <p:spPr>
          <a:xfrm>
            <a:off x="6096000" y="1078029"/>
            <a:ext cx="5486400" cy="1414914"/>
          </a:xfrm>
          <a:ln>
            <a:noFill/>
          </a:ln>
        </p:spPr>
        <p:txBody>
          <a:bodyPr anchor="b" anchorCtr="0"/>
          <a:lstStyle>
            <a:lvl1pPr algn="l">
              <a:defRPr/>
            </a:lvl1pPr>
          </a:lstStyle>
          <a:p>
            <a:br>
              <a:rPr lang="en-US" dirty="0"/>
            </a:br>
            <a:r>
              <a:rPr lang="en-US" dirty="0"/>
              <a:t>Click here to edit Master title style</a:t>
            </a:r>
          </a:p>
        </p:txBody>
      </p:sp>
      <p:sp>
        <p:nvSpPr>
          <p:cNvPr id="4" name="Picture Placeholder 3">
            <a:extLst>
              <a:ext uri="{FF2B5EF4-FFF2-40B4-BE49-F238E27FC236}">
                <a16:creationId xmlns:a16="http://schemas.microsoft.com/office/drawing/2014/main" id="{07CFB4D8-0201-784A-BCD3-3F8B8F114CA6}"/>
              </a:ext>
            </a:extLst>
          </p:cNvPr>
          <p:cNvSpPr>
            <a:spLocks noGrp="1"/>
          </p:cNvSpPr>
          <p:nvPr>
            <p:ph type="pic" sz="quarter" idx="10" hasCustomPrompt="1"/>
          </p:nvPr>
        </p:nvSpPr>
        <p:spPr>
          <a:xfrm>
            <a:off x="609600" y="1078030"/>
            <a:ext cx="5217584" cy="5005271"/>
          </a:xfrm>
        </p:spPr>
        <p:txBody>
          <a:bodyPr/>
          <a:lstStyle/>
          <a:p>
            <a:r>
              <a:rPr lang="en-US" dirty="0"/>
              <a:t>Click icon to add photo</a:t>
            </a:r>
          </a:p>
        </p:txBody>
      </p:sp>
      <p:sp>
        <p:nvSpPr>
          <p:cNvPr id="6" name="Text Placeholder 5">
            <a:extLst>
              <a:ext uri="{FF2B5EF4-FFF2-40B4-BE49-F238E27FC236}">
                <a16:creationId xmlns:a16="http://schemas.microsoft.com/office/drawing/2014/main" id="{64D75E5E-3848-A541-AEEB-66EED540A7FF}"/>
              </a:ext>
            </a:extLst>
          </p:cNvPr>
          <p:cNvSpPr>
            <a:spLocks noGrp="1"/>
          </p:cNvSpPr>
          <p:nvPr>
            <p:ph type="body" sz="quarter" idx="11"/>
          </p:nvPr>
        </p:nvSpPr>
        <p:spPr>
          <a:xfrm>
            <a:off x="6096000" y="2685449"/>
            <a:ext cx="5486400" cy="3397851"/>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9896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Right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444EF1-F302-D147-B06A-519B00527A2A}"/>
              </a:ext>
            </a:extLst>
          </p:cNvPr>
          <p:cNvSpPr>
            <a:spLocks noGrp="1"/>
          </p:cNvSpPr>
          <p:nvPr>
            <p:ph type="pic" sz="quarter" idx="10" hasCustomPrompt="1"/>
          </p:nvPr>
        </p:nvSpPr>
        <p:spPr>
          <a:xfrm>
            <a:off x="6364816" y="1078030"/>
            <a:ext cx="5217584" cy="5005271"/>
          </a:xfrm>
        </p:spPr>
        <p:txBody>
          <a:bodyPr/>
          <a:lstStyle/>
          <a:p>
            <a:r>
              <a:rPr lang="en-US" dirty="0"/>
              <a:t>Click icon to add photo</a:t>
            </a:r>
          </a:p>
        </p:txBody>
      </p:sp>
      <p:sp>
        <p:nvSpPr>
          <p:cNvPr id="9" name="Text Placeholder 5">
            <a:extLst>
              <a:ext uri="{FF2B5EF4-FFF2-40B4-BE49-F238E27FC236}">
                <a16:creationId xmlns:a16="http://schemas.microsoft.com/office/drawing/2014/main" id="{08603B33-C2A0-794C-9A54-72D5E506D80B}"/>
              </a:ext>
            </a:extLst>
          </p:cNvPr>
          <p:cNvSpPr>
            <a:spLocks noGrp="1"/>
          </p:cNvSpPr>
          <p:nvPr>
            <p:ph type="body" sz="quarter" idx="12"/>
          </p:nvPr>
        </p:nvSpPr>
        <p:spPr>
          <a:xfrm>
            <a:off x="609600" y="2685449"/>
            <a:ext cx="5486400" cy="3397851"/>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itle 1">
            <a:extLst>
              <a:ext uri="{FF2B5EF4-FFF2-40B4-BE49-F238E27FC236}">
                <a16:creationId xmlns:a16="http://schemas.microsoft.com/office/drawing/2014/main" id="{07BF78AD-A83B-F943-9798-1A8055EEB913}"/>
              </a:ext>
            </a:extLst>
          </p:cNvPr>
          <p:cNvSpPr>
            <a:spLocks noGrp="1"/>
          </p:cNvSpPr>
          <p:nvPr>
            <p:ph type="title" hasCustomPrompt="1"/>
          </p:nvPr>
        </p:nvSpPr>
        <p:spPr>
          <a:xfrm>
            <a:off x="609600" y="1078029"/>
            <a:ext cx="5486400" cy="1414914"/>
          </a:xfrm>
          <a:ln>
            <a:noFill/>
          </a:ln>
        </p:spPr>
        <p:txBody>
          <a:bodyPr anchor="b" anchorCtr="0"/>
          <a:lstStyle>
            <a:lvl1pPr algn="l">
              <a:defRPr/>
            </a:lvl1pPr>
          </a:lstStyle>
          <a:p>
            <a:br>
              <a:rPr lang="en-US" dirty="0"/>
            </a:br>
            <a:r>
              <a:rPr lang="en-US" dirty="0"/>
              <a:t>Click here to edit Master title style</a:t>
            </a:r>
          </a:p>
        </p:txBody>
      </p:sp>
    </p:spTree>
    <p:extLst>
      <p:ext uri="{BB962C8B-B14F-4D97-AF65-F5344CB8AC3E}">
        <p14:creationId xmlns:p14="http://schemas.microsoft.com/office/powerpoint/2010/main" val="373386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120F-C578-2C4A-B9F7-1DED2AE5DC8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5C2C1448-C593-CF4B-8DBA-BA9F8135E2FC}"/>
              </a:ext>
            </a:extLst>
          </p:cNvPr>
          <p:cNvSpPr>
            <a:spLocks noGrp="1"/>
          </p:cNvSpPr>
          <p:nvPr>
            <p:ph type="pic" sz="quarter" idx="10"/>
          </p:nvPr>
        </p:nvSpPr>
        <p:spPr>
          <a:xfrm>
            <a:off x="609599" y="2300538"/>
            <a:ext cx="5345231" cy="3821129"/>
          </a:xfrm>
        </p:spPr>
        <p:txBody>
          <a:bodyPr/>
          <a:lstStyle/>
          <a:p>
            <a:endParaRPr lang="en-US"/>
          </a:p>
        </p:txBody>
      </p:sp>
      <p:sp>
        <p:nvSpPr>
          <p:cNvPr id="5" name="Picture Placeholder 3">
            <a:extLst>
              <a:ext uri="{FF2B5EF4-FFF2-40B4-BE49-F238E27FC236}">
                <a16:creationId xmlns:a16="http://schemas.microsoft.com/office/drawing/2014/main" id="{98A6E4B8-8718-CD49-B746-84311C80F4B1}"/>
              </a:ext>
            </a:extLst>
          </p:cNvPr>
          <p:cNvSpPr>
            <a:spLocks noGrp="1"/>
          </p:cNvSpPr>
          <p:nvPr>
            <p:ph type="pic" sz="quarter" idx="11"/>
          </p:nvPr>
        </p:nvSpPr>
        <p:spPr>
          <a:xfrm>
            <a:off x="6237170" y="2300538"/>
            <a:ext cx="5345231" cy="3821129"/>
          </a:xfrm>
        </p:spPr>
        <p:txBody>
          <a:bodyPr/>
          <a:lstStyle/>
          <a:p>
            <a:endParaRPr lang="en-US"/>
          </a:p>
        </p:txBody>
      </p:sp>
    </p:spTree>
    <p:extLst>
      <p:ext uri="{BB962C8B-B14F-4D97-AF65-F5344CB8AC3E}">
        <p14:creationId xmlns:p14="http://schemas.microsoft.com/office/powerpoint/2010/main" val="395520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1_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8" y="-14"/>
            <a:ext cx="3239679" cy="214571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txBox="1">
            <a:spLocks noGrp="1"/>
          </p:cNvSpPr>
          <p:nvPr>
            <p:ph type="ctrTitle"/>
          </p:nvPr>
        </p:nvSpPr>
        <p:spPr>
          <a:xfrm>
            <a:off x="914400" y="2655767"/>
            <a:ext cx="70200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000"/>
              <a:buNone/>
              <a:defRPr sz="5333">
                <a:solidFill>
                  <a:srgbClr val="FFFFFF"/>
                </a:solidFill>
              </a:defRPr>
            </a:lvl1pPr>
            <a:lvl2pPr lvl="1">
              <a:spcBef>
                <a:spcPts val="0"/>
              </a:spcBef>
              <a:spcAft>
                <a:spcPts val="0"/>
              </a:spcAft>
              <a:buClr>
                <a:srgbClr val="FFFFFF"/>
              </a:buClr>
              <a:buSzPts val="4000"/>
              <a:buNone/>
              <a:defRPr sz="5333">
                <a:solidFill>
                  <a:srgbClr val="FFFFFF"/>
                </a:solidFill>
              </a:defRPr>
            </a:lvl2pPr>
            <a:lvl3pPr lvl="2">
              <a:spcBef>
                <a:spcPts val="0"/>
              </a:spcBef>
              <a:spcAft>
                <a:spcPts val="0"/>
              </a:spcAft>
              <a:buClr>
                <a:srgbClr val="FFFFFF"/>
              </a:buClr>
              <a:buSzPts val="4000"/>
              <a:buNone/>
              <a:defRPr sz="5333">
                <a:solidFill>
                  <a:srgbClr val="FFFFFF"/>
                </a:solidFill>
              </a:defRPr>
            </a:lvl3pPr>
            <a:lvl4pPr lvl="3">
              <a:spcBef>
                <a:spcPts val="0"/>
              </a:spcBef>
              <a:spcAft>
                <a:spcPts val="0"/>
              </a:spcAft>
              <a:buClr>
                <a:srgbClr val="FFFFFF"/>
              </a:buClr>
              <a:buSzPts val="4000"/>
              <a:buNone/>
              <a:defRPr sz="5333">
                <a:solidFill>
                  <a:srgbClr val="FFFFFF"/>
                </a:solidFill>
              </a:defRPr>
            </a:lvl4pPr>
            <a:lvl5pPr lvl="4">
              <a:spcBef>
                <a:spcPts val="0"/>
              </a:spcBef>
              <a:spcAft>
                <a:spcPts val="0"/>
              </a:spcAft>
              <a:buClr>
                <a:srgbClr val="FFFFFF"/>
              </a:buClr>
              <a:buSzPts val="4000"/>
              <a:buNone/>
              <a:defRPr sz="5333">
                <a:solidFill>
                  <a:srgbClr val="FFFFFF"/>
                </a:solidFill>
              </a:defRPr>
            </a:lvl5pPr>
            <a:lvl6pPr lvl="5">
              <a:spcBef>
                <a:spcPts val="0"/>
              </a:spcBef>
              <a:spcAft>
                <a:spcPts val="0"/>
              </a:spcAft>
              <a:buClr>
                <a:srgbClr val="FFFFFF"/>
              </a:buClr>
              <a:buSzPts val="4000"/>
              <a:buNone/>
              <a:defRPr sz="5333">
                <a:solidFill>
                  <a:srgbClr val="FFFFFF"/>
                </a:solidFill>
              </a:defRPr>
            </a:lvl6pPr>
            <a:lvl7pPr lvl="6">
              <a:spcBef>
                <a:spcPts val="0"/>
              </a:spcBef>
              <a:spcAft>
                <a:spcPts val="0"/>
              </a:spcAft>
              <a:buClr>
                <a:srgbClr val="FFFFFF"/>
              </a:buClr>
              <a:buSzPts val="4000"/>
              <a:buNone/>
              <a:defRPr sz="5333">
                <a:solidFill>
                  <a:srgbClr val="FFFFFF"/>
                </a:solidFill>
              </a:defRPr>
            </a:lvl7pPr>
            <a:lvl8pPr lvl="7">
              <a:spcBef>
                <a:spcPts val="0"/>
              </a:spcBef>
              <a:spcAft>
                <a:spcPts val="0"/>
              </a:spcAft>
              <a:buClr>
                <a:srgbClr val="FFFFFF"/>
              </a:buClr>
              <a:buSzPts val="4000"/>
              <a:buNone/>
              <a:defRPr sz="5333">
                <a:solidFill>
                  <a:srgbClr val="FFFFFF"/>
                </a:solidFill>
              </a:defRPr>
            </a:lvl8pPr>
            <a:lvl9pPr lvl="8">
              <a:spcBef>
                <a:spcPts val="0"/>
              </a:spcBef>
              <a:spcAft>
                <a:spcPts val="0"/>
              </a:spcAft>
              <a:buClr>
                <a:srgbClr val="FFFFFF"/>
              </a:buClr>
              <a:buSzPts val="4000"/>
              <a:buNone/>
              <a:defRPr sz="5333">
                <a:solidFill>
                  <a:srgbClr val="FFFFFF"/>
                </a:solidFill>
              </a:defRPr>
            </a:lvl9pPr>
          </a:lstStyle>
          <a:p>
            <a:endParaRPr/>
          </a:p>
        </p:txBody>
      </p:sp>
      <p:grpSp>
        <p:nvGrpSpPr>
          <p:cNvPr id="24" name="Google Shape;24;p2"/>
          <p:cNvGrpSpPr/>
          <p:nvPr/>
        </p:nvGrpSpPr>
        <p:grpSpPr>
          <a:xfrm>
            <a:off x="6526594" y="-15"/>
            <a:ext cx="5669937" cy="6862421"/>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2"/>
          <p:cNvGrpSpPr/>
          <p:nvPr/>
        </p:nvGrpSpPr>
        <p:grpSpPr>
          <a:xfrm flipH="1">
            <a:off x="-9" y="5146791"/>
            <a:ext cx="3239673" cy="1715616"/>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686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8146416" y="-15"/>
            <a:ext cx="4050115" cy="6862421"/>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1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8560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6"/>
        <p:cNvGrpSpPr/>
        <p:nvPr/>
      </p:nvGrpSpPr>
      <p:grpSpPr>
        <a:xfrm>
          <a:off x="0" y="0"/>
          <a:ext cx="0" cy="0"/>
          <a:chOff x="0" y="0"/>
          <a:chExt cx="0" cy="0"/>
        </a:xfrm>
      </p:grpSpPr>
      <p:grpSp>
        <p:nvGrpSpPr>
          <p:cNvPr id="207" name="Google Shape;207;p5"/>
          <p:cNvGrpSpPr/>
          <p:nvPr/>
        </p:nvGrpSpPr>
        <p:grpSpPr>
          <a:xfrm>
            <a:off x="8952325" y="5146791"/>
            <a:ext cx="3239673" cy="1715616"/>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1189" y="-14"/>
            <a:ext cx="4050115" cy="3003527"/>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4" name="Google Shape;244;p5"/>
          <p:cNvSpPr txBox="1">
            <a:spLocks noGrp="1"/>
          </p:cNvSpPr>
          <p:nvPr>
            <p:ph type="title"/>
          </p:nvPr>
        </p:nvSpPr>
        <p:spPr>
          <a:xfrm>
            <a:off x="1760033" y="1155367"/>
            <a:ext cx="8607600" cy="890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760033" y="2151032"/>
            <a:ext cx="8607600" cy="3870000"/>
          </a:xfrm>
          <a:prstGeom prst="rect">
            <a:avLst/>
          </a:prstGeom>
        </p:spPr>
        <p:txBody>
          <a:bodyPr spcFirstLastPara="1" wrap="square" lIns="91425" tIns="91425" rIns="91425" bIns="91425" anchor="t" anchorCtr="0"/>
          <a:lstStyle>
            <a:lvl1pPr marL="609585" lvl="0" indent="-491054">
              <a:spcBef>
                <a:spcPts val="800"/>
              </a:spcBef>
              <a:spcAft>
                <a:spcPts val="0"/>
              </a:spcAft>
              <a:buSzPts val="2200"/>
              <a:buChar char="◂"/>
              <a:defRPr/>
            </a:lvl1pPr>
            <a:lvl2pPr marL="1219170" lvl="1" indent="-491054">
              <a:spcBef>
                <a:spcPts val="0"/>
              </a:spcBef>
              <a:spcAft>
                <a:spcPts val="0"/>
              </a:spcAft>
              <a:buSzPts val="2200"/>
              <a:buChar char="◂"/>
              <a:defRPr/>
            </a:lvl2pPr>
            <a:lvl3pPr marL="1828754" lvl="2" indent="-491054">
              <a:spcBef>
                <a:spcPts val="0"/>
              </a:spcBef>
              <a:spcAft>
                <a:spcPts val="0"/>
              </a:spcAft>
              <a:buSzPts val="2200"/>
              <a:buChar char="◂"/>
              <a:defRPr/>
            </a:lvl3pPr>
            <a:lvl4pPr marL="2438339" lvl="3" indent="-491054">
              <a:spcBef>
                <a:spcPts val="0"/>
              </a:spcBef>
              <a:spcAft>
                <a:spcPts val="0"/>
              </a:spcAft>
              <a:buSzPts val="2200"/>
              <a:buChar char="◂"/>
              <a:defRPr/>
            </a:lvl4pPr>
            <a:lvl5pPr marL="3047924" lvl="4" indent="-491054">
              <a:spcBef>
                <a:spcPts val="0"/>
              </a:spcBef>
              <a:spcAft>
                <a:spcPts val="0"/>
              </a:spcAft>
              <a:buSzPts val="2200"/>
              <a:buChar char="○"/>
              <a:defRPr/>
            </a:lvl5pPr>
            <a:lvl6pPr marL="3657509" lvl="5" indent="-491054">
              <a:spcBef>
                <a:spcPts val="0"/>
              </a:spcBef>
              <a:spcAft>
                <a:spcPts val="0"/>
              </a:spcAft>
              <a:buSzPts val="2200"/>
              <a:buChar char="■"/>
              <a:defRPr/>
            </a:lvl6pPr>
            <a:lvl7pPr marL="4267093" lvl="6" indent="-491054">
              <a:spcBef>
                <a:spcPts val="0"/>
              </a:spcBef>
              <a:spcAft>
                <a:spcPts val="0"/>
              </a:spcAft>
              <a:buSzPts val="2200"/>
              <a:buChar char="●"/>
              <a:defRPr/>
            </a:lvl7pPr>
            <a:lvl8pPr marL="4876678" lvl="7" indent="-491054">
              <a:spcBef>
                <a:spcPts val="0"/>
              </a:spcBef>
              <a:spcAft>
                <a:spcPts val="0"/>
              </a:spcAft>
              <a:buSzPts val="2200"/>
              <a:buChar char="○"/>
              <a:defRPr/>
            </a:lvl8pPr>
            <a:lvl9pPr marL="5486263" lvl="8" indent="-491054">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5154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grpSp>
        <p:nvGrpSpPr>
          <p:cNvPr id="151" name="Google Shape;151;p4"/>
          <p:cNvGrpSpPr/>
          <p:nvPr/>
        </p:nvGrpSpPr>
        <p:grpSpPr>
          <a:xfrm>
            <a:off x="1200" y="1"/>
            <a:ext cx="12191989" cy="3419716"/>
            <a:chOff x="900" y="0"/>
            <a:chExt cx="9143992" cy="2564787"/>
          </a:xfrm>
        </p:grpSpPr>
        <p:sp>
          <p:nvSpPr>
            <p:cNvPr id="152" name="Google Shape;152;p4"/>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266922" y="321642"/>
              <a:ext cx="609953"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3" name="Google Shape;203;p4"/>
          <p:cNvSpPr txBox="1">
            <a:spLocks noGrp="1"/>
          </p:cNvSpPr>
          <p:nvPr>
            <p:ph type="body" idx="1"/>
          </p:nvPr>
        </p:nvSpPr>
        <p:spPr>
          <a:xfrm>
            <a:off x="3371133" y="2069533"/>
            <a:ext cx="7330400" cy="3980800"/>
          </a:xfrm>
          <a:prstGeom prst="rect">
            <a:avLst/>
          </a:prstGeom>
        </p:spPr>
        <p:txBody>
          <a:bodyPr spcFirstLastPara="1" wrap="square" lIns="91425" tIns="91425" rIns="91425" bIns="91425" anchor="t" anchorCtr="0"/>
          <a:lstStyle>
            <a:lvl1pPr marL="609585" lvl="0" indent="-558786" rtl="0">
              <a:spcBef>
                <a:spcPts val="800"/>
              </a:spcBef>
              <a:spcAft>
                <a:spcPts val="0"/>
              </a:spcAft>
              <a:buSzPts val="3000"/>
              <a:buChar char="◂"/>
              <a:defRPr sz="4000" i="1"/>
            </a:lvl1pPr>
            <a:lvl2pPr marL="1219170" lvl="1" indent="-558786" rtl="0">
              <a:spcBef>
                <a:spcPts val="0"/>
              </a:spcBef>
              <a:spcAft>
                <a:spcPts val="0"/>
              </a:spcAft>
              <a:buSzPts val="3000"/>
              <a:buChar char="◂"/>
              <a:defRPr sz="4000" i="1"/>
            </a:lvl2pPr>
            <a:lvl3pPr marL="1828754" lvl="2" indent="-558786" rtl="0">
              <a:spcBef>
                <a:spcPts val="0"/>
              </a:spcBef>
              <a:spcAft>
                <a:spcPts val="0"/>
              </a:spcAft>
              <a:buSzPts val="3000"/>
              <a:buChar char="◂"/>
              <a:defRPr sz="4000" i="1"/>
            </a:lvl3pPr>
            <a:lvl4pPr marL="2438339" lvl="3" indent="-558786" rtl="0">
              <a:spcBef>
                <a:spcPts val="0"/>
              </a:spcBef>
              <a:spcAft>
                <a:spcPts val="0"/>
              </a:spcAft>
              <a:buSzPts val="3000"/>
              <a:buChar char="◂"/>
              <a:defRPr sz="4000" i="1"/>
            </a:lvl4pPr>
            <a:lvl5pPr marL="3047924" lvl="4" indent="-558786" rtl="0">
              <a:spcBef>
                <a:spcPts val="0"/>
              </a:spcBef>
              <a:spcAft>
                <a:spcPts val="0"/>
              </a:spcAft>
              <a:buSzPts val="3000"/>
              <a:buChar char="○"/>
              <a:defRPr sz="4000" i="1"/>
            </a:lvl5pPr>
            <a:lvl6pPr marL="3657509" lvl="5" indent="-558786" rtl="0">
              <a:spcBef>
                <a:spcPts val="0"/>
              </a:spcBef>
              <a:spcAft>
                <a:spcPts val="0"/>
              </a:spcAft>
              <a:buSzPts val="3000"/>
              <a:buChar char="■"/>
              <a:defRPr sz="4000" i="1"/>
            </a:lvl6pPr>
            <a:lvl7pPr marL="4267093" lvl="6" indent="-558786" rtl="0">
              <a:spcBef>
                <a:spcPts val="0"/>
              </a:spcBef>
              <a:spcAft>
                <a:spcPts val="0"/>
              </a:spcAft>
              <a:buSzPts val="3000"/>
              <a:buChar char="●"/>
              <a:defRPr sz="4000" i="1"/>
            </a:lvl7pPr>
            <a:lvl8pPr marL="4876678" lvl="7" indent="-558786" rtl="0">
              <a:spcBef>
                <a:spcPts val="0"/>
              </a:spcBef>
              <a:spcAft>
                <a:spcPts val="0"/>
              </a:spcAft>
              <a:buSzPts val="3000"/>
              <a:buChar char="○"/>
              <a:defRPr sz="4000" i="1"/>
            </a:lvl8pPr>
            <a:lvl9pPr marL="5486263" lvl="8" indent="-558786">
              <a:spcBef>
                <a:spcPts val="0"/>
              </a:spcBef>
              <a:spcAft>
                <a:spcPts val="0"/>
              </a:spcAft>
              <a:buSzPts val="3000"/>
              <a:buChar char="■"/>
              <a:defRPr sz="4000" i="1"/>
            </a:lvl9pPr>
          </a:lstStyle>
          <a:p>
            <a:endParaRPr/>
          </a:p>
        </p:txBody>
      </p:sp>
      <p:sp>
        <p:nvSpPr>
          <p:cNvPr id="204" name="Google Shape;204;p4"/>
          <p:cNvSpPr txBox="1"/>
          <p:nvPr/>
        </p:nvSpPr>
        <p:spPr>
          <a:xfrm>
            <a:off x="1727335" y="2078200"/>
            <a:ext cx="981200" cy="1410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8000" b="1">
                <a:solidFill>
                  <a:srgbClr val="FFFFFF"/>
                </a:solidFill>
                <a:latin typeface="Montserrat"/>
                <a:ea typeface="Montserrat"/>
                <a:cs typeface="Montserrat"/>
                <a:sym typeface="Montserrat"/>
              </a:rPr>
              <a:t>“</a:t>
            </a:r>
            <a:endParaRPr sz="8000" b="1">
              <a:solidFill>
                <a:srgbClr val="FFFFFF"/>
              </a:solidFill>
              <a:latin typeface="Montserrat"/>
              <a:ea typeface="Montserrat"/>
              <a:cs typeface="Montserrat"/>
              <a:sym typeface="Montserrat"/>
            </a:endParaRPr>
          </a:p>
        </p:txBody>
      </p:sp>
      <p:sp>
        <p:nvSpPr>
          <p:cNvPr id="205" name="Google Shape;205;p4"/>
          <p:cNvSpPr txBox="1">
            <a:spLocks noGrp="1"/>
          </p:cNvSpPr>
          <p:nvPr>
            <p:ph type="sldNum" idx="12"/>
          </p:nvPr>
        </p:nvSpPr>
        <p:spPr>
          <a:xfrm>
            <a:off x="11391099" y="6333135"/>
            <a:ext cx="731600" cy="5248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2485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40602"/>
            <a:ext cx="10972800" cy="1187865"/>
          </a:xfrm>
          <a:prstGeom prst="rect">
            <a:avLst/>
          </a:prstGeom>
        </p:spPr>
        <p:txBody>
          <a:bodyPr vert="horz" lIns="91440" tIns="45720" rIns="91440" bIns="45720" rtlCol="0" anchor="ctr">
            <a:no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609600" y="2266165"/>
            <a:ext cx="109728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93D9BAC-59E9-684D-A5B8-CF2D4F14D04D}"/>
              </a:ext>
            </a:extLst>
          </p:cNvPr>
          <p:cNvSpPr txBox="1"/>
          <p:nvPr userDrawn="1"/>
        </p:nvSpPr>
        <p:spPr>
          <a:xfrm>
            <a:off x="-29818" y="6410740"/>
            <a:ext cx="3698569" cy="276999"/>
          </a:xfrm>
          <a:prstGeom prst="rect">
            <a:avLst/>
          </a:prstGeom>
          <a:solidFill>
            <a:schemeClr val="accent6"/>
          </a:solidFill>
        </p:spPr>
        <p:txBody>
          <a:bodyPr wrap="square" lIns="365760" rtlCol="0">
            <a:spAutoFit/>
          </a:bodyPr>
          <a:lstStyle/>
          <a:p>
            <a:pPr lvl="0" algn="l"/>
            <a:r>
              <a:rPr lang="en-US" sz="1200" b="1" dirty="0">
                <a:solidFill>
                  <a:schemeClr val="bg1"/>
                </a:solidFill>
                <a:latin typeface="Helvetica" pitchFamily="2" charset="0"/>
              </a:rPr>
              <a:t>Join the conversation on Twitter: #STFM19</a:t>
            </a:r>
          </a:p>
        </p:txBody>
      </p:sp>
      <p:pic>
        <p:nvPicPr>
          <p:cNvPr id="9" name="Picture 8">
            <a:extLst>
              <a:ext uri="{FF2B5EF4-FFF2-40B4-BE49-F238E27FC236}">
                <a16:creationId xmlns:a16="http://schemas.microsoft.com/office/drawing/2014/main" id="{CB6F679A-DEA0-9A4D-8836-E8BAC9E8139B}"/>
              </a:ext>
            </a:extLst>
          </p:cNvPr>
          <p:cNvPicPr>
            <a:picLocks noChangeAspect="1"/>
          </p:cNvPicPr>
          <p:nvPr userDrawn="1"/>
        </p:nvPicPr>
        <p:blipFill>
          <a:blip r:embed="rId20"/>
          <a:stretch>
            <a:fillRect/>
          </a:stretch>
        </p:blipFill>
        <p:spPr>
          <a:xfrm>
            <a:off x="10177669" y="79143"/>
            <a:ext cx="1491063" cy="653659"/>
          </a:xfrm>
          <a:prstGeom prst="rect">
            <a:avLst/>
          </a:prstGeom>
        </p:spPr>
      </p:pic>
      <p:sp>
        <p:nvSpPr>
          <p:cNvPr id="10" name="TextBox 9">
            <a:extLst>
              <a:ext uri="{FF2B5EF4-FFF2-40B4-BE49-F238E27FC236}">
                <a16:creationId xmlns:a16="http://schemas.microsoft.com/office/drawing/2014/main" id="{48074C25-55F0-014B-9234-93FA875A15D8}"/>
              </a:ext>
            </a:extLst>
          </p:cNvPr>
          <p:cNvSpPr txBox="1"/>
          <p:nvPr userDrawn="1"/>
        </p:nvSpPr>
        <p:spPr>
          <a:xfrm>
            <a:off x="484764" y="182806"/>
            <a:ext cx="6997273" cy="461665"/>
          </a:xfrm>
          <a:prstGeom prst="rect">
            <a:avLst/>
          </a:prstGeom>
          <a:noFill/>
        </p:spPr>
        <p:txBody>
          <a:bodyPr wrap="square" rtlCol="0">
            <a:spAutoFit/>
          </a:bodyPr>
          <a:lstStyle/>
          <a:p>
            <a:r>
              <a:rPr lang="en-US" sz="2400" b="1" i="0" dirty="0">
                <a:solidFill>
                  <a:schemeClr val="bg1"/>
                </a:solidFill>
                <a:latin typeface="Helvetica" pitchFamily="2" charset="0"/>
              </a:rPr>
              <a:t>2019 Annual Spring Conference</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457200" rtl="0" eaLnBrk="1" latinLnBrk="0" hangingPunct="1">
        <a:spcBef>
          <a:spcPct val="0"/>
        </a:spcBef>
        <a:buNone/>
        <a:defRPr sz="32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cu.org/publications/step-up-and-le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cu.org/publications/step-up-and-le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0944" y="3960629"/>
            <a:ext cx="7073905" cy="1475382"/>
          </a:xfrm>
        </p:spPr>
        <p:txBody>
          <a:bodyPr>
            <a:noAutofit/>
          </a:bodyPr>
          <a:lstStyle/>
          <a:p>
            <a:pPr marL="118530" indent="0" algn="ctr">
              <a:buNone/>
            </a:pPr>
            <a:r>
              <a:rPr lang="en-US" sz="2800" dirty="0">
                <a:solidFill>
                  <a:schemeClr val="tx2"/>
                </a:solidFill>
              </a:rPr>
              <a:t>Alicia D. H. Monroe, M.D.</a:t>
            </a:r>
            <a:br>
              <a:rPr lang="en-US" sz="2800" dirty="0">
                <a:solidFill>
                  <a:schemeClr val="tx2"/>
                </a:solidFill>
              </a:rPr>
            </a:br>
            <a:r>
              <a:rPr lang="en-US" sz="2800" dirty="0">
                <a:solidFill>
                  <a:schemeClr val="tx2"/>
                </a:solidFill>
              </a:rPr>
              <a:t>Society of Teaching of Family Medicine</a:t>
            </a:r>
            <a:br>
              <a:rPr lang="en-US" sz="2800" dirty="0">
                <a:solidFill>
                  <a:schemeClr val="tx2"/>
                </a:solidFill>
              </a:rPr>
            </a:br>
            <a:r>
              <a:rPr lang="en-US" sz="2800" dirty="0">
                <a:solidFill>
                  <a:schemeClr val="tx2"/>
                </a:solidFill>
              </a:rPr>
              <a:t>April 28, 2019</a:t>
            </a:r>
          </a:p>
        </p:txBody>
      </p:sp>
      <p:sp>
        <p:nvSpPr>
          <p:cNvPr id="2" name="Title 1"/>
          <p:cNvSpPr>
            <a:spLocks noGrp="1"/>
          </p:cNvSpPr>
          <p:nvPr>
            <p:ph type="title"/>
          </p:nvPr>
        </p:nvSpPr>
        <p:spPr>
          <a:xfrm>
            <a:off x="1262270" y="1697469"/>
            <a:ext cx="9671254" cy="1187865"/>
          </a:xfrm>
        </p:spPr>
        <p:txBody>
          <a:bodyPr>
            <a:noAutofit/>
          </a:bodyPr>
          <a:lstStyle/>
          <a:p>
            <a:r>
              <a:rPr lang="en-US" sz="4000" dirty="0">
                <a:solidFill>
                  <a:schemeClr val="tx2"/>
                </a:solidFill>
              </a:rPr>
              <a:t>Advancing the Vision for Diversity and Inclusive Excellence</a:t>
            </a:r>
          </a:p>
        </p:txBody>
      </p:sp>
    </p:spTree>
    <p:extLst>
      <p:ext uri="{BB962C8B-B14F-4D97-AF65-F5344CB8AC3E}">
        <p14:creationId xmlns:p14="http://schemas.microsoft.com/office/powerpoint/2010/main" val="99760526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rPr>
              <a:t>What is an inclusive environment?</a:t>
            </a:r>
          </a:p>
        </p:txBody>
      </p:sp>
      <p:sp>
        <p:nvSpPr>
          <p:cNvPr id="3" name="Content Placeholder 2"/>
          <p:cNvSpPr>
            <a:spLocks noGrp="1"/>
          </p:cNvSpPr>
          <p:nvPr>
            <p:ph idx="1"/>
          </p:nvPr>
        </p:nvSpPr>
        <p:spPr>
          <a:xfrm>
            <a:off x="609600" y="2088683"/>
            <a:ext cx="9512595" cy="4127806"/>
          </a:xfrm>
        </p:spPr>
        <p:txBody>
          <a:bodyPr/>
          <a:lstStyle/>
          <a:p>
            <a:pPr marL="342883" indent="-342883"/>
            <a:r>
              <a:rPr lang="en-US" sz="2400" dirty="0">
                <a:solidFill>
                  <a:schemeClr val="tx2"/>
                </a:solidFill>
              </a:rPr>
              <a:t>“…creates opportunities for people to be part of the </a:t>
            </a:r>
            <a:r>
              <a:rPr lang="en-US" sz="2400" b="1" dirty="0">
                <a:solidFill>
                  <a:schemeClr val="tx2"/>
                </a:solidFill>
              </a:rPr>
              <a:t>fundamental fabric </a:t>
            </a:r>
            <a:r>
              <a:rPr lang="en-US" sz="2400" dirty="0">
                <a:solidFill>
                  <a:schemeClr val="tx2"/>
                </a:solidFill>
              </a:rPr>
              <a:t>of the way the organization functions…”</a:t>
            </a:r>
          </a:p>
          <a:p>
            <a:pPr marL="342883" indent="-342883"/>
            <a:r>
              <a:rPr lang="en-US" sz="2400" dirty="0">
                <a:solidFill>
                  <a:schemeClr val="tx2"/>
                </a:solidFill>
              </a:rPr>
              <a:t>Inclusion is a function of </a:t>
            </a:r>
            <a:r>
              <a:rPr lang="en-US" sz="2400" b="1" dirty="0">
                <a:solidFill>
                  <a:schemeClr val="tx2"/>
                </a:solidFill>
              </a:rPr>
              <a:t>how fully involved </a:t>
            </a:r>
            <a:r>
              <a:rPr lang="en-US" sz="2400" dirty="0">
                <a:solidFill>
                  <a:schemeClr val="tx2"/>
                </a:solidFill>
              </a:rPr>
              <a:t>people are in the structures of their organizations and societies.</a:t>
            </a:r>
          </a:p>
          <a:p>
            <a:pPr marL="342883" indent="-342883"/>
            <a:r>
              <a:rPr lang="en-US" sz="2400" dirty="0">
                <a:solidFill>
                  <a:schemeClr val="tx2"/>
                </a:solidFill>
              </a:rPr>
              <a:t>Inclusion is a function of </a:t>
            </a:r>
            <a:r>
              <a:rPr lang="en-US" sz="2400" b="1" dirty="0">
                <a:solidFill>
                  <a:schemeClr val="tx2"/>
                </a:solidFill>
              </a:rPr>
              <a:t>connection</a:t>
            </a:r>
            <a:r>
              <a:rPr lang="en-US" sz="2400" dirty="0">
                <a:solidFill>
                  <a:schemeClr val="tx2"/>
                </a:solidFill>
              </a:rPr>
              <a:t>….the goal is to ensure that people from all backgrounds are fully </a:t>
            </a:r>
            <a:r>
              <a:rPr lang="en-US" sz="2400" b="1" dirty="0">
                <a:solidFill>
                  <a:schemeClr val="tx2"/>
                </a:solidFill>
              </a:rPr>
              <a:t>integrated</a:t>
            </a:r>
            <a:r>
              <a:rPr lang="en-US" sz="2400" dirty="0">
                <a:solidFill>
                  <a:schemeClr val="tx2"/>
                </a:solidFill>
              </a:rPr>
              <a:t>, fully </a:t>
            </a:r>
            <a:r>
              <a:rPr lang="en-US" sz="2400" b="1" dirty="0">
                <a:solidFill>
                  <a:schemeClr val="tx2"/>
                </a:solidFill>
              </a:rPr>
              <a:t>engaged</a:t>
            </a:r>
            <a:r>
              <a:rPr lang="en-US" sz="2400" dirty="0">
                <a:solidFill>
                  <a:schemeClr val="tx2"/>
                </a:solidFill>
              </a:rPr>
              <a:t>, and fully </a:t>
            </a:r>
            <a:r>
              <a:rPr lang="en-US" sz="2400" b="1" dirty="0">
                <a:solidFill>
                  <a:schemeClr val="tx2"/>
                </a:solidFill>
              </a:rPr>
              <a:t>empowered</a:t>
            </a:r>
            <a:r>
              <a:rPr lang="en-US" sz="2400" dirty="0">
                <a:solidFill>
                  <a:schemeClr val="tx2"/>
                </a:solidFill>
              </a:rPr>
              <a:t>.</a:t>
            </a:r>
          </a:p>
        </p:txBody>
      </p:sp>
      <p:sp>
        <p:nvSpPr>
          <p:cNvPr id="5" name="Slide Number Placeholder 4"/>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10</a:t>
            </a:fld>
            <a:endParaRPr lang="en"/>
          </a:p>
        </p:txBody>
      </p:sp>
      <p:sp>
        <p:nvSpPr>
          <p:cNvPr id="4" name="TextBox 3"/>
          <p:cNvSpPr txBox="1"/>
          <p:nvPr/>
        </p:nvSpPr>
        <p:spPr>
          <a:xfrm>
            <a:off x="3783283" y="6332538"/>
            <a:ext cx="7676880" cy="461665"/>
          </a:xfrm>
          <a:prstGeom prst="rect">
            <a:avLst/>
          </a:prstGeom>
          <a:noFill/>
        </p:spPr>
        <p:txBody>
          <a:bodyPr wrap="square" rtlCol="0">
            <a:spAutoFit/>
          </a:bodyPr>
          <a:lstStyle/>
          <a:p>
            <a:pPr defTabSz="914356">
              <a:defRPr/>
            </a:pPr>
            <a:r>
              <a:rPr lang="en-US" sz="1200" dirty="0">
                <a:solidFill>
                  <a:srgbClr val="013D79"/>
                </a:solidFill>
              </a:rPr>
              <a:t>Ross, H, </a:t>
            </a:r>
            <a:r>
              <a:rPr lang="en-US" sz="1200" i="1" dirty="0">
                <a:solidFill>
                  <a:srgbClr val="013D79"/>
                </a:solidFill>
              </a:rPr>
              <a:t>Reinventing Diversity: Transforming Organizational Community</a:t>
            </a:r>
          </a:p>
          <a:p>
            <a:pPr defTabSz="914356">
              <a:defRPr/>
            </a:pPr>
            <a:r>
              <a:rPr lang="en-US" sz="1200" i="1" dirty="0">
                <a:solidFill>
                  <a:srgbClr val="013D79"/>
                </a:solidFill>
              </a:rPr>
              <a:t>To Strengthen People, Purpose and Performance, </a:t>
            </a:r>
            <a:r>
              <a:rPr lang="en-US" sz="1200" dirty="0">
                <a:solidFill>
                  <a:srgbClr val="013D79"/>
                </a:solidFill>
              </a:rPr>
              <a:t>2013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495" y="1068404"/>
            <a:ext cx="1082243" cy="1442991"/>
          </a:xfrm>
          <a:prstGeom prst="rect">
            <a:avLst/>
          </a:prstGeom>
          <a:solidFill>
            <a:srgbClr val="FFFFFF">
              <a:shade val="85000"/>
            </a:srgbClr>
          </a:solidFill>
          <a:ln w="508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4041" y="2118346"/>
            <a:ext cx="1118099" cy="1680232"/>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6744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545" t="892" r="15814"/>
          <a:stretch/>
        </p:blipFill>
        <p:spPr>
          <a:xfrm>
            <a:off x="7679728" y="5090624"/>
            <a:ext cx="952730" cy="1265018"/>
          </a:xfrm>
          <a:prstGeom prst="rect">
            <a:avLst/>
          </a:prstGeom>
        </p:spPr>
      </p:pic>
      <p:sp>
        <p:nvSpPr>
          <p:cNvPr id="14" name="Title 13"/>
          <p:cNvSpPr>
            <a:spLocks noGrp="1"/>
          </p:cNvSpPr>
          <p:nvPr>
            <p:ph type="title"/>
          </p:nvPr>
        </p:nvSpPr>
        <p:spPr/>
        <p:txBody>
          <a:bodyPr>
            <a:normAutofit fontScale="90000"/>
          </a:bodyPr>
          <a:lstStyle/>
          <a:p>
            <a:pPr defTabSz="666734">
              <a:defRPr/>
            </a:pPr>
            <a:r>
              <a:rPr lang="en-US" dirty="0">
                <a:solidFill>
                  <a:schemeClr val="tx2"/>
                </a:solidFill>
                <a:latin typeface="Arial"/>
              </a:rPr>
              <a:t>Challenges Faced by Students, Faculty, Staff</a:t>
            </a:r>
            <a:br>
              <a:rPr lang="en-US" dirty="0">
                <a:solidFill>
                  <a:schemeClr val="tx2"/>
                </a:solidFill>
                <a:latin typeface="Arial"/>
              </a:rPr>
            </a:br>
            <a:r>
              <a:rPr lang="en-US" dirty="0">
                <a:solidFill>
                  <a:schemeClr val="tx2"/>
                </a:solidFill>
                <a:latin typeface="Arial"/>
              </a:rPr>
              <a:t>Historically Excluded from Opportunities in Higher Education</a:t>
            </a:r>
            <a:endParaRPr lang="en-US" dirty="0">
              <a:solidFill>
                <a:schemeClr val="tx2"/>
              </a:solidFill>
            </a:endParaRPr>
          </a:p>
        </p:txBody>
      </p:sp>
      <p:sp>
        <p:nvSpPr>
          <p:cNvPr id="10" name="Slide Number Placeholder 9"/>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11</a:t>
            </a:fld>
            <a:endParaRPr lang="en"/>
          </a:p>
        </p:txBody>
      </p:sp>
      <p:grpSp>
        <p:nvGrpSpPr>
          <p:cNvPr id="17" name="Group 16"/>
          <p:cNvGrpSpPr/>
          <p:nvPr/>
        </p:nvGrpSpPr>
        <p:grpSpPr>
          <a:xfrm>
            <a:off x="492868" y="2037747"/>
            <a:ext cx="4933143" cy="4483907"/>
            <a:chOff x="492868" y="2037747"/>
            <a:chExt cx="4933143" cy="4483907"/>
          </a:xfrm>
        </p:grpSpPr>
        <p:grpSp>
          <p:nvGrpSpPr>
            <p:cNvPr id="13" name="Group 12"/>
            <p:cNvGrpSpPr/>
            <p:nvPr/>
          </p:nvGrpSpPr>
          <p:grpSpPr>
            <a:xfrm>
              <a:off x="685226" y="2037747"/>
              <a:ext cx="4740785" cy="4483907"/>
              <a:chOff x="377380" y="1125862"/>
              <a:chExt cx="3924960" cy="3728711"/>
            </a:xfrm>
          </p:grpSpPr>
          <p:pic>
            <p:nvPicPr>
              <p:cNvPr id="4" name="Picture 3">
                <a:extLst>
                  <a:ext uri="{FF2B5EF4-FFF2-40B4-BE49-F238E27FC236}">
                    <a16:creationId xmlns:a16="http://schemas.microsoft.com/office/drawing/2014/main" id="{30F7365E-9B2F-40E3-8CE9-72FC6F6F5E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7380" y="1125862"/>
                <a:ext cx="3924960" cy="3728711"/>
              </a:xfrm>
              <a:prstGeom prst="rect">
                <a:avLst/>
              </a:prstGeom>
            </p:spPr>
          </p:pic>
          <p:sp>
            <p:nvSpPr>
              <p:cNvPr id="12" name="Rectangle 11"/>
              <p:cNvSpPr/>
              <p:nvPr/>
            </p:nvSpPr>
            <p:spPr>
              <a:xfrm>
                <a:off x="1829806" y="1709213"/>
                <a:ext cx="1236791" cy="5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16" name="Rectangle 15"/>
            <p:cNvSpPr/>
            <p:nvPr/>
          </p:nvSpPr>
          <p:spPr>
            <a:xfrm>
              <a:off x="492868" y="2479780"/>
              <a:ext cx="2824264" cy="2921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8" name="Rectangle 17"/>
          <p:cNvSpPr/>
          <p:nvPr/>
        </p:nvSpPr>
        <p:spPr>
          <a:xfrm>
            <a:off x="8476515" y="5478476"/>
            <a:ext cx="2983648" cy="923330"/>
          </a:xfrm>
          <a:prstGeom prst="rect">
            <a:avLst/>
          </a:prstGeom>
        </p:spPr>
        <p:txBody>
          <a:bodyPr wrap="square">
            <a:spAutoFit/>
          </a:bodyPr>
          <a:lstStyle/>
          <a:p>
            <a:pPr algn="ctr" defTabSz="685783">
              <a:defRPr/>
            </a:pPr>
            <a:r>
              <a:rPr lang="en-US" b="1" dirty="0">
                <a:solidFill>
                  <a:srgbClr val="013D79"/>
                </a:solidFill>
              </a:rPr>
              <a:t>Kathryn Peltier Campbell</a:t>
            </a:r>
          </a:p>
          <a:p>
            <a:pPr algn="ctr" defTabSz="685783">
              <a:defRPr/>
            </a:pPr>
            <a:r>
              <a:rPr lang="en-US" b="1" dirty="0">
                <a:solidFill>
                  <a:srgbClr val="013D79"/>
                </a:solidFill>
              </a:rPr>
              <a:t>Senior Academic Editor </a:t>
            </a:r>
          </a:p>
          <a:p>
            <a:pPr algn="ctr" defTabSz="685783">
              <a:defRPr/>
            </a:pPr>
            <a:r>
              <a:rPr lang="en-US" b="1" dirty="0">
                <a:solidFill>
                  <a:srgbClr val="013D79"/>
                </a:solidFill>
              </a:rPr>
              <a:t>AACU </a:t>
            </a:r>
            <a:r>
              <a:rPr lang="en-US" b="1" i="1" dirty="0">
                <a:solidFill>
                  <a:srgbClr val="013D79"/>
                </a:solidFill>
              </a:rPr>
              <a:t>Liberal Education </a:t>
            </a:r>
            <a:endParaRPr lang="en-US" sz="2800" b="1" dirty="0">
              <a:solidFill>
                <a:srgbClr val="013D79"/>
              </a:solidFill>
            </a:endParaRPr>
          </a:p>
        </p:txBody>
      </p:sp>
      <p:sp>
        <p:nvSpPr>
          <p:cNvPr id="19" name="Rounded Rectangular Callout 18"/>
          <p:cNvSpPr/>
          <p:nvPr/>
        </p:nvSpPr>
        <p:spPr>
          <a:xfrm>
            <a:off x="6255129" y="2120670"/>
            <a:ext cx="5651525" cy="2763076"/>
          </a:xfrm>
          <a:prstGeom prst="wedgeRoundRectCallout">
            <a:avLst>
              <a:gd name="adj1" fmla="val 266"/>
              <a:gd name="adj2" fmla="val 70685"/>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783">
              <a:defRPr/>
            </a:pPr>
            <a:r>
              <a:rPr lang="en-US" sz="2400" b="1" i="1" dirty="0">
                <a:solidFill>
                  <a:schemeClr val="bg1"/>
                </a:solidFill>
              </a:rPr>
              <a:t>“…the legacy of exclusion in higher education is becoming ever more difficult to ignore given the country’s growing diversity and heartbreaking scenes that have played out across higher education the past year.”</a:t>
            </a:r>
          </a:p>
        </p:txBody>
      </p:sp>
    </p:spTree>
    <p:extLst>
      <p:ext uri="{BB962C8B-B14F-4D97-AF65-F5344CB8AC3E}">
        <p14:creationId xmlns:p14="http://schemas.microsoft.com/office/powerpoint/2010/main" val="2082773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44396" y="1792762"/>
            <a:ext cx="4765243" cy="399981"/>
          </a:xfrm>
          <a:prstGeom prst="rect">
            <a:avLst/>
          </a:prstGeom>
          <a:noFill/>
        </p:spPr>
        <p:txBody>
          <a:bodyPr wrap="square" rtlCol="0">
            <a:spAutoFit/>
          </a:bodyPr>
          <a:lstStyle/>
          <a:p>
            <a:pPr algn="ctr"/>
            <a:r>
              <a:rPr lang="en-US" sz="1999" dirty="0"/>
              <a:t>Identify strategically relevant differences</a:t>
            </a:r>
          </a:p>
        </p:txBody>
      </p:sp>
      <p:sp>
        <p:nvSpPr>
          <p:cNvPr id="15" name="TextBox 14"/>
          <p:cNvSpPr txBox="1"/>
          <p:nvPr/>
        </p:nvSpPr>
        <p:spPr>
          <a:xfrm>
            <a:off x="1206800" y="3669302"/>
            <a:ext cx="3589883" cy="369204"/>
          </a:xfrm>
          <a:prstGeom prst="rect">
            <a:avLst/>
          </a:prstGeom>
          <a:noFill/>
        </p:spPr>
        <p:txBody>
          <a:bodyPr wrap="square" rtlCol="0">
            <a:spAutoFit/>
          </a:bodyPr>
          <a:lstStyle/>
          <a:p>
            <a:pPr algn="ctr"/>
            <a:r>
              <a:rPr lang="en-US" sz="1799" dirty="0"/>
              <a:t>Learn about relevant differences</a:t>
            </a:r>
          </a:p>
        </p:txBody>
      </p:sp>
      <p:sp>
        <p:nvSpPr>
          <p:cNvPr id="16" name="TextBox 15"/>
          <p:cNvSpPr txBox="1"/>
          <p:nvPr/>
        </p:nvSpPr>
        <p:spPr>
          <a:xfrm>
            <a:off x="3682990" y="5952687"/>
            <a:ext cx="5848807" cy="369204"/>
          </a:xfrm>
          <a:prstGeom prst="rect">
            <a:avLst/>
          </a:prstGeom>
          <a:noFill/>
        </p:spPr>
        <p:txBody>
          <a:bodyPr wrap="square" rtlCol="0">
            <a:spAutoFit/>
          </a:bodyPr>
          <a:lstStyle/>
          <a:p>
            <a:r>
              <a:rPr lang="en-US" sz="1799" dirty="0"/>
              <a:t>Act to create business results from relevant differences</a:t>
            </a:r>
          </a:p>
        </p:txBody>
      </p:sp>
      <p:sp>
        <p:nvSpPr>
          <p:cNvPr id="18" name="TextBox 17"/>
          <p:cNvSpPr txBox="1"/>
          <p:nvPr/>
        </p:nvSpPr>
        <p:spPr>
          <a:xfrm>
            <a:off x="7551069" y="3669302"/>
            <a:ext cx="4018303" cy="646074"/>
          </a:xfrm>
          <a:prstGeom prst="rect">
            <a:avLst/>
          </a:prstGeom>
          <a:noFill/>
        </p:spPr>
        <p:txBody>
          <a:bodyPr wrap="square" rtlCol="0">
            <a:spAutoFit/>
          </a:bodyPr>
          <a:lstStyle/>
          <a:p>
            <a:pPr algn="ctr"/>
            <a:r>
              <a:rPr lang="en-US" sz="1799" dirty="0">
                <a:solidFill>
                  <a:srgbClr val="7030A0"/>
                </a:solidFill>
              </a:rPr>
              <a:t>Systematically achieve results by continuously using differences</a:t>
            </a:r>
          </a:p>
        </p:txBody>
      </p:sp>
      <p:sp>
        <p:nvSpPr>
          <p:cNvPr id="24" name="TextBox 23"/>
          <p:cNvSpPr txBox="1"/>
          <p:nvPr/>
        </p:nvSpPr>
        <p:spPr>
          <a:xfrm>
            <a:off x="3876584" y="6418133"/>
            <a:ext cx="6132147" cy="338554"/>
          </a:xfrm>
          <a:prstGeom prst="rect">
            <a:avLst/>
          </a:prstGeom>
          <a:noFill/>
        </p:spPr>
        <p:txBody>
          <a:bodyPr wrap="square" rtlCol="0">
            <a:spAutoFit/>
          </a:bodyPr>
          <a:lstStyle/>
          <a:p>
            <a:r>
              <a:rPr lang="en-US" sz="1600" dirty="0">
                <a:solidFill>
                  <a:schemeClr val="bg1">
                    <a:lumMod val="50000"/>
                  </a:schemeClr>
                </a:solidFill>
              </a:rPr>
              <a:t>Davidson MN. “</a:t>
            </a:r>
            <a:r>
              <a:rPr lang="en-US" sz="1600" i="1" dirty="0">
                <a:solidFill>
                  <a:schemeClr val="bg1">
                    <a:lumMod val="50000"/>
                  </a:schemeClr>
                </a:solidFill>
              </a:rPr>
              <a:t>The End of Diversity As We Know It…”, </a:t>
            </a:r>
            <a:r>
              <a:rPr lang="en-US" sz="1600" dirty="0">
                <a:solidFill>
                  <a:schemeClr val="bg1">
                    <a:lumMod val="50000"/>
                  </a:schemeClr>
                </a:solidFill>
              </a:rPr>
              <a:t>2011</a:t>
            </a:r>
            <a:endParaRPr lang="en-US" sz="1600" i="1" dirty="0">
              <a:solidFill>
                <a:schemeClr val="bg1">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830" y="2305795"/>
            <a:ext cx="1770095" cy="2668511"/>
          </a:xfrm>
          <a:prstGeom prst="rect">
            <a:avLst/>
          </a:prstGeom>
          <a:effectLst>
            <a:outerShdw blurRad="50800" dist="76200" dir="2700000" algn="tl" rotWithShape="0">
              <a:prstClr val="black">
                <a:alpha val="40000"/>
              </a:prstClr>
            </a:outerShdw>
          </a:effectLst>
        </p:spPr>
      </p:pic>
      <p:sp>
        <p:nvSpPr>
          <p:cNvPr id="4" name="Rectangle 3"/>
          <p:cNvSpPr/>
          <p:nvPr/>
        </p:nvSpPr>
        <p:spPr>
          <a:xfrm>
            <a:off x="1242792" y="2698963"/>
            <a:ext cx="3517900" cy="1061573"/>
          </a:xfrm>
          <a:prstGeom prst="rect">
            <a:avLst/>
          </a:prstGeom>
        </p:spPr>
        <p:txBody>
          <a:bodyPr wrap="square">
            <a:spAutoFit/>
          </a:bodyPr>
          <a:lstStyle/>
          <a:p>
            <a:pPr algn="ctr"/>
            <a:r>
              <a:rPr lang="en-US" sz="3149" dirty="0">
                <a:solidFill>
                  <a:schemeClr val="accent4">
                    <a:lumMod val="75000"/>
                  </a:schemeClr>
                </a:solidFill>
              </a:rPr>
              <a:t>Understand Difference</a:t>
            </a:r>
          </a:p>
        </p:txBody>
      </p:sp>
      <p:sp>
        <p:nvSpPr>
          <p:cNvPr id="22" name="Rectangle 21"/>
          <p:cNvSpPr/>
          <p:nvPr/>
        </p:nvSpPr>
        <p:spPr>
          <a:xfrm>
            <a:off x="5131610" y="838334"/>
            <a:ext cx="2590815" cy="1117870"/>
          </a:xfrm>
          <a:prstGeom prst="rect">
            <a:avLst/>
          </a:prstGeom>
        </p:spPr>
        <p:txBody>
          <a:bodyPr wrap="square">
            <a:spAutoFit/>
          </a:bodyPr>
          <a:lstStyle/>
          <a:p>
            <a:pPr algn="ctr"/>
            <a:r>
              <a:rPr lang="en-US" sz="3332" dirty="0">
                <a:solidFill>
                  <a:schemeClr val="accent4">
                    <a:lumMod val="75000"/>
                  </a:schemeClr>
                </a:solidFill>
              </a:rPr>
              <a:t>See Difference</a:t>
            </a:r>
          </a:p>
        </p:txBody>
      </p:sp>
      <p:sp>
        <p:nvSpPr>
          <p:cNvPr id="23" name="Rectangle 22"/>
          <p:cNvSpPr/>
          <p:nvPr/>
        </p:nvSpPr>
        <p:spPr>
          <a:xfrm>
            <a:off x="5322178" y="4963392"/>
            <a:ext cx="2271400" cy="1061573"/>
          </a:xfrm>
          <a:prstGeom prst="rect">
            <a:avLst/>
          </a:prstGeom>
        </p:spPr>
        <p:txBody>
          <a:bodyPr wrap="square">
            <a:spAutoFit/>
          </a:bodyPr>
          <a:lstStyle/>
          <a:p>
            <a:pPr algn="ctr"/>
            <a:r>
              <a:rPr lang="en-US" sz="3149" dirty="0">
                <a:solidFill>
                  <a:schemeClr val="accent4">
                    <a:lumMod val="75000"/>
                  </a:schemeClr>
                </a:solidFill>
              </a:rPr>
              <a:t>Engage Difference</a:t>
            </a:r>
          </a:p>
        </p:txBody>
      </p:sp>
      <p:sp>
        <p:nvSpPr>
          <p:cNvPr id="25" name="Rectangle 24"/>
          <p:cNvSpPr/>
          <p:nvPr/>
        </p:nvSpPr>
        <p:spPr>
          <a:xfrm>
            <a:off x="8427678" y="2698963"/>
            <a:ext cx="2114453" cy="1046184"/>
          </a:xfrm>
          <a:prstGeom prst="rect">
            <a:avLst/>
          </a:prstGeom>
        </p:spPr>
        <p:txBody>
          <a:bodyPr wrap="square">
            <a:spAutoFit/>
          </a:bodyPr>
          <a:lstStyle/>
          <a:p>
            <a:pPr algn="ctr"/>
            <a:r>
              <a:rPr lang="en-US" sz="3099" dirty="0">
                <a:solidFill>
                  <a:srgbClr val="7030A0"/>
                </a:solidFill>
              </a:rPr>
              <a:t>Leverage</a:t>
            </a:r>
          </a:p>
          <a:p>
            <a:pPr algn="ctr"/>
            <a:r>
              <a:rPr lang="en-US" sz="3099" dirty="0">
                <a:solidFill>
                  <a:srgbClr val="7030A0"/>
                </a:solidFill>
              </a:rPr>
              <a:t>Difference</a:t>
            </a:r>
          </a:p>
        </p:txBody>
      </p:sp>
      <p:sp>
        <p:nvSpPr>
          <p:cNvPr id="7" name="Right Arrow 6"/>
          <p:cNvSpPr>
            <a:spLocks noChangeAspect="1"/>
          </p:cNvSpPr>
          <p:nvPr/>
        </p:nvSpPr>
        <p:spPr bwMode="auto">
          <a:xfrm rot="8340659">
            <a:off x="3036430" y="2110167"/>
            <a:ext cx="1239465" cy="596065"/>
          </a:xfrm>
          <a:prstGeom prst="rightArrow">
            <a:avLst/>
          </a:prstGeom>
          <a:gradFill flip="none" rotWithShape="1">
            <a:gsLst>
              <a:gs pos="25000">
                <a:srgbClr val="7F7F7F">
                  <a:alpha val="40000"/>
                </a:srgbClr>
              </a:gs>
              <a:gs pos="0">
                <a:schemeClr val="bg1">
                  <a:alpha val="0"/>
                </a:schemeClr>
              </a:gs>
              <a:gs pos="45000">
                <a:schemeClr val="bg1">
                  <a:lumMod val="50000"/>
                  <a:alpha val="60000"/>
                </a:schemeClr>
              </a:gs>
              <a:gs pos="100000">
                <a:schemeClr val="bg1">
                  <a:lumMod val="50000"/>
                </a:schemeClr>
              </a:gs>
            </a:gsLst>
            <a:lin ang="1200000" scaled="0"/>
            <a:tileRect/>
          </a:gradFill>
          <a:ln w="22225" cap="flat" cmpd="sng" algn="ctr">
            <a:noFill/>
            <a:prstDash val="solid"/>
            <a:round/>
            <a:headEnd type="none" w="med" len="med"/>
            <a:tailEnd type="none" w="med" len="med"/>
          </a:ln>
          <a:effectLst/>
        </p:spPr>
        <p:txBody>
          <a:bodyPr vert="horz" wrap="square" lIns="68563" tIns="34281" rIns="68563" bIns="34281" numCol="1" rtlCol="0" anchor="t" anchorCtr="0" compatLnSpc="1">
            <a:prstTxWarp prst="textNoShape">
              <a:avLst/>
            </a:prstTxWarp>
            <a:spAutoFit/>
          </a:bodyPr>
          <a:lstStyle/>
          <a:p>
            <a:pPr defTabSz="685591" eaLnBrk="0" fontAlgn="base" hangingPunct="0">
              <a:spcBef>
                <a:spcPct val="0"/>
              </a:spcBef>
              <a:spcAft>
                <a:spcPct val="0"/>
              </a:spcAft>
            </a:pPr>
            <a:endParaRPr lang="en-US" sz="1500" b="1">
              <a:solidFill>
                <a:schemeClr val="bg1"/>
              </a:solidFill>
              <a:latin typeface="Arial" charset="0"/>
            </a:endParaRPr>
          </a:p>
        </p:txBody>
      </p:sp>
      <p:sp>
        <p:nvSpPr>
          <p:cNvPr id="29" name="Right Arrow 28"/>
          <p:cNvSpPr>
            <a:spLocks noChangeAspect="1"/>
          </p:cNvSpPr>
          <p:nvPr/>
        </p:nvSpPr>
        <p:spPr bwMode="auto">
          <a:xfrm rot="2856823">
            <a:off x="3193762" y="4431047"/>
            <a:ext cx="1268895" cy="596065"/>
          </a:xfrm>
          <a:prstGeom prst="rightArrow">
            <a:avLst/>
          </a:prstGeom>
          <a:gradFill flip="none" rotWithShape="1">
            <a:gsLst>
              <a:gs pos="25000">
                <a:srgbClr val="7F7F7F">
                  <a:alpha val="40000"/>
                </a:srgbClr>
              </a:gs>
              <a:gs pos="0">
                <a:schemeClr val="bg1">
                  <a:alpha val="0"/>
                </a:schemeClr>
              </a:gs>
              <a:gs pos="45000">
                <a:schemeClr val="bg1">
                  <a:lumMod val="50000"/>
                  <a:alpha val="60000"/>
                </a:schemeClr>
              </a:gs>
              <a:gs pos="100000">
                <a:schemeClr val="bg1">
                  <a:lumMod val="50000"/>
                </a:schemeClr>
              </a:gs>
            </a:gsLst>
            <a:lin ang="1200000" scaled="0"/>
            <a:tileRect/>
          </a:gradFill>
          <a:ln w="22225" cap="flat" cmpd="sng" algn="ctr">
            <a:noFill/>
            <a:prstDash val="solid"/>
            <a:round/>
            <a:headEnd type="none" w="med" len="med"/>
            <a:tailEnd type="none" w="med" len="med"/>
          </a:ln>
          <a:effectLst/>
        </p:spPr>
        <p:txBody>
          <a:bodyPr vert="horz" wrap="square" lIns="68563" tIns="34281" rIns="68563" bIns="34281" numCol="1" rtlCol="0" anchor="t" anchorCtr="0" compatLnSpc="1">
            <a:prstTxWarp prst="textNoShape">
              <a:avLst/>
            </a:prstTxWarp>
            <a:spAutoFit/>
          </a:bodyPr>
          <a:lstStyle/>
          <a:p>
            <a:pPr defTabSz="685591" eaLnBrk="0" fontAlgn="base" hangingPunct="0">
              <a:spcBef>
                <a:spcPct val="0"/>
              </a:spcBef>
              <a:spcAft>
                <a:spcPct val="0"/>
              </a:spcAft>
            </a:pPr>
            <a:endParaRPr lang="en-US" sz="1500" b="1">
              <a:solidFill>
                <a:schemeClr val="bg1"/>
              </a:solidFill>
              <a:latin typeface="Arial" charset="0"/>
            </a:endParaRPr>
          </a:p>
        </p:txBody>
      </p:sp>
      <p:sp>
        <p:nvSpPr>
          <p:cNvPr id="30" name="Right Arrow 29"/>
          <p:cNvSpPr>
            <a:spLocks noChangeAspect="1"/>
          </p:cNvSpPr>
          <p:nvPr/>
        </p:nvSpPr>
        <p:spPr bwMode="auto">
          <a:xfrm rot="18753747" flipV="1">
            <a:off x="7693076" y="4564639"/>
            <a:ext cx="1239465" cy="596065"/>
          </a:xfrm>
          <a:prstGeom prst="rightArrow">
            <a:avLst/>
          </a:prstGeom>
          <a:gradFill flip="none" rotWithShape="1">
            <a:gsLst>
              <a:gs pos="25000">
                <a:srgbClr val="7F7F7F">
                  <a:alpha val="40000"/>
                </a:srgbClr>
              </a:gs>
              <a:gs pos="0">
                <a:schemeClr val="bg1">
                  <a:alpha val="0"/>
                </a:schemeClr>
              </a:gs>
              <a:gs pos="45000">
                <a:schemeClr val="bg1">
                  <a:lumMod val="50000"/>
                  <a:alpha val="60000"/>
                </a:schemeClr>
              </a:gs>
              <a:gs pos="100000">
                <a:schemeClr val="bg1">
                  <a:lumMod val="50000"/>
                </a:schemeClr>
              </a:gs>
            </a:gsLst>
            <a:lin ang="1200000" scaled="0"/>
            <a:tileRect/>
          </a:gradFill>
          <a:ln w="22225" cap="flat" cmpd="sng" algn="ctr">
            <a:noFill/>
            <a:prstDash val="solid"/>
            <a:round/>
            <a:headEnd type="none" w="med" len="med"/>
            <a:tailEnd type="none" w="med" len="med"/>
          </a:ln>
          <a:effectLst/>
        </p:spPr>
        <p:txBody>
          <a:bodyPr vert="horz" wrap="square" lIns="68563" tIns="34281" rIns="68563" bIns="34281" numCol="1" rtlCol="0" anchor="t" anchorCtr="0" compatLnSpc="1">
            <a:prstTxWarp prst="textNoShape">
              <a:avLst/>
            </a:prstTxWarp>
            <a:spAutoFit/>
          </a:bodyPr>
          <a:lstStyle/>
          <a:p>
            <a:pPr defTabSz="685591" eaLnBrk="0" fontAlgn="base" hangingPunct="0">
              <a:spcBef>
                <a:spcPct val="0"/>
              </a:spcBef>
              <a:spcAft>
                <a:spcPct val="0"/>
              </a:spcAft>
            </a:pPr>
            <a:endParaRPr lang="en-US" sz="1500" b="1">
              <a:solidFill>
                <a:schemeClr val="bg1"/>
              </a:solidFill>
              <a:latin typeface="Arial" charset="0"/>
            </a:endParaRPr>
          </a:p>
        </p:txBody>
      </p:sp>
    </p:spTree>
    <p:extLst>
      <p:ext uri="{BB962C8B-B14F-4D97-AF65-F5344CB8AC3E}">
        <p14:creationId xmlns:p14="http://schemas.microsoft.com/office/powerpoint/2010/main" val="3873310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FC4-318C-4FF1-AFC6-7D04927A0062}"/>
              </a:ext>
            </a:extLst>
          </p:cNvPr>
          <p:cNvSpPr>
            <a:spLocks noGrp="1"/>
          </p:cNvSpPr>
          <p:nvPr>
            <p:ph type="title"/>
          </p:nvPr>
        </p:nvSpPr>
        <p:spPr>
          <a:xfrm>
            <a:off x="918221" y="776933"/>
            <a:ext cx="11182349" cy="620712"/>
          </a:xfrm>
        </p:spPr>
        <p:txBody>
          <a:bodyPr/>
          <a:lstStyle/>
          <a:p>
            <a:pPr algn="ctr"/>
            <a:r>
              <a:rPr lang="en-US" sz="3600" dirty="0"/>
              <a:t>Practice “Conscious Inclusion”</a:t>
            </a:r>
          </a:p>
        </p:txBody>
      </p:sp>
      <p:sp>
        <p:nvSpPr>
          <p:cNvPr id="3" name="Content Placeholder 2">
            <a:extLst>
              <a:ext uri="{FF2B5EF4-FFF2-40B4-BE49-F238E27FC236}">
                <a16:creationId xmlns:a16="http://schemas.microsoft.com/office/drawing/2014/main" id="{CFC8A7ED-2D59-4C3F-B364-1EB885FBC4C1}"/>
              </a:ext>
            </a:extLst>
          </p:cNvPr>
          <p:cNvSpPr>
            <a:spLocks noGrp="1"/>
          </p:cNvSpPr>
          <p:nvPr>
            <p:ph idx="1"/>
          </p:nvPr>
        </p:nvSpPr>
        <p:spPr>
          <a:xfrm>
            <a:off x="1642682" y="1497028"/>
            <a:ext cx="10228333" cy="4597922"/>
          </a:xfrm>
        </p:spPr>
        <p:txBody>
          <a:bodyPr/>
          <a:lstStyle/>
          <a:p>
            <a:pPr marL="457200" indent="-457200">
              <a:buFont typeface="Arial" panose="020B0604020202020204" pitchFamily="34" charset="0"/>
              <a:buChar char="•"/>
            </a:pPr>
            <a:r>
              <a:rPr lang="en-US" sz="2600" dirty="0"/>
              <a:t>Demonstrated </a:t>
            </a:r>
            <a:r>
              <a:rPr lang="en-US" sz="2600" b="1" dirty="0"/>
              <a:t>commitment</a:t>
            </a:r>
            <a:r>
              <a:rPr lang="en-US" sz="2600" dirty="0"/>
              <a:t> to diversity </a:t>
            </a:r>
            <a:r>
              <a:rPr lang="en-US" sz="2600" dirty="0">
                <a:sym typeface="Wingdings" panose="05000000000000000000" pitchFamily="2" charset="2"/>
              </a:rPr>
              <a:t> </a:t>
            </a:r>
            <a:r>
              <a:rPr lang="en-US" sz="2600" b="1" dirty="0">
                <a:sym typeface="Wingdings" panose="05000000000000000000" pitchFamily="2" charset="2"/>
              </a:rPr>
              <a:t>strategic imperative</a:t>
            </a:r>
            <a:r>
              <a:rPr lang="en-US" sz="2600" dirty="0">
                <a:sym typeface="Wingdings" panose="05000000000000000000" pitchFamily="2" charset="2"/>
              </a:rPr>
              <a:t>, </a:t>
            </a:r>
            <a:r>
              <a:rPr lang="en-US" sz="2600" i="1" dirty="0">
                <a:sym typeface="Wingdings" panose="05000000000000000000" pitchFamily="2" charset="2"/>
              </a:rPr>
              <a:t>differences are valued </a:t>
            </a:r>
            <a:r>
              <a:rPr lang="en-US" sz="2600" dirty="0">
                <a:sym typeface="Wingdings" panose="05000000000000000000" pitchFamily="2" charset="2"/>
              </a:rPr>
              <a:t>and </a:t>
            </a:r>
            <a:r>
              <a:rPr lang="en-US" sz="2600" i="1" dirty="0">
                <a:sym typeface="Wingdings" panose="05000000000000000000" pitchFamily="2" charset="2"/>
              </a:rPr>
              <a:t>leveraged</a:t>
            </a:r>
          </a:p>
          <a:p>
            <a:pPr marL="457200" indent="-457200">
              <a:buFont typeface="Arial" panose="020B0604020202020204" pitchFamily="34" charset="0"/>
              <a:buChar char="•"/>
            </a:pPr>
            <a:r>
              <a:rPr lang="en-US" sz="2600" b="1" dirty="0">
                <a:sym typeface="Wingdings" panose="05000000000000000000" pitchFamily="2" charset="2"/>
              </a:rPr>
              <a:t>Authenticity</a:t>
            </a:r>
            <a:r>
              <a:rPr lang="en-US" sz="2600" dirty="0">
                <a:sym typeface="Wingdings" panose="05000000000000000000" pitchFamily="2" charset="2"/>
              </a:rPr>
              <a:t> and </a:t>
            </a:r>
            <a:r>
              <a:rPr lang="en-US" sz="2600" b="1" dirty="0">
                <a:sym typeface="Wingdings" panose="05000000000000000000" pitchFamily="2" charset="2"/>
              </a:rPr>
              <a:t>intersectionality</a:t>
            </a:r>
            <a:r>
              <a:rPr lang="en-US" sz="2600" dirty="0">
                <a:sym typeface="Wingdings" panose="05000000000000000000" pitchFamily="2" charset="2"/>
              </a:rPr>
              <a:t> are valued &amp; encouraged</a:t>
            </a:r>
          </a:p>
          <a:p>
            <a:pPr marL="457200" indent="-457200">
              <a:buFont typeface="Arial" panose="020B0604020202020204" pitchFamily="34" charset="0"/>
              <a:buChar char="•"/>
            </a:pPr>
            <a:r>
              <a:rPr lang="en-US" sz="2600" b="1" dirty="0">
                <a:sym typeface="Wingdings" panose="05000000000000000000" pitchFamily="2" charset="2"/>
              </a:rPr>
              <a:t>Safe environment </a:t>
            </a:r>
            <a:r>
              <a:rPr lang="en-US" sz="2600" dirty="0">
                <a:sym typeface="Wingdings" panose="05000000000000000000" pitchFamily="2" charset="2"/>
              </a:rPr>
              <a:t>to share their voices openly (</a:t>
            </a:r>
            <a:r>
              <a:rPr lang="en-US" sz="2600" i="1" dirty="0">
                <a:sym typeface="Wingdings" panose="05000000000000000000" pitchFamily="2" charset="2"/>
              </a:rPr>
              <a:t>brave</a:t>
            </a:r>
            <a:r>
              <a:rPr lang="en-US" sz="2600" dirty="0">
                <a:sym typeface="Wingdings" panose="05000000000000000000" pitchFamily="2" charset="2"/>
              </a:rPr>
              <a:t> spaces)</a:t>
            </a:r>
          </a:p>
          <a:p>
            <a:pPr marL="457200" indent="-457200">
              <a:buFont typeface="Arial" panose="020B0604020202020204" pitchFamily="34" charset="0"/>
              <a:buChar char="•"/>
            </a:pPr>
            <a:r>
              <a:rPr lang="en-US" sz="2600" dirty="0">
                <a:sym typeface="Wingdings" panose="05000000000000000000" pitchFamily="2" charset="2"/>
              </a:rPr>
              <a:t>Everyone feels </a:t>
            </a:r>
            <a:r>
              <a:rPr lang="en-US" sz="2600" b="1" dirty="0">
                <a:sym typeface="Wingdings" panose="05000000000000000000" pitchFamily="2" charset="2"/>
              </a:rPr>
              <a:t>validated</a:t>
            </a:r>
            <a:r>
              <a:rPr lang="en-US" sz="2600" dirty="0">
                <a:sym typeface="Wingdings" panose="05000000000000000000" pitchFamily="2" charset="2"/>
              </a:rPr>
              <a:t>, </a:t>
            </a:r>
            <a:r>
              <a:rPr lang="en-US" sz="2600" b="1" dirty="0">
                <a:sym typeface="Wingdings" panose="05000000000000000000" pitchFamily="2" charset="2"/>
              </a:rPr>
              <a:t>valued</a:t>
            </a:r>
            <a:r>
              <a:rPr lang="en-US" sz="2600" dirty="0">
                <a:sym typeface="Wingdings" panose="05000000000000000000" pitchFamily="2" charset="2"/>
              </a:rPr>
              <a:t> and </a:t>
            </a:r>
            <a:r>
              <a:rPr lang="en-US" sz="2600" b="1" dirty="0">
                <a:sym typeface="Wingdings" panose="05000000000000000000" pitchFamily="2" charset="2"/>
              </a:rPr>
              <a:t>respected </a:t>
            </a:r>
            <a:r>
              <a:rPr lang="en-US" sz="2600" dirty="0">
                <a:sym typeface="Wingdings" panose="05000000000000000000" pitchFamily="2" charset="2"/>
              </a:rPr>
              <a:t>(</a:t>
            </a:r>
            <a:r>
              <a:rPr lang="en-US" sz="2600" i="1" dirty="0">
                <a:sym typeface="Wingdings" panose="05000000000000000000" pitchFamily="2" charset="2"/>
              </a:rPr>
              <a:t>dignity</a:t>
            </a:r>
            <a:r>
              <a:rPr lang="en-US" sz="2600" dirty="0">
                <a:sym typeface="Wingdings" panose="05000000000000000000" pitchFamily="2" charset="2"/>
              </a:rPr>
              <a:t>)</a:t>
            </a:r>
            <a:r>
              <a:rPr lang="en-US" sz="2600" b="1" dirty="0">
                <a:sym typeface="Wingdings" panose="05000000000000000000" pitchFamily="2" charset="2"/>
              </a:rPr>
              <a:t>. </a:t>
            </a:r>
          </a:p>
          <a:p>
            <a:pPr marL="457200" indent="-457200">
              <a:buFont typeface="Arial" panose="020B0604020202020204" pitchFamily="34" charset="0"/>
              <a:buChar char="•"/>
            </a:pPr>
            <a:r>
              <a:rPr lang="en-US" sz="2600" dirty="0">
                <a:sym typeface="Wingdings" panose="05000000000000000000" pitchFamily="2" charset="2"/>
              </a:rPr>
              <a:t>Sense of </a:t>
            </a:r>
            <a:r>
              <a:rPr lang="en-US" sz="2600" b="1" dirty="0">
                <a:sym typeface="Wingdings" panose="05000000000000000000" pitchFamily="2" charset="2"/>
              </a:rPr>
              <a:t>belonging</a:t>
            </a:r>
            <a:r>
              <a:rPr lang="en-US" sz="2600" dirty="0">
                <a:sym typeface="Wingdings" panose="05000000000000000000" pitchFamily="2" charset="2"/>
              </a:rPr>
              <a:t>  part of the </a:t>
            </a:r>
            <a:r>
              <a:rPr lang="en-US" sz="2600" i="1" dirty="0">
                <a:sym typeface="Wingdings" panose="05000000000000000000" pitchFamily="2" charset="2"/>
              </a:rPr>
              <a:t>fundamental fabric </a:t>
            </a:r>
            <a:r>
              <a:rPr lang="en-US" sz="2600" dirty="0">
                <a:sym typeface="Wingdings" panose="05000000000000000000" pitchFamily="2" charset="2"/>
              </a:rPr>
              <a:t>of the organization</a:t>
            </a:r>
          </a:p>
          <a:p>
            <a:pPr marL="457200" indent="-457200">
              <a:buFont typeface="Arial" panose="020B0604020202020204" pitchFamily="34" charset="0"/>
              <a:buChar char="•"/>
            </a:pPr>
            <a:r>
              <a:rPr lang="en-US" sz="2600" b="1" dirty="0">
                <a:sym typeface="Wingdings" panose="05000000000000000000" pitchFamily="2" charset="2"/>
              </a:rPr>
              <a:t>Investment mindset  </a:t>
            </a:r>
            <a:r>
              <a:rPr lang="en-US" sz="2600" i="1" dirty="0">
                <a:sym typeface="Wingdings" panose="05000000000000000000" pitchFamily="2" charset="2"/>
              </a:rPr>
              <a:t>exclusionary practices </a:t>
            </a:r>
            <a:r>
              <a:rPr lang="en-US" sz="2600" dirty="0">
                <a:sym typeface="Wingdings" panose="05000000000000000000" pitchFamily="2" charset="2"/>
              </a:rPr>
              <a:t>identified &amp; addressed</a:t>
            </a:r>
          </a:p>
          <a:p>
            <a:pPr marL="457200" indent="-457200">
              <a:buFont typeface="Arial" panose="020B0604020202020204" pitchFamily="34" charset="0"/>
              <a:buChar char="•"/>
            </a:pPr>
            <a:r>
              <a:rPr lang="en-US" sz="2600" i="1" u="sng" dirty="0">
                <a:sym typeface="Wingdings" panose="05000000000000000000" pitchFamily="2" charset="2"/>
              </a:rPr>
              <a:t>Everyone</a:t>
            </a:r>
            <a:r>
              <a:rPr lang="en-US" sz="2600" dirty="0">
                <a:sym typeface="Wingdings" panose="05000000000000000000" pitchFamily="2" charset="2"/>
              </a:rPr>
              <a:t> is held </a:t>
            </a:r>
            <a:r>
              <a:rPr lang="en-US" sz="2600" b="1" dirty="0">
                <a:sym typeface="Wingdings" panose="05000000000000000000" pitchFamily="2" charset="2"/>
              </a:rPr>
              <a:t>accountable</a:t>
            </a:r>
            <a:r>
              <a:rPr lang="en-US" sz="2600" dirty="0">
                <a:sym typeface="Wingdings" panose="05000000000000000000" pitchFamily="2" charset="2"/>
              </a:rPr>
              <a:t> for diversity and inclusion efforts</a:t>
            </a:r>
            <a:endParaRPr lang="en-US" sz="2600" dirty="0"/>
          </a:p>
        </p:txBody>
      </p:sp>
      <p:sp>
        <p:nvSpPr>
          <p:cNvPr id="4" name="TextBox 3">
            <a:extLst>
              <a:ext uri="{FF2B5EF4-FFF2-40B4-BE49-F238E27FC236}">
                <a16:creationId xmlns:a16="http://schemas.microsoft.com/office/drawing/2014/main" id="{E209DF16-A4B1-4D8F-87EF-52C60F3C4744}"/>
              </a:ext>
            </a:extLst>
          </p:cNvPr>
          <p:cNvSpPr txBox="1"/>
          <p:nvPr/>
        </p:nvSpPr>
        <p:spPr>
          <a:xfrm rot="16200000">
            <a:off x="-1057172" y="3472421"/>
            <a:ext cx="441245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INCLUSION   EXCELLENCE</a:t>
            </a:r>
          </a:p>
        </p:txBody>
      </p:sp>
      <p:sp>
        <p:nvSpPr>
          <p:cNvPr id="5" name="TextBox 4">
            <a:extLst>
              <a:ext uri="{FF2B5EF4-FFF2-40B4-BE49-F238E27FC236}">
                <a16:creationId xmlns:a16="http://schemas.microsoft.com/office/drawing/2014/main" id="{2BFC45CC-EAE8-4EC5-9FDE-DFA86D800429}"/>
              </a:ext>
            </a:extLst>
          </p:cNvPr>
          <p:cNvSpPr txBox="1"/>
          <p:nvPr/>
        </p:nvSpPr>
        <p:spPr>
          <a:xfrm>
            <a:off x="2568994" y="6052256"/>
            <a:ext cx="930202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13D79"/>
                </a:solidFill>
                <a:effectLst/>
                <a:uLnTx/>
                <a:uFillTx/>
                <a:latin typeface="Arial" charset="0"/>
                <a:ea typeface="+mn-ea"/>
                <a:cs typeface="+mn-cs"/>
              </a:rPr>
              <a:t>AAMC Diversity Policy &amp; Programs, </a:t>
            </a:r>
            <a:r>
              <a:rPr kumimoji="0" lang="en-US" sz="1800" b="0" i="1" u="none" strike="noStrike" kern="1200" cap="none" spc="0" normalizeH="0" baseline="0" noProof="0" dirty="0">
                <a:ln>
                  <a:noFill/>
                </a:ln>
                <a:solidFill>
                  <a:srgbClr val="013D79"/>
                </a:solidFill>
                <a:effectLst/>
                <a:uLnTx/>
                <a:uFillTx/>
                <a:latin typeface="Arial" charset="0"/>
                <a:ea typeface="+mn-ea"/>
                <a:cs typeface="+mn-cs"/>
              </a:rPr>
              <a:t>Foundational Principles of Inclusion Excellence</a:t>
            </a:r>
            <a:r>
              <a:rPr kumimoji="0" lang="en-US" sz="1800" b="0" i="0" u="none" strike="noStrike" kern="1200" cap="none" spc="0" normalizeH="0" baseline="0" noProof="0" dirty="0">
                <a:ln>
                  <a:noFill/>
                </a:ln>
                <a:solidFill>
                  <a:srgbClr val="013D79"/>
                </a:solidFill>
                <a:effectLst/>
                <a:uLnTx/>
                <a:uFillTx/>
                <a:latin typeface="Arial" charset="0"/>
                <a:ea typeface="+mn-ea"/>
                <a:cs typeface="+mn-cs"/>
              </a:rPr>
              <a:t>, 2017</a:t>
            </a:r>
          </a:p>
        </p:txBody>
      </p:sp>
    </p:spTree>
    <p:extLst>
      <p:ext uri="{BB962C8B-B14F-4D97-AF65-F5344CB8AC3E}">
        <p14:creationId xmlns:p14="http://schemas.microsoft.com/office/powerpoint/2010/main" val="3132090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7946"/>
          <a:stretch/>
        </p:blipFill>
        <p:spPr>
          <a:xfrm>
            <a:off x="765545" y="978195"/>
            <a:ext cx="10586775" cy="5475768"/>
          </a:xfrm>
          <a:prstGeom prst="rect">
            <a:avLst/>
          </a:prstGeom>
        </p:spPr>
      </p:pic>
    </p:spTree>
    <p:extLst>
      <p:ext uri="{BB962C8B-B14F-4D97-AF65-F5344CB8AC3E}">
        <p14:creationId xmlns:p14="http://schemas.microsoft.com/office/powerpoint/2010/main" val="161988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Diversity Bonus: How Great Teams Pay Off in the Knowledge Economy (Our Compelling Interests)"/>
          <p:cNvPicPr>
            <a:picLocks noChangeAspect="1" noChangeArrowheads="1"/>
          </p:cNvPicPr>
          <p:nvPr/>
        </p:nvPicPr>
        <p:blipFill rotWithShape="1">
          <a:blip r:embed="rId3">
            <a:extLst>
              <a:ext uri="{28A0092B-C50C-407E-A947-70E740481C1C}">
                <a14:useLocalDpi xmlns:a14="http://schemas.microsoft.com/office/drawing/2010/main" val="0"/>
              </a:ext>
            </a:extLst>
          </a:blip>
          <a:srcRect l="11258" t="-6087" r="11247" b="-8255"/>
          <a:stretch/>
        </p:blipFill>
        <p:spPr bwMode="auto">
          <a:xfrm>
            <a:off x="7505700" y="1358900"/>
            <a:ext cx="3759200" cy="47497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2"/>
          </p:nvPr>
        </p:nvSpPr>
        <p:spPr>
          <a:xfrm>
            <a:off x="558800" y="1358900"/>
            <a:ext cx="6400800" cy="4496918"/>
          </a:xfrm>
        </p:spPr>
        <p:txBody>
          <a:bodyPr>
            <a:noAutofit/>
          </a:bodyPr>
          <a:lstStyle/>
          <a:p>
            <a:pPr algn="ctr"/>
            <a:r>
              <a:rPr lang="en-US" sz="4800" dirty="0">
                <a:solidFill>
                  <a:schemeClr val="tx2"/>
                </a:solidFill>
              </a:rPr>
              <a:t>Diversity and inclusion are essential to institutional, departmental and program and excellence</a:t>
            </a:r>
          </a:p>
        </p:txBody>
      </p:sp>
      <p:sp>
        <p:nvSpPr>
          <p:cNvPr id="3" name="Slide Number Placeholder 2"/>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15</a:t>
            </a:fld>
            <a:endParaRPr lang="en"/>
          </a:p>
        </p:txBody>
      </p:sp>
    </p:spTree>
    <p:extLst>
      <p:ext uri="{BB962C8B-B14F-4D97-AF65-F5344CB8AC3E}">
        <p14:creationId xmlns:p14="http://schemas.microsoft.com/office/powerpoint/2010/main" val="16109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5B21-32EF-4D26-88FE-FB20D0595DC9}"/>
              </a:ext>
            </a:extLst>
          </p:cNvPr>
          <p:cNvSpPr>
            <a:spLocks noGrp="1"/>
          </p:cNvSpPr>
          <p:nvPr>
            <p:ph type="title"/>
          </p:nvPr>
        </p:nvSpPr>
        <p:spPr/>
        <p:txBody>
          <a:bodyPr/>
          <a:lstStyle/>
          <a:p>
            <a:pPr algn="ctr"/>
            <a:r>
              <a:rPr lang="en-US" sz="2700" dirty="0"/>
              <a:t>Equity-minded Leaders &amp; Medical Educators…</a:t>
            </a: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16</a:t>
            </a:fld>
            <a:endParaRPr lang="en"/>
          </a:p>
        </p:txBody>
      </p:sp>
      <p:sp>
        <p:nvSpPr>
          <p:cNvPr id="5" name="Rectangle 4">
            <a:extLst>
              <a:ext uri="{FF2B5EF4-FFF2-40B4-BE49-F238E27FC236}">
                <a16:creationId xmlns:a16="http://schemas.microsoft.com/office/drawing/2014/main" id="{AAB2387C-84D4-49FC-AE67-449B706D61D7}"/>
              </a:ext>
            </a:extLst>
          </p:cNvPr>
          <p:cNvSpPr/>
          <p:nvPr/>
        </p:nvSpPr>
        <p:spPr>
          <a:xfrm>
            <a:off x="404122" y="5943283"/>
            <a:ext cx="7995737" cy="487569"/>
          </a:xfrm>
          <a:prstGeom prst="rect">
            <a:avLst/>
          </a:prstGeom>
        </p:spPr>
        <p:txBody>
          <a:bodyPr wrap="square">
            <a:spAutoFit/>
          </a:bodyPr>
          <a:lstStyle/>
          <a:p>
            <a:pPr defTabSz="685783">
              <a:lnSpc>
                <a:spcPct val="107000"/>
              </a:lnSpc>
              <a:spcAft>
                <a:spcPts val="600"/>
              </a:spcAft>
              <a:defRPr/>
            </a:pP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Adapted &amp; modified from the Association of American Colleges and Universities (2015)</a:t>
            </a:r>
            <a:r>
              <a:rPr lang="en-US" sz="1200" i="1" dirty="0">
                <a:solidFill>
                  <a:srgbClr val="013D79"/>
                </a:solidFill>
                <a:latin typeface="Calibri" panose="020F0502020204030204" pitchFamily="34" charset="0"/>
                <a:ea typeface="Calibri" panose="020F0502020204030204" pitchFamily="34" charset="0"/>
                <a:cs typeface="Times New Roman" panose="02020603050405020304" pitchFamily="18" charset="0"/>
              </a:rPr>
              <a:t>, Step Up &amp; Lead for Equity: What Higher Education Can Do to Reverse Our Deepening Divides </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accessed at </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hlinkClick r:id="rId3"/>
              </a:rPr>
              <a:t>https://www.aacu.org/publications/step-up-and-lead</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 </a:t>
            </a:r>
            <a:endParaRPr lang="en-US" sz="825" dirty="0">
              <a:solidFill>
                <a:srgbClr val="013D7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Shape 288">
            <a:extLst>
              <a:ext uri="{FF2B5EF4-FFF2-40B4-BE49-F238E27FC236}">
                <a16:creationId xmlns:a16="http://schemas.microsoft.com/office/drawing/2014/main" id="{9C0B081D-228E-4FEC-90BF-B0571FDA612B}"/>
              </a:ext>
            </a:extLst>
          </p:cNvPr>
          <p:cNvSpPr>
            <a:spLocks/>
          </p:cNvSpPr>
          <p:nvPr/>
        </p:nvSpPr>
        <p:spPr bwMode="auto">
          <a:xfrm rot="234009">
            <a:off x="9610184" y="720877"/>
            <a:ext cx="2790775" cy="6049215"/>
          </a:xfrm>
          <a:custGeom>
            <a:avLst/>
            <a:gdLst>
              <a:gd name="connsiteX0" fmla="*/ 2160897 w 2549927"/>
              <a:gd name="connsiteY0" fmla="*/ 0 h 4780945"/>
              <a:gd name="connsiteX1" fmla="*/ 2224307 w 2549927"/>
              <a:gd name="connsiteY1" fmla="*/ 512 h 4780945"/>
              <a:gd name="connsiteX2" fmla="*/ 2549927 w 2549927"/>
              <a:gd name="connsiteY2" fmla="*/ 4776685 h 4780945"/>
              <a:gd name="connsiteX3" fmla="*/ 2464506 w 2549927"/>
              <a:gd name="connsiteY3" fmla="*/ 4780945 h 4780945"/>
              <a:gd name="connsiteX4" fmla="*/ 2262101 w 2549927"/>
              <a:gd name="connsiteY4" fmla="*/ 4778000 h 4780945"/>
              <a:gd name="connsiteX5" fmla="*/ 2065395 w 2549927"/>
              <a:gd name="connsiteY5" fmla="*/ 4758859 h 4780945"/>
              <a:gd name="connsiteX6" fmla="*/ 1871543 w 2549927"/>
              <a:gd name="connsiteY6" fmla="*/ 4724992 h 4780945"/>
              <a:gd name="connsiteX7" fmla="*/ 1862989 w 2549927"/>
              <a:gd name="connsiteY7" fmla="*/ 4676403 h 4780945"/>
              <a:gd name="connsiteX8" fmla="*/ 1853012 w 2549927"/>
              <a:gd name="connsiteY8" fmla="*/ 4620451 h 4780945"/>
              <a:gd name="connsiteX9" fmla="*/ 1840184 w 2549927"/>
              <a:gd name="connsiteY9" fmla="*/ 4552720 h 4780945"/>
              <a:gd name="connsiteX10" fmla="*/ 1830206 w 2549927"/>
              <a:gd name="connsiteY10" fmla="*/ 4480571 h 4780945"/>
              <a:gd name="connsiteX11" fmla="*/ 1815951 w 2549927"/>
              <a:gd name="connsiteY11" fmla="*/ 4402533 h 4780945"/>
              <a:gd name="connsiteX12" fmla="*/ 1801697 w 2549927"/>
              <a:gd name="connsiteY12" fmla="*/ 4323022 h 4780945"/>
              <a:gd name="connsiteX13" fmla="*/ 1786017 w 2549927"/>
              <a:gd name="connsiteY13" fmla="*/ 4244984 h 4780945"/>
              <a:gd name="connsiteX14" fmla="*/ 1767489 w 2549927"/>
              <a:gd name="connsiteY14" fmla="*/ 4169891 h 4780945"/>
              <a:gd name="connsiteX15" fmla="*/ 1748957 w 2549927"/>
              <a:gd name="connsiteY15" fmla="*/ 4097743 h 4780945"/>
              <a:gd name="connsiteX16" fmla="*/ 1726151 w 2549927"/>
              <a:gd name="connsiteY16" fmla="*/ 4034429 h 4780945"/>
              <a:gd name="connsiteX17" fmla="*/ 1701920 w 2549927"/>
              <a:gd name="connsiteY17" fmla="*/ 3979949 h 4780945"/>
              <a:gd name="connsiteX18" fmla="*/ 1676263 w 2549927"/>
              <a:gd name="connsiteY18" fmla="*/ 3937250 h 4780945"/>
              <a:gd name="connsiteX19" fmla="*/ 1647755 w 2549927"/>
              <a:gd name="connsiteY19" fmla="*/ 3910747 h 4780945"/>
              <a:gd name="connsiteX20" fmla="*/ 1616397 w 2549927"/>
              <a:gd name="connsiteY20" fmla="*/ 3897494 h 4780945"/>
              <a:gd name="connsiteX21" fmla="*/ 1580762 w 2549927"/>
              <a:gd name="connsiteY21" fmla="*/ 3891604 h 4780945"/>
              <a:gd name="connsiteX22" fmla="*/ 1539426 w 2549927"/>
              <a:gd name="connsiteY22" fmla="*/ 3894551 h 4780945"/>
              <a:gd name="connsiteX23" fmla="*/ 1498089 w 2549927"/>
              <a:gd name="connsiteY23" fmla="*/ 3900439 h 4780945"/>
              <a:gd name="connsiteX24" fmla="*/ 1459603 w 2549927"/>
              <a:gd name="connsiteY24" fmla="*/ 3910746 h 4780945"/>
              <a:gd name="connsiteX25" fmla="*/ 1422542 w 2549927"/>
              <a:gd name="connsiteY25" fmla="*/ 3921052 h 4780945"/>
              <a:gd name="connsiteX26" fmla="*/ 1388333 w 2549927"/>
              <a:gd name="connsiteY26" fmla="*/ 3931358 h 4780945"/>
              <a:gd name="connsiteX27" fmla="*/ 1362676 w 2549927"/>
              <a:gd name="connsiteY27" fmla="*/ 3940193 h 4780945"/>
              <a:gd name="connsiteX28" fmla="*/ 1301384 w 2549927"/>
              <a:gd name="connsiteY28" fmla="*/ 3960809 h 4780945"/>
              <a:gd name="connsiteX29" fmla="*/ 1231539 w 2549927"/>
              <a:gd name="connsiteY29" fmla="*/ 3979950 h 4780945"/>
              <a:gd name="connsiteX30" fmla="*/ 1153144 w 2549927"/>
              <a:gd name="connsiteY30" fmla="*/ 3996145 h 4780945"/>
              <a:gd name="connsiteX31" fmla="*/ 1070471 w 2549927"/>
              <a:gd name="connsiteY31" fmla="*/ 4006453 h 4780945"/>
              <a:gd name="connsiteX32" fmla="*/ 987798 w 2549927"/>
              <a:gd name="connsiteY32" fmla="*/ 4015289 h 4780945"/>
              <a:gd name="connsiteX33" fmla="*/ 903700 w 2549927"/>
              <a:gd name="connsiteY33" fmla="*/ 4018232 h 4780945"/>
              <a:gd name="connsiteX34" fmla="*/ 823877 w 2549927"/>
              <a:gd name="connsiteY34" fmla="*/ 4012343 h 4780945"/>
              <a:gd name="connsiteX35" fmla="*/ 748332 w 2549927"/>
              <a:gd name="connsiteY35" fmla="*/ 3999091 h 4780945"/>
              <a:gd name="connsiteX36" fmla="*/ 706996 w 2549927"/>
              <a:gd name="connsiteY36" fmla="*/ 3988785 h 4780945"/>
              <a:gd name="connsiteX37" fmla="*/ 665660 w 2549927"/>
              <a:gd name="connsiteY37" fmla="*/ 3969642 h 4780945"/>
              <a:gd name="connsiteX38" fmla="*/ 624322 w 2549927"/>
              <a:gd name="connsiteY38" fmla="*/ 3947556 h 4780945"/>
              <a:gd name="connsiteX39" fmla="*/ 588688 w 2549927"/>
              <a:gd name="connsiteY39" fmla="*/ 3921052 h 4780945"/>
              <a:gd name="connsiteX40" fmla="*/ 551629 w 2549927"/>
              <a:gd name="connsiteY40" fmla="*/ 3888658 h 4780945"/>
              <a:gd name="connsiteX41" fmla="*/ 523119 w 2549927"/>
              <a:gd name="connsiteY41" fmla="*/ 3854794 h 4780945"/>
              <a:gd name="connsiteX42" fmla="*/ 503163 w 2549927"/>
              <a:gd name="connsiteY42" fmla="*/ 3812095 h 4780945"/>
              <a:gd name="connsiteX43" fmla="*/ 487484 w 2549927"/>
              <a:gd name="connsiteY43" fmla="*/ 3763503 h 4780945"/>
              <a:gd name="connsiteX44" fmla="*/ 481783 w 2549927"/>
              <a:gd name="connsiteY44" fmla="*/ 3710497 h 4780945"/>
              <a:gd name="connsiteX45" fmla="*/ 487484 w 2549927"/>
              <a:gd name="connsiteY45" fmla="*/ 3651600 h 4780945"/>
              <a:gd name="connsiteX46" fmla="*/ 494612 w 2549927"/>
              <a:gd name="connsiteY46" fmla="*/ 3610371 h 4780945"/>
              <a:gd name="connsiteX47" fmla="*/ 504589 w 2549927"/>
              <a:gd name="connsiteY47" fmla="*/ 3564727 h 4780945"/>
              <a:gd name="connsiteX48" fmla="*/ 515994 w 2549927"/>
              <a:gd name="connsiteY48" fmla="*/ 3517609 h 4780945"/>
              <a:gd name="connsiteX49" fmla="*/ 520269 w 2549927"/>
              <a:gd name="connsiteY49" fmla="*/ 3471965 h 4780945"/>
              <a:gd name="connsiteX50" fmla="*/ 520269 w 2549927"/>
              <a:gd name="connsiteY50" fmla="*/ 3423375 h 4780945"/>
              <a:gd name="connsiteX51" fmla="*/ 507440 w 2549927"/>
              <a:gd name="connsiteY51" fmla="*/ 3380675 h 4780945"/>
              <a:gd name="connsiteX52" fmla="*/ 494612 w 2549927"/>
              <a:gd name="connsiteY52" fmla="*/ 3357115 h 4780945"/>
              <a:gd name="connsiteX53" fmla="*/ 471805 w 2549927"/>
              <a:gd name="connsiteY53" fmla="*/ 3335031 h 4780945"/>
              <a:gd name="connsiteX54" fmla="*/ 447574 w 2549927"/>
              <a:gd name="connsiteY54" fmla="*/ 3318833 h 4780945"/>
              <a:gd name="connsiteX55" fmla="*/ 421917 w 2549927"/>
              <a:gd name="connsiteY55" fmla="*/ 3305581 h 4780945"/>
              <a:gd name="connsiteX56" fmla="*/ 396260 w 2549927"/>
              <a:gd name="connsiteY56" fmla="*/ 3286439 h 4780945"/>
              <a:gd name="connsiteX57" fmla="*/ 376305 w 2549927"/>
              <a:gd name="connsiteY57" fmla="*/ 3265826 h 4780945"/>
              <a:gd name="connsiteX58" fmla="*/ 360624 w 2549927"/>
              <a:gd name="connsiteY58" fmla="*/ 3239322 h 4780945"/>
              <a:gd name="connsiteX59" fmla="*/ 354923 w 2549927"/>
              <a:gd name="connsiteY59" fmla="*/ 3209875 h 4780945"/>
              <a:gd name="connsiteX60" fmla="*/ 357774 w 2549927"/>
              <a:gd name="connsiteY60" fmla="*/ 3180425 h 4780945"/>
              <a:gd name="connsiteX61" fmla="*/ 367752 w 2549927"/>
              <a:gd name="connsiteY61" fmla="*/ 3152449 h 4780945"/>
              <a:gd name="connsiteX62" fmla="*/ 380580 w 2549927"/>
              <a:gd name="connsiteY62" fmla="*/ 3128890 h 4780945"/>
              <a:gd name="connsiteX63" fmla="*/ 389133 w 2549927"/>
              <a:gd name="connsiteY63" fmla="*/ 3105331 h 4780945"/>
              <a:gd name="connsiteX64" fmla="*/ 347796 w 2549927"/>
              <a:gd name="connsiteY64" fmla="*/ 3075885 h 4780945"/>
              <a:gd name="connsiteX65" fmla="*/ 319288 w 2549927"/>
              <a:gd name="connsiteY65" fmla="*/ 3046436 h 4780945"/>
              <a:gd name="connsiteX66" fmla="*/ 303609 w 2549927"/>
              <a:gd name="connsiteY66" fmla="*/ 3016987 h 4780945"/>
              <a:gd name="connsiteX67" fmla="*/ 300759 w 2549927"/>
              <a:gd name="connsiteY67" fmla="*/ 2984594 h 4780945"/>
              <a:gd name="connsiteX68" fmla="*/ 305034 w 2549927"/>
              <a:gd name="connsiteY68" fmla="*/ 2955147 h 4780945"/>
              <a:gd name="connsiteX69" fmla="*/ 316438 w 2549927"/>
              <a:gd name="connsiteY69" fmla="*/ 2922753 h 4780945"/>
              <a:gd name="connsiteX70" fmla="*/ 332117 w 2549927"/>
              <a:gd name="connsiteY70" fmla="*/ 2890359 h 4780945"/>
              <a:gd name="connsiteX71" fmla="*/ 349222 w 2549927"/>
              <a:gd name="connsiteY71" fmla="*/ 2857968 h 4780945"/>
              <a:gd name="connsiteX72" fmla="*/ 364902 w 2549927"/>
              <a:gd name="connsiteY72" fmla="*/ 2824099 h 4780945"/>
              <a:gd name="connsiteX73" fmla="*/ 380581 w 2549927"/>
              <a:gd name="connsiteY73" fmla="*/ 2791708 h 4780945"/>
              <a:gd name="connsiteX74" fmla="*/ 389132 w 2549927"/>
              <a:gd name="connsiteY74" fmla="*/ 2756371 h 4780945"/>
              <a:gd name="connsiteX75" fmla="*/ 360624 w 2549927"/>
              <a:gd name="connsiteY75" fmla="*/ 2729865 h 4780945"/>
              <a:gd name="connsiteX76" fmla="*/ 320713 w 2549927"/>
              <a:gd name="connsiteY76" fmla="*/ 2709252 h 4780945"/>
              <a:gd name="connsiteX77" fmla="*/ 276527 w 2549927"/>
              <a:gd name="connsiteY77" fmla="*/ 2690110 h 4780945"/>
              <a:gd name="connsiteX78" fmla="*/ 230914 w 2549927"/>
              <a:gd name="connsiteY78" fmla="*/ 2673914 h 4780945"/>
              <a:gd name="connsiteX79" fmla="*/ 183875 w 2549927"/>
              <a:gd name="connsiteY79" fmla="*/ 2657717 h 4780945"/>
              <a:gd name="connsiteX80" fmla="*/ 136838 w 2549927"/>
              <a:gd name="connsiteY80" fmla="*/ 2641521 h 4780945"/>
              <a:gd name="connsiteX81" fmla="*/ 92651 w 2549927"/>
              <a:gd name="connsiteY81" fmla="*/ 2622380 h 4780945"/>
              <a:gd name="connsiteX82" fmla="*/ 57018 w 2549927"/>
              <a:gd name="connsiteY82" fmla="*/ 2601764 h 4780945"/>
              <a:gd name="connsiteX83" fmla="*/ 25657 w 2549927"/>
              <a:gd name="connsiteY83" fmla="*/ 2572318 h 4780945"/>
              <a:gd name="connsiteX84" fmla="*/ 7128 w 2549927"/>
              <a:gd name="connsiteY84" fmla="*/ 2536979 h 4780945"/>
              <a:gd name="connsiteX85" fmla="*/ 0 w 2549927"/>
              <a:gd name="connsiteY85" fmla="*/ 2500168 h 4780945"/>
              <a:gd name="connsiteX86" fmla="*/ 5703 w 2549927"/>
              <a:gd name="connsiteY86" fmla="*/ 2464831 h 4780945"/>
              <a:gd name="connsiteX87" fmla="*/ 18529 w 2549927"/>
              <a:gd name="connsiteY87" fmla="*/ 2432437 h 4780945"/>
              <a:gd name="connsiteX88" fmla="*/ 38486 w 2549927"/>
              <a:gd name="connsiteY88" fmla="*/ 2405933 h 4780945"/>
              <a:gd name="connsiteX89" fmla="*/ 62716 w 2549927"/>
              <a:gd name="connsiteY89" fmla="*/ 2379430 h 4780945"/>
              <a:gd name="connsiteX90" fmla="*/ 85523 w 2549927"/>
              <a:gd name="connsiteY90" fmla="*/ 2357343 h 4780945"/>
              <a:gd name="connsiteX91" fmla="*/ 104055 w 2549927"/>
              <a:gd name="connsiteY91" fmla="*/ 2339675 h 4780945"/>
              <a:gd name="connsiteX92" fmla="*/ 158220 w 2549927"/>
              <a:gd name="connsiteY92" fmla="*/ 2274890 h 4780945"/>
              <a:gd name="connsiteX93" fmla="*/ 215235 w 2549927"/>
              <a:gd name="connsiteY93" fmla="*/ 2215992 h 4780945"/>
              <a:gd name="connsiteX94" fmla="*/ 272251 w 2549927"/>
              <a:gd name="connsiteY94" fmla="*/ 2157095 h 4780945"/>
              <a:gd name="connsiteX95" fmla="*/ 326415 w 2549927"/>
              <a:gd name="connsiteY95" fmla="*/ 2092307 h 4780945"/>
              <a:gd name="connsiteX96" fmla="*/ 377730 w 2549927"/>
              <a:gd name="connsiteY96" fmla="*/ 2028994 h 4780945"/>
              <a:gd name="connsiteX97" fmla="*/ 424767 w 2549927"/>
              <a:gd name="connsiteY97" fmla="*/ 1956846 h 4780945"/>
              <a:gd name="connsiteX98" fmla="*/ 463254 w 2549927"/>
              <a:gd name="connsiteY98" fmla="*/ 1878807 h 4780945"/>
              <a:gd name="connsiteX99" fmla="*/ 484633 w 2549927"/>
              <a:gd name="connsiteY99" fmla="*/ 1814020 h 4780945"/>
              <a:gd name="connsiteX100" fmla="*/ 491760 w 2549927"/>
              <a:gd name="connsiteY100" fmla="*/ 1750707 h 4780945"/>
              <a:gd name="connsiteX101" fmla="*/ 491761 w 2549927"/>
              <a:gd name="connsiteY101" fmla="*/ 1682976 h 4780945"/>
              <a:gd name="connsiteX102" fmla="*/ 490337 w 2549927"/>
              <a:gd name="connsiteY102" fmla="*/ 1610826 h 4780945"/>
              <a:gd name="connsiteX103" fmla="*/ 487484 w 2549927"/>
              <a:gd name="connsiteY103" fmla="*/ 1538679 h 4780945"/>
              <a:gd name="connsiteX104" fmla="*/ 490337 w 2549927"/>
              <a:gd name="connsiteY104" fmla="*/ 1460641 h 4780945"/>
              <a:gd name="connsiteX105" fmla="*/ 497464 w 2549927"/>
              <a:gd name="connsiteY105" fmla="*/ 1378185 h 4780945"/>
              <a:gd name="connsiteX106" fmla="*/ 577284 w 2549927"/>
              <a:gd name="connsiteY106" fmla="*/ 1038056 h 4780945"/>
              <a:gd name="connsiteX107" fmla="*/ 627174 w 2549927"/>
              <a:gd name="connsiteY107" fmla="*/ 914372 h 4780945"/>
              <a:gd name="connsiteX108" fmla="*/ 687040 w 2549927"/>
              <a:gd name="connsiteY108" fmla="*/ 799525 h 4780945"/>
              <a:gd name="connsiteX109" fmla="*/ 756884 w 2549927"/>
              <a:gd name="connsiteY109" fmla="*/ 692038 h 4780945"/>
              <a:gd name="connsiteX110" fmla="*/ 836706 w 2549927"/>
              <a:gd name="connsiteY110" fmla="*/ 590441 h 4780945"/>
              <a:gd name="connsiteX111" fmla="*/ 925082 w 2549927"/>
              <a:gd name="connsiteY111" fmla="*/ 497679 h 4780945"/>
              <a:gd name="connsiteX112" fmla="*/ 1020581 w 2549927"/>
              <a:gd name="connsiteY112" fmla="*/ 412278 h 4780945"/>
              <a:gd name="connsiteX113" fmla="*/ 1124636 w 2549927"/>
              <a:gd name="connsiteY113" fmla="*/ 334239 h 4780945"/>
              <a:gd name="connsiteX114" fmla="*/ 1232966 w 2549927"/>
              <a:gd name="connsiteY114" fmla="*/ 265035 h 4780945"/>
              <a:gd name="connsiteX115" fmla="*/ 1349849 w 2549927"/>
              <a:gd name="connsiteY115" fmla="*/ 203194 h 4780945"/>
              <a:gd name="connsiteX116" fmla="*/ 1469581 w 2549927"/>
              <a:gd name="connsiteY116" fmla="*/ 151659 h 4780945"/>
              <a:gd name="connsiteX117" fmla="*/ 1590740 w 2549927"/>
              <a:gd name="connsiteY117" fmla="*/ 106015 h 4780945"/>
              <a:gd name="connsiteX118" fmla="*/ 1998402 w 2549927"/>
              <a:gd name="connsiteY118" fmla="*/ 13253 h 478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549927" h="4780945">
                <a:moveTo>
                  <a:pt x="2160897" y="0"/>
                </a:moveTo>
                <a:lnTo>
                  <a:pt x="2224307" y="512"/>
                </a:lnTo>
                <a:lnTo>
                  <a:pt x="2549927" y="4776685"/>
                </a:lnTo>
                <a:lnTo>
                  <a:pt x="2464506" y="4780945"/>
                </a:lnTo>
                <a:lnTo>
                  <a:pt x="2262101" y="4778000"/>
                </a:lnTo>
                <a:lnTo>
                  <a:pt x="2065395" y="4758859"/>
                </a:lnTo>
                <a:lnTo>
                  <a:pt x="1871543" y="4724992"/>
                </a:lnTo>
                <a:lnTo>
                  <a:pt x="1862989" y="4676403"/>
                </a:lnTo>
                <a:lnTo>
                  <a:pt x="1853012" y="4620451"/>
                </a:lnTo>
                <a:lnTo>
                  <a:pt x="1840184" y="4552720"/>
                </a:lnTo>
                <a:lnTo>
                  <a:pt x="1830206" y="4480571"/>
                </a:lnTo>
                <a:lnTo>
                  <a:pt x="1815951" y="4402533"/>
                </a:lnTo>
                <a:lnTo>
                  <a:pt x="1801697" y="4323022"/>
                </a:lnTo>
                <a:lnTo>
                  <a:pt x="1786017" y="4244984"/>
                </a:lnTo>
                <a:lnTo>
                  <a:pt x="1767489" y="4169891"/>
                </a:lnTo>
                <a:lnTo>
                  <a:pt x="1748957" y="4097743"/>
                </a:lnTo>
                <a:lnTo>
                  <a:pt x="1726151" y="4034429"/>
                </a:lnTo>
                <a:lnTo>
                  <a:pt x="1701920" y="3979949"/>
                </a:lnTo>
                <a:lnTo>
                  <a:pt x="1676263" y="3937250"/>
                </a:lnTo>
                <a:lnTo>
                  <a:pt x="1647755" y="3910747"/>
                </a:lnTo>
                <a:lnTo>
                  <a:pt x="1616397" y="3897494"/>
                </a:lnTo>
                <a:lnTo>
                  <a:pt x="1580762" y="3891604"/>
                </a:lnTo>
                <a:lnTo>
                  <a:pt x="1539426" y="3894551"/>
                </a:lnTo>
                <a:lnTo>
                  <a:pt x="1498089" y="3900439"/>
                </a:lnTo>
                <a:lnTo>
                  <a:pt x="1459603" y="3910746"/>
                </a:lnTo>
                <a:lnTo>
                  <a:pt x="1422542" y="3921052"/>
                </a:lnTo>
                <a:lnTo>
                  <a:pt x="1388333" y="3931358"/>
                </a:lnTo>
                <a:lnTo>
                  <a:pt x="1362676" y="3940193"/>
                </a:lnTo>
                <a:lnTo>
                  <a:pt x="1301384" y="3960809"/>
                </a:lnTo>
                <a:lnTo>
                  <a:pt x="1231539" y="3979950"/>
                </a:lnTo>
                <a:lnTo>
                  <a:pt x="1153144" y="3996145"/>
                </a:lnTo>
                <a:lnTo>
                  <a:pt x="1070471" y="4006453"/>
                </a:lnTo>
                <a:lnTo>
                  <a:pt x="987798" y="4015289"/>
                </a:lnTo>
                <a:lnTo>
                  <a:pt x="903700" y="4018232"/>
                </a:lnTo>
                <a:lnTo>
                  <a:pt x="823877" y="4012343"/>
                </a:lnTo>
                <a:lnTo>
                  <a:pt x="748332" y="3999091"/>
                </a:lnTo>
                <a:lnTo>
                  <a:pt x="706996" y="3988785"/>
                </a:lnTo>
                <a:lnTo>
                  <a:pt x="665660" y="3969642"/>
                </a:lnTo>
                <a:lnTo>
                  <a:pt x="624322" y="3947556"/>
                </a:lnTo>
                <a:lnTo>
                  <a:pt x="588688" y="3921052"/>
                </a:lnTo>
                <a:lnTo>
                  <a:pt x="551629" y="3888658"/>
                </a:lnTo>
                <a:lnTo>
                  <a:pt x="523119" y="3854794"/>
                </a:lnTo>
                <a:lnTo>
                  <a:pt x="503163" y="3812095"/>
                </a:lnTo>
                <a:lnTo>
                  <a:pt x="487484" y="3763503"/>
                </a:lnTo>
                <a:lnTo>
                  <a:pt x="481783" y="3710497"/>
                </a:lnTo>
                <a:lnTo>
                  <a:pt x="487484" y="3651600"/>
                </a:lnTo>
                <a:lnTo>
                  <a:pt x="494612" y="3610371"/>
                </a:lnTo>
                <a:lnTo>
                  <a:pt x="504589" y="3564727"/>
                </a:lnTo>
                <a:lnTo>
                  <a:pt x="515994" y="3517609"/>
                </a:lnTo>
                <a:lnTo>
                  <a:pt x="520269" y="3471965"/>
                </a:lnTo>
                <a:lnTo>
                  <a:pt x="520269" y="3423375"/>
                </a:lnTo>
                <a:lnTo>
                  <a:pt x="507440" y="3380675"/>
                </a:lnTo>
                <a:lnTo>
                  <a:pt x="494612" y="3357115"/>
                </a:lnTo>
                <a:lnTo>
                  <a:pt x="471805" y="3335031"/>
                </a:lnTo>
                <a:lnTo>
                  <a:pt x="447574" y="3318833"/>
                </a:lnTo>
                <a:lnTo>
                  <a:pt x="421917" y="3305581"/>
                </a:lnTo>
                <a:lnTo>
                  <a:pt x="396260" y="3286439"/>
                </a:lnTo>
                <a:lnTo>
                  <a:pt x="376305" y="3265826"/>
                </a:lnTo>
                <a:lnTo>
                  <a:pt x="360624" y="3239322"/>
                </a:lnTo>
                <a:lnTo>
                  <a:pt x="354923" y="3209875"/>
                </a:lnTo>
                <a:lnTo>
                  <a:pt x="357774" y="3180425"/>
                </a:lnTo>
                <a:lnTo>
                  <a:pt x="367752" y="3152449"/>
                </a:lnTo>
                <a:lnTo>
                  <a:pt x="380580" y="3128890"/>
                </a:lnTo>
                <a:lnTo>
                  <a:pt x="389133" y="3105331"/>
                </a:lnTo>
                <a:lnTo>
                  <a:pt x="347796" y="3075885"/>
                </a:lnTo>
                <a:lnTo>
                  <a:pt x="319288" y="3046436"/>
                </a:lnTo>
                <a:lnTo>
                  <a:pt x="303609" y="3016987"/>
                </a:lnTo>
                <a:lnTo>
                  <a:pt x="300759" y="2984594"/>
                </a:lnTo>
                <a:lnTo>
                  <a:pt x="305034" y="2955147"/>
                </a:lnTo>
                <a:lnTo>
                  <a:pt x="316438" y="2922753"/>
                </a:lnTo>
                <a:lnTo>
                  <a:pt x="332117" y="2890359"/>
                </a:lnTo>
                <a:lnTo>
                  <a:pt x="349222" y="2857968"/>
                </a:lnTo>
                <a:lnTo>
                  <a:pt x="364902" y="2824099"/>
                </a:lnTo>
                <a:lnTo>
                  <a:pt x="380581" y="2791708"/>
                </a:lnTo>
                <a:lnTo>
                  <a:pt x="389132" y="2756371"/>
                </a:lnTo>
                <a:lnTo>
                  <a:pt x="360624" y="2729865"/>
                </a:lnTo>
                <a:lnTo>
                  <a:pt x="320713" y="2709252"/>
                </a:lnTo>
                <a:lnTo>
                  <a:pt x="276527" y="2690110"/>
                </a:lnTo>
                <a:lnTo>
                  <a:pt x="230914" y="2673914"/>
                </a:lnTo>
                <a:lnTo>
                  <a:pt x="183875" y="2657717"/>
                </a:lnTo>
                <a:lnTo>
                  <a:pt x="136838" y="2641521"/>
                </a:lnTo>
                <a:lnTo>
                  <a:pt x="92651" y="2622380"/>
                </a:lnTo>
                <a:lnTo>
                  <a:pt x="57018" y="2601764"/>
                </a:lnTo>
                <a:lnTo>
                  <a:pt x="25657" y="2572318"/>
                </a:lnTo>
                <a:lnTo>
                  <a:pt x="7128" y="2536979"/>
                </a:lnTo>
                <a:lnTo>
                  <a:pt x="0" y="2500168"/>
                </a:lnTo>
                <a:lnTo>
                  <a:pt x="5703" y="2464831"/>
                </a:lnTo>
                <a:lnTo>
                  <a:pt x="18529" y="2432437"/>
                </a:lnTo>
                <a:lnTo>
                  <a:pt x="38486" y="2405933"/>
                </a:lnTo>
                <a:lnTo>
                  <a:pt x="62716" y="2379430"/>
                </a:lnTo>
                <a:lnTo>
                  <a:pt x="85523" y="2357343"/>
                </a:lnTo>
                <a:lnTo>
                  <a:pt x="104055" y="2339675"/>
                </a:lnTo>
                <a:lnTo>
                  <a:pt x="158220" y="2274890"/>
                </a:lnTo>
                <a:lnTo>
                  <a:pt x="215235" y="2215992"/>
                </a:lnTo>
                <a:lnTo>
                  <a:pt x="272251" y="2157095"/>
                </a:lnTo>
                <a:lnTo>
                  <a:pt x="326415" y="2092307"/>
                </a:lnTo>
                <a:lnTo>
                  <a:pt x="377730" y="2028994"/>
                </a:lnTo>
                <a:lnTo>
                  <a:pt x="424767" y="1956846"/>
                </a:lnTo>
                <a:lnTo>
                  <a:pt x="463254" y="1878807"/>
                </a:lnTo>
                <a:lnTo>
                  <a:pt x="484633" y="1814020"/>
                </a:lnTo>
                <a:lnTo>
                  <a:pt x="491760" y="1750707"/>
                </a:lnTo>
                <a:lnTo>
                  <a:pt x="491761" y="1682976"/>
                </a:lnTo>
                <a:lnTo>
                  <a:pt x="490337" y="1610826"/>
                </a:lnTo>
                <a:lnTo>
                  <a:pt x="487484" y="1538679"/>
                </a:lnTo>
                <a:lnTo>
                  <a:pt x="490337" y="1460641"/>
                </a:lnTo>
                <a:lnTo>
                  <a:pt x="497464" y="1378185"/>
                </a:lnTo>
                <a:lnTo>
                  <a:pt x="577284" y="1038056"/>
                </a:lnTo>
                <a:lnTo>
                  <a:pt x="627174" y="914372"/>
                </a:lnTo>
                <a:lnTo>
                  <a:pt x="687040" y="799525"/>
                </a:lnTo>
                <a:lnTo>
                  <a:pt x="756884" y="692038"/>
                </a:lnTo>
                <a:lnTo>
                  <a:pt x="836706" y="590441"/>
                </a:lnTo>
                <a:lnTo>
                  <a:pt x="925082" y="497679"/>
                </a:lnTo>
                <a:lnTo>
                  <a:pt x="1020581" y="412278"/>
                </a:lnTo>
                <a:lnTo>
                  <a:pt x="1124636" y="334239"/>
                </a:lnTo>
                <a:lnTo>
                  <a:pt x="1232966" y="265035"/>
                </a:lnTo>
                <a:lnTo>
                  <a:pt x="1349849" y="203194"/>
                </a:lnTo>
                <a:lnTo>
                  <a:pt x="1469581" y="151659"/>
                </a:lnTo>
                <a:lnTo>
                  <a:pt x="1590740" y="106015"/>
                </a:lnTo>
                <a:lnTo>
                  <a:pt x="1998402" y="13253"/>
                </a:lnTo>
                <a:close/>
              </a:path>
            </a:pathLst>
          </a:custGeom>
          <a:solidFill>
            <a:srgbClr val="F79646"/>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3" name="Content Placeholder 2">
            <a:extLst>
              <a:ext uri="{FF2B5EF4-FFF2-40B4-BE49-F238E27FC236}">
                <a16:creationId xmlns:a16="http://schemas.microsoft.com/office/drawing/2014/main" id="{5C34211D-044C-4CB2-8054-1D95D5F50FD2}"/>
              </a:ext>
            </a:extLst>
          </p:cNvPr>
          <p:cNvSpPr>
            <a:spLocks noGrp="1"/>
          </p:cNvSpPr>
          <p:nvPr>
            <p:ph idx="1"/>
          </p:nvPr>
        </p:nvSpPr>
        <p:spPr>
          <a:xfrm>
            <a:off x="279699" y="2059262"/>
            <a:ext cx="9337638" cy="4127806"/>
          </a:xfrm>
        </p:spPr>
        <p:txBody>
          <a:bodyPr>
            <a:normAutofit lnSpcReduction="10000"/>
          </a:bodyPr>
          <a:lstStyle/>
          <a:p>
            <a:pPr marL="342891" indent="-342891"/>
            <a:r>
              <a:rPr lang="en-US" sz="2400" dirty="0"/>
              <a:t>Proactively educate themselves of the </a:t>
            </a:r>
            <a:r>
              <a:rPr lang="en-US" sz="2400" b="1" dirty="0"/>
              <a:t>historical context of exclusionary practices </a:t>
            </a:r>
            <a:r>
              <a:rPr lang="en-US" sz="2400" dirty="0"/>
              <a:t>in higher education &amp; recognize the impact of this history</a:t>
            </a:r>
          </a:p>
          <a:p>
            <a:pPr marL="342891" indent="-342891"/>
            <a:r>
              <a:rPr lang="en-US" sz="2400" b="1" dirty="0"/>
              <a:t>Reject</a:t>
            </a:r>
            <a:r>
              <a:rPr lang="en-US" sz="2400" dirty="0"/>
              <a:t> the ingrained habit of </a:t>
            </a:r>
            <a:r>
              <a:rPr lang="en-US" sz="2400" b="1" dirty="0"/>
              <a:t>blaming inequities (</a:t>
            </a:r>
            <a:r>
              <a:rPr lang="en-US" sz="2400" dirty="0"/>
              <a:t>in access, opportunity and outcomes) </a:t>
            </a:r>
            <a:r>
              <a:rPr lang="en-US" sz="2400" b="1" dirty="0"/>
              <a:t>on students’ </a:t>
            </a:r>
            <a:r>
              <a:rPr lang="en-US" sz="2400" i="1" dirty="0"/>
              <a:t>[faculty &amp; staff’s] </a:t>
            </a:r>
            <a:r>
              <a:rPr lang="en-US" sz="2400" dirty="0"/>
              <a:t>own social, cultural and educational backgrounds</a:t>
            </a:r>
          </a:p>
          <a:p>
            <a:pPr marL="342891" indent="-342891"/>
            <a:r>
              <a:rPr lang="en-US" sz="2400" dirty="0"/>
              <a:t>Recognize that the </a:t>
            </a:r>
            <a:r>
              <a:rPr lang="en-US" sz="2400" b="1" dirty="0"/>
              <a:t>elimination of entrenched</a:t>
            </a:r>
            <a:r>
              <a:rPr lang="en-US" sz="2400" dirty="0"/>
              <a:t> biases, stereotypes and discrimination in institutions of higher education </a:t>
            </a:r>
            <a:r>
              <a:rPr lang="en-US" sz="2400" b="1" dirty="0"/>
              <a:t>requires</a:t>
            </a:r>
            <a:r>
              <a:rPr lang="en-US" sz="2400" dirty="0"/>
              <a:t> </a:t>
            </a:r>
            <a:r>
              <a:rPr lang="en-US" sz="2400" b="1" dirty="0"/>
              <a:t>intentional critical deconstruction </a:t>
            </a:r>
            <a:r>
              <a:rPr lang="en-US" sz="2400" dirty="0"/>
              <a:t>of structures, policies, practices, embedded institutional norms and values assumed to be race neutral.</a:t>
            </a:r>
            <a:endParaRPr lang="en-US" sz="2400" b="1" dirty="0"/>
          </a:p>
          <a:p>
            <a:pPr marL="342891" indent="-342891"/>
            <a:endParaRPr lang="en-US" dirty="0"/>
          </a:p>
        </p:txBody>
      </p:sp>
    </p:spTree>
    <p:extLst>
      <p:ext uri="{BB962C8B-B14F-4D97-AF65-F5344CB8AC3E}">
        <p14:creationId xmlns:p14="http://schemas.microsoft.com/office/powerpoint/2010/main" val="1602019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AE5B21-32EF-4D26-88FE-FB20D0595DC9}"/>
              </a:ext>
            </a:extLst>
          </p:cNvPr>
          <p:cNvSpPr>
            <a:spLocks noGrp="1"/>
          </p:cNvSpPr>
          <p:nvPr>
            <p:ph type="title"/>
          </p:nvPr>
        </p:nvSpPr>
        <p:spPr/>
        <p:txBody>
          <a:bodyPr/>
          <a:lstStyle/>
          <a:p>
            <a:pPr algn="ctr"/>
            <a:r>
              <a:rPr lang="en-US" sz="2700" dirty="0"/>
              <a:t>Equity-minded Leaders &amp; Medical Educators…</a:t>
            </a:r>
          </a:p>
        </p:txBody>
      </p:sp>
      <p:sp>
        <p:nvSpPr>
          <p:cNvPr id="3" name="Content Placeholder 2">
            <a:extLst>
              <a:ext uri="{FF2B5EF4-FFF2-40B4-BE49-F238E27FC236}">
                <a16:creationId xmlns:a16="http://schemas.microsoft.com/office/drawing/2014/main" id="{5C34211D-044C-4CB2-8054-1D95D5F50FD2}"/>
              </a:ext>
            </a:extLst>
          </p:cNvPr>
          <p:cNvSpPr>
            <a:spLocks noGrp="1"/>
          </p:cNvSpPr>
          <p:nvPr>
            <p:ph idx="1"/>
          </p:nvPr>
        </p:nvSpPr>
        <p:spPr>
          <a:xfrm>
            <a:off x="2240927" y="2059262"/>
            <a:ext cx="9585154" cy="4127806"/>
          </a:xfrm>
        </p:spPr>
        <p:txBody>
          <a:bodyPr>
            <a:normAutofit/>
          </a:bodyPr>
          <a:lstStyle/>
          <a:p>
            <a:pPr marL="342891" indent="-342891"/>
            <a:r>
              <a:rPr lang="en-US" dirty="0"/>
              <a:t>Recognize the need for </a:t>
            </a:r>
            <a:r>
              <a:rPr lang="en-US" b="1" dirty="0"/>
              <a:t>systemic transformation </a:t>
            </a:r>
            <a:endParaRPr lang="en-US" b="1" dirty="0">
              <a:sym typeface="Wingdings" pitchFamily="2" charset="2"/>
            </a:endParaRPr>
          </a:p>
          <a:p>
            <a:pPr marL="641731" lvl="1" indent="-342891"/>
            <a:r>
              <a:rPr lang="en-US" dirty="0">
                <a:sym typeface="Wingdings" pitchFamily="2" charset="2"/>
              </a:rPr>
              <a:t>Holding ourselves </a:t>
            </a:r>
            <a:r>
              <a:rPr lang="en-US" b="1" dirty="0">
                <a:sym typeface="Wingdings" pitchFamily="2" charset="2"/>
              </a:rPr>
              <a:t>accountable</a:t>
            </a:r>
            <a:r>
              <a:rPr lang="en-US" dirty="0">
                <a:sym typeface="Wingdings" pitchFamily="2" charset="2"/>
              </a:rPr>
              <a:t> for </a:t>
            </a:r>
            <a:r>
              <a:rPr lang="en-US" b="1" dirty="0">
                <a:sym typeface="Wingdings" pitchFamily="2" charset="2"/>
              </a:rPr>
              <a:t>institutional effectiveness </a:t>
            </a:r>
          </a:p>
          <a:p>
            <a:pPr marL="641731" lvl="1" indent="-342891"/>
            <a:r>
              <a:rPr lang="en-US" dirty="0">
                <a:sym typeface="Wingdings" pitchFamily="2" charset="2"/>
              </a:rPr>
              <a:t>Shift to an </a:t>
            </a:r>
            <a:r>
              <a:rPr lang="en-US" b="1" dirty="0">
                <a:sym typeface="Wingdings" pitchFamily="2" charset="2"/>
              </a:rPr>
              <a:t>investment model</a:t>
            </a:r>
            <a:r>
              <a:rPr lang="en-US" dirty="0">
                <a:sym typeface="Wingdings" pitchFamily="2" charset="2"/>
              </a:rPr>
              <a:t> in</a:t>
            </a:r>
            <a:r>
              <a:rPr lang="en-US" b="1" dirty="0">
                <a:sym typeface="Wingdings" pitchFamily="2" charset="2"/>
              </a:rPr>
              <a:t> student, faculty &amp; staff success</a:t>
            </a:r>
            <a:endParaRPr lang="en-US" b="1" dirty="0"/>
          </a:p>
          <a:p>
            <a:pPr marL="342891" indent="-342891"/>
            <a:r>
              <a:rPr lang="en-US" b="1" dirty="0"/>
              <a:t>Invest </a:t>
            </a:r>
            <a:r>
              <a:rPr lang="en-US" dirty="0"/>
              <a:t>time, effort and willingness to risk </a:t>
            </a:r>
            <a:r>
              <a:rPr lang="en-US" b="1" dirty="0"/>
              <a:t>political capital </a:t>
            </a:r>
            <a:r>
              <a:rPr lang="en-US" dirty="0"/>
              <a:t>into catalyzing these discussions and </a:t>
            </a:r>
            <a:r>
              <a:rPr lang="en-US" b="1" dirty="0"/>
              <a:t>mobilizing institution-wide efforts </a:t>
            </a:r>
          </a:p>
          <a:p>
            <a:pPr marL="342891" indent="-342891"/>
            <a:r>
              <a:rPr lang="en-US" dirty="0">
                <a:sym typeface="Wingdings" panose="05000000000000000000" pitchFamily="2" charset="2"/>
              </a:rPr>
              <a:t>Recognize the </a:t>
            </a:r>
            <a:r>
              <a:rPr lang="en-US" b="1" dirty="0">
                <a:sym typeface="Wingdings" panose="05000000000000000000" pitchFamily="2" charset="2"/>
              </a:rPr>
              <a:t>value of </a:t>
            </a:r>
            <a:r>
              <a:rPr lang="en-US" b="1" dirty="0"/>
              <a:t>community partnerships </a:t>
            </a:r>
            <a:r>
              <a:rPr lang="en-US" dirty="0"/>
              <a:t>to help address the issues</a:t>
            </a:r>
          </a:p>
          <a:p>
            <a:pPr marL="342891" indent="-342891"/>
            <a:endParaRPr lang="en-US" dirty="0"/>
          </a:p>
          <a:p>
            <a:pPr marL="342891" indent="-342891"/>
            <a:endParaRPr lang="en-US" dirty="0"/>
          </a:p>
          <a:p>
            <a:pPr marL="342891" indent="-342891"/>
            <a:endParaRPr lang="en-US" dirty="0"/>
          </a:p>
        </p:txBody>
      </p:sp>
      <p:sp>
        <p:nvSpPr>
          <p:cNvPr id="2" name="Slide Number Placeholder 1"/>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17</a:t>
            </a:fld>
            <a:endParaRPr lang="en"/>
          </a:p>
        </p:txBody>
      </p:sp>
      <p:sp>
        <p:nvSpPr>
          <p:cNvPr id="6" name="Rectangle 5">
            <a:extLst>
              <a:ext uri="{FF2B5EF4-FFF2-40B4-BE49-F238E27FC236}">
                <a16:creationId xmlns:a16="http://schemas.microsoft.com/office/drawing/2014/main" id="{AAB2387C-84D4-49FC-AE67-449B706D61D7}"/>
              </a:ext>
            </a:extLst>
          </p:cNvPr>
          <p:cNvSpPr/>
          <p:nvPr/>
        </p:nvSpPr>
        <p:spPr>
          <a:xfrm>
            <a:off x="1997246" y="5979672"/>
            <a:ext cx="7995737" cy="487569"/>
          </a:xfrm>
          <a:prstGeom prst="rect">
            <a:avLst/>
          </a:prstGeom>
        </p:spPr>
        <p:txBody>
          <a:bodyPr wrap="square">
            <a:spAutoFit/>
          </a:bodyPr>
          <a:lstStyle/>
          <a:p>
            <a:pPr defTabSz="685783">
              <a:lnSpc>
                <a:spcPct val="107000"/>
              </a:lnSpc>
              <a:spcAft>
                <a:spcPts val="600"/>
              </a:spcAft>
              <a:defRPr/>
            </a:pP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Adapted &amp; modified from the Association of American Colleges and Universities (2015)</a:t>
            </a:r>
            <a:r>
              <a:rPr lang="en-US" sz="1200" i="1" dirty="0">
                <a:solidFill>
                  <a:srgbClr val="013D79"/>
                </a:solidFill>
                <a:latin typeface="Calibri" panose="020F0502020204030204" pitchFamily="34" charset="0"/>
                <a:ea typeface="Calibri" panose="020F0502020204030204" pitchFamily="34" charset="0"/>
                <a:cs typeface="Times New Roman" panose="02020603050405020304" pitchFamily="18" charset="0"/>
              </a:rPr>
              <a:t>, Step Up &amp; Lead for Equity: What Higher Education Can Do to Reverse Our Deepening Divides </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accessed at </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hlinkClick r:id="rId3"/>
              </a:rPr>
              <a:t>https://www.aacu.org/publications/step-up-and-lead</a:t>
            </a:r>
            <a:r>
              <a:rPr lang="en-US" sz="1200" dirty="0">
                <a:solidFill>
                  <a:srgbClr val="013D79"/>
                </a:solidFill>
                <a:latin typeface="Calibri" panose="020F0502020204030204" pitchFamily="34" charset="0"/>
                <a:ea typeface="Calibri" panose="020F0502020204030204" pitchFamily="34" charset="0"/>
                <a:cs typeface="Times New Roman" panose="02020603050405020304" pitchFamily="18" charset="0"/>
              </a:rPr>
              <a:t> </a:t>
            </a:r>
            <a:endParaRPr lang="en-US" sz="825" dirty="0">
              <a:solidFill>
                <a:srgbClr val="013D7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flipH="1">
            <a:off x="-64548" y="781196"/>
            <a:ext cx="2269866" cy="5675287"/>
          </a:xfrm>
          <a:prstGeom prst="rect">
            <a:avLst/>
          </a:prstGeom>
        </p:spPr>
      </p:pic>
    </p:spTree>
    <p:extLst>
      <p:ext uri="{BB962C8B-B14F-4D97-AF65-F5344CB8AC3E}">
        <p14:creationId xmlns:p14="http://schemas.microsoft.com/office/powerpoint/2010/main" val="32546805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18</a:t>
            </a:fld>
            <a:endParaRPr lang="en"/>
          </a:p>
        </p:txBody>
      </p:sp>
      <p:pic>
        <p:nvPicPr>
          <p:cNvPr id="5" name="Picture 4"/>
          <p:cNvPicPr>
            <a:picLocks noChangeAspect="1"/>
          </p:cNvPicPr>
          <p:nvPr/>
        </p:nvPicPr>
        <p:blipFill rotWithShape="1">
          <a:blip r:embed="rId3"/>
          <a:srcRect t="2782"/>
          <a:stretch/>
        </p:blipFill>
        <p:spPr>
          <a:xfrm>
            <a:off x="2108538" y="903768"/>
            <a:ext cx="8087691" cy="4114800"/>
          </a:xfrm>
          <a:prstGeom prst="rect">
            <a:avLst/>
          </a:prstGeom>
        </p:spPr>
      </p:pic>
      <p:sp>
        <p:nvSpPr>
          <p:cNvPr id="3" name="Content Placeholder 2">
            <a:extLst>
              <a:ext uri="{FF2B5EF4-FFF2-40B4-BE49-F238E27FC236}">
                <a16:creationId xmlns:a16="http://schemas.microsoft.com/office/drawing/2014/main" id="{863B04FB-84DF-4FF7-A6E0-7015719E9761}"/>
              </a:ext>
            </a:extLst>
          </p:cNvPr>
          <p:cNvSpPr>
            <a:spLocks noGrp="1"/>
          </p:cNvSpPr>
          <p:nvPr>
            <p:ph idx="1"/>
          </p:nvPr>
        </p:nvSpPr>
        <p:spPr>
          <a:xfrm>
            <a:off x="340659" y="4635795"/>
            <a:ext cx="11472113" cy="1696743"/>
          </a:xfrm>
        </p:spPr>
        <p:txBody>
          <a:bodyPr>
            <a:noAutofit/>
          </a:bodyPr>
          <a:lstStyle/>
          <a:p>
            <a:pPr marL="0" indent="0" algn="just">
              <a:buNone/>
            </a:pPr>
            <a:r>
              <a:rPr lang="en-US" i="1" dirty="0">
                <a:solidFill>
                  <a:schemeClr val="tx2"/>
                </a:solidFill>
              </a:rPr>
              <a:t>“Can we in medical education change the paradigm, and move from a “weeding out” model (fixed mindset) to an investment model (growth mindset), and agree to hold ourselves responsible for institutional effectiveness with our medical students and their success?”</a:t>
            </a:r>
          </a:p>
          <a:p>
            <a:pPr marL="0" indent="0" algn="just">
              <a:buNone/>
            </a:pPr>
            <a:endParaRPr lang="en-US" i="1" dirty="0">
              <a:solidFill>
                <a:schemeClr val="tx2"/>
              </a:solidFill>
            </a:endParaRPr>
          </a:p>
        </p:txBody>
      </p:sp>
    </p:spTree>
    <p:extLst>
      <p:ext uri="{BB962C8B-B14F-4D97-AF65-F5344CB8AC3E}">
        <p14:creationId xmlns:p14="http://schemas.microsoft.com/office/powerpoint/2010/main" val="251507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B6FD-BB6F-D340-BA9F-26CC0529D747}"/>
              </a:ext>
            </a:extLst>
          </p:cNvPr>
          <p:cNvSpPr>
            <a:spLocks noGrp="1"/>
          </p:cNvSpPr>
          <p:nvPr>
            <p:ph type="title"/>
          </p:nvPr>
        </p:nvSpPr>
        <p:spPr/>
        <p:txBody>
          <a:bodyPr/>
          <a:lstStyle/>
          <a:p>
            <a:pPr algn="ctr"/>
            <a:r>
              <a:rPr lang="en-US" dirty="0">
                <a:solidFill>
                  <a:schemeClr val="tx2"/>
                </a:solidFill>
              </a:rPr>
              <a:t>Gender and Inclusion</a:t>
            </a:r>
          </a:p>
        </p:txBody>
      </p:sp>
      <p:sp>
        <p:nvSpPr>
          <p:cNvPr id="3" name="Content Placeholder 2">
            <a:extLst>
              <a:ext uri="{FF2B5EF4-FFF2-40B4-BE49-F238E27FC236}">
                <a16:creationId xmlns:a16="http://schemas.microsoft.com/office/drawing/2014/main" id="{E69843F3-F7C4-AE42-A30F-1572FF5474E5}"/>
              </a:ext>
            </a:extLst>
          </p:cNvPr>
          <p:cNvSpPr>
            <a:spLocks noGrp="1"/>
          </p:cNvSpPr>
          <p:nvPr>
            <p:ph idx="1"/>
          </p:nvPr>
        </p:nvSpPr>
        <p:spPr>
          <a:xfrm>
            <a:off x="609600" y="2088683"/>
            <a:ext cx="5355265" cy="4127806"/>
          </a:xfrm>
        </p:spPr>
        <p:txBody>
          <a:bodyPr/>
          <a:lstStyle/>
          <a:p>
            <a:r>
              <a:rPr lang="en-US" dirty="0">
                <a:solidFill>
                  <a:schemeClr val="tx2"/>
                </a:solidFill>
              </a:rPr>
              <a:t>Bias in Letters of Recommendation</a:t>
            </a:r>
          </a:p>
          <a:p>
            <a:r>
              <a:rPr lang="en-US" dirty="0">
                <a:solidFill>
                  <a:schemeClr val="tx2"/>
                </a:solidFill>
              </a:rPr>
              <a:t>Preferred pronouns</a:t>
            </a:r>
          </a:p>
          <a:p>
            <a:r>
              <a:rPr lang="en-US" dirty="0">
                <a:solidFill>
                  <a:schemeClr val="tx2"/>
                </a:solidFill>
              </a:rPr>
              <a:t>Facilities</a:t>
            </a:r>
          </a:p>
          <a:p>
            <a:pPr lvl="1"/>
            <a:r>
              <a:rPr lang="en-US" dirty="0">
                <a:solidFill>
                  <a:schemeClr val="tx2"/>
                </a:solidFill>
              </a:rPr>
              <a:t>Breast feeding stations</a:t>
            </a:r>
          </a:p>
          <a:p>
            <a:pPr lvl="1"/>
            <a:r>
              <a:rPr lang="en-US" dirty="0">
                <a:solidFill>
                  <a:schemeClr val="tx2"/>
                </a:solidFill>
              </a:rPr>
              <a:t>Gender agnostic bathrooms</a:t>
            </a:r>
          </a:p>
          <a:p>
            <a:r>
              <a:rPr lang="en-US" dirty="0" err="1">
                <a:solidFill>
                  <a:schemeClr val="tx2"/>
                </a:solidFill>
              </a:rPr>
              <a:t>ddd</a:t>
            </a:r>
            <a:endParaRPr lang="en-US" dirty="0">
              <a:solidFill>
                <a:schemeClr val="tx2"/>
              </a:solidFill>
            </a:endParaRP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19</a:t>
            </a:fld>
            <a:endParaRPr lang="en"/>
          </a:p>
        </p:txBody>
      </p:sp>
      <p:pic>
        <p:nvPicPr>
          <p:cNvPr id="5" name="Picture 4"/>
          <p:cNvPicPr>
            <a:picLocks noChangeAspect="1"/>
          </p:cNvPicPr>
          <p:nvPr/>
        </p:nvPicPr>
        <p:blipFill>
          <a:blip r:embed="rId2"/>
          <a:stretch>
            <a:fillRect/>
          </a:stretch>
        </p:blipFill>
        <p:spPr>
          <a:xfrm>
            <a:off x="5977041" y="2088683"/>
            <a:ext cx="6214959" cy="3117838"/>
          </a:xfrm>
          <a:prstGeom prst="rect">
            <a:avLst/>
          </a:prstGeom>
        </p:spPr>
      </p:pic>
    </p:spTree>
    <p:extLst>
      <p:ext uri="{BB962C8B-B14F-4D97-AF65-F5344CB8AC3E}">
        <p14:creationId xmlns:p14="http://schemas.microsoft.com/office/powerpoint/2010/main" val="133063516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334179" y="2984923"/>
            <a:ext cx="5372176" cy="3158678"/>
          </a:xfrm>
          <a:prstGeom prst="rect">
            <a:avLst/>
          </a:prstGeom>
        </p:spPr>
      </p:pic>
      <p:pic>
        <p:nvPicPr>
          <p:cNvPr id="5" name="Picture 4"/>
          <p:cNvPicPr>
            <a:picLocks noChangeAspect="1"/>
          </p:cNvPicPr>
          <p:nvPr/>
        </p:nvPicPr>
        <p:blipFill>
          <a:blip r:embed="rId4"/>
          <a:stretch>
            <a:fillRect/>
          </a:stretch>
        </p:blipFill>
        <p:spPr>
          <a:xfrm>
            <a:off x="397304" y="2984923"/>
            <a:ext cx="4929608" cy="3139081"/>
          </a:xfrm>
          <a:prstGeom prst="rect">
            <a:avLst/>
          </a:prstGeom>
        </p:spPr>
      </p:pic>
      <p:pic>
        <p:nvPicPr>
          <p:cNvPr id="6" name="Content Placeholder 3"/>
          <p:cNvPicPr>
            <a:picLocks noChangeAspect="1"/>
          </p:cNvPicPr>
          <p:nvPr/>
        </p:nvPicPr>
        <p:blipFill rotWithShape="1">
          <a:blip r:embed="rId5"/>
          <a:srcRect t="27457"/>
          <a:stretch/>
        </p:blipFill>
        <p:spPr>
          <a:xfrm>
            <a:off x="397304" y="1162130"/>
            <a:ext cx="4929608" cy="1240242"/>
          </a:xfrm>
          <a:prstGeom prst="rect">
            <a:avLst/>
          </a:prstGeom>
        </p:spPr>
      </p:pic>
      <p:pic>
        <p:nvPicPr>
          <p:cNvPr id="9" name="Picture 8"/>
          <p:cNvPicPr>
            <a:picLocks noChangeAspect="1"/>
          </p:cNvPicPr>
          <p:nvPr/>
        </p:nvPicPr>
        <p:blipFill>
          <a:blip r:embed="rId6"/>
          <a:stretch>
            <a:fillRect/>
          </a:stretch>
        </p:blipFill>
        <p:spPr>
          <a:xfrm>
            <a:off x="6334179" y="1139376"/>
            <a:ext cx="5372176" cy="1167864"/>
          </a:xfrm>
          <a:prstGeom prst="rect">
            <a:avLst/>
          </a:prstGeom>
        </p:spPr>
      </p:pic>
      <p:sp>
        <p:nvSpPr>
          <p:cNvPr id="10" name="Rectangle 9"/>
          <p:cNvSpPr/>
          <p:nvPr/>
        </p:nvSpPr>
        <p:spPr>
          <a:xfrm>
            <a:off x="397304" y="2392326"/>
            <a:ext cx="4929608" cy="59259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25% of students are choosing careers in family medicine by 2030 </a:t>
            </a:r>
          </a:p>
        </p:txBody>
      </p:sp>
      <p:sp>
        <p:nvSpPr>
          <p:cNvPr id="11" name="Rectangle 10"/>
          <p:cNvSpPr/>
          <p:nvPr/>
        </p:nvSpPr>
        <p:spPr>
          <a:xfrm>
            <a:off x="6334179" y="2392325"/>
            <a:ext cx="5372176" cy="59259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Improve health equity in our country</a:t>
            </a:r>
          </a:p>
        </p:txBody>
      </p:sp>
      <p:sp>
        <p:nvSpPr>
          <p:cNvPr id="13" name="Rectangle 12"/>
          <p:cNvSpPr/>
          <p:nvPr/>
        </p:nvSpPr>
        <p:spPr>
          <a:xfrm>
            <a:off x="397304" y="1073888"/>
            <a:ext cx="4929608" cy="5069713"/>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334179" y="1054292"/>
            <a:ext cx="5372176" cy="5089310"/>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859619" y="6356820"/>
            <a:ext cx="6187646" cy="369332"/>
          </a:xfrm>
          <a:prstGeom prst="rect">
            <a:avLst/>
          </a:prstGeom>
          <a:noFill/>
        </p:spPr>
        <p:txBody>
          <a:bodyPr wrap="square" rtlCol="0">
            <a:spAutoFit/>
          </a:bodyPr>
          <a:lstStyle/>
          <a:p>
            <a:r>
              <a:rPr lang="en-US" dirty="0"/>
              <a:t>Steiner, B. We Have To Dream Big. Fam Med. 2018;50(6):483-4. </a:t>
            </a:r>
          </a:p>
        </p:txBody>
      </p:sp>
    </p:spTree>
    <p:extLst>
      <p:ext uri="{BB962C8B-B14F-4D97-AF65-F5344CB8AC3E}">
        <p14:creationId xmlns:p14="http://schemas.microsoft.com/office/powerpoint/2010/main" val="426036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822D61-8E42-4FB0-9DD2-26F71F26D8EF}"/>
              </a:ext>
            </a:extLst>
          </p:cNvPr>
          <p:cNvSpPr/>
          <p:nvPr/>
        </p:nvSpPr>
        <p:spPr bwMode="auto">
          <a:xfrm>
            <a:off x="1055321" y="3198249"/>
            <a:ext cx="1367832" cy="126958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1" rIns="68580" bIns="34291" numCol="1" rtlCol="0" anchor="t" anchorCtr="0" compatLnSpc="1">
            <a:prstTxWarp prst="textNoShape">
              <a:avLst/>
            </a:prstTxWarp>
            <a:spAutoFit/>
          </a:bodyPr>
          <a:lstStyle/>
          <a:p>
            <a:pPr algn="ctr" defTabSz="685783">
              <a:defRPr/>
            </a:pPr>
            <a:endParaRPr lang="en-US" sz="1500" dirty="0">
              <a:solidFill>
                <a:srgbClr val="013D79"/>
              </a:solidFill>
              <a:latin typeface="Arial" charset="0"/>
            </a:endParaRPr>
          </a:p>
          <a:p>
            <a:pPr algn="ctr" defTabSz="685783">
              <a:defRPr/>
            </a:pPr>
            <a:endParaRPr lang="en-US" sz="1500" dirty="0">
              <a:solidFill>
                <a:srgbClr val="013D79"/>
              </a:solidFill>
              <a:latin typeface="Arial" charset="0"/>
            </a:endParaRPr>
          </a:p>
          <a:p>
            <a:pPr algn="ctr" defTabSz="685783">
              <a:defRPr/>
            </a:pPr>
            <a:r>
              <a:rPr lang="en-US" dirty="0">
                <a:solidFill>
                  <a:srgbClr val="013D79"/>
                </a:solidFill>
                <a:latin typeface="Arial" charset="0"/>
              </a:rPr>
              <a:t>Diversity</a:t>
            </a:r>
          </a:p>
          <a:p>
            <a:pPr algn="ctr" defTabSz="685783">
              <a:defRPr/>
            </a:pPr>
            <a:endParaRPr lang="en-US" sz="1500" dirty="0">
              <a:solidFill>
                <a:srgbClr val="013D79"/>
              </a:solidFill>
              <a:latin typeface="Arial"/>
            </a:endParaRPr>
          </a:p>
          <a:p>
            <a:pPr algn="ctr" defTabSz="685783">
              <a:defRPr/>
            </a:pPr>
            <a:endParaRPr lang="en-US" sz="1500" dirty="0">
              <a:solidFill>
                <a:srgbClr val="013D79"/>
              </a:solidFill>
              <a:latin typeface="Arial" charset="0"/>
            </a:endParaRPr>
          </a:p>
        </p:txBody>
      </p:sp>
      <p:sp>
        <p:nvSpPr>
          <p:cNvPr id="3" name="TextBox 2">
            <a:extLst>
              <a:ext uri="{FF2B5EF4-FFF2-40B4-BE49-F238E27FC236}">
                <a16:creationId xmlns:a16="http://schemas.microsoft.com/office/drawing/2014/main" id="{2C91AEF6-D96A-4AE7-8EFF-BF4B8F333231}"/>
              </a:ext>
            </a:extLst>
          </p:cNvPr>
          <p:cNvSpPr txBox="1"/>
          <p:nvPr/>
        </p:nvSpPr>
        <p:spPr>
          <a:xfrm>
            <a:off x="2724603" y="2715788"/>
            <a:ext cx="1435659" cy="2400657"/>
          </a:xfrm>
          <a:prstGeom prst="rect">
            <a:avLst/>
          </a:prstGeom>
          <a:noFill/>
        </p:spPr>
        <p:txBody>
          <a:bodyPr wrap="square" rtlCol="0">
            <a:spAutoFit/>
          </a:bodyPr>
          <a:lstStyle/>
          <a:p>
            <a:pPr marL="257168" indent="-257168" defTabSz="685783">
              <a:buClr>
                <a:srgbClr val="FCB040"/>
              </a:buClr>
              <a:buSzPct val="125000"/>
              <a:buFont typeface="Wingdings" panose="05000000000000000000" pitchFamily="2" charset="2"/>
              <a:buChar char="§"/>
              <a:defRPr/>
            </a:pPr>
            <a:r>
              <a:rPr lang="en-US" sz="1500" dirty="0">
                <a:solidFill>
                  <a:srgbClr val="013D79"/>
                </a:solidFill>
              </a:rPr>
              <a:t>Innovation</a:t>
            </a:r>
          </a:p>
          <a:p>
            <a:pPr marL="257168" indent="-257168" defTabSz="685783">
              <a:buClr>
                <a:srgbClr val="FCB040"/>
              </a:buClr>
              <a:buSzPct val="125000"/>
              <a:buFont typeface="Wingdings" panose="05000000000000000000" pitchFamily="2" charset="2"/>
              <a:buChar char="§"/>
              <a:defRPr/>
            </a:pPr>
            <a:endParaRPr lang="en-US" sz="1500" dirty="0">
              <a:solidFill>
                <a:srgbClr val="013D79"/>
              </a:solidFill>
            </a:endParaRPr>
          </a:p>
          <a:p>
            <a:pPr marL="257168" indent="-257168" defTabSz="685783">
              <a:buClr>
                <a:srgbClr val="FCB040"/>
              </a:buClr>
              <a:buSzPct val="125000"/>
              <a:buFont typeface="Wingdings" panose="05000000000000000000" pitchFamily="2" charset="2"/>
              <a:buChar char="§"/>
              <a:defRPr/>
            </a:pPr>
            <a:r>
              <a:rPr lang="en-US" sz="1500" dirty="0">
                <a:solidFill>
                  <a:srgbClr val="013D79"/>
                </a:solidFill>
              </a:rPr>
              <a:t>Creativity</a:t>
            </a:r>
          </a:p>
          <a:p>
            <a:pPr marL="257168" indent="-257168" defTabSz="685783">
              <a:buClr>
                <a:srgbClr val="FCB040"/>
              </a:buClr>
              <a:buSzPct val="125000"/>
              <a:buFont typeface="Wingdings" panose="05000000000000000000" pitchFamily="2" charset="2"/>
              <a:buChar char="§"/>
              <a:defRPr/>
            </a:pPr>
            <a:endParaRPr lang="en-US" sz="1500" dirty="0">
              <a:solidFill>
                <a:srgbClr val="013D79"/>
              </a:solidFill>
            </a:endParaRPr>
          </a:p>
          <a:p>
            <a:pPr marL="257168" indent="-257168" defTabSz="685783">
              <a:buClr>
                <a:srgbClr val="FCB040"/>
              </a:buClr>
              <a:buSzPct val="125000"/>
              <a:buFont typeface="Wingdings" panose="05000000000000000000" pitchFamily="2" charset="2"/>
              <a:buChar char="§"/>
              <a:defRPr/>
            </a:pPr>
            <a:r>
              <a:rPr lang="en-US" sz="1500" dirty="0">
                <a:solidFill>
                  <a:srgbClr val="013D79"/>
                </a:solidFill>
              </a:rPr>
              <a:t>Complex problem solving </a:t>
            </a:r>
          </a:p>
          <a:p>
            <a:pPr marL="257168" indent="-257168" defTabSz="685783">
              <a:buClr>
                <a:srgbClr val="FCB040"/>
              </a:buClr>
              <a:buSzPct val="125000"/>
              <a:buFont typeface="Wingdings" panose="05000000000000000000" pitchFamily="2" charset="2"/>
              <a:buChar char="§"/>
              <a:defRPr/>
            </a:pPr>
            <a:endParaRPr lang="en-US" sz="1500" dirty="0">
              <a:solidFill>
                <a:srgbClr val="013D79"/>
              </a:solidFill>
            </a:endParaRPr>
          </a:p>
          <a:p>
            <a:pPr marL="257168" indent="-257168" defTabSz="685783">
              <a:buClr>
                <a:srgbClr val="FCB040"/>
              </a:buClr>
              <a:buSzPct val="125000"/>
              <a:buFont typeface="Wingdings" panose="05000000000000000000" pitchFamily="2" charset="2"/>
              <a:buChar char="§"/>
              <a:defRPr/>
            </a:pPr>
            <a:r>
              <a:rPr lang="en-US" sz="1500" dirty="0">
                <a:solidFill>
                  <a:srgbClr val="013D79"/>
                </a:solidFill>
              </a:rPr>
              <a:t>Prediction Forecast</a:t>
            </a:r>
          </a:p>
        </p:txBody>
      </p:sp>
      <p:cxnSp>
        <p:nvCxnSpPr>
          <p:cNvPr id="5" name="Straight Connector 4">
            <a:extLst>
              <a:ext uri="{FF2B5EF4-FFF2-40B4-BE49-F238E27FC236}">
                <a16:creationId xmlns:a16="http://schemas.microsoft.com/office/drawing/2014/main" id="{8618485B-964A-49D1-A0D1-76E690498133}"/>
              </a:ext>
            </a:extLst>
          </p:cNvPr>
          <p:cNvCxnSpPr>
            <a:cxnSpLocks/>
          </p:cNvCxnSpPr>
          <p:nvPr/>
        </p:nvCxnSpPr>
        <p:spPr bwMode="auto">
          <a:xfrm>
            <a:off x="2837647" y="2877815"/>
            <a:ext cx="0" cy="380583"/>
          </a:xfrm>
          <a:prstGeom prst="line">
            <a:avLst/>
          </a:prstGeom>
          <a:noFill/>
          <a:ln w="22225" cap="flat" cmpd="sng" algn="ctr">
            <a:solidFill>
              <a:schemeClr val="tx1"/>
            </a:solidFill>
            <a:prstDash val="sysDot"/>
            <a:round/>
            <a:headEnd type="none" w="med" len="med"/>
            <a:tailEnd type="none" w="med" len="med"/>
          </a:ln>
          <a:effectLst/>
        </p:spPr>
      </p:cxnSp>
      <p:cxnSp>
        <p:nvCxnSpPr>
          <p:cNvPr id="8" name="Straight Connector 7">
            <a:extLst>
              <a:ext uri="{FF2B5EF4-FFF2-40B4-BE49-F238E27FC236}">
                <a16:creationId xmlns:a16="http://schemas.microsoft.com/office/drawing/2014/main" id="{54A95DCC-EAEC-48A5-885D-37ABA665B265}"/>
              </a:ext>
            </a:extLst>
          </p:cNvPr>
          <p:cNvCxnSpPr>
            <a:cxnSpLocks/>
          </p:cNvCxnSpPr>
          <p:nvPr/>
        </p:nvCxnSpPr>
        <p:spPr bwMode="auto">
          <a:xfrm>
            <a:off x="2837647" y="3335015"/>
            <a:ext cx="0" cy="380583"/>
          </a:xfrm>
          <a:prstGeom prst="line">
            <a:avLst/>
          </a:prstGeom>
          <a:noFill/>
          <a:ln w="22225" cap="flat" cmpd="sng" algn="ctr">
            <a:solidFill>
              <a:schemeClr val="tx1"/>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3775F047-CC61-44A4-BF6E-CF5D606AAE02}"/>
              </a:ext>
            </a:extLst>
          </p:cNvPr>
          <p:cNvCxnSpPr>
            <a:cxnSpLocks/>
          </p:cNvCxnSpPr>
          <p:nvPr/>
        </p:nvCxnSpPr>
        <p:spPr bwMode="auto">
          <a:xfrm>
            <a:off x="2837647" y="3792215"/>
            <a:ext cx="0" cy="834015"/>
          </a:xfrm>
          <a:prstGeom prst="line">
            <a:avLst/>
          </a:prstGeom>
          <a:noFill/>
          <a:ln w="22225" cap="flat" cmpd="sng" algn="ctr">
            <a:solidFill>
              <a:schemeClr val="tx1"/>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2909398B-B342-4F53-9D1A-59F9E608168F}"/>
              </a:ext>
            </a:extLst>
          </p:cNvPr>
          <p:cNvCxnSpPr>
            <a:stCxn id="2" idx="3"/>
          </p:cNvCxnSpPr>
          <p:nvPr/>
        </p:nvCxnSpPr>
        <p:spPr bwMode="auto">
          <a:xfrm>
            <a:off x="2423153" y="3833038"/>
            <a:ext cx="414495" cy="1"/>
          </a:xfrm>
          <a:prstGeom prst="line">
            <a:avLst/>
          </a:prstGeom>
          <a:noFill/>
          <a:ln w="22225" cap="flat" cmpd="sng" algn="ctr">
            <a:solidFill>
              <a:schemeClr val="tx1"/>
            </a:solidFill>
            <a:prstDash val="sysDot"/>
            <a:round/>
            <a:headEnd type="none" w="med" len="med"/>
            <a:tailEnd type="none" w="med" len="med"/>
          </a:ln>
          <a:effectLst/>
        </p:spPr>
      </p:cxnSp>
      <p:sp>
        <p:nvSpPr>
          <p:cNvPr id="10" name="Rectangle 9">
            <a:extLst>
              <a:ext uri="{FF2B5EF4-FFF2-40B4-BE49-F238E27FC236}">
                <a16:creationId xmlns:a16="http://schemas.microsoft.com/office/drawing/2014/main" id="{81382B77-B84F-4943-85DA-AEF1ABF87675}"/>
              </a:ext>
            </a:extLst>
          </p:cNvPr>
          <p:cNvSpPr/>
          <p:nvPr/>
        </p:nvSpPr>
        <p:spPr bwMode="auto">
          <a:xfrm>
            <a:off x="4461709" y="3207041"/>
            <a:ext cx="1367832" cy="1269580"/>
          </a:xfrm>
          <a:prstGeom prst="rect">
            <a:avLst/>
          </a:prstGeom>
          <a:solidFill>
            <a:srgbClr val="F79646"/>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8580" tIns="34291" rIns="68580" bIns="34291" numCol="1" rtlCol="0" anchor="t" anchorCtr="0" compatLnSpc="1">
            <a:prstTxWarp prst="textNoShape">
              <a:avLst/>
            </a:prstTxWarp>
            <a:spAutoFit/>
          </a:bodyPr>
          <a:lstStyle/>
          <a:p>
            <a:pPr algn="ctr" defTabSz="685783">
              <a:defRPr/>
            </a:pPr>
            <a:endParaRPr lang="en-US" sz="1500" dirty="0">
              <a:solidFill>
                <a:srgbClr val="013D79"/>
              </a:solidFill>
              <a:latin typeface="Arial" charset="0"/>
            </a:endParaRPr>
          </a:p>
          <a:p>
            <a:pPr algn="ctr" defTabSz="685783">
              <a:defRPr/>
            </a:pPr>
            <a:endParaRPr lang="en-US" sz="1500" dirty="0">
              <a:solidFill>
                <a:srgbClr val="013D79"/>
              </a:solidFill>
              <a:latin typeface="Arial" charset="0"/>
            </a:endParaRPr>
          </a:p>
          <a:p>
            <a:pPr algn="ctr" defTabSz="685783">
              <a:defRPr/>
            </a:pPr>
            <a:r>
              <a:rPr lang="en-US" dirty="0">
                <a:solidFill>
                  <a:srgbClr val="013D79"/>
                </a:solidFill>
                <a:latin typeface="Arial" charset="0"/>
              </a:rPr>
              <a:t>Inclusion</a:t>
            </a:r>
          </a:p>
          <a:p>
            <a:pPr algn="ctr" defTabSz="685783">
              <a:defRPr/>
            </a:pPr>
            <a:endParaRPr lang="en-US" sz="1500" dirty="0">
              <a:solidFill>
                <a:srgbClr val="013D79"/>
              </a:solidFill>
              <a:latin typeface="Arial"/>
            </a:endParaRPr>
          </a:p>
          <a:p>
            <a:pPr algn="ctr" defTabSz="685783">
              <a:defRPr/>
            </a:pPr>
            <a:endParaRPr lang="en-US" sz="1500" dirty="0">
              <a:solidFill>
                <a:srgbClr val="013D79"/>
              </a:solidFill>
              <a:latin typeface="Arial" charset="0"/>
            </a:endParaRPr>
          </a:p>
        </p:txBody>
      </p:sp>
      <p:sp>
        <p:nvSpPr>
          <p:cNvPr id="6" name="Arrow: Curved Down 5">
            <a:extLst>
              <a:ext uri="{FF2B5EF4-FFF2-40B4-BE49-F238E27FC236}">
                <a16:creationId xmlns:a16="http://schemas.microsoft.com/office/drawing/2014/main" id="{B416D85F-D5C3-431C-987E-DA7C0F773669}"/>
              </a:ext>
            </a:extLst>
          </p:cNvPr>
          <p:cNvSpPr/>
          <p:nvPr/>
        </p:nvSpPr>
        <p:spPr bwMode="auto">
          <a:xfrm>
            <a:off x="1610499" y="1957254"/>
            <a:ext cx="3663865" cy="300084"/>
          </a:xfrm>
          <a:prstGeom prst="curvedDownArrow">
            <a:avLst/>
          </a:prstGeom>
          <a:solidFill>
            <a:schemeClr val="accent6">
              <a:lumMod val="60000"/>
              <a:lumOff val="40000"/>
            </a:schemeClr>
          </a:solidFill>
          <a:ln w="22225" cap="flat" cmpd="sng" algn="ctr">
            <a:solidFill>
              <a:schemeClr val="tx1"/>
            </a:solid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spAutoFit/>
          </a:bodyPr>
          <a:lstStyle/>
          <a:p>
            <a:pPr defTabSz="685783">
              <a:defRPr/>
            </a:pPr>
            <a:endParaRPr lang="en-US" sz="1500">
              <a:solidFill>
                <a:srgbClr val="FFFFFF"/>
              </a:solidFill>
            </a:endParaRPr>
          </a:p>
        </p:txBody>
      </p:sp>
      <p:sp>
        <p:nvSpPr>
          <p:cNvPr id="11" name="Arrow: Curved Down 10">
            <a:extLst>
              <a:ext uri="{FF2B5EF4-FFF2-40B4-BE49-F238E27FC236}">
                <a16:creationId xmlns:a16="http://schemas.microsoft.com/office/drawing/2014/main" id="{F942FBFC-26DC-4DC2-9CD3-8EB1F850F420}"/>
              </a:ext>
            </a:extLst>
          </p:cNvPr>
          <p:cNvSpPr/>
          <p:nvPr/>
        </p:nvSpPr>
        <p:spPr bwMode="auto">
          <a:xfrm rot="10800000">
            <a:off x="1560268" y="5060758"/>
            <a:ext cx="3663865" cy="300084"/>
          </a:xfrm>
          <a:prstGeom prst="curvedDownArrow">
            <a:avLst/>
          </a:prstGeom>
          <a:solidFill>
            <a:schemeClr val="accent6">
              <a:lumMod val="60000"/>
              <a:lumOff val="40000"/>
            </a:schemeClr>
          </a:solidFill>
          <a:ln w="22225" cap="flat" cmpd="sng" algn="ctr">
            <a:solidFill>
              <a:schemeClr val="tx1"/>
            </a:solid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spAutoFit/>
          </a:bodyPr>
          <a:lstStyle/>
          <a:p>
            <a:pPr defTabSz="685783">
              <a:defRPr/>
            </a:pPr>
            <a:endParaRPr lang="en-US" sz="1500">
              <a:solidFill>
                <a:srgbClr val="FFFFFF"/>
              </a:solidFill>
            </a:endParaRPr>
          </a:p>
        </p:txBody>
      </p:sp>
      <p:sp>
        <p:nvSpPr>
          <p:cNvPr id="12" name="TextBox 11">
            <a:extLst>
              <a:ext uri="{FF2B5EF4-FFF2-40B4-BE49-F238E27FC236}">
                <a16:creationId xmlns:a16="http://schemas.microsoft.com/office/drawing/2014/main" id="{AA4977EF-3D06-4F96-BBE6-F2CC91C0F234}"/>
              </a:ext>
            </a:extLst>
          </p:cNvPr>
          <p:cNvSpPr txBox="1"/>
          <p:nvPr/>
        </p:nvSpPr>
        <p:spPr>
          <a:xfrm>
            <a:off x="6407999" y="1210341"/>
            <a:ext cx="5186954" cy="5262979"/>
          </a:xfrm>
          <a:prstGeom prst="rect">
            <a:avLst/>
          </a:prstGeom>
          <a:noFill/>
        </p:spPr>
        <p:txBody>
          <a:bodyPr wrap="square" rtlCol="0">
            <a:spAutoFit/>
          </a:bodyPr>
          <a:lstStyle/>
          <a:p>
            <a:pPr marL="342891" indent="-342891" defTabSz="685783">
              <a:buFont typeface="Arial" panose="020B0604020202020204" pitchFamily="34" charset="0"/>
              <a:buChar char="•"/>
              <a:defRPr/>
            </a:pPr>
            <a:r>
              <a:rPr lang="en-US" sz="2800" dirty="0">
                <a:solidFill>
                  <a:srgbClr val="013D79"/>
                </a:solidFill>
              </a:rPr>
              <a:t>Diversity alone is </a:t>
            </a:r>
            <a:r>
              <a:rPr lang="en-US" sz="2800" i="1" u="sng" dirty="0">
                <a:solidFill>
                  <a:srgbClr val="013D79"/>
                </a:solidFill>
              </a:rPr>
              <a:t>not</a:t>
            </a:r>
            <a:r>
              <a:rPr lang="en-US" sz="2800" dirty="0">
                <a:solidFill>
                  <a:srgbClr val="013D79"/>
                </a:solidFill>
              </a:rPr>
              <a:t> enough</a:t>
            </a:r>
          </a:p>
          <a:p>
            <a:pPr marL="342891" indent="-342891" defTabSz="685783">
              <a:buFont typeface="Arial" panose="020B0604020202020204" pitchFamily="34" charset="0"/>
              <a:buChar char="•"/>
              <a:defRPr/>
            </a:pPr>
            <a:endParaRPr lang="en-US" sz="2800" dirty="0">
              <a:solidFill>
                <a:srgbClr val="013D79"/>
              </a:solidFill>
            </a:endParaRPr>
          </a:p>
          <a:p>
            <a:pPr marL="342891" indent="-342891" defTabSz="685783">
              <a:buFont typeface="Arial" panose="020B0604020202020204" pitchFamily="34" charset="0"/>
              <a:buChar char="•"/>
              <a:defRPr/>
            </a:pPr>
            <a:r>
              <a:rPr lang="en-US" sz="2800" dirty="0">
                <a:solidFill>
                  <a:srgbClr val="013D79"/>
                </a:solidFill>
              </a:rPr>
              <a:t>To fully </a:t>
            </a:r>
            <a:r>
              <a:rPr lang="en-US" sz="2800" i="1" dirty="0">
                <a:solidFill>
                  <a:srgbClr val="013D79"/>
                </a:solidFill>
              </a:rPr>
              <a:t>actualize</a:t>
            </a:r>
            <a:r>
              <a:rPr lang="en-US" sz="2800" dirty="0">
                <a:solidFill>
                  <a:srgbClr val="013D79"/>
                </a:solidFill>
              </a:rPr>
              <a:t> the positive benefits of diversity, diversity and inclusion </a:t>
            </a:r>
            <a:r>
              <a:rPr lang="en-US" sz="2800" i="1" dirty="0">
                <a:solidFill>
                  <a:srgbClr val="013D79"/>
                </a:solidFill>
              </a:rPr>
              <a:t>must be inextricably linked</a:t>
            </a:r>
            <a:r>
              <a:rPr lang="en-US" sz="2800" dirty="0">
                <a:solidFill>
                  <a:srgbClr val="013D79"/>
                </a:solidFill>
              </a:rPr>
              <a:t>.</a:t>
            </a:r>
          </a:p>
          <a:p>
            <a:pPr marL="342891" indent="-342891" defTabSz="685783">
              <a:buFont typeface="Arial" panose="020B0604020202020204" pitchFamily="34" charset="0"/>
              <a:buChar char="•"/>
              <a:defRPr/>
            </a:pPr>
            <a:endParaRPr lang="en-US" sz="2800" dirty="0">
              <a:solidFill>
                <a:srgbClr val="013D79"/>
              </a:solidFill>
            </a:endParaRPr>
          </a:p>
          <a:p>
            <a:pPr marL="342891" indent="-342891" defTabSz="685783">
              <a:buFont typeface="Arial" panose="020B0604020202020204" pitchFamily="34" charset="0"/>
              <a:buChar char="•"/>
              <a:defRPr/>
            </a:pPr>
            <a:r>
              <a:rPr lang="en-US" sz="2800" dirty="0">
                <a:solidFill>
                  <a:srgbClr val="013D79"/>
                </a:solidFill>
              </a:rPr>
              <a:t>Benefits can </a:t>
            </a:r>
            <a:r>
              <a:rPr lang="en-US" sz="2800" i="1" dirty="0">
                <a:solidFill>
                  <a:srgbClr val="013D79"/>
                </a:solidFill>
              </a:rPr>
              <a:t>only</a:t>
            </a:r>
            <a:r>
              <a:rPr lang="en-US" sz="2800" dirty="0">
                <a:solidFill>
                  <a:srgbClr val="013D79"/>
                </a:solidFill>
              </a:rPr>
              <a:t> be </a:t>
            </a:r>
            <a:r>
              <a:rPr lang="en-US" sz="2800" i="1" dirty="0">
                <a:solidFill>
                  <a:srgbClr val="013D79"/>
                </a:solidFill>
              </a:rPr>
              <a:t>leveraged</a:t>
            </a:r>
            <a:r>
              <a:rPr lang="en-US" sz="2800" dirty="0">
                <a:solidFill>
                  <a:srgbClr val="013D79"/>
                </a:solidFill>
              </a:rPr>
              <a:t> if the institution recognizes the </a:t>
            </a:r>
            <a:r>
              <a:rPr lang="en-US" sz="2800" i="1" dirty="0">
                <a:solidFill>
                  <a:srgbClr val="013D79"/>
                </a:solidFill>
              </a:rPr>
              <a:t>value of differences </a:t>
            </a:r>
            <a:r>
              <a:rPr lang="en-US" sz="2800" dirty="0">
                <a:solidFill>
                  <a:srgbClr val="013D79"/>
                </a:solidFill>
              </a:rPr>
              <a:t>&amp; the environs is set up to </a:t>
            </a:r>
            <a:r>
              <a:rPr lang="en-US" sz="2800" i="1" dirty="0">
                <a:solidFill>
                  <a:srgbClr val="013D79"/>
                </a:solidFill>
              </a:rPr>
              <a:t>allow</a:t>
            </a:r>
            <a:r>
              <a:rPr lang="en-US" sz="2800" dirty="0">
                <a:solidFill>
                  <a:srgbClr val="013D79"/>
                </a:solidFill>
              </a:rPr>
              <a:t> for those differences</a:t>
            </a:r>
          </a:p>
        </p:txBody>
      </p:sp>
      <p:sp>
        <p:nvSpPr>
          <p:cNvPr id="7" name="Slide Number Placeholder 6"/>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20</a:t>
            </a:fld>
            <a:endParaRPr lang="en"/>
          </a:p>
        </p:txBody>
      </p:sp>
    </p:spTree>
    <p:extLst>
      <p:ext uri="{BB962C8B-B14F-4D97-AF65-F5344CB8AC3E}">
        <p14:creationId xmlns:p14="http://schemas.microsoft.com/office/powerpoint/2010/main" val="29461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3CEC-0729-5241-A070-499BD2A4D07B}"/>
              </a:ext>
            </a:extLst>
          </p:cNvPr>
          <p:cNvSpPr>
            <a:spLocks noGrp="1"/>
          </p:cNvSpPr>
          <p:nvPr>
            <p:ph type="title"/>
          </p:nvPr>
        </p:nvSpPr>
        <p:spPr/>
        <p:txBody>
          <a:bodyPr>
            <a:noAutofit/>
          </a:bodyPr>
          <a:lstStyle/>
          <a:p>
            <a:pPr algn="ctr"/>
            <a:r>
              <a:rPr lang="en-US" dirty="0">
                <a:solidFill>
                  <a:schemeClr val="tx2"/>
                </a:solidFill>
              </a:rPr>
              <a:t>ACGME Commitment to Workforce Diversity</a:t>
            </a:r>
          </a:p>
        </p:txBody>
      </p:sp>
      <p:sp>
        <p:nvSpPr>
          <p:cNvPr id="3" name="Content Placeholder 2">
            <a:extLst>
              <a:ext uri="{FF2B5EF4-FFF2-40B4-BE49-F238E27FC236}">
                <a16:creationId xmlns:a16="http://schemas.microsoft.com/office/drawing/2014/main" id="{300CBDB7-EA80-B04E-BD11-B87B9AEDC88B}"/>
              </a:ext>
            </a:extLst>
          </p:cNvPr>
          <p:cNvSpPr>
            <a:spLocks noGrp="1"/>
          </p:cNvSpPr>
          <p:nvPr>
            <p:ph idx="1"/>
          </p:nvPr>
        </p:nvSpPr>
        <p:spPr/>
        <p:txBody>
          <a:bodyPr>
            <a:normAutofit/>
          </a:bodyPr>
          <a:lstStyle/>
          <a:p>
            <a:pPr marL="0" indent="0">
              <a:buNone/>
            </a:pPr>
            <a:r>
              <a:rPr lang="en-US" sz="2400" dirty="0">
                <a:solidFill>
                  <a:schemeClr val="tx2"/>
                </a:solidFill>
              </a:rPr>
              <a:t>I. C. 	</a:t>
            </a:r>
            <a:r>
              <a:rPr lang="en-US" sz="3200" dirty="0">
                <a:solidFill>
                  <a:schemeClr val="tx2"/>
                </a:solidFill>
              </a:rPr>
              <a:t>The program, in partnership with its Sponsoring Institution, </a:t>
            </a:r>
            <a:r>
              <a:rPr lang="en-US" sz="3200" b="1" dirty="0">
                <a:solidFill>
                  <a:schemeClr val="tx2"/>
                </a:solidFill>
              </a:rPr>
              <a:t>must</a:t>
            </a:r>
            <a:r>
              <a:rPr lang="en-US" sz="3200" dirty="0">
                <a:solidFill>
                  <a:schemeClr val="tx2"/>
                </a:solidFill>
              </a:rPr>
              <a:t> engage in practices that focus on </a:t>
            </a:r>
            <a:r>
              <a:rPr lang="en-US" sz="3200" b="1" dirty="0">
                <a:solidFill>
                  <a:schemeClr val="tx2"/>
                </a:solidFill>
              </a:rPr>
              <a:t>mission-driven</a:t>
            </a:r>
            <a:r>
              <a:rPr lang="en-US" sz="3200" dirty="0">
                <a:solidFill>
                  <a:schemeClr val="tx2"/>
                </a:solidFill>
              </a:rPr>
              <a:t>, </a:t>
            </a:r>
            <a:r>
              <a:rPr lang="en-US" sz="3200" b="1" dirty="0">
                <a:solidFill>
                  <a:schemeClr val="tx2"/>
                </a:solidFill>
              </a:rPr>
              <a:t>ongoing</a:t>
            </a:r>
            <a:r>
              <a:rPr lang="en-US" sz="3200" dirty="0">
                <a:solidFill>
                  <a:schemeClr val="tx2"/>
                </a:solidFill>
              </a:rPr>
              <a:t>, </a:t>
            </a:r>
            <a:r>
              <a:rPr lang="en-US" sz="3200" b="1" dirty="0">
                <a:solidFill>
                  <a:schemeClr val="tx2"/>
                </a:solidFill>
              </a:rPr>
              <a:t>systematic recruitment </a:t>
            </a:r>
            <a:r>
              <a:rPr lang="en-US" sz="3200" dirty="0">
                <a:solidFill>
                  <a:schemeClr val="tx2"/>
                </a:solidFill>
              </a:rPr>
              <a:t>and </a:t>
            </a:r>
            <a:r>
              <a:rPr lang="en-US" sz="3200" b="1" dirty="0">
                <a:solidFill>
                  <a:schemeClr val="tx2"/>
                </a:solidFill>
              </a:rPr>
              <a:t>retention</a:t>
            </a:r>
            <a:r>
              <a:rPr lang="en-US" sz="3200" dirty="0">
                <a:solidFill>
                  <a:schemeClr val="tx2"/>
                </a:solidFill>
              </a:rPr>
              <a:t> of a </a:t>
            </a:r>
            <a:r>
              <a:rPr lang="en-US" sz="3200" b="1" dirty="0">
                <a:solidFill>
                  <a:schemeClr val="tx2"/>
                </a:solidFill>
              </a:rPr>
              <a:t>diverse and inclusive workforce</a:t>
            </a:r>
            <a:r>
              <a:rPr lang="en-US" sz="3200" dirty="0">
                <a:solidFill>
                  <a:schemeClr val="tx2"/>
                </a:solidFill>
              </a:rPr>
              <a:t> of residents, fellows (if present), faculty members, senior administrative staff members, and other relevant members of its academic community. </a:t>
            </a:r>
          </a:p>
        </p:txBody>
      </p:sp>
      <p:sp>
        <p:nvSpPr>
          <p:cNvPr id="5" name="Slide Number Placeholder 4"/>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21</a:t>
            </a:fld>
            <a:endParaRPr lang="en"/>
          </a:p>
        </p:txBody>
      </p:sp>
      <p:sp>
        <p:nvSpPr>
          <p:cNvPr id="4" name="TextBox 3">
            <a:extLst>
              <a:ext uri="{FF2B5EF4-FFF2-40B4-BE49-F238E27FC236}">
                <a16:creationId xmlns:a16="http://schemas.microsoft.com/office/drawing/2014/main" id="{45B40BD4-B182-F740-9EF0-DBFBBF6091A7}"/>
              </a:ext>
            </a:extLst>
          </p:cNvPr>
          <p:cNvSpPr txBox="1"/>
          <p:nvPr/>
        </p:nvSpPr>
        <p:spPr>
          <a:xfrm>
            <a:off x="325473" y="6120625"/>
            <a:ext cx="10361832" cy="307777"/>
          </a:xfrm>
          <a:prstGeom prst="rect">
            <a:avLst/>
          </a:prstGeom>
          <a:noFill/>
        </p:spPr>
        <p:txBody>
          <a:bodyPr wrap="square" rtlCol="0">
            <a:spAutoFit/>
          </a:bodyPr>
          <a:lstStyle/>
          <a:p>
            <a:r>
              <a:rPr lang="en-US" sz="1400" dirty="0"/>
              <a:t>ACGME Common Program Requirements; effective: July 1, 2019 </a:t>
            </a:r>
          </a:p>
        </p:txBody>
      </p:sp>
    </p:spTree>
    <p:extLst>
      <p:ext uri="{BB962C8B-B14F-4D97-AF65-F5344CB8AC3E}">
        <p14:creationId xmlns:p14="http://schemas.microsoft.com/office/powerpoint/2010/main" val="171507573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795643" y="3092116"/>
            <a:ext cx="9137881" cy="2492990"/>
          </a:xfrm>
        </p:spPr>
        <p:txBody>
          <a:bodyPr/>
          <a:lstStyle/>
          <a:p>
            <a:r>
              <a:rPr lang="en-US" sz="5400" dirty="0">
                <a:solidFill>
                  <a:schemeClr val="tx2"/>
                </a:solidFill>
              </a:rPr>
              <a:t>Strategies and Tools to Advance Inclusion Excellence </a:t>
            </a:r>
            <a:endParaRPr lang="en-US" sz="5400" dirty="0"/>
          </a:p>
        </p:txBody>
      </p:sp>
      <p:sp>
        <p:nvSpPr>
          <p:cNvPr id="4" name="Slide Number Placeholder 3"/>
          <p:cNvSpPr>
            <a:spLocks noGrp="1"/>
          </p:cNvSpPr>
          <p:nvPr>
            <p:ph type="sldNum" sz="quarter" idx="4294967295"/>
          </p:nvPr>
        </p:nvSpPr>
        <p:spPr/>
        <p:txBody>
          <a:bodyPr/>
          <a:lstStyle/>
          <a:p>
            <a:fld id="{34C99D79-8A4B-4031-B1E0-AF26F8EDF2BC}" type="slidenum">
              <a:rPr lang="en-US" smtClean="0"/>
              <a:t>22</a:t>
            </a:fld>
            <a:endParaRPr lang="en-US"/>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86125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3" y="1223630"/>
            <a:ext cx="5518299" cy="4901609"/>
          </a:xfrm>
        </p:spPr>
        <p:txBody>
          <a:bodyPr>
            <a:noAutofit/>
          </a:bodyPr>
          <a:lstStyle/>
          <a:p>
            <a:r>
              <a:rPr lang="en-US" sz="4800" dirty="0">
                <a:ln w="9525">
                  <a:solidFill>
                    <a:schemeClr val="bg1"/>
                  </a:solidFill>
                  <a:prstDash val="solid"/>
                </a:ln>
                <a:solidFill>
                  <a:schemeClr val="tx2"/>
                </a:solidFill>
                <a:effectLst>
                  <a:outerShdw blurRad="12700" dist="38100" dir="2700000" algn="tl" rotWithShape="0">
                    <a:schemeClr val="bg1">
                      <a:lumMod val="50000"/>
                    </a:schemeClr>
                  </a:outerShdw>
                </a:effectLst>
              </a:rPr>
              <a:t>What can we personally do to enhance diversity in medicine, family medicine, in my program?</a:t>
            </a:r>
          </a:p>
        </p:txBody>
      </p:sp>
      <p:pic>
        <p:nvPicPr>
          <p:cNvPr id="7" name="Content Placeholder 10"/>
          <p:cNvPicPr>
            <a:picLocks noGrp="1" noChangeAspect="1"/>
          </p:cNvPicPr>
          <p:nvPr>
            <p:ph idx="1"/>
          </p:nvPr>
        </p:nvPicPr>
        <p:blipFill>
          <a:blip r:embed="rId3"/>
          <a:stretch>
            <a:fillRect/>
          </a:stretch>
        </p:blipFill>
        <p:spPr>
          <a:xfrm>
            <a:off x="6142075" y="808074"/>
            <a:ext cx="6049925" cy="6049925"/>
          </a:xfrm>
          <a:prstGeom prst="rect">
            <a:avLst/>
          </a:prstGeom>
        </p:spPr>
      </p:pic>
    </p:spTree>
    <p:extLst>
      <p:ext uri="{BB962C8B-B14F-4D97-AF65-F5344CB8AC3E}">
        <p14:creationId xmlns:p14="http://schemas.microsoft.com/office/powerpoint/2010/main" val="59805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2391-C031-6C42-8DA0-5B5463F7CFB0}"/>
              </a:ext>
            </a:extLst>
          </p:cNvPr>
          <p:cNvSpPr>
            <a:spLocks noGrp="1"/>
          </p:cNvSpPr>
          <p:nvPr>
            <p:ph type="title"/>
          </p:nvPr>
        </p:nvSpPr>
        <p:spPr/>
        <p:txBody>
          <a:bodyPr/>
          <a:lstStyle/>
          <a:p>
            <a:pPr algn="ctr"/>
            <a:r>
              <a:rPr lang="en-US" dirty="0">
                <a:solidFill>
                  <a:schemeClr val="tx2"/>
                </a:solidFill>
              </a:rPr>
              <a:t>Strategies Programs Can Implement</a:t>
            </a:r>
          </a:p>
        </p:txBody>
      </p:sp>
      <p:sp>
        <p:nvSpPr>
          <p:cNvPr id="3" name="Content Placeholder 2">
            <a:extLst>
              <a:ext uri="{FF2B5EF4-FFF2-40B4-BE49-F238E27FC236}">
                <a16:creationId xmlns:a16="http://schemas.microsoft.com/office/drawing/2014/main" id="{7E5EFEE2-E84A-BD4E-9C16-93E4000C2C87}"/>
              </a:ext>
            </a:extLst>
          </p:cNvPr>
          <p:cNvSpPr>
            <a:spLocks noGrp="1"/>
          </p:cNvSpPr>
          <p:nvPr>
            <p:ph idx="1"/>
          </p:nvPr>
        </p:nvSpPr>
        <p:spPr>
          <a:xfrm>
            <a:off x="609600" y="2059262"/>
            <a:ext cx="10972800" cy="4127806"/>
          </a:xfrm>
        </p:spPr>
        <p:txBody>
          <a:bodyPr>
            <a:noAutofit/>
          </a:bodyPr>
          <a:lstStyle/>
          <a:p>
            <a:r>
              <a:rPr lang="en-US" sz="3200" dirty="0">
                <a:solidFill>
                  <a:schemeClr val="tx2"/>
                </a:solidFill>
              </a:rPr>
              <a:t>Promote students interest in Family Medicine</a:t>
            </a:r>
          </a:p>
          <a:p>
            <a:r>
              <a:rPr lang="en-US" sz="3200" dirty="0">
                <a:solidFill>
                  <a:schemeClr val="tx2"/>
                </a:solidFill>
              </a:rPr>
              <a:t>Enhance application pipeline</a:t>
            </a:r>
          </a:p>
          <a:p>
            <a:r>
              <a:rPr lang="en-US" sz="3200" dirty="0">
                <a:solidFill>
                  <a:schemeClr val="tx2"/>
                </a:solidFill>
              </a:rPr>
              <a:t>Engage in holistic recruitment process</a:t>
            </a:r>
          </a:p>
          <a:p>
            <a:r>
              <a:rPr lang="en-US" sz="3200" dirty="0">
                <a:solidFill>
                  <a:schemeClr val="tx2"/>
                </a:solidFill>
              </a:rPr>
              <a:t>Provide an environment of inclusive excellence</a:t>
            </a:r>
          </a:p>
          <a:p>
            <a:r>
              <a:rPr lang="en-US" sz="3200" dirty="0">
                <a:solidFill>
                  <a:schemeClr val="tx2"/>
                </a:solidFill>
              </a:rPr>
              <a:t>Optimize faculty and peer mentoring</a:t>
            </a:r>
          </a:p>
          <a:p>
            <a:r>
              <a:rPr lang="en-US" sz="3200" dirty="0">
                <a:solidFill>
                  <a:schemeClr val="tx2"/>
                </a:solidFill>
              </a:rPr>
              <a:t>Other Support resources?</a:t>
            </a: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24</a:t>
            </a:fld>
            <a:endParaRPr lang="en"/>
          </a:p>
        </p:txBody>
      </p:sp>
    </p:spTree>
    <p:extLst>
      <p:ext uri="{BB962C8B-B14F-4D97-AF65-F5344CB8AC3E}">
        <p14:creationId xmlns:p14="http://schemas.microsoft.com/office/powerpoint/2010/main" val="114396930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2"/>
          <a:stretch>
            <a:fillRect/>
          </a:stretch>
        </p:blipFill>
        <p:spPr>
          <a:xfrm>
            <a:off x="1" y="776178"/>
            <a:ext cx="12191999" cy="2636873"/>
          </a:xfrm>
          <a:prstGeom prst="rect">
            <a:avLst/>
          </a:prstGeom>
        </p:spPr>
      </p:pic>
      <p:sp>
        <p:nvSpPr>
          <p:cNvPr id="2" name="Title 1">
            <a:extLst>
              <a:ext uri="{FF2B5EF4-FFF2-40B4-BE49-F238E27FC236}">
                <a16:creationId xmlns:a16="http://schemas.microsoft.com/office/drawing/2014/main" id="{A0DFE94E-5F77-B24F-90AB-3A86B8848C05}"/>
              </a:ext>
            </a:extLst>
          </p:cNvPr>
          <p:cNvSpPr>
            <a:spLocks noGrp="1"/>
          </p:cNvSpPr>
          <p:nvPr>
            <p:ph type="title"/>
          </p:nvPr>
        </p:nvSpPr>
        <p:spPr>
          <a:xfrm>
            <a:off x="428846" y="3413051"/>
            <a:ext cx="10972800" cy="648586"/>
          </a:xfrm>
        </p:spPr>
        <p:txBody>
          <a:bodyPr>
            <a:normAutofit fontScale="90000"/>
          </a:bodyPr>
          <a:lstStyle/>
          <a:p>
            <a:pPr algn="ctr"/>
            <a:r>
              <a:rPr lang="en-US" sz="4000" dirty="0">
                <a:solidFill>
                  <a:schemeClr val="tx2"/>
                </a:solidFill>
              </a:rPr>
              <a:t>Diversity in Medicine</a:t>
            </a:r>
          </a:p>
        </p:txBody>
      </p:sp>
      <p:sp>
        <p:nvSpPr>
          <p:cNvPr id="3" name="Content Placeholder 2">
            <a:extLst>
              <a:ext uri="{FF2B5EF4-FFF2-40B4-BE49-F238E27FC236}">
                <a16:creationId xmlns:a16="http://schemas.microsoft.com/office/drawing/2014/main" id="{38D79F71-2B26-3C41-B56C-55C622E09109}"/>
              </a:ext>
            </a:extLst>
          </p:cNvPr>
          <p:cNvSpPr>
            <a:spLocks noGrp="1"/>
          </p:cNvSpPr>
          <p:nvPr>
            <p:ph idx="1"/>
          </p:nvPr>
        </p:nvSpPr>
        <p:spPr>
          <a:xfrm>
            <a:off x="609600" y="4061637"/>
            <a:ext cx="10972800" cy="2298491"/>
          </a:xfrm>
        </p:spPr>
        <p:txBody>
          <a:bodyPr>
            <a:normAutofit/>
          </a:bodyPr>
          <a:lstStyle/>
          <a:p>
            <a:r>
              <a:rPr lang="en-US" sz="2400" dirty="0">
                <a:solidFill>
                  <a:schemeClr val="tx2"/>
                </a:solidFill>
              </a:rPr>
              <a:t>Pipeline (Who is in the pool?)</a:t>
            </a:r>
          </a:p>
          <a:p>
            <a:r>
              <a:rPr lang="en-US" sz="2400" dirty="0">
                <a:solidFill>
                  <a:schemeClr val="tx2"/>
                </a:solidFill>
              </a:rPr>
              <a:t>Who gets in the door? (admitted/matriculated students)</a:t>
            </a:r>
          </a:p>
          <a:p>
            <a:r>
              <a:rPr lang="en-US" sz="2400" dirty="0">
                <a:solidFill>
                  <a:schemeClr val="tx2"/>
                </a:solidFill>
              </a:rPr>
              <a:t>Who graduates? (demographics of MD graduates)</a:t>
            </a:r>
          </a:p>
          <a:p>
            <a:r>
              <a:rPr lang="en-US" sz="2400" dirty="0">
                <a:solidFill>
                  <a:schemeClr val="accent6"/>
                </a:solidFill>
              </a:rPr>
              <a:t>National numbers going into family medicine (demographics of residents?)</a:t>
            </a:r>
          </a:p>
          <a:p>
            <a:r>
              <a:rPr lang="en-US" sz="2400" dirty="0">
                <a:solidFill>
                  <a:schemeClr val="accent6"/>
                </a:solidFill>
              </a:rPr>
              <a:t>Demographics of practicing family physicians</a:t>
            </a:r>
          </a:p>
        </p:txBody>
      </p:sp>
    </p:spTree>
    <p:extLst>
      <p:ext uri="{BB962C8B-B14F-4D97-AF65-F5344CB8AC3E}">
        <p14:creationId xmlns:p14="http://schemas.microsoft.com/office/powerpoint/2010/main" val="34309671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b="13379"/>
          <a:stretch/>
        </p:blipFill>
        <p:spPr>
          <a:xfrm>
            <a:off x="1954126" y="1733107"/>
            <a:ext cx="8028571" cy="4366436"/>
          </a:xfrm>
          <a:prstGeom prst="rect">
            <a:avLst/>
          </a:prstGeom>
        </p:spPr>
      </p:pic>
      <p:sp>
        <p:nvSpPr>
          <p:cNvPr id="2" name="Title 1"/>
          <p:cNvSpPr>
            <a:spLocks noGrp="1"/>
          </p:cNvSpPr>
          <p:nvPr>
            <p:ph type="title"/>
          </p:nvPr>
        </p:nvSpPr>
        <p:spPr>
          <a:xfrm>
            <a:off x="609600" y="1068404"/>
            <a:ext cx="10972800" cy="664703"/>
          </a:xfrm>
        </p:spPr>
        <p:txBody>
          <a:bodyPr>
            <a:normAutofit fontScale="90000"/>
          </a:bodyPr>
          <a:lstStyle/>
          <a:p>
            <a:r>
              <a:rPr lang="en-US" sz="2800" dirty="0">
                <a:solidFill>
                  <a:schemeClr val="tx2"/>
                </a:solidFill>
              </a:rPr>
              <a:t>Alignment Between Mission and Diversity: </a:t>
            </a:r>
            <a:br>
              <a:rPr lang="en-US" sz="2800" dirty="0">
                <a:solidFill>
                  <a:schemeClr val="tx2"/>
                </a:solidFill>
              </a:rPr>
            </a:br>
            <a:r>
              <a:rPr lang="en-US" sz="2800" dirty="0">
                <a:solidFill>
                  <a:schemeClr val="tx2"/>
                </a:solidFill>
              </a:rPr>
              <a:t>An Institutional Paradigm</a:t>
            </a:r>
          </a:p>
        </p:txBody>
      </p:sp>
      <p:sp>
        <p:nvSpPr>
          <p:cNvPr id="3" name="Content Placeholder 2"/>
          <p:cNvSpPr>
            <a:spLocks noGrp="1"/>
          </p:cNvSpPr>
          <p:nvPr>
            <p:ph idx="1"/>
          </p:nvPr>
        </p:nvSpPr>
        <p:spPr>
          <a:xfrm>
            <a:off x="3717560" y="6332538"/>
            <a:ext cx="6617286" cy="316455"/>
          </a:xfrm>
        </p:spPr>
        <p:txBody>
          <a:bodyPr>
            <a:noAutofit/>
          </a:bodyPr>
          <a:lstStyle/>
          <a:p>
            <a:pPr marL="118530" indent="0">
              <a:buNone/>
            </a:pPr>
            <a:r>
              <a:rPr lang="en-US" sz="1067" dirty="0"/>
              <a:t>AAMC, Roadmap to Diversity and Educational Excellence: Key Legal and Educational Policy Foundations for Medical Schools, 2</a:t>
            </a:r>
            <a:r>
              <a:rPr lang="en-US" sz="1067" baseline="30000" dirty="0"/>
              <a:t>nd</a:t>
            </a:r>
            <a:r>
              <a:rPr lang="en-US" sz="1067" dirty="0"/>
              <a:t> ed., page 5</a:t>
            </a:r>
          </a:p>
        </p:txBody>
      </p:sp>
      <p:sp>
        <p:nvSpPr>
          <p:cNvPr id="5" name="Slide Number Placeholder 4"/>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26</a:t>
            </a:fld>
            <a:endParaRPr lang="en"/>
          </a:p>
        </p:txBody>
      </p:sp>
    </p:spTree>
    <p:extLst>
      <p:ext uri="{BB962C8B-B14F-4D97-AF65-F5344CB8AC3E}">
        <p14:creationId xmlns:p14="http://schemas.microsoft.com/office/powerpoint/2010/main" val="136749451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63770"/>
          <a:stretch/>
        </p:blipFill>
        <p:spPr>
          <a:xfrm>
            <a:off x="3711240" y="1011873"/>
            <a:ext cx="4412512" cy="5320665"/>
          </a:xfrm>
          <a:prstGeom prst="rect">
            <a:avLst/>
          </a:prstGeom>
        </p:spPr>
      </p:pic>
      <p:sp>
        <p:nvSpPr>
          <p:cNvPr id="6" name="TextBox 5"/>
          <p:cNvSpPr txBox="1"/>
          <p:nvPr/>
        </p:nvSpPr>
        <p:spPr>
          <a:xfrm>
            <a:off x="4235564" y="1251160"/>
            <a:ext cx="3581578" cy="3785652"/>
          </a:xfrm>
          <a:prstGeom prst="rect">
            <a:avLst/>
          </a:prstGeom>
          <a:noFill/>
        </p:spPr>
        <p:txBody>
          <a:bodyPr wrap="square" rtlCol="0">
            <a:spAutoFit/>
          </a:bodyPr>
          <a:lstStyle/>
          <a:p>
            <a:r>
              <a:rPr lang="en-US" sz="4800" b="1" dirty="0">
                <a:ln w="13462">
                  <a:solidFill>
                    <a:schemeClr val="bg1"/>
                  </a:solidFill>
                  <a:prstDash val="solid"/>
                </a:ln>
                <a:solidFill>
                  <a:schemeClr val="tx2"/>
                </a:solidFill>
                <a:effectLst>
                  <a:outerShdw dist="38100" dir="2700000" algn="bl" rotWithShape="0">
                    <a:schemeClr val="accent5"/>
                  </a:outerShdw>
                </a:effectLst>
              </a:rPr>
              <a:t>AAMC Holistic Review in Admissions Framework</a:t>
            </a:r>
          </a:p>
        </p:txBody>
      </p:sp>
      <p:sp>
        <p:nvSpPr>
          <p:cNvPr id="8" name="Rectangle 7"/>
          <p:cNvSpPr/>
          <p:nvPr/>
        </p:nvSpPr>
        <p:spPr>
          <a:xfrm>
            <a:off x="3477593" y="6592189"/>
            <a:ext cx="5619403" cy="230832"/>
          </a:xfrm>
          <a:prstGeom prst="rect">
            <a:avLst/>
          </a:prstGeom>
        </p:spPr>
        <p:txBody>
          <a:bodyPr wrap="square">
            <a:spAutoFit/>
          </a:bodyPr>
          <a:lstStyle/>
          <a:p>
            <a:r>
              <a:rPr lang="en-US" sz="900" dirty="0">
                <a:solidFill>
                  <a:schemeClr val="tx2">
                    <a:lumMod val="75000"/>
                  </a:schemeClr>
                </a:solidFill>
                <a:latin typeface="Arial Narrow" panose="020B0606020202030204" pitchFamily="34" charset="0"/>
                <a:cs typeface="Arial" pitchFamily="34" charset="0"/>
              </a:rPr>
              <a:t>© </a:t>
            </a:r>
            <a:r>
              <a:rPr lang="en-US" sz="900" dirty="0">
                <a:solidFill>
                  <a:schemeClr val="tx2">
                    <a:lumMod val="75000"/>
                  </a:schemeClr>
                </a:solidFill>
                <a:latin typeface="Arial Narrow" panose="020B0606020202030204" pitchFamily="34" charset="0"/>
                <a:ea typeface="Calibri" pitchFamily="34" charset="0"/>
                <a:cs typeface="Arial" pitchFamily="34" charset="0"/>
              </a:rPr>
              <a:t>Association of American Medical Colleges. May not be modified, reproduced or distributed without prior written permission. </a:t>
            </a:r>
            <a:endParaRPr lang="en-US" sz="900" dirty="0">
              <a:solidFill>
                <a:schemeClr val="tx2">
                  <a:lumMod val="75000"/>
                </a:schemeClr>
              </a:solidFill>
              <a:latin typeface="Arial Narrow" panose="020B0606020202030204" pitchFamily="34" charset="0"/>
            </a:endParaRPr>
          </a:p>
        </p:txBody>
      </p:sp>
      <p:sp>
        <p:nvSpPr>
          <p:cNvPr id="2" name="Slide Number Placeholder 1"/>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27</a:t>
            </a:fld>
            <a:endParaRPr lang="en"/>
          </a:p>
        </p:txBody>
      </p:sp>
    </p:spTree>
    <p:extLst>
      <p:ext uri="{BB962C8B-B14F-4D97-AF65-F5344CB8AC3E}">
        <p14:creationId xmlns:p14="http://schemas.microsoft.com/office/powerpoint/2010/main" val="112514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Experiences-Attributes-Metrics Model</a:t>
            </a:r>
          </a:p>
        </p:txBody>
      </p:sp>
      <p:pic>
        <p:nvPicPr>
          <p:cNvPr id="4" name="Content Placehold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9571" y="2184767"/>
            <a:ext cx="3923796" cy="3936266"/>
          </a:xfrm>
          <a:prstGeom prst="rect">
            <a:avLst/>
          </a:prstGeom>
        </p:spPr>
      </p:pic>
      <p:sp>
        <p:nvSpPr>
          <p:cNvPr id="3" name="Slide Number Placeholder 2"/>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28</a:t>
            </a:fld>
            <a:endParaRPr lang="en"/>
          </a:p>
        </p:txBody>
      </p:sp>
      <p:sp>
        <p:nvSpPr>
          <p:cNvPr id="6" name="Title 1"/>
          <p:cNvSpPr txBox="1">
            <a:spLocks/>
          </p:cNvSpPr>
          <p:nvPr/>
        </p:nvSpPr>
        <p:spPr bwMode="auto">
          <a:xfrm>
            <a:off x="5968409" y="2402035"/>
            <a:ext cx="5755757" cy="30126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889000" rtl="0" eaLnBrk="1" fontAlgn="base" hangingPunct="1">
              <a:lnSpc>
                <a:spcPct val="85000"/>
              </a:lnSpc>
              <a:spcBef>
                <a:spcPct val="0"/>
              </a:spcBef>
              <a:spcAft>
                <a:spcPct val="0"/>
              </a:spcAft>
              <a:buClr>
                <a:srgbClr val="DADDFE"/>
              </a:buClr>
              <a:defRPr sz="3200">
                <a:solidFill>
                  <a:schemeClr val="tx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a:lstStyle>
          <a:p>
            <a:r>
              <a:rPr lang="en-US" dirty="0"/>
              <a:t>Widening the lens through which applicants are evaluated</a:t>
            </a:r>
            <a:br>
              <a:rPr lang="en-US" dirty="0"/>
            </a:br>
            <a:br>
              <a:rPr lang="en-US" dirty="0"/>
            </a:br>
            <a:r>
              <a:rPr lang="en-US" dirty="0"/>
              <a:t>A balance of Experiences-Attributes-Metrics (EAMs) used to create a richly diverse interview and selection pool</a:t>
            </a:r>
          </a:p>
        </p:txBody>
      </p:sp>
    </p:spTree>
    <p:extLst>
      <p:ext uri="{BB962C8B-B14F-4D97-AF65-F5344CB8AC3E}">
        <p14:creationId xmlns:p14="http://schemas.microsoft.com/office/powerpoint/2010/main" val="330560482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a:solidFill>
                  <a:schemeClr val="tx2"/>
                </a:solidFill>
              </a:rPr>
              <a:t>Inclusive Working Environment</a:t>
            </a:r>
          </a:p>
        </p:txBody>
      </p:sp>
      <p:sp>
        <p:nvSpPr>
          <p:cNvPr id="3" name="Content Placeholder 2"/>
          <p:cNvSpPr>
            <a:spLocks noGrp="1"/>
          </p:cNvSpPr>
          <p:nvPr>
            <p:ph idx="1"/>
          </p:nvPr>
        </p:nvSpPr>
        <p:spPr/>
        <p:txBody>
          <a:bodyPr/>
          <a:lstStyle/>
          <a:p>
            <a:pPr marL="0" indent="0">
              <a:buNone/>
            </a:pPr>
            <a:r>
              <a:rPr lang="en-US" sz="3200" i="1" dirty="0">
                <a:solidFill>
                  <a:schemeClr val="tx2"/>
                </a:solidFill>
                <a:latin typeface="Times New Roman" panose="02020603050405020304" pitchFamily="18" charset="0"/>
                <a:cs typeface="Times New Roman" panose="02020603050405020304" pitchFamily="18" charset="0"/>
              </a:rPr>
              <a:t> “An environment where every one is treated with </a:t>
            </a:r>
            <a:r>
              <a:rPr lang="en-US" sz="3200" b="1" i="1" dirty="0">
                <a:solidFill>
                  <a:schemeClr val="tx2"/>
                </a:solidFill>
                <a:latin typeface="Times New Roman" panose="02020603050405020304" pitchFamily="18" charset="0"/>
                <a:cs typeface="Times New Roman" panose="02020603050405020304" pitchFamily="18" charset="0"/>
              </a:rPr>
              <a:t>dignity</a:t>
            </a:r>
            <a:r>
              <a:rPr lang="en-US" sz="3200" i="1" dirty="0">
                <a:solidFill>
                  <a:schemeClr val="tx2"/>
                </a:solidFill>
                <a:latin typeface="Times New Roman" panose="02020603050405020304" pitchFamily="18" charset="0"/>
                <a:cs typeface="Times New Roman" panose="02020603050405020304" pitchFamily="18" charset="0"/>
              </a:rPr>
              <a:t> and </a:t>
            </a:r>
            <a:r>
              <a:rPr lang="en-US" sz="3200" b="1" i="1" dirty="0">
                <a:solidFill>
                  <a:schemeClr val="tx2"/>
                </a:solidFill>
                <a:latin typeface="Times New Roman" panose="02020603050405020304" pitchFamily="18" charset="0"/>
                <a:cs typeface="Times New Roman" panose="02020603050405020304" pitchFamily="18" charset="0"/>
              </a:rPr>
              <a:t>respect</a:t>
            </a:r>
            <a:r>
              <a:rPr lang="en-US" sz="3200" i="1" dirty="0">
                <a:solidFill>
                  <a:schemeClr val="tx2"/>
                </a:solidFill>
                <a:latin typeface="Times New Roman" panose="02020603050405020304" pitchFamily="18" charset="0"/>
                <a:cs typeface="Times New Roman" panose="02020603050405020304" pitchFamily="18" charset="0"/>
              </a:rPr>
              <a:t>, where the </a:t>
            </a:r>
            <a:r>
              <a:rPr lang="en-US" sz="3200" b="1" i="1" dirty="0">
                <a:solidFill>
                  <a:schemeClr val="tx2"/>
                </a:solidFill>
                <a:latin typeface="Times New Roman" panose="02020603050405020304" pitchFamily="18" charset="0"/>
                <a:cs typeface="Times New Roman" panose="02020603050405020304" pitchFamily="18" charset="0"/>
              </a:rPr>
              <a:t>talents and skills </a:t>
            </a:r>
            <a:r>
              <a:rPr lang="en-US" sz="3200" i="1" dirty="0">
                <a:solidFill>
                  <a:schemeClr val="tx2"/>
                </a:solidFill>
                <a:latin typeface="Times New Roman" panose="02020603050405020304" pitchFamily="18" charset="0"/>
                <a:cs typeface="Times New Roman" panose="02020603050405020304" pitchFamily="18" charset="0"/>
              </a:rPr>
              <a:t>of different groups are </a:t>
            </a:r>
            <a:r>
              <a:rPr lang="en-US" sz="3200" b="1" i="1" dirty="0">
                <a:solidFill>
                  <a:schemeClr val="tx2"/>
                </a:solidFill>
                <a:latin typeface="Times New Roman" panose="02020603050405020304" pitchFamily="18" charset="0"/>
                <a:cs typeface="Times New Roman" panose="02020603050405020304" pitchFamily="18" charset="0"/>
              </a:rPr>
              <a:t>valued</a:t>
            </a:r>
            <a:r>
              <a:rPr lang="en-US" sz="3200" i="1" dirty="0">
                <a:solidFill>
                  <a:schemeClr val="tx2"/>
                </a:solidFill>
                <a:latin typeface="Times New Roman" panose="02020603050405020304" pitchFamily="18" charset="0"/>
                <a:cs typeface="Times New Roman" panose="02020603050405020304" pitchFamily="18" charset="0"/>
              </a:rPr>
              <a:t>, and where productivity and customer service improves because the workforce is happier, more motivated  and more aware of the </a:t>
            </a:r>
            <a:r>
              <a:rPr lang="en-US" sz="3200" b="1" i="1" dirty="0">
                <a:solidFill>
                  <a:schemeClr val="tx2"/>
                </a:solidFill>
                <a:latin typeface="Times New Roman" panose="02020603050405020304" pitchFamily="18" charset="0"/>
                <a:cs typeface="Times New Roman" panose="02020603050405020304" pitchFamily="18" charset="0"/>
              </a:rPr>
              <a:t>benefits</a:t>
            </a:r>
            <a:r>
              <a:rPr lang="en-US" sz="3200" i="1" dirty="0">
                <a:solidFill>
                  <a:schemeClr val="tx2"/>
                </a:solidFill>
                <a:latin typeface="Times New Roman" panose="02020603050405020304" pitchFamily="18" charset="0"/>
                <a:cs typeface="Times New Roman" panose="02020603050405020304" pitchFamily="18" charset="0"/>
              </a:rPr>
              <a:t> that inclusion can bring.”</a:t>
            </a:r>
          </a:p>
        </p:txBody>
      </p:sp>
      <p:sp>
        <p:nvSpPr>
          <p:cNvPr id="2" name="Slide Number Placeholder 1"/>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29</a:t>
            </a:fld>
            <a:endParaRPr lang="en"/>
          </a:p>
        </p:txBody>
      </p:sp>
      <p:sp>
        <p:nvSpPr>
          <p:cNvPr id="6" name="TextBox 5"/>
          <p:cNvSpPr txBox="1"/>
          <p:nvPr/>
        </p:nvSpPr>
        <p:spPr>
          <a:xfrm>
            <a:off x="261787" y="6124409"/>
            <a:ext cx="3401893" cy="300210"/>
          </a:xfrm>
          <a:prstGeom prst="rect">
            <a:avLst/>
          </a:prstGeom>
          <a:noFill/>
        </p:spPr>
        <p:txBody>
          <a:bodyPr wrap="none" rtlCol="0">
            <a:spAutoFit/>
          </a:bodyPr>
          <a:lstStyle/>
          <a:p>
            <a:pPr defTabSz="685783">
              <a:defRPr/>
            </a:pPr>
            <a:r>
              <a:rPr lang="en-US" sz="1351" i="1" dirty="0">
                <a:solidFill>
                  <a:srgbClr val="013D79"/>
                </a:solidFill>
              </a:rPr>
              <a:t>Equality and Human Rights Commission, 2010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912" y="1184406"/>
            <a:ext cx="2193508" cy="711671"/>
          </a:xfrm>
          <a:prstGeom prst="rect">
            <a:avLst/>
          </a:prstGeom>
        </p:spPr>
      </p:pic>
    </p:spTree>
    <p:extLst>
      <p:ext uri="{BB962C8B-B14F-4D97-AF65-F5344CB8AC3E}">
        <p14:creationId xmlns:p14="http://schemas.microsoft.com/office/powerpoint/2010/main" val="819322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6CC406-C723-449A-BC58-4484572CA760}"/>
              </a:ext>
            </a:extLst>
          </p:cNvPr>
          <p:cNvSpPr>
            <a:spLocks noGrp="1"/>
          </p:cNvSpPr>
          <p:nvPr>
            <p:ph type="title"/>
          </p:nvPr>
        </p:nvSpPr>
        <p:spPr>
          <a:xfrm>
            <a:off x="4232731" y="1187500"/>
            <a:ext cx="7828026" cy="628650"/>
          </a:xfrm>
        </p:spPr>
        <p:txBody>
          <a:bodyPr>
            <a:noAutofit/>
          </a:bodyPr>
          <a:lstStyle/>
          <a:p>
            <a:pPr algn="ctr"/>
            <a:r>
              <a:rPr lang="en-US" sz="3600" b="1" dirty="0"/>
              <a:t>How do we get there from here?</a:t>
            </a:r>
            <a:br>
              <a:rPr lang="en-US" sz="3600" b="1" dirty="0"/>
            </a:br>
            <a:endParaRPr lang="en-US" sz="3600" b="1" dirty="0"/>
          </a:p>
        </p:txBody>
      </p:sp>
      <p:pic>
        <p:nvPicPr>
          <p:cNvPr id="6" name="Picture 4" descr="http://top10marvels.com/wp-content/uploads/2011/06/The-Carrick-a-Rede-Rope-Bridge.jpg">
            <a:extLst>
              <a:ext uri="{FF2B5EF4-FFF2-40B4-BE49-F238E27FC236}">
                <a16:creationId xmlns:a16="http://schemas.microsoft.com/office/drawing/2014/main" id="{A1452BBD-85BF-49BC-B801-6E698361A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78" y="992303"/>
            <a:ext cx="4207221" cy="527305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B6913C-B0E2-45DA-9251-474DC2BFEC43}"/>
              </a:ext>
            </a:extLst>
          </p:cNvPr>
          <p:cNvSpPr txBox="1"/>
          <p:nvPr/>
        </p:nvSpPr>
        <p:spPr>
          <a:xfrm>
            <a:off x="5065991" y="1661205"/>
            <a:ext cx="6747921" cy="3416320"/>
          </a:xfrm>
          <a:prstGeom prst="rect">
            <a:avLst/>
          </a:prstGeom>
          <a:noFill/>
        </p:spPr>
        <p:txBody>
          <a:bodyPr wrap="square" rtlCol="0">
            <a:spAutoFit/>
          </a:bodyPr>
          <a:lstStyle/>
          <a:p>
            <a:pPr marL="342900" indent="-342900">
              <a:buFont typeface="Arial" panose="020B0604020202020204" pitchFamily="34" charset="0"/>
              <a:buChar char="•"/>
            </a:pPr>
            <a:r>
              <a:rPr lang="en-US" sz="3600" b="0" dirty="0">
                <a:solidFill>
                  <a:schemeClr val="tx1"/>
                </a:solidFill>
              </a:rPr>
              <a:t>What is the current state of FM workforce?</a:t>
            </a:r>
          </a:p>
          <a:p>
            <a:pPr marL="342900" indent="-342900">
              <a:buFont typeface="Arial" panose="020B0604020202020204" pitchFamily="34" charset="0"/>
              <a:buChar char="•"/>
            </a:pPr>
            <a:r>
              <a:rPr lang="en-US" sz="3600" b="0" dirty="0">
                <a:solidFill>
                  <a:schemeClr val="tx1"/>
                </a:solidFill>
              </a:rPr>
              <a:t>What are our goals?</a:t>
            </a:r>
          </a:p>
          <a:p>
            <a:pPr marL="342900" indent="-342900">
              <a:buFont typeface="Arial" panose="020B0604020202020204" pitchFamily="34" charset="0"/>
              <a:buChar char="•"/>
            </a:pPr>
            <a:r>
              <a:rPr lang="en-US" sz="3600" dirty="0"/>
              <a:t>M</a:t>
            </a:r>
            <a:r>
              <a:rPr lang="en-US" sz="3600" b="0" dirty="0">
                <a:solidFill>
                  <a:schemeClr val="tx1"/>
                </a:solidFill>
              </a:rPr>
              <a:t>arkers of success?</a:t>
            </a:r>
          </a:p>
          <a:p>
            <a:pPr marL="342900" indent="-342900">
              <a:buFont typeface="Arial" panose="020B0604020202020204" pitchFamily="34" charset="0"/>
              <a:buChar char="•"/>
            </a:pPr>
            <a:r>
              <a:rPr lang="en-US" sz="3600" b="0" dirty="0">
                <a:solidFill>
                  <a:schemeClr val="tx1"/>
                </a:solidFill>
              </a:rPr>
              <a:t>What infrastructure do we need to cultivate inclusive excellence?</a:t>
            </a:r>
            <a:endParaRPr lang="en-US" sz="3600" dirty="0">
              <a:solidFill>
                <a:schemeClr val="tx1"/>
              </a:solidFill>
            </a:endParaRPr>
          </a:p>
        </p:txBody>
      </p:sp>
      <p:sp>
        <p:nvSpPr>
          <p:cNvPr id="7" name="TextBox 6"/>
          <p:cNvSpPr txBox="1"/>
          <p:nvPr/>
        </p:nvSpPr>
        <p:spPr>
          <a:xfrm>
            <a:off x="1460531" y="1374867"/>
            <a:ext cx="1515158" cy="253916"/>
          </a:xfrm>
          <a:prstGeom prst="rect">
            <a:avLst/>
          </a:prstGeom>
          <a:noFill/>
        </p:spPr>
        <p:txBody>
          <a:bodyPr wrap="none" rtlCol="0">
            <a:spAutoFit/>
          </a:bodyPr>
          <a:lstStyle/>
          <a:p>
            <a:r>
              <a:rPr lang="en-US" sz="1050" dirty="0">
                <a:solidFill>
                  <a:srgbClr val="FFFF00"/>
                </a:solidFill>
              </a:rPr>
              <a:t>Diversity &amp; Inclusion</a:t>
            </a:r>
          </a:p>
        </p:txBody>
      </p:sp>
    </p:spTree>
    <p:extLst>
      <p:ext uri="{BB962C8B-B14F-4D97-AF65-F5344CB8AC3E}">
        <p14:creationId xmlns:p14="http://schemas.microsoft.com/office/powerpoint/2010/main" val="3882369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7054-7A65-9E46-9E0A-3B22ED583228}"/>
              </a:ext>
            </a:extLst>
          </p:cNvPr>
          <p:cNvSpPr>
            <a:spLocks noGrp="1"/>
          </p:cNvSpPr>
          <p:nvPr>
            <p:ph type="title"/>
          </p:nvPr>
        </p:nvSpPr>
        <p:spPr/>
        <p:txBody>
          <a:bodyPr/>
          <a:lstStyle/>
          <a:p>
            <a:r>
              <a:rPr lang="en-US" dirty="0">
                <a:solidFill>
                  <a:schemeClr val="tx2"/>
                </a:solidFill>
              </a:rPr>
              <a:t>Faculty Mentoring Tools and Resources</a:t>
            </a:r>
          </a:p>
        </p:txBody>
      </p:sp>
      <p:sp>
        <p:nvSpPr>
          <p:cNvPr id="5" name="Content Placeholder 4"/>
          <p:cNvSpPr>
            <a:spLocks noGrp="1"/>
          </p:cNvSpPr>
          <p:nvPr>
            <p:ph idx="1"/>
          </p:nvPr>
        </p:nvSpPr>
        <p:spPr/>
        <p:txBody>
          <a:bodyPr/>
          <a:lstStyle/>
          <a:p>
            <a:endParaRPr lang="en-US" dirty="0">
              <a:solidFill>
                <a:schemeClr val="tx2"/>
              </a:solidFill>
            </a:endParaRPr>
          </a:p>
        </p:txBody>
      </p:sp>
      <p:sp>
        <p:nvSpPr>
          <p:cNvPr id="3" name="Slide Number Placeholder 2"/>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30</a:t>
            </a:fld>
            <a:endParaRPr lang="en"/>
          </a:p>
        </p:txBody>
      </p:sp>
    </p:spTree>
    <p:extLst>
      <p:ext uri="{BB962C8B-B14F-4D97-AF65-F5344CB8AC3E}">
        <p14:creationId xmlns:p14="http://schemas.microsoft.com/office/powerpoint/2010/main" val="468653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C944-A7DB-D94D-A375-8C03699CCB9C}"/>
              </a:ext>
            </a:extLst>
          </p:cNvPr>
          <p:cNvSpPr>
            <a:spLocks noGrp="1"/>
          </p:cNvSpPr>
          <p:nvPr>
            <p:ph type="title"/>
          </p:nvPr>
        </p:nvSpPr>
        <p:spPr/>
        <p:txBody>
          <a:bodyPr/>
          <a:lstStyle/>
          <a:p>
            <a:pPr algn="ctr"/>
            <a:r>
              <a:rPr lang="en-US" dirty="0">
                <a:solidFill>
                  <a:schemeClr val="tx2"/>
                </a:solidFill>
              </a:rPr>
              <a:t>Strategies for Building Inclusive Excellence</a:t>
            </a:r>
          </a:p>
        </p:txBody>
      </p:sp>
      <p:sp>
        <p:nvSpPr>
          <p:cNvPr id="3" name="Content Placeholder 2">
            <a:extLst>
              <a:ext uri="{FF2B5EF4-FFF2-40B4-BE49-F238E27FC236}">
                <a16:creationId xmlns:a16="http://schemas.microsoft.com/office/drawing/2014/main" id="{C5A666A2-17C0-DB44-9EFB-45A3753086C1}"/>
              </a:ext>
            </a:extLst>
          </p:cNvPr>
          <p:cNvSpPr>
            <a:spLocks noGrp="1"/>
          </p:cNvSpPr>
          <p:nvPr>
            <p:ph idx="1"/>
          </p:nvPr>
        </p:nvSpPr>
        <p:spPr/>
        <p:txBody>
          <a:bodyPr>
            <a:normAutofit fontScale="92500" lnSpcReduction="10000"/>
          </a:bodyPr>
          <a:lstStyle/>
          <a:p>
            <a:r>
              <a:rPr lang="en-US" dirty="0">
                <a:solidFill>
                  <a:schemeClr val="tx2"/>
                </a:solidFill>
              </a:rPr>
              <a:t>Implementation of policies, principles and practices fostering an inclusive environment</a:t>
            </a:r>
          </a:p>
          <a:p>
            <a:r>
              <a:rPr lang="en-US" dirty="0">
                <a:solidFill>
                  <a:schemeClr val="tx2"/>
                </a:solidFill>
              </a:rPr>
              <a:t>Cultivate cultural humility </a:t>
            </a:r>
          </a:p>
          <a:p>
            <a:r>
              <a:rPr lang="en-US" dirty="0">
                <a:solidFill>
                  <a:schemeClr val="tx2"/>
                </a:solidFill>
              </a:rPr>
              <a:t>and understanding that some learners have a longer distance traveled</a:t>
            </a:r>
          </a:p>
          <a:p>
            <a:r>
              <a:rPr lang="en-US" dirty="0">
                <a:solidFill>
                  <a:schemeClr val="tx2"/>
                </a:solidFill>
              </a:rPr>
              <a:t>Be aware of our own biases (“blind spots”) IAT- Building awareness and safe spaces to grow—gentleness with self and others</a:t>
            </a:r>
          </a:p>
          <a:p>
            <a:r>
              <a:rPr lang="en-US" dirty="0">
                <a:solidFill>
                  <a:schemeClr val="tx2"/>
                </a:solidFill>
              </a:rPr>
              <a:t>Ouch-Oops Method</a:t>
            </a:r>
          </a:p>
          <a:p>
            <a:pPr lvl="1"/>
            <a:r>
              <a:rPr lang="en-US" dirty="0">
                <a:solidFill>
                  <a:schemeClr val="tx2"/>
                </a:solidFill>
              </a:rPr>
              <a:t>Skill</a:t>
            </a:r>
          </a:p>
          <a:p>
            <a:pPr lvl="1"/>
            <a:r>
              <a:rPr lang="en-US" dirty="0">
                <a:solidFill>
                  <a:schemeClr val="tx2"/>
                </a:solidFill>
              </a:rPr>
              <a:t>Process</a:t>
            </a:r>
          </a:p>
          <a:p>
            <a:pPr lvl="1"/>
            <a:r>
              <a:rPr lang="en-US" dirty="0">
                <a:solidFill>
                  <a:schemeClr val="tx2"/>
                </a:solidFill>
              </a:rPr>
              <a:t>Call-out/witness in a way that all can grow and learn</a:t>
            </a:r>
          </a:p>
          <a:p>
            <a:endParaRPr lang="en-US" dirty="0">
              <a:solidFill>
                <a:schemeClr val="tx2"/>
              </a:solidFill>
            </a:endParaRP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31</a:t>
            </a:fld>
            <a:endParaRPr lang="en"/>
          </a:p>
        </p:txBody>
      </p:sp>
    </p:spTree>
    <p:extLst>
      <p:ext uri="{BB962C8B-B14F-4D97-AF65-F5344CB8AC3E}">
        <p14:creationId xmlns:p14="http://schemas.microsoft.com/office/powerpoint/2010/main" val="395967804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57CC-ED4C-C446-A0CC-40639258BA9E}"/>
              </a:ext>
            </a:extLst>
          </p:cNvPr>
          <p:cNvSpPr>
            <a:spLocks noGrp="1"/>
          </p:cNvSpPr>
          <p:nvPr>
            <p:ph type="title"/>
          </p:nvPr>
        </p:nvSpPr>
        <p:spPr/>
        <p:txBody>
          <a:bodyPr/>
          <a:lstStyle/>
          <a:p>
            <a:pPr algn="ctr"/>
            <a:r>
              <a:rPr lang="en-US" dirty="0">
                <a:solidFill>
                  <a:schemeClr val="tx2"/>
                </a:solidFill>
              </a:rPr>
              <a:t>Increasing Diversity in Family Medicine</a:t>
            </a:r>
          </a:p>
        </p:txBody>
      </p:sp>
      <p:sp>
        <p:nvSpPr>
          <p:cNvPr id="3" name="Content Placeholder 2">
            <a:extLst>
              <a:ext uri="{FF2B5EF4-FFF2-40B4-BE49-F238E27FC236}">
                <a16:creationId xmlns:a16="http://schemas.microsoft.com/office/drawing/2014/main" id="{0A593BE4-C51B-2F4A-9E54-34ADE9EFD00B}"/>
              </a:ext>
            </a:extLst>
          </p:cNvPr>
          <p:cNvSpPr>
            <a:spLocks noGrp="1"/>
          </p:cNvSpPr>
          <p:nvPr>
            <p:ph idx="1"/>
          </p:nvPr>
        </p:nvSpPr>
        <p:spPr>
          <a:xfrm>
            <a:off x="609600" y="1929126"/>
            <a:ext cx="9151088" cy="4127806"/>
          </a:xfrm>
        </p:spPr>
        <p:txBody>
          <a:bodyPr>
            <a:normAutofit fontScale="92500" lnSpcReduction="20000"/>
          </a:bodyPr>
          <a:lstStyle/>
          <a:p>
            <a:r>
              <a:rPr lang="en-US" dirty="0">
                <a:solidFill>
                  <a:schemeClr val="tx2"/>
                </a:solidFill>
              </a:rPr>
              <a:t>Data—baseline</a:t>
            </a:r>
          </a:p>
          <a:p>
            <a:r>
              <a:rPr lang="en-US" dirty="0">
                <a:solidFill>
                  <a:schemeClr val="tx2"/>
                </a:solidFill>
              </a:rPr>
              <a:t>What is the goal or direction we want to move?</a:t>
            </a:r>
          </a:p>
          <a:p>
            <a:r>
              <a:rPr lang="en-US" dirty="0">
                <a:solidFill>
                  <a:schemeClr val="tx2"/>
                </a:solidFill>
              </a:rPr>
              <a:t>What is the pool of qualified applicants in the pool?</a:t>
            </a:r>
          </a:p>
          <a:p>
            <a:pPr lvl="1"/>
            <a:r>
              <a:rPr lang="en-US" dirty="0">
                <a:solidFill>
                  <a:schemeClr val="tx2"/>
                </a:solidFill>
              </a:rPr>
              <a:t>Strategic holistic recruitment and mentoring approaches</a:t>
            </a:r>
          </a:p>
          <a:p>
            <a:r>
              <a:rPr lang="en-US" dirty="0">
                <a:solidFill>
                  <a:schemeClr val="tx2"/>
                </a:solidFill>
              </a:rPr>
              <a:t>Recruiting—matching workforce to the population</a:t>
            </a:r>
          </a:p>
          <a:p>
            <a:r>
              <a:rPr lang="en-US" dirty="0">
                <a:solidFill>
                  <a:schemeClr val="tx2"/>
                </a:solidFill>
              </a:rPr>
              <a:t>Unconscious bias training</a:t>
            </a:r>
          </a:p>
          <a:p>
            <a:r>
              <a:rPr lang="en-US" dirty="0">
                <a:solidFill>
                  <a:schemeClr val="tx2"/>
                </a:solidFill>
              </a:rPr>
              <a:t>Practical Strategies</a:t>
            </a:r>
          </a:p>
          <a:p>
            <a:r>
              <a:rPr lang="en-US" dirty="0">
                <a:solidFill>
                  <a:schemeClr val="tx2"/>
                </a:solidFill>
              </a:rPr>
              <a:t>Residents</a:t>
            </a:r>
          </a:p>
          <a:p>
            <a:r>
              <a:rPr lang="en-US" dirty="0">
                <a:solidFill>
                  <a:schemeClr val="tx2"/>
                </a:solidFill>
              </a:rPr>
              <a:t>What Matters for Trainees</a:t>
            </a:r>
          </a:p>
          <a:p>
            <a:r>
              <a:rPr lang="en-US" dirty="0">
                <a:solidFill>
                  <a:schemeClr val="tx2"/>
                </a:solidFill>
              </a:rPr>
              <a:t>Environment</a:t>
            </a:r>
          </a:p>
          <a:p>
            <a:endParaRPr lang="en-US" dirty="0">
              <a:solidFill>
                <a:schemeClr val="tx2"/>
              </a:solidFill>
            </a:endParaRP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32</a:t>
            </a:fld>
            <a:endParaRPr lang="en"/>
          </a:p>
        </p:txBody>
      </p:sp>
      <p:pic>
        <p:nvPicPr>
          <p:cNvPr id="5" name="Picture 4"/>
          <p:cNvPicPr>
            <a:picLocks noChangeAspect="1"/>
          </p:cNvPicPr>
          <p:nvPr/>
        </p:nvPicPr>
        <p:blipFill>
          <a:blip r:embed="rId3"/>
          <a:stretch>
            <a:fillRect/>
          </a:stretch>
        </p:blipFill>
        <p:spPr>
          <a:xfrm rot="16200000">
            <a:off x="9201284" y="1831315"/>
            <a:ext cx="4009003" cy="1972429"/>
          </a:xfrm>
          <a:prstGeom prst="rect">
            <a:avLst/>
          </a:prstGeom>
        </p:spPr>
      </p:pic>
      <p:pic>
        <p:nvPicPr>
          <p:cNvPr id="6" name="Picture 5"/>
          <p:cNvPicPr>
            <a:picLocks noChangeAspect="1"/>
          </p:cNvPicPr>
          <p:nvPr/>
        </p:nvPicPr>
        <p:blipFill rotWithShape="1">
          <a:blip r:embed="rId3"/>
          <a:srcRect r="57810"/>
          <a:stretch/>
        </p:blipFill>
        <p:spPr>
          <a:xfrm rot="16200000" flipH="1">
            <a:off x="10427036" y="4614570"/>
            <a:ext cx="1557506" cy="1972429"/>
          </a:xfrm>
          <a:prstGeom prst="rect">
            <a:avLst/>
          </a:prstGeom>
        </p:spPr>
      </p:pic>
    </p:spTree>
    <p:extLst>
      <p:ext uri="{BB962C8B-B14F-4D97-AF65-F5344CB8AC3E}">
        <p14:creationId xmlns:p14="http://schemas.microsoft.com/office/powerpoint/2010/main" val="411178560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95643" y="3092116"/>
            <a:ext cx="9137881" cy="1846659"/>
          </a:xfrm>
        </p:spPr>
        <p:txBody>
          <a:bodyPr/>
          <a:lstStyle/>
          <a:p>
            <a:r>
              <a:rPr lang="en-US" sz="4000" dirty="0">
                <a:solidFill>
                  <a:schemeClr val="tx2"/>
                </a:solidFill>
              </a:rPr>
              <a:t>Consequences of recruiting students from diverse backgrounds to an environment that is not inclusive</a:t>
            </a:r>
          </a:p>
        </p:txBody>
      </p:sp>
      <p:sp>
        <p:nvSpPr>
          <p:cNvPr id="3" name="Slide Number Placeholder 2"/>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33</a:t>
            </a:fld>
            <a:endParaRPr lang="en"/>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3141587681"/>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1460163" y="6332538"/>
            <a:ext cx="731837" cy="525462"/>
          </a:xfrm>
          <a:prstGeom prst="rect">
            <a:avLst/>
          </a:prstGeom>
        </p:spPr>
        <p:txBody>
          <a:bodyPr/>
          <a:lstStyle/>
          <a:p>
            <a:fld id="{D3BE33DB-A185-4F36-80FA-39E00C7F45A4}" type="slidenum">
              <a:rPr lang="en-US" smtClean="0"/>
              <a:pPr/>
              <a:t>34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0" y="1136089"/>
            <a:ext cx="6791829" cy="4648200"/>
          </a:xfrm>
          <a:prstGeom prst="rect">
            <a:avLst/>
          </a:prstGeom>
        </p:spPr>
      </p:pic>
      <p:pic>
        <p:nvPicPr>
          <p:cNvPr id="7" name="Picture 2" descr="Autho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2189" y="1587101"/>
            <a:ext cx="1566711" cy="15667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62725" y="3153812"/>
            <a:ext cx="4563356" cy="2677656"/>
          </a:xfrm>
          <a:prstGeom prst="rect">
            <a:avLst/>
          </a:prstGeom>
          <a:noFill/>
        </p:spPr>
        <p:txBody>
          <a:bodyPr wrap="square" rtlCol="0">
            <a:spAutoFit/>
          </a:bodyPr>
          <a:lstStyle/>
          <a:p>
            <a:pPr algn="ctr"/>
            <a:r>
              <a:rPr lang="en-US" sz="2800" i="1" dirty="0">
                <a:solidFill>
                  <a:schemeClr val="tx2"/>
                </a:solidFill>
              </a:rPr>
              <a:t>Every one of us needs to own the principles that protect us and our patients from racism and bias. That means learning to see prejudice and speaking up [respectfully] against it.”</a:t>
            </a:r>
          </a:p>
        </p:txBody>
      </p:sp>
      <p:sp>
        <p:nvSpPr>
          <p:cNvPr id="8" name="Rectangle 7"/>
          <p:cNvSpPr/>
          <p:nvPr/>
        </p:nvSpPr>
        <p:spPr>
          <a:xfrm>
            <a:off x="14190" y="6106442"/>
            <a:ext cx="7577289" cy="338554"/>
          </a:xfrm>
          <a:prstGeom prst="rect">
            <a:avLst/>
          </a:prstGeom>
        </p:spPr>
        <p:txBody>
          <a:bodyPr wrap="square">
            <a:spAutoFit/>
          </a:bodyPr>
          <a:lstStyle/>
          <a:p>
            <a:r>
              <a:rPr lang="en-US" sz="1600" dirty="0"/>
              <a:t>https://www.statnews.com/2016/04/11/racism-medical-education/</a:t>
            </a:r>
          </a:p>
        </p:txBody>
      </p:sp>
    </p:spTree>
    <p:extLst>
      <p:ext uri="{BB962C8B-B14F-4D97-AF65-F5344CB8AC3E}">
        <p14:creationId xmlns:p14="http://schemas.microsoft.com/office/powerpoint/2010/main" val="3290727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1460163" y="6332538"/>
            <a:ext cx="731837" cy="525462"/>
          </a:xfrm>
          <a:prstGeom prst="rect">
            <a:avLst/>
          </a:prstGeom>
        </p:spPr>
        <p:txBody>
          <a:bodyPr/>
          <a:lstStyle/>
          <a:p>
            <a:fld id="{D3BE33DB-A185-4F36-80FA-39E00C7F45A4}" type="slidenum">
              <a:rPr lang="en-US" smtClean="0"/>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5" y="1243167"/>
            <a:ext cx="6438373" cy="4477149"/>
          </a:xfrm>
          <a:prstGeom prst="rect">
            <a:avLst/>
          </a:prstGeom>
        </p:spPr>
      </p:pic>
      <p:pic>
        <p:nvPicPr>
          <p:cNvPr id="7" name="Picture 2" descr="Autho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356" y="1770959"/>
            <a:ext cx="1327369" cy="1327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73098" y="3090885"/>
            <a:ext cx="4337656" cy="3046988"/>
          </a:xfrm>
          <a:prstGeom prst="rect">
            <a:avLst/>
          </a:prstGeom>
          <a:noFill/>
        </p:spPr>
        <p:txBody>
          <a:bodyPr wrap="square" rtlCol="0">
            <a:spAutoFit/>
          </a:bodyPr>
          <a:lstStyle/>
          <a:p>
            <a:pPr algn="ctr"/>
            <a:r>
              <a:rPr lang="en-US" sz="3200" i="1" dirty="0">
                <a:solidFill>
                  <a:schemeClr val="tx2"/>
                </a:solidFill>
              </a:rPr>
              <a:t>“Silence in the face of injustice not only kills any space for productive conversations, but also allows cancerous ideas to grow.”</a:t>
            </a:r>
          </a:p>
        </p:txBody>
      </p:sp>
    </p:spTree>
    <p:extLst>
      <p:ext uri="{BB962C8B-B14F-4D97-AF65-F5344CB8AC3E}">
        <p14:creationId xmlns:p14="http://schemas.microsoft.com/office/powerpoint/2010/main" val="82033116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701" y="5981662"/>
            <a:ext cx="5998815" cy="353759"/>
          </a:xfrm>
        </p:spPr>
        <p:txBody>
          <a:bodyPr>
            <a:normAutofit fontScale="90000"/>
          </a:bodyPr>
          <a:lstStyle/>
          <a:p>
            <a:pPr algn="l"/>
            <a:r>
              <a:rPr lang="en-US" sz="1200" b="0" dirty="0">
                <a:solidFill>
                  <a:schemeClr val="tx2"/>
                </a:solidFill>
              </a:rPr>
              <a:t>Murray-Garcia JL et al. Dialogue as skill: Training a health professions workforce that can talk about race and racism. Am J Orthopsychiatry 2014; 84:590-6.</a:t>
            </a:r>
          </a:p>
        </p:txBody>
      </p:sp>
      <p:sp>
        <p:nvSpPr>
          <p:cNvPr id="2" name="Content Placeholder 1"/>
          <p:cNvSpPr>
            <a:spLocks noGrp="1"/>
          </p:cNvSpPr>
          <p:nvPr>
            <p:ph idx="1"/>
          </p:nvPr>
        </p:nvSpPr>
        <p:spPr>
          <a:xfrm>
            <a:off x="354418" y="1838129"/>
            <a:ext cx="7215963" cy="4127806"/>
          </a:xfrm>
        </p:spPr>
        <p:txBody>
          <a:bodyPr>
            <a:noAutofit/>
          </a:bodyPr>
          <a:lstStyle/>
          <a:p>
            <a:pPr marL="457189" indent="-457189"/>
            <a:r>
              <a:rPr lang="en-US" sz="2400" dirty="0">
                <a:solidFill>
                  <a:schemeClr val="tx2"/>
                </a:solidFill>
              </a:rPr>
              <a:t>Witnessing discrimination and openly discussing racism can be overwhelmingly stressful for untrained faculty</a:t>
            </a:r>
          </a:p>
          <a:p>
            <a:pPr marL="457189" indent="-457189"/>
            <a:r>
              <a:rPr lang="en-US" sz="2400" i="1" dirty="0">
                <a:solidFill>
                  <a:schemeClr val="tx2"/>
                </a:solidFill>
              </a:rPr>
              <a:t>“…who quickly leverage their authority to divert awkward dialogue opportunities to less threatening, more safe ground, role modeling the very avoidance behavior we are trying to identify and transform in trainees.”</a:t>
            </a:r>
          </a:p>
        </p:txBody>
      </p:sp>
      <p:sp>
        <p:nvSpPr>
          <p:cNvPr id="4" name="Slide Number Placeholder 3"/>
          <p:cNvSpPr>
            <a:spLocks noGrp="1"/>
          </p:cNvSpPr>
          <p:nvPr>
            <p:ph type="sldNum" idx="4294967295"/>
          </p:nvPr>
        </p:nvSpPr>
        <p:spPr>
          <a:xfrm>
            <a:off x="11460163" y="6332538"/>
            <a:ext cx="731837" cy="525462"/>
          </a:xfrm>
          <a:prstGeom prst="rect">
            <a:avLst/>
          </a:prstGeom>
        </p:spPr>
        <p:txBody>
          <a:bodyPr/>
          <a:lstStyle/>
          <a:p>
            <a:fld id="{D3BE33DB-A185-4F36-80FA-39E00C7F45A4}" type="slidenum">
              <a:rPr lang="en-US" smtClean="0"/>
              <a:pPr/>
              <a:t>36</a:t>
            </a:fld>
            <a:endParaRPr lang="en-US" dirty="0"/>
          </a:p>
        </p:txBody>
      </p:sp>
      <p:pic>
        <p:nvPicPr>
          <p:cNvPr id="6" name="Picture 5">
            <a:extLst>
              <a:ext uri="{FF2B5EF4-FFF2-40B4-BE49-F238E27FC236}">
                <a16:creationId xmlns:a16="http://schemas.microsoft.com/office/drawing/2014/main" id="{77721BF3-9834-4044-9810-E890092972E8}"/>
              </a:ext>
            </a:extLst>
          </p:cNvPr>
          <p:cNvPicPr>
            <a:picLocks noChangeAspect="1"/>
          </p:cNvPicPr>
          <p:nvPr/>
        </p:nvPicPr>
        <p:blipFill>
          <a:blip r:embed="rId3"/>
          <a:stretch>
            <a:fillRect/>
          </a:stretch>
        </p:blipFill>
        <p:spPr>
          <a:xfrm>
            <a:off x="8209879" y="1851714"/>
            <a:ext cx="2760869" cy="3451088"/>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45097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11460163" y="6332538"/>
            <a:ext cx="731837" cy="525462"/>
          </a:xfrm>
          <a:prstGeom prst="rect">
            <a:avLst/>
          </a:prstGeom>
        </p:spPr>
        <p:txBody>
          <a:bodyPr/>
          <a:lstStyle/>
          <a:p>
            <a:fld id="{D3BE33DB-A185-4F36-80FA-39E00C7F45A4}" type="slidenum">
              <a:rPr lang="en-US" smtClean="0"/>
              <a:pPr/>
              <a:t>37</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611" t="10030" r="408" b="-462"/>
          <a:stretch/>
        </p:blipFill>
        <p:spPr>
          <a:xfrm>
            <a:off x="0" y="839972"/>
            <a:ext cx="8420986" cy="2888188"/>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90" y="4250309"/>
            <a:ext cx="1608787" cy="178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98705" y="4165245"/>
            <a:ext cx="9119191" cy="1938992"/>
          </a:xfrm>
          <a:prstGeom prst="rect">
            <a:avLst/>
          </a:prstGeom>
          <a:noFill/>
        </p:spPr>
        <p:txBody>
          <a:bodyPr wrap="square" rtlCol="0">
            <a:spAutoFit/>
          </a:bodyPr>
          <a:lstStyle/>
          <a:p>
            <a:r>
              <a:rPr lang="en-US" sz="2400" i="1" dirty="0">
                <a:solidFill>
                  <a:schemeClr val="tx2"/>
                </a:solidFill>
              </a:rPr>
              <a:t>“What do I say? What can I say? I was at the pinnacle of my celebration, and with one swift action, I was dismissed. I was made invisible. I was negated…my body, however, fully defined me in that moment – I was lumped into a category based on my appearance, my ethnicity…but I was left with one thought: Will I ever be good enough?”</a:t>
            </a:r>
            <a:r>
              <a:rPr lang="en-US" sz="2400" dirty="0">
                <a:solidFill>
                  <a:schemeClr val="tx2"/>
                </a:solidFill>
              </a:rPr>
              <a:t>		</a:t>
            </a:r>
          </a:p>
        </p:txBody>
      </p:sp>
    </p:spTree>
    <p:extLst>
      <p:ext uri="{BB962C8B-B14F-4D97-AF65-F5344CB8AC3E}">
        <p14:creationId xmlns:p14="http://schemas.microsoft.com/office/powerpoint/2010/main" val="3760032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181894" y="1221527"/>
            <a:ext cx="6718635" cy="4647645"/>
          </a:xfrm>
          <a:prstGeom prst="wedgeRoundRectCallout">
            <a:avLst>
              <a:gd name="adj1" fmla="val 74182"/>
              <a:gd name="adj2" fmla="val 4970"/>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50799" indent="0" algn="ctr">
              <a:buNone/>
            </a:pPr>
            <a:r>
              <a:rPr lang="en-US" sz="4400" dirty="0">
                <a:solidFill>
                  <a:schemeClr val="bg1"/>
                </a:solidFill>
              </a:rPr>
              <a:t>“Sometimes a simple, almost insignificant gesture on the part of a teacher can have a profound formative effect on the life of a student.”</a:t>
            </a:r>
          </a:p>
        </p:txBody>
      </p:sp>
      <p:pic>
        <p:nvPicPr>
          <p:cNvPr id="7" name="Picture 6">
            <a:extLst>
              <a:ext uri="{FF2B5EF4-FFF2-40B4-BE49-F238E27FC236}">
                <a16:creationId xmlns:a16="http://schemas.microsoft.com/office/drawing/2014/main" id="{96AF0704-EA1E-436B-BB94-3EB7C8145A24}"/>
              </a:ext>
            </a:extLst>
          </p:cNvPr>
          <p:cNvPicPr>
            <a:picLocks noChangeAspect="1"/>
          </p:cNvPicPr>
          <p:nvPr/>
        </p:nvPicPr>
        <p:blipFill>
          <a:blip r:embed="rId2"/>
          <a:stretch>
            <a:fillRect/>
          </a:stretch>
        </p:blipFill>
        <p:spPr>
          <a:xfrm>
            <a:off x="8686801" y="1811161"/>
            <a:ext cx="2645144" cy="3468375"/>
          </a:xfrm>
          <a:prstGeom prst="rect">
            <a:avLst/>
          </a:prstGeom>
          <a:effectLst>
            <a:outerShdw blurRad="50800" dist="101600" dir="2700000" algn="tl" rotWithShape="0">
              <a:prstClr val="black">
                <a:alpha val="40000"/>
              </a:prstClr>
            </a:outerShdw>
          </a:effectLst>
        </p:spPr>
      </p:pic>
      <p:sp>
        <p:nvSpPr>
          <p:cNvPr id="9" name="Rectangle 8"/>
          <p:cNvSpPr/>
          <p:nvPr/>
        </p:nvSpPr>
        <p:spPr>
          <a:xfrm>
            <a:off x="9146925" y="5405394"/>
            <a:ext cx="1724896" cy="461665"/>
          </a:xfrm>
          <a:prstGeom prst="rect">
            <a:avLst/>
          </a:prstGeom>
        </p:spPr>
        <p:txBody>
          <a:bodyPr wrap="none">
            <a:spAutoFit/>
          </a:bodyPr>
          <a:lstStyle/>
          <a:p>
            <a:pPr marL="50799"/>
            <a:r>
              <a:rPr lang="en-US" sz="2400" dirty="0">
                <a:solidFill>
                  <a:schemeClr val="tx2"/>
                </a:solidFill>
              </a:rPr>
              <a:t>Paulo Freire</a:t>
            </a:r>
          </a:p>
        </p:txBody>
      </p:sp>
    </p:spTree>
    <p:extLst>
      <p:ext uri="{BB962C8B-B14F-4D97-AF65-F5344CB8AC3E}">
        <p14:creationId xmlns:p14="http://schemas.microsoft.com/office/powerpoint/2010/main" val="4061171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6CC406-C723-449A-BC58-4484572CA760}"/>
              </a:ext>
            </a:extLst>
          </p:cNvPr>
          <p:cNvSpPr>
            <a:spLocks noGrp="1"/>
          </p:cNvSpPr>
          <p:nvPr>
            <p:ph type="title"/>
          </p:nvPr>
        </p:nvSpPr>
        <p:spPr>
          <a:xfrm>
            <a:off x="4232731" y="1187500"/>
            <a:ext cx="7828026" cy="628650"/>
          </a:xfrm>
        </p:spPr>
        <p:txBody>
          <a:bodyPr>
            <a:noAutofit/>
          </a:bodyPr>
          <a:lstStyle/>
          <a:p>
            <a:pPr algn="ctr"/>
            <a:r>
              <a:rPr lang="en-US" sz="3600" b="1" dirty="0"/>
              <a:t>Advancing the Vision</a:t>
            </a:r>
            <a:br>
              <a:rPr lang="en-US" sz="3600" b="1" dirty="0"/>
            </a:br>
            <a:endParaRPr lang="en-US" sz="3600" b="1" dirty="0"/>
          </a:p>
        </p:txBody>
      </p:sp>
      <p:pic>
        <p:nvPicPr>
          <p:cNvPr id="6" name="Picture 4" descr="http://top10marvels.com/wp-content/uploads/2011/06/The-Carrick-a-Rede-Rope-Bridge.jpg">
            <a:extLst>
              <a:ext uri="{FF2B5EF4-FFF2-40B4-BE49-F238E27FC236}">
                <a16:creationId xmlns:a16="http://schemas.microsoft.com/office/drawing/2014/main" id="{A1452BBD-85BF-49BC-B801-6E698361A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79" y="1060542"/>
            <a:ext cx="4207221" cy="527305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B6913C-B0E2-45DA-9251-474DC2BFEC43}"/>
              </a:ext>
            </a:extLst>
          </p:cNvPr>
          <p:cNvSpPr txBox="1"/>
          <p:nvPr/>
        </p:nvSpPr>
        <p:spPr>
          <a:xfrm>
            <a:off x="5861478" y="1891088"/>
            <a:ext cx="5581273" cy="4493538"/>
          </a:xfrm>
          <a:prstGeom prst="rect">
            <a:avLst/>
          </a:prstGeom>
          <a:noFill/>
        </p:spPr>
        <p:txBody>
          <a:bodyPr wrap="square" rtlCol="0">
            <a:spAutoFit/>
          </a:bodyPr>
          <a:lstStyle/>
          <a:p>
            <a:pPr marL="342900" indent="-342900">
              <a:buFont typeface="Arial" panose="020B0604020202020204" pitchFamily="34" charset="0"/>
              <a:buChar char="•"/>
            </a:pPr>
            <a:r>
              <a:rPr lang="en-US" sz="2600" b="0" i="1" dirty="0">
                <a:solidFill>
                  <a:schemeClr val="tx1"/>
                </a:solidFill>
              </a:rPr>
              <a:t>Rethink</a:t>
            </a:r>
            <a:r>
              <a:rPr lang="en-US" sz="2600" b="0" dirty="0">
                <a:solidFill>
                  <a:schemeClr val="tx1"/>
                </a:solidFill>
              </a:rPr>
              <a:t> what’s possible….</a:t>
            </a:r>
          </a:p>
          <a:p>
            <a:pPr marL="342900" indent="-342900">
              <a:buFont typeface="Arial" panose="020B0604020202020204" pitchFamily="34" charset="0"/>
              <a:buChar char="•"/>
            </a:pPr>
            <a:r>
              <a:rPr lang="en-US" sz="2600" b="0" dirty="0">
                <a:solidFill>
                  <a:schemeClr val="tx1"/>
                </a:solidFill>
              </a:rPr>
              <a:t>Embrace, value, and leverage the benefits of diversity</a:t>
            </a:r>
          </a:p>
          <a:p>
            <a:pPr marL="342900" indent="-342900">
              <a:buFont typeface="Arial" panose="020B0604020202020204" pitchFamily="34" charset="0"/>
              <a:buChar char="•"/>
            </a:pPr>
            <a:r>
              <a:rPr lang="en-US" sz="2600" b="0" dirty="0">
                <a:solidFill>
                  <a:schemeClr val="tx1"/>
                </a:solidFill>
              </a:rPr>
              <a:t>To fully realize the positive benefits of diversity, diversity and inclusion must be inextricably linked.</a:t>
            </a:r>
          </a:p>
          <a:p>
            <a:pPr marL="342900" indent="-342900">
              <a:buFont typeface="Arial" panose="020B0604020202020204" pitchFamily="34" charset="0"/>
              <a:buChar char="•"/>
            </a:pPr>
            <a:r>
              <a:rPr lang="en-US" sz="2600" b="0" dirty="0">
                <a:solidFill>
                  <a:schemeClr val="tx1"/>
                </a:solidFill>
              </a:rPr>
              <a:t>Practice “conscious inclusion” </a:t>
            </a:r>
            <a:r>
              <a:rPr lang="en-US" sz="2600" b="0" dirty="0">
                <a:solidFill>
                  <a:schemeClr val="tx1"/>
                </a:solidFill>
                <a:sym typeface="Wingdings" panose="05000000000000000000" pitchFamily="2" charset="2"/>
              </a:rPr>
              <a:t></a:t>
            </a:r>
            <a:r>
              <a:rPr lang="en-US" sz="2600" b="0" dirty="0">
                <a:solidFill>
                  <a:schemeClr val="tx1"/>
                </a:solidFill>
              </a:rPr>
              <a:t> be </a:t>
            </a:r>
            <a:r>
              <a:rPr lang="en-US" sz="2600" b="0" i="1" dirty="0">
                <a:solidFill>
                  <a:schemeClr val="tx1"/>
                </a:solidFill>
              </a:rPr>
              <a:t>intentional</a:t>
            </a:r>
            <a:r>
              <a:rPr lang="en-US" sz="2600" b="0" dirty="0">
                <a:solidFill>
                  <a:schemeClr val="tx1"/>
                </a:solidFill>
              </a:rPr>
              <a:t> in your desire &amp; actions to achieve inclusion excellence</a:t>
            </a:r>
            <a:endParaRPr lang="en-US" sz="2600" dirty="0">
              <a:solidFill>
                <a:schemeClr val="tx1"/>
              </a:solidFill>
            </a:endParaRPr>
          </a:p>
        </p:txBody>
      </p:sp>
      <p:sp>
        <p:nvSpPr>
          <p:cNvPr id="7" name="TextBox 6"/>
          <p:cNvSpPr txBox="1"/>
          <p:nvPr/>
        </p:nvSpPr>
        <p:spPr>
          <a:xfrm>
            <a:off x="1460531" y="1374867"/>
            <a:ext cx="1515158" cy="253916"/>
          </a:xfrm>
          <a:prstGeom prst="rect">
            <a:avLst/>
          </a:prstGeom>
          <a:noFill/>
        </p:spPr>
        <p:txBody>
          <a:bodyPr wrap="none" rtlCol="0">
            <a:spAutoFit/>
          </a:bodyPr>
          <a:lstStyle/>
          <a:p>
            <a:r>
              <a:rPr lang="en-US" sz="1050" dirty="0">
                <a:solidFill>
                  <a:srgbClr val="FFFF00"/>
                </a:solidFill>
              </a:rPr>
              <a:t>Diversity &amp; Inclusion</a:t>
            </a:r>
          </a:p>
        </p:txBody>
      </p:sp>
    </p:spTree>
    <p:extLst>
      <p:ext uri="{BB962C8B-B14F-4D97-AF65-F5344CB8AC3E}">
        <p14:creationId xmlns:p14="http://schemas.microsoft.com/office/powerpoint/2010/main" val="1787678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solidFill>
                  <a:schemeClr val="tx2"/>
                </a:solidFill>
              </a:rPr>
              <a:t>Objectives </a:t>
            </a:r>
          </a:p>
        </p:txBody>
      </p:sp>
      <p:sp>
        <p:nvSpPr>
          <p:cNvPr id="6" name="Content Placeholder 5"/>
          <p:cNvSpPr>
            <a:spLocks noGrp="1"/>
          </p:cNvSpPr>
          <p:nvPr>
            <p:ph idx="1"/>
          </p:nvPr>
        </p:nvSpPr>
        <p:spPr/>
        <p:txBody>
          <a:bodyPr>
            <a:normAutofit/>
          </a:bodyPr>
          <a:lstStyle/>
          <a:p>
            <a:pPr marL="0" indent="0">
              <a:buNone/>
            </a:pPr>
            <a:r>
              <a:rPr lang="en-US" sz="3600" dirty="0">
                <a:solidFill>
                  <a:schemeClr val="tx2"/>
                </a:solidFill>
              </a:rPr>
              <a:t>At the end of the session participants will be able to:</a:t>
            </a:r>
          </a:p>
          <a:p>
            <a:r>
              <a:rPr lang="en-US" sz="3600" dirty="0">
                <a:solidFill>
                  <a:schemeClr val="tx2"/>
                </a:solidFill>
              </a:rPr>
              <a:t>Describe inclusive excellence</a:t>
            </a:r>
          </a:p>
          <a:p>
            <a:r>
              <a:rPr lang="en-US" sz="3600" dirty="0">
                <a:solidFill>
                  <a:schemeClr val="tx2"/>
                </a:solidFill>
              </a:rPr>
              <a:t>Identify tools and strategies than can advance inclusive excellence</a:t>
            </a:r>
          </a:p>
          <a:p>
            <a:r>
              <a:rPr lang="en-US" sz="3600" dirty="0">
                <a:solidFill>
                  <a:schemeClr val="tx2"/>
                </a:solidFill>
              </a:rPr>
              <a:t>Identify your next steps to advance your vision/plan</a:t>
            </a:r>
            <a:endParaRPr lang="en-US" sz="2400" dirty="0">
              <a:solidFill>
                <a:schemeClr val="tx2"/>
              </a:solidFill>
            </a:endParaRPr>
          </a:p>
        </p:txBody>
      </p:sp>
    </p:spTree>
    <p:extLst>
      <p:ext uri="{BB962C8B-B14F-4D97-AF65-F5344CB8AC3E}">
        <p14:creationId xmlns:p14="http://schemas.microsoft.com/office/powerpoint/2010/main" val="151541954"/>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95643" y="3092116"/>
            <a:ext cx="9137881" cy="2031325"/>
          </a:xfrm>
        </p:spPr>
        <p:txBody>
          <a:bodyPr/>
          <a:lstStyle/>
          <a:p>
            <a:r>
              <a:rPr lang="en-US" sz="6000" dirty="0">
                <a:solidFill>
                  <a:schemeClr val="tx2"/>
                </a:solidFill>
              </a:rPr>
              <a:t>Thank You!</a:t>
            </a:r>
          </a:p>
          <a:p>
            <a:r>
              <a:rPr lang="en-US" sz="6000" dirty="0">
                <a:solidFill>
                  <a:schemeClr val="tx2"/>
                </a:solidFill>
              </a:rPr>
              <a:t>Questions?</a:t>
            </a:r>
          </a:p>
        </p:txBody>
      </p:sp>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6895408" y="1892594"/>
            <a:ext cx="3940497" cy="4048456"/>
          </a:xfrm>
          <a:prstGeom prst="rect">
            <a:avLst/>
          </a:prstGeom>
        </p:spPr>
      </p:pic>
    </p:spTree>
    <p:extLst>
      <p:ext uri="{BB962C8B-B14F-4D97-AF65-F5344CB8AC3E}">
        <p14:creationId xmlns:p14="http://schemas.microsoft.com/office/powerpoint/2010/main" val="2082205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930" t="999" r="2926" b="5494"/>
          <a:stretch/>
        </p:blipFill>
        <p:spPr>
          <a:xfrm>
            <a:off x="2169041" y="893134"/>
            <a:ext cx="7687339" cy="518868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2519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E94E-5F77-B24F-90AB-3A86B8848C05}"/>
              </a:ext>
            </a:extLst>
          </p:cNvPr>
          <p:cNvSpPr>
            <a:spLocks noGrp="1"/>
          </p:cNvSpPr>
          <p:nvPr>
            <p:ph type="title"/>
          </p:nvPr>
        </p:nvSpPr>
        <p:spPr>
          <a:xfrm>
            <a:off x="279770" y="1148316"/>
            <a:ext cx="5351720" cy="648586"/>
          </a:xfrm>
        </p:spPr>
        <p:txBody>
          <a:bodyPr>
            <a:normAutofit fontScale="90000"/>
          </a:bodyPr>
          <a:lstStyle/>
          <a:p>
            <a:pPr algn="ctr"/>
            <a:r>
              <a:rPr lang="en-US" sz="4000" dirty="0">
                <a:solidFill>
                  <a:schemeClr val="tx2"/>
                </a:solidFill>
              </a:rPr>
              <a:t>Diversity in Medicine</a:t>
            </a:r>
          </a:p>
        </p:txBody>
      </p:sp>
      <p:sp>
        <p:nvSpPr>
          <p:cNvPr id="3" name="Content Placeholder 2">
            <a:extLst>
              <a:ext uri="{FF2B5EF4-FFF2-40B4-BE49-F238E27FC236}">
                <a16:creationId xmlns:a16="http://schemas.microsoft.com/office/drawing/2014/main" id="{38D79F71-2B26-3C41-B56C-55C622E09109}"/>
              </a:ext>
            </a:extLst>
          </p:cNvPr>
          <p:cNvSpPr>
            <a:spLocks noGrp="1"/>
          </p:cNvSpPr>
          <p:nvPr>
            <p:ph idx="1"/>
          </p:nvPr>
        </p:nvSpPr>
        <p:spPr>
          <a:xfrm>
            <a:off x="279769" y="2061607"/>
            <a:ext cx="5351721" cy="4181562"/>
          </a:xfrm>
        </p:spPr>
        <p:txBody>
          <a:bodyPr>
            <a:normAutofit lnSpcReduction="10000"/>
          </a:bodyPr>
          <a:lstStyle/>
          <a:p>
            <a:r>
              <a:rPr lang="en-US" sz="3200" dirty="0">
                <a:solidFill>
                  <a:schemeClr val="tx2"/>
                </a:solidFill>
              </a:rPr>
              <a:t>Pipeline </a:t>
            </a:r>
          </a:p>
          <a:p>
            <a:r>
              <a:rPr lang="en-US" sz="3200" dirty="0">
                <a:solidFill>
                  <a:schemeClr val="tx2"/>
                </a:solidFill>
              </a:rPr>
              <a:t>Who gets in the door? </a:t>
            </a:r>
          </a:p>
          <a:p>
            <a:r>
              <a:rPr lang="en-US" sz="3200" dirty="0">
                <a:solidFill>
                  <a:schemeClr val="tx2"/>
                </a:solidFill>
              </a:rPr>
              <a:t>Who graduates? </a:t>
            </a:r>
          </a:p>
          <a:p>
            <a:r>
              <a:rPr lang="en-US" sz="3200" dirty="0">
                <a:solidFill>
                  <a:schemeClr val="tx2"/>
                </a:solidFill>
              </a:rPr>
              <a:t>National numbers going into family medicine</a:t>
            </a:r>
          </a:p>
          <a:p>
            <a:r>
              <a:rPr lang="en-US" sz="3200" dirty="0">
                <a:solidFill>
                  <a:schemeClr val="tx2"/>
                </a:solidFill>
              </a:rPr>
              <a:t>Demographics of practicing family physicians</a:t>
            </a:r>
          </a:p>
        </p:txBody>
      </p:sp>
      <p:pic>
        <p:nvPicPr>
          <p:cNvPr id="4" name="Picture 3"/>
          <p:cNvPicPr>
            <a:picLocks noChangeAspect="1"/>
          </p:cNvPicPr>
          <p:nvPr/>
        </p:nvPicPr>
        <p:blipFill>
          <a:blip r:embed="rId3"/>
          <a:stretch>
            <a:fillRect/>
          </a:stretch>
        </p:blipFill>
        <p:spPr>
          <a:xfrm>
            <a:off x="6064324" y="808076"/>
            <a:ext cx="6127676" cy="6049924"/>
          </a:xfrm>
          <a:prstGeom prst="rect">
            <a:avLst/>
          </a:prstGeom>
        </p:spPr>
      </p:pic>
    </p:spTree>
    <p:extLst>
      <p:ext uri="{BB962C8B-B14F-4D97-AF65-F5344CB8AC3E}">
        <p14:creationId xmlns:p14="http://schemas.microsoft.com/office/powerpoint/2010/main" val="17883304"/>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92F6D"/>
                </a:solidFill>
              </a:rPr>
              <a:t>Active Residents by Specialty and Ethnicity, Academic Year 2017-2018</a:t>
            </a:r>
          </a:p>
        </p:txBody>
      </p:sp>
      <p:graphicFrame>
        <p:nvGraphicFramePr>
          <p:cNvPr id="11" name="Content Placeholder 10"/>
          <p:cNvGraphicFramePr>
            <a:graphicFrameLocks noGrp="1"/>
          </p:cNvGraphicFramePr>
          <p:nvPr>
            <p:ph idx="1"/>
            <p:extLst/>
          </p:nvPr>
        </p:nvGraphicFramePr>
        <p:xfrm>
          <a:off x="609600" y="2089150"/>
          <a:ext cx="10972800" cy="41275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994156" y="6314021"/>
            <a:ext cx="4572000" cy="461665"/>
          </a:xfrm>
          <a:prstGeom prst="rect">
            <a:avLst/>
          </a:prstGeom>
        </p:spPr>
        <p:txBody>
          <a:bodyPr>
            <a:spAutoFit/>
          </a:bodyPr>
          <a:lstStyle/>
          <a:p>
            <a:pPr algn="ctr"/>
            <a:r>
              <a:rPr lang="en-US" sz="1200" dirty="0"/>
              <a:t>Accreditation Council for Graduate Medical Education</a:t>
            </a:r>
          </a:p>
          <a:p>
            <a:pPr algn="ctr"/>
            <a:r>
              <a:rPr lang="en-US" sz="1200" dirty="0"/>
              <a:t>Data Resource Book, AY 2017-2018</a:t>
            </a:r>
          </a:p>
        </p:txBody>
      </p:sp>
    </p:spTree>
    <p:extLst>
      <p:ext uri="{BB962C8B-B14F-4D97-AF65-F5344CB8AC3E}">
        <p14:creationId xmlns:p14="http://schemas.microsoft.com/office/powerpoint/2010/main" val="909158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92F6D"/>
                </a:solidFill>
              </a:rPr>
              <a:t>Active Residents by Specialty and Ethnicity, Academic Year 2016-2017</a:t>
            </a:r>
          </a:p>
        </p:txBody>
      </p:sp>
      <p:graphicFrame>
        <p:nvGraphicFramePr>
          <p:cNvPr id="11" name="Content Placeholder 10"/>
          <p:cNvGraphicFramePr>
            <a:graphicFrameLocks noGrp="1"/>
          </p:cNvGraphicFramePr>
          <p:nvPr>
            <p:ph idx="1"/>
            <p:extLst/>
          </p:nvPr>
        </p:nvGraphicFramePr>
        <p:xfrm>
          <a:off x="609600" y="2089150"/>
          <a:ext cx="10972800" cy="41275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015421" y="6352224"/>
            <a:ext cx="4572000" cy="461665"/>
          </a:xfrm>
          <a:prstGeom prst="rect">
            <a:avLst/>
          </a:prstGeom>
        </p:spPr>
        <p:txBody>
          <a:bodyPr>
            <a:spAutoFit/>
          </a:bodyPr>
          <a:lstStyle/>
          <a:p>
            <a:pPr algn="ctr"/>
            <a:r>
              <a:rPr lang="en-US" sz="1200" dirty="0"/>
              <a:t>Accreditation Council for Graduate Medical Education</a:t>
            </a:r>
          </a:p>
          <a:p>
            <a:pPr algn="ctr"/>
            <a:r>
              <a:rPr lang="en-US" sz="1200" dirty="0"/>
              <a:t>Data Resource Book, AY 2016-2017</a:t>
            </a:r>
          </a:p>
        </p:txBody>
      </p:sp>
    </p:spTree>
    <p:extLst>
      <p:ext uri="{BB962C8B-B14F-4D97-AF65-F5344CB8AC3E}">
        <p14:creationId xmlns:p14="http://schemas.microsoft.com/office/powerpoint/2010/main" val="245435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92F6D"/>
                </a:solidFill>
              </a:rPr>
              <a:t>Active Residents by Specialty and Ethnicity, Academic Year 2015-2016</a:t>
            </a:r>
          </a:p>
        </p:txBody>
      </p:sp>
      <p:graphicFrame>
        <p:nvGraphicFramePr>
          <p:cNvPr id="11" name="Content Placeholder 10"/>
          <p:cNvGraphicFramePr>
            <a:graphicFrameLocks noGrp="1"/>
          </p:cNvGraphicFramePr>
          <p:nvPr>
            <p:ph idx="1"/>
            <p:extLst/>
          </p:nvPr>
        </p:nvGraphicFramePr>
        <p:xfrm>
          <a:off x="609600" y="2089150"/>
          <a:ext cx="10972800" cy="41275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036686" y="6314020"/>
            <a:ext cx="4572000" cy="461665"/>
          </a:xfrm>
          <a:prstGeom prst="rect">
            <a:avLst/>
          </a:prstGeom>
        </p:spPr>
        <p:txBody>
          <a:bodyPr>
            <a:spAutoFit/>
          </a:bodyPr>
          <a:lstStyle/>
          <a:p>
            <a:pPr algn="ctr"/>
            <a:r>
              <a:rPr lang="en-US" sz="1200" dirty="0"/>
              <a:t>Accreditation Council for Graduate Medical Education</a:t>
            </a:r>
          </a:p>
          <a:p>
            <a:pPr algn="ctr"/>
            <a:r>
              <a:rPr lang="en-US" sz="1200" dirty="0"/>
              <a:t>Data Resource Book, AY 2015-2016</a:t>
            </a:r>
          </a:p>
        </p:txBody>
      </p:sp>
    </p:spTree>
    <p:extLst>
      <p:ext uri="{BB962C8B-B14F-4D97-AF65-F5344CB8AC3E}">
        <p14:creationId xmlns:p14="http://schemas.microsoft.com/office/powerpoint/2010/main" val="390827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41052" y="2314193"/>
            <a:ext cx="9137881" cy="2979277"/>
          </a:xfrm>
        </p:spPr>
        <p:txBody>
          <a:bodyPr/>
          <a:lstStyle/>
          <a:p>
            <a:r>
              <a:rPr lang="en-US" sz="4400" dirty="0">
                <a:solidFill>
                  <a:schemeClr val="tx2"/>
                </a:solidFill>
              </a:rPr>
              <a:t>Where are we now?  </a:t>
            </a:r>
          </a:p>
          <a:p>
            <a:r>
              <a:rPr lang="en-US" sz="4400" dirty="0">
                <a:solidFill>
                  <a:schemeClr val="tx2"/>
                </a:solidFill>
              </a:rPr>
              <a:t>Baseline Data- FM Physicians and Residents-</a:t>
            </a:r>
          </a:p>
          <a:p>
            <a:r>
              <a:rPr lang="en-US" sz="4400" dirty="0">
                <a:solidFill>
                  <a:schemeClr val="tx2"/>
                </a:solidFill>
              </a:rPr>
              <a:t>2-3 Slides in Preparation</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97865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92F6D"/>
                </a:solidFill>
              </a:rPr>
              <a:t>Active Residents by Ethnicity for Family Medicine</a:t>
            </a:r>
            <a:br>
              <a:rPr lang="en-US" dirty="0">
                <a:solidFill>
                  <a:srgbClr val="092F6D"/>
                </a:solidFill>
              </a:rPr>
            </a:br>
            <a:r>
              <a:rPr lang="en-US" dirty="0">
                <a:solidFill>
                  <a:srgbClr val="092F6D"/>
                </a:solidFill>
              </a:rPr>
              <a:t>Academic Years 2016, 2017 and 2018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052010"/>
              </p:ext>
            </p:extLst>
          </p:nvPr>
        </p:nvGraphicFramePr>
        <p:xfrm>
          <a:off x="609600" y="2089150"/>
          <a:ext cx="10972800" cy="412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654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39" y="1064708"/>
            <a:ext cx="4568455" cy="635279"/>
          </a:xfrm>
        </p:spPr>
        <p:txBody>
          <a:bodyPr>
            <a:noAutofit/>
          </a:bodyPr>
          <a:lstStyle/>
          <a:p>
            <a:r>
              <a:rPr lang="en-US" sz="2000" dirty="0">
                <a:solidFill>
                  <a:schemeClr val="tx2"/>
                </a:solidFill>
              </a:rPr>
              <a:t>AAMC vs. Baylor Total Faculty by Gender (N=174,250)</a:t>
            </a:r>
          </a:p>
        </p:txBody>
      </p:sp>
      <p:sp>
        <p:nvSpPr>
          <p:cNvPr id="3" name="Slide Number Placeholder 2"/>
          <p:cNvSpPr>
            <a:spLocks noGrp="1"/>
          </p:cNvSpPr>
          <p:nvPr>
            <p:ph type="sldNum" idx="4294967295"/>
          </p:nvPr>
        </p:nvSpPr>
        <p:spPr>
          <a:xfrm>
            <a:off x="11460163" y="6332538"/>
            <a:ext cx="731837" cy="525462"/>
          </a:xfrm>
          <a:prstGeom prst="rect">
            <a:avLst/>
          </a:prstGeom>
        </p:spPr>
        <p:txBody>
          <a:bodyPr/>
          <a:lstStyle/>
          <a:p>
            <a:pPr algn="r"/>
            <a:fld id="{00000000-1234-1234-1234-123412341234}" type="slidenum">
              <a:rPr lang="en" smtClean="0"/>
              <a:pPr algn="r"/>
              <a:t>7</a:t>
            </a:fld>
            <a:endParaRPr lang="en"/>
          </a:p>
        </p:txBody>
      </p:sp>
      <p:graphicFrame>
        <p:nvGraphicFramePr>
          <p:cNvPr id="10" name="Chart 9"/>
          <p:cNvGraphicFramePr>
            <a:graphicFrameLocks/>
          </p:cNvGraphicFramePr>
          <p:nvPr>
            <p:extLst>
              <p:ext uri="{D42A27DB-BD31-4B8C-83A1-F6EECF244321}">
                <p14:modId xmlns:p14="http://schemas.microsoft.com/office/powerpoint/2010/main" val="2206632799"/>
              </p:ext>
            </p:extLst>
          </p:nvPr>
        </p:nvGraphicFramePr>
        <p:xfrm>
          <a:off x="441639" y="1724581"/>
          <a:ext cx="4887630" cy="449254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1153286" y="6217121"/>
            <a:ext cx="3112488" cy="230832"/>
          </a:xfrm>
          <a:prstGeom prst="rect">
            <a:avLst/>
          </a:prstGeom>
        </p:spPr>
        <p:txBody>
          <a:bodyPr wrap="square">
            <a:spAutoFit/>
          </a:bodyPr>
          <a:lstStyle/>
          <a:p>
            <a:r>
              <a:rPr lang="en-US" sz="900" dirty="0"/>
              <a:t>**AAMC ‘U.S. Medical School Faculty’ Annual Report, 2017</a:t>
            </a:r>
          </a:p>
        </p:txBody>
      </p:sp>
      <p:sp>
        <p:nvSpPr>
          <p:cNvPr id="16" name="Title 1"/>
          <p:cNvSpPr txBox="1">
            <a:spLocks/>
          </p:cNvSpPr>
          <p:nvPr/>
        </p:nvSpPr>
        <p:spPr>
          <a:xfrm>
            <a:off x="6118800" y="1113960"/>
            <a:ext cx="5439732" cy="53702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a:solidFill>
                  <a:schemeClr val="tx1"/>
                </a:solidFill>
                <a:latin typeface="Helvetica"/>
                <a:ea typeface="+mj-ea"/>
                <a:cs typeface="Helvetica"/>
              </a:defRPr>
            </a:lvl1pPr>
          </a:lstStyle>
          <a:p>
            <a:r>
              <a:rPr lang="en-US" sz="2400" dirty="0">
                <a:solidFill>
                  <a:schemeClr val="tx2"/>
                </a:solidFill>
                <a:latin typeface="Calibri" panose="020F0502020204030204" pitchFamily="34" charset="0"/>
                <a:cs typeface="Calibri" panose="020F0502020204030204" pitchFamily="34" charset="0"/>
              </a:rPr>
              <a:t>AAMC Overall Faculty Demographics by Race/Ethnicity*  (N=174,250)</a:t>
            </a:r>
          </a:p>
        </p:txBody>
      </p:sp>
      <p:sp>
        <p:nvSpPr>
          <p:cNvPr id="17" name="Rectangle 16"/>
          <p:cNvSpPr/>
          <p:nvPr/>
        </p:nvSpPr>
        <p:spPr>
          <a:xfrm>
            <a:off x="6947718" y="6332537"/>
            <a:ext cx="4180676" cy="276999"/>
          </a:xfrm>
          <a:prstGeom prst="rect">
            <a:avLst/>
          </a:prstGeom>
        </p:spPr>
        <p:txBody>
          <a:bodyPr wrap="square">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*AAMC ‘U.S. Medical School Faculty’ Annual Report, 2017</a:t>
            </a:r>
          </a:p>
        </p:txBody>
      </p:sp>
      <p:pic>
        <p:nvPicPr>
          <p:cNvPr id="18" name="Picture 17"/>
          <p:cNvPicPr>
            <a:picLocks noChangeAspect="1"/>
          </p:cNvPicPr>
          <p:nvPr/>
        </p:nvPicPr>
        <p:blipFill>
          <a:blip r:embed="rId4"/>
          <a:stretch>
            <a:fillRect/>
          </a:stretch>
        </p:blipFill>
        <p:spPr>
          <a:xfrm>
            <a:off x="5329270" y="1899608"/>
            <a:ext cx="6862729" cy="4449201"/>
          </a:xfrm>
          <a:prstGeom prst="rect">
            <a:avLst/>
          </a:prstGeom>
        </p:spPr>
      </p:pic>
    </p:spTree>
    <p:extLst>
      <p:ext uri="{BB962C8B-B14F-4D97-AF65-F5344CB8AC3E}">
        <p14:creationId xmlns:p14="http://schemas.microsoft.com/office/powerpoint/2010/main" val="386719852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6D668-F76B-9241-B11B-BC6D9C408F2B}"/>
              </a:ext>
            </a:extLst>
          </p:cNvPr>
          <p:cNvPicPr>
            <a:picLocks noChangeAspect="1"/>
          </p:cNvPicPr>
          <p:nvPr/>
        </p:nvPicPr>
        <p:blipFill rotWithShape="1">
          <a:blip r:embed="rId2"/>
          <a:srcRect l="32369" r="12455"/>
          <a:stretch/>
        </p:blipFill>
        <p:spPr>
          <a:xfrm>
            <a:off x="8031518" y="1794673"/>
            <a:ext cx="1749479" cy="2074089"/>
          </a:xfrm>
          <a:prstGeom prst="rect">
            <a:avLst/>
          </a:prstGeom>
          <a:effectLst>
            <a:outerShdw blurRad="50800" dist="88900" dir="2700000" algn="tl" rotWithShape="0">
              <a:prstClr val="black">
                <a:alpha val="40000"/>
              </a:prstClr>
            </a:outerShdw>
          </a:effectLst>
        </p:spPr>
      </p:pic>
      <p:sp>
        <p:nvSpPr>
          <p:cNvPr id="6" name="TextBox 5">
            <a:extLst>
              <a:ext uri="{FF2B5EF4-FFF2-40B4-BE49-F238E27FC236}">
                <a16:creationId xmlns:a16="http://schemas.microsoft.com/office/drawing/2014/main" id="{96DF0F54-6294-7C40-BC74-67591BCB39FA}"/>
              </a:ext>
            </a:extLst>
          </p:cNvPr>
          <p:cNvSpPr txBox="1"/>
          <p:nvPr/>
        </p:nvSpPr>
        <p:spPr>
          <a:xfrm>
            <a:off x="6374810" y="4040115"/>
            <a:ext cx="5522664" cy="1200329"/>
          </a:xfrm>
          <a:prstGeom prst="rect">
            <a:avLst/>
          </a:prstGeom>
          <a:noFill/>
        </p:spPr>
        <p:txBody>
          <a:bodyPr wrap="square" rtlCol="0">
            <a:spAutoFit/>
          </a:bodyPr>
          <a:lstStyle/>
          <a:p>
            <a:pPr algn="ctr"/>
            <a:r>
              <a:rPr lang="en-US" sz="2400" dirty="0">
                <a:solidFill>
                  <a:schemeClr val="tx2"/>
                </a:solidFill>
              </a:rPr>
              <a:t>Peter L. </a:t>
            </a:r>
            <a:r>
              <a:rPr lang="en-US" sz="2400" dirty="0" err="1">
                <a:solidFill>
                  <a:schemeClr val="tx2"/>
                </a:solidFill>
              </a:rPr>
              <a:t>Slavin</a:t>
            </a:r>
            <a:r>
              <a:rPr lang="en-US" sz="2400" dirty="0">
                <a:solidFill>
                  <a:schemeClr val="tx2"/>
                </a:solidFill>
              </a:rPr>
              <a:t>, M.D.</a:t>
            </a:r>
          </a:p>
          <a:p>
            <a:pPr algn="ctr"/>
            <a:r>
              <a:rPr lang="en-US" sz="2400" dirty="0">
                <a:solidFill>
                  <a:schemeClr val="tx2"/>
                </a:solidFill>
              </a:rPr>
              <a:t>President, Massachusetts General Hospital</a:t>
            </a:r>
          </a:p>
          <a:p>
            <a:pPr algn="ctr"/>
            <a:r>
              <a:rPr lang="en-US" sz="2400" dirty="0">
                <a:solidFill>
                  <a:schemeClr val="tx2"/>
                </a:solidFill>
              </a:rPr>
              <a:t>Chief Diversity Officer</a:t>
            </a:r>
          </a:p>
        </p:txBody>
      </p:sp>
      <p:sp>
        <p:nvSpPr>
          <p:cNvPr id="10" name="Rounded Rectangular Callout 9"/>
          <p:cNvSpPr/>
          <p:nvPr/>
        </p:nvSpPr>
        <p:spPr>
          <a:xfrm>
            <a:off x="490239" y="1221527"/>
            <a:ext cx="5663495" cy="4131309"/>
          </a:xfrm>
          <a:prstGeom prst="wedgeRoundRectCallout">
            <a:avLst>
              <a:gd name="adj1" fmla="val 75606"/>
              <a:gd name="adj2" fmla="val -8528"/>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bg1"/>
                </a:solidFill>
              </a:rPr>
              <a:t>“Diversity is the richness of human differences.”</a:t>
            </a:r>
          </a:p>
        </p:txBody>
      </p:sp>
    </p:spTree>
    <p:extLst>
      <p:ext uri="{BB962C8B-B14F-4D97-AF65-F5344CB8AC3E}">
        <p14:creationId xmlns:p14="http://schemas.microsoft.com/office/powerpoint/2010/main" val="402742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795643" y="3092116"/>
            <a:ext cx="9137881" cy="830997"/>
          </a:xfrm>
        </p:spPr>
        <p:txBody>
          <a:bodyPr/>
          <a:lstStyle/>
          <a:p>
            <a:r>
              <a:rPr lang="en-US" sz="5400" dirty="0">
                <a:solidFill>
                  <a:schemeClr val="tx2"/>
                </a:solidFill>
              </a:rPr>
              <a:t>Inclusive Excellence</a:t>
            </a:r>
            <a:endParaRPr lang="en-US" sz="5400" dirty="0"/>
          </a:p>
        </p:txBody>
      </p:sp>
      <p:sp>
        <p:nvSpPr>
          <p:cNvPr id="4" name="Slide Number Placeholder 3"/>
          <p:cNvSpPr>
            <a:spLocks noGrp="1"/>
          </p:cNvSpPr>
          <p:nvPr>
            <p:ph type="sldNum" sz="quarter" idx="4294967295"/>
          </p:nvPr>
        </p:nvSpPr>
        <p:spPr/>
        <p:txBody>
          <a:bodyPr/>
          <a:lstStyle/>
          <a:p>
            <a:fld id="{34C99D79-8A4B-4031-B1E0-AF26F8EDF2BC}" type="slidenum">
              <a:rPr lang="en-US" smtClean="0"/>
              <a:t>9</a:t>
            </a:fld>
            <a:endParaRPr lang="en-US"/>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153685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9PlenPPTtemplate" id="{C31D4E59-1EB6-9046-AE89-FC62D8614EBA}" vid="{5BF010C4-3658-DA4B-A8F2-05C41A0FB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1894</TotalTime>
  <Words>2975</Words>
  <Application>Microsoft Macintosh PowerPoint</Application>
  <PresentationFormat>Widescreen</PresentationFormat>
  <Paragraphs>303</Paragraphs>
  <Slides>45</Slides>
  <Notes>26</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맑은 고딕</vt:lpstr>
      <vt:lpstr>Montserrat</vt:lpstr>
      <vt:lpstr>Arial</vt:lpstr>
      <vt:lpstr>Arial Narrow</vt:lpstr>
      <vt:lpstr>Calibri</vt:lpstr>
      <vt:lpstr>Helvetica</vt:lpstr>
      <vt:lpstr>Symbol</vt:lpstr>
      <vt:lpstr>Times New Roman</vt:lpstr>
      <vt:lpstr>Wingdings</vt:lpstr>
      <vt:lpstr>Office Theme</vt:lpstr>
      <vt:lpstr>Advancing the Vision for Diversity and Inclusive Excellence</vt:lpstr>
      <vt:lpstr>PowerPoint Presentation</vt:lpstr>
      <vt:lpstr>How do we get there from here? </vt:lpstr>
      <vt:lpstr>Objectives </vt:lpstr>
      <vt:lpstr>PowerPoint Presentation</vt:lpstr>
      <vt:lpstr>Active Residents by Ethnicity for Family Medicine Academic Years 2016, 2017 and 2018</vt:lpstr>
      <vt:lpstr>AAMC vs. Baylor Total Faculty by Gender (N=174,250)</vt:lpstr>
      <vt:lpstr>PowerPoint Presentation</vt:lpstr>
      <vt:lpstr>PowerPoint Presentation</vt:lpstr>
      <vt:lpstr>What is an inclusive environment?</vt:lpstr>
      <vt:lpstr>Challenges Faced by Students, Faculty, Staff Historically Excluded from Opportunities in Higher Education</vt:lpstr>
      <vt:lpstr>PowerPoint Presentation</vt:lpstr>
      <vt:lpstr>Practice “Conscious Inclusion”</vt:lpstr>
      <vt:lpstr>PowerPoint Presentation</vt:lpstr>
      <vt:lpstr>PowerPoint Presentation</vt:lpstr>
      <vt:lpstr>Equity-minded Leaders &amp; Medical Educators…</vt:lpstr>
      <vt:lpstr>Equity-minded Leaders &amp; Medical Educators…</vt:lpstr>
      <vt:lpstr>PowerPoint Presentation</vt:lpstr>
      <vt:lpstr>Gender and Inclusion</vt:lpstr>
      <vt:lpstr>PowerPoint Presentation</vt:lpstr>
      <vt:lpstr>ACGME Commitment to Workforce Diversity</vt:lpstr>
      <vt:lpstr>PowerPoint Presentation</vt:lpstr>
      <vt:lpstr>What can we personally do to enhance diversity in medicine, family medicine, in my program?</vt:lpstr>
      <vt:lpstr>Strategies Programs Can Implement</vt:lpstr>
      <vt:lpstr>Diversity in Medicine</vt:lpstr>
      <vt:lpstr>Alignment Between Mission and Diversity:  An Institutional Paradigm</vt:lpstr>
      <vt:lpstr>PowerPoint Presentation</vt:lpstr>
      <vt:lpstr>Experiences-Attributes-Metrics Model</vt:lpstr>
      <vt:lpstr>Inclusive Working Environment</vt:lpstr>
      <vt:lpstr>Faculty Mentoring Tools and Resources</vt:lpstr>
      <vt:lpstr>Strategies for Building Inclusive Excellence</vt:lpstr>
      <vt:lpstr>Increasing Diversity in Family Medicine</vt:lpstr>
      <vt:lpstr>PowerPoint Presentation</vt:lpstr>
      <vt:lpstr>PowerPoint Presentation</vt:lpstr>
      <vt:lpstr>PowerPoint Presentation</vt:lpstr>
      <vt:lpstr>Murray-Garcia JL et al. Dialogue as skill: Training a health professions workforce that can talk about race and racism. Am J Orthopsychiatry 2014; 84:590-6.</vt:lpstr>
      <vt:lpstr>PowerPoint Presentation</vt:lpstr>
      <vt:lpstr>PowerPoint Presentation</vt:lpstr>
      <vt:lpstr>Advancing the Vision </vt:lpstr>
      <vt:lpstr>PowerPoint Presentation</vt:lpstr>
      <vt:lpstr>PowerPoint Presentation</vt:lpstr>
      <vt:lpstr>Diversity in Medicine</vt:lpstr>
      <vt:lpstr>Active Residents by Specialty and Ethnicity, Academic Year 2017-2018</vt:lpstr>
      <vt:lpstr>Active Residents by Specialty and Ethnicity, Academic Year 2016-2017</vt:lpstr>
      <vt:lpstr>Active Residents by Specialty and Ethnicity, Academic Year 2015-2016</vt:lpstr>
    </vt:vector>
  </TitlesOfParts>
  <Company>STFM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Monroe, Alicia</cp:lastModifiedBy>
  <cp:revision>93</cp:revision>
  <dcterms:created xsi:type="dcterms:W3CDTF">2013-07-17T19:19:39Z</dcterms:created>
  <dcterms:modified xsi:type="dcterms:W3CDTF">2019-04-23T12:18:06Z</dcterms:modified>
</cp:coreProperties>
</file>