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3"/>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87" r:id="rId21"/>
    <p:sldId id="277" r:id="rId22"/>
    <p:sldId id="278" r:id="rId23"/>
    <p:sldId id="279" r:id="rId24"/>
    <p:sldId id="288" r:id="rId25"/>
    <p:sldId id="280" r:id="rId26"/>
    <p:sldId id="281" r:id="rId27"/>
    <p:sldId id="282" r:id="rId28"/>
    <p:sldId id="289"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30" autoAdjust="0"/>
  </p:normalViewPr>
  <p:slideViewPr>
    <p:cSldViewPr>
      <p:cViewPr>
        <p:scale>
          <a:sx n="100" d="100"/>
          <a:sy n="100"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565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akehealth.edu/School/Family-and-Community-Medicine/Residency/Behavioral-Science.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59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endParaRPr lang="en-US" dirty="0">
              <a:solidFill>
                <a:srgbClr val="000000"/>
              </a:solidFill>
              <a:latin typeface="Arial"/>
              <a:ea typeface="Arial"/>
              <a:cs typeface="Arial"/>
              <a:sym typeface="Arial"/>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33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3" name="Shape 11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39477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1" name="Shape 12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737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27" name="Shape 127"/>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63805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41" name="Shape 141"/>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7708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150" name="Shape 15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03034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3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998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372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60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8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97545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a:t>3 MIN</a:t>
            </a:r>
          </a:p>
          <a:p>
            <a:pPr lvl="0">
              <a:spcBef>
                <a:spcPts val="0"/>
              </a:spcBef>
              <a:buNone/>
            </a:pPr>
            <a:endParaRPr/>
          </a:p>
          <a:p>
            <a:pPr lvl="0">
              <a:spcBef>
                <a:spcPts val="0"/>
              </a:spcBef>
              <a:buNone/>
            </a:pPr>
            <a:r>
              <a:rPr lang="en-US"/>
              <a:t>Small group didactics, communication/assessment tools, therapy sessions (observation), debrief</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51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AMW</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a:r>
            <a:r>
              <a:rPr lang="en-US"/>
              <a:t>Feedback tracked: lecture, after “series”</a:t>
            </a:r>
          </a:p>
          <a:p>
            <a:pPr marL="0" marR="0" lvl="0" indent="0" algn="l" rtl="0">
              <a:spcBef>
                <a:spcPts val="0"/>
              </a:spcBef>
              <a:buSzPct val="25000"/>
              <a:buNone/>
            </a:pPr>
            <a:r>
              <a:rPr lang="en-US"/>
              <a:t>-Forms were given to students, rated lectures on a scale from 1 to 5 with 1 being “not helpful” and 5 being “very helpful”; also asked to describe what was useful about the lecture and what could potentially be improved</a:t>
            </a:r>
          </a:p>
          <a:p>
            <a:pPr marL="0" marR="0" lvl="0" indent="0" algn="l" rtl="0">
              <a:spcBef>
                <a:spcPts val="0"/>
              </a:spcBef>
              <a:buSzPct val="25000"/>
              <a:buNone/>
            </a:pPr>
            <a:r>
              <a:rPr lang="en-US"/>
              <a:t>-Series was rated on a scale of 1 to 10 with 1 being “not helpful” and 10 being “very helpful”; students were also asked what other topics they would have liked to learn about and how they felt the curriculum may change their interactions with patients and their families in their future practices</a:t>
            </a:r>
          </a:p>
          <a:p>
            <a:pPr lvl="0">
              <a:spcBef>
                <a:spcPts val="0"/>
              </a:spcBef>
              <a:buSzPct val="25000"/>
              <a:buNone/>
            </a:pPr>
            <a:r>
              <a:rPr lang="en-US"/>
              <a:t>-Overall students very engaged, had positive comments; would like to share some of those with you now</a:t>
            </a:r>
          </a:p>
          <a:p>
            <a:pPr lvl="0" rtl="0">
              <a:spcBef>
                <a:spcPts val="0"/>
              </a:spcBef>
              <a:buSzPct val="25000"/>
              <a:buNone/>
            </a:pPr>
            <a:r>
              <a:rPr lang="en-US"/>
              <a:t>Feedback:</a:t>
            </a:r>
          </a:p>
          <a:p>
            <a:pPr lvl="0" rtl="0">
              <a:spcBef>
                <a:spcPts val="0"/>
              </a:spcBef>
              <a:buSzPct val="25000"/>
              <a:buNone/>
            </a:pPr>
            <a:r>
              <a:rPr lang="en-US"/>
              <a:t>-”This curriculum reminded me that I chose medicine because I care and inspired me to have better relationships and rapport with patients for their benefit. It gave specific tools and qualities to consider using with that goal, and I thought the conversations about our collective individual experiences reinforced the lessons for me”</a:t>
            </a:r>
          </a:p>
          <a:p>
            <a:pPr lvl="0" rtl="0">
              <a:spcBef>
                <a:spcPts val="0"/>
              </a:spcBef>
              <a:buSzPct val="25000"/>
              <a:buNone/>
            </a:pPr>
            <a:endParaRPr/>
          </a:p>
        </p:txBody>
      </p:sp>
      <p:sp>
        <p:nvSpPr>
          <p:cNvPr id="238" name="Shape 23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36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50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026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dirty="0"/>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594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dirty="0"/>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7223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dirty="0"/>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831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95" name="Shape 29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271110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99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08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2400" dirty="0">
              <a:solidFill>
                <a:schemeClr val="lt1"/>
              </a:solidFill>
            </a:endParaRP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296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64" name="Shape 6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634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i="1" dirty="0"/>
          </a:p>
        </p:txBody>
      </p:sp>
      <p:sp>
        <p:nvSpPr>
          <p:cNvPr id="80" name="Shape 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14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Angelica – </a:t>
            </a:r>
          </a:p>
          <a:p>
            <a:pPr marL="0" marR="0" lvl="0" indent="0" algn="l" rtl="0">
              <a:spcBef>
                <a:spcPts val="0"/>
              </a:spcBef>
              <a:buSzPct val="25000"/>
              <a:buNone/>
            </a:pPr>
            <a:r>
              <a:rPr lang="en-US"/>
              <a:t>My behavioral science background started in college as a psychology minor, then it continued in medical school as an Urban medicine and medicina fellow and as a public health student MD/MPH at UIC AND in our medical curriculum ECPP course during our 1st and 2nd year where we were introduced to problem-based/ team-based learning, in which we had a lecture and then a small group session where we discussed. presented or acted out hypothetical clinical cases dealing with ethics, biostatistics, epidemiology, among others. Our first year we were exposed to Human development, and psychology. Our 2nd year we were introduced to Psychiatry to obtain a foundation for our 3rd year psychiatry rotation. Most 3rd years experienced CBT and psychopharmacology Therapeutic modalities </a:t>
            </a:r>
          </a:p>
          <a:p>
            <a:pPr marL="0" marR="0" lvl="0" indent="0" algn="l" rtl="0">
              <a:spcBef>
                <a:spcPts val="0"/>
              </a:spcBef>
              <a:buSzPct val="25000"/>
              <a:buNone/>
            </a:pPr>
            <a:endParaRPr/>
          </a:p>
        </p:txBody>
      </p:sp>
      <p:sp>
        <p:nvSpPr>
          <p:cNvPr id="88" name="Shape 88"/>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211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i="1" u="sng">
                <a:solidFill>
                  <a:schemeClr val="hlink"/>
                </a:solidFill>
                <a:hlinkClick r:id="rId3"/>
              </a:rPr>
              <a:t>http://www.wakehealth.edu/School/Family-and-Community-Medicine/Residency/Behavioral-Science.htm</a:t>
            </a:r>
            <a:r>
              <a:rPr lang="en-US" i="1"/>
              <a:t> (1min) SNC</a:t>
            </a: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49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1524000"/>
            <a:ext cx="8229600" cy="685799"/>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1219200" y="2895600"/>
            <a:ext cx="7086600" cy="23923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1524000"/>
            <a:ext cx="8229600" cy="685799"/>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lt1"/>
                </a:solidFill>
                <a:latin typeface="Calibri"/>
                <a:ea typeface="Calibri"/>
                <a:cs typeface="Calibri"/>
                <a:sym typeface="Calibri"/>
              </a:rPr>
              <a:t>‹#›</a:t>
            </a:fld>
            <a:endParaRPr lang="en-US"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B7B7B"/>
            </a:gs>
            <a:gs pos="100000">
              <a:schemeClr val="dk1"/>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4000"/>
            <a:ext cx="8229600" cy="685799"/>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219200" y="2895600"/>
            <a:ext cx="7086600" cy="23923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p:nvPr/>
        </p:nvSpPr>
        <p:spPr>
          <a:xfrm>
            <a:off x="0" y="0"/>
            <a:ext cx="9144000" cy="609599"/>
          </a:xfrm>
          <a:prstGeom prst="rect">
            <a:avLst/>
          </a:prstGeom>
          <a:gradFill>
            <a:gsLst>
              <a:gs pos="0">
                <a:srgbClr val="F4F3EC"/>
              </a:gs>
              <a:gs pos="50000">
                <a:srgbClr val="BFCFEC"/>
              </a:gs>
              <a:gs pos="100000">
                <a:srgbClr val="E0E8F4"/>
              </a:gs>
            </a:gsLst>
            <a:lin ang="5400000" scaled="0"/>
          </a:grad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Arial"/>
              <a:buNone/>
            </a:pPr>
            <a:r>
              <a:rPr lang="en-US" sz="2400" b="0" i="0" u="none" strike="noStrike" cap="none">
                <a:solidFill>
                  <a:schemeClr val="lt1"/>
                </a:solidFill>
                <a:latin typeface="Calibri"/>
                <a:ea typeface="Calibri"/>
                <a:cs typeface="Calibri"/>
                <a:sym typeface="Calibri"/>
              </a:rPr>
              <a:t>The 38</a:t>
            </a:r>
            <a:r>
              <a:rPr lang="en-US" sz="2400" b="0" i="0" u="none" strike="noStrike" cap="none" baseline="30000">
                <a:solidFill>
                  <a:schemeClr val="lt1"/>
                </a:solidFill>
                <a:latin typeface="Calibri"/>
                <a:ea typeface="Calibri"/>
                <a:cs typeface="Calibri"/>
                <a:sym typeface="Calibri"/>
              </a:rPr>
              <a:t>th</a:t>
            </a:r>
            <a:r>
              <a:rPr lang="en-US" sz="2400" b="0" i="0" u="none" strike="noStrike" cap="none">
                <a:solidFill>
                  <a:schemeClr val="lt1"/>
                </a:solidFill>
                <a:latin typeface="Calibri"/>
                <a:ea typeface="Calibri"/>
                <a:cs typeface="Calibri"/>
                <a:sym typeface="Calibri"/>
              </a:rPr>
              <a:t> Forum for Behavioral Science in Family Medicine  </a:t>
            </a:r>
          </a:p>
        </p:txBody>
      </p:sp>
      <p:sp>
        <p:nvSpPr>
          <p:cNvPr id="13" name="Shape 13"/>
          <p:cNvSpPr txBox="1"/>
          <p:nvPr/>
        </p:nvSpPr>
        <p:spPr>
          <a:xfrm>
            <a:off x="0" y="6248400"/>
            <a:ext cx="9169958" cy="609599"/>
          </a:xfrm>
          <a:prstGeom prst="rect">
            <a:avLst/>
          </a:prstGeom>
          <a:gradFill>
            <a:gsLst>
              <a:gs pos="0">
                <a:srgbClr val="F4F3EC"/>
              </a:gs>
              <a:gs pos="50000">
                <a:srgbClr val="BFCFEC"/>
              </a:gs>
              <a:gs pos="100000">
                <a:srgbClr val="E0E8F4"/>
              </a:gs>
            </a:gsLst>
            <a:lin ang="5400000" scaled="0"/>
          </a:grad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Arial"/>
              <a:buNone/>
            </a:pPr>
            <a:r>
              <a:rPr lang="en-US" sz="1800" b="0" i="1" u="none" strike="noStrike" cap="none">
                <a:solidFill>
                  <a:schemeClr val="lt1"/>
                </a:solidFill>
                <a:latin typeface="Calibri"/>
                <a:ea typeface="Calibri"/>
                <a:cs typeface="Calibri"/>
                <a:sym typeface="Calibri"/>
              </a:rPr>
              <a:t>Sponsored by The Medical College of Wisconsin</a:t>
            </a:r>
          </a:p>
        </p:txBody>
      </p:sp>
      <p:pic>
        <p:nvPicPr>
          <p:cNvPr id="14" name="Shape 14"/>
          <p:cNvPicPr preferRelativeResize="0"/>
          <p:nvPr/>
        </p:nvPicPr>
        <p:blipFill rotWithShape="1">
          <a:blip r:embed="rId5">
            <a:alphaModFix/>
          </a:blip>
          <a:srcRect/>
          <a:stretch/>
        </p:blipFill>
        <p:spPr>
          <a:xfrm>
            <a:off x="8381999" y="43179"/>
            <a:ext cx="381000" cy="5664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ebmail.presencehealth.org/owa/redir.aspx?C=IqSlxKg1V2__lgjH-01x83xKf5jIuOXVqku3ZNWYn-bAw3JLZfjUCA..&amp;URL=http://www.aacom.org/ome/profdev/oc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osteopathic.org/inside-aoa/accreditation/COM-accreditation/Pages/default.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ooks.google.com/books?hl=en&amp;lr=&amp;id=pJ-cAgAAQBAJ&amp;oi=fnd&amp;pg=PT21&amp;dq=behavioral+science+curriculum+in+medical+schools&amp;ots=k2wm0hG9hW&amp;sig=SAD9K4glO89v_MNrZTY9-A0rKp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97911" y="1066800"/>
            <a:ext cx="7772400" cy="1470024"/>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Developing a Behavioral </a:t>
            </a:r>
            <a:br>
              <a:rPr lang="en-US" sz="3800" b="0" i="0" u="none" strike="noStrike" cap="none" dirty="0">
                <a:solidFill>
                  <a:schemeClr val="lt1"/>
                </a:solidFill>
                <a:latin typeface="Calibri"/>
                <a:ea typeface="Calibri"/>
                <a:cs typeface="Calibri"/>
                <a:sym typeface="Calibri"/>
              </a:rPr>
            </a:br>
            <a:r>
              <a:rPr lang="en-US" sz="3800" b="0" i="0" u="none" strike="noStrike" cap="none" dirty="0">
                <a:solidFill>
                  <a:schemeClr val="lt1"/>
                </a:solidFill>
                <a:latin typeface="Calibri"/>
                <a:ea typeface="Calibri"/>
                <a:cs typeface="Calibri"/>
                <a:sym typeface="Calibri"/>
              </a:rPr>
              <a:t>Science Curriculum for </a:t>
            </a:r>
            <a:br>
              <a:rPr lang="en-US" sz="3800" b="0" i="0" u="none" strike="noStrike" cap="none" dirty="0">
                <a:solidFill>
                  <a:schemeClr val="lt1"/>
                </a:solidFill>
                <a:latin typeface="Calibri"/>
                <a:ea typeface="Calibri"/>
                <a:cs typeface="Calibri"/>
                <a:sym typeface="Calibri"/>
              </a:rPr>
            </a:br>
            <a:r>
              <a:rPr lang="en-US" sz="3800" b="0" i="0" u="none" strike="noStrike" cap="none" dirty="0">
                <a:solidFill>
                  <a:schemeClr val="lt1"/>
                </a:solidFill>
                <a:latin typeface="Calibri"/>
                <a:ea typeface="Calibri"/>
                <a:cs typeface="Calibri"/>
                <a:sym typeface="Calibri"/>
              </a:rPr>
              <a:t>Rotating Medical Students</a:t>
            </a:r>
          </a:p>
        </p:txBody>
      </p:sp>
      <p:sp>
        <p:nvSpPr>
          <p:cNvPr id="31" name="Shape 31"/>
          <p:cNvSpPr txBox="1">
            <a:spLocks noGrp="1"/>
          </p:cNvSpPr>
          <p:nvPr>
            <p:ph type="subTitle" idx="1"/>
          </p:nvPr>
        </p:nvSpPr>
        <p:spPr>
          <a:xfrm>
            <a:off x="1383711" y="2971800"/>
            <a:ext cx="6400799" cy="17526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lt1"/>
              </a:buClr>
              <a:buSzPct val="25000"/>
              <a:buFont typeface="Arial"/>
              <a:buNone/>
            </a:pPr>
            <a:r>
              <a:rPr lang="en-US" sz="2400" b="0" i="0" u="none" strike="noStrike" cap="none" dirty="0">
                <a:solidFill>
                  <a:schemeClr val="lt1"/>
                </a:solidFill>
                <a:sym typeface="Calibri"/>
              </a:rPr>
              <a:t>Limor Gildenblatt, PhD, LCSW</a:t>
            </a:r>
          </a:p>
          <a:p>
            <a:pPr marL="0" marR="0" lvl="0" indent="0" algn="ctr" rtl="0">
              <a:lnSpc>
                <a:spcPct val="80000"/>
              </a:lnSpc>
              <a:spcBef>
                <a:spcPts val="448"/>
              </a:spcBef>
              <a:spcAft>
                <a:spcPts val="0"/>
              </a:spcAft>
              <a:buClr>
                <a:schemeClr val="lt1"/>
              </a:buClr>
              <a:buSzPct val="25000"/>
              <a:buFont typeface="Arial"/>
              <a:buNone/>
            </a:pPr>
            <a:r>
              <a:rPr lang="en-US" sz="2400" b="0" i="0" u="none" strike="noStrike" cap="none" dirty="0">
                <a:solidFill>
                  <a:schemeClr val="lt1"/>
                </a:solidFill>
                <a:sym typeface="Calibri"/>
              </a:rPr>
              <a:t>Annmarie Walsh, DO, MBS</a:t>
            </a:r>
          </a:p>
          <a:p>
            <a:pPr marL="0" marR="0" lvl="0" indent="0" algn="ctr" rtl="0">
              <a:lnSpc>
                <a:spcPct val="80000"/>
              </a:lnSpc>
              <a:spcBef>
                <a:spcPts val="448"/>
              </a:spcBef>
              <a:spcAft>
                <a:spcPts val="0"/>
              </a:spcAft>
              <a:buClr>
                <a:schemeClr val="lt1"/>
              </a:buClr>
              <a:buSzPct val="25000"/>
              <a:buFont typeface="Arial"/>
              <a:buNone/>
            </a:pPr>
            <a:r>
              <a:rPr lang="en-US" sz="2400" b="0" i="0" u="none" strike="noStrike" cap="none" dirty="0">
                <a:solidFill>
                  <a:schemeClr val="lt1"/>
                </a:solidFill>
                <a:sym typeface="Calibri"/>
              </a:rPr>
              <a:t>Shelly Capps, MD</a:t>
            </a:r>
          </a:p>
          <a:p>
            <a:pPr marL="0" marR="0" lvl="0" indent="0" algn="ctr" rtl="0">
              <a:lnSpc>
                <a:spcPct val="80000"/>
              </a:lnSpc>
              <a:spcBef>
                <a:spcPts val="448"/>
              </a:spcBef>
              <a:spcAft>
                <a:spcPts val="0"/>
              </a:spcAft>
              <a:buClr>
                <a:schemeClr val="lt1"/>
              </a:buClr>
              <a:buSzPct val="25000"/>
              <a:buFont typeface="Arial"/>
              <a:buNone/>
            </a:pPr>
            <a:r>
              <a:rPr lang="en-US" sz="2400" b="0" i="0" u="none" strike="noStrike" cap="none" dirty="0">
                <a:solidFill>
                  <a:schemeClr val="lt1"/>
                </a:solidFill>
                <a:sym typeface="Calibri"/>
              </a:rPr>
              <a:t>Angelica Alonso, BS</a:t>
            </a:r>
          </a:p>
          <a:p>
            <a:pPr marL="0" marR="0" lvl="0" indent="0" algn="ctr" rtl="0">
              <a:lnSpc>
                <a:spcPct val="80000"/>
              </a:lnSpc>
              <a:spcBef>
                <a:spcPts val="448"/>
              </a:spcBef>
              <a:buClr>
                <a:srgbClr val="FFFF00"/>
              </a:buClr>
              <a:buSzPct val="25000"/>
              <a:buFont typeface="Arial"/>
              <a:buNone/>
            </a:pPr>
            <a:r>
              <a:rPr lang="en-US" sz="2400" b="0" i="0" u="none" strike="noStrike" cap="none" dirty="0">
                <a:solidFill>
                  <a:srgbClr val="FFFFFF"/>
                </a:solidFill>
                <a:sym typeface="Calibri"/>
              </a:rPr>
              <a:t>Kim Reinhart, B</a:t>
            </a:r>
            <a:r>
              <a:rPr lang="en-US" sz="2400" dirty="0">
                <a:solidFill>
                  <a:srgbClr val="FFFFFF"/>
                </a:solidFill>
              </a:rPr>
              <a:t>A, BS</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76800"/>
            <a:ext cx="3529423" cy="108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906450"/>
            <a:ext cx="8229600" cy="685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sym typeface="Calibri"/>
              </a:rPr>
              <a:t>L</a:t>
            </a:r>
            <a:r>
              <a:rPr lang="en-US" sz="3800" dirty="0"/>
              <a:t>iterature</a:t>
            </a:r>
            <a:r>
              <a:rPr lang="en-US" sz="3800" b="0" i="0" u="none" strike="noStrike" cap="none" dirty="0">
                <a:solidFill>
                  <a:schemeClr val="lt1"/>
                </a:solidFill>
                <a:sym typeface="Calibri"/>
              </a:rPr>
              <a:t> </a:t>
            </a:r>
            <a:r>
              <a:rPr lang="en-US" sz="3800" b="0" i="0" u="none" strike="noStrike" cap="none" dirty="0" smtClean="0">
                <a:solidFill>
                  <a:schemeClr val="lt1"/>
                </a:solidFill>
                <a:sym typeface="Calibri"/>
              </a:rPr>
              <a:t>R</a:t>
            </a:r>
            <a:r>
              <a:rPr lang="en-US" sz="3800" dirty="0" smtClean="0"/>
              <a:t>eview</a:t>
            </a:r>
            <a:endParaRPr lang="en-US" sz="3800" dirty="0"/>
          </a:p>
        </p:txBody>
      </p:sp>
      <p:sp>
        <p:nvSpPr>
          <p:cNvPr id="108" name="Shape 108"/>
          <p:cNvSpPr txBox="1">
            <a:spLocks noGrp="1"/>
          </p:cNvSpPr>
          <p:nvPr>
            <p:ph type="body" idx="1"/>
          </p:nvPr>
        </p:nvSpPr>
        <p:spPr>
          <a:xfrm>
            <a:off x="143400" y="1752600"/>
            <a:ext cx="8772000" cy="4038600"/>
          </a:xfrm>
          <a:prstGeom prst="rect">
            <a:avLst/>
          </a:prstGeom>
          <a:noFill/>
          <a:ln>
            <a:noFill/>
          </a:ln>
        </p:spPr>
        <p:txBody>
          <a:bodyPr wrap="square" lIns="91425" tIns="45700" rIns="91425" bIns="45700" anchor="t" anchorCtr="0">
            <a:noAutofit/>
          </a:bodyPr>
          <a:lstStyle/>
          <a:p>
            <a:pPr marL="457200" lvl="0" indent="-355600">
              <a:spcBef>
                <a:spcPts val="0"/>
              </a:spcBef>
              <a:buClr>
                <a:srgbClr val="FFFEFE"/>
              </a:buClr>
            </a:pPr>
            <a:r>
              <a:rPr lang="en-US" sz="2400" dirty="0" smtClean="0">
                <a:solidFill>
                  <a:srgbClr val="FFFEFE"/>
                </a:solidFill>
                <a:latin typeface="Calibri" panose="020F0502020204030204" pitchFamily="34" charset="0"/>
                <a:ea typeface="Arial"/>
                <a:cs typeface="Arial"/>
                <a:sym typeface="Arial"/>
              </a:rPr>
              <a:t>Courses </a:t>
            </a:r>
            <a:r>
              <a:rPr lang="en-US" sz="2400" dirty="0">
                <a:solidFill>
                  <a:srgbClr val="FFFEFE"/>
                </a:solidFill>
                <a:latin typeface="Calibri" panose="020F0502020204030204" pitchFamily="34" charset="0"/>
                <a:ea typeface="Arial"/>
                <a:cs typeface="Arial"/>
                <a:sym typeface="Arial"/>
              </a:rPr>
              <a:t>in the </a:t>
            </a:r>
            <a:r>
              <a:rPr lang="en-US" sz="2400" dirty="0" smtClean="0">
                <a:solidFill>
                  <a:srgbClr val="FFFEFE"/>
                </a:solidFill>
                <a:latin typeface="Calibri" panose="020F0502020204030204" pitchFamily="34" charset="0"/>
                <a:ea typeface="Arial"/>
                <a:cs typeface="Arial"/>
                <a:sym typeface="Arial"/>
              </a:rPr>
              <a:t>BSC </a:t>
            </a:r>
            <a:r>
              <a:rPr lang="en-US" sz="2400" dirty="0">
                <a:solidFill>
                  <a:srgbClr val="FFFEFE"/>
                </a:solidFill>
                <a:latin typeface="Calibri" panose="020F0502020204030204" pitchFamily="34" charset="0"/>
                <a:ea typeface="Arial"/>
                <a:cs typeface="Arial"/>
                <a:sym typeface="Arial"/>
              </a:rPr>
              <a:t>differ in content, methods, and settings of instruction; however, they all share the common interest of integrating key humanistic and social science principles into the medical </a:t>
            </a:r>
            <a:r>
              <a:rPr lang="en-US" sz="2400" dirty="0" smtClean="0">
                <a:solidFill>
                  <a:srgbClr val="FFFEFE"/>
                </a:solidFill>
                <a:latin typeface="Calibri" panose="020F0502020204030204" pitchFamily="34" charset="0"/>
                <a:ea typeface="Arial"/>
                <a:cs typeface="Arial"/>
                <a:sym typeface="Arial"/>
              </a:rPr>
              <a:t>curriculum </a:t>
            </a:r>
            <a:r>
              <a:rPr lang="en-US" sz="2400" dirty="0" smtClean="0">
                <a:solidFill>
                  <a:schemeClr val="bg1"/>
                </a:solidFill>
                <a:latin typeface="Calibri" panose="020F0502020204030204" pitchFamily="34" charset="0"/>
                <a:ea typeface="Arial"/>
                <a:cs typeface="Arial"/>
                <a:sym typeface="Arial"/>
              </a:rPr>
              <a:t>(</a:t>
            </a:r>
            <a:r>
              <a:rPr lang="en-US" sz="2400" dirty="0" smtClean="0">
                <a:solidFill>
                  <a:schemeClr val="bg1"/>
                </a:solidFill>
              </a:rPr>
              <a:t>Benbassat et al., 2003)</a:t>
            </a:r>
            <a:r>
              <a:rPr lang="en-US" sz="2400" dirty="0" smtClean="0">
                <a:solidFill>
                  <a:schemeClr val="bg1"/>
                </a:solidFill>
                <a:latin typeface="Calibri" panose="020F0502020204030204" pitchFamily="34" charset="0"/>
                <a:ea typeface="Arial"/>
                <a:cs typeface="Arial"/>
                <a:sym typeface="Arial"/>
              </a:rPr>
              <a:t> </a:t>
            </a:r>
          </a:p>
          <a:p>
            <a:pPr marL="457200" lvl="0" indent="-355600">
              <a:spcBef>
                <a:spcPts val="0"/>
              </a:spcBef>
              <a:buClr>
                <a:srgbClr val="FFFEFE"/>
              </a:buClr>
            </a:pPr>
            <a:endParaRPr lang="en-US" sz="2400" dirty="0">
              <a:solidFill>
                <a:schemeClr val="bg1"/>
              </a:solidFill>
              <a:latin typeface="Calibri" panose="020F0502020204030204" pitchFamily="34" charset="0"/>
              <a:ea typeface="Arial"/>
              <a:cs typeface="Arial"/>
              <a:sym typeface="Arial"/>
            </a:endParaRPr>
          </a:p>
          <a:p>
            <a:pPr marL="457200" lvl="0" indent="-355600">
              <a:spcBef>
                <a:spcPts val="0"/>
              </a:spcBef>
              <a:buClr>
                <a:srgbClr val="FFFEFE"/>
              </a:buClr>
            </a:pPr>
            <a:r>
              <a:rPr lang="en-US" sz="2400" dirty="0" smtClean="0">
                <a:solidFill>
                  <a:schemeClr val="bg1"/>
                </a:solidFill>
                <a:latin typeface="Calibri" panose="020F0502020204030204" pitchFamily="34" charset="0"/>
                <a:ea typeface="Arial"/>
                <a:cs typeface="Arial"/>
                <a:sym typeface="Arial"/>
              </a:rPr>
              <a:t>Important to u</a:t>
            </a:r>
            <a:r>
              <a:rPr lang="en-US" sz="2400" dirty="0" smtClean="0">
                <a:solidFill>
                  <a:srgbClr val="FFFEFE"/>
                </a:solidFill>
                <a:latin typeface="Calibri" panose="020F0502020204030204" pitchFamily="34" charset="0"/>
                <a:ea typeface="Arial"/>
                <a:cs typeface="Arial"/>
                <a:sym typeface="Arial"/>
              </a:rPr>
              <a:t>nderstand</a:t>
            </a:r>
            <a:r>
              <a:rPr lang="en-US" sz="2400" dirty="0">
                <a:solidFill>
                  <a:srgbClr val="FFFEFE"/>
                </a:solidFill>
                <a:latin typeface="Calibri" panose="020F0502020204030204" pitchFamily="34" charset="0"/>
                <a:ea typeface="Arial"/>
                <a:cs typeface="Arial"/>
                <a:sym typeface="Arial"/>
              </a:rPr>
              <a:t> </a:t>
            </a:r>
            <a:r>
              <a:rPr lang="en-US" sz="2400" dirty="0" smtClean="0">
                <a:solidFill>
                  <a:srgbClr val="FFFEFE"/>
                </a:solidFill>
                <a:latin typeface="Calibri" panose="020F0502020204030204" pitchFamily="34" charset="0"/>
                <a:ea typeface="Arial"/>
                <a:cs typeface="Arial"/>
                <a:sym typeface="Arial"/>
              </a:rPr>
              <a:t>our </a:t>
            </a:r>
            <a:r>
              <a:rPr lang="en-US" sz="2400" dirty="0">
                <a:solidFill>
                  <a:srgbClr val="FFFEFE"/>
                </a:solidFill>
                <a:latin typeface="Calibri" panose="020F0502020204030204" pitchFamily="34" charset="0"/>
                <a:ea typeface="Arial"/>
                <a:cs typeface="Arial"/>
                <a:sym typeface="Arial"/>
              </a:rPr>
              <a:t>beliefs </a:t>
            </a:r>
            <a:r>
              <a:rPr lang="en-US" sz="2400" dirty="0" smtClean="0">
                <a:solidFill>
                  <a:srgbClr val="FFFEFE"/>
                </a:solidFill>
                <a:latin typeface="Calibri" panose="020F0502020204030204" pitchFamily="34" charset="0"/>
                <a:ea typeface="Arial"/>
                <a:cs typeface="Arial"/>
                <a:sym typeface="Arial"/>
              </a:rPr>
              <a:t>and culture, acknowledge </a:t>
            </a:r>
            <a:r>
              <a:rPr lang="en-US" sz="2400" dirty="0">
                <a:solidFill>
                  <a:srgbClr val="FFFEFE"/>
                </a:solidFill>
                <a:latin typeface="Calibri" panose="020F0502020204030204" pitchFamily="34" charset="0"/>
                <a:ea typeface="Arial"/>
                <a:cs typeface="Arial"/>
                <a:sym typeface="Arial"/>
              </a:rPr>
              <a:t>our </a:t>
            </a:r>
            <a:r>
              <a:rPr lang="en-US" sz="2400" dirty="0" smtClean="0">
                <a:solidFill>
                  <a:srgbClr val="FFFEFE"/>
                </a:solidFill>
                <a:latin typeface="Calibri" panose="020F0502020204030204" pitchFamily="34" charset="0"/>
                <a:ea typeface="Arial"/>
                <a:cs typeface="Arial"/>
                <a:sym typeface="Arial"/>
              </a:rPr>
              <a:t>patients</a:t>
            </a:r>
            <a:r>
              <a:rPr lang="en-US" sz="2400" dirty="0">
                <a:solidFill>
                  <a:srgbClr val="FFFEFE"/>
                </a:solidFill>
                <a:latin typeface="Calibri" panose="020F0502020204030204" pitchFamily="34" charset="0"/>
                <a:ea typeface="Arial"/>
                <a:cs typeface="Arial"/>
                <a:sym typeface="Arial"/>
              </a:rPr>
              <a:t>’ beliefs </a:t>
            </a:r>
            <a:r>
              <a:rPr lang="en-US" sz="2400" dirty="0" smtClean="0">
                <a:solidFill>
                  <a:srgbClr val="FFFEFE"/>
                </a:solidFill>
                <a:latin typeface="Calibri" panose="020F0502020204030204" pitchFamily="34" charset="0"/>
                <a:ea typeface="Arial"/>
                <a:cs typeface="Arial"/>
                <a:sym typeface="Arial"/>
              </a:rPr>
              <a:t>and culture, and to examine our </a:t>
            </a:r>
            <a:r>
              <a:rPr lang="en-US" sz="2400" dirty="0">
                <a:solidFill>
                  <a:srgbClr val="FFFEFE"/>
                </a:solidFill>
                <a:latin typeface="Calibri" panose="020F0502020204030204" pitchFamily="34" charset="0"/>
                <a:ea typeface="Arial"/>
                <a:cs typeface="Arial"/>
                <a:sym typeface="Arial"/>
              </a:rPr>
              <a:t>own </a:t>
            </a:r>
            <a:r>
              <a:rPr lang="en-US" sz="2400" dirty="0" smtClean="0">
                <a:solidFill>
                  <a:srgbClr val="FFFEFE"/>
                </a:solidFill>
                <a:latin typeface="Calibri" panose="020F0502020204030204" pitchFamily="34" charset="0"/>
                <a:ea typeface="Arial"/>
                <a:cs typeface="Arial"/>
                <a:sym typeface="Arial"/>
              </a:rPr>
              <a:t>attitudes</a:t>
            </a:r>
            <a:r>
              <a:rPr lang="en-US" sz="2400" dirty="0">
                <a:solidFill>
                  <a:srgbClr val="FFFEFE"/>
                </a:solidFill>
                <a:latin typeface="Calibri" panose="020F0502020204030204" pitchFamily="34" charset="0"/>
                <a:ea typeface="Arial"/>
                <a:cs typeface="Arial"/>
                <a:sym typeface="Arial"/>
              </a:rPr>
              <a:t>, </a:t>
            </a:r>
            <a:r>
              <a:rPr lang="en-US" sz="2400" dirty="0" smtClean="0">
                <a:solidFill>
                  <a:srgbClr val="FFFEFE"/>
                </a:solidFill>
                <a:latin typeface="Calibri" panose="020F0502020204030204" pitchFamily="34" charset="0"/>
                <a:ea typeface="Arial"/>
                <a:cs typeface="Arial"/>
                <a:sym typeface="Arial"/>
              </a:rPr>
              <a:t>biases, personal stressors </a:t>
            </a:r>
            <a:r>
              <a:rPr lang="en-US" sz="2400" dirty="0">
                <a:solidFill>
                  <a:srgbClr val="FFFEFE"/>
                </a:solidFill>
                <a:latin typeface="Calibri" panose="020F0502020204030204" pitchFamily="34" charset="0"/>
                <a:ea typeface="Arial"/>
                <a:cs typeface="Arial"/>
                <a:sym typeface="Arial"/>
              </a:rPr>
              <a:t>and limitations and how this can </a:t>
            </a:r>
            <a:r>
              <a:rPr lang="en-US" sz="2400" dirty="0" smtClean="0">
                <a:solidFill>
                  <a:srgbClr val="FFFEFE"/>
                </a:solidFill>
                <a:latin typeface="Calibri" panose="020F0502020204030204" pitchFamily="34" charset="0"/>
                <a:ea typeface="Arial"/>
                <a:cs typeface="Arial"/>
                <a:sym typeface="Arial"/>
              </a:rPr>
              <a:t>interfere </a:t>
            </a:r>
            <a:r>
              <a:rPr lang="en-US" sz="2400" dirty="0">
                <a:solidFill>
                  <a:srgbClr val="FFFEFE"/>
                </a:solidFill>
                <a:latin typeface="Calibri" panose="020F0502020204030204" pitchFamily="34" charset="0"/>
                <a:ea typeface="Arial"/>
                <a:cs typeface="Arial"/>
                <a:sym typeface="Arial"/>
              </a:rPr>
              <a:t>with patient care </a:t>
            </a:r>
          </a:p>
          <a:p>
            <a:pPr marL="0" marR="0" lvl="0" indent="0" algn="l" rtl="0">
              <a:spcBef>
                <a:spcPts val="0"/>
              </a:spcBef>
              <a:buNone/>
            </a:pPr>
            <a:endParaRPr sz="1200" dirty="0">
              <a:solidFill>
                <a:srgbClr val="FFFEFE"/>
              </a:solidFill>
              <a:latin typeface="Arial"/>
              <a:ea typeface="Arial"/>
              <a:cs typeface="Arial"/>
              <a:sym typeface="Arial"/>
            </a:endParaRPr>
          </a:p>
          <a:p>
            <a:pPr marL="0" marR="0" lvl="0" indent="0" algn="l" rtl="0">
              <a:spcBef>
                <a:spcPts val="0"/>
              </a:spcBef>
              <a:buNone/>
            </a:pPr>
            <a:endParaRPr sz="1200" dirty="0">
              <a:solidFill>
                <a:srgbClr val="FFFEFE"/>
              </a:solidFill>
              <a:latin typeface="Arial"/>
              <a:ea typeface="Arial"/>
              <a:cs typeface="Arial"/>
              <a:sym typeface="Arial"/>
            </a:endParaRPr>
          </a:p>
        </p:txBody>
      </p:sp>
      <p:sp>
        <p:nvSpPr>
          <p:cNvPr id="109" name="Shape 109"/>
          <p:cNvSpPr txBox="1"/>
          <p:nvPr/>
        </p:nvSpPr>
        <p:spPr>
          <a:xfrm>
            <a:off x="0" y="5931850"/>
            <a:ext cx="286800" cy="341700"/>
          </a:xfrm>
          <a:prstGeom prst="rect">
            <a:avLst/>
          </a:prstGeom>
          <a:noFill/>
          <a:ln>
            <a:noFill/>
          </a:ln>
        </p:spPr>
        <p:txBody>
          <a:bodyPr wrap="square" lIns="91425" tIns="91425" rIns="91425" bIns="91425" anchor="ctr" anchorCtr="0">
            <a:noAutofit/>
          </a:bodyPr>
          <a:lstStyle/>
          <a:p>
            <a:pPr lvl="0" rtl="0">
              <a:spcBef>
                <a:spcPts val="0"/>
              </a:spcBef>
              <a:buNone/>
            </a:pPr>
            <a:r>
              <a:rPr lang="en-US">
                <a:solidFill>
                  <a:srgbClr val="FFFEFE"/>
                </a:solidFill>
              </a:rPr>
              <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838200"/>
            <a:ext cx="8229600" cy="685800"/>
          </a:xfrm>
          <a:prstGeom prst="rect">
            <a:avLst/>
          </a:prstGeom>
        </p:spPr>
        <p:txBody>
          <a:bodyPr wrap="square" lIns="91425" tIns="91425" rIns="91425" bIns="91425" anchor="ctr" anchorCtr="0">
            <a:noAutofit/>
          </a:bodyPr>
          <a:lstStyle/>
          <a:p>
            <a:pPr lvl="0">
              <a:spcBef>
                <a:spcPts val="0"/>
              </a:spcBef>
              <a:buNone/>
            </a:pPr>
            <a:r>
              <a:rPr lang="en-US" sz="3800" dirty="0"/>
              <a:t>Literature </a:t>
            </a:r>
            <a:r>
              <a:rPr lang="en-US" sz="3800" dirty="0" smtClean="0"/>
              <a:t>Review</a:t>
            </a:r>
            <a:endParaRPr sz="3800" dirty="0"/>
          </a:p>
        </p:txBody>
      </p:sp>
      <p:sp>
        <p:nvSpPr>
          <p:cNvPr id="116" name="Shape 116"/>
          <p:cNvSpPr txBox="1">
            <a:spLocks noGrp="1"/>
          </p:cNvSpPr>
          <p:nvPr>
            <p:ph type="body" idx="1"/>
          </p:nvPr>
        </p:nvSpPr>
        <p:spPr>
          <a:xfrm>
            <a:off x="152400" y="1600200"/>
            <a:ext cx="8763000" cy="4324750"/>
          </a:xfrm>
          <a:prstGeom prst="rect">
            <a:avLst/>
          </a:prstGeom>
        </p:spPr>
        <p:txBody>
          <a:bodyPr wrap="square" lIns="91425" tIns="91425" rIns="91425" bIns="91425" anchor="t" anchorCtr="0">
            <a:noAutofit/>
          </a:bodyPr>
          <a:lstStyle/>
          <a:p>
            <a:pPr marL="457200" marR="0" lvl="0" indent="-342900" algn="l" rtl="0">
              <a:lnSpc>
                <a:spcPct val="100000"/>
              </a:lnSpc>
              <a:spcBef>
                <a:spcPts val="0"/>
              </a:spcBef>
              <a:spcAft>
                <a:spcPts val="0"/>
              </a:spcAft>
              <a:buClr>
                <a:srgbClr val="FFFEFE"/>
              </a:buClr>
              <a:buSzPct val="100000"/>
              <a:buFont typeface="Arial"/>
            </a:pPr>
            <a:r>
              <a:rPr lang="en-US" sz="2200" dirty="0" smtClean="0">
                <a:solidFill>
                  <a:srgbClr val="FFFFFF"/>
                </a:solidFill>
                <a:latin typeface="Calibri" panose="020F0502020204030204" pitchFamily="34" charset="0"/>
                <a:ea typeface="Arial"/>
                <a:cs typeface="Arial"/>
                <a:sym typeface="Arial"/>
              </a:rPr>
              <a:t>Impact:</a:t>
            </a:r>
          </a:p>
          <a:p>
            <a:pPr marL="857250" lvl="1" indent="-342900">
              <a:spcBef>
                <a:spcPts val="0"/>
              </a:spcBef>
              <a:buClr>
                <a:srgbClr val="FFFEFE"/>
              </a:buClr>
            </a:pPr>
            <a:r>
              <a:rPr lang="en-US" sz="2200" dirty="0">
                <a:solidFill>
                  <a:srgbClr val="FFFEFE"/>
                </a:solidFill>
                <a:latin typeface="Calibri" panose="020F0502020204030204" pitchFamily="34" charset="0"/>
                <a:ea typeface="Arial"/>
                <a:cs typeface="Arial"/>
                <a:sym typeface="Arial"/>
              </a:rPr>
              <a:t>T</a:t>
            </a:r>
            <a:r>
              <a:rPr lang="en-US" sz="2200" dirty="0" smtClean="0">
                <a:solidFill>
                  <a:srgbClr val="FFFEFE"/>
                </a:solidFill>
                <a:latin typeface="Calibri" panose="020F0502020204030204" pitchFamily="34" charset="0"/>
                <a:ea typeface="Arial"/>
                <a:cs typeface="Arial"/>
                <a:sym typeface="Arial"/>
              </a:rPr>
              <a:t>he </a:t>
            </a:r>
            <a:r>
              <a:rPr lang="en-US" sz="2200" dirty="0">
                <a:solidFill>
                  <a:srgbClr val="FFFEFE"/>
                </a:solidFill>
                <a:latin typeface="Calibri" panose="020F0502020204030204" pitchFamily="34" charset="0"/>
                <a:ea typeface="Arial"/>
                <a:cs typeface="Arial"/>
                <a:sym typeface="Arial"/>
              </a:rPr>
              <a:t>medicine provided to the individual and the community </a:t>
            </a:r>
            <a:endParaRPr lang="en-US" sz="2200" dirty="0" smtClean="0">
              <a:solidFill>
                <a:srgbClr val="FFFEFE"/>
              </a:solidFill>
              <a:latin typeface="Calibri" panose="020F0502020204030204" pitchFamily="34" charset="0"/>
              <a:ea typeface="Arial"/>
              <a:cs typeface="Arial"/>
              <a:sym typeface="Arial"/>
            </a:endParaRPr>
          </a:p>
          <a:p>
            <a:pPr marL="857250" lvl="1" indent="-342900">
              <a:spcBef>
                <a:spcPts val="0"/>
              </a:spcBef>
              <a:buClr>
                <a:srgbClr val="FFFEFE"/>
              </a:buClr>
            </a:pPr>
            <a:r>
              <a:rPr lang="en-US" sz="2200" dirty="0">
                <a:solidFill>
                  <a:srgbClr val="FFFEFE"/>
                </a:solidFill>
                <a:latin typeface="Calibri" panose="020F0502020204030204" pitchFamily="34" charset="0"/>
                <a:ea typeface="Arial"/>
                <a:cs typeface="Arial"/>
                <a:sym typeface="Arial"/>
              </a:rPr>
              <a:t>E</a:t>
            </a:r>
            <a:r>
              <a:rPr lang="en-US" sz="2200" dirty="0" smtClean="0">
                <a:solidFill>
                  <a:srgbClr val="FFFEFE"/>
                </a:solidFill>
                <a:latin typeface="Calibri" panose="020F0502020204030204" pitchFamily="34" charset="0"/>
                <a:ea typeface="Arial"/>
                <a:cs typeface="Arial"/>
                <a:sym typeface="Arial"/>
              </a:rPr>
              <a:t>ffective, ethical </a:t>
            </a:r>
            <a:r>
              <a:rPr lang="en-US" sz="2200" dirty="0">
                <a:solidFill>
                  <a:srgbClr val="FFFEFE"/>
                </a:solidFill>
                <a:latin typeface="Calibri" panose="020F0502020204030204" pitchFamily="34" charset="0"/>
                <a:ea typeface="Arial"/>
                <a:cs typeface="Arial"/>
                <a:sym typeface="Arial"/>
              </a:rPr>
              <a:t>and </a:t>
            </a:r>
            <a:r>
              <a:rPr lang="en-US" sz="2200" dirty="0" smtClean="0">
                <a:solidFill>
                  <a:srgbClr val="FFFEFE"/>
                </a:solidFill>
                <a:latin typeface="Calibri" panose="020F0502020204030204" pitchFamily="34" charset="0"/>
                <a:ea typeface="Arial"/>
                <a:cs typeface="Arial"/>
                <a:sym typeface="Arial"/>
              </a:rPr>
              <a:t>empathetic </a:t>
            </a:r>
            <a:r>
              <a:rPr lang="en-US" sz="2200" dirty="0">
                <a:solidFill>
                  <a:srgbClr val="FFFEFE"/>
                </a:solidFill>
                <a:latin typeface="Calibri" panose="020F0502020204030204" pitchFamily="34" charset="0"/>
                <a:ea typeface="Arial"/>
                <a:cs typeface="Arial"/>
                <a:sym typeface="Arial"/>
              </a:rPr>
              <a:t>doctor patient </a:t>
            </a:r>
            <a:r>
              <a:rPr lang="en-US" sz="2200" dirty="0" smtClean="0">
                <a:solidFill>
                  <a:srgbClr val="FFFEFE"/>
                </a:solidFill>
                <a:latin typeface="Calibri" panose="020F0502020204030204" pitchFamily="34" charset="0"/>
                <a:ea typeface="Arial"/>
                <a:cs typeface="Arial"/>
                <a:sym typeface="Arial"/>
              </a:rPr>
              <a:t>relationship; thus</a:t>
            </a:r>
            <a:r>
              <a:rPr lang="en-US" sz="2200" dirty="0">
                <a:solidFill>
                  <a:srgbClr val="FFFEFE"/>
                </a:solidFill>
                <a:latin typeface="Calibri" panose="020F0502020204030204" pitchFamily="34" charset="0"/>
                <a:ea typeface="Arial"/>
                <a:cs typeface="Arial"/>
                <a:sym typeface="Arial"/>
              </a:rPr>
              <a:t>, impacting </a:t>
            </a:r>
            <a:r>
              <a:rPr lang="en-US" sz="2200" dirty="0" smtClean="0">
                <a:solidFill>
                  <a:srgbClr val="FFFEFE"/>
                </a:solidFill>
                <a:latin typeface="Calibri" panose="020F0502020204030204" pitchFamily="34" charset="0"/>
                <a:ea typeface="Arial"/>
                <a:cs typeface="Arial"/>
                <a:sym typeface="Arial"/>
              </a:rPr>
              <a:t>your practice</a:t>
            </a:r>
          </a:p>
          <a:p>
            <a:pPr marL="857250" lvl="1" indent="-342900">
              <a:spcBef>
                <a:spcPts val="0"/>
              </a:spcBef>
              <a:buClr>
                <a:srgbClr val="FFFEFE"/>
              </a:buClr>
            </a:pPr>
            <a:r>
              <a:rPr lang="en-US" sz="2200" dirty="0">
                <a:solidFill>
                  <a:srgbClr val="FFFEFE"/>
                </a:solidFill>
                <a:latin typeface="Calibri" panose="020F0502020204030204" pitchFamily="34" charset="0"/>
                <a:ea typeface="Arial"/>
                <a:cs typeface="Arial"/>
                <a:sym typeface="Arial"/>
              </a:rPr>
              <a:t>T</a:t>
            </a:r>
            <a:r>
              <a:rPr lang="en-US" sz="2200" dirty="0" smtClean="0">
                <a:solidFill>
                  <a:srgbClr val="FFFEFE"/>
                </a:solidFill>
                <a:latin typeface="Calibri" panose="020F0502020204030204" pitchFamily="34" charset="0"/>
                <a:ea typeface="Arial"/>
                <a:cs typeface="Arial"/>
                <a:sym typeface="Arial"/>
              </a:rPr>
              <a:t>reatment </a:t>
            </a:r>
            <a:r>
              <a:rPr lang="en-US" sz="2200" dirty="0">
                <a:solidFill>
                  <a:srgbClr val="FFFEFE"/>
                </a:solidFill>
                <a:latin typeface="Calibri" panose="020F0502020204030204" pitchFamily="34" charset="0"/>
                <a:ea typeface="Arial"/>
                <a:cs typeface="Arial"/>
                <a:sym typeface="Arial"/>
              </a:rPr>
              <a:t>plans that consist of both medicine and behavior modification techniques or therapy </a:t>
            </a:r>
            <a:endParaRPr lang="en-US" sz="2200" dirty="0" smtClean="0">
              <a:solidFill>
                <a:srgbClr val="FFFEFE"/>
              </a:solidFill>
              <a:latin typeface="Calibri" panose="020F0502020204030204" pitchFamily="34" charset="0"/>
              <a:ea typeface="Arial"/>
              <a:cs typeface="Arial"/>
              <a:sym typeface="Arial"/>
            </a:endParaRPr>
          </a:p>
          <a:p>
            <a:pPr marL="514350" lvl="1" indent="0">
              <a:spcBef>
                <a:spcPts val="0"/>
              </a:spcBef>
              <a:buClr>
                <a:srgbClr val="FFFEFE"/>
              </a:buClr>
              <a:buNone/>
            </a:pPr>
            <a:r>
              <a:rPr lang="en-US" sz="2200" dirty="0" smtClean="0">
                <a:solidFill>
                  <a:srgbClr val="FFFEFE"/>
                </a:solidFill>
                <a:latin typeface="Calibri" panose="020F0502020204030204" pitchFamily="34" charset="0"/>
                <a:ea typeface="Arial"/>
                <a:cs typeface="Arial"/>
                <a:sym typeface="Arial"/>
              </a:rPr>
              <a:t> </a:t>
            </a:r>
            <a:endParaRPr lang="en-US" sz="1000" dirty="0">
              <a:solidFill>
                <a:srgbClr val="FFFEFE"/>
              </a:solidFill>
              <a:latin typeface="Calibri" panose="020F0502020204030204" pitchFamily="34" charset="0"/>
              <a:ea typeface="Arial"/>
              <a:cs typeface="Arial"/>
              <a:sym typeface="Arial"/>
            </a:endParaRPr>
          </a:p>
          <a:p>
            <a:pPr marL="457200" marR="0" lvl="0" indent="-342900" algn="l" rtl="0">
              <a:lnSpc>
                <a:spcPct val="100000"/>
              </a:lnSpc>
              <a:spcBef>
                <a:spcPts val="0"/>
              </a:spcBef>
              <a:spcAft>
                <a:spcPts val="0"/>
              </a:spcAft>
              <a:buClr>
                <a:srgbClr val="FFFEFE"/>
              </a:buClr>
              <a:buSzPct val="100000"/>
              <a:buFont typeface="Arial"/>
            </a:pPr>
            <a:r>
              <a:rPr lang="en-US" sz="2200" dirty="0">
                <a:solidFill>
                  <a:srgbClr val="FFFEFE"/>
                </a:solidFill>
                <a:latin typeface="Calibri" panose="020F0502020204030204" pitchFamily="34" charset="0"/>
                <a:ea typeface="Arial"/>
                <a:cs typeface="Arial"/>
                <a:sym typeface="Arial"/>
              </a:rPr>
              <a:t>Ultimately, </a:t>
            </a:r>
            <a:r>
              <a:rPr lang="en-US" sz="2200" dirty="0" smtClean="0">
                <a:solidFill>
                  <a:srgbClr val="FFFEFE"/>
                </a:solidFill>
                <a:latin typeface="Calibri" panose="020F0502020204030204" pitchFamily="34" charset="0"/>
                <a:ea typeface="Arial"/>
                <a:cs typeface="Arial"/>
                <a:sym typeface="Arial"/>
              </a:rPr>
              <a:t>BSC </a:t>
            </a:r>
            <a:r>
              <a:rPr lang="en-US" sz="2200" dirty="0">
                <a:solidFill>
                  <a:srgbClr val="FFFFFF"/>
                </a:solidFill>
                <a:latin typeface="Calibri" panose="020F0502020204030204" pitchFamily="34" charset="0"/>
                <a:ea typeface="Arial"/>
                <a:cs typeface="Arial"/>
                <a:sym typeface="Arial"/>
              </a:rPr>
              <a:t>should impact </a:t>
            </a:r>
            <a:r>
              <a:rPr lang="en-US" sz="2200" dirty="0" smtClean="0">
                <a:solidFill>
                  <a:srgbClr val="FFFEFE"/>
                </a:solidFill>
                <a:latin typeface="Calibri" panose="020F0502020204030204" pitchFamily="34" charset="0"/>
                <a:ea typeface="Arial"/>
                <a:cs typeface="Arial"/>
                <a:sym typeface="Arial"/>
              </a:rPr>
              <a:t>your </a:t>
            </a:r>
            <a:r>
              <a:rPr lang="en-US" sz="2200" dirty="0">
                <a:solidFill>
                  <a:srgbClr val="FFFEFE"/>
                </a:solidFill>
                <a:latin typeface="Calibri" panose="020F0502020204030204" pitchFamily="34" charset="0"/>
                <a:ea typeface="Arial"/>
                <a:cs typeface="Arial"/>
                <a:sym typeface="Arial"/>
              </a:rPr>
              <a:t>awareness of both your perspective and the patient’s perspective of their disease</a:t>
            </a:r>
            <a:r>
              <a:rPr lang="en-US" sz="2200" dirty="0" smtClean="0">
                <a:solidFill>
                  <a:srgbClr val="FFFEFE"/>
                </a:solidFill>
                <a:latin typeface="Calibri" panose="020F0502020204030204" pitchFamily="34" charset="0"/>
                <a:ea typeface="Arial"/>
                <a:cs typeface="Arial"/>
                <a:sym typeface="Arial"/>
              </a:rPr>
              <a:t>.</a:t>
            </a:r>
          </a:p>
          <a:p>
            <a:pPr marL="114300" marR="0" lvl="0" indent="0" algn="l" rtl="0">
              <a:lnSpc>
                <a:spcPct val="100000"/>
              </a:lnSpc>
              <a:spcBef>
                <a:spcPts val="0"/>
              </a:spcBef>
              <a:spcAft>
                <a:spcPts val="0"/>
              </a:spcAft>
              <a:buClr>
                <a:srgbClr val="FFFEFE"/>
              </a:buClr>
              <a:buSzPct val="100000"/>
              <a:buNone/>
            </a:pPr>
            <a:endParaRPr lang="en-US" sz="1000" dirty="0">
              <a:solidFill>
                <a:srgbClr val="FFFEFE"/>
              </a:solidFill>
              <a:latin typeface="Calibri" panose="020F0502020204030204" pitchFamily="34" charset="0"/>
              <a:ea typeface="Arial"/>
              <a:cs typeface="Arial"/>
              <a:sym typeface="Arial"/>
            </a:endParaRPr>
          </a:p>
          <a:p>
            <a:pPr marL="457200" marR="0" lvl="0" indent="-342900" algn="l" rtl="0">
              <a:lnSpc>
                <a:spcPct val="100000"/>
              </a:lnSpc>
              <a:spcBef>
                <a:spcPts val="0"/>
              </a:spcBef>
              <a:spcAft>
                <a:spcPts val="0"/>
              </a:spcAft>
              <a:buClr>
                <a:srgbClr val="FFFEFE"/>
              </a:buClr>
              <a:buSzPct val="100000"/>
              <a:buFont typeface="Arial"/>
            </a:pPr>
            <a:r>
              <a:rPr lang="en-US" sz="2200" dirty="0">
                <a:solidFill>
                  <a:srgbClr val="FFFEFE"/>
                </a:solidFill>
                <a:latin typeface="Calibri" panose="020F0502020204030204" pitchFamily="34" charset="0"/>
                <a:ea typeface="Arial"/>
                <a:cs typeface="Arial"/>
                <a:sym typeface="Arial"/>
              </a:rPr>
              <a:t>M</a:t>
            </a:r>
            <a:r>
              <a:rPr lang="en-US" sz="2200" dirty="0" smtClean="0">
                <a:solidFill>
                  <a:srgbClr val="FFFEFE"/>
                </a:solidFill>
                <a:latin typeface="Calibri" panose="020F0502020204030204" pitchFamily="34" charset="0"/>
                <a:ea typeface="Arial"/>
                <a:cs typeface="Arial"/>
                <a:sym typeface="Arial"/>
              </a:rPr>
              <a:t>edical </a:t>
            </a:r>
            <a:r>
              <a:rPr lang="en-US" sz="2200" dirty="0">
                <a:solidFill>
                  <a:srgbClr val="FFFEFE"/>
                </a:solidFill>
                <a:latin typeface="Calibri" panose="020F0502020204030204" pitchFamily="34" charset="0"/>
                <a:ea typeface="Arial"/>
                <a:cs typeface="Arial"/>
                <a:sym typeface="Arial"/>
              </a:rPr>
              <a:t>concern, </a:t>
            </a:r>
            <a:r>
              <a:rPr lang="en-US" sz="2200" dirty="0" smtClean="0">
                <a:solidFill>
                  <a:srgbClr val="FFFEFE"/>
                </a:solidFill>
                <a:latin typeface="Calibri" panose="020F0502020204030204" pitchFamily="34" charset="0"/>
                <a:ea typeface="Arial"/>
                <a:cs typeface="Arial"/>
                <a:sym typeface="Arial"/>
              </a:rPr>
              <a:t>intention and behavior </a:t>
            </a:r>
            <a:r>
              <a:rPr lang="en-US" sz="2200" dirty="0">
                <a:solidFill>
                  <a:srgbClr val="FFFEFE"/>
                </a:solidFill>
                <a:latin typeface="Calibri" panose="020F0502020204030204" pitchFamily="34" charset="0"/>
                <a:ea typeface="Arial"/>
                <a:cs typeface="Arial"/>
                <a:sym typeface="Arial"/>
              </a:rPr>
              <a:t>should positively affect the </a:t>
            </a:r>
            <a:r>
              <a:rPr lang="en-US" sz="2200" dirty="0" smtClean="0">
                <a:solidFill>
                  <a:srgbClr val="FFFEFE"/>
                </a:solidFill>
                <a:latin typeface="Calibri" panose="020F0502020204030204" pitchFamily="34" charset="0"/>
                <a:ea typeface="Arial"/>
                <a:cs typeface="Arial"/>
                <a:sym typeface="Arial"/>
              </a:rPr>
              <a:t>patient, the </a:t>
            </a:r>
            <a:r>
              <a:rPr lang="en-US" sz="2200" dirty="0">
                <a:solidFill>
                  <a:srgbClr val="FFFEFE"/>
                </a:solidFill>
                <a:latin typeface="Calibri" panose="020F0502020204030204" pitchFamily="34" charset="0"/>
                <a:ea typeface="Arial"/>
                <a:cs typeface="Arial"/>
                <a:sym typeface="Arial"/>
              </a:rPr>
              <a:t>patient's family and the community you serve</a:t>
            </a:r>
          </a:p>
        </p:txBody>
      </p:sp>
      <p:sp>
        <p:nvSpPr>
          <p:cNvPr id="117" name="Shape 117"/>
          <p:cNvSpPr txBox="1"/>
          <p:nvPr/>
        </p:nvSpPr>
        <p:spPr>
          <a:xfrm>
            <a:off x="0" y="5924950"/>
            <a:ext cx="303300" cy="294300"/>
          </a:xfrm>
          <a:prstGeom prst="rect">
            <a:avLst/>
          </a:prstGeom>
          <a:noFill/>
          <a:ln>
            <a:noFill/>
          </a:ln>
        </p:spPr>
        <p:txBody>
          <a:bodyPr wrap="square" lIns="91425" tIns="91425" rIns="91425" bIns="91425" anchor="ctr" anchorCtr="0">
            <a:noAutofit/>
          </a:bodyPr>
          <a:lstStyle/>
          <a:p>
            <a:pPr lvl="0" rtl="0">
              <a:spcBef>
                <a:spcPts val="0"/>
              </a:spcBef>
              <a:buNone/>
            </a:pPr>
            <a:r>
              <a:rPr lang="en-US" dirty="0">
                <a:solidFill>
                  <a:srgbClr val="FFFEFE"/>
                </a:solidFill>
              </a:rPr>
              <a:t>A</a:t>
            </a:r>
          </a:p>
        </p:txBody>
      </p:sp>
      <p:sp>
        <p:nvSpPr>
          <p:cNvPr id="2" name="Rectangle 1"/>
          <p:cNvSpPr/>
          <p:nvPr/>
        </p:nvSpPr>
        <p:spPr>
          <a:xfrm>
            <a:off x="3886200" y="5847261"/>
            <a:ext cx="5486400" cy="307777"/>
          </a:xfrm>
          <a:prstGeom prst="rect">
            <a:avLst/>
          </a:prstGeom>
        </p:spPr>
        <p:txBody>
          <a:bodyPr wrap="square">
            <a:spAutoFit/>
          </a:bodyPr>
          <a:lstStyle/>
          <a:p>
            <a:r>
              <a:rPr lang="en-US" dirty="0" smtClean="0">
                <a:solidFill>
                  <a:schemeClr val="bg1"/>
                </a:solidFill>
              </a:rPr>
              <a:t>(Benbassat </a:t>
            </a:r>
            <a:r>
              <a:rPr lang="en-US" dirty="0">
                <a:solidFill>
                  <a:schemeClr val="bg1"/>
                </a:solidFill>
              </a:rPr>
              <a:t>et al., 2003</a:t>
            </a:r>
            <a:r>
              <a:rPr lang="en-US" dirty="0" smtClean="0">
                <a:solidFill>
                  <a:schemeClr val="bg1"/>
                </a:solidFill>
              </a:rPr>
              <a:t>; </a:t>
            </a:r>
            <a:r>
              <a:rPr lang="en-US" dirty="0">
                <a:solidFill>
                  <a:schemeClr val="bg1"/>
                </a:solidFill>
              </a:rPr>
              <a:t>Tsutsumi, </a:t>
            </a:r>
            <a:r>
              <a:rPr lang="en-US" dirty="0" smtClean="0">
                <a:solidFill>
                  <a:schemeClr val="bg1"/>
                </a:solidFill>
              </a:rPr>
              <a:t>2015; </a:t>
            </a:r>
            <a:r>
              <a:rPr lang="en-US" dirty="0">
                <a:solidFill>
                  <a:schemeClr val="bg1"/>
                </a:solidFill>
              </a:rPr>
              <a:t>Vanselow et al., </a:t>
            </a:r>
            <a:r>
              <a:rPr lang="en-US" dirty="0" smtClean="0">
                <a:solidFill>
                  <a:schemeClr val="bg1"/>
                </a:solidFill>
              </a:rPr>
              <a:t>2004)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Shape 117"/>
          <p:cNvSpPr txBox="1"/>
          <p:nvPr/>
        </p:nvSpPr>
        <p:spPr>
          <a:xfrm>
            <a:off x="0" y="5924950"/>
            <a:ext cx="303300" cy="294300"/>
          </a:xfrm>
          <a:prstGeom prst="rect">
            <a:avLst/>
          </a:prstGeom>
          <a:noFill/>
          <a:ln>
            <a:noFill/>
          </a:ln>
        </p:spPr>
        <p:txBody>
          <a:bodyPr wrap="square" lIns="91425" tIns="91425" rIns="91425" bIns="91425" anchor="ctr" anchorCtr="0">
            <a:noAutofit/>
          </a:bodyPr>
          <a:lstStyle/>
          <a:p>
            <a:pPr lvl="0" rtl="0">
              <a:spcBef>
                <a:spcPts val="0"/>
              </a:spcBef>
              <a:buNone/>
            </a:pPr>
            <a:r>
              <a:rPr lang="en-US" dirty="0">
                <a:solidFill>
                  <a:srgbClr val="FFFEFE"/>
                </a:solidFill>
              </a:rPr>
              <a:t>A</a:t>
            </a:r>
          </a:p>
        </p:txBody>
      </p:sp>
      <p:pic>
        <p:nvPicPr>
          <p:cNvPr id="8" name="Picture 7"/>
          <p:cNvPicPr>
            <a:picLocks noChangeAspect="1"/>
          </p:cNvPicPr>
          <p:nvPr/>
        </p:nvPicPr>
        <p:blipFill>
          <a:blip r:embed="rId3"/>
          <a:stretch>
            <a:fillRect/>
          </a:stretch>
        </p:blipFill>
        <p:spPr>
          <a:xfrm>
            <a:off x="2590800" y="695994"/>
            <a:ext cx="3962400" cy="5502282"/>
          </a:xfrm>
          <a:prstGeom prst="rect">
            <a:avLst/>
          </a:prstGeom>
        </p:spPr>
      </p:pic>
      <p:sp>
        <p:nvSpPr>
          <p:cNvPr id="9" name="TextBox 8"/>
          <p:cNvSpPr txBox="1"/>
          <p:nvPr/>
        </p:nvSpPr>
        <p:spPr>
          <a:xfrm>
            <a:off x="7010400" y="5880097"/>
            <a:ext cx="2057400" cy="307777"/>
          </a:xfrm>
          <a:prstGeom prst="rect">
            <a:avLst/>
          </a:prstGeom>
          <a:noFill/>
        </p:spPr>
        <p:txBody>
          <a:bodyPr wrap="square" rtlCol="0">
            <a:spAutoFit/>
          </a:bodyPr>
          <a:lstStyle/>
          <a:p>
            <a:r>
              <a:rPr lang="en-US" dirty="0">
                <a:solidFill>
                  <a:schemeClr val="bg1"/>
                </a:solidFill>
              </a:rPr>
              <a:t>(</a:t>
            </a:r>
            <a:r>
              <a:rPr lang="en-US" dirty="0" smtClean="0">
                <a:solidFill>
                  <a:schemeClr val="bg1"/>
                </a:solidFill>
              </a:rPr>
              <a:t>Vanselow et al., 2004)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3" name="Shape 117"/>
          <p:cNvSpPr txBox="1"/>
          <p:nvPr/>
        </p:nvSpPr>
        <p:spPr>
          <a:xfrm>
            <a:off x="0" y="5924950"/>
            <a:ext cx="303300" cy="294300"/>
          </a:xfrm>
          <a:prstGeom prst="rect">
            <a:avLst/>
          </a:prstGeom>
          <a:noFill/>
          <a:ln>
            <a:noFill/>
          </a:ln>
        </p:spPr>
        <p:txBody>
          <a:bodyPr wrap="square" lIns="91425" tIns="91425" rIns="91425" bIns="91425" anchor="ctr" anchorCtr="0">
            <a:noAutofit/>
          </a:bodyPr>
          <a:lstStyle/>
          <a:p>
            <a:pPr lvl="0" rtl="0">
              <a:spcBef>
                <a:spcPts val="0"/>
              </a:spcBef>
              <a:buNone/>
            </a:pPr>
            <a:r>
              <a:rPr lang="en-US" dirty="0">
                <a:solidFill>
                  <a:srgbClr val="FFFEFE"/>
                </a:solidFill>
              </a:rPr>
              <a:t>A</a:t>
            </a:r>
          </a:p>
        </p:txBody>
      </p:sp>
      <p:sp>
        <p:nvSpPr>
          <p:cNvPr id="2" name="TextBox 1"/>
          <p:cNvSpPr txBox="1"/>
          <p:nvPr/>
        </p:nvSpPr>
        <p:spPr>
          <a:xfrm>
            <a:off x="3657600" y="5911473"/>
            <a:ext cx="5486400" cy="307777"/>
          </a:xfrm>
          <a:prstGeom prst="rect">
            <a:avLst/>
          </a:prstGeom>
          <a:noFill/>
        </p:spPr>
        <p:txBody>
          <a:bodyPr wrap="square" rtlCol="0">
            <a:spAutoFit/>
          </a:bodyPr>
          <a:lstStyle/>
          <a:p>
            <a:pPr algn="r"/>
            <a:r>
              <a:rPr lang="en-US" dirty="0" smtClean="0">
                <a:solidFill>
                  <a:schemeClr val="bg1"/>
                </a:solidFill>
              </a:rPr>
              <a:t>(</a:t>
            </a:r>
            <a:r>
              <a:rPr lang="en-US" dirty="0" err="1" smtClean="0">
                <a:solidFill>
                  <a:schemeClr val="bg1"/>
                </a:solidFill>
              </a:rPr>
              <a:t>Cordingley</a:t>
            </a:r>
            <a:r>
              <a:rPr lang="en-US" dirty="0" smtClean="0">
                <a:solidFill>
                  <a:schemeClr val="bg1"/>
                </a:solidFill>
              </a:rPr>
              <a:t> et al., 2013; </a:t>
            </a:r>
            <a:r>
              <a:rPr lang="en-US" dirty="0">
                <a:solidFill>
                  <a:schemeClr val="bg1"/>
                </a:solidFill>
              </a:rPr>
              <a:t>Tsutsumi, 2015; </a:t>
            </a:r>
            <a:r>
              <a:rPr lang="en-US" dirty="0" err="1">
                <a:solidFill>
                  <a:schemeClr val="bg1"/>
                </a:solidFill>
              </a:rPr>
              <a:t>Vanselow</a:t>
            </a:r>
            <a:r>
              <a:rPr lang="en-US" dirty="0">
                <a:solidFill>
                  <a:schemeClr val="bg1"/>
                </a:solidFill>
              </a:rPr>
              <a:t> et al., 2004; )</a:t>
            </a:r>
          </a:p>
        </p:txBody>
      </p:sp>
      <p:pic>
        <p:nvPicPr>
          <p:cNvPr id="5" name="Picture 4"/>
          <p:cNvPicPr>
            <a:picLocks noChangeAspect="1"/>
          </p:cNvPicPr>
          <p:nvPr/>
        </p:nvPicPr>
        <p:blipFill>
          <a:blip r:embed="rId3"/>
          <a:stretch>
            <a:fillRect/>
          </a:stretch>
        </p:blipFill>
        <p:spPr>
          <a:xfrm>
            <a:off x="1981200" y="685799"/>
            <a:ext cx="4651780" cy="52256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4" name="Rectangle 3"/>
          <p:cNvSpPr/>
          <p:nvPr/>
        </p:nvSpPr>
        <p:spPr>
          <a:xfrm>
            <a:off x="5099303" y="5918211"/>
            <a:ext cx="4044697" cy="307777"/>
          </a:xfrm>
          <a:prstGeom prst="rect">
            <a:avLst/>
          </a:prstGeom>
        </p:spPr>
        <p:txBody>
          <a:bodyPr wrap="none">
            <a:spAutoFit/>
          </a:bodyPr>
          <a:lstStyle/>
          <a:p>
            <a:pPr algn="r"/>
            <a:r>
              <a:rPr lang="en-US" dirty="0" smtClean="0">
                <a:solidFill>
                  <a:schemeClr val="bg1"/>
                </a:solidFill>
              </a:rPr>
              <a:t>(</a:t>
            </a:r>
            <a:r>
              <a:rPr lang="en-US" dirty="0" err="1" smtClean="0">
                <a:solidFill>
                  <a:schemeClr val="bg1"/>
                </a:solidFill>
              </a:rPr>
              <a:t>Benbassat</a:t>
            </a:r>
            <a:r>
              <a:rPr lang="en-US" dirty="0" smtClean="0">
                <a:solidFill>
                  <a:schemeClr val="bg1"/>
                </a:solidFill>
              </a:rPr>
              <a:t> </a:t>
            </a:r>
            <a:r>
              <a:rPr lang="en-US" dirty="0">
                <a:solidFill>
                  <a:schemeClr val="bg1"/>
                </a:solidFill>
              </a:rPr>
              <a:t>et al., </a:t>
            </a:r>
            <a:r>
              <a:rPr lang="en-US" dirty="0" smtClean="0">
                <a:solidFill>
                  <a:schemeClr val="bg1"/>
                </a:solidFill>
              </a:rPr>
              <a:t>2003; </a:t>
            </a:r>
            <a:r>
              <a:rPr lang="en-US" dirty="0" err="1" smtClean="0">
                <a:solidFill>
                  <a:schemeClr val="bg1"/>
                </a:solidFill>
              </a:rPr>
              <a:t>Vanselow</a:t>
            </a:r>
            <a:r>
              <a:rPr lang="en-US" dirty="0" smtClean="0">
                <a:solidFill>
                  <a:schemeClr val="bg1"/>
                </a:solidFill>
              </a:rPr>
              <a:t> </a:t>
            </a:r>
            <a:r>
              <a:rPr lang="en-US" dirty="0">
                <a:solidFill>
                  <a:schemeClr val="bg1"/>
                </a:solidFill>
              </a:rPr>
              <a:t>et al., </a:t>
            </a:r>
            <a:r>
              <a:rPr lang="en-US" dirty="0" smtClean="0">
                <a:solidFill>
                  <a:schemeClr val="bg1"/>
                </a:solidFill>
              </a:rPr>
              <a:t>2004)</a:t>
            </a:r>
            <a:endParaRPr lang="en-US" dirty="0">
              <a:solidFill>
                <a:srgbClr val="FF0000"/>
              </a:solidFill>
            </a:endParaRPr>
          </a:p>
        </p:txBody>
      </p:sp>
      <p:sp>
        <p:nvSpPr>
          <p:cNvPr id="9" name="Shape 117"/>
          <p:cNvSpPr txBox="1"/>
          <p:nvPr/>
        </p:nvSpPr>
        <p:spPr>
          <a:xfrm>
            <a:off x="0" y="5924950"/>
            <a:ext cx="303300" cy="294300"/>
          </a:xfrm>
          <a:prstGeom prst="rect">
            <a:avLst/>
          </a:prstGeom>
          <a:noFill/>
          <a:ln>
            <a:noFill/>
          </a:ln>
        </p:spPr>
        <p:txBody>
          <a:bodyPr wrap="square" lIns="91425" tIns="91425" rIns="91425" bIns="91425" anchor="ctr" anchorCtr="0">
            <a:noAutofit/>
          </a:bodyPr>
          <a:lstStyle/>
          <a:p>
            <a:pPr lvl="0" rtl="0">
              <a:spcBef>
                <a:spcPts val="0"/>
              </a:spcBef>
              <a:buNone/>
            </a:pPr>
            <a:r>
              <a:rPr lang="en-US" dirty="0">
                <a:solidFill>
                  <a:srgbClr val="FFFEFE"/>
                </a:solidFill>
              </a:rPr>
              <a:t>A</a:t>
            </a:r>
          </a:p>
        </p:txBody>
      </p:sp>
      <p:pic>
        <p:nvPicPr>
          <p:cNvPr id="2" name="Picture 1"/>
          <p:cNvPicPr>
            <a:picLocks noChangeAspect="1"/>
          </p:cNvPicPr>
          <p:nvPr/>
        </p:nvPicPr>
        <p:blipFill>
          <a:blip r:embed="rId3"/>
          <a:stretch>
            <a:fillRect/>
          </a:stretch>
        </p:blipFill>
        <p:spPr>
          <a:xfrm>
            <a:off x="1066800" y="786291"/>
            <a:ext cx="6638344" cy="50049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p:nvPr/>
        </p:nvSpPr>
        <p:spPr>
          <a:xfrm>
            <a:off x="284250" y="1752600"/>
            <a:ext cx="4170000" cy="2347800"/>
          </a:xfrm>
          <a:prstGeom prst="rect">
            <a:avLst/>
          </a:prstGeom>
          <a:noFill/>
          <a:ln>
            <a:noFill/>
          </a:ln>
        </p:spPr>
        <p:txBody>
          <a:bodyPr wrap="square" lIns="91425" tIns="91425" rIns="91425" bIns="91425" anchor="t" anchorCtr="0">
            <a:noAutofit/>
          </a:bodyPr>
          <a:lstStyle/>
          <a:p>
            <a:pPr marL="457200" lvl="0" indent="-381000">
              <a:spcBef>
                <a:spcPts val="0"/>
              </a:spcBef>
              <a:buClr>
                <a:schemeClr val="lt1"/>
              </a:buClr>
              <a:buSzPct val="100000"/>
              <a:buChar char="●"/>
            </a:pPr>
            <a:r>
              <a:rPr lang="en-US" sz="2400" dirty="0">
                <a:solidFill>
                  <a:schemeClr val="lt1"/>
                </a:solidFill>
              </a:rPr>
              <a:t>What should medical students know?</a:t>
            </a:r>
          </a:p>
          <a:p>
            <a:pPr lvl="0">
              <a:spcBef>
                <a:spcPts val="0"/>
              </a:spcBef>
              <a:buNone/>
            </a:pPr>
            <a:endParaRPr sz="2400" dirty="0">
              <a:solidFill>
                <a:schemeClr val="lt1"/>
              </a:solidFill>
            </a:endParaRPr>
          </a:p>
          <a:p>
            <a:pPr marL="457200" lvl="0" indent="-381000">
              <a:spcBef>
                <a:spcPts val="0"/>
              </a:spcBef>
              <a:buClr>
                <a:schemeClr val="lt1"/>
              </a:buClr>
              <a:buSzPct val="100000"/>
              <a:buChar char="●"/>
            </a:pPr>
            <a:r>
              <a:rPr lang="en-US" sz="2400" dirty="0">
                <a:solidFill>
                  <a:schemeClr val="lt1"/>
                </a:solidFill>
              </a:rPr>
              <a:t>What captivates medical students?</a:t>
            </a:r>
          </a:p>
        </p:txBody>
      </p:sp>
      <p:sp>
        <p:nvSpPr>
          <p:cNvPr id="155" name="Shape 155"/>
          <p:cNvSpPr txBox="1"/>
          <p:nvPr/>
        </p:nvSpPr>
        <p:spPr>
          <a:xfrm>
            <a:off x="0" y="5924950"/>
            <a:ext cx="303300" cy="294300"/>
          </a:xfrm>
          <a:prstGeom prst="rect">
            <a:avLst/>
          </a:prstGeom>
          <a:noFill/>
          <a:ln>
            <a:noFill/>
          </a:ln>
        </p:spPr>
        <p:txBody>
          <a:bodyPr wrap="square" lIns="91425" tIns="91425" rIns="91425" bIns="91425" anchor="ctr" anchorCtr="0">
            <a:noAutofit/>
          </a:bodyPr>
          <a:lstStyle/>
          <a:p>
            <a:pPr lvl="0" rtl="0">
              <a:spcBef>
                <a:spcPts val="0"/>
              </a:spcBef>
              <a:buNone/>
            </a:pPr>
            <a:r>
              <a:rPr lang="en-US">
                <a:solidFill>
                  <a:srgbClr val="FFFEFE"/>
                </a:solidFill>
              </a:rPr>
              <a:t>A</a:t>
            </a:r>
          </a:p>
        </p:txBody>
      </p:sp>
      <p:pic>
        <p:nvPicPr>
          <p:cNvPr id="2" name="Picture 1"/>
          <p:cNvPicPr>
            <a:picLocks noChangeAspect="1"/>
          </p:cNvPicPr>
          <p:nvPr/>
        </p:nvPicPr>
        <p:blipFill>
          <a:blip r:embed="rId3"/>
          <a:stretch>
            <a:fillRect/>
          </a:stretch>
        </p:blipFill>
        <p:spPr>
          <a:xfrm>
            <a:off x="4800600" y="685800"/>
            <a:ext cx="4104772" cy="5239149"/>
          </a:xfrm>
          <a:prstGeom prst="rect">
            <a:avLst/>
          </a:prstGeom>
        </p:spPr>
      </p:pic>
      <p:sp>
        <p:nvSpPr>
          <p:cNvPr id="3" name="Rectangle 2"/>
          <p:cNvSpPr/>
          <p:nvPr/>
        </p:nvSpPr>
        <p:spPr>
          <a:xfrm>
            <a:off x="7100130" y="5924950"/>
            <a:ext cx="2015295" cy="307777"/>
          </a:xfrm>
          <a:prstGeom prst="rect">
            <a:avLst/>
          </a:prstGeom>
        </p:spPr>
        <p:txBody>
          <a:bodyPr wrap="none">
            <a:spAutoFit/>
          </a:bodyPr>
          <a:lstStyle/>
          <a:p>
            <a:r>
              <a:rPr lang="en-US" dirty="0" smtClean="0">
                <a:solidFill>
                  <a:schemeClr val="bg1"/>
                </a:solidFill>
              </a:rPr>
              <a:t>(Vanselow </a:t>
            </a:r>
            <a:r>
              <a:rPr lang="en-US" dirty="0">
                <a:solidFill>
                  <a:schemeClr val="bg1"/>
                </a:solidFill>
              </a:rPr>
              <a:t>et al., </a:t>
            </a:r>
            <a:r>
              <a:rPr lang="en-US" dirty="0" smtClean="0">
                <a:solidFill>
                  <a:schemeClr val="bg1"/>
                </a:solidFill>
              </a:rPr>
              <a:t>2004)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0" y="5931850"/>
            <a:ext cx="286800" cy="341700"/>
          </a:xfrm>
          <a:prstGeom prst="rect">
            <a:avLst/>
          </a:prstGeom>
          <a:noFill/>
          <a:ln>
            <a:noFill/>
          </a:ln>
        </p:spPr>
        <p:txBody>
          <a:bodyPr wrap="square" lIns="91425" tIns="91425" rIns="91425" bIns="91425" anchor="ctr" anchorCtr="0">
            <a:noAutofit/>
          </a:bodyPr>
          <a:lstStyle/>
          <a:p>
            <a:pPr lvl="0" rtl="0">
              <a:spcBef>
                <a:spcPts val="0"/>
              </a:spcBef>
              <a:buNone/>
            </a:pPr>
            <a:r>
              <a:rPr lang="en-US">
                <a:solidFill>
                  <a:srgbClr val="FFFEFE"/>
                </a:solidFill>
              </a:rPr>
              <a:t>K</a:t>
            </a:r>
          </a:p>
        </p:txBody>
      </p:sp>
      <p:sp>
        <p:nvSpPr>
          <p:cNvPr id="161" name="Shape 161"/>
          <p:cNvSpPr txBox="1"/>
          <p:nvPr/>
        </p:nvSpPr>
        <p:spPr>
          <a:xfrm>
            <a:off x="1104275" y="2566450"/>
            <a:ext cx="7003200" cy="3707100"/>
          </a:xfrm>
          <a:prstGeom prst="rect">
            <a:avLst/>
          </a:prstGeom>
          <a:noFill/>
          <a:ln>
            <a:noFill/>
          </a:ln>
        </p:spPr>
        <p:txBody>
          <a:bodyPr wrap="square" lIns="91425" tIns="91425" rIns="91425" bIns="91425" anchor="t" anchorCtr="0">
            <a:noAutofit/>
          </a:bodyPr>
          <a:lstStyle/>
          <a:p>
            <a:pPr marL="457200" lvl="0" indent="-330200" rtl="0">
              <a:spcBef>
                <a:spcPts val="0"/>
              </a:spcBef>
              <a:buClr>
                <a:srgbClr val="FFFFFF"/>
              </a:buClr>
              <a:buSzPct val="100000"/>
              <a:buChar char="●"/>
            </a:pPr>
            <a:r>
              <a:rPr lang="en-US" sz="1600" dirty="0">
                <a:solidFill>
                  <a:srgbClr val="FFFFFF"/>
                </a:solidFill>
              </a:rPr>
              <a:t>Inclusion of behavioral and social sciences</a:t>
            </a:r>
          </a:p>
          <a:p>
            <a:pPr marL="457200" lvl="0" indent="-330200" rtl="0">
              <a:spcBef>
                <a:spcPts val="0"/>
              </a:spcBef>
              <a:buClr>
                <a:srgbClr val="FFFFFF"/>
              </a:buClr>
              <a:buSzPct val="100000"/>
              <a:buChar char="●"/>
            </a:pPr>
            <a:r>
              <a:rPr lang="en-US" sz="1600" dirty="0">
                <a:solidFill>
                  <a:srgbClr val="FFFFFF"/>
                </a:solidFill>
              </a:rPr>
              <a:t>Emphasis on psychosocial aspects of patient care</a:t>
            </a:r>
          </a:p>
          <a:p>
            <a:pPr marL="457200" lvl="0" indent="-330200" rtl="0">
              <a:spcBef>
                <a:spcPts val="0"/>
              </a:spcBef>
              <a:buClr>
                <a:srgbClr val="FFFFFF"/>
              </a:buClr>
              <a:buSzPct val="100000"/>
              <a:buChar char="●"/>
            </a:pPr>
            <a:r>
              <a:rPr lang="en-US" sz="1600" dirty="0">
                <a:solidFill>
                  <a:srgbClr val="FFFFFF"/>
                </a:solidFill>
              </a:rPr>
              <a:t>No set standard for specific exposure</a:t>
            </a: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lvl="0" rtl="0">
              <a:spcBef>
                <a:spcPts val="0"/>
              </a:spcBef>
              <a:buNone/>
            </a:pPr>
            <a:endParaRPr dirty="0">
              <a:solidFill>
                <a:srgbClr val="FFFFFF"/>
              </a:solidFill>
            </a:endParaRPr>
          </a:p>
          <a:p>
            <a:pPr marL="457200" lvl="0" indent="-330200" rtl="0">
              <a:spcBef>
                <a:spcPts val="0"/>
              </a:spcBef>
              <a:buClr>
                <a:srgbClr val="FFFFFF"/>
              </a:buClr>
              <a:buSzPct val="100000"/>
              <a:buChar char="●"/>
            </a:pPr>
            <a:r>
              <a:rPr lang="en-US" sz="1600" dirty="0">
                <a:solidFill>
                  <a:srgbClr val="FFFFFF"/>
                </a:solidFill>
              </a:rPr>
              <a:t>OMS1: Behavioral Health Assessment (</a:t>
            </a:r>
            <a:r>
              <a:rPr lang="en-US" sz="1600" dirty="0" err="1">
                <a:solidFill>
                  <a:srgbClr val="FFFFFF"/>
                </a:solidFill>
              </a:rPr>
              <a:t>Clind</a:t>
            </a:r>
            <a:r>
              <a:rPr lang="en-US" sz="1600" dirty="0">
                <a:solidFill>
                  <a:srgbClr val="FFFFFF"/>
                </a:solidFill>
              </a:rPr>
              <a:t> 1503)</a:t>
            </a:r>
          </a:p>
          <a:p>
            <a:pPr marL="457200" lvl="0" indent="-330200" rtl="0">
              <a:spcBef>
                <a:spcPts val="0"/>
              </a:spcBef>
              <a:buClr>
                <a:srgbClr val="FFFFFF"/>
              </a:buClr>
              <a:buSzPct val="100000"/>
              <a:buChar char="●"/>
            </a:pPr>
            <a:r>
              <a:rPr lang="en-US" sz="1600" dirty="0">
                <a:solidFill>
                  <a:srgbClr val="FFFFFF"/>
                </a:solidFill>
              </a:rPr>
              <a:t>OMS2: Mental Illness and Treatments (</a:t>
            </a:r>
            <a:r>
              <a:rPr lang="en-US" sz="1600" dirty="0" err="1">
                <a:solidFill>
                  <a:srgbClr val="FFFFFF"/>
                </a:solidFill>
              </a:rPr>
              <a:t>Clind</a:t>
            </a:r>
            <a:r>
              <a:rPr lang="en-US" sz="1600" dirty="0">
                <a:solidFill>
                  <a:srgbClr val="FFFFFF"/>
                </a:solidFill>
              </a:rPr>
              <a:t> 1603)</a:t>
            </a:r>
          </a:p>
          <a:p>
            <a:pPr marL="457200" lvl="0" indent="-330200" rtl="0">
              <a:spcBef>
                <a:spcPts val="0"/>
              </a:spcBef>
              <a:buClr>
                <a:srgbClr val="FFFFFF"/>
              </a:buClr>
              <a:buSzPct val="100000"/>
              <a:buChar char="●"/>
            </a:pPr>
            <a:r>
              <a:rPr lang="en-US" sz="1600" dirty="0">
                <a:solidFill>
                  <a:srgbClr val="FFFFFF"/>
                </a:solidFill>
              </a:rPr>
              <a:t>OMS3: Psychiatric Clerkship (</a:t>
            </a:r>
            <a:r>
              <a:rPr lang="en-US" sz="1600" dirty="0" err="1">
                <a:solidFill>
                  <a:srgbClr val="FFFFFF"/>
                </a:solidFill>
              </a:rPr>
              <a:t>Psyd</a:t>
            </a:r>
            <a:r>
              <a:rPr lang="en-US" sz="1600" dirty="0">
                <a:solidFill>
                  <a:srgbClr val="FFFFFF"/>
                </a:solidFill>
              </a:rPr>
              <a:t> 1702)</a:t>
            </a:r>
          </a:p>
          <a:p>
            <a:pPr marL="457200" lvl="0" indent="-330200">
              <a:spcBef>
                <a:spcPts val="0"/>
              </a:spcBef>
              <a:buClr>
                <a:srgbClr val="FFFFFF"/>
              </a:buClr>
              <a:buSzPct val="100000"/>
              <a:buChar char="●"/>
            </a:pPr>
            <a:r>
              <a:rPr lang="en-US" sz="1600" dirty="0">
                <a:solidFill>
                  <a:srgbClr val="FFFFFF"/>
                </a:solidFill>
              </a:rPr>
              <a:t>OMS4: Electives only</a:t>
            </a:r>
          </a:p>
        </p:txBody>
      </p:sp>
      <p:pic>
        <p:nvPicPr>
          <p:cNvPr id="162" name="Shape 162"/>
          <p:cNvPicPr preferRelativeResize="0"/>
          <p:nvPr/>
        </p:nvPicPr>
        <p:blipFill>
          <a:blip r:embed="rId3">
            <a:alphaModFix/>
          </a:blip>
          <a:stretch>
            <a:fillRect/>
          </a:stretch>
        </p:blipFill>
        <p:spPr>
          <a:xfrm>
            <a:off x="1406008" y="3657600"/>
            <a:ext cx="6258351" cy="963949"/>
          </a:xfrm>
          <a:prstGeom prst="rect">
            <a:avLst/>
          </a:prstGeom>
          <a:noFill/>
          <a:ln>
            <a:noFill/>
          </a:ln>
        </p:spPr>
      </p:pic>
      <p:pic>
        <p:nvPicPr>
          <p:cNvPr id="163" name="Shape 163"/>
          <p:cNvPicPr preferRelativeResize="0"/>
          <p:nvPr/>
        </p:nvPicPr>
        <p:blipFill rotWithShape="1">
          <a:blip r:embed="rId4">
            <a:alphaModFix/>
          </a:blip>
          <a:srcRect/>
          <a:stretch/>
        </p:blipFill>
        <p:spPr>
          <a:xfrm>
            <a:off x="790459" y="1295400"/>
            <a:ext cx="7489450" cy="1171295"/>
          </a:xfrm>
          <a:prstGeom prst="rect">
            <a:avLst/>
          </a:prstGeom>
          <a:noFill/>
          <a:ln>
            <a:noFill/>
          </a:ln>
        </p:spPr>
      </p:pic>
      <p:sp>
        <p:nvSpPr>
          <p:cNvPr id="3" name="TextBox 2"/>
          <p:cNvSpPr txBox="1"/>
          <p:nvPr/>
        </p:nvSpPr>
        <p:spPr>
          <a:xfrm>
            <a:off x="5562600" y="5867400"/>
            <a:ext cx="3581400" cy="307777"/>
          </a:xfrm>
          <a:prstGeom prst="rect">
            <a:avLst/>
          </a:prstGeom>
          <a:noFill/>
        </p:spPr>
        <p:txBody>
          <a:bodyPr wrap="square" rtlCol="0">
            <a:spAutoFit/>
          </a:bodyPr>
          <a:lstStyle/>
          <a:p>
            <a:r>
              <a:rPr lang="en-US" dirty="0" smtClean="0">
                <a:solidFill>
                  <a:schemeClr val="bg1"/>
                </a:solidFill>
              </a:rPr>
              <a:t>(AACOM, 2017; AOA, 201</a:t>
            </a:r>
            <a:r>
              <a:rPr lang="en-US" dirty="0" smtClean="0">
                <a:solidFill>
                  <a:srgbClr val="FFFFFF"/>
                </a:solidFill>
              </a:rPr>
              <a:t>6; COCA, 2016)</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7620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The Plan…</a:t>
            </a:r>
          </a:p>
        </p:txBody>
      </p:sp>
      <p:sp>
        <p:nvSpPr>
          <p:cNvPr id="170" name="Shape 170"/>
          <p:cNvSpPr txBox="1">
            <a:spLocks noGrp="1"/>
          </p:cNvSpPr>
          <p:nvPr>
            <p:ph type="body" idx="1"/>
          </p:nvPr>
        </p:nvSpPr>
        <p:spPr>
          <a:xfrm>
            <a:off x="3276600" y="1752600"/>
            <a:ext cx="5486400" cy="414615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US" sz="2800" b="0" i="0" u="none" strike="noStrike" cap="none" dirty="0">
                <a:solidFill>
                  <a:schemeClr val="lt1"/>
                </a:solidFill>
                <a:sym typeface="Calibri"/>
              </a:rPr>
              <a:t>Initial idea</a:t>
            </a:r>
            <a:r>
              <a:rPr lang="en-US" sz="2800" dirty="0"/>
              <a:t>:</a:t>
            </a:r>
          </a:p>
          <a:p>
            <a:pPr marL="342900" marR="0" lvl="0" indent="-292100" algn="l" rtl="0">
              <a:lnSpc>
                <a:spcPct val="90000"/>
              </a:lnSpc>
              <a:spcBef>
                <a:spcPts val="64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6-8 week curriculum</a:t>
            </a:r>
          </a:p>
          <a:p>
            <a:pPr marL="342900" marR="0" lvl="0" indent="-292100" algn="l" rtl="0">
              <a:lnSpc>
                <a:spcPct val="90000"/>
              </a:lnSpc>
              <a:spcBef>
                <a:spcPts val="64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Multiple topics</a:t>
            </a:r>
          </a:p>
          <a:p>
            <a:pPr marL="342900" marR="0" lvl="0" indent="-292100" algn="l" rtl="0">
              <a:lnSpc>
                <a:spcPct val="90000"/>
              </a:lnSpc>
              <a:spcBef>
                <a:spcPts val="64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Meet weekly for one hour </a:t>
            </a:r>
          </a:p>
          <a:p>
            <a:pPr marL="342900" marR="0" lvl="0" indent="-292100" algn="l" rtl="0">
              <a:lnSpc>
                <a:spcPct val="90000"/>
              </a:lnSpc>
              <a:spcBef>
                <a:spcPts val="64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Provide feedback forms after each lecture and “series”</a:t>
            </a:r>
          </a:p>
          <a:p>
            <a:pPr marL="342900" marR="0" lvl="0" indent="-292100" algn="l" rtl="0">
              <a:lnSpc>
                <a:spcPct val="90000"/>
              </a:lnSpc>
              <a:spcBef>
                <a:spcPts val="640"/>
              </a:spcBef>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Shadow in therapy</a:t>
            </a:r>
          </a:p>
          <a:p>
            <a:pPr marL="0" marR="0" lvl="0" indent="0" algn="l" rtl="0">
              <a:lnSpc>
                <a:spcPct val="90000"/>
              </a:lnSpc>
              <a:spcBef>
                <a:spcPts val="640"/>
              </a:spcBef>
              <a:buNone/>
            </a:pPr>
            <a:r>
              <a:rPr lang="en-US" sz="2400" dirty="0"/>
              <a:t>*Discussion-based meetings, informal, go outside when we can</a:t>
            </a:r>
          </a:p>
        </p:txBody>
      </p:sp>
      <p:sp>
        <p:nvSpPr>
          <p:cNvPr id="171" name="Shape 171"/>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AM</a:t>
            </a:r>
          </a:p>
        </p:txBody>
      </p:sp>
      <p:pic>
        <p:nvPicPr>
          <p:cNvPr id="6" name="Picture 2" descr="Image result for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25908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7620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Curriculum</a:t>
            </a:r>
          </a:p>
        </p:txBody>
      </p:sp>
      <p:sp>
        <p:nvSpPr>
          <p:cNvPr id="178" name="Shape 178"/>
          <p:cNvSpPr txBox="1">
            <a:spLocks noGrp="1"/>
          </p:cNvSpPr>
          <p:nvPr>
            <p:ph type="body" idx="1"/>
          </p:nvPr>
        </p:nvSpPr>
        <p:spPr>
          <a:xfrm>
            <a:off x="609600" y="1752600"/>
            <a:ext cx="7848600" cy="3200399"/>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592"/>
              </a:spcBef>
              <a:spcAft>
                <a:spcPts val="0"/>
              </a:spcAft>
              <a:buClr>
                <a:schemeClr val="lt1"/>
              </a:buClr>
              <a:buSzPct val="98666"/>
              <a:buFont typeface="Arial"/>
              <a:buChar char="•"/>
            </a:pPr>
            <a:r>
              <a:rPr lang="en-US" sz="2700" b="0" i="0" u="none" strike="noStrike" cap="none" dirty="0" smtClean="0">
                <a:solidFill>
                  <a:schemeClr val="lt1"/>
                </a:solidFill>
                <a:sym typeface="Calibri"/>
              </a:rPr>
              <a:t>Counseling </a:t>
            </a:r>
            <a:r>
              <a:rPr lang="en-US" sz="2700" b="0" i="0" u="none" strike="noStrike" cap="none" dirty="0">
                <a:solidFill>
                  <a:schemeClr val="lt1"/>
                </a:solidFill>
                <a:sym typeface="Calibri"/>
              </a:rPr>
              <a:t>Skills</a:t>
            </a:r>
            <a:r>
              <a:rPr lang="en-US" sz="2700" dirty="0"/>
              <a:t>/</a:t>
            </a:r>
            <a:r>
              <a:rPr lang="en-US" sz="2700" b="0" i="0" u="none" strike="noStrike" cap="none" dirty="0">
                <a:solidFill>
                  <a:schemeClr val="lt1"/>
                </a:solidFill>
                <a:sym typeface="Calibri"/>
              </a:rPr>
              <a:t>Interviewing </a:t>
            </a:r>
            <a:r>
              <a:rPr lang="en-US" sz="2700" b="0" i="0" u="none" strike="noStrike" cap="none" dirty="0" smtClean="0">
                <a:solidFill>
                  <a:schemeClr val="lt1"/>
                </a:solidFill>
                <a:sym typeface="Calibri"/>
              </a:rPr>
              <a:t>Skills</a:t>
            </a:r>
          </a:p>
          <a:p>
            <a:pPr marL="342900" marR="0" lvl="0" indent="-342900" algn="l" rtl="0">
              <a:lnSpc>
                <a:spcPct val="80000"/>
              </a:lnSpc>
              <a:spcBef>
                <a:spcPts val="592"/>
              </a:spcBef>
              <a:spcAft>
                <a:spcPts val="0"/>
              </a:spcAft>
              <a:buClr>
                <a:schemeClr val="lt1"/>
              </a:buClr>
              <a:buSzPct val="98666"/>
              <a:buFont typeface="Arial"/>
              <a:buChar char="•"/>
            </a:pPr>
            <a:r>
              <a:rPr lang="en-US" sz="2700" dirty="0" smtClean="0"/>
              <a:t>Anxiety</a:t>
            </a:r>
            <a:endParaRPr lang="en-US" sz="2700" dirty="0"/>
          </a:p>
          <a:p>
            <a:pPr lvl="0" indent="-342900">
              <a:lnSpc>
                <a:spcPct val="80000"/>
              </a:lnSpc>
              <a:spcBef>
                <a:spcPts val="0"/>
              </a:spcBef>
              <a:buSzPct val="98666"/>
            </a:pPr>
            <a:r>
              <a:rPr lang="en-US" sz="2700" dirty="0" smtClean="0"/>
              <a:t>Depression</a:t>
            </a:r>
            <a:endParaRPr lang="en-US" sz="2700" dirty="0"/>
          </a:p>
          <a:p>
            <a:pPr lvl="0" indent="-342900">
              <a:lnSpc>
                <a:spcPct val="80000"/>
              </a:lnSpc>
              <a:spcBef>
                <a:spcPts val="0"/>
              </a:spcBef>
              <a:buSzPct val="98666"/>
            </a:pPr>
            <a:r>
              <a:rPr lang="en-US" sz="2700" dirty="0" smtClean="0"/>
              <a:t>Genograms</a:t>
            </a:r>
            <a:endParaRPr lang="en-US" sz="2700" dirty="0"/>
          </a:p>
          <a:p>
            <a:pPr marL="342900" marR="0" lvl="0" indent="-342900" algn="l" rtl="0">
              <a:lnSpc>
                <a:spcPct val="80000"/>
              </a:lnSpc>
              <a:spcBef>
                <a:spcPts val="0"/>
              </a:spcBef>
              <a:spcAft>
                <a:spcPts val="0"/>
              </a:spcAft>
              <a:buClr>
                <a:schemeClr val="lt1"/>
              </a:buClr>
              <a:buSzPct val="98666"/>
              <a:buFont typeface="Arial"/>
              <a:buChar char="•"/>
            </a:pPr>
            <a:r>
              <a:rPr lang="en-US" sz="2700" b="0" i="0" u="none" strike="noStrike" cap="none" dirty="0">
                <a:solidFill>
                  <a:schemeClr val="lt1"/>
                </a:solidFill>
                <a:sym typeface="Calibri"/>
              </a:rPr>
              <a:t>Death &amp; Dying</a:t>
            </a:r>
          </a:p>
          <a:p>
            <a:pPr marL="342900" marR="0" lvl="0" indent="-342900" algn="l" rtl="0">
              <a:lnSpc>
                <a:spcPct val="80000"/>
              </a:lnSpc>
              <a:spcBef>
                <a:spcPts val="0"/>
              </a:spcBef>
              <a:spcAft>
                <a:spcPts val="0"/>
              </a:spcAft>
              <a:buClr>
                <a:schemeClr val="lt1"/>
              </a:buClr>
              <a:buSzPct val="98666"/>
              <a:buFont typeface="Arial"/>
              <a:buChar char="•"/>
            </a:pPr>
            <a:r>
              <a:rPr lang="en-US" sz="2700" b="0" i="0" u="none" strike="noStrike" cap="none" dirty="0">
                <a:solidFill>
                  <a:schemeClr val="lt1"/>
                </a:solidFill>
                <a:sym typeface="Calibri"/>
              </a:rPr>
              <a:t>Substance Abuse</a:t>
            </a:r>
          </a:p>
          <a:p>
            <a:pPr marL="342900" marR="0" lvl="0" indent="-342900" algn="l" rtl="0">
              <a:lnSpc>
                <a:spcPct val="80000"/>
              </a:lnSpc>
              <a:spcBef>
                <a:spcPts val="0"/>
              </a:spcBef>
              <a:buClr>
                <a:schemeClr val="lt1"/>
              </a:buClr>
              <a:buSzPct val="98666"/>
              <a:buFont typeface="Arial"/>
              <a:buChar char="•"/>
            </a:pPr>
            <a:r>
              <a:rPr lang="en-US" sz="2700" b="0" i="0" u="none" strike="noStrike" cap="none" dirty="0" smtClean="0">
                <a:solidFill>
                  <a:schemeClr val="lt1"/>
                </a:solidFill>
                <a:sym typeface="Calibri"/>
              </a:rPr>
              <a:t>Suicide</a:t>
            </a:r>
          </a:p>
          <a:p>
            <a:pPr marL="342900" marR="0" lvl="0" indent="-342900" algn="l" rtl="0">
              <a:lnSpc>
                <a:spcPct val="80000"/>
              </a:lnSpc>
              <a:spcBef>
                <a:spcPts val="0"/>
              </a:spcBef>
              <a:buClr>
                <a:schemeClr val="lt1"/>
              </a:buClr>
              <a:buSzPct val="98666"/>
              <a:buFont typeface="Arial"/>
              <a:buChar char="•"/>
            </a:pPr>
            <a:r>
              <a:rPr lang="en-US" sz="2700" dirty="0" smtClean="0"/>
              <a:t>Student Pick lectures: </a:t>
            </a:r>
          </a:p>
          <a:p>
            <a:pPr lvl="1" indent="-342900">
              <a:lnSpc>
                <a:spcPct val="80000"/>
              </a:lnSpc>
              <a:spcBef>
                <a:spcPts val="0"/>
              </a:spcBef>
              <a:buSzPct val="98666"/>
              <a:buFont typeface="Arial"/>
              <a:buChar char="•"/>
            </a:pPr>
            <a:r>
              <a:rPr lang="en-US" sz="2300" dirty="0" smtClean="0"/>
              <a:t>BPD</a:t>
            </a:r>
          </a:p>
          <a:p>
            <a:pPr lvl="1" indent="-342900">
              <a:lnSpc>
                <a:spcPct val="80000"/>
              </a:lnSpc>
              <a:spcBef>
                <a:spcPts val="0"/>
              </a:spcBef>
              <a:buSzPct val="98666"/>
              <a:buFont typeface="Arial"/>
              <a:buChar char="•"/>
            </a:pPr>
            <a:r>
              <a:rPr lang="en-US" sz="2300" dirty="0" smtClean="0"/>
              <a:t>Pt/Dr. Communication</a:t>
            </a:r>
          </a:p>
          <a:p>
            <a:pPr lvl="1" indent="-342900">
              <a:lnSpc>
                <a:spcPct val="80000"/>
              </a:lnSpc>
              <a:spcBef>
                <a:spcPts val="0"/>
              </a:spcBef>
              <a:buSzPct val="98666"/>
              <a:buFont typeface="Arial"/>
              <a:buChar char="•"/>
            </a:pPr>
            <a:r>
              <a:rPr lang="en-US" sz="2300" dirty="0" smtClean="0"/>
              <a:t>Mindfulness</a:t>
            </a:r>
          </a:p>
          <a:p>
            <a:pPr lvl="1" indent="-342900">
              <a:lnSpc>
                <a:spcPct val="80000"/>
              </a:lnSpc>
              <a:spcBef>
                <a:spcPts val="0"/>
              </a:spcBef>
              <a:buSzPct val="98666"/>
              <a:buFont typeface="Arial"/>
              <a:buChar char="•"/>
            </a:pPr>
            <a:r>
              <a:rPr lang="en-US" sz="2300" dirty="0" smtClean="0"/>
              <a:t>Physician Wellness</a:t>
            </a:r>
            <a:endParaRPr lang="en-US" sz="2300" b="0" i="0" u="none" strike="noStrike" cap="none" dirty="0">
              <a:solidFill>
                <a:schemeClr val="lt1"/>
              </a:solidFill>
              <a:sym typeface="Calibri"/>
            </a:endParaRPr>
          </a:p>
        </p:txBody>
      </p:sp>
      <p:sp>
        <p:nvSpPr>
          <p:cNvPr id="179" name="Shape 179"/>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L</a:t>
            </a: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3767572" cy="3237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70850" y="685800"/>
            <a:ext cx="8558100" cy="6399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2800" i="0" u="none" strike="noStrike" cap="none" dirty="0">
                <a:solidFill>
                  <a:schemeClr val="lt1"/>
                </a:solidFill>
                <a:latin typeface="Calibri"/>
                <a:ea typeface="Calibri"/>
                <a:cs typeface="Calibri"/>
                <a:sym typeface="Calibri"/>
              </a:rPr>
              <a:t>Behavioral Science Topics include but are not limited to…</a:t>
            </a:r>
          </a:p>
        </p:txBody>
      </p:sp>
      <p:sp>
        <p:nvSpPr>
          <p:cNvPr id="186" name="Shape 186"/>
          <p:cNvSpPr/>
          <p:nvPr/>
        </p:nvSpPr>
        <p:spPr>
          <a:xfrm>
            <a:off x="505612" y="1867461"/>
            <a:ext cx="1573200" cy="708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000" b="1" cap="none">
                <a:solidFill>
                  <a:srgbClr val="FFF0E6"/>
                </a:solidFill>
                <a:latin typeface="Calibri"/>
                <a:ea typeface="Calibri"/>
                <a:cs typeface="Calibri"/>
                <a:sym typeface="Calibri"/>
              </a:rPr>
              <a:t>Family</a:t>
            </a:r>
          </a:p>
        </p:txBody>
      </p:sp>
      <p:sp>
        <p:nvSpPr>
          <p:cNvPr id="187" name="Shape 187"/>
          <p:cNvSpPr/>
          <p:nvPr/>
        </p:nvSpPr>
        <p:spPr>
          <a:xfrm>
            <a:off x="5535880" y="3521332"/>
            <a:ext cx="1969322" cy="553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rgbClr val="FFFFFF"/>
                </a:solidFill>
                <a:latin typeface="Calibri"/>
                <a:ea typeface="Calibri"/>
                <a:cs typeface="Calibri"/>
                <a:sym typeface="Calibri"/>
              </a:rPr>
              <a:t>Depression</a:t>
            </a:r>
          </a:p>
        </p:txBody>
      </p:sp>
      <p:sp>
        <p:nvSpPr>
          <p:cNvPr id="188" name="Shape 188"/>
          <p:cNvSpPr/>
          <p:nvPr/>
        </p:nvSpPr>
        <p:spPr>
          <a:xfrm>
            <a:off x="4730614" y="4361370"/>
            <a:ext cx="1465200" cy="477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500" b="1" cap="none">
                <a:solidFill>
                  <a:srgbClr val="6197ED"/>
                </a:solidFill>
                <a:latin typeface="Calibri"/>
                <a:ea typeface="Calibri"/>
                <a:cs typeface="Calibri"/>
                <a:sym typeface="Calibri"/>
              </a:rPr>
              <a:t>Anxiety</a:t>
            </a:r>
          </a:p>
        </p:txBody>
      </p:sp>
      <p:sp>
        <p:nvSpPr>
          <p:cNvPr id="189" name="Shape 189"/>
          <p:cNvSpPr/>
          <p:nvPr/>
        </p:nvSpPr>
        <p:spPr>
          <a:xfrm>
            <a:off x="1794925" y="1629100"/>
            <a:ext cx="3646500" cy="400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cap="none">
                <a:solidFill>
                  <a:srgbClr val="DF322D"/>
                </a:solidFill>
                <a:latin typeface="Calibri"/>
                <a:ea typeface="Calibri"/>
                <a:cs typeface="Calibri"/>
                <a:sym typeface="Calibri"/>
              </a:rPr>
              <a:t>Motivational Interviewing</a:t>
            </a:r>
          </a:p>
        </p:txBody>
      </p:sp>
      <p:sp>
        <p:nvSpPr>
          <p:cNvPr id="190" name="Shape 190"/>
          <p:cNvSpPr/>
          <p:nvPr/>
        </p:nvSpPr>
        <p:spPr>
          <a:xfrm>
            <a:off x="2776612" y="5180800"/>
            <a:ext cx="1133700" cy="5541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rgbClr val="00FFFF"/>
                </a:solidFill>
                <a:latin typeface="Calibri"/>
                <a:ea typeface="Calibri"/>
                <a:cs typeface="Calibri"/>
                <a:sym typeface="Calibri"/>
              </a:rPr>
              <a:t>CBT</a:t>
            </a:r>
          </a:p>
        </p:txBody>
      </p:sp>
      <p:sp>
        <p:nvSpPr>
          <p:cNvPr id="191" name="Shape 191"/>
          <p:cNvSpPr/>
          <p:nvPr/>
        </p:nvSpPr>
        <p:spPr>
          <a:xfrm>
            <a:off x="7062511" y="2783244"/>
            <a:ext cx="1890600" cy="9234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5400" b="1" cap="none">
                <a:solidFill>
                  <a:schemeClr val="accent3"/>
                </a:solidFill>
                <a:latin typeface="Calibri"/>
                <a:ea typeface="Calibri"/>
                <a:cs typeface="Calibri"/>
                <a:sym typeface="Calibri"/>
              </a:rPr>
              <a:t>Stress</a:t>
            </a:r>
          </a:p>
        </p:txBody>
      </p:sp>
      <p:sp>
        <p:nvSpPr>
          <p:cNvPr id="192" name="Shape 192"/>
          <p:cNvSpPr/>
          <p:nvPr/>
        </p:nvSpPr>
        <p:spPr>
          <a:xfrm>
            <a:off x="259943" y="2744022"/>
            <a:ext cx="3183300" cy="5541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rgbClr val="FC7876"/>
                </a:solidFill>
                <a:latin typeface="Calibri"/>
                <a:ea typeface="Calibri"/>
                <a:cs typeface="Calibri"/>
                <a:sym typeface="Calibri"/>
              </a:rPr>
              <a:t>Physician Wellness</a:t>
            </a:r>
          </a:p>
        </p:txBody>
      </p:sp>
      <p:sp>
        <p:nvSpPr>
          <p:cNvPr id="193" name="Shape 193"/>
          <p:cNvSpPr/>
          <p:nvPr/>
        </p:nvSpPr>
        <p:spPr>
          <a:xfrm>
            <a:off x="5460980" y="5630350"/>
            <a:ext cx="2346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cap="none">
                <a:solidFill>
                  <a:srgbClr val="AF97D3"/>
                </a:solidFill>
                <a:latin typeface="Calibri"/>
                <a:ea typeface="Calibri"/>
                <a:cs typeface="Calibri"/>
                <a:sym typeface="Calibri"/>
              </a:rPr>
              <a:t>Death &amp; Dying</a:t>
            </a:r>
          </a:p>
        </p:txBody>
      </p:sp>
      <p:sp>
        <p:nvSpPr>
          <p:cNvPr id="194" name="Shape 194"/>
          <p:cNvSpPr/>
          <p:nvPr/>
        </p:nvSpPr>
        <p:spPr>
          <a:xfrm>
            <a:off x="2680855" y="4199264"/>
            <a:ext cx="1996199" cy="5541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rgbClr val="B1E0F3"/>
                </a:solidFill>
                <a:latin typeface="Calibri"/>
                <a:ea typeface="Calibri"/>
                <a:cs typeface="Calibri"/>
                <a:sym typeface="Calibri"/>
              </a:rPr>
              <a:t>Boundaries</a:t>
            </a:r>
          </a:p>
        </p:txBody>
      </p:sp>
      <p:sp>
        <p:nvSpPr>
          <p:cNvPr id="195" name="Shape 195"/>
          <p:cNvSpPr/>
          <p:nvPr/>
        </p:nvSpPr>
        <p:spPr>
          <a:xfrm>
            <a:off x="2237030" y="2166549"/>
            <a:ext cx="4637231" cy="553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dirty="0">
                <a:solidFill>
                  <a:srgbClr val="00FF00"/>
                </a:solidFill>
                <a:latin typeface="Calibri"/>
                <a:ea typeface="Calibri"/>
                <a:cs typeface="Calibri"/>
                <a:sym typeface="Calibri"/>
              </a:rPr>
              <a:t>POST-PARTUM DEPRESSION</a:t>
            </a:r>
          </a:p>
        </p:txBody>
      </p:sp>
      <p:sp>
        <p:nvSpPr>
          <p:cNvPr id="196" name="Shape 196"/>
          <p:cNvSpPr/>
          <p:nvPr/>
        </p:nvSpPr>
        <p:spPr>
          <a:xfrm>
            <a:off x="3797860" y="4953775"/>
            <a:ext cx="2602200" cy="477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500" b="1" cap="none">
                <a:solidFill>
                  <a:srgbClr val="FF0000"/>
                </a:solidFill>
                <a:latin typeface="Calibri"/>
                <a:ea typeface="Calibri"/>
                <a:cs typeface="Calibri"/>
                <a:sym typeface="Calibri"/>
              </a:rPr>
              <a:t>Working with Kids</a:t>
            </a:r>
          </a:p>
        </p:txBody>
      </p:sp>
      <p:sp>
        <p:nvSpPr>
          <p:cNvPr id="197" name="Shape 197"/>
          <p:cNvSpPr/>
          <p:nvPr/>
        </p:nvSpPr>
        <p:spPr>
          <a:xfrm>
            <a:off x="-26782" y="4509762"/>
            <a:ext cx="3646500" cy="477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500" b="1" cap="none">
                <a:solidFill>
                  <a:srgbClr val="FFFF00"/>
                </a:solidFill>
                <a:latin typeface="Calibri"/>
                <a:ea typeface="Calibri"/>
                <a:cs typeface="Calibri"/>
                <a:sym typeface="Calibri"/>
              </a:rPr>
              <a:t>PT. DR. COMMUNICATION</a:t>
            </a:r>
          </a:p>
        </p:txBody>
      </p:sp>
      <p:sp>
        <p:nvSpPr>
          <p:cNvPr id="198" name="Shape 198"/>
          <p:cNvSpPr/>
          <p:nvPr/>
        </p:nvSpPr>
        <p:spPr>
          <a:xfrm>
            <a:off x="6249364" y="4032301"/>
            <a:ext cx="2771400" cy="5541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rgbClr val="FF9900"/>
                </a:solidFill>
                <a:latin typeface="Calibri"/>
                <a:ea typeface="Calibri"/>
                <a:cs typeface="Calibri"/>
                <a:sym typeface="Calibri"/>
              </a:rPr>
              <a:t>Eating Disorders</a:t>
            </a:r>
          </a:p>
        </p:txBody>
      </p:sp>
      <p:sp>
        <p:nvSpPr>
          <p:cNvPr id="199" name="Shape 199"/>
          <p:cNvSpPr/>
          <p:nvPr/>
        </p:nvSpPr>
        <p:spPr>
          <a:xfrm>
            <a:off x="152438" y="5568039"/>
            <a:ext cx="2279597" cy="49244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600" b="1" cap="none">
                <a:solidFill>
                  <a:srgbClr val="FFFFFF"/>
                </a:solidFill>
                <a:latin typeface="Calibri"/>
                <a:ea typeface="Calibri"/>
                <a:cs typeface="Calibri"/>
                <a:sym typeface="Calibri"/>
              </a:rPr>
              <a:t>Agenda Setting</a:t>
            </a:r>
          </a:p>
        </p:txBody>
      </p:sp>
      <p:sp>
        <p:nvSpPr>
          <p:cNvPr id="200" name="Shape 200"/>
          <p:cNvSpPr/>
          <p:nvPr/>
        </p:nvSpPr>
        <p:spPr>
          <a:xfrm>
            <a:off x="3530679" y="3044849"/>
            <a:ext cx="3323100" cy="400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cap="none">
                <a:solidFill>
                  <a:srgbClr val="FF00FF"/>
                </a:solidFill>
                <a:latin typeface="Calibri"/>
                <a:ea typeface="Calibri"/>
                <a:cs typeface="Calibri"/>
                <a:sym typeface="Calibri"/>
              </a:rPr>
              <a:t>ALCOHOL/SUBSTANCE ABUSE</a:t>
            </a:r>
          </a:p>
        </p:txBody>
      </p:sp>
      <p:sp>
        <p:nvSpPr>
          <p:cNvPr id="201" name="Shape 201"/>
          <p:cNvSpPr/>
          <p:nvPr/>
        </p:nvSpPr>
        <p:spPr>
          <a:xfrm>
            <a:off x="2289706" y="3598564"/>
            <a:ext cx="1442400" cy="400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a:solidFill>
                  <a:srgbClr val="FFA15D"/>
                </a:solidFill>
                <a:latin typeface="Calibri"/>
                <a:ea typeface="Calibri"/>
                <a:cs typeface="Calibri"/>
                <a:sym typeface="Calibri"/>
              </a:rPr>
              <a:t>Assessment</a:t>
            </a:r>
          </a:p>
        </p:txBody>
      </p:sp>
      <p:sp>
        <p:nvSpPr>
          <p:cNvPr id="202" name="Shape 202"/>
          <p:cNvSpPr/>
          <p:nvPr/>
        </p:nvSpPr>
        <p:spPr>
          <a:xfrm>
            <a:off x="152454" y="3466807"/>
            <a:ext cx="1911000" cy="4617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cap="none">
                <a:solidFill>
                  <a:srgbClr val="BDD1F9"/>
                </a:solidFill>
                <a:latin typeface="Calibri"/>
                <a:ea typeface="Calibri"/>
                <a:cs typeface="Calibri"/>
                <a:sym typeface="Calibri"/>
              </a:rPr>
              <a:t>Collaboration</a:t>
            </a:r>
          </a:p>
        </p:txBody>
      </p:sp>
      <p:sp>
        <p:nvSpPr>
          <p:cNvPr id="203" name="Shape 203"/>
          <p:cNvSpPr/>
          <p:nvPr/>
        </p:nvSpPr>
        <p:spPr>
          <a:xfrm>
            <a:off x="6578295" y="4622287"/>
            <a:ext cx="2313300" cy="400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cap="none">
                <a:solidFill>
                  <a:srgbClr val="6F91C8"/>
                </a:solidFill>
                <a:latin typeface="Calibri"/>
                <a:ea typeface="Calibri"/>
                <a:cs typeface="Calibri"/>
                <a:sym typeface="Calibri"/>
              </a:rPr>
              <a:t>COUNSELING SKILLS</a:t>
            </a:r>
          </a:p>
        </p:txBody>
      </p:sp>
      <p:sp>
        <p:nvSpPr>
          <p:cNvPr id="204" name="Shape 204"/>
          <p:cNvSpPr/>
          <p:nvPr/>
        </p:nvSpPr>
        <p:spPr>
          <a:xfrm>
            <a:off x="3958362" y="3600739"/>
            <a:ext cx="1451037" cy="553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cap="none">
                <a:solidFill>
                  <a:schemeClr val="accent3"/>
                </a:solidFill>
                <a:latin typeface="Calibri"/>
                <a:ea typeface="Calibri"/>
                <a:cs typeface="Calibri"/>
                <a:sym typeface="Calibri"/>
              </a:rPr>
              <a:t>Couples</a:t>
            </a:r>
          </a:p>
        </p:txBody>
      </p:sp>
      <p:sp>
        <p:nvSpPr>
          <p:cNvPr id="205" name="Shape 205"/>
          <p:cNvSpPr/>
          <p:nvPr/>
        </p:nvSpPr>
        <p:spPr>
          <a:xfrm>
            <a:off x="7252100" y="2243450"/>
            <a:ext cx="1292700" cy="400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cap="none">
                <a:solidFill>
                  <a:srgbClr val="BDD1F9"/>
                </a:solidFill>
                <a:latin typeface="Calibri"/>
                <a:ea typeface="Calibri"/>
                <a:cs typeface="Calibri"/>
                <a:sym typeface="Calibri"/>
              </a:rPr>
              <a:t>Culture</a:t>
            </a:r>
          </a:p>
        </p:txBody>
      </p:sp>
      <p:sp>
        <p:nvSpPr>
          <p:cNvPr id="206" name="Shape 206"/>
          <p:cNvSpPr/>
          <p:nvPr/>
        </p:nvSpPr>
        <p:spPr>
          <a:xfrm>
            <a:off x="6759432" y="5257800"/>
            <a:ext cx="1951047" cy="4001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cap="none">
                <a:solidFill>
                  <a:srgbClr val="D9D9D9"/>
                </a:solidFill>
                <a:latin typeface="Calibri"/>
                <a:ea typeface="Calibri"/>
                <a:cs typeface="Calibri"/>
                <a:sym typeface="Calibri"/>
              </a:rPr>
              <a:t>Difficult Patients</a:t>
            </a:r>
          </a:p>
        </p:txBody>
      </p:sp>
      <p:sp>
        <p:nvSpPr>
          <p:cNvPr id="207" name="Shape 207"/>
          <p:cNvSpPr/>
          <p:nvPr/>
        </p:nvSpPr>
        <p:spPr>
          <a:xfrm>
            <a:off x="152438" y="4075330"/>
            <a:ext cx="1572865" cy="4001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cap="none">
                <a:solidFill>
                  <a:srgbClr val="FFFEFE"/>
                </a:solidFill>
                <a:latin typeface="Calibri"/>
                <a:ea typeface="Calibri"/>
                <a:cs typeface="Calibri"/>
                <a:sym typeface="Calibri"/>
              </a:rPr>
              <a:t>Mindfulness</a:t>
            </a:r>
          </a:p>
        </p:txBody>
      </p:sp>
      <p:sp>
        <p:nvSpPr>
          <p:cNvPr id="208" name="Shape 208"/>
          <p:cNvSpPr/>
          <p:nvPr/>
        </p:nvSpPr>
        <p:spPr>
          <a:xfrm>
            <a:off x="7646736" y="1566120"/>
            <a:ext cx="1133700" cy="47699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500" b="1" cap="none">
                <a:solidFill>
                  <a:srgbClr val="FFFFFF"/>
                </a:solidFill>
                <a:latin typeface="Calibri"/>
                <a:ea typeface="Calibri"/>
                <a:cs typeface="Calibri"/>
                <a:sym typeface="Calibri"/>
              </a:rPr>
              <a:t>Suicide</a:t>
            </a:r>
          </a:p>
        </p:txBody>
      </p:sp>
      <p:sp>
        <p:nvSpPr>
          <p:cNvPr id="209" name="Shape 209"/>
          <p:cNvSpPr/>
          <p:nvPr/>
        </p:nvSpPr>
        <p:spPr>
          <a:xfrm>
            <a:off x="3725773" y="5660371"/>
            <a:ext cx="1110047" cy="40010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cap="none">
                <a:solidFill>
                  <a:srgbClr val="FC7876"/>
                </a:solidFill>
                <a:latin typeface="Calibri"/>
                <a:ea typeface="Calibri"/>
                <a:cs typeface="Calibri"/>
                <a:sym typeface="Calibri"/>
              </a:rPr>
              <a:t>Self-care</a:t>
            </a:r>
          </a:p>
        </p:txBody>
      </p:sp>
      <p:sp>
        <p:nvSpPr>
          <p:cNvPr id="210" name="Shape 210"/>
          <p:cNvSpPr/>
          <p:nvPr/>
        </p:nvSpPr>
        <p:spPr>
          <a:xfrm>
            <a:off x="5691823" y="1735661"/>
            <a:ext cx="1547100" cy="477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500" b="1" cap="none" dirty="0">
                <a:solidFill>
                  <a:srgbClr val="B1E0F3"/>
                </a:solidFill>
                <a:latin typeface="Calibri"/>
                <a:ea typeface="Calibri"/>
                <a:cs typeface="Calibri"/>
                <a:sym typeface="Calibri"/>
              </a:rPr>
              <a:t>Self-injury</a:t>
            </a:r>
          </a:p>
        </p:txBody>
      </p:sp>
      <p:sp>
        <p:nvSpPr>
          <p:cNvPr id="211" name="Shape 211"/>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875052" y="743191"/>
            <a:ext cx="34290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Introductions</a:t>
            </a:r>
          </a:p>
        </p:txBody>
      </p:sp>
      <p:sp>
        <p:nvSpPr>
          <p:cNvPr id="37" name="Shape 37"/>
          <p:cNvSpPr txBox="1">
            <a:spLocks noGrp="1"/>
          </p:cNvSpPr>
          <p:nvPr>
            <p:ph type="body" idx="1"/>
          </p:nvPr>
        </p:nvSpPr>
        <p:spPr>
          <a:xfrm>
            <a:off x="1600200" y="5410200"/>
            <a:ext cx="2306049" cy="4892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2200" b="0" i="0" u="none" strike="noStrike" cap="none" dirty="0">
                <a:solidFill>
                  <a:schemeClr val="lt1"/>
                </a:solidFill>
                <a:latin typeface="Calibri"/>
                <a:ea typeface="Calibri"/>
                <a:cs typeface="Calibri"/>
                <a:sym typeface="Calibri"/>
              </a:rPr>
              <a:t>PGY-2</a:t>
            </a:r>
          </a:p>
          <a:p>
            <a:pPr marL="0" marR="0" lvl="0" indent="0" algn="l" rtl="0">
              <a:spcBef>
                <a:spcPts val="0"/>
              </a:spcBef>
              <a:spcAft>
                <a:spcPts val="0"/>
              </a:spcAft>
              <a:buClr>
                <a:schemeClr val="lt1"/>
              </a:buClr>
              <a:buSzPct val="25000"/>
              <a:buFont typeface="Arial"/>
              <a:buNone/>
            </a:pPr>
            <a:r>
              <a:rPr lang="en-US" sz="2200" b="0" i="0" u="none" strike="noStrike" cap="none" dirty="0">
                <a:solidFill>
                  <a:schemeClr val="lt1"/>
                </a:solidFill>
                <a:latin typeface="Calibri"/>
                <a:ea typeface="Calibri"/>
                <a:cs typeface="Calibri"/>
                <a:sym typeface="Calibri"/>
              </a:rPr>
              <a:t>Dr. Capps</a:t>
            </a:r>
          </a:p>
          <a:p>
            <a:pPr marL="0" marR="0" lvl="0" indent="0" algn="l" rtl="0">
              <a:spcBef>
                <a:spcPts val="360"/>
              </a:spcBef>
              <a:buClr>
                <a:schemeClr val="lt1"/>
              </a:buClr>
              <a:buSzPct val="25000"/>
              <a:buFont typeface="Arial"/>
              <a:buNone/>
            </a:pPr>
            <a:endParaRPr sz="1800" b="0" i="0" u="none" strike="noStrike" cap="none" dirty="0">
              <a:solidFill>
                <a:schemeClr val="lt1"/>
              </a:solidFill>
              <a:latin typeface="Calibri"/>
              <a:ea typeface="Calibri"/>
              <a:cs typeface="Calibri"/>
              <a:sym typeface="Calibri"/>
            </a:endParaRPr>
          </a:p>
        </p:txBody>
      </p:sp>
      <p:sp>
        <p:nvSpPr>
          <p:cNvPr id="38" name="Shape 38"/>
          <p:cNvSpPr/>
          <p:nvPr/>
        </p:nvSpPr>
        <p:spPr>
          <a:xfrm>
            <a:off x="152400" y="2950118"/>
            <a:ext cx="2010037"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dirty="0">
                <a:solidFill>
                  <a:schemeClr val="lt1"/>
                </a:solidFill>
                <a:latin typeface="Calibri"/>
                <a:ea typeface="Calibri"/>
                <a:cs typeface="Calibri"/>
                <a:sym typeface="Calibri"/>
              </a:rPr>
              <a:t>Behavioral Scientist</a:t>
            </a:r>
          </a:p>
          <a:p>
            <a:pPr marL="0" marR="0" lvl="0" indent="0" algn="l" rtl="0">
              <a:spcBef>
                <a:spcPts val="0"/>
              </a:spcBef>
              <a:buSzPct val="25000"/>
              <a:buNone/>
            </a:pPr>
            <a:r>
              <a:rPr lang="en-US" sz="2200" dirty="0">
                <a:solidFill>
                  <a:schemeClr val="lt1"/>
                </a:solidFill>
                <a:latin typeface="Calibri"/>
                <a:ea typeface="Calibri"/>
                <a:cs typeface="Calibri"/>
                <a:sym typeface="Calibri"/>
              </a:rPr>
              <a:t>Dr. G</a:t>
            </a:r>
          </a:p>
        </p:txBody>
      </p:sp>
      <p:pic>
        <p:nvPicPr>
          <p:cNvPr id="39" name="Shape 39" descr="Image result for female physician cartoon"/>
          <p:cNvPicPr preferRelativeResize="0"/>
          <p:nvPr/>
        </p:nvPicPr>
        <p:blipFill rotWithShape="1">
          <a:blip r:embed="rId3">
            <a:alphaModFix/>
          </a:blip>
          <a:srcRect/>
          <a:stretch/>
        </p:blipFill>
        <p:spPr>
          <a:xfrm>
            <a:off x="6858000" y="685800"/>
            <a:ext cx="2192655" cy="2398830"/>
          </a:xfrm>
          <a:prstGeom prst="rect">
            <a:avLst/>
          </a:prstGeom>
          <a:noFill/>
          <a:ln>
            <a:noFill/>
          </a:ln>
        </p:spPr>
      </p:pic>
      <p:sp>
        <p:nvSpPr>
          <p:cNvPr id="40" name="Shape 40"/>
          <p:cNvSpPr/>
          <p:nvPr/>
        </p:nvSpPr>
        <p:spPr>
          <a:xfrm>
            <a:off x="7315200" y="3127062"/>
            <a:ext cx="14478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dirty="0">
                <a:solidFill>
                  <a:schemeClr val="lt1"/>
                </a:solidFill>
                <a:latin typeface="Calibri"/>
                <a:ea typeface="Calibri"/>
                <a:cs typeface="Calibri"/>
                <a:sym typeface="Calibri"/>
              </a:rPr>
              <a:t>Faculty Instructor</a:t>
            </a:r>
          </a:p>
          <a:p>
            <a:pPr marL="0" marR="0" lvl="0" indent="0" algn="l" rtl="0">
              <a:spcBef>
                <a:spcPts val="0"/>
              </a:spcBef>
              <a:buSzPct val="25000"/>
              <a:buNone/>
            </a:pPr>
            <a:r>
              <a:rPr lang="en-US" sz="2200" dirty="0">
                <a:solidFill>
                  <a:schemeClr val="lt1"/>
                </a:solidFill>
                <a:latin typeface="Calibri"/>
                <a:ea typeface="Calibri"/>
                <a:cs typeface="Calibri"/>
                <a:sym typeface="Calibri"/>
              </a:rPr>
              <a:t>Dr. Walsh</a:t>
            </a:r>
          </a:p>
        </p:txBody>
      </p:sp>
      <p:pic>
        <p:nvPicPr>
          <p:cNvPr id="41" name="Shape 41" descr="Image result for med student cartoon"/>
          <p:cNvPicPr preferRelativeResize="0"/>
          <p:nvPr/>
        </p:nvPicPr>
        <p:blipFill rotWithShape="1">
          <a:blip r:embed="rId4">
            <a:alphaModFix/>
          </a:blip>
          <a:srcRect/>
          <a:stretch/>
        </p:blipFill>
        <p:spPr>
          <a:xfrm>
            <a:off x="3276600" y="1600200"/>
            <a:ext cx="1751827" cy="2058036"/>
          </a:xfrm>
          <a:prstGeom prst="rect">
            <a:avLst/>
          </a:prstGeom>
          <a:noFill/>
          <a:ln>
            <a:noFill/>
          </a:ln>
        </p:spPr>
      </p:pic>
      <p:sp>
        <p:nvSpPr>
          <p:cNvPr id="42" name="Shape 42"/>
          <p:cNvSpPr/>
          <p:nvPr/>
        </p:nvSpPr>
        <p:spPr>
          <a:xfrm>
            <a:off x="3276600" y="3733800"/>
            <a:ext cx="2057400" cy="646331"/>
          </a:xfrm>
          <a:prstGeom prst="rect">
            <a:avLst/>
          </a:prstGeom>
          <a:noFill/>
          <a:ln>
            <a:noFill/>
          </a:ln>
        </p:spPr>
        <p:txBody>
          <a:bodyPr wrap="square" lIns="91425" tIns="45700" rIns="91425" bIns="45700" anchor="t" anchorCtr="0">
            <a:noAutofit/>
          </a:bodyPr>
          <a:lstStyle/>
          <a:p>
            <a:pPr lvl="0">
              <a:buSzPct val="25000"/>
            </a:pPr>
            <a:r>
              <a:rPr lang="en-US" sz="2200" dirty="0">
                <a:solidFill>
                  <a:schemeClr val="lt1"/>
                </a:solidFill>
                <a:latin typeface="Calibri"/>
                <a:ea typeface="Calibri"/>
                <a:cs typeface="Calibri"/>
                <a:sym typeface="Calibri"/>
              </a:rPr>
              <a:t>Physician-in-the-</a:t>
            </a:r>
            <a:r>
              <a:rPr lang="en-US" sz="2200" dirty="0" smtClean="0">
                <a:solidFill>
                  <a:schemeClr val="lt1"/>
                </a:solidFill>
                <a:latin typeface="Calibri"/>
                <a:ea typeface="Calibri"/>
                <a:cs typeface="Calibri"/>
                <a:sym typeface="Calibri"/>
              </a:rPr>
              <a:t>making/</a:t>
            </a:r>
          </a:p>
          <a:p>
            <a:pPr lvl="0">
              <a:buSzPct val="25000"/>
            </a:pPr>
            <a:r>
              <a:rPr lang="en-US" sz="2200" dirty="0" smtClean="0">
                <a:solidFill>
                  <a:schemeClr val="lt1"/>
                </a:solidFill>
                <a:latin typeface="Calibri"/>
                <a:ea typeface="Calibri"/>
                <a:cs typeface="Calibri"/>
                <a:sym typeface="Calibri"/>
              </a:rPr>
              <a:t>Medical Student</a:t>
            </a:r>
            <a:endParaRPr lang="en-US" sz="2200" dirty="0">
              <a:solidFill>
                <a:schemeClr val="lt1"/>
              </a:solidFill>
              <a:latin typeface="Calibri"/>
              <a:ea typeface="Calibri"/>
              <a:cs typeface="Calibri"/>
              <a:sym typeface="Calibri"/>
            </a:endParaRPr>
          </a:p>
          <a:p>
            <a:pPr marL="0" marR="0" lvl="0" indent="0" algn="l" rtl="0">
              <a:spcBef>
                <a:spcPts val="0"/>
              </a:spcBef>
              <a:buSzPct val="25000"/>
              <a:buNone/>
            </a:pPr>
            <a:r>
              <a:rPr lang="en-US" sz="2200" dirty="0">
                <a:solidFill>
                  <a:schemeClr val="lt1"/>
                </a:solidFill>
                <a:latin typeface="Calibri"/>
                <a:ea typeface="Calibri"/>
                <a:cs typeface="Calibri"/>
                <a:sym typeface="Calibri"/>
              </a:rPr>
              <a:t>Kim</a:t>
            </a:r>
          </a:p>
        </p:txBody>
      </p:sp>
      <p:pic>
        <p:nvPicPr>
          <p:cNvPr id="43" name="Shape 43" descr="Image result for female psychologist clipart"/>
          <p:cNvPicPr preferRelativeResize="0"/>
          <p:nvPr/>
        </p:nvPicPr>
        <p:blipFill rotWithShape="1">
          <a:blip r:embed="rId5">
            <a:alphaModFix/>
          </a:blip>
          <a:srcRect/>
          <a:stretch/>
        </p:blipFill>
        <p:spPr>
          <a:xfrm>
            <a:off x="152400" y="743191"/>
            <a:ext cx="1524000" cy="2206926"/>
          </a:xfrm>
          <a:prstGeom prst="rect">
            <a:avLst/>
          </a:prstGeom>
          <a:noFill/>
          <a:ln>
            <a:noFill/>
          </a:ln>
        </p:spPr>
      </p:pic>
      <p:sp>
        <p:nvSpPr>
          <p:cNvPr id="44" name="Shape 44"/>
          <p:cNvSpPr/>
          <p:nvPr/>
        </p:nvSpPr>
        <p:spPr>
          <a:xfrm>
            <a:off x="5410200" y="4495800"/>
            <a:ext cx="21336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dirty="0" smtClean="0">
                <a:solidFill>
                  <a:schemeClr val="lt1"/>
                </a:solidFill>
                <a:latin typeface="Calibri"/>
                <a:ea typeface="Calibri"/>
                <a:cs typeface="Calibri"/>
                <a:sym typeface="Calibri"/>
              </a:rPr>
              <a:t>Physician-in-</a:t>
            </a:r>
          </a:p>
          <a:p>
            <a:pPr marL="0" marR="0" lvl="0" indent="0" algn="l" rtl="0">
              <a:spcBef>
                <a:spcPts val="0"/>
              </a:spcBef>
              <a:buSzPct val="25000"/>
              <a:buNone/>
            </a:pPr>
            <a:r>
              <a:rPr lang="en-US" sz="2200" dirty="0" smtClean="0">
                <a:solidFill>
                  <a:schemeClr val="lt1"/>
                </a:solidFill>
                <a:latin typeface="Calibri"/>
                <a:ea typeface="Calibri"/>
                <a:cs typeface="Calibri"/>
                <a:sym typeface="Calibri"/>
              </a:rPr>
              <a:t>the-making/</a:t>
            </a:r>
          </a:p>
          <a:p>
            <a:pPr marL="0" marR="0" lvl="0" indent="0" algn="l" rtl="0">
              <a:spcBef>
                <a:spcPts val="0"/>
              </a:spcBef>
              <a:buSzPct val="25000"/>
              <a:buNone/>
            </a:pPr>
            <a:r>
              <a:rPr lang="en-US" sz="2200" dirty="0" smtClean="0">
                <a:solidFill>
                  <a:schemeClr val="lt1"/>
                </a:solidFill>
                <a:latin typeface="Calibri"/>
                <a:ea typeface="Calibri"/>
                <a:cs typeface="Calibri"/>
                <a:sym typeface="Calibri"/>
              </a:rPr>
              <a:t>Medical Student</a:t>
            </a:r>
            <a:endParaRPr lang="en-US" sz="2200" dirty="0">
              <a:solidFill>
                <a:schemeClr val="lt1"/>
              </a:solidFill>
              <a:latin typeface="Calibri"/>
              <a:ea typeface="Calibri"/>
              <a:cs typeface="Calibri"/>
              <a:sym typeface="Calibri"/>
            </a:endParaRPr>
          </a:p>
          <a:p>
            <a:pPr marL="0" marR="0" lvl="0" indent="0" algn="l" rtl="0">
              <a:spcBef>
                <a:spcPts val="0"/>
              </a:spcBef>
              <a:buSzPct val="25000"/>
              <a:buNone/>
            </a:pPr>
            <a:r>
              <a:rPr lang="en-US" sz="2200" dirty="0">
                <a:solidFill>
                  <a:schemeClr val="lt1"/>
                </a:solidFill>
                <a:latin typeface="Calibri"/>
                <a:ea typeface="Calibri"/>
                <a:cs typeface="Calibri"/>
                <a:sym typeface="Calibri"/>
              </a:rPr>
              <a:t>Angelica</a:t>
            </a:r>
          </a:p>
          <a:p>
            <a:pPr marL="0" marR="0" lvl="0" indent="0" algn="l" rtl="0">
              <a:spcBef>
                <a:spcPts val="0"/>
              </a:spcBef>
              <a:buNone/>
            </a:pPr>
            <a:endParaRPr sz="1800" dirty="0">
              <a:solidFill>
                <a:schemeClr val="lt1"/>
              </a:solidFill>
              <a:latin typeface="Calibri"/>
              <a:ea typeface="Calibri"/>
              <a:cs typeface="Calibri"/>
              <a:sym typeface="Calibri"/>
            </a:endParaRPr>
          </a:p>
        </p:txBody>
      </p:sp>
      <p:pic>
        <p:nvPicPr>
          <p:cNvPr id="45" name="Shape 45"/>
          <p:cNvPicPr preferRelativeResize="0"/>
          <p:nvPr/>
        </p:nvPicPr>
        <p:blipFill rotWithShape="1">
          <a:blip r:embed="rId6">
            <a:alphaModFix/>
          </a:blip>
          <a:srcRect/>
          <a:stretch/>
        </p:blipFill>
        <p:spPr>
          <a:xfrm>
            <a:off x="5486400" y="2286000"/>
            <a:ext cx="1361068" cy="2204546"/>
          </a:xfrm>
          <a:prstGeom prst="rect">
            <a:avLst/>
          </a:prstGeom>
          <a:noFill/>
          <a:ln>
            <a:noFill/>
          </a:ln>
        </p:spPr>
      </p:pic>
      <p:pic>
        <p:nvPicPr>
          <p:cNvPr id="46" name="Shape 46" descr="Image result for indian physician cartoon female"/>
          <p:cNvPicPr preferRelativeResize="0"/>
          <p:nvPr/>
        </p:nvPicPr>
        <p:blipFill rotWithShape="1">
          <a:blip r:embed="rId7">
            <a:alphaModFix/>
          </a:blip>
          <a:srcRect/>
          <a:stretch/>
        </p:blipFill>
        <p:spPr>
          <a:xfrm>
            <a:off x="1676400" y="3200400"/>
            <a:ext cx="1295400" cy="219703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799"/>
          </a:xfrm>
        </p:spPr>
        <p:txBody>
          <a:bodyPr/>
          <a:lstStyle/>
          <a:p>
            <a:r>
              <a:rPr lang="en-US" sz="3800" dirty="0"/>
              <a:t>Example Anxiety Lecture Outline</a:t>
            </a:r>
          </a:p>
        </p:txBody>
      </p:sp>
      <p:sp>
        <p:nvSpPr>
          <p:cNvPr id="3" name="Text Placeholder 2"/>
          <p:cNvSpPr>
            <a:spLocks noGrp="1"/>
          </p:cNvSpPr>
          <p:nvPr>
            <p:ph type="body" idx="1"/>
          </p:nvPr>
        </p:nvSpPr>
        <p:spPr>
          <a:xfrm>
            <a:off x="422953" y="1628768"/>
            <a:ext cx="4191000" cy="4038600"/>
          </a:xfrm>
        </p:spPr>
        <p:txBody>
          <a:bodyPr/>
          <a:lstStyle/>
          <a:p>
            <a:pPr marL="203200" lvl="0" indent="0">
              <a:spcBef>
                <a:spcPts val="0"/>
              </a:spcBef>
              <a:buNone/>
            </a:pPr>
            <a:r>
              <a:rPr lang="en-US" sz="2700" dirty="0"/>
              <a:t>Part I:  Discussion </a:t>
            </a:r>
          </a:p>
          <a:p>
            <a:pPr marL="203200" lvl="0" indent="0">
              <a:spcBef>
                <a:spcPts val="0"/>
              </a:spcBef>
              <a:buNone/>
            </a:pPr>
            <a:r>
              <a:rPr lang="en-US" sz="2700" dirty="0" smtClean="0"/>
              <a:t>Part 2: Definitions</a:t>
            </a:r>
          </a:p>
          <a:p>
            <a:pPr marL="203200" lvl="0" indent="0">
              <a:spcBef>
                <a:spcPts val="0"/>
              </a:spcBef>
              <a:buNone/>
            </a:pPr>
            <a:r>
              <a:rPr lang="en-US" sz="2700" dirty="0" smtClean="0"/>
              <a:t>Part 3: Assessment</a:t>
            </a:r>
          </a:p>
          <a:p>
            <a:pPr marL="203200" lvl="0" indent="0">
              <a:spcBef>
                <a:spcPts val="0"/>
              </a:spcBef>
              <a:buNone/>
            </a:pPr>
            <a:r>
              <a:rPr lang="en-US" sz="2700" dirty="0" smtClean="0"/>
              <a:t>Part 4: Treatment</a:t>
            </a:r>
            <a:endParaRPr lang="en-US" sz="2700" dirty="0"/>
          </a:p>
          <a:p>
            <a:pPr marL="203200" lvl="0" indent="0">
              <a:buNone/>
            </a:pPr>
            <a:r>
              <a:rPr lang="en-US" sz="2700" dirty="0" smtClean="0"/>
              <a:t>Handouts:</a:t>
            </a:r>
          </a:p>
          <a:p>
            <a:pPr marL="717550" lvl="0" indent="-514350">
              <a:spcBef>
                <a:spcPts val="0"/>
              </a:spcBef>
              <a:buAutoNum type="arabicParenR"/>
            </a:pPr>
            <a:r>
              <a:rPr lang="en-US" sz="2400" dirty="0" smtClean="0"/>
              <a:t>Anxiety Algorithm</a:t>
            </a:r>
          </a:p>
          <a:p>
            <a:pPr marL="717550" lvl="0" indent="-514350">
              <a:spcBef>
                <a:spcPts val="0"/>
              </a:spcBef>
              <a:buAutoNum type="arabicParenR"/>
            </a:pPr>
            <a:r>
              <a:rPr lang="en-US" sz="2400" dirty="0" smtClean="0"/>
              <a:t>Symptom Checklist</a:t>
            </a:r>
          </a:p>
          <a:p>
            <a:pPr marL="717550" lvl="0" indent="-514350">
              <a:spcBef>
                <a:spcPts val="0"/>
              </a:spcBef>
              <a:buAutoNum type="arabicParenR"/>
            </a:pPr>
            <a:r>
              <a:rPr lang="en-US" sz="2400" dirty="0" smtClean="0"/>
              <a:t>GAD-7</a:t>
            </a:r>
          </a:p>
          <a:p>
            <a:pPr marL="717550" lvl="0" indent="-514350">
              <a:spcBef>
                <a:spcPts val="0"/>
              </a:spcBef>
              <a:buAutoNum type="arabicParenR"/>
            </a:pPr>
            <a:r>
              <a:rPr lang="en-US" sz="2400" dirty="0" smtClean="0"/>
              <a:t>Diaphragmatic Breathing</a:t>
            </a:r>
          </a:p>
          <a:p>
            <a:pPr marL="717550" lvl="0" indent="-514350">
              <a:spcBef>
                <a:spcPts val="0"/>
              </a:spcBef>
              <a:buAutoNum type="arabicParenR"/>
            </a:pPr>
            <a:r>
              <a:rPr lang="en-US" sz="2400" dirty="0" smtClean="0"/>
              <a:t>PMR</a:t>
            </a:r>
            <a:endParaRPr lang="en-US" sz="2400" dirty="0"/>
          </a:p>
          <a:p>
            <a:pPr lvl="0"/>
            <a:endParaRPr lang="en-US" sz="2700" dirty="0" smtClean="0"/>
          </a:p>
          <a:p>
            <a:pPr lvl="0"/>
            <a:endParaRPr lang="en-US" sz="2700" dirty="0"/>
          </a:p>
          <a:p>
            <a:pPr lvl="0"/>
            <a:endParaRPr lang="en-US" sz="2700" dirty="0" smtClean="0"/>
          </a:p>
          <a:p>
            <a:pPr marL="203200" lvl="0" indent="0">
              <a:buNone/>
            </a:pPr>
            <a:endParaRPr lang="en-US" dirty="0"/>
          </a:p>
        </p:txBody>
      </p:sp>
      <p:pic>
        <p:nvPicPr>
          <p:cNvPr id="4" name="Picture 2" descr="Image result for keep calm and belly bre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28768"/>
            <a:ext cx="39624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906" y="5867400"/>
            <a:ext cx="304800" cy="307777"/>
          </a:xfrm>
          <a:prstGeom prst="rect">
            <a:avLst/>
          </a:prstGeom>
          <a:noFill/>
        </p:spPr>
        <p:txBody>
          <a:bodyPr wrap="square" rtlCol="0">
            <a:spAutoFit/>
          </a:bodyPr>
          <a:lstStyle/>
          <a:p>
            <a:r>
              <a:rPr lang="en-US" dirty="0" smtClean="0">
                <a:solidFill>
                  <a:schemeClr val="bg1"/>
                </a:solidFill>
              </a:rPr>
              <a:t>L</a:t>
            </a:r>
            <a:endParaRPr lang="en-US" dirty="0">
              <a:solidFill>
                <a:schemeClr val="bg1"/>
              </a:solidFill>
            </a:endParaRPr>
          </a:p>
        </p:txBody>
      </p:sp>
    </p:spTree>
    <p:extLst>
      <p:ext uri="{BB962C8B-B14F-4D97-AF65-F5344CB8AC3E}">
        <p14:creationId xmlns:p14="http://schemas.microsoft.com/office/powerpoint/2010/main" val="1066906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1223850" y="794075"/>
            <a:ext cx="6769800" cy="5269851"/>
          </a:xfrm>
          <a:prstGeom prst="rect">
            <a:avLst/>
          </a:prstGeom>
          <a:noFill/>
          <a:ln>
            <a:noFill/>
          </a:ln>
        </p:spPr>
      </p:pic>
      <p:sp>
        <p:nvSpPr>
          <p:cNvPr id="226" name="Shape 226"/>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68330" y="8382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Shadowing Experience</a:t>
            </a:r>
          </a:p>
        </p:txBody>
      </p:sp>
      <p:sp>
        <p:nvSpPr>
          <p:cNvPr id="232" name="Shape 232"/>
          <p:cNvSpPr txBox="1">
            <a:spLocks noGrp="1"/>
          </p:cNvSpPr>
          <p:nvPr>
            <p:ph type="body" idx="1"/>
          </p:nvPr>
        </p:nvSpPr>
        <p:spPr>
          <a:xfrm>
            <a:off x="381000" y="1905000"/>
            <a:ext cx="4295100" cy="3200400"/>
          </a:xfrm>
          <a:prstGeom prst="rect">
            <a:avLst/>
          </a:prstGeom>
          <a:noFill/>
          <a:ln>
            <a:noFill/>
          </a:ln>
        </p:spPr>
        <p:txBody>
          <a:bodyPr wrap="square" lIns="91425" tIns="45700" rIns="91425" bIns="45700" anchor="t" anchorCtr="0">
            <a:noAutofit/>
          </a:bodyPr>
          <a:lstStyle/>
          <a:p>
            <a:pPr marL="457200" marR="0" lvl="0" indent="-406400" algn="l" rtl="0">
              <a:spcBef>
                <a:spcPts val="640"/>
              </a:spcBef>
              <a:buSzPct val="100000"/>
            </a:pPr>
            <a:r>
              <a:rPr lang="en-US" sz="2700" dirty="0"/>
              <a:t>Beyond role play</a:t>
            </a:r>
          </a:p>
          <a:p>
            <a:pPr marL="457200" marR="0" lvl="0" indent="-406400" algn="l" rtl="0">
              <a:spcBef>
                <a:spcPts val="640"/>
              </a:spcBef>
              <a:buSzPct val="100000"/>
            </a:pPr>
            <a:r>
              <a:rPr lang="en-US" sz="2700" dirty="0"/>
              <a:t>Therapy in real time</a:t>
            </a:r>
          </a:p>
          <a:p>
            <a:pPr marL="457200" marR="0" lvl="0" indent="-406400" algn="l" rtl="0">
              <a:spcBef>
                <a:spcPts val="640"/>
              </a:spcBef>
              <a:buSzPct val="100000"/>
            </a:pPr>
            <a:r>
              <a:rPr lang="en-US" sz="2700" dirty="0"/>
              <a:t>Ability to observe patient dynamics</a:t>
            </a:r>
          </a:p>
          <a:p>
            <a:pPr marL="457200" marR="0" lvl="0" indent="-406400" algn="l" rtl="0">
              <a:spcBef>
                <a:spcPts val="640"/>
              </a:spcBef>
              <a:buSzPct val="100000"/>
            </a:pPr>
            <a:r>
              <a:rPr lang="en-US" sz="2700" dirty="0"/>
              <a:t>Important communication and assessment tools</a:t>
            </a:r>
          </a:p>
          <a:p>
            <a:pPr marL="0" marR="0" lvl="0" indent="0" algn="l" rtl="0">
              <a:spcBef>
                <a:spcPts val="640"/>
              </a:spcBef>
              <a:buNone/>
            </a:pPr>
            <a:endParaRPr sz="1400" dirty="0"/>
          </a:p>
        </p:txBody>
      </p:sp>
      <p:sp>
        <p:nvSpPr>
          <p:cNvPr id="233" name="Shape 233"/>
          <p:cNvSpPr txBox="1"/>
          <p:nvPr/>
        </p:nvSpPr>
        <p:spPr>
          <a:xfrm>
            <a:off x="0" y="5931850"/>
            <a:ext cx="286800" cy="341700"/>
          </a:xfrm>
          <a:prstGeom prst="rect">
            <a:avLst/>
          </a:prstGeom>
          <a:noFill/>
          <a:ln>
            <a:noFill/>
          </a:ln>
        </p:spPr>
        <p:txBody>
          <a:bodyPr wrap="square" lIns="91425" tIns="91425" rIns="91425" bIns="91425" anchor="ctr" anchorCtr="0">
            <a:noAutofit/>
          </a:bodyPr>
          <a:lstStyle/>
          <a:p>
            <a:pPr lvl="0" rtl="0">
              <a:spcBef>
                <a:spcPts val="0"/>
              </a:spcBef>
              <a:buNone/>
            </a:pPr>
            <a:r>
              <a:rPr lang="en-US">
                <a:solidFill>
                  <a:srgbClr val="FFFEFE"/>
                </a:solidFill>
              </a:rPr>
              <a:t>K</a:t>
            </a:r>
          </a:p>
        </p:txBody>
      </p:sp>
      <p:pic>
        <p:nvPicPr>
          <p:cNvPr id="234" name="Shape 234"/>
          <p:cNvPicPr preferRelativeResize="0"/>
          <p:nvPr/>
        </p:nvPicPr>
        <p:blipFill>
          <a:blip r:embed="rId3">
            <a:alphaModFix/>
          </a:blip>
          <a:stretch>
            <a:fillRect/>
          </a:stretch>
        </p:blipFill>
        <p:spPr>
          <a:xfrm>
            <a:off x="4828500" y="1981199"/>
            <a:ext cx="3858300" cy="363976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34375" y="850200"/>
            <a:ext cx="8229600" cy="685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Feedback </a:t>
            </a:r>
          </a:p>
        </p:txBody>
      </p:sp>
      <p:sp>
        <p:nvSpPr>
          <p:cNvPr id="241" name="Shape 241"/>
          <p:cNvSpPr txBox="1">
            <a:spLocks noGrp="1"/>
          </p:cNvSpPr>
          <p:nvPr>
            <p:ph type="body" idx="1"/>
          </p:nvPr>
        </p:nvSpPr>
        <p:spPr>
          <a:xfrm>
            <a:off x="228600" y="1447800"/>
            <a:ext cx="8534400" cy="42255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dirty="0">
              <a:solidFill>
                <a:srgbClr val="FFFF00"/>
              </a:solidFill>
            </a:endParaRPr>
          </a:p>
          <a:p>
            <a:pPr marL="457200" marR="0" lvl="0" indent="-342900" algn="l" rtl="0">
              <a:spcBef>
                <a:spcPts val="0"/>
              </a:spcBef>
              <a:buClr>
                <a:schemeClr val="lt1"/>
              </a:buClr>
              <a:buSzPct val="100000"/>
              <a:buFont typeface="Calibri"/>
            </a:pPr>
            <a:r>
              <a:rPr lang="en-US" sz="2700" dirty="0"/>
              <a:t>Lectures vs “Series”</a:t>
            </a:r>
          </a:p>
          <a:p>
            <a:pPr marL="457200" marR="0" lvl="0" indent="-342900" algn="l" rtl="0">
              <a:spcBef>
                <a:spcPts val="0"/>
              </a:spcBef>
              <a:buSzPct val="100000"/>
            </a:pPr>
            <a:r>
              <a:rPr lang="en-US" sz="2700" dirty="0"/>
              <a:t>Lecture scores: 4-5/5; Series scores: 9-10/10</a:t>
            </a:r>
          </a:p>
          <a:p>
            <a:pPr marL="114300" marR="0" lvl="0" indent="0" algn="l" rtl="0">
              <a:spcBef>
                <a:spcPts val="0"/>
              </a:spcBef>
              <a:buSzPct val="100000"/>
              <a:buNone/>
            </a:pPr>
            <a:endParaRPr lang="en-US" sz="2400" dirty="0" smtClean="0"/>
          </a:p>
          <a:p>
            <a:pPr marL="114300" marR="0" lvl="0" indent="0" algn="ctr" rtl="0">
              <a:spcBef>
                <a:spcPts val="0"/>
              </a:spcBef>
              <a:buSzPct val="100000"/>
              <a:buNone/>
            </a:pPr>
            <a:r>
              <a:rPr lang="en-US" sz="2400" dirty="0" smtClean="0"/>
              <a:t>“</a:t>
            </a:r>
            <a:r>
              <a:rPr lang="en-US" sz="2400" dirty="0"/>
              <a:t>Curriculum reminded me that I chose medicine because </a:t>
            </a:r>
            <a:endParaRPr lang="en-US" sz="2400" dirty="0" smtClean="0"/>
          </a:p>
          <a:p>
            <a:pPr marL="114300" marR="0" lvl="0" indent="0" algn="ctr" rtl="0">
              <a:spcBef>
                <a:spcPts val="0"/>
              </a:spcBef>
              <a:buSzPct val="100000"/>
              <a:buNone/>
            </a:pPr>
            <a:r>
              <a:rPr lang="en-US" sz="2400" dirty="0" smtClean="0"/>
              <a:t>I </a:t>
            </a:r>
            <a:r>
              <a:rPr lang="en-US" sz="2400" dirty="0"/>
              <a:t>care and inspired me to have better relationships </a:t>
            </a:r>
            <a:endParaRPr lang="en-US" sz="2400" dirty="0" smtClean="0"/>
          </a:p>
          <a:p>
            <a:pPr marL="114300" marR="0" lvl="0" indent="0" algn="ctr" rtl="0">
              <a:spcBef>
                <a:spcPts val="0"/>
              </a:spcBef>
              <a:buSzPct val="100000"/>
              <a:buNone/>
            </a:pPr>
            <a:r>
              <a:rPr lang="en-US" sz="2400" dirty="0" smtClean="0"/>
              <a:t>and </a:t>
            </a:r>
            <a:r>
              <a:rPr lang="en-US" sz="2400" dirty="0"/>
              <a:t>rapport with patients for their </a:t>
            </a:r>
            <a:r>
              <a:rPr lang="en-US" sz="2400" dirty="0" smtClean="0"/>
              <a:t>benefit…”</a:t>
            </a:r>
          </a:p>
          <a:p>
            <a:pPr marL="114300" lvl="0" indent="0">
              <a:spcBef>
                <a:spcPts val="0"/>
              </a:spcBef>
              <a:buNone/>
            </a:pPr>
            <a:endParaRPr lang="en-US" sz="2400" dirty="0"/>
          </a:p>
          <a:p>
            <a:pPr marL="114300" lvl="0" indent="0" algn="ctr">
              <a:spcBef>
                <a:spcPts val="0"/>
              </a:spcBef>
              <a:buNone/>
            </a:pPr>
            <a:r>
              <a:rPr lang="en-US" sz="2400" dirty="0"/>
              <a:t>“Appreciate the conversational tone </a:t>
            </a:r>
          </a:p>
          <a:p>
            <a:pPr marL="114300" lvl="0" indent="0" algn="ctr">
              <a:spcBef>
                <a:spcPts val="0"/>
              </a:spcBef>
              <a:buNone/>
            </a:pPr>
            <a:r>
              <a:rPr lang="en-US" sz="2400" dirty="0"/>
              <a:t>and student </a:t>
            </a:r>
            <a:r>
              <a:rPr lang="en-US" sz="2400" dirty="0" smtClean="0"/>
              <a:t>engagement.”</a:t>
            </a:r>
            <a:endParaRPr lang="en-US" sz="2400" dirty="0"/>
          </a:p>
          <a:p>
            <a:pPr marL="114300" marR="0" lvl="0" indent="0" algn="ctr" rtl="0">
              <a:spcBef>
                <a:spcPts val="0"/>
              </a:spcBef>
              <a:buSzPct val="100000"/>
              <a:buNone/>
            </a:pPr>
            <a:endParaRPr lang="en-US" sz="2400" dirty="0"/>
          </a:p>
        </p:txBody>
      </p:sp>
      <p:sp>
        <p:nvSpPr>
          <p:cNvPr id="242" name="Shape 242"/>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dirty="0">
                <a:solidFill>
                  <a:srgbClr val="FFFEFE"/>
                </a:solidFill>
              </a:rPr>
              <a:t>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799"/>
          </a:xfrm>
        </p:spPr>
        <p:txBody>
          <a:bodyPr/>
          <a:lstStyle/>
          <a:p>
            <a:r>
              <a:rPr lang="en-US" sz="3800" dirty="0" smtClean="0"/>
              <a:t>Feedback</a:t>
            </a:r>
            <a:endParaRPr lang="en-US" sz="3800" dirty="0"/>
          </a:p>
        </p:txBody>
      </p:sp>
      <p:sp>
        <p:nvSpPr>
          <p:cNvPr id="3" name="Text Placeholder 2"/>
          <p:cNvSpPr>
            <a:spLocks noGrp="1"/>
          </p:cNvSpPr>
          <p:nvPr>
            <p:ph type="body" idx="1"/>
          </p:nvPr>
        </p:nvSpPr>
        <p:spPr>
          <a:xfrm>
            <a:off x="914400" y="1676400"/>
            <a:ext cx="7086600" cy="2392363"/>
          </a:xfrm>
        </p:spPr>
        <p:txBody>
          <a:bodyPr/>
          <a:lstStyle/>
          <a:p>
            <a:pPr marL="114300" lvl="0" indent="0" algn="ctr">
              <a:spcBef>
                <a:spcPts val="0"/>
              </a:spcBef>
              <a:buNone/>
            </a:pPr>
            <a:r>
              <a:rPr lang="en-US" sz="2400" dirty="0"/>
              <a:t>“Watching therapy session discussion gave me a better sense of the role of a </a:t>
            </a:r>
            <a:r>
              <a:rPr lang="en-US" sz="2400" dirty="0" smtClean="0"/>
              <a:t>therapist.”</a:t>
            </a:r>
            <a:endParaRPr lang="en-US" sz="2400" dirty="0"/>
          </a:p>
          <a:p>
            <a:pPr marL="114300" lvl="0" indent="0" algn="ctr">
              <a:spcBef>
                <a:spcPts val="0"/>
              </a:spcBef>
              <a:buNone/>
            </a:pPr>
            <a:endParaRPr lang="en-US" sz="2400" dirty="0" smtClean="0"/>
          </a:p>
          <a:p>
            <a:pPr marL="114300" lvl="0" indent="0" algn="ctr">
              <a:spcBef>
                <a:spcPts val="0"/>
              </a:spcBef>
              <a:buNone/>
            </a:pPr>
            <a:r>
              <a:rPr lang="en-US" sz="2400" dirty="0" smtClean="0"/>
              <a:t>“</a:t>
            </a:r>
            <a:r>
              <a:rPr lang="en-US" sz="2400" dirty="0"/>
              <a:t>Counseling techniques discussed will be </a:t>
            </a:r>
            <a:endParaRPr lang="en-US" sz="2400" dirty="0" smtClean="0"/>
          </a:p>
          <a:p>
            <a:pPr marL="114300" lvl="0" indent="0" algn="ctr">
              <a:spcBef>
                <a:spcPts val="0"/>
              </a:spcBef>
              <a:buNone/>
            </a:pPr>
            <a:r>
              <a:rPr lang="en-US" sz="2400" dirty="0" smtClean="0"/>
              <a:t>an </a:t>
            </a:r>
            <a:r>
              <a:rPr lang="en-US" sz="2400" dirty="0"/>
              <a:t>asset in my clinical </a:t>
            </a:r>
            <a:r>
              <a:rPr lang="en-US" sz="2400" dirty="0" smtClean="0"/>
              <a:t>education.”</a:t>
            </a:r>
            <a:endParaRPr lang="en-US" sz="2400" dirty="0"/>
          </a:p>
          <a:p>
            <a:pPr marL="114300" lvl="0" indent="0" algn="ctr">
              <a:spcBef>
                <a:spcPts val="0"/>
              </a:spcBef>
              <a:buNone/>
            </a:pPr>
            <a:endParaRPr lang="en-US" sz="2400" dirty="0" smtClean="0"/>
          </a:p>
          <a:p>
            <a:pPr marL="114300" lvl="0" indent="0" algn="ctr">
              <a:spcBef>
                <a:spcPts val="0"/>
              </a:spcBef>
              <a:buNone/>
            </a:pPr>
            <a:r>
              <a:rPr lang="en-US" sz="2400" dirty="0" smtClean="0"/>
              <a:t>“</a:t>
            </a:r>
            <a:r>
              <a:rPr lang="en-US" sz="2400" dirty="0"/>
              <a:t>Psych issues often seen as ‘not my problem’ by physicians...uncomfortable conversation...given tools that make me feel competent in this area and I believe I will use throughout my </a:t>
            </a:r>
            <a:r>
              <a:rPr lang="en-US" sz="2400" dirty="0" smtClean="0"/>
              <a:t>career.”</a:t>
            </a:r>
            <a:endParaRPr lang="en-US" sz="2400" dirty="0"/>
          </a:p>
          <a:p>
            <a:pPr algn="ctr"/>
            <a:endParaRPr lang="en-US" sz="2400" dirty="0"/>
          </a:p>
        </p:txBody>
      </p:sp>
      <p:sp>
        <p:nvSpPr>
          <p:cNvPr id="4" name="Shape 242"/>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dirty="0">
                <a:solidFill>
                  <a:srgbClr val="FFFEFE"/>
                </a:solidFill>
              </a:rPr>
              <a:t>AM</a:t>
            </a:r>
          </a:p>
        </p:txBody>
      </p:sp>
    </p:spTree>
    <p:extLst>
      <p:ext uri="{BB962C8B-B14F-4D97-AF65-F5344CB8AC3E}">
        <p14:creationId xmlns:p14="http://schemas.microsoft.com/office/powerpoint/2010/main" val="3102255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533400" y="838200"/>
            <a:ext cx="8229600" cy="685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smtClean="0">
                <a:solidFill>
                  <a:schemeClr val="lt1"/>
                </a:solidFill>
                <a:latin typeface="Calibri"/>
                <a:ea typeface="Calibri"/>
                <a:cs typeface="Calibri"/>
                <a:sym typeface="Calibri"/>
              </a:rPr>
              <a:t>Feedback</a:t>
            </a:r>
            <a:endParaRPr lang="en-US" sz="3800" b="0" i="0" u="none" strike="noStrike" cap="none" dirty="0">
              <a:solidFill>
                <a:schemeClr val="lt1"/>
              </a:solidFill>
              <a:latin typeface="Calibri"/>
              <a:ea typeface="Calibri"/>
              <a:cs typeface="Calibri"/>
              <a:sym typeface="Calibri"/>
            </a:endParaRPr>
          </a:p>
        </p:txBody>
      </p:sp>
      <p:sp>
        <p:nvSpPr>
          <p:cNvPr id="249" name="Shape 249"/>
          <p:cNvSpPr txBox="1"/>
          <p:nvPr/>
        </p:nvSpPr>
        <p:spPr>
          <a:xfrm>
            <a:off x="0" y="5953900"/>
            <a:ext cx="650400" cy="276600"/>
          </a:xfrm>
          <a:prstGeom prst="rect">
            <a:avLst/>
          </a:prstGeom>
          <a:noFill/>
          <a:ln>
            <a:noFill/>
          </a:ln>
        </p:spPr>
        <p:txBody>
          <a:bodyPr wrap="square" lIns="91425" tIns="91425" rIns="91425" bIns="91425" anchor="ctr" anchorCtr="0">
            <a:noAutofit/>
          </a:bodyPr>
          <a:lstStyle/>
          <a:p>
            <a:pPr lvl="0" rtl="0">
              <a:spcBef>
                <a:spcPts val="0"/>
              </a:spcBef>
              <a:buNone/>
            </a:pPr>
            <a:r>
              <a:rPr lang="en-US" dirty="0" smtClean="0">
                <a:solidFill>
                  <a:srgbClr val="FFFEFE"/>
                </a:solidFill>
              </a:rPr>
              <a:t>S/K/A</a:t>
            </a:r>
            <a:endParaRPr lang="en-US" dirty="0">
              <a:solidFill>
                <a:srgbClr val="FFFEFE"/>
              </a:solidFill>
            </a:endParaRPr>
          </a:p>
        </p:txBody>
      </p:sp>
      <p:pic>
        <p:nvPicPr>
          <p:cNvPr id="250" name="Shape 250" descr="Image result for indian physician cartoon female"/>
          <p:cNvPicPr preferRelativeResize="0"/>
          <p:nvPr/>
        </p:nvPicPr>
        <p:blipFill rotWithShape="1">
          <a:blip r:embed="rId3">
            <a:alphaModFix/>
          </a:blip>
          <a:srcRect/>
          <a:stretch/>
        </p:blipFill>
        <p:spPr>
          <a:xfrm>
            <a:off x="1431383" y="1905000"/>
            <a:ext cx="1295400" cy="2196900"/>
          </a:xfrm>
          <a:prstGeom prst="rect">
            <a:avLst/>
          </a:prstGeom>
          <a:noFill/>
          <a:ln>
            <a:noFill/>
          </a:ln>
        </p:spPr>
      </p:pic>
      <p:pic>
        <p:nvPicPr>
          <p:cNvPr id="251" name="Shape 251"/>
          <p:cNvPicPr preferRelativeResize="0"/>
          <p:nvPr/>
        </p:nvPicPr>
        <p:blipFill rotWithShape="1">
          <a:blip r:embed="rId4">
            <a:alphaModFix/>
          </a:blip>
          <a:srcRect/>
          <a:stretch/>
        </p:blipFill>
        <p:spPr>
          <a:xfrm>
            <a:off x="6324600" y="1828800"/>
            <a:ext cx="1361100" cy="2204400"/>
          </a:xfrm>
          <a:prstGeom prst="rect">
            <a:avLst/>
          </a:prstGeom>
          <a:noFill/>
          <a:ln>
            <a:noFill/>
          </a:ln>
        </p:spPr>
      </p:pic>
      <p:pic>
        <p:nvPicPr>
          <p:cNvPr id="252" name="Shape 252" descr="Image result for med student cartoon"/>
          <p:cNvPicPr preferRelativeResize="0"/>
          <p:nvPr/>
        </p:nvPicPr>
        <p:blipFill rotWithShape="1">
          <a:blip r:embed="rId5">
            <a:alphaModFix/>
          </a:blip>
          <a:srcRect/>
          <a:stretch/>
        </p:blipFill>
        <p:spPr>
          <a:xfrm>
            <a:off x="3581400" y="3200400"/>
            <a:ext cx="1751700" cy="205799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7620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rgbClr val="FFFFFF"/>
                </a:solidFill>
                <a:latin typeface="Calibri"/>
                <a:ea typeface="Calibri"/>
                <a:cs typeface="Calibri"/>
                <a:sym typeface="Calibri"/>
              </a:rPr>
              <a:t>Challenges </a:t>
            </a:r>
          </a:p>
        </p:txBody>
      </p:sp>
      <p:sp>
        <p:nvSpPr>
          <p:cNvPr id="259" name="Shape 259"/>
          <p:cNvSpPr txBox="1">
            <a:spLocks noGrp="1"/>
          </p:cNvSpPr>
          <p:nvPr>
            <p:ph type="body" idx="1"/>
          </p:nvPr>
        </p:nvSpPr>
        <p:spPr>
          <a:xfrm>
            <a:off x="457200" y="1273725"/>
            <a:ext cx="7977600" cy="3581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dirty="0">
              <a:solidFill>
                <a:srgbClr val="FFFF00"/>
              </a:solidFill>
            </a:endParaRPr>
          </a:p>
          <a:p>
            <a:pPr marL="342900" marR="0" lvl="0" indent="-304800" algn="l" rtl="0">
              <a:spcBef>
                <a:spcPts val="0"/>
              </a:spcBef>
              <a:spcAft>
                <a:spcPts val="0"/>
              </a:spcAft>
              <a:buClr>
                <a:schemeClr val="lt1"/>
              </a:buClr>
              <a:buSzPct val="100000"/>
              <a:buFont typeface="Arial"/>
              <a:buChar char="•"/>
            </a:pPr>
            <a:r>
              <a:rPr lang="en-US" sz="2700" b="0" i="0" u="none" strike="noStrike" cap="none" dirty="0">
                <a:solidFill>
                  <a:schemeClr val="lt1"/>
                </a:solidFill>
                <a:latin typeface="Calibri"/>
                <a:ea typeface="Calibri"/>
                <a:cs typeface="Calibri"/>
                <a:sym typeface="Calibri"/>
              </a:rPr>
              <a:t>Scheduling </a:t>
            </a:r>
          </a:p>
          <a:p>
            <a:pPr marL="742950" marR="0" lvl="1" indent="-260350" algn="l" rtl="0">
              <a:spcBef>
                <a:spcPts val="56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Had to have some flexibility or creativity with keeping this </a:t>
            </a:r>
            <a:r>
              <a:rPr lang="en-US" sz="2400" b="0" i="0" u="none" strike="noStrike" cap="none" dirty="0" smtClean="0">
                <a:solidFill>
                  <a:schemeClr val="lt1"/>
                </a:solidFill>
                <a:latin typeface="Calibri"/>
                <a:ea typeface="Calibri"/>
                <a:cs typeface="Calibri"/>
                <a:sym typeface="Calibri"/>
              </a:rPr>
              <a:t>weekly</a:t>
            </a:r>
          </a:p>
          <a:p>
            <a:pPr marL="482600" marR="0" lvl="1" indent="0" algn="l" rtl="0">
              <a:spcBef>
                <a:spcPts val="560"/>
              </a:spcBef>
              <a:spcAft>
                <a:spcPts val="0"/>
              </a:spcAft>
              <a:buClr>
                <a:schemeClr val="lt1"/>
              </a:buClr>
              <a:buSzPct val="100000"/>
              <a:buNone/>
            </a:pPr>
            <a:endParaRPr sz="2700" dirty="0"/>
          </a:p>
          <a:p>
            <a:pPr marL="342900" marR="0" lvl="0" indent="-304800" algn="l" rtl="0">
              <a:spcBef>
                <a:spcPts val="640"/>
              </a:spcBef>
              <a:spcAft>
                <a:spcPts val="0"/>
              </a:spcAft>
              <a:buClr>
                <a:schemeClr val="lt1"/>
              </a:buClr>
              <a:buSzPct val="100000"/>
              <a:buFont typeface="Arial"/>
              <a:buChar char="•"/>
            </a:pPr>
            <a:r>
              <a:rPr lang="en-US" sz="2700" b="0" i="0" u="none" strike="noStrike" cap="none" dirty="0">
                <a:solidFill>
                  <a:schemeClr val="lt1"/>
                </a:solidFill>
                <a:sym typeface="Calibri"/>
              </a:rPr>
              <a:t>Topic limitations</a:t>
            </a:r>
          </a:p>
          <a:p>
            <a:pPr marL="742950" marR="0" lvl="1" indent="-260350" algn="l" rtl="0">
              <a:spcBef>
                <a:spcPts val="560"/>
              </a:spcBef>
              <a:spcAft>
                <a:spcPts val="0"/>
              </a:spcAft>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Had to coordinate which students would be in which lecture in order to not repeat</a:t>
            </a:r>
          </a:p>
          <a:p>
            <a:pPr marL="742950" marR="0" lvl="1" indent="-260350" algn="l" rtl="0">
              <a:spcBef>
                <a:spcPts val="560"/>
              </a:spcBef>
              <a:buClr>
                <a:schemeClr val="lt1"/>
              </a:buClr>
              <a:buSzPct val="100000"/>
              <a:buFont typeface="Arial"/>
              <a:buChar char="–"/>
            </a:pPr>
            <a:r>
              <a:rPr lang="en-US" sz="2400" b="0" i="0" u="none" strike="noStrike" cap="none" dirty="0">
                <a:solidFill>
                  <a:schemeClr val="lt1"/>
                </a:solidFill>
                <a:latin typeface="Calibri"/>
                <a:ea typeface="Calibri"/>
                <a:cs typeface="Calibri"/>
                <a:sym typeface="Calibri"/>
              </a:rPr>
              <a:t>“Student Pick” lectures helped with this</a:t>
            </a:r>
          </a:p>
        </p:txBody>
      </p:sp>
      <p:sp>
        <p:nvSpPr>
          <p:cNvPr id="260" name="Shape 260"/>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838200"/>
            <a:ext cx="8229600" cy="685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Take Home Points</a:t>
            </a:r>
          </a:p>
        </p:txBody>
      </p:sp>
      <p:sp>
        <p:nvSpPr>
          <p:cNvPr id="267" name="Shape 267"/>
          <p:cNvSpPr txBox="1">
            <a:spLocks noGrp="1"/>
          </p:cNvSpPr>
          <p:nvPr>
            <p:ph type="body" idx="1"/>
          </p:nvPr>
        </p:nvSpPr>
        <p:spPr>
          <a:xfrm>
            <a:off x="513175" y="1843675"/>
            <a:ext cx="8021100" cy="37338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Arial"/>
              <a:buChar char="•"/>
            </a:pPr>
            <a:r>
              <a:rPr lang="en-US" sz="2700" b="0" i="0" u="none" strike="noStrike" cap="none" dirty="0">
                <a:solidFill>
                  <a:schemeClr val="lt1"/>
                </a:solidFill>
                <a:latin typeface="Calibri"/>
                <a:ea typeface="Calibri"/>
                <a:cs typeface="Calibri"/>
                <a:sym typeface="Calibri"/>
              </a:rPr>
              <a:t>7 months and going </a:t>
            </a:r>
            <a:r>
              <a:rPr lang="en-US" sz="2700" b="0" i="0" u="none" strike="noStrike" cap="none" dirty="0" smtClean="0">
                <a:solidFill>
                  <a:schemeClr val="lt1"/>
                </a:solidFill>
                <a:latin typeface="Calibri"/>
                <a:ea typeface="Calibri"/>
                <a:cs typeface="Calibri"/>
                <a:sym typeface="Calibri"/>
              </a:rPr>
              <a:t>strong</a:t>
            </a:r>
          </a:p>
          <a:p>
            <a:pPr marL="0" marR="0" lvl="0" indent="0" algn="l" rtl="0">
              <a:lnSpc>
                <a:spcPct val="80000"/>
              </a:lnSpc>
              <a:spcBef>
                <a:spcPts val="0"/>
              </a:spcBef>
              <a:spcAft>
                <a:spcPts val="0"/>
              </a:spcAft>
              <a:buClr>
                <a:schemeClr val="lt1"/>
              </a:buClr>
              <a:buSzPct val="98666"/>
              <a:buNone/>
            </a:pPr>
            <a:endParaRPr lang="en-US" sz="2700" b="0" i="0" u="none" strike="noStrike" cap="none" dirty="0">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Arial"/>
              <a:buChar char="•"/>
            </a:pPr>
            <a:r>
              <a:rPr lang="en-US" sz="2700" b="0" i="0" u="none" strike="noStrike" cap="none" dirty="0">
                <a:solidFill>
                  <a:schemeClr val="lt1"/>
                </a:solidFill>
                <a:latin typeface="Calibri"/>
                <a:ea typeface="Calibri"/>
                <a:cs typeface="Calibri"/>
                <a:sym typeface="Calibri"/>
              </a:rPr>
              <a:t>Highlights</a:t>
            </a:r>
          </a:p>
          <a:p>
            <a:pPr marL="742950" marR="0" lvl="1" indent="-285750" algn="l" rtl="0">
              <a:lnSpc>
                <a:spcPct val="80000"/>
              </a:lnSpc>
              <a:spcBef>
                <a:spcPts val="518"/>
              </a:spcBef>
              <a:spcAft>
                <a:spcPts val="0"/>
              </a:spcAft>
              <a:buClr>
                <a:schemeClr val="lt1"/>
              </a:buClr>
              <a:buSzPct val="99615"/>
              <a:buFont typeface="Arial"/>
              <a:buChar char="–"/>
            </a:pPr>
            <a:r>
              <a:rPr lang="en-US" sz="2400" b="0" i="0" u="none" strike="noStrike" cap="none" dirty="0">
                <a:solidFill>
                  <a:schemeClr val="lt1"/>
                </a:solidFill>
                <a:latin typeface="Calibri"/>
                <a:ea typeface="Calibri"/>
                <a:cs typeface="Calibri"/>
                <a:sym typeface="Calibri"/>
              </a:rPr>
              <a:t>Students were engaged in the lectures</a:t>
            </a:r>
          </a:p>
          <a:p>
            <a:pPr marL="742950" marR="0" lvl="1" indent="-285750" algn="l" rtl="0">
              <a:lnSpc>
                <a:spcPct val="80000"/>
              </a:lnSpc>
              <a:spcBef>
                <a:spcPts val="518"/>
              </a:spcBef>
              <a:spcAft>
                <a:spcPts val="0"/>
              </a:spcAft>
              <a:buClr>
                <a:schemeClr val="lt1"/>
              </a:buClr>
              <a:buSzPct val="99615"/>
              <a:buFont typeface="Arial"/>
              <a:buChar char="–"/>
            </a:pPr>
            <a:r>
              <a:rPr lang="en-US" sz="2400" b="0" i="0" u="none" strike="noStrike" cap="none" dirty="0">
                <a:solidFill>
                  <a:schemeClr val="lt1"/>
                </a:solidFill>
                <a:latin typeface="Calibri"/>
                <a:ea typeface="Calibri"/>
                <a:cs typeface="Calibri"/>
                <a:sym typeface="Calibri"/>
              </a:rPr>
              <a:t>Students saw therapy sessions</a:t>
            </a:r>
          </a:p>
          <a:p>
            <a:pPr marL="742950" marR="0" lvl="1" indent="-285750" algn="l" rtl="0">
              <a:lnSpc>
                <a:spcPct val="80000"/>
              </a:lnSpc>
              <a:spcBef>
                <a:spcPts val="518"/>
              </a:spcBef>
              <a:spcAft>
                <a:spcPts val="0"/>
              </a:spcAft>
              <a:buClr>
                <a:schemeClr val="lt1"/>
              </a:buClr>
              <a:buSzPct val="99615"/>
              <a:buFont typeface="Arial"/>
              <a:buChar char="–"/>
            </a:pPr>
            <a:r>
              <a:rPr lang="en-US" sz="2400" b="0" i="0" u="none" strike="noStrike" cap="none" dirty="0">
                <a:solidFill>
                  <a:schemeClr val="lt1"/>
                </a:solidFill>
                <a:latin typeface="Calibri"/>
                <a:ea typeface="Calibri"/>
                <a:cs typeface="Calibri"/>
                <a:sym typeface="Calibri"/>
              </a:rPr>
              <a:t>Received more psychosocial tools </a:t>
            </a:r>
          </a:p>
          <a:p>
            <a:pPr marL="742950" marR="0" lvl="1" indent="-285750" algn="l" rtl="0">
              <a:lnSpc>
                <a:spcPct val="80000"/>
              </a:lnSpc>
              <a:spcBef>
                <a:spcPts val="518"/>
              </a:spcBef>
              <a:spcAft>
                <a:spcPts val="0"/>
              </a:spcAft>
              <a:buClr>
                <a:schemeClr val="lt1"/>
              </a:buClr>
              <a:buSzPct val="99615"/>
              <a:buFont typeface="Arial"/>
              <a:buChar char="–"/>
            </a:pPr>
            <a:r>
              <a:rPr lang="en-US" sz="2400" b="0" i="0" u="none" strike="noStrike" cap="none" dirty="0">
                <a:solidFill>
                  <a:schemeClr val="lt1"/>
                </a:solidFill>
                <a:latin typeface="Calibri"/>
                <a:ea typeface="Calibri"/>
                <a:cs typeface="Calibri"/>
                <a:sym typeface="Calibri"/>
              </a:rPr>
              <a:t>Hopefully expanded their thinking process about their own patients</a:t>
            </a:r>
          </a:p>
          <a:p>
            <a:pPr marL="742950" marR="0" lvl="1" indent="-285750" algn="l" rtl="0">
              <a:lnSpc>
                <a:spcPct val="80000"/>
              </a:lnSpc>
              <a:spcBef>
                <a:spcPts val="518"/>
              </a:spcBef>
              <a:buClr>
                <a:schemeClr val="lt1"/>
              </a:buClr>
              <a:buSzPct val="99615"/>
              <a:buFont typeface="Arial"/>
              <a:buChar char="–"/>
            </a:pPr>
            <a:r>
              <a:rPr lang="en-US" sz="2400" b="0" i="0" u="none" strike="noStrike" cap="none" dirty="0">
                <a:solidFill>
                  <a:schemeClr val="lt1"/>
                </a:solidFill>
                <a:latin typeface="Calibri"/>
                <a:ea typeface="Calibri"/>
                <a:cs typeface="Calibri"/>
                <a:sym typeface="Calibri"/>
              </a:rPr>
              <a:t>Gave them some confidence about counseling</a:t>
            </a:r>
          </a:p>
        </p:txBody>
      </p:sp>
      <p:sp>
        <p:nvSpPr>
          <p:cNvPr id="268" name="Shape 268"/>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85799"/>
          </a:xfrm>
        </p:spPr>
        <p:txBody>
          <a:bodyPr/>
          <a:lstStyle/>
          <a:p>
            <a:r>
              <a:rPr lang="en-US" sz="3800" dirty="0" smtClean="0"/>
              <a:t>Recommendations</a:t>
            </a:r>
            <a:endParaRPr lang="en-US" sz="3800" dirty="0"/>
          </a:p>
        </p:txBody>
      </p:sp>
      <p:sp>
        <p:nvSpPr>
          <p:cNvPr id="3" name="Text Placeholder 2"/>
          <p:cNvSpPr>
            <a:spLocks noGrp="1"/>
          </p:cNvSpPr>
          <p:nvPr>
            <p:ph type="body" idx="1"/>
          </p:nvPr>
        </p:nvSpPr>
        <p:spPr>
          <a:xfrm>
            <a:off x="381000" y="1676400"/>
            <a:ext cx="8229600" cy="2392363"/>
          </a:xfrm>
        </p:spPr>
        <p:txBody>
          <a:bodyPr/>
          <a:lstStyle/>
          <a:p>
            <a:r>
              <a:rPr lang="en-US" sz="2700" dirty="0" smtClean="0"/>
              <a:t>Co-lead lectures: Instructor + BS</a:t>
            </a:r>
          </a:p>
          <a:p>
            <a:pPr lvl="1"/>
            <a:r>
              <a:rPr lang="en-US" sz="2400" dirty="0" smtClean="0"/>
              <a:t>Check in 1-2 times/month</a:t>
            </a:r>
          </a:p>
          <a:p>
            <a:r>
              <a:rPr lang="en-US" sz="2700" dirty="0" smtClean="0"/>
              <a:t>Aim for weekly lectures</a:t>
            </a:r>
          </a:p>
          <a:p>
            <a:r>
              <a:rPr lang="en-US" sz="2700" dirty="0" smtClean="0"/>
              <a:t>Keep it light &amp; discussion-based</a:t>
            </a:r>
          </a:p>
          <a:p>
            <a:r>
              <a:rPr lang="en-US" sz="2700" dirty="0" smtClean="0"/>
              <a:t>Include “student-pick” lectures</a:t>
            </a:r>
          </a:p>
          <a:p>
            <a:r>
              <a:rPr lang="en-US" sz="2700" dirty="0" smtClean="0"/>
              <a:t>Involve residents when possible – to teach or to learn</a:t>
            </a:r>
          </a:p>
          <a:p>
            <a:pPr marL="203200" indent="0">
              <a:buNone/>
            </a:pPr>
            <a:endParaRPr lang="en-US" sz="2700" dirty="0" smtClean="0"/>
          </a:p>
          <a:p>
            <a:endParaRPr lang="en-US" dirty="0"/>
          </a:p>
        </p:txBody>
      </p:sp>
      <p:sp>
        <p:nvSpPr>
          <p:cNvPr id="4" name="TextBox 3"/>
          <p:cNvSpPr txBox="1"/>
          <p:nvPr/>
        </p:nvSpPr>
        <p:spPr>
          <a:xfrm>
            <a:off x="83906" y="5867400"/>
            <a:ext cx="304800" cy="307777"/>
          </a:xfrm>
          <a:prstGeom prst="rect">
            <a:avLst/>
          </a:prstGeom>
          <a:noFill/>
        </p:spPr>
        <p:txBody>
          <a:bodyPr wrap="square" rtlCol="0">
            <a:spAutoFit/>
          </a:bodyPr>
          <a:lstStyle/>
          <a:p>
            <a:r>
              <a:rPr lang="en-US" dirty="0" smtClean="0">
                <a:solidFill>
                  <a:schemeClr val="bg1"/>
                </a:solidFill>
              </a:rPr>
              <a:t>L</a:t>
            </a:r>
            <a:endParaRPr lang="en-US" dirty="0">
              <a:solidFill>
                <a:schemeClr val="bg1"/>
              </a:solidFill>
            </a:endParaRPr>
          </a:p>
        </p:txBody>
      </p:sp>
    </p:spTree>
    <p:extLst>
      <p:ext uri="{BB962C8B-B14F-4D97-AF65-F5344CB8AC3E}">
        <p14:creationId xmlns:p14="http://schemas.microsoft.com/office/powerpoint/2010/main" val="3339290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47700" y="920075"/>
            <a:ext cx="8229600" cy="6858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What are other residencies doing?</a:t>
            </a:r>
          </a:p>
        </p:txBody>
      </p:sp>
      <p:sp>
        <p:nvSpPr>
          <p:cNvPr id="283" name="Shape 283"/>
          <p:cNvSpPr txBox="1">
            <a:spLocks noGrp="1"/>
          </p:cNvSpPr>
          <p:nvPr>
            <p:ph type="body" idx="1"/>
          </p:nvPr>
        </p:nvSpPr>
        <p:spPr>
          <a:xfrm>
            <a:off x="4343400" y="1783950"/>
            <a:ext cx="4325700" cy="2392500"/>
          </a:xfrm>
          <a:prstGeom prst="rect">
            <a:avLst/>
          </a:prstGeom>
          <a:noFill/>
          <a:ln>
            <a:noFill/>
          </a:ln>
        </p:spPr>
        <p:txBody>
          <a:bodyPr wrap="square" lIns="91425" tIns="45700" rIns="91425" bIns="45700" anchor="t" anchorCtr="0">
            <a:noAutofit/>
          </a:bodyPr>
          <a:lstStyle/>
          <a:p>
            <a:pPr marL="342900" marR="0" lvl="0" indent="-304800" algn="l" rtl="0">
              <a:spcBef>
                <a:spcPts val="0"/>
              </a:spcBef>
              <a:spcAft>
                <a:spcPts val="0"/>
              </a:spcAft>
              <a:buClr>
                <a:schemeClr val="lt1"/>
              </a:buClr>
              <a:buSzPct val="100000"/>
              <a:buFont typeface="Arial"/>
              <a:buChar char="•"/>
            </a:pPr>
            <a:r>
              <a:rPr lang="en-US" sz="2700" b="0" i="0" u="none" strike="noStrike" cap="none" dirty="0">
                <a:solidFill>
                  <a:schemeClr val="lt1"/>
                </a:solidFill>
                <a:latin typeface="Calibri"/>
                <a:ea typeface="Calibri"/>
                <a:cs typeface="Calibri"/>
                <a:sym typeface="Calibri"/>
              </a:rPr>
              <a:t>From our experience, this has been very useful.  Have others engaged in something like this?</a:t>
            </a:r>
          </a:p>
          <a:p>
            <a:pPr marL="0" marR="0" lvl="0" indent="0" algn="l" rtl="0">
              <a:spcBef>
                <a:spcPts val="0"/>
              </a:spcBef>
              <a:spcAft>
                <a:spcPts val="0"/>
              </a:spcAft>
              <a:buNone/>
            </a:pPr>
            <a:endParaRPr sz="2600" dirty="0"/>
          </a:p>
          <a:p>
            <a:pPr marL="342900" marR="0" lvl="0" indent="-304800" algn="l" rtl="0">
              <a:spcBef>
                <a:spcPts val="640"/>
              </a:spcBef>
              <a:buClr>
                <a:schemeClr val="lt1"/>
              </a:buClr>
              <a:buSzPct val="100000"/>
              <a:buFont typeface="Arial"/>
              <a:buChar char="•"/>
            </a:pPr>
            <a:r>
              <a:rPr lang="en-US" sz="2700" b="0" i="0" u="none" strike="noStrike" cap="none" dirty="0">
                <a:solidFill>
                  <a:schemeClr val="lt1"/>
                </a:solidFill>
                <a:latin typeface="Calibri"/>
                <a:ea typeface="Calibri"/>
                <a:cs typeface="Calibri"/>
                <a:sym typeface="Calibri"/>
              </a:rPr>
              <a:t>Thoughts? </a:t>
            </a:r>
            <a:r>
              <a:rPr lang="en-US" sz="2700" b="0" i="0" u="none" strike="noStrike" cap="none" dirty="0" smtClean="0">
                <a:solidFill>
                  <a:schemeClr val="lt1"/>
                </a:solidFill>
                <a:latin typeface="Calibri"/>
                <a:ea typeface="Calibri"/>
                <a:cs typeface="Calibri"/>
                <a:sym typeface="Calibri"/>
              </a:rPr>
              <a:t>Questions</a:t>
            </a:r>
            <a:r>
              <a:rPr lang="en-US" sz="2700" b="0" i="0" u="none" strike="noStrike" cap="none" dirty="0">
                <a:solidFill>
                  <a:schemeClr val="lt1"/>
                </a:solidFill>
                <a:latin typeface="Calibri"/>
                <a:ea typeface="Calibri"/>
                <a:cs typeface="Calibri"/>
                <a:sym typeface="Calibri"/>
              </a:rPr>
              <a:t>?</a:t>
            </a:r>
          </a:p>
        </p:txBody>
      </p:sp>
      <p:sp>
        <p:nvSpPr>
          <p:cNvPr id="284" name="Shape 284"/>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dirty="0">
                <a:solidFill>
                  <a:srgbClr val="FFFEFE"/>
                </a:solidFill>
              </a:rPr>
              <a:t>AM</a:t>
            </a:r>
          </a:p>
        </p:txBody>
      </p:sp>
      <p:pic>
        <p:nvPicPr>
          <p:cNvPr id="285" name="Shape 285" descr="Image result for doctor question mark"/>
          <p:cNvPicPr preferRelativeResize="0"/>
          <p:nvPr/>
        </p:nvPicPr>
        <p:blipFill rotWithShape="1">
          <a:blip r:embed="rId3">
            <a:alphaModFix/>
          </a:blip>
          <a:srcRect/>
          <a:stretch/>
        </p:blipFill>
        <p:spPr>
          <a:xfrm>
            <a:off x="710312" y="1783950"/>
            <a:ext cx="3316500" cy="4114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subTitle" idx="1"/>
          </p:nvPr>
        </p:nvSpPr>
        <p:spPr>
          <a:xfrm>
            <a:off x="457200" y="1295400"/>
            <a:ext cx="8257725" cy="9144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lt1"/>
              </a:buClr>
              <a:buSzPct val="25000"/>
              <a:buFont typeface="Arial"/>
              <a:buNone/>
            </a:pPr>
            <a:r>
              <a:rPr lang="en-US" sz="2800" b="0" i="0" u="none" strike="noStrike" cap="none" dirty="0">
                <a:solidFill>
                  <a:schemeClr val="lt1"/>
                </a:solidFill>
                <a:sym typeface="Calibri"/>
              </a:rPr>
              <a:t>We have no financial agreements to disclos</a:t>
            </a:r>
            <a:r>
              <a:rPr lang="en-US" sz="2800" dirty="0"/>
              <a:t>e</a:t>
            </a:r>
            <a:r>
              <a:rPr lang="en-US" sz="2800" b="0" i="0" u="none" strike="noStrike" cap="none" dirty="0">
                <a:solidFill>
                  <a:schemeClr val="lt1"/>
                </a:solidFill>
                <a:sym typeface="Calibri"/>
              </a:rPr>
              <a:t>.</a:t>
            </a:r>
          </a:p>
        </p:txBody>
      </p:sp>
      <p:pic>
        <p:nvPicPr>
          <p:cNvPr id="52" name="Shape 52" descr="Image result for money sad face"/>
          <p:cNvPicPr preferRelativeResize="0"/>
          <p:nvPr/>
        </p:nvPicPr>
        <p:blipFill rotWithShape="1">
          <a:blip r:embed="rId3">
            <a:alphaModFix/>
          </a:blip>
          <a:srcRect/>
          <a:stretch/>
        </p:blipFill>
        <p:spPr>
          <a:xfrm>
            <a:off x="2895600" y="2286000"/>
            <a:ext cx="2857499" cy="2857499"/>
          </a:xfrm>
          <a:prstGeom prst="rect">
            <a:avLst/>
          </a:prstGeom>
          <a:noFill/>
          <a:ln>
            <a:noFill/>
          </a:ln>
        </p:spPr>
      </p:pic>
      <p:sp>
        <p:nvSpPr>
          <p:cNvPr id="53" name="Shape 53"/>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FFFEFE"/>
                </a:solidFill>
              </a:rPr>
              <a:t>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04800" y="6858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smtClean="0">
                <a:solidFill>
                  <a:schemeClr val="lt1"/>
                </a:solidFill>
                <a:latin typeface="Calibri"/>
                <a:ea typeface="Calibri"/>
                <a:cs typeface="Calibri"/>
                <a:sym typeface="Calibri"/>
              </a:rPr>
              <a:t>References</a:t>
            </a:r>
            <a:endParaRPr lang="en-US" sz="3800" b="0" i="0" u="none" strike="noStrike" cap="none" dirty="0">
              <a:solidFill>
                <a:schemeClr val="lt1"/>
              </a:solidFill>
              <a:latin typeface="Calibri"/>
              <a:ea typeface="Calibri"/>
              <a:cs typeface="Calibri"/>
              <a:sym typeface="Calibri"/>
            </a:endParaRPr>
          </a:p>
        </p:txBody>
      </p:sp>
      <p:sp>
        <p:nvSpPr>
          <p:cNvPr id="291" name="Shape 291"/>
          <p:cNvSpPr txBox="1">
            <a:spLocks noGrp="1"/>
          </p:cNvSpPr>
          <p:nvPr>
            <p:ph type="body" idx="1"/>
          </p:nvPr>
        </p:nvSpPr>
        <p:spPr>
          <a:xfrm>
            <a:off x="0" y="1371600"/>
            <a:ext cx="9144000" cy="4398300"/>
          </a:xfrm>
          <a:prstGeom prst="rect">
            <a:avLst/>
          </a:prstGeom>
          <a:noFill/>
          <a:ln>
            <a:noFill/>
          </a:ln>
        </p:spPr>
        <p:txBody>
          <a:bodyPr wrap="square" lIns="91425" tIns="45700" rIns="91425" bIns="45700" anchor="t" anchorCtr="0">
            <a:noAutofit/>
          </a:bodyPr>
          <a:lstStyle/>
          <a:p>
            <a:pPr marL="203200" lvl="0" indent="0">
              <a:spcBef>
                <a:spcPts val="0"/>
              </a:spcBef>
              <a:buNone/>
            </a:pPr>
            <a:r>
              <a:rPr lang="en-US" sz="1800" dirty="0"/>
              <a:t>American Association of Colleges of Osteopathic Medicine (2017). </a:t>
            </a:r>
            <a:r>
              <a:rPr lang="en-US" sz="1800" i="1" dirty="0"/>
              <a:t>AACOM Osteopathic Core </a:t>
            </a:r>
            <a:r>
              <a:rPr lang="en-US" sz="1800" i="1" dirty="0" smtClean="0"/>
              <a:t>	Competencies</a:t>
            </a:r>
            <a:r>
              <a:rPr lang="en-US" sz="1800" i="1" dirty="0"/>
              <a:t>.</a:t>
            </a:r>
            <a:r>
              <a:rPr lang="en-US" sz="1800" dirty="0"/>
              <a:t> Retrieved August 20, 2017 </a:t>
            </a:r>
            <a:r>
              <a:rPr lang="en-US" sz="1800" dirty="0" smtClean="0"/>
              <a:t>from	</a:t>
            </a:r>
          </a:p>
          <a:p>
            <a:pPr marL="203200" lvl="0" indent="0">
              <a:spcBef>
                <a:spcPts val="0"/>
              </a:spcBef>
              <a:buNone/>
            </a:pPr>
            <a:r>
              <a:rPr lang="en-US" sz="1800" dirty="0">
                <a:hlinkClick r:id="rId3"/>
              </a:rPr>
              <a:t>	</a:t>
            </a:r>
            <a:r>
              <a:rPr lang="en-US" sz="1800" dirty="0" smtClean="0">
                <a:hlinkClick r:id="rId3"/>
              </a:rPr>
              <a:t>ttp</a:t>
            </a:r>
            <a:r>
              <a:rPr lang="en-US" sz="1800" dirty="0">
                <a:hlinkClick r:id="rId3"/>
              </a:rPr>
              <a:t>://www.aacom.org/ome/profdev/occ</a:t>
            </a:r>
            <a:r>
              <a:rPr lang="en-US" sz="1800" dirty="0" smtClean="0"/>
              <a:t>.</a:t>
            </a:r>
          </a:p>
          <a:p>
            <a:pPr marL="203200" lvl="0" indent="0">
              <a:spcBef>
                <a:spcPts val="0"/>
              </a:spcBef>
              <a:buNone/>
            </a:pPr>
            <a:endParaRPr lang="en-US" sz="1800" dirty="0"/>
          </a:p>
          <a:p>
            <a:pPr marL="203200" indent="0">
              <a:spcBef>
                <a:spcPts val="0"/>
              </a:spcBef>
              <a:buNone/>
            </a:pPr>
            <a:r>
              <a:rPr lang="en-US" sz="1800" kern="1200" dirty="0">
                <a:solidFill>
                  <a:schemeClr val="bg1"/>
                </a:solidFill>
              </a:rPr>
              <a:t>American Osteopathic Association (2016). </a:t>
            </a:r>
            <a:r>
              <a:rPr lang="en-US" sz="1800" i="1" kern="1200" dirty="0">
                <a:solidFill>
                  <a:schemeClr val="bg1"/>
                </a:solidFill>
              </a:rPr>
              <a:t>Colleges of Osteopathic Medicine Accreditation. </a:t>
            </a:r>
            <a:r>
              <a:rPr lang="en-US" sz="1800" i="1" kern="1200" dirty="0" smtClean="0">
                <a:solidFill>
                  <a:schemeClr val="bg1"/>
                </a:solidFill>
              </a:rPr>
              <a:t>	</a:t>
            </a:r>
            <a:r>
              <a:rPr lang="en-US" sz="1800" kern="1200" dirty="0" smtClean="0">
                <a:solidFill>
                  <a:schemeClr val="bg1"/>
                </a:solidFill>
              </a:rPr>
              <a:t>Retrieved </a:t>
            </a:r>
            <a:r>
              <a:rPr lang="en-US" sz="1800" kern="1200" dirty="0">
                <a:solidFill>
                  <a:schemeClr val="bg1"/>
                </a:solidFill>
              </a:rPr>
              <a:t>September 1, 2017 from </a:t>
            </a:r>
            <a:r>
              <a:rPr lang="en-US" sz="1800" u="sng" kern="1200" dirty="0">
                <a:solidFill>
                  <a:schemeClr val="dk1"/>
                </a:solidFill>
                <a:hlinkClick r:id="rId4"/>
              </a:rPr>
              <a:t>http://</a:t>
            </a:r>
            <a:r>
              <a:rPr lang="en-US" sz="1800" u="sng" kern="1200" dirty="0" smtClean="0">
                <a:solidFill>
                  <a:schemeClr val="dk1"/>
                </a:solidFill>
                <a:hlinkClick r:id="rId4"/>
              </a:rPr>
              <a:t>www.osteopathic.org/inside-	</a:t>
            </a:r>
            <a:r>
              <a:rPr lang="en-US" sz="1800" u="sng" kern="1200" dirty="0" err="1" smtClean="0">
                <a:solidFill>
                  <a:schemeClr val="dk1"/>
                </a:solidFill>
                <a:hlinkClick r:id="rId4"/>
              </a:rPr>
              <a:t>aoa</a:t>
            </a:r>
            <a:r>
              <a:rPr lang="en-US" sz="1800" u="sng" kern="1200" dirty="0" smtClean="0">
                <a:solidFill>
                  <a:schemeClr val="dk1"/>
                </a:solidFill>
                <a:hlinkClick r:id="rId4"/>
              </a:rPr>
              <a:t>/accreditation/COM-accreditation/Pages/default.aspx</a:t>
            </a:r>
            <a:endParaRPr lang="en-US" sz="1800" kern="1200" dirty="0">
              <a:solidFill>
                <a:schemeClr val="dk1"/>
              </a:solidFill>
            </a:endParaRPr>
          </a:p>
          <a:p>
            <a:pPr marL="203200" indent="0">
              <a:spcBef>
                <a:spcPts val="0"/>
              </a:spcBef>
              <a:buNone/>
            </a:pPr>
            <a:endParaRPr lang="en-US" sz="1700" dirty="0"/>
          </a:p>
          <a:p>
            <a:pPr marL="203200" indent="0">
              <a:spcBef>
                <a:spcPts val="0"/>
              </a:spcBef>
              <a:buNone/>
            </a:pPr>
            <a:r>
              <a:rPr lang="en-US" sz="1700" dirty="0" smtClean="0"/>
              <a:t>Benbassat</a:t>
            </a:r>
            <a:r>
              <a:rPr lang="en-US" sz="1700" dirty="0"/>
              <a:t>, J., </a:t>
            </a:r>
            <a:r>
              <a:rPr lang="en-US" sz="1700" dirty="0" err="1"/>
              <a:t>Baumal</a:t>
            </a:r>
            <a:r>
              <a:rPr lang="en-US" sz="1700" dirty="0"/>
              <a:t>, R., </a:t>
            </a:r>
            <a:r>
              <a:rPr lang="en-US" sz="1700" dirty="0" err="1"/>
              <a:t>Borkan</a:t>
            </a:r>
            <a:r>
              <a:rPr lang="en-US" sz="1700" dirty="0"/>
              <a:t>, J. M., &amp; </a:t>
            </a:r>
            <a:r>
              <a:rPr lang="en-US" sz="1700" dirty="0" err="1"/>
              <a:t>Ber</a:t>
            </a:r>
            <a:r>
              <a:rPr lang="en-US" sz="1700" dirty="0"/>
              <a:t>, R. (2003). Overcoming barriers to teaching the </a:t>
            </a:r>
            <a:r>
              <a:rPr lang="en-US" sz="1700" dirty="0" smtClean="0"/>
              <a:t>	behavioral </a:t>
            </a:r>
            <a:r>
              <a:rPr lang="en-US" sz="1700" dirty="0"/>
              <a:t>and social sciences to medical students. </a:t>
            </a:r>
            <a:r>
              <a:rPr lang="en-US" sz="1700" i="1" dirty="0"/>
              <a:t>Academic Medicine</a:t>
            </a:r>
            <a:r>
              <a:rPr lang="en-US" sz="1700" dirty="0"/>
              <a:t>, 78(4), 372-380</a:t>
            </a:r>
            <a:r>
              <a:rPr lang="en-US" sz="1700" dirty="0" smtClean="0"/>
              <a:t>.</a:t>
            </a:r>
          </a:p>
          <a:p>
            <a:pPr marL="203200" indent="0">
              <a:spcBef>
                <a:spcPts val="0"/>
              </a:spcBef>
              <a:buNone/>
            </a:pPr>
            <a:endParaRPr lang="en-US" sz="1700" dirty="0"/>
          </a:p>
          <a:p>
            <a:pPr marL="203200" indent="0">
              <a:spcBef>
                <a:spcPts val="0"/>
              </a:spcBef>
              <a:buNone/>
            </a:pPr>
            <a:r>
              <a:rPr lang="en-US" sz="1700" dirty="0" smtClean="0"/>
              <a:t>Commission </a:t>
            </a:r>
            <a:r>
              <a:rPr lang="en-US" sz="1700" dirty="0"/>
              <a:t>on Osteopathic College Accreditation. (2016). </a:t>
            </a:r>
            <a:r>
              <a:rPr lang="en-US" sz="1700" i="1" dirty="0"/>
              <a:t>Accreditation of Colleges of </a:t>
            </a:r>
            <a:r>
              <a:rPr lang="en-US" sz="1700" i="1" dirty="0" smtClean="0"/>
              <a:t>	Osteopathic </a:t>
            </a:r>
            <a:r>
              <a:rPr lang="en-US" sz="1700" i="1" dirty="0"/>
              <a:t>Medicine</a:t>
            </a:r>
            <a:r>
              <a:rPr lang="en-US" sz="1700" dirty="0"/>
              <a:t>. Chicago, IL. Offices of the American Osteopathic </a:t>
            </a:r>
            <a:r>
              <a:rPr lang="en-US" sz="1700" dirty="0" smtClean="0"/>
              <a:t>Association.</a:t>
            </a:r>
            <a:endParaRPr lang="en-US" sz="1700" dirty="0"/>
          </a:p>
          <a:p>
            <a:pPr marL="203200" indent="0">
              <a:spcBef>
                <a:spcPts val="0"/>
              </a:spcBef>
              <a:buNone/>
            </a:pPr>
            <a:endParaRPr lang="en-US" sz="1700" dirty="0"/>
          </a:p>
          <a:p>
            <a:pPr marL="203200" indent="0">
              <a:spcBef>
                <a:spcPts val="0"/>
              </a:spcBef>
              <a:buNone/>
            </a:pPr>
            <a:r>
              <a:rPr lang="en-US" sz="1700" dirty="0" smtClean="0"/>
              <a:t>Cordingley</a:t>
            </a:r>
            <a:r>
              <a:rPr lang="en-US" sz="1700" dirty="0"/>
              <a:t>, L., Peters, S., Hart, J., Rock, J., Hodges, L., </a:t>
            </a:r>
            <a:r>
              <a:rPr lang="en-US" sz="1700" dirty="0" err="1"/>
              <a:t>McKendree</a:t>
            </a:r>
            <a:r>
              <a:rPr lang="en-US" sz="1700" dirty="0"/>
              <a:t>, J., &amp; Bundy, C. (2013). What </a:t>
            </a:r>
            <a:r>
              <a:rPr lang="en-US" sz="1700" dirty="0" smtClean="0"/>
              <a:t>	psychology </a:t>
            </a:r>
            <a:r>
              <a:rPr lang="en-US" sz="1700" dirty="0"/>
              <a:t>do medical students need to know? An evidence based approach to </a:t>
            </a:r>
            <a:r>
              <a:rPr lang="en-US" sz="1700" dirty="0" smtClean="0"/>
              <a:t>	curriculum </a:t>
            </a:r>
            <a:r>
              <a:rPr lang="en-US" sz="1700" dirty="0"/>
              <a:t>development. </a:t>
            </a:r>
            <a:r>
              <a:rPr lang="en-US" sz="1700" i="1" dirty="0"/>
              <a:t>Health and Social Care Education</a:t>
            </a:r>
            <a:r>
              <a:rPr lang="en-US" sz="1700" dirty="0"/>
              <a:t>, 2(2), </a:t>
            </a:r>
            <a:r>
              <a:rPr lang="en-US" sz="1700" dirty="0" smtClean="0"/>
              <a:t>38-47.</a:t>
            </a:r>
            <a:endParaRPr lang="en-US" sz="1700" dirty="0"/>
          </a:p>
          <a:p>
            <a:pPr marL="203200" indent="0">
              <a:spcBef>
                <a:spcPts val="0"/>
              </a:spcBef>
              <a:buNone/>
            </a:pPr>
            <a:endParaRPr lang="en-US" sz="1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04800" y="609600"/>
            <a:ext cx="8382000" cy="685800"/>
          </a:xfrm>
          <a:prstGeom prst="rect">
            <a:avLst/>
          </a:prstGeom>
        </p:spPr>
        <p:txBody>
          <a:bodyPr wrap="square" lIns="91425" tIns="91425" rIns="91425" bIns="91425" anchor="ctr" anchorCtr="0">
            <a:noAutofit/>
          </a:bodyPr>
          <a:lstStyle/>
          <a:p>
            <a:pPr lvl="0">
              <a:spcBef>
                <a:spcPts val="0"/>
              </a:spcBef>
              <a:buNone/>
            </a:pPr>
            <a:r>
              <a:rPr lang="en-US" sz="3800" dirty="0"/>
              <a:t>References</a:t>
            </a:r>
          </a:p>
        </p:txBody>
      </p:sp>
      <p:sp>
        <p:nvSpPr>
          <p:cNvPr id="2" name="Text Placeholder 1"/>
          <p:cNvSpPr>
            <a:spLocks noGrp="1"/>
          </p:cNvSpPr>
          <p:nvPr>
            <p:ph type="body" idx="1"/>
          </p:nvPr>
        </p:nvSpPr>
        <p:spPr>
          <a:xfrm>
            <a:off x="0" y="1219200"/>
            <a:ext cx="9067800" cy="2392363"/>
          </a:xfrm>
        </p:spPr>
        <p:txBody>
          <a:bodyPr/>
          <a:lstStyle/>
          <a:p>
            <a:pPr marL="203200" indent="0">
              <a:spcBef>
                <a:spcPts val="0"/>
              </a:spcBef>
              <a:buNone/>
            </a:pPr>
            <a:r>
              <a:rPr lang="en-US" sz="1700" dirty="0"/>
              <a:t>Hodgson, J., Fox, M. &amp; </a:t>
            </a:r>
            <a:r>
              <a:rPr lang="en-US" sz="1700" dirty="0" err="1"/>
              <a:t>Lamson</a:t>
            </a:r>
            <a:r>
              <a:rPr lang="en-US" sz="1700" dirty="0"/>
              <a:t>, A. (2014). Family therapists in primary care settings: Opportunities 	for integration through advocacy. . In J. Hodgson, A. </a:t>
            </a:r>
            <a:r>
              <a:rPr lang="en-US" sz="1700" dirty="0" err="1"/>
              <a:t>Lamson</a:t>
            </a:r>
            <a:r>
              <a:rPr lang="en-US" sz="1700" dirty="0"/>
              <a:t>, T.   Mendenhall, &amp; D. R. 	Crane (Eds.), </a:t>
            </a:r>
            <a:r>
              <a:rPr lang="en-US" sz="1700" i="1" dirty="0"/>
              <a:t>Medical family therapy advanced applications (</a:t>
            </a:r>
            <a:r>
              <a:rPr lang="en-US" sz="1700" dirty="0"/>
              <a:t>pp. 357-380). New York: 	Springer</a:t>
            </a:r>
            <a:r>
              <a:rPr lang="en-US" sz="1700" dirty="0" smtClean="0"/>
              <a:t>.</a:t>
            </a:r>
          </a:p>
          <a:p>
            <a:pPr marL="203200" indent="0">
              <a:spcBef>
                <a:spcPts val="0"/>
              </a:spcBef>
              <a:buNone/>
            </a:pPr>
            <a:endParaRPr lang="en-US" sz="1700" dirty="0"/>
          </a:p>
          <a:p>
            <a:pPr marL="203200" indent="0">
              <a:spcBef>
                <a:spcPts val="0"/>
              </a:spcBef>
              <a:buNone/>
            </a:pPr>
            <a:r>
              <a:rPr lang="en-US" sz="1700" dirty="0" smtClean="0"/>
              <a:t>McGuinness</a:t>
            </a:r>
            <a:r>
              <a:rPr lang="en-US" sz="1700" dirty="0"/>
              <a:t>, K. M. (2012). The prescribing clinical health psychologist: A hybrid skill set in the </a:t>
            </a:r>
            <a:r>
              <a:rPr lang="en-US" sz="1700" dirty="0" smtClean="0"/>
              <a:t>	new era </a:t>
            </a:r>
            <a:r>
              <a:rPr lang="en-US" sz="1700" dirty="0"/>
              <a:t>of integrated healthcare. </a:t>
            </a:r>
            <a:r>
              <a:rPr lang="en-US" sz="1700" i="1" dirty="0"/>
              <a:t>J </a:t>
            </a:r>
            <a:r>
              <a:rPr lang="en-US" sz="1700" i="1" dirty="0" err="1"/>
              <a:t>Clin</a:t>
            </a:r>
            <a:r>
              <a:rPr lang="en-US" sz="1700" i="1" dirty="0"/>
              <a:t> </a:t>
            </a:r>
            <a:r>
              <a:rPr lang="en-US" sz="1700" i="1" dirty="0" err="1"/>
              <a:t>Psychol</a:t>
            </a:r>
            <a:r>
              <a:rPr lang="en-US" sz="1700" i="1" dirty="0"/>
              <a:t> Med Settings, 19</a:t>
            </a:r>
            <a:r>
              <a:rPr lang="en-US" sz="1700" dirty="0"/>
              <a:t>(4), 434-440. </a:t>
            </a:r>
          </a:p>
          <a:p>
            <a:pPr marL="203200" indent="0">
              <a:spcBef>
                <a:spcPts val="0"/>
              </a:spcBef>
              <a:buNone/>
            </a:pPr>
            <a:r>
              <a:rPr lang="en-US" sz="1700" dirty="0"/>
              <a:t>	</a:t>
            </a:r>
            <a:r>
              <a:rPr lang="en-US" sz="1700" dirty="0" err="1"/>
              <a:t>doi</a:t>
            </a:r>
            <a:r>
              <a:rPr lang="en-US" sz="1700" dirty="0"/>
              <a:t>: 10.1007/s10880-012-9341-0.</a:t>
            </a:r>
            <a:endParaRPr lang="en-US" sz="1700" dirty="0">
              <a:solidFill>
                <a:srgbClr val="FFFEFE"/>
              </a:solidFill>
              <a:latin typeface="Arial"/>
              <a:ea typeface="Arial"/>
              <a:cs typeface="Arial"/>
              <a:sym typeface="Arial"/>
            </a:endParaRPr>
          </a:p>
          <a:p>
            <a:pPr marL="203200" indent="0">
              <a:spcBef>
                <a:spcPts val="0"/>
              </a:spcBef>
              <a:buNone/>
            </a:pPr>
            <a:endParaRPr lang="en-US" sz="1700" dirty="0" smtClean="0"/>
          </a:p>
          <a:p>
            <a:pPr marL="203200" indent="0">
              <a:spcBef>
                <a:spcPts val="0"/>
              </a:spcBef>
              <a:buNone/>
            </a:pPr>
            <a:r>
              <a:rPr lang="en-US" sz="1700" dirty="0" smtClean="0"/>
              <a:t>Tsutsumi</a:t>
            </a:r>
            <a:r>
              <a:rPr lang="en-US" sz="1700" dirty="0"/>
              <a:t>, A. (2015). A behavioral science/behavioral medicine core curriculum proposal for </a:t>
            </a:r>
            <a:r>
              <a:rPr lang="en-US" sz="1700" dirty="0" smtClean="0"/>
              <a:t>	Japanese </a:t>
            </a:r>
            <a:r>
              <a:rPr lang="en-US" sz="1700" dirty="0"/>
              <a:t>undergraduate medical education. </a:t>
            </a:r>
            <a:r>
              <a:rPr lang="en-US" sz="1700" i="1" dirty="0" err="1"/>
              <a:t>BioPsychoSocial</a:t>
            </a:r>
            <a:r>
              <a:rPr lang="en-US" sz="1700" i="1" dirty="0"/>
              <a:t> Medicine</a:t>
            </a:r>
            <a:r>
              <a:rPr lang="en-US" sz="1700" dirty="0"/>
              <a:t>, </a:t>
            </a:r>
            <a:r>
              <a:rPr lang="en-US" sz="1700" i="1" dirty="0"/>
              <a:t>9</a:t>
            </a:r>
            <a:r>
              <a:rPr lang="en-US" sz="1700" dirty="0"/>
              <a:t>(1), </a:t>
            </a:r>
            <a:r>
              <a:rPr lang="en-US" sz="1700" dirty="0" smtClean="0"/>
              <a:t>24.</a:t>
            </a:r>
          </a:p>
          <a:p>
            <a:pPr marL="203200" indent="0">
              <a:spcBef>
                <a:spcPts val="0"/>
              </a:spcBef>
              <a:buNone/>
            </a:pPr>
            <a:endParaRPr lang="en-US" sz="1700" dirty="0"/>
          </a:p>
          <a:p>
            <a:pPr marL="203200" indent="0">
              <a:spcBef>
                <a:spcPts val="0"/>
              </a:spcBef>
              <a:buNone/>
            </a:pPr>
            <a:r>
              <a:rPr lang="en-US" sz="1700" dirty="0" smtClean="0"/>
              <a:t>Vanselow</a:t>
            </a:r>
            <a:r>
              <a:rPr lang="en-US" sz="1700" dirty="0"/>
              <a:t>, N., &amp; Cuff, P. A. (Eds.). (2004</a:t>
            </a:r>
            <a:r>
              <a:rPr lang="en-US" sz="1700" i="1" dirty="0"/>
              <a:t>). Improving medical education: enhancing the behavioral </a:t>
            </a:r>
            <a:r>
              <a:rPr lang="en-US" sz="1700" i="1" dirty="0" smtClean="0"/>
              <a:t>	and </a:t>
            </a:r>
            <a:r>
              <a:rPr lang="en-US" sz="1700" i="1" dirty="0"/>
              <a:t>social science content of medical school curricula. </a:t>
            </a:r>
            <a:r>
              <a:rPr lang="en-US" sz="1700" dirty="0"/>
              <a:t>National Academies Press. </a:t>
            </a:r>
            <a:r>
              <a:rPr lang="en-US" sz="1700" dirty="0" smtClean="0"/>
              <a:t>	</a:t>
            </a:r>
            <a:r>
              <a:rPr lang="en-US" sz="1700" u="sng" dirty="0" smtClean="0">
                <a:hlinkClick r:id="rId3"/>
              </a:rPr>
              <a:t>https</a:t>
            </a:r>
            <a:r>
              <a:rPr lang="en-US" sz="1700" u="sng" dirty="0">
                <a:hlinkClick r:id="rId3"/>
              </a:rPr>
              <a:t>://books.google.com/books?hl=en&amp;lr=&amp;</a:t>
            </a:r>
            <a:r>
              <a:rPr lang="en-US" sz="1700" u="sng" dirty="0" smtClean="0">
                <a:hlinkClick r:id="rId3"/>
              </a:rPr>
              <a:t>id=pJ-	</a:t>
            </a:r>
            <a:r>
              <a:rPr lang="en-US" sz="1700" u="sng" dirty="0" err="1" smtClean="0">
                <a:hlinkClick r:id="rId3"/>
              </a:rPr>
              <a:t>cAgAAQBAJ&amp;oi</a:t>
            </a:r>
            <a:r>
              <a:rPr lang="en-US" sz="1700" u="sng" dirty="0" smtClean="0">
                <a:hlinkClick r:id="rId3"/>
              </a:rPr>
              <a:t>=</a:t>
            </a:r>
            <a:r>
              <a:rPr lang="en-US" sz="1700" u="sng" dirty="0" err="1" smtClean="0">
                <a:hlinkClick r:id="rId3"/>
              </a:rPr>
              <a:t>fnd&amp;pg</a:t>
            </a:r>
            <a:r>
              <a:rPr lang="en-US" sz="1700" u="sng" dirty="0" smtClean="0">
                <a:hlinkClick r:id="rId3"/>
              </a:rPr>
              <a:t>=PT21&amp;dq=</a:t>
            </a:r>
            <a:r>
              <a:rPr lang="en-US" sz="1700" u="sng" dirty="0" err="1" smtClean="0">
                <a:hlinkClick r:id="rId3"/>
              </a:rPr>
              <a:t>behavioral+science+curriculum+in+medical+schools</a:t>
            </a:r>
            <a:r>
              <a:rPr lang="en-US" sz="1700" u="sng" dirty="0" smtClean="0">
                <a:hlinkClick r:id="rId3"/>
              </a:rPr>
              <a:t>	&amp;</a:t>
            </a:r>
            <a:r>
              <a:rPr lang="en-US" sz="1700" u="sng" dirty="0" err="1" smtClean="0">
                <a:hlinkClick r:id="rId3"/>
              </a:rPr>
              <a:t>ots</a:t>
            </a:r>
            <a:r>
              <a:rPr lang="en-US" sz="1700" u="sng" dirty="0" smtClean="0">
                <a:hlinkClick r:id="rId3"/>
              </a:rPr>
              <a:t>=k2wm0hG9hW&amp;sig=SAD9K4glO89v_MNrZTY9-	A0rKpU#v=</a:t>
            </a:r>
            <a:r>
              <a:rPr lang="en-US" sz="1700" u="sng" dirty="0" err="1" smtClean="0">
                <a:hlinkClick r:id="rId3"/>
              </a:rPr>
              <a:t>onepage&amp;q</a:t>
            </a:r>
            <a:r>
              <a:rPr lang="en-US" sz="1700" u="sng" dirty="0" smtClean="0">
                <a:hlinkClick r:id="rId3"/>
              </a:rPr>
              <a:t>=behavioral%20science%20curriculum%20in%20medical%20scho	</a:t>
            </a:r>
            <a:r>
              <a:rPr lang="en-US" sz="1700" u="sng" dirty="0" err="1" smtClean="0">
                <a:hlinkClick r:id="rId3"/>
              </a:rPr>
              <a:t>ols&amp;f</a:t>
            </a:r>
            <a:r>
              <a:rPr lang="en-US" sz="1700" u="sng" dirty="0" smtClean="0">
                <a:hlinkClick r:id="rId3"/>
              </a:rPr>
              <a:t>=false</a:t>
            </a:r>
            <a:endParaRPr lang="en-US" sz="17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9144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Goals</a:t>
            </a:r>
            <a:r>
              <a:rPr lang="en-US" sz="3959" b="0" i="0" u="none" strike="noStrike" cap="none" dirty="0">
                <a:solidFill>
                  <a:schemeClr val="lt1"/>
                </a:solidFill>
                <a:latin typeface="Calibri"/>
                <a:ea typeface="Calibri"/>
                <a:cs typeface="Calibri"/>
                <a:sym typeface="Calibri"/>
              </a:rPr>
              <a:t> and Objectives</a:t>
            </a:r>
          </a:p>
        </p:txBody>
      </p:sp>
      <p:sp>
        <p:nvSpPr>
          <p:cNvPr id="59" name="Shape 59"/>
          <p:cNvSpPr txBox="1">
            <a:spLocks noGrp="1"/>
          </p:cNvSpPr>
          <p:nvPr>
            <p:ph type="body" idx="1"/>
          </p:nvPr>
        </p:nvSpPr>
        <p:spPr>
          <a:xfrm>
            <a:off x="220525" y="1841300"/>
            <a:ext cx="8589000" cy="3457800"/>
          </a:xfrm>
          <a:prstGeom prst="rect">
            <a:avLst/>
          </a:prstGeom>
          <a:noFill/>
          <a:ln>
            <a:noFill/>
          </a:ln>
        </p:spPr>
        <p:txBody>
          <a:bodyPr wrap="square" lIns="91425" tIns="45700" rIns="91425" bIns="45700" anchor="t" anchorCtr="0">
            <a:noAutofit/>
          </a:bodyPr>
          <a:lstStyle/>
          <a:p>
            <a:pPr marL="76200" marR="0" lvl="0" indent="0" algn="l" rtl="0">
              <a:spcBef>
                <a:spcPts val="0"/>
              </a:spcBef>
              <a:buClr>
                <a:schemeClr val="lt1"/>
              </a:buClr>
              <a:buSzPct val="100000"/>
              <a:buNone/>
            </a:pPr>
            <a:r>
              <a:rPr lang="en-US" sz="2400" dirty="0" smtClean="0"/>
              <a:t>1) Discuss </a:t>
            </a:r>
            <a:r>
              <a:rPr lang="en-US" sz="2400" dirty="0"/>
              <a:t>a behavioral health curriculum for rotating medical students aimed at enhancing physician/patient relationship</a:t>
            </a:r>
          </a:p>
          <a:p>
            <a:pPr marL="0" marR="0" lvl="0" indent="0" algn="l" rtl="0">
              <a:spcBef>
                <a:spcPts val="0"/>
              </a:spcBef>
              <a:buNone/>
            </a:pPr>
            <a:endParaRPr sz="2400" dirty="0"/>
          </a:p>
          <a:p>
            <a:pPr marL="76200" marR="0" lvl="0" indent="0" algn="l" rtl="0">
              <a:spcBef>
                <a:spcPts val="0"/>
              </a:spcBef>
              <a:buSzPct val="100000"/>
              <a:buNone/>
            </a:pPr>
            <a:r>
              <a:rPr lang="en-US" sz="2400" dirty="0" smtClean="0"/>
              <a:t>2) Involve </a:t>
            </a:r>
            <a:r>
              <a:rPr lang="en-US" sz="2400" dirty="0"/>
              <a:t>family medicine residents in teaching medical students about behavioral health topics</a:t>
            </a:r>
          </a:p>
          <a:p>
            <a:pPr marL="0" marR="0" lvl="0" indent="0" algn="l" rtl="0">
              <a:spcBef>
                <a:spcPts val="0"/>
              </a:spcBef>
              <a:buNone/>
            </a:pPr>
            <a:endParaRPr sz="2400" dirty="0"/>
          </a:p>
          <a:p>
            <a:pPr marL="76200" marR="0" lvl="0" indent="0" algn="l" rtl="0">
              <a:spcBef>
                <a:spcPts val="0"/>
              </a:spcBef>
              <a:buSzPct val="100000"/>
              <a:buNone/>
            </a:pPr>
            <a:r>
              <a:rPr lang="en-US" sz="2400" dirty="0" smtClean="0"/>
              <a:t>3) Incorporate </a:t>
            </a:r>
            <a:r>
              <a:rPr lang="en-US" sz="2400" dirty="0"/>
              <a:t>a Behavioral Science curriculum for rotating medical students at other residencies</a:t>
            </a:r>
          </a:p>
        </p:txBody>
      </p:sp>
      <p:sp>
        <p:nvSpPr>
          <p:cNvPr id="60" name="Shape 60"/>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914400"/>
            <a:ext cx="8229600" cy="685799"/>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Typical Rotation Curriculum</a:t>
            </a:r>
          </a:p>
        </p:txBody>
      </p:sp>
      <p:sp>
        <p:nvSpPr>
          <p:cNvPr id="75" name="Shape 75"/>
          <p:cNvSpPr txBox="1">
            <a:spLocks noGrp="1"/>
          </p:cNvSpPr>
          <p:nvPr>
            <p:ph type="body" idx="1"/>
          </p:nvPr>
        </p:nvSpPr>
        <p:spPr>
          <a:xfrm>
            <a:off x="3868220" y="1905000"/>
            <a:ext cx="5257800" cy="3875400"/>
          </a:xfrm>
          <a:prstGeom prst="rect">
            <a:avLst/>
          </a:prstGeom>
          <a:noFill/>
          <a:ln>
            <a:noFill/>
          </a:ln>
        </p:spPr>
        <p:txBody>
          <a:bodyPr wrap="square" lIns="91425" tIns="45700" rIns="91425" bIns="45700" anchor="t" anchorCtr="0">
            <a:noAutofit/>
          </a:bodyPr>
          <a:lstStyle/>
          <a:p>
            <a:pPr lvl="0" rtl="0">
              <a:spcBef>
                <a:spcPts val="300"/>
              </a:spcBef>
              <a:buSzPct val="100000"/>
            </a:pPr>
            <a:r>
              <a:rPr lang="en-US" sz="2500" dirty="0"/>
              <a:t>4-8 week </a:t>
            </a:r>
            <a:r>
              <a:rPr lang="en-US" sz="2500" dirty="0" smtClean="0"/>
              <a:t>rotations</a:t>
            </a:r>
            <a:endParaRPr lang="en-US" sz="2500" dirty="0"/>
          </a:p>
          <a:p>
            <a:pPr lvl="0" rtl="0">
              <a:spcBef>
                <a:spcPts val="300"/>
              </a:spcBef>
              <a:buSzPct val="100000"/>
            </a:pPr>
            <a:r>
              <a:rPr lang="en-US" sz="2500" dirty="0"/>
              <a:t>Clinic with residents and </a:t>
            </a:r>
            <a:r>
              <a:rPr lang="en-US" sz="2500" dirty="0" err="1" smtClean="0"/>
              <a:t>attendings</a:t>
            </a:r>
            <a:endParaRPr lang="en-US" sz="2500" dirty="0"/>
          </a:p>
          <a:p>
            <a:pPr lvl="0" rtl="0">
              <a:spcBef>
                <a:spcPts val="300"/>
              </a:spcBef>
              <a:buSzPct val="100000"/>
            </a:pPr>
            <a:r>
              <a:rPr lang="en-US" sz="2500" dirty="0"/>
              <a:t>Residency Didactics once </a:t>
            </a:r>
            <a:r>
              <a:rPr lang="en-US" sz="2500" dirty="0" smtClean="0"/>
              <a:t>weekly</a:t>
            </a:r>
            <a:endParaRPr lang="en-US" sz="2500" dirty="0"/>
          </a:p>
          <a:p>
            <a:pPr lvl="0" rtl="0">
              <a:spcBef>
                <a:spcPts val="300"/>
              </a:spcBef>
              <a:buSzPct val="100000"/>
            </a:pPr>
            <a:r>
              <a:rPr lang="en-US" sz="2500" dirty="0"/>
              <a:t>Sessions to discuss core FM </a:t>
            </a:r>
            <a:r>
              <a:rPr lang="en-US" sz="2500" dirty="0" smtClean="0"/>
              <a:t>topics</a:t>
            </a:r>
            <a:endParaRPr lang="en-US" sz="2500" dirty="0"/>
          </a:p>
          <a:p>
            <a:pPr lvl="0" rtl="0">
              <a:spcBef>
                <a:spcPts val="300"/>
              </a:spcBef>
              <a:buSzPct val="100000"/>
            </a:pPr>
            <a:r>
              <a:rPr lang="en-US" sz="2500" dirty="0"/>
              <a:t>Other opportunities: Inpatient medicine, Sports clinics or didactics, Sporting events</a:t>
            </a:r>
          </a:p>
        </p:txBody>
      </p:sp>
      <p:sp>
        <p:nvSpPr>
          <p:cNvPr id="76" name="Shape 76"/>
          <p:cNvSpPr txBox="1"/>
          <p:nvPr/>
        </p:nvSpPr>
        <p:spPr>
          <a:xfrm>
            <a:off x="0" y="5898750"/>
            <a:ext cx="4572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AM</a:t>
            </a:r>
          </a:p>
        </p:txBody>
      </p:sp>
      <p:sp>
        <p:nvSpPr>
          <p:cNvPr id="2"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57400"/>
            <a:ext cx="352942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990600"/>
            <a:ext cx="8229600" cy="6858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Why a behavioral science curriculum for medical students?</a:t>
            </a:r>
          </a:p>
        </p:txBody>
      </p:sp>
      <p:sp>
        <p:nvSpPr>
          <p:cNvPr id="67" name="Shape 67"/>
          <p:cNvSpPr txBox="1">
            <a:spLocks noGrp="1"/>
          </p:cNvSpPr>
          <p:nvPr>
            <p:ph type="body" idx="1"/>
          </p:nvPr>
        </p:nvSpPr>
        <p:spPr>
          <a:xfrm>
            <a:off x="170850" y="2057400"/>
            <a:ext cx="8813044" cy="3329700"/>
          </a:xfrm>
          <a:prstGeom prst="rect">
            <a:avLst/>
          </a:prstGeom>
          <a:noFill/>
          <a:ln>
            <a:noFill/>
          </a:ln>
        </p:spPr>
        <p:txBody>
          <a:bodyPr wrap="square" lIns="91425" tIns="45700" rIns="91425" bIns="45700" anchor="t" anchorCtr="0">
            <a:noAutofit/>
          </a:bodyPr>
          <a:lstStyle/>
          <a:p>
            <a:pPr marL="342900" marR="0" lvl="0" indent="-292100" algn="l" rtl="0">
              <a:spcBef>
                <a:spcPts val="0"/>
              </a:spcBef>
              <a:spcAft>
                <a:spcPts val="0"/>
              </a:spcAft>
              <a:buClr>
                <a:schemeClr val="lt1"/>
              </a:buClr>
              <a:buSzPct val="100000"/>
              <a:buFont typeface="Arial"/>
              <a:buChar char="•"/>
            </a:pPr>
            <a:r>
              <a:rPr lang="en-US" sz="2200" dirty="0"/>
              <a:t>3rd and 4th year medical students focus on clinical work</a:t>
            </a:r>
          </a:p>
          <a:p>
            <a:pPr marR="0" lvl="1" algn="l" rtl="0">
              <a:spcBef>
                <a:spcPts val="500"/>
              </a:spcBef>
              <a:spcAft>
                <a:spcPts val="0"/>
              </a:spcAft>
              <a:buSzPct val="100000"/>
            </a:pPr>
            <a:r>
              <a:rPr lang="en-US" sz="2200" dirty="0"/>
              <a:t>Little focus on mental health training prior to this </a:t>
            </a:r>
            <a:r>
              <a:rPr lang="en-US" sz="2200" dirty="0" smtClean="0"/>
              <a:t>point</a:t>
            </a:r>
            <a:endParaRPr lang="en-US" sz="2200" dirty="0"/>
          </a:p>
          <a:p>
            <a:pPr marL="342900" marR="0" lvl="0" indent="-292100" algn="l" rtl="0">
              <a:spcBef>
                <a:spcPts val="500"/>
              </a:spcBef>
              <a:spcAft>
                <a:spcPts val="0"/>
              </a:spcAft>
              <a:buClr>
                <a:schemeClr val="lt1"/>
              </a:buClr>
              <a:buSzPct val="100000"/>
              <a:buFont typeface="Arial"/>
              <a:buChar char="•"/>
            </a:pPr>
            <a:r>
              <a:rPr lang="en-US" sz="2200" dirty="0" smtClean="0"/>
              <a:t>Individuals </a:t>
            </a:r>
            <a:r>
              <a:rPr lang="en-US" sz="2200" dirty="0"/>
              <a:t>with mental health distress often enter the health system through primary care (McGuinness, 2012)</a:t>
            </a:r>
          </a:p>
          <a:p>
            <a:pPr marR="0" lvl="1" algn="l" rtl="0">
              <a:spcBef>
                <a:spcPts val="0"/>
              </a:spcBef>
              <a:spcAft>
                <a:spcPts val="0"/>
              </a:spcAft>
              <a:buSzPct val="100000"/>
            </a:pPr>
            <a:r>
              <a:rPr lang="en-US" sz="2200" dirty="0"/>
              <a:t>Up to 70% of primary care visits include psychosocial components (Hodgson et al., 2014</a:t>
            </a:r>
            <a:r>
              <a:rPr lang="en-US" sz="2200" dirty="0" smtClean="0"/>
              <a:t>)</a:t>
            </a:r>
            <a:endParaRPr lang="en-US" sz="2200" dirty="0"/>
          </a:p>
          <a:p>
            <a:pPr marL="342900" marR="0" lvl="0" indent="-292100" algn="l" rtl="0">
              <a:spcBef>
                <a:spcPts val="640"/>
              </a:spcBef>
              <a:spcAft>
                <a:spcPts val="0"/>
              </a:spcAft>
              <a:buClr>
                <a:schemeClr val="lt1"/>
              </a:buClr>
              <a:buSzPct val="100000"/>
              <a:buFont typeface="Arial"/>
              <a:buChar char="•"/>
            </a:pPr>
            <a:r>
              <a:rPr lang="en-US" sz="2200" b="0" i="0" u="none" strike="noStrike" cap="none" dirty="0">
                <a:solidFill>
                  <a:schemeClr val="lt1"/>
                </a:solidFill>
                <a:sym typeface="Calibri"/>
              </a:rPr>
              <a:t>Make behavioral science more </a:t>
            </a:r>
            <a:r>
              <a:rPr lang="en-US" sz="2200" b="0" i="0" u="none" strike="noStrike" cap="none" dirty="0" smtClean="0">
                <a:solidFill>
                  <a:schemeClr val="lt1"/>
                </a:solidFill>
                <a:sym typeface="Calibri"/>
              </a:rPr>
              <a:t>relevant</a:t>
            </a:r>
            <a:endParaRPr lang="en-US" sz="2200" b="0" i="0" u="none" strike="noStrike" cap="none" dirty="0">
              <a:solidFill>
                <a:schemeClr val="lt1"/>
              </a:solidFill>
              <a:sym typeface="Calibri"/>
            </a:endParaRPr>
          </a:p>
          <a:p>
            <a:pPr lvl="1" rtl="0">
              <a:spcBef>
                <a:spcPts val="0"/>
              </a:spcBef>
              <a:buSzPct val="100000"/>
            </a:pPr>
            <a:r>
              <a:rPr lang="en-US" sz="2200" dirty="0"/>
              <a:t>Engage students in learning, conversations, </a:t>
            </a:r>
            <a:endParaRPr lang="en-US" sz="2200" dirty="0" smtClean="0"/>
          </a:p>
          <a:p>
            <a:pPr marL="635000" lvl="1" indent="0" rtl="0">
              <a:spcBef>
                <a:spcPts val="0"/>
              </a:spcBef>
              <a:buSzPct val="100000"/>
              <a:buNone/>
            </a:pPr>
            <a:r>
              <a:rPr lang="en-US" sz="2200" dirty="0" smtClean="0"/>
              <a:t>reflection</a:t>
            </a:r>
            <a:endParaRPr lang="en-US" sz="2200" dirty="0"/>
          </a:p>
        </p:txBody>
      </p:sp>
      <p:sp>
        <p:nvSpPr>
          <p:cNvPr id="68" name="Shape 68"/>
          <p:cNvSpPr txBox="1"/>
          <p:nvPr/>
        </p:nvSpPr>
        <p:spPr>
          <a:xfrm>
            <a:off x="0" y="5898750"/>
            <a:ext cx="3417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L</a:t>
            </a:r>
          </a:p>
        </p:txBody>
      </p:sp>
      <p:pic>
        <p:nvPicPr>
          <p:cNvPr id="1028" name="Picture 4" descr="Image result for biopsycho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78116"/>
            <a:ext cx="2057400" cy="1961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838200"/>
            <a:ext cx="8229600" cy="685800"/>
          </a:xfrm>
          <a:prstGeom prst="rect">
            <a:avLst/>
          </a:prstGeom>
          <a:noFill/>
          <a:ln>
            <a:noFill/>
          </a:ln>
        </p:spPr>
        <p:txBody>
          <a:bodyPr wrap="square" lIns="91425" tIns="45700" rIns="91425" bIns="45700" anchor="ctr" anchorCtr="0">
            <a:noAutofit/>
          </a:bodyPr>
          <a:lstStyle/>
          <a:p>
            <a:pPr marL="0" marR="0" lvl="0" indent="0"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Behavioral Science Background</a:t>
            </a:r>
          </a:p>
        </p:txBody>
      </p:sp>
      <p:sp>
        <p:nvSpPr>
          <p:cNvPr id="83" name="Shape 83"/>
          <p:cNvSpPr txBox="1">
            <a:spLocks noGrp="1"/>
          </p:cNvSpPr>
          <p:nvPr>
            <p:ph type="body" idx="1"/>
          </p:nvPr>
        </p:nvSpPr>
        <p:spPr>
          <a:xfrm>
            <a:off x="363900" y="1752600"/>
            <a:ext cx="8246700" cy="2392500"/>
          </a:xfrm>
          <a:prstGeom prst="rect">
            <a:avLst/>
          </a:prstGeom>
          <a:noFill/>
          <a:ln>
            <a:noFill/>
          </a:ln>
        </p:spPr>
        <p:txBody>
          <a:bodyPr wrap="square" lIns="91425" tIns="45700" rIns="91425" bIns="45700" anchor="t" anchorCtr="0">
            <a:noAutofit/>
          </a:bodyPr>
          <a:lstStyle/>
          <a:p>
            <a:pPr marL="457200" marR="0" lvl="0" indent="-381000" algn="l" rtl="0">
              <a:spcBef>
                <a:spcPts val="0"/>
              </a:spcBef>
              <a:buClr>
                <a:srgbClr val="FFFFFF"/>
              </a:buClr>
              <a:buSzPct val="100000"/>
            </a:pPr>
            <a:r>
              <a:rPr lang="en-US" sz="2500" dirty="0">
                <a:solidFill>
                  <a:srgbClr val="FFFFFF"/>
                </a:solidFill>
              </a:rPr>
              <a:t>Inpatient psych clerkship at VA, biopsychosocial assignment in FM clerkship, internship at drug addiction wellness center</a:t>
            </a:r>
          </a:p>
          <a:p>
            <a:pPr marL="0" marR="0" lvl="0" indent="0" algn="l" rtl="0">
              <a:spcBef>
                <a:spcPts val="0"/>
              </a:spcBef>
              <a:buNone/>
            </a:pPr>
            <a:endParaRPr sz="2500" dirty="0">
              <a:solidFill>
                <a:srgbClr val="FFFFFF"/>
              </a:solidFill>
            </a:endParaRPr>
          </a:p>
          <a:p>
            <a:pPr marL="342900" marR="0" lvl="0" indent="-292100" algn="l" rtl="0">
              <a:spcBef>
                <a:spcPts val="0"/>
              </a:spcBef>
              <a:buClr>
                <a:srgbClr val="FFFFFF"/>
              </a:buClr>
              <a:buSzPct val="100000"/>
              <a:buFont typeface="Arial"/>
              <a:buChar char="•"/>
            </a:pPr>
            <a:r>
              <a:rPr lang="en-US" sz="2500" dirty="0">
                <a:solidFill>
                  <a:srgbClr val="FFFFFF"/>
                </a:solidFill>
              </a:rPr>
              <a:t>Undergraduate psychology major, inpatient psych rotation at Stroger, addiction medicine rotation</a:t>
            </a:r>
          </a:p>
        </p:txBody>
      </p:sp>
      <p:sp>
        <p:nvSpPr>
          <p:cNvPr id="84" name="Shape 84"/>
          <p:cNvSpPr txBox="1"/>
          <p:nvPr/>
        </p:nvSpPr>
        <p:spPr>
          <a:xfrm>
            <a:off x="0" y="5898750"/>
            <a:ext cx="7278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511848" y="838200"/>
            <a:ext cx="8229600" cy="685800"/>
          </a:xfrm>
          <a:prstGeom prst="rect">
            <a:avLst/>
          </a:prstGeom>
          <a:noFill/>
          <a:ln>
            <a:noFill/>
          </a:ln>
        </p:spPr>
        <p:txBody>
          <a:bodyPr wrap="square" lIns="91425" tIns="45700" rIns="91425" bIns="45700" anchor="ctr" anchorCtr="0">
            <a:noAutofit/>
          </a:bodyPr>
          <a:lstStyle/>
          <a:p>
            <a:pPr marL="0" marR="0" lvl="0" indent="0" rtl="0">
              <a:spcBef>
                <a:spcPts val="0"/>
              </a:spcBef>
              <a:buClr>
                <a:schemeClr val="lt1"/>
              </a:buClr>
              <a:buSzPct val="25000"/>
              <a:buFont typeface="Calibri"/>
              <a:buNone/>
            </a:pPr>
            <a:r>
              <a:rPr lang="en-US" sz="3800" b="0" i="0" u="none" strike="noStrike" cap="none" dirty="0">
                <a:solidFill>
                  <a:schemeClr val="lt1"/>
                </a:solidFill>
                <a:latin typeface="Calibri"/>
                <a:ea typeface="Calibri"/>
                <a:cs typeface="Calibri"/>
                <a:sym typeface="Calibri"/>
              </a:rPr>
              <a:t>Behavioral Science </a:t>
            </a:r>
            <a:r>
              <a:rPr lang="en-US" sz="3800" b="0" i="0" u="none" strike="noStrike" cap="none" dirty="0" smtClean="0">
                <a:solidFill>
                  <a:schemeClr val="lt1"/>
                </a:solidFill>
                <a:latin typeface="Calibri"/>
                <a:ea typeface="Calibri"/>
                <a:cs typeface="Calibri"/>
                <a:sym typeface="Calibri"/>
              </a:rPr>
              <a:t>Background</a:t>
            </a:r>
            <a:endParaRPr lang="en-US" sz="3800" b="0" i="0" u="none" strike="noStrike" cap="none" dirty="0">
              <a:solidFill>
                <a:schemeClr val="lt1"/>
              </a:solidFill>
              <a:latin typeface="Calibri"/>
              <a:ea typeface="Calibri"/>
              <a:cs typeface="Calibri"/>
              <a:sym typeface="Calibri"/>
            </a:endParaRPr>
          </a:p>
        </p:txBody>
      </p:sp>
      <p:sp>
        <p:nvSpPr>
          <p:cNvPr id="91" name="Shape 91"/>
          <p:cNvSpPr txBox="1">
            <a:spLocks noGrp="1"/>
          </p:cNvSpPr>
          <p:nvPr>
            <p:ph type="body" idx="4294967295"/>
          </p:nvPr>
        </p:nvSpPr>
        <p:spPr>
          <a:xfrm>
            <a:off x="363900" y="1828800"/>
            <a:ext cx="4442700" cy="23925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rgbClr val="FFFEFE"/>
              </a:buClr>
              <a:buSzPct val="100000"/>
              <a:buFont typeface="Arial"/>
              <a:buChar char="•"/>
            </a:pPr>
            <a:r>
              <a:rPr lang="en-US" sz="2800" dirty="0">
                <a:solidFill>
                  <a:srgbClr val="FFFEFE"/>
                </a:solidFill>
              </a:rPr>
              <a:t>Curricular Courses at UI Chicago COM entail: </a:t>
            </a:r>
          </a:p>
          <a:p>
            <a:pPr marR="0" lvl="1" algn="l" rtl="0">
              <a:spcBef>
                <a:spcPts val="0"/>
              </a:spcBef>
              <a:buClr>
                <a:srgbClr val="FFFEFE"/>
              </a:buClr>
              <a:buSzPct val="114285"/>
              <a:buFont typeface="Arial"/>
            </a:pPr>
            <a:r>
              <a:rPr lang="en-US" sz="2500" dirty="0">
                <a:solidFill>
                  <a:srgbClr val="FFFEFE"/>
                </a:solidFill>
              </a:rPr>
              <a:t>Essentials of Clinical Practice &amp; Professionalism </a:t>
            </a:r>
          </a:p>
          <a:p>
            <a:pPr marR="0" lvl="1" algn="l" rtl="0">
              <a:spcBef>
                <a:spcPts val="0"/>
              </a:spcBef>
              <a:buClr>
                <a:srgbClr val="FFFEFE"/>
              </a:buClr>
              <a:buSzPct val="114285"/>
              <a:buFont typeface="Arial"/>
            </a:pPr>
            <a:r>
              <a:rPr lang="en-US" sz="2500" dirty="0">
                <a:solidFill>
                  <a:srgbClr val="FFFEFE"/>
                </a:solidFill>
              </a:rPr>
              <a:t>Human Development </a:t>
            </a:r>
          </a:p>
          <a:p>
            <a:pPr marR="0" lvl="1" algn="l" rtl="0">
              <a:spcBef>
                <a:spcPts val="0"/>
              </a:spcBef>
              <a:buClr>
                <a:srgbClr val="FFFEFE"/>
              </a:buClr>
            </a:pPr>
            <a:r>
              <a:rPr lang="en-US" sz="2500" dirty="0">
                <a:solidFill>
                  <a:srgbClr val="FFFEFE"/>
                </a:solidFill>
              </a:rPr>
              <a:t>Intro Psychiatry </a:t>
            </a:r>
          </a:p>
          <a:p>
            <a:pPr marR="0" lvl="1" algn="l" rtl="0">
              <a:spcBef>
                <a:spcPts val="0"/>
              </a:spcBef>
              <a:buClr>
                <a:srgbClr val="FFFEFE"/>
              </a:buClr>
              <a:buSzPct val="114285"/>
              <a:buFont typeface="Arial"/>
            </a:pPr>
            <a:r>
              <a:rPr lang="en-US" sz="2500" dirty="0">
                <a:solidFill>
                  <a:srgbClr val="FFFEFE"/>
                </a:solidFill>
              </a:rPr>
              <a:t>Psychiatry Rotation  </a:t>
            </a:r>
          </a:p>
          <a:p>
            <a:pPr marL="0" marR="0" lvl="0" indent="0" algn="l" rtl="0">
              <a:spcBef>
                <a:spcPts val="0"/>
              </a:spcBef>
              <a:buNone/>
            </a:pPr>
            <a:endParaRPr dirty="0">
              <a:solidFill>
                <a:srgbClr val="FFFEFE"/>
              </a:solidFill>
            </a:endParaRPr>
          </a:p>
        </p:txBody>
      </p:sp>
      <p:sp>
        <p:nvSpPr>
          <p:cNvPr id="92" name="Shape 92"/>
          <p:cNvSpPr txBox="1"/>
          <p:nvPr/>
        </p:nvSpPr>
        <p:spPr>
          <a:xfrm>
            <a:off x="0" y="5898750"/>
            <a:ext cx="727800" cy="3087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FEFE"/>
                </a:solidFill>
              </a:rPr>
              <a:t>A</a:t>
            </a:r>
          </a:p>
        </p:txBody>
      </p:sp>
      <p:pic>
        <p:nvPicPr>
          <p:cNvPr id="93" name="Shape 93"/>
          <p:cNvPicPr preferRelativeResize="0"/>
          <p:nvPr/>
        </p:nvPicPr>
        <p:blipFill>
          <a:blip r:embed="rId3">
            <a:alphaModFix/>
          </a:blip>
          <a:stretch>
            <a:fillRect/>
          </a:stretch>
        </p:blipFill>
        <p:spPr>
          <a:xfrm>
            <a:off x="5027424" y="1927425"/>
            <a:ext cx="2996350" cy="3336725"/>
          </a:xfrm>
          <a:prstGeom prst="rect">
            <a:avLst/>
          </a:prstGeom>
          <a:noFill/>
          <a:ln>
            <a:noFill/>
          </a:ln>
        </p:spPr>
      </p:pic>
      <p:pic>
        <p:nvPicPr>
          <p:cNvPr id="94" name="Shape 94"/>
          <p:cNvPicPr preferRelativeResize="0"/>
          <p:nvPr/>
        </p:nvPicPr>
        <p:blipFill>
          <a:blip r:embed="rId4">
            <a:alphaModFix/>
          </a:blip>
          <a:stretch>
            <a:fillRect/>
          </a:stretch>
        </p:blipFill>
        <p:spPr>
          <a:xfrm>
            <a:off x="6207998" y="3239449"/>
            <a:ext cx="2533450" cy="2701099"/>
          </a:xfrm>
          <a:prstGeom prst="rect">
            <a:avLst/>
          </a:prstGeom>
          <a:noFill/>
          <a:ln>
            <a:noFill/>
          </a:ln>
        </p:spPr>
      </p:pic>
      <p:sp>
        <p:nvSpPr>
          <p:cNvPr id="95" name="Shape 95"/>
          <p:cNvSpPr txBox="1"/>
          <p:nvPr/>
        </p:nvSpPr>
        <p:spPr>
          <a:xfrm>
            <a:off x="5173200" y="5898750"/>
            <a:ext cx="3970800" cy="118500"/>
          </a:xfrm>
          <a:prstGeom prst="rect">
            <a:avLst/>
          </a:prstGeom>
          <a:noFill/>
          <a:ln>
            <a:noFill/>
          </a:ln>
        </p:spPr>
        <p:txBody>
          <a:bodyPr wrap="square" lIns="91425" tIns="91425" rIns="91425" bIns="91425" anchor="t" anchorCtr="0">
            <a:noAutofit/>
          </a:bodyPr>
          <a:lstStyle/>
          <a:p>
            <a:pPr lvl="0">
              <a:spcBef>
                <a:spcPts val="0"/>
              </a:spcBef>
              <a:buNone/>
            </a:pPr>
            <a:r>
              <a:rPr lang="en-US" sz="600"/>
              <a:t>The above images belong to the University of Illinois College of Medicine Psychiatry Clerkship Curricula</a:t>
            </a:r>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914400"/>
            <a:ext cx="8229600" cy="685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800" b="0" i="0" u="none" strike="noStrike" cap="none" dirty="0" smtClean="0">
                <a:solidFill>
                  <a:schemeClr val="lt1"/>
                </a:solidFill>
                <a:latin typeface="Calibri"/>
                <a:ea typeface="Calibri"/>
                <a:cs typeface="Calibri"/>
                <a:sym typeface="Calibri"/>
              </a:rPr>
              <a:t>Literature Review</a:t>
            </a:r>
            <a:endParaRPr lang="en-US" sz="3800" b="0" i="0" u="none" strike="noStrike" cap="none" dirty="0">
              <a:solidFill>
                <a:schemeClr val="lt1"/>
              </a:solidFill>
              <a:latin typeface="Calibri"/>
              <a:ea typeface="Calibri"/>
              <a:cs typeface="Calibri"/>
              <a:sym typeface="Calibri"/>
            </a:endParaRPr>
          </a:p>
        </p:txBody>
      </p:sp>
      <p:sp>
        <p:nvSpPr>
          <p:cNvPr id="101" name="Shape 101"/>
          <p:cNvSpPr txBox="1">
            <a:spLocks noGrp="1"/>
          </p:cNvSpPr>
          <p:nvPr>
            <p:ph type="body" idx="1"/>
          </p:nvPr>
        </p:nvSpPr>
        <p:spPr>
          <a:xfrm>
            <a:off x="457200" y="1752600"/>
            <a:ext cx="8039100" cy="2392500"/>
          </a:xfrm>
          <a:prstGeom prst="rect">
            <a:avLst/>
          </a:prstGeom>
          <a:noFill/>
          <a:ln>
            <a:noFill/>
          </a:ln>
        </p:spPr>
        <p:txBody>
          <a:bodyPr wrap="square" lIns="91425" tIns="45700" rIns="91425" bIns="45700" anchor="t" anchorCtr="0">
            <a:noAutofit/>
          </a:bodyPr>
          <a:lstStyle/>
          <a:p>
            <a:pPr marL="342900" marR="0" lvl="0" indent="-292100" algn="l" rtl="0">
              <a:spcBef>
                <a:spcPts val="0"/>
              </a:spcBef>
              <a:buClr>
                <a:srgbClr val="FFFFFF"/>
              </a:buClr>
              <a:buSzPct val="100000"/>
              <a:buFont typeface="Arial"/>
              <a:buChar char="•"/>
            </a:pPr>
            <a:r>
              <a:rPr lang="en-US" sz="2400" dirty="0">
                <a:solidFill>
                  <a:srgbClr val="FFFFFF"/>
                </a:solidFill>
              </a:rPr>
              <a:t>Limited information available regarding behavioral health curriculum for medical students in FM residency programs</a:t>
            </a:r>
          </a:p>
          <a:p>
            <a:pPr marL="0" marR="0" lvl="0" indent="0" algn="l" rtl="0">
              <a:spcBef>
                <a:spcPts val="0"/>
              </a:spcBef>
              <a:buNone/>
            </a:pPr>
            <a:endParaRPr sz="2400" dirty="0">
              <a:solidFill>
                <a:srgbClr val="FFFFFF"/>
              </a:solidFill>
            </a:endParaRPr>
          </a:p>
          <a:p>
            <a:pPr marL="342900" marR="0" lvl="0" indent="-292100" algn="l" rtl="0">
              <a:spcBef>
                <a:spcPts val="0"/>
              </a:spcBef>
              <a:buClr>
                <a:srgbClr val="FFFFFF"/>
              </a:buClr>
              <a:buSzPct val="100000"/>
              <a:buFont typeface="Arial"/>
              <a:buChar char="•"/>
            </a:pPr>
            <a:r>
              <a:rPr lang="en-US" sz="2400" dirty="0">
                <a:solidFill>
                  <a:srgbClr val="FFFFFF"/>
                </a:solidFill>
              </a:rPr>
              <a:t>Wake Forest FM residency requires interns to present 1 hour behavioral health lecture during noon conference to medical students, residents, and faculty</a:t>
            </a:r>
          </a:p>
        </p:txBody>
      </p:sp>
      <p:sp>
        <p:nvSpPr>
          <p:cNvPr id="102" name="Shape 102"/>
          <p:cNvSpPr txBox="1"/>
          <p:nvPr/>
        </p:nvSpPr>
        <p:spPr>
          <a:xfrm>
            <a:off x="0" y="5931850"/>
            <a:ext cx="286800" cy="341700"/>
          </a:xfrm>
          <a:prstGeom prst="rect">
            <a:avLst/>
          </a:prstGeom>
          <a:noFill/>
          <a:ln>
            <a:noFill/>
          </a:ln>
        </p:spPr>
        <p:txBody>
          <a:bodyPr wrap="square" lIns="91425" tIns="91425" rIns="91425" bIns="91425" anchor="ctr" anchorCtr="0">
            <a:noAutofit/>
          </a:bodyPr>
          <a:lstStyle/>
          <a:p>
            <a:pPr lvl="0" rtl="0">
              <a:spcBef>
                <a:spcPts val="0"/>
              </a:spcBef>
              <a:buNone/>
            </a:pPr>
            <a:r>
              <a:rPr lang="en-US">
                <a:solidFill>
                  <a:srgbClr val="FFFEFE"/>
                </a:solidFill>
              </a:rPr>
              <a:t>S</a:t>
            </a:r>
          </a:p>
        </p:txBody>
      </p:sp>
      <p:pic>
        <p:nvPicPr>
          <p:cNvPr id="3074" name="Picture 2" descr="Image result for journal 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020" y="4435783"/>
            <a:ext cx="3810000" cy="1458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1487</Words>
  <Application>Microsoft Office PowerPoint</Application>
  <PresentationFormat>On-screen Show (4:3)</PresentationFormat>
  <Paragraphs>283</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forum2014</vt:lpstr>
      <vt:lpstr>Developing a Behavioral  Science Curriculum for  Rotating Medical Students</vt:lpstr>
      <vt:lpstr>Introductions</vt:lpstr>
      <vt:lpstr>PowerPoint Presentation</vt:lpstr>
      <vt:lpstr>Goals and Objectives</vt:lpstr>
      <vt:lpstr>Typical Rotation Curriculum</vt:lpstr>
      <vt:lpstr>Why a behavioral science curriculum for medical students?</vt:lpstr>
      <vt:lpstr>Behavioral Science Background</vt:lpstr>
      <vt:lpstr>Behavioral Science Background</vt:lpstr>
      <vt:lpstr>Literature Review</vt:lpstr>
      <vt:lpstr>Literature Review</vt:lpstr>
      <vt:lpstr>Literature Review</vt:lpstr>
      <vt:lpstr>PowerPoint Presentation</vt:lpstr>
      <vt:lpstr>PowerPoint Presentation</vt:lpstr>
      <vt:lpstr>PowerPoint Presentation</vt:lpstr>
      <vt:lpstr>PowerPoint Presentation</vt:lpstr>
      <vt:lpstr>PowerPoint Presentation</vt:lpstr>
      <vt:lpstr>The Plan…</vt:lpstr>
      <vt:lpstr>Curriculum</vt:lpstr>
      <vt:lpstr>Behavioral Science Topics include but are not limited to…</vt:lpstr>
      <vt:lpstr>Example Anxiety Lecture Outline</vt:lpstr>
      <vt:lpstr>PowerPoint Presentation</vt:lpstr>
      <vt:lpstr>Shadowing Experience</vt:lpstr>
      <vt:lpstr>Feedback </vt:lpstr>
      <vt:lpstr>Feedback</vt:lpstr>
      <vt:lpstr>Feedback</vt:lpstr>
      <vt:lpstr>Challenges </vt:lpstr>
      <vt:lpstr>Take Home Points</vt:lpstr>
      <vt:lpstr>Recommendations</vt:lpstr>
      <vt:lpstr>What are other residencies doing?</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Behavioral  Science Curriculum for  Rotating Medical Students</dc:title>
  <dc:creator>Gildenblatt, Limor</dc:creator>
  <cp:lastModifiedBy>Gildenblatt, Limor</cp:lastModifiedBy>
  <cp:revision>63</cp:revision>
  <dcterms:modified xsi:type="dcterms:W3CDTF">2017-09-11T17:45:33Z</dcterms:modified>
</cp:coreProperties>
</file>