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0" r:id="rId4"/>
    <p:sldId id="257" r:id="rId5"/>
    <p:sldId id="284" r:id="rId6"/>
    <p:sldId id="261" r:id="rId7"/>
    <p:sldId id="272" r:id="rId8"/>
    <p:sldId id="273" r:id="rId9"/>
    <p:sldId id="279" r:id="rId10"/>
    <p:sldId id="280" r:id="rId11"/>
    <p:sldId id="262" r:id="rId12"/>
    <p:sldId id="263" r:id="rId13"/>
    <p:sldId id="265" r:id="rId14"/>
    <p:sldId id="266" r:id="rId15"/>
    <p:sldId id="267" r:id="rId16"/>
    <p:sldId id="264" r:id="rId17"/>
    <p:sldId id="268" r:id="rId18"/>
    <p:sldId id="269" r:id="rId19"/>
    <p:sldId id="274" r:id="rId20"/>
    <p:sldId id="275" r:id="rId21"/>
    <p:sldId id="278" r:id="rId22"/>
    <p:sldId id="277" r:id="rId23"/>
    <p:sldId id="283" r:id="rId24"/>
    <p:sldId id="282" r:id="rId25"/>
    <p:sldId id="281" r:id="rId26"/>
    <p:sldId id="260" r:id="rId27"/>
    <p:sldId id="258" r:id="rId28"/>
  </p:sldIdLst>
  <p:sldSz cx="14630400" cy="8229600"/>
  <p:notesSz cx="6858000" cy="9144000"/>
  <p:defaultTextStyle>
    <a:defPPr>
      <a:defRPr lang="en-US"/>
    </a:defPPr>
    <a:lvl1pPr marL="0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22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e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50194-7DF0-4D6B-932B-6DF8CB1B4987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5047A-5F22-48E9-89B4-A7E5772FB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4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1pPr>
    <a:lvl2pPr marL="570586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2pPr>
    <a:lvl3pPr marL="1141171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3pPr>
    <a:lvl4pPr marL="1711757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4pPr>
    <a:lvl5pPr marL="2282342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5pPr>
    <a:lvl6pPr marL="2852928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6pPr>
    <a:lvl7pPr marL="3423514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7pPr>
    <a:lvl8pPr marL="3994099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8pPr>
    <a:lvl9pPr marL="4564685" algn="l" defTabSz="1141171" rtl="0" eaLnBrk="1" latinLnBrk="0" hangingPunct="1">
      <a:defRPr sz="14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047A-5F22-48E9-89B4-A7E5772FB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309D-75B8-44C8-937B-CE871D875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6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78167-99EC-4A8E-8657-11DE43C07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592"/>
            </a:lvl1pPr>
            <a:lvl2pPr marL="493776" indent="0" algn="ctr">
              <a:buNone/>
              <a:defRPr sz="2160"/>
            </a:lvl2pPr>
            <a:lvl3pPr marL="987552" indent="0" algn="ctr">
              <a:buNone/>
              <a:defRPr sz="1944"/>
            </a:lvl3pPr>
            <a:lvl4pPr marL="1481328" indent="0" algn="ctr">
              <a:buNone/>
              <a:defRPr sz="1728"/>
            </a:lvl4pPr>
            <a:lvl5pPr marL="1975104" indent="0" algn="ctr">
              <a:buNone/>
              <a:defRPr sz="1728"/>
            </a:lvl5pPr>
            <a:lvl6pPr marL="2468880" indent="0" algn="ctr">
              <a:buNone/>
              <a:defRPr sz="1728"/>
            </a:lvl6pPr>
            <a:lvl7pPr marL="2962656" indent="0" algn="ctr">
              <a:buNone/>
              <a:defRPr sz="1728"/>
            </a:lvl7pPr>
            <a:lvl8pPr marL="3456432" indent="0" algn="ctr">
              <a:buNone/>
              <a:defRPr sz="1728"/>
            </a:lvl8pPr>
            <a:lvl9pPr marL="3950208" indent="0" algn="ctr">
              <a:buNone/>
              <a:defRPr sz="172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36683-5CA9-47C7-BE6D-C37EDD60CF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4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DD46-D5A0-44DB-81E2-6A4544F61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D1E54-826D-4AFF-83D8-1D0BE0C9C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8BC74-1035-4A81-B1E6-FC845E0EBE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2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98FC4-58E4-417E-B9A8-8CFC5D7B9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3B416-B0AD-4B34-8794-ABAEBB009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54C50-9CBE-478E-86AE-967C240AD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4C41D-6B53-4113-8C48-090D026B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kumimoji="0" lang="en-US" sz="3456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style, Arial, size 32-48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3D4E5-E80D-4114-B02D-C96B4F46DD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05840" y="2173869"/>
            <a:ext cx="12618720" cy="5221606"/>
          </a:xfrm>
        </p:spPr>
        <p:txBody>
          <a:bodyPr/>
          <a:lstStyle>
            <a:lvl1pPr marL="185166" marR="0" indent="-185166" algn="l" defTabSz="7406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solidFill>
                  <a:schemeClr val="tx1"/>
                </a:solidFill>
              </a:defRPr>
            </a:lvl1pPr>
            <a:lvl2pPr marL="555499" marR="0" indent="-185166" algn="l" defTabSz="740664" rtl="0" eaLnBrk="1" fontAlgn="auto" latinLnBrk="0" hangingPunct="1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−"/>
              <a:tabLst/>
              <a:defRPr sz="2269"/>
            </a:lvl2pPr>
          </a:lstStyle>
          <a:p>
            <a:pPr marL="185166" marR="0" lvl="0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9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text style, Arial, size 18-32</a:t>
            </a:r>
          </a:p>
          <a:p>
            <a:pPr marL="555499" marR="0" lvl="1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69" b="0" i="0" u="none" strike="noStrike" kern="1200" cap="none" spc="0" normalizeH="0" baseline="0" noProof="0" dirty="0">
              <a:ln>
                <a:noFill/>
              </a:ln>
              <a:solidFill>
                <a:srgbClr val="44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1EDC9-20C4-4679-9EE4-5CC70D850C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E782-422F-4063-AFF5-7FF1697C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1" y="2051687"/>
            <a:ext cx="12618720" cy="3423285"/>
          </a:xfrm>
        </p:spPr>
        <p:txBody>
          <a:bodyPr anchor="b"/>
          <a:lstStyle>
            <a:lvl1pPr>
              <a:defRPr sz="64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87177-A29C-4908-9BB1-1CE0A7A36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1" y="5507357"/>
            <a:ext cx="12618720" cy="1800224"/>
          </a:xfrm>
        </p:spPr>
        <p:txBody>
          <a:bodyPr/>
          <a:lstStyle>
            <a:lvl1pPr marL="0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1pPr>
            <a:lvl2pPr marL="493776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987552" indent="0">
              <a:buNone/>
              <a:defRPr sz="1944">
                <a:solidFill>
                  <a:schemeClr val="tx1">
                    <a:tint val="75000"/>
                  </a:schemeClr>
                </a:solidFill>
              </a:defRPr>
            </a:lvl3pPr>
            <a:lvl4pPr marL="148132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4pPr>
            <a:lvl5pPr marL="1975104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5pPr>
            <a:lvl6pPr marL="246888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6pPr>
            <a:lvl7pPr marL="2962656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7pPr>
            <a:lvl8pPr marL="3456432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8pPr>
            <a:lvl9pPr marL="3950208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CD7E2-0B2A-425F-926D-8CD9CDDD5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2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E17D-64C9-4F00-8FA9-CB931FC3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080C3-2465-4F27-B903-E88824D60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BAD61-7B5D-4753-B34B-DDEAFFB12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1"/>
            <a:ext cx="6217920" cy="52216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2037DF-F692-40D1-8720-DE0FA3FF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70B1-29B2-4CA9-9B27-2DE162CD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1"/>
            <a:ext cx="12618720" cy="1590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6A8A5-9E91-4EC3-B2C9-2BED47BC3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39059-8DED-4D3B-A027-DBE09024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9D835-3194-414C-96ED-28BF1E641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2" y="2017395"/>
            <a:ext cx="6219826" cy="988694"/>
          </a:xfrm>
        </p:spPr>
        <p:txBody>
          <a:bodyPr anchor="b"/>
          <a:lstStyle>
            <a:lvl1pPr marL="0" indent="0">
              <a:buNone/>
              <a:defRPr sz="2592" b="1"/>
            </a:lvl1pPr>
            <a:lvl2pPr marL="493776" indent="0">
              <a:buNone/>
              <a:defRPr sz="2160" b="1"/>
            </a:lvl2pPr>
            <a:lvl3pPr marL="987552" indent="0">
              <a:buNone/>
              <a:defRPr sz="1944" b="1"/>
            </a:lvl3pPr>
            <a:lvl4pPr marL="1481328" indent="0">
              <a:buNone/>
              <a:defRPr sz="1728" b="1"/>
            </a:lvl4pPr>
            <a:lvl5pPr marL="1975104" indent="0">
              <a:buNone/>
              <a:defRPr sz="1728" b="1"/>
            </a:lvl5pPr>
            <a:lvl6pPr marL="2468880" indent="0">
              <a:buNone/>
              <a:defRPr sz="1728" b="1"/>
            </a:lvl6pPr>
            <a:lvl7pPr marL="2962656" indent="0">
              <a:buNone/>
              <a:defRPr sz="1728" b="1"/>
            </a:lvl7pPr>
            <a:lvl8pPr marL="3456432" indent="0">
              <a:buNone/>
              <a:defRPr sz="1728" b="1"/>
            </a:lvl8pPr>
            <a:lvl9pPr marL="3950208" indent="0">
              <a:buNone/>
              <a:defRPr sz="172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73EAA-372F-410B-A16F-AED0375E8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2" y="3006092"/>
            <a:ext cx="6219826" cy="44215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79809E-9CE1-4223-8635-C3090F720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0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2791-8349-46EF-A9B8-572DA521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22B49-59EF-41EF-AACE-A75C286531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83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3DE10-AAF4-4A79-A313-FF9B07A0C0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9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1F76-62C3-4DA0-A45C-06A1CC5B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4829D-84DE-4950-95BC-223792C63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456"/>
            </a:lvl1pPr>
            <a:lvl2pPr>
              <a:defRPr sz="3024"/>
            </a:lvl2pPr>
            <a:lvl3pPr>
              <a:defRPr sz="2592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5D34-8144-490C-9739-6F346324A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44D365-4FE6-40EE-A297-655B9F85AF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5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4580-E102-4483-A12C-7D368F42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5" cy="1920240"/>
          </a:xfrm>
        </p:spPr>
        <p:txBody>
          <a:bodyPr anchor="b"/>
          <a:lstStyle>
            <a:lvl1pPr>
              <a:defRPr sz="34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8BBFCB-E1F9-4E88-9D71-396B1CFA2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456"/>
            </a:lvl1pPr>
            <a:lvl2pPr marL="493776" indent="0">
              <a:buNone/>
              <a:defRPr sz="3024"/>
            </a:lvl2pPr>
            <a:lvl3pPr marL="987552" indent="0">
              <a:buNone/>
              <a:defRPr sz="2592"/>
            </a:lvl3pPr>
            <a:lvl4pPr marL="1481328" indent="0">
              <a:buNone/>
              <a:defRPr sz="2160"/>
            </a:lvl4pPr>
            <a:lvl5pPr marL="1975104" indent="0">
              <a:buNone/>
              <a:defRPr sz="2160"/>
            </a:lvl5pPr>
            <a:lvl6pPr marL="2468880" indent="0">
              <a:buNone/>
              <a:defRPr sz="2160"/>
            </a:lvl6pPr>
            <a:lvl7pPr marL="2962656" indent="0">
              <a:buNone/>
              <a:defRPr sz="2160"/>
            </a:lvl7pPr>
            <a:lvl8pPr marL="3456432" indent="0">
              <a:buNone/>
              <a:defRPr sz="2160"/>
            </a:lvl8pPr>
            <a:lvl9pPr marL="3950208" indent="0">
              <a:buNone/>
              <a:defRPr sz="216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90F76-EA69-459A-A918-462D5B593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1"/>
            <a:ext cx="4718685" cy="4573906"/>
          </a:xfrm>
        </p:spPr>
        <p:txBody>
          <a:bodyPr/>
          <a:lstStyle>
            <a:lvl1pPr marL="0" indent="0">
              <a:buNone/>
              <a:defRPr sz="1728"/>
            </a:lvl1pPr>
            <a:lvl2pPr marL="493776" indent="0">
              <a:buNone/>
              <a:defRPr sz="1512"/>
            </a:lvl2pPr>
            <a:lvl3pPr marL="987552" indent="0">
              <a:buNone/>
              <a:defRPr sz="1296"/>
            </a:lvl3pPr>
            <a:lvl4pPr marL="1481328" indent="0">
              <a:buNone/>
              <a:defRPr sz="1080"/>
            </a:lvl4pPr>
            <a:lvl5pPr marL="1975104" indent="0">
              <a:buNone/>
              <a:defRPr sz="1080"/>
            </a:lvl5pPr>
            <a:lvl6pPr marL="2468880" indent="0">
              <a:buNone/>
              <a:defRPr sz="1080"/>
            </a:lvl6pPr>
            <a:lvl7pPr marL="2962656" indent="0">
              <a:buNone/>
              <a:defRPr sz="1080"/>
            </a:lvl7pPr>
            <a:lvl8pPr marL="3456432" indent="0">
              <a:buNone/>
              <a:defRPr sz="1080"/>
            </a:lvl8pPr>
            <a:lvl9pPr marL="3950208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31E8FC-0391-4EE9-9564-653640E7F2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3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0CB40-A814-4553-9276-ECBA8B9B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590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0" lang="en-US" sz="3456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Title style, Arial, size 32-48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D0172-A179-4E8B-9F48-E1B529B56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1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5166" marR="0" lvl="0" indent="-185166" algn="l" defTabSz="740664" rtl="0" eaLnBrk="1" fontAlgn="auto" latinLnBrk="0" hangingPunct="1">
              <a:lnSpc>
                <a:spcPct val="90000"/>
              </a:lnSpc>
              <a:spcBef>
                <a:spcPts val="81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69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Body text style, Arial, size 18-32</a:t>
            </a:r>
          </a:p>
          <a:p>
            <a:pPr marL="555499" marR="0" lvl="1" indent="-185166" algn="l" defTabSz="740664" rtl="0" eaLnBrk="1" fontAlgn="auto" latinLnBrk="0" hangingPunct="1">
              <a:lnSpc>
                <a:spcPct val="9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44" b="0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level, all text in dark gray, R-68, G-68, B-68.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E0E2D-1A00-4F07-9113-B961C6B11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840" y="7574282"/>
            <a:ext cx="573725" cy="4381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B613A9-0196-4103-A730-64D9B0C7CD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1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87552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166" marR="0" indent="-185166" algn="l" defTabSz="740664" rtl="0" eaLnBrk="1" fontAlgn="auto" latinLnBrk="0" hangingPunct="1">
        <a:lnSpc>
          <a:spcPct val="90000"/>
        </a:lnSpc>
        <a:spcBef>
          <a:spcPts val="811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70333" marR="0" indent="0" algn="l" defTabSz="740664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2221992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715768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3209544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703320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indent="-246888" algn="l" defTabSz="987552" rtl="0" eaLnBrk="1" latinLnBrk="0" hangingPunct="1">
        <a:lnSpc>
          <a:spcPct val="90000"/>
        </a:lnSpc>
        <a:spcBef>
          <a:spcPts val="541"/>
        </a:spcBef>
        <a:buFont typeface="Arial" panose="020B0604020202020204" pitchFamily="34" charset="0"/>
        <a:buChar char="•"/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08B4ADE-D665-4DB5-8B1B-1DBDE28B2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9" y="468206"/>
            <a:ext cx="12890793" cy="33832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A713F7-7C38-409B-97A0-30C856C679F9}"/>
              </a:ext>
            </a:extLst>
          </p:cNvPr>
          <p:cNvSpPr txBox="1"/>
          <p:nvPr/>
        </p:nvSpPr>
        <p:spPr>
          <a:xfrm>
            <a:off x="1663331" y="4576793"/>
            <a:ext cx="7944132" cy="1474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First 20 Years of Family Medicine in Kyrgyzstan. What Has Been Sustainable?</a:t>
            </a:r>
          </a:p>
          <a:p>
            <a:pPr algn="ctr"/>
            <a:r>
              <a:rPr lang="en-US" dirty="0"/>
              <a:t>Paul Fonken, MD</a:t>
            </a:r>
          </a:p>
          <a:p>
            <a:pPr algn="ctr"/>
            <a:r>
              <a:rPr lang="en-US" dirty="0"/>
              <a:t>With input from Barton Smith, MD &amp; Charley </a:t>
            </a:r>
            <a:r>
              <a:rPr lang="en-US" dirty="0" err="1"/>
              <a:t>Hardison</a:t>
            </a:r>
            <a:r>
              <a:rPr lang="en-US" dirty="0"/>
              <a:t>, MD</a:t>
            </a:r>
          </a:p>
        </p:txBody>
      </p:sp>
      <p:pic>
        <p:nvPicPr>
          <p:cNvPr id="4" name="Picture 2" descr="C:\My Documents\yurt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23" y="4764465"/>
            <a:ext cx="4470477" cy="292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2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438151"/>
            <a:ext cx="13035280" cy="1590675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Results of the “Family Group Practice Association”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(Started in 1998)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28826"/>
            <a:ext cx="12618720" cy="522160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Advocacy role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FGP doctors and clinics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Legal/policy issues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Quality improvement training and support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Public relations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FM trainers ranked the FGPA effectiveness at 3/5*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FGPA’s clinic-based quality improvement program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Initially fairly successful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2/3 of the current FM trainers feel that it is now ineffective*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barriers are the punitive managerial style and the lack of rewards for improving quality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333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*FM trainers work for a separate organization so may have a bias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44810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Framework for Evaluating National Efforts to Develop Family Medicine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173869"/>
            <a:ext cx="13472160" cy="4979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“Family Medicine Across the Globe: Developing Effective Solutions”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by Joshua Freeman, MD Fam Med. 2018;50(6):417-9.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Predisposing: elements inherited prior to FM program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Facilitating: elements created by the FM initiative and it’s partners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Reinforcing: helpful elements occurring in parallel to the FM initiative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Meta-enablers: Key elements common to successful FM programs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Keys to sustainability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Predisposing Enablers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(Elements inherited prior to the FM initiative)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Window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Soviet medical system (adequate # of doctors, good access)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Oversupply of specialty physicians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Openness to change within Kyrgyzstan’s Ministry of Health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Economic pressures demanding change (loss of Soviet subsidies)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international interest in the Central Asian Republics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 international commitment and coordination regarding health system reform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Global realization that strengthening primary care is the key to improving health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44810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Facilitating Enablers (Partnerships)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Elements created by the FM initiative and it’s partners)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980528"/>
            <a:ext cx="12618720" cy="4594443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Kyrgyzstan’s Min. of Health’s health reform programs (1996-2010)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systems delivery (“Family Group Practices” with internal quality improvement system)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Financing (single payer system and mandatory health insurance fund)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Legal and policy reforms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 for primary care doctors, nurses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feldshers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World Bank funding for broad health systems reform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promotion of primary care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USAID-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Associates-STLI-KSMI* partnership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KSMI allowed for institutionalization of all the efforts to establish FM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STLI provided long-term physicians and nurses to help train and support local FM trainers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USAID provided funding and networking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0333" lvl="1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KSMI=</a:t>
            </a:r>
            <a:r>
              <a:rPr lang="en-US" sz="1400" dirty="0"/>
              <a:t>Kyrgyz State Medical Institute for Retraining and Continuing Education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STLI (Scientific Technology &amp; Language Institute), USAID (US Agency for International Development)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2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Facilitating Enablers (Programs)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Elements created by the FM initiative and it’s partners)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Recruiting and training FM teachers from every oblast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a FM Training Center in every oblast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Parallel primary care nursing training program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Retraining pediatricians, internists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gyn’s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family medicine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FM residency programs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CME system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FGP association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improvement systems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Faculty development conferences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Quick reference guide for FGP doctors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Reinforcing Enablers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Helpful elements occurring in parallel to the FM initiative)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USAID was open then to long-term “horizontal” programs to promote sustainable changes in health systems infrastructure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international groups with “vertical” programs were willing to use the “horizontal” training network to leverage their programs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care financing was reformed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Formation of a single payer system and mandatory health insurance fund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Closing of excess hospitals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Shifting more MOH funding toward primary care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Changes allowing the MOH to provide funding for the FM professional association &amp; CME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Meta-Enablers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Key elements common to successful FM development initiatives)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Champions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Committed partnerships with: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specialties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leaders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leaders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Political will to address the country‘s most pressing health needs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Adaptability to define the role of family medicine for the setting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Champions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(Meta-Enabler)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T.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Chubakov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Rector of the Kyrgyz State Institute for CME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FM trainers from each oblast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Memoneliev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Minister of Health for the first several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Partnerships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(Meta-Enabler)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leaders: Ministry of Health, CME institute and Med. School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specialties: Some specialty support w/ vertical programs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leaders:  Ministry of Health, WB, USAID &amp; others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STLI was a subcontractor for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Abt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Associates on USAID grant (12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AAFP and Physicians with Heart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His Image FM residency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Will to Address Pressing Problems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(Meta-Enabler)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window created by independence from USSR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Openness to international input and funding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 support for primary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5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descr="Stationery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Training Programs Used to Establish FM in the Former Soviet Republic of Kyrgyzstan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1680" y="2336800"/>
            <a:ext cx="10942320" cy="4368800"/>
          </a:xfrm>
        </p:spPr>
        <p:txBody>
          <a:bodyPr/>
          <a:lstStyle/>
          <a:p>
            <a:pPr marL="731520" indent="-731520">
              <a:buNone/>
            </a:pPr>
            <a:r>
              <a:rPr lang="en-US" altLang="en-US" sz="4320" u="sng" dirty="0"/>
              <a:t>Short Term</a:t>
            </a:r>
          </a:p>
          <a:p>
            <a:pPr marL="731520" indent="-731520"/>
            <a:r>
              <a:rPr lang="en-US" altLang="en-US" dirty="0"/>
              <a:t>1. Training of trainers (1-yr. curriculum)</a:t>
            </a:r>
          </a:p>
          <a:p>
            <a:pPr marL="731520" indent="-731520"/>
            <a:r>
              <a:rPr lang="en-US" altLang="en-US" dirty="0"/>
              <a:t>2. Retraining (4-month curriculum) </a:t>
            </a:r>
          </a:p>
          <a:p>
            <a:pPr marL="1101853" lvl="1" indent="-731520"/>
            <a:r>
              <a:rPr lang="en-US" altLang="en-US" dirty="0"/>
              <a:t>(“Specialists” retrained as “Family Group Practice” physicians)</a:t>
            </a:r>
          </a:p>
          <a:p>
            <a:pPr marL="731520" indent="-731520"/>
            <a:endParaRPr lang="en-US" altLang="en-US" sz="960" dirty="0"/>
          </a:p>
          <a:p>
            <a:pPr marL="731520" indent="-731520">
              <a:buNone/>
            </a:pPr>
            <a:r>
              <a:rPr lang="en-US" altLang="en-US" sz="4320" u="sng" dirty="0"/>
              <a:t>Long Term</a:t>
            </a:r>
          </a:p>
          <a:p>
            <a:pPr marL="731520" indent="-731520"/>
            <a:r>
              <a:rPr lang="en-US" altLang="en-US" dirty="0"/>
              <a:t>1. FM residency (2-year curriculum)</a:t>
            </a:r>
          </a:p>
          <a:p>
            <a:pPr marL="731520" indent="-731520"/>
            <a:r>
              <a:rPr lang="en-US" altLang="en-US" dirty="0"/>
              <a:t>2. Continuing medical education (CME)</a:t>
            </a:r>
          </a:p>
          <a:p>
            <a:pPr marL="731520" indent="-731520"/>
            <a:r>
              <a:rPr lang="en-US" altLang="en-US" dirty="0"/>
              <a:t>3. Quality Improvement System (QIS)</a:t>
            </a:r>
          </a:p>
        </p:txBody>
      </p:sp>
    </p:spTree>
    <p:extLst>
      <p:ext uri="{BB962C8B-B14F-4D97-AF65-F5344CB8AC3E}">
        <p14:creationId xmlns:p14="http://schemas.microsoft.com/office/powerpoint/2010/main" val="25075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1735718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Adaptability of the Family Medicine Model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(Meta-Enabler)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173869"/>
            <a:ext cx="12618720" cy="4979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Successful adaptations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Retraining of specialists to become FGP physicians in rural areas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Limiting FM to outpatient services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Developing a parallel program to train primary care nurses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Emphasis on clinical training, not just didactic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computer-based distance education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FM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233487"/>
            <a:ext cx="12618720" cy="5646283"/>
          </a:xfrm>
        </p:spPr>
        <p:txBody>
          <a:bodyPr/>
          <a:lstStyle/>
          <a:p>
            <a:r>
              <a:rPr lang="en-US" dirty="0"/>
              <a:t>Resistance</a:t>
            </a:r>
          </a:p>
          <a:p>
            <a:pPr lvl="1"/>
            <a:r>
              <a:rPr lang="en-US" dirty="0"/>
              <a:t>Specialists</a:t>
            </a:r>
          </a:p>
          <a:p>
            <a:pPr lvl="1"/>
            <a:r>
              <a:rPr lang="en-US" dirty="0"/>
              <a:t>Patients</a:t>
            </a:r>
          </a:p>
          <a:p>
            <a:pPr lvl="1"/>
            <a:r>
              <a:rPr lang="en-US" dirty="0"/>
              <a:t>Medical Academy </a:t>
            </a:r>
          </a:p>
          <a:p>
            <a:pPr lvl="2"/>
            <a:r>
              <a:rPr lang="en-US" dirty="0"/>
              <a:t>Very specialty oriented</a:t>
            </a:r>
          </a:p>
          <a:p>
            <a:pPr lvl="2"/>
            <a:r>
              <a:rPr lang="en-US" dirty="0"/>
              <a:t>Reliance on didactic education</a:t>
            </a:r>
          </a:p>
          <a:p>
            <a:pPr lvl="2"/>
            <a:r>
              <a:rPr lang="en-US" dirty="0"/>
              <a:t>Rigid academic hierarchy:  hard to introduce a new specialty</a:t>
            </a:r>
          </a:p>
          <a:p>
            <a:r>
              <a:rPr lang="en-US" dirty="0"/>
              <a:t>Sustaining Support of Partners &amp; Champions</a:t>
            </a:r>
          </a:p>
          <a:p>
            <a:pPr lvl="1"/>
            <a:r>
              <a:rPr lang="en-US" dirty="0"/>
              <a:t>USAID shifted focus to vertical programs</a:t>
            </a:r>
          </a:p>
          <a:p>
            <a:pPr lvl="1"/>
            <a:r>
              <a:rPr lang="en-US" dirty="0"/>
              <a:t>Ministry of Health – frequent leadership changes</a:t>
            </a:r>
          </a:p>
          <a:p>
            <a:pPr lvl="1"/>
            <a:r>
              <a:rPr lang="en-US" dirty="0"/>
              <a:t>Frequent turnover in most vertical health programs</a:t>
            </a:r>
          </a:p>
          <a:p>
            <a:r>
              <a:rPr lang="en-US" dirty="0"/>
              <a:t>Lack of resources and capacity</a:t>
            </a:r>
          </a:p>
          <a:p>
            <a:pPr lvl="1"/>
            <a:r>
              <a:rPr lang="en-US" dirty="0"/>
              <a:t>Dependence on international funding</a:t>
            </a:r>
          </a:p>
          <a:p>
            <a:pPr lvl="1"/>
            <a:r>
              <a:rPr lang="en-US" dirty="0"/>
              <a:t>Emigration of health manpower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613A9-0196-4103-A730-64D9B0C7CD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122750"/>
            <a:ext cx="12618720" cy="867859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Keys to Sustainability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990608"/>
            <a:ext cx="12618720" cy="6324591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advantage of “policy windows” to advance FM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Horizontal long-term institutionalized health systems approach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health care delivery, financing, legal/policy framework simultaneously while educating primary care doctors &amp; nurses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and maintain a broad network of partners &amp; champions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and support a FM association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to adjust FM to the current environment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FM jobs rewarding and sustainable, especially in rural areas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a team-based non-punitive culture including QI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FM departments with faculty development tracks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Advance at least one FM doctor to the professor level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Ensuring that FM teachers care for patients regularly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Reform undergraduate training as the foundation of primary care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1"/>
            <a:ext cx="12618720" cy="933449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Future of FM in KG?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2173869"/>
            <a:ext cx="1325880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current FM trainers ranked their optimism for FM’s future at 4.2/5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government is depending on FM to address the current rural health crisis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seems to be another “policy window”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438151"/>
            <a:ext cx="13035280" cy="715735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Rural Health Manpower Crisis in KG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388746"/>
            <a:ext cx="12618720" cy="5578111"/>
          </a:xfrm>
        </p:spPr>
        <p:txBody>
          <a:bodyPr>
            <a:noAutofit/>
          </a:bodyPr>
          <a:lstStyle/>
          <a:p>
            <a:r>
              <a:rPr lang="en-US" dirty="0"/>
              <a:t> Total # of doctors/1000 population: 1996 = 3.3   2014 = 1.8 per WB</a:t>
            </a:r>
          </a:p>
          <a:p>
            <a:r>
              <a:rPr lang="en-US" dirty="0"/>
              <a:t> The # of FGP doctors in the country is less than half the # in 1997</a:t>
            </a:r>
          </a:p>
          <a:p>
            <a:r>
              <a:rPr lang="en-US" dirty="0"/>
              <a:t> 1/3 of FGP clinics have no doctor</a:t>
            </a:r>
          </a:p>
          <a:p>
            <a:r>
              <a:rPr lang="en-US" dirty="0"/>
              <a:t>&gt;70% of the rural FGP doctors will retire soon (some are &gt;80 </a:t>
            </a:r>
            <a:r>
              <a:rPr lang="en-US" dirty="0" err="1"/>
              <a:t>y.o</a:t>
            </a:r>
            <a:r>
              <a:rPr lang="en-US" dirty="0"/>
              <a:t>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Over 2/3 of the country’s population lives outside the 2 main cities</a:t>
            </a:r>
          </a:p>
          <a:p>
            <a:pPr lvl="0"/>
            <a:r>
              <a:rPr lang="en-US" dirty="0"/>
              <a:t> &gt;50% of population has no access to an FGP doctor</a:t>
            </a:r>
          </a:p>
          <a:p>
            <a:pPr lvl="0"/>
            <a:r>
              <a:rPr lang="en-US" dirty="0"/>
              <a:t> Remote oblasts are especially at risk: Talas oblast has only 63 doctors (1/3500 population) and 43 </a:t>
            </a:r>
            <a:r>
              <a:rPr lang="en-US" dirty="0" err="1"/>
              <a:t>feldchers</a:t>
            </a:r>
            <a:r>
              <a:rPr lang="en-US" dirty="0"/>
              <a:t> (physician extenders)</a:t>
            </a:r>
          </a:p>
          <a:p>
            <a:pPr lvl="0"/>
            <a:r>
              <a:rPr lang="en-US" dirty="0"/>
              <a:t> Rural FGP clinics are also lacking nurses</a:t>
            </a:r>
          </a:p>
          <a:p>
            <a:pPr lvl="0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0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438151"/>
            <a:ext cx="13432972" cy="86813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MOH Plans for FM Development in KG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183" y="1564269"/>
            <a:ext cx="12618720" cy="497996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Mandatory rural family medicine service for “budget” students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Decentralized FM training outside the capital at FMTC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TOT program for rural preceptors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rural primary care jobs more attractive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Reforming medical schools to graduate generalist doctors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Good progress with this the past 6 years with the Swiss Development &amp; Cooperation agency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E77A8-046E-4C41-894A-AF1FC00B15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6" y="7574282"/>
            <a:ext cx="457059" cy="438150"/>
          </a:xfrm>
        </p:spPr>
        <p:txBody>
          <a:bodyPr/>
          <a:lstStyle/>
          <a:p>
            <a:fld id="{B2B613A9-0196-4103-A730-64D9B0C7CDAE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AF59-F0DA-44D6-8520-541501547C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36776" y="2186724"/>
            <a:ext cx="11356848" cy="379737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1920" b="1" dirty="0">
                <a:latin typeface="Arial" charset="0"/>
                <a:ea typeface="Arial" charset="0"/>
                <a:cs typeface="Arial" charset="0"/>
              </a:rPr>
              <a:t>© 2018 American Academy of Family Physicians. All rights reserved.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All materials/content herein are protected by copyright and are for the sole, personal use of the user.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No part of the materials/content may be copied, duplicated, distributed or retransmitted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920" dirty="0">
                <a:latin typeface="Arial" charset="0"/>
                <a:ea typeface="Arial" charset="0"/>
                <a:cs typeface="Arial" charset="0"/>
              </a:rPr>
              <a:t>in any form or medium without the prior permission of the applicable copyright owner.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37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0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5303520" y="0"/>
            <a:ext cx="7040880" cy="1188720"/>
          </a:xfrm>
          <a:noFill/>
        </p:spPr>
        <p:txBody>
          <a:bodyPr/>
          <a:lstStyle/>
          <a:p>
            <a:pPr algn="r"/>
            <a:br>
              <a:rPr lang="en-US" altLang="en-US" sz="336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360">
                <a:solidFill>
                  <a:schemeClr val="bg1"/>
                </a:solidFill>
                <a:cs typeface="Arial" panose="020B0604020202020204" pitchFamily="34" charset="0"/>
              </a:rPr>
              <a:t>Effecting Change in Health Systems</a:t>
            </a:r>
          </a:p>
        </p:txBody>
      </p:sp>
      <p:graphicFrame>
        <p:nvGraphicFramePr>
          <p:cNvPr id="1628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474720" y="1280161"/>
          <a:ext cx="8503920" cy="547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Document" r:id="rId3" imgW="8354060" imgH="5491480" progId="Word.Document.8">
                  <p:embed/>
                </p:oleObj>
              </mc:Choice>
              <mc:Fallback>
                <p:oleObj name="Document" r:id="rId3" imgW="8354060" imgH="54914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720" y="1280161"/>
                        <a:ext cx="8503920" cy="54749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3474720" y="1303020"/>
          <a:ext cx="8503920" cy="4709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Document" r:id="rId5" imgW="8354060" imgH="4691380" progId="Word.Document.8">
                  <p:embed/>
                </p:oleObj>
              </mc:Choice>
              <mc:Fallback>
                <p:oleObj name="Document" r:id="rId5" imgW="8354060" imgH="46913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4720" y="1303020"/>
                        <a:ext cx="8503920" cy="4709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35814"/>
              </p:ext>
            </p:extLst>
          </p:nvPr>
        </p:nvGraphicFramePr>
        <p:xfrm>
          <a:off x="3616325" y="1641475"/>
          <a:ext cx="8270875" cy="436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Document" r:id="rId7" imgW="9491970" imgH="5027462" progId="Word.Document.8">
                  <p:embed/>
                </p:oleObj>
              </mc:Choice>
              <mc:Fallback>
                <p:oleObj name="Document" r:id="rId7" imgW="9491970" imgH="50274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641475"/>
                        <a:ext cx="8270875" cy="436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22054"/>
              </p:ext>
            </p:extLst>
          </p:nvPr>
        </p:nvGraphicFramePr>
        <p:xfrm>
          <a:off x="3200398" y="588806"/>
          <a:ext cx="9098280" cy="212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Document" r:id="rId9" imgW="8425180" imgH="1983740" progId="Word.Document.8">
                  <p:embed/>
                </p:oleObj>
              </mc:Choice>
              <mc:Fallback>
                <p:oleObj name="Document" r:id="rId9" imgW="8425180" imgH="19837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398" y="588806"/>
                        <a:ext cx="9098280" cy="2125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10460"/>
              </p:ext>
            </p:extLst>
          </p:nvPr>
        </p:nvGraphicFramePr>
        <p:xfrm>
          <a:off x="3616325" y="2572068"/>
          <a:ext cx="8504237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Document" r:id="rId11" imgW="8678774" imgH="5524942" progId="Word.Document.8">
                  <p:embed/>
                </p:oleObj>
              </mc:Choice>
              <mc:Fallback>
                <p:oleObj name="Document" r:id="rId11" imgW="8678774" imgH="552494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572068"/>
                        <a:ext cx="8504237" cy="566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866642"/>
              </p:ext>
            </p:extLst>
          </p:nvPr>
        </p:nvGraphicFramePr>
        <p:xfrm>
          <a:off x="2606040" y="-13174"/>
          <a:ext cx="809244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Document" r:id="rId13" imgW="8229600" imgH="2449068" progId="Word.Document.8">
                  <p:embed/>
                </p:oleObj>
              </mc:Choice>
              <mc:Fallback>
                <p:oleObj name="Document" r:id="rId13" imgW="8229600" imgH="24490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040" y="-13174"/>
                        <a:ext cx="809244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3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680" y="200072"/>
            <a:ext cx="14091920" cy="842009"/>
          </a:xfrm>
        </p:spPr>
        <p:txBody>
          <a:bodyPr>
            <a:normAutofit/>
          </a:bodyPr>
          <a:lstStyle/>
          <a:p>
            <a:r>
              <a:rPr lang="en-US" dirty="0"/>
              <a:t>Timeline for the Introduction of FM (1997-2006)</a:t>
            </a:r>
          </a:p>
        </p:txBody>
      </p:sp>
      <p:pic>
        <p:nvPicPr>
          <p:cNvPr id="2051" name="Picture 3" descr="Timeline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7587" r="9955" b="56985"/>
          <a:stretch>
            <a:fillRect/>
          </a:stretch>
        </p:blipFill>
        <p:spPr bwMode="auto">
          <a:xfrm>
            <a:off x="675322" y="1001440"/>
            <a:ext cx="12329478" cy="627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3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3680" y="200072"/>
            <a:ext cx="14091920" cy="842009"/>
          </a:xfrm>
        </p:spPr>
        <p:txBody>
          <a:bodyPr>
            <a:normAutofit/>
          </a:bodyPr>
          <a:lstStyle/>
          <a:p>
            <a:r>
              <a:rPr lang="en-US" dirty="0"/>
              <a:t>FM Depts. of National CME Institute &amp; Med School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6" y="1042081"/>
            <a:ext cx="10158607" cy="6186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48373" y="1522216"/>
            <a:ext cx="2931091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Faculty survey </a:t>
            </a:r>
          </a:p>
          <a:p>
            <a:r>
              <a:rPr lang="en-US" dirty="0"/>
              <a:t>completed in April 2018 by Paul Fonken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8373" y="3131507"/>
            <a:ext cx="2480153" cy="182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Barton Smith, MD </a:t>
            </a:r>
          </a:p>
          <a:p>
            <a:r>
              <a:rPr lang="en-US" dirty="0"/>
              <a:t>Attended the 20</a:t>
            </a:r>
            <a:r>
              <a:rPr lang="en-US" baseline="30000" dirty="0"/>
              <a:t>th</a:t>
            </a:r>
            <a:r>
              <a:rPr lang="en-US" dirty="0"/>
              <a:t> anniversary FM celebration in May 2018</a:t>
            </a:r>
          </a:p>
        </p:txBody>
      </p:sp>
    </p:spTree>
    <p:extLst>
      <p:ext uri="{BB962C8B-B14F-4D97-AF65-F5344CB8AC3E}">
        <p14:creationId xmlns:p14="http://schemas.microsoft.com/office/powerpoint/2010/main" val="10154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93108"/>
            <a:ext cx="13035280" cy="1590675"/>
          </a:xfrm>
        </p:spPr>
        <p:txBody>
          <a:bodyPr anchor="t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Results of the 1-Year TOT Program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(71 FM Teachers Graduated1997-2002)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883783"/>
            <a:ext cx="12618720" cy="54531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Medicine Training Centers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(FMTC)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function in all 7 oblasts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% of original FM trainers still working as FMTC trainers: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about 50% at 10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about 25% at 20 years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 2018 they ranked the TOT program effectiveness as 4.5/5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Attrition of the other original TOT graduates has been due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 for other medical institutions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“Vertical” international health programs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Emigration (to Russia, Turkey, and US)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Pharmaceutical industry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Politics (one grad is a vice governor of an oblast (state)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Illness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 few new FM trainers have been added to the original group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9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438151"/>
            <a:ext cx="13035280" cy="1590675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Results of the 4-Month Retraining Program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(2691 Family Group Practice Doctors Graduated1997-2006)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828800"/>
            <a:ext cx="12618720" cy="5464628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98% of the internist, pediatricians and gynecologist were retrained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# of FGP physicians in the country is now less than ½ this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Current FM trainers ranked the effectiveness of the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Retraining program as 3.8/5</a:t>
            </a:r>
          </a:p>
          <a:p>
            <a:pPr lvl="1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Restructuring into family group practices (FGPs) as 3.2/5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 Group Practice concept failed in urban areas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Rural FGP physicians appreciated and used the training more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6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438151"/>
            <a:ext cx="13035280" cy="1590675"/>
          </a:xfrm>
        </p:spPr>
        <p:txBody>
          <a:bodyPr anchor="t"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Results of Both 2-Year FM Residencies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(Started in 1998)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28826"/>
            <a:ext cx="12618720" cy="5221606"/>
          </a:xfrm>
        </p:spPr>
        <p:txBody>
          <a:bodyPr>
            <a:no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FM trainers ranked FM residency effectiveness at 3.8/5 and they feel that interest in FM among medical students is decreasing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schools in Bishkek graduates about 1000 doctors annually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mandatory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high-volume FM residency training failed with very few of the 200+ initial graduates actually working as family doctors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Voluntary FM residency: lower volumes (10-30/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); better quality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 only about half of FM grads practice family medicine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about 10 FM residency grads have practiced outside of the 2 main cities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 the 2 residencies each have only 12 resident per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DE38-FED8-41A2-AEB5-A5C00EC5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438151"/>
            <a:ext cx="13035280" cy="1590675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Results of Continuing Medical Education Programs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(Started in 2002)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2B65C-8A13-45BE-9BA7-386084A00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2028826"/>
            <a:ext cx="12618720" cy="52216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Initial in-person training programs at FMTC’s worked well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FM trainers rank the CME program effectiveness as 3.8/5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became less feasible as World Bank funds diminished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Expanded vertical programs by using the national FMTC network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HIV, Tb, pulmonary care,  STI’s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Computer-based distance education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Current FM trainers rank the effectiveness of this at 4/5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Complicated to develop initially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Proven to be at least equally effective as in-person training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FMTC’s now linked with nice video conferencing technology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Testing for maintenance of certification is now done electronically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1F2D-36F8-4E6E-84FD-C42F1FBEE1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636778" y="7540517"/>
            <a:ext cx="457059" cy="504595"/>
          </a:xfrm>
        </p:spPr>
        <p:txBody>
          <a:bodyPr/>
          <a:lstStyle/>
          <a:p>
            <a:fld id="{B2B613A9-0196-4103-A730-64D9B0C7CDA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64B667-7D1A-4B3D-A830-9B070311491C}" vid="{E2FD551A-2040-4896-8C5D-05C63CF31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AAFP PowerPoint 16x9 Template 2018 v7</Template>
  <TotalTime>1375</TotalTime>
  <Words>1692</Words>
  <Application>Microsoft Office PowerPoint</Application>
  <PresentationFormat>Custom</PresentationFormat>
  <Paragraphs>236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Office Theme</vt:lpstr>
      <vt:lpstr>Document</vt:lpstr>
      <vt:lpstr>PowerPoint Presentation</vt:lpstr>
      <vt:lpstr>Training Programs Used to Establish FM in the Former Soviet Republic of Kyrgyzstan</vt:lpstr>
      <vt:lpstr> Effecting Change in Health Systems</vt:lpstr>
      <vt:lpstr>Timeline for the Introduction of FM (1997-2006)</vt:lpstr>
      <vt:lpstr>FM Depts. of National CME Institute &amp; Med School</vt:lpstr>
      <vt:lpstr>Long-term Results of the 1-Year TOT Program  (71 FM Teachers Graduated1997-2002)</vt:lpstr>
      <vt:lpstr>Long-term Results of the 4-Month Retraining Program  (2691 Family Group Practice Doctors Graduated1997-2006)</vt:lpstr>
      <vt:lpstr>Long-term Results of Both 2-Year FM Residencies (Started in 1998)</vt:lpstr>
      <vt:lpstr>Long-term Results of Continuing Medical Education Programs (Started in 2002)</vt:lpstr>
      <vt:lpstr>Long-term Results of the “Family Group Practice Association” (Started in 1998)</vt:lpstr>
      <vt:lpstr>Framework for Evaluating National Efforts to Develop Family Medicine</vt:lpstr>
      <vt:lpstr>Predisposing Enablers (Elements inherited prior to the FM initiative)</vt:lpstr>
      <vt:lpstr>Facilitating Enablers (Partnerships) (Elements created by the FM initiative and it’s partners) </vt:lpstr>
      <vt:lpstr>Facilitating Enablers (Programs) (Elements created by the FM initiative and it’s partners) </vt:lpstr>
      <vt:lpstr>Reinforcing Enablers (Helpful elements occurring in parallel to the FM initiative) </vt:lpstr>
      <vt:lpstr>Meta-Enablers (Key elements common to successful FM development initiatives) </vt:lpstr>
      <vt:lpstr>Champions (Meta-Enabler)</vt:lpstr>
      <vt:lpstr>Committed Partnerships (Meta-Enabler) </vt:lpstr>
      <vt:lpstr>Political Will to Address Pressing Problems (Meta-Enabler) </vt:lpstr>
      <vt:lpstr>Adaptability of the Family Medicine Model (Meta-Enabler) </vt:lpstr>
      <vt:lpstr>Barriers to FM Development</vt:lpstr>
      <vt:lpstr>Keys to Sustainability </vt:lpstr>
      <vt:lpstr>What is the Future of FM in KG?</vt:lpstr>
      <vt:lpstr>Current Rural Health Manpower Crisis in KG</vt:lpstr>
      <vt:lpstr>Current MOH Plans for FM Development in KG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Potchad</dc:creator>
  <cp:lastModifiedBy>Ashley Poole</cp:lastModifiedBy>
  <cp:revision>69</cp:revision>
  <dcterms:created xsi:type="dcterms:W3CDTF">2018-07-03T14:17:43Z</dcterms:created>
  <dcterms:modified xsi:type="dcterms:W3CDTF">2018-09-12T12:14:06Z</dcterms:modified>
</cp:coreProperties>
</file>