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57" r:id="rId4"/>
    <p:sldId id="265" r:id="rId5"/>
    <p:sldId id="259" r:id="rId6"/>
    <p:sldId id="266" r:id="rId7"/>
    <p:sldId id="270" r:id="rId8"/>
    <p:sldId id="267" r:id="rId9"/>
    <p:sldId id="268" r:id="rId10"/>
    <p:sldId id="269" r:id="rId11"/>
    <p:sldId id="263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22809-32D8-454F-AA7E-2B3AE00CA88F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7AEFB-6909-4843-961A-6B1228E9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AF51-ABCD-462D-9427-2F60E0E118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70580-9678-4420-A054-4413F71592C1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B7BD633-0A41-42DD-9A62-1073DA7C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83" y="3003406"/>
            <a:ext cx="6853412" cy="1470025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Challenging Meetings:  Strategies for Preparing for and Addressing Professionalism Issues with Students and Faculty</a:t>
            </a:r>
            <a:b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7584" y="900113"/>
            <a:ext cx="8169215" cy="1351381"/>
          </a:xfrm>
        </p:spPr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Following up after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meeting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713038"/>
            <a:ext cx="8229600" cy="345916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Document and Share</a:t>
            </a:r>
          </a:p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Action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Steps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(SMART plan, stakeholders)</a:t>
            </a: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Reflection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went well?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could you improve on?	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stood out?</a:t>
            </a:r>
          </a:p>
        </p:txBody>
      </p:sp>
    </p:spTree>
    <p:extLst>
      <p:ext uri="{BB962C8B-B14F-4D97-AF65-F5344CB8AC3E}">
        <p14:creationId xmlns:p14="http://schemas.microsoft.com/office/powerpoint/2010/main" val="214345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Role Play!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 </a:t>
            </a:r>
            <a:r>
              <a:rPr lang="en-US" dirty="0"/>
              <a:t>Scenario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Faculty </a:t>
            </a:r>
            <a:r>
              <a:rPr lang="en-US" dirty="0"/>
              <a:t>Scenario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Audience Scenario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5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33087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Phrases to use</a:t>
            </a:r>
            <a:br>
              <a:rPr lang="en-US" dirty="0"/>
            </a:br>
            <a:r>
              <a:rPr lang="en-US" dirty="0"/>
              <a:t>Phrases to avoid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9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043687"/>
          </a:xfrm>
        </p:spPr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pic>
        <p:nvPicPr>
          <p:cNvPr id="2052" name="Picture 4" descr="Image result for thank you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36" y="2205407"/>
            <a:ext cx="5494727" cy="38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6210" y="1423359"/>
            <a:ext cx="8160589" cy="479313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Suzanne Minor, MD, FAAFP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Clinical Faculty Development Director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FIU Herbert Wertheim College of Medicine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Nehman Andry, MD</a:t>
            </a:r>
          </a:p>
          <a:p>
            <a:pPr marL="0" lvl="1" indent="0">
              <a:buNone/>
              <a:defRPr/>
            </a:pPr>
            <a:r>
              <a:rPr lang="en-US" sz="1800" dirty="0" smtClean="0"/>
              <a:t>	Family </a:t>
            </a:r>
            <a:r>
              <a:rPr lang="en-US" sz="1800" dirty="0"/>
              <a:t>Medicine Clerkship Director</a:t>
            </a:r>
          </a:p>
          <a:p>
            <a:pPr marL="0" indent="0">
              <a:buNone/>
              <a:defRPr/>
            </a:pPr>
            <a:r>
              <a:rPr lang="en-US" sz="1800" dirty="0" smtClean="0"/>
              <a:t>	Vice </a:t>
            </a:r>
            <a:r>
              <a:rPr lang="en-US" sz="1800" dirty="0"/>
              <a:t>Chair for Professional Development</a:t>
            </a:r>
          </a:p>
          <a:p>
            <a:pPr marL="0" indent="0">
              <a:buNone/>
              <a:defRPr/>
            </a:pPr>
            <a:r>
              <a:rPr lang="en-US" sz="1800" dirty="0"/>
              <a:t>	UT Health Science Center, San Antonio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9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John E. Delzell, </a:t>
            </a:r>
            <a:r>
              <a:rPr lang="en-US" sz="2400" dirty="0" err="1" smtClean="0"/>
              <a:t>Jr</a:t>
            </a:r>
            <a:r>
              <a:rPr lang="en-US" sz="2400" dirty="0" smtClean="0"/>
              <a:t>, MD, MSPH 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Vice President &amp; Designated Institutional Official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Broward Health, Ft Lauderdale FL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James </a:t>
            </a:r>
            <a:r>
              <a:rPr lang="en-US" sz="2400" dirty="0" smtClean="0"/>
              <a:t>W. Tysinger, PhD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Vice Chair for Professional Development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UT </a:t>
            </a:r>
            <a:r>
              <a:rPr lang="en-US" sz="1800" dirty="0"/>
              <a:t>Health Science Center, San Antonio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7" name="Picture 2" descr="The University of Texas Health Science Center at San Anto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123999"/>
            <a:ext cx="3276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80" y="1763130"/>
            <a:ext cx="2767637" cy="492807"/>
          </a:xfrm>
          <a:prstGeom prst="rect">
            <a:avLst/>
          </a:prstGeom>
        </p:spPr>
      </p:pic>
      <p:pic>
        <p:nvPicPr>
          <p:cNvPr id="9" name="Picture 2" descr="The University of Texas Health Science Center at San Anto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2964709"/>
            <a:ext cx="3276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roward-Health-Logo-on-White-Navigation-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4057199"/>
            <a:ext cx="28479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0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We have nothing to disclose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2269609"/>
            <a:ext cx="8505645" cy="39468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On completion of this session, </a:t>
            </a:r>
            <a:r>
              <a:rPr lang="en-US" sz="2400" dirty="0" smtClean="0"/>
              <a:t>participants </a:t>
            </a:r>
            <a:r>
              <a:rPr lang="en-US" sz="2400" dirty="0"/>
              <a:t>will be able to:  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1</a:t>
            </a:r>
            <a:r>
              <a:rPr lang="en-US" sz="2000" dirty="0"/>
              <a:t>.	Discuss the three components of meeting with a student or faculty </a:t>
            </a:r>
            <a:r>
              <a:rPr lang="en-US" sz="2000" dirty="0" smtClean="0"/>
              <a:t>		member </a:t>
            </a:r>
            <a:r>
              <a:rPr lang="en-US" sz="2000" dirty="0"/>
              <a:t>who has had a lapse in professionalism as presented in </a:t>
            </a:r>
            <a:r>
              <a:rPr lang="en-US" sz="2000" dirty="0" smtClean="0"/>
              <a:t>			this </a:t>
            </a:r>
            <a:r>
              <a:rPr lang="en-US" sz="2000" dirty="0"/>
              <a:t>session. </a:t>
            </a:r>
          </a:p>
          <a:p>
            <a:pPr marL="857250" lvl="1" indent="-457200">
              <a:buAutoNum type="arabicPeriod" startAt="2"/>
              <a:defRPr/>
            </a:pPr>
            <a:r>
              <a:rPr lang="en-US" sz="2000" dirty="0" smtClean="0"/>
              <a:t>Discuss </a:t>
            </a:r>
            <a:r>
              <a:rPr lang="en-US" sz="2000" dirty="0"/>
              <a:t>phrases to avoid or use during a professionalism </a:t>
            </a:r>
            <a:r>
              <a:rPr lang="en-US" sz="2000" dirty="0" smtClean="0"/>
              <a:t>	meeting</a:t>
            </a:r>
            <a:r>
              <a:rPr lang="en-US" sz="2000" dirty="0"/>
              <a:t>. </a:t>
            </a:r>
            <a:endParaRPr lang="en-US" sz="2000" dirty="0" smtClean="0"/>
          </a:p>
          <a:p>
            <a:pPr marL="857250" lvl="1" indent="-457200">
              <a:buAutoNum type="arabicPeriod" startAt="2"/>
              <a:defRPr/>
            </a:pPr>
            <a:r>
              <a:rPr lang="en-US" sz="2000" dirty="0" smtClean="0"/>
              <a:t>Apply the strategies employed in this workshop and receive and give feedback on performing a challenging meeting. </a:t>
            </a:r>
          </a:p>
          <a:p>
            <a:pPr marL="857250" lvl="1" indent="-457200">
              <a:buAutoNum type="arabicPeriod" startAt="2"/>
              <a:defRPr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12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Our Audience? </a:t>
            </a:r>
            <a:endParaRPr lang="en-US" dirty="0"/>
          </a:p>
        </p:txBody>
      </p:sp>
      <p:pic>
        <p:nvPicPr>
          <p:cNvPr id="2056" name="Picture 8" descr="Broward-Health-Logo-on-White-Navigation-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0988"/>
            <a:ext cx="28479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2157412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Components of a meeting to address a professionalism issue</a:t>
            </a:r>
            <a:br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altLang="en-US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3057525"/>
            <a:ext cx="8229600" cy="3114675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Preparing for the meeting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Conducting the meeting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Following up after the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14494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936" y="939752"/>
            <a:ext cx="831586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</a:t>
            </a:r>
            <a:r>
              <a:rPr lang="en-US" b="1" dirty="0" smtClean="0"/>
              <a:t>Preparing for the </a:t>
            </a:r>
            <a:r>
              <a:rPr lang="en-US" b="1" dirty="0" smtClean="0"/>
              <a:t>Meeting: </a:t>
            </a:r>
          </a:p>
          <a:p>
            <a:pPr lvl="1"/>
            <a:r>
              <a:rPr lang="en-US" dirty="0" smtClean="0"/>
              <a:t>Confirm lapse, Assemble facts</a:t>
            </a:r>
            <a:endParaRPr lang="en-US" dirty="0"/>
          </a:p>
          <a:p>
            <a:pPr lvl="1"/>
            <a:r>
              <a:rPr lang="en-US" dirty="0" smtClean="0"/>
              <a:t>Organize thoughts </a:t>
            </a:r>
          </a:p>
          <a:p>
            <a:pPr lvl="1"/>
            <a:r>
              <a:rPr lang="en-US" dirty="0" smtClean="0"/>
              <a:t>Discuss with stakeholders</a:t>
            </a:r>
            <a:endParaRPr lang="en-US" dirty="0"/>
          </a:p>
          <a:p>
            <a:pPr lvl="1"/>
            <a:r>
              <a:rPr lang="en-US" dirty="0"/>
              <a:t>Consider landmines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and plan next </a:t>
            </a:r>
            <a:r>
              <a:rPr lang="en-US" dirty="0" smtClean="0"/>
              <a:t>steps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(ex-remediation plan)</a:t>
            </a:r>
          </a:p>
          <a:p>
            <a:pPr lvl="1"/>
            <a:r>
              <a:rPr lang="en-US" dirty="0" smtClean="0"/>
              <a:t>Schedule Meeting</a:t>
            </a:r>
          </a:p>
          <a:p>
            <a:endParaRPr lang="en-US" dirty="0" smtClean="0"/>
          </a:p>
          <a:p>
            <a:pPr lvl="3"/>
            <a:r>
              <a:rPr lang="en-US" dirty="0" smtClean="0"/>
              <a:t>2.  </a:t>
            </a:r>
            <a:r>
              <a:rPr lang="en-US" b="1" dirty="0" smtClean="0"/>
              <a:t>Conducting the </a:t>
            </a:r>
            <a:r>
              <a:rPr lang="en-US" b="1" dirty="0" smtClean="0"/>
              <a:t>Meeting: </a:t>
            </a:r>
            <a:endParaRPr lang="en-US" b="1" dirty="0"/>
          </a:p>
          <a:p>
            <a:pPr lvl="4"/>
            <a:r>
              <a:rPr lang="en-US" dirty="0"/>
              <a:t>Set the tone</a:t>
            </a:r>
          </a:p>
          <a:p>
            <a:pPr lvl="4"/>
            <a:r>
              <a:rPr lang="en-US" dirty="0"/>
              <a:t>Manage emotions</a:t>
            </a:r>
          </a:p>
          <a:p>
            <a:pPr lvl="4"/>
            <a:r>
              <a:rPr lang="en-US" dirty="0"/>
              <a:t>Properly present the lapse</a:t>
            </a:r>
          </a:p>
          <a:p>
            <a:pPr lvl="4"/>
            <a:r>
              <a:rPr lang="en-US" dirty="0"/>
              <a:t>Encourage the individual to reflect</a:t>
            </a:r>
          </a:p>
          <a:p>
            <a:pPr algn="ctr"/>
            <a:endParaRPr lang="en-US" dirty="0" smtClean="0"/>
          </a:p>
          <a:p>
            <a:pPr lvl="6"/>
            <a:r>
              <a:rPr lang="en-US" dirty="0" smtClean="0"/>
              <a:t>3.  </a:t>
            </a:r>
            <a:r>
              <a:rPr lang="en-US" b="1" dirty="0" smtClean="0"/>
              <a:t>Following up after </a:t>
            </a:r>
            <a:r>
              <a:rPr lang="en-US" b="1" dirty="0" smtClean="0"/>
              <a:t>the Meeting: </a:t>
            </a:r>
            <a:endParaRPr lang="en-US" b="1" dirty="0"/>
          </a:p>
          <a:p>
            <a:pPr lvl="7"/>
            <a:r>
              <a:rPr lang="en-US" dirty="0" smtClean="0"/>
              <a:t>Document and Share</a:t>
            </a:r>
          </a:p>
          <a:p>
            <a:pPr lvl="7"/>
            <a:r>
              <a:rPr lang="en-US" dirty="0"/>
              <a:t>Action </a:t>
            </a:r>
            <a:r>
              <a:rPr lang="en-US" dirty="0" smtClean="0"/>
              <a:t>Steps (SMART, Stakeholders)</a:t>
            </a:r>
            <a:endParaRPr lang="en-US" dirty="0"/>
          </a:p>
          <a:p>
            <a:pPr lvl="7"/>
            <a:r>
              <a:rPr lang="en-US" dirty="0"/>
              <a:t>Reflection </a:t>
            </a:r>
          </a:p>
          <a:p>
            <a:pPr lvl="1"/>
            <a:endParaRPr lang="en-US" dirty="0"/>
          </a:p>
          <a:p>
            <a:pPr algn="ctr"/>
            <a:endParaRPr lang="en-US" sz="1400" dirty="0"/>
          </a:p>
          <a:p>
            <a:pPr algn="ctr"/>
            <a:endParaRPr lang="en-US" sz="1350" dirty="0"/>
          </a:p>
          <a:p>
            <a:endParaRPr lang="en-US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903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	1. Preparing for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675"/>
            <a:ext cx="8229600" cy="39465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Confirm </a:t>
            </a:r>
            <a:r>
              <a:rPr lang="en-US" dirty="0"/>
              <a:t>the </a:t>
            </a:r>
            <a:r>
              <a:rPr lang="en-US" dirty="0" smtClean="0"/>
              <a:t>lapse, Assemble </a:t>
            </a:r>
            <a:r>
              <a:rPr lang="en-US" dirty="0"/>
              <a:t>all the </a:t>
            </a:r>
            <a:r>
              <a:rPr lang="en-US" dirty="0" smtClean="0"/>
              <a:t>facts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</a:t>
            </a:r>
            <a:r>
              <a:rPr lang="en-US" dirty="0" smtClean="0"/>
              <a:t>rganize </a:t>
            </a:r>
            <a:r>
              <a:rPr lang="en-US" dirty="0"/>
              <a:t>thoughts</a:t>
            </a:r>
          </a:p>
          <a:p>
            <a:pPr>
              <a:defRPr/>
            </a:pPr>
            <a:r>
              <a:rPr lang="en-US" dirty="0" smtClean="0"/>
              <a:t>Discuss </a:t>
            </a:r>
            <a:r>
              <a:rPr lang="en-US" dirty="0"/>
              <a:t>with appropriate stakeholders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	(</a:t>
            </a:r>
            <a:r>
              <a:rPr lang="en-US" sz="2200" dirty="0"/>
              <a:t>if severe or chronic issue, involve appropriate dean or office</a:t>
            </a:r>
            <a:r>
              <a:rPr lang="en-US" sz="2200" dirty="0" smtClean="0"/>
              <a:t>)</a:t>
            </a:r>
          </a:p>
          <a:p>
            <a:pPr>
              <a:defRPr/>
            </a:pPr>
            <a:r>
              <a:rPr lang="en-US" dirty="0" smtClean="0"/>
              <a:t>Consider </a:t>
            </a:r>
            <a:r>
              <a:rPr lang="en-US" dirty="0"/>
              <a:t>barriers/landmines that may </a:t>
            </a:r>
            <a:r>
              <a:rPr lang="en-US" dirty="0" smtClean="0"/>
              <a:t>occur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sz="2400" dirty="0" smtClean="0"/>
              <a:t>Intimidation </a:t>
            </a:r>
            <a:r>
              <a:rPr lang="en-US" sz="2400" dirty="0"/>
              <a:t>or manipulation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sz="2400" dirty="0" smtClean="0"/>
              <a:t>Emotions </a:t>
            </a:r>
            <a:r>
              <a:rPr lang="en-US" sz="2400" dirty="0"/>
              <a:t>(yours and theirs)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sz="2400" dirty="0" err="1" smtClean="0"/>
              <a:t>Teachability</a:t>
            </a:r>
            <a:endParaRPr lang="en-US" sz="2400" dirty="0"/>
          </a:p>
          <a:p>
            <a:pPr>
              <a:defRPr/>
            </a:pPr>
            <a:r>
              <a:rPr lang="en-US" dirty="0" smtClean="0"/>
              <a:t>Consider </a:t>
            </a:r>
            <a:r>
              <a:rPr lang="en-US" dirty="0"/>
              <a:t>and plan next steps </a:t>
            </a:r>
            <a:r>
              <a:rPr lang="en-US" sz="2200" dirty="0" smtClean="0"/>
              <a:t>(</a:t>
            </a:r>
            <a:r>
              <a:rPr lang="en-US" sz="2200" dirty="0"/>
              <a:t>ex-remediation plan</a:t>
            </a:r>
            <a:r>
              <a:rPr lang="en-US" sz="2200" dirty="0" smtClean="0"/>
              <a:t>)</a:t>
            </a:r>
          </a:p>
          <a:p>
            <a:pPr>
              <a:defRPr/>
            </a:pPr>
            <a:r>
              <a:rPr lang="en-US" dirty="0"/>
              <a:t>Schedule the meeting</a:t>
            </a:r>
          </a:p>
          <a:p>
            <a:pPr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4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2. Conducting the meeting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225675"/>
            <a:ext cx="8229600" cy="3946525"/>
          </a:xfrm>
        </p:spPr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Set the tone</a:t>
            </a:r>
          </a:p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 emotions 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Others </a:t>
            </a:r>
            <a:r>
              <a:rPr lang="en-US" sz="2000" dirty="0" smtClean="0"/>
              <a:t>can </a:t>
            </a:r>
            <a:r>
              <a:rPr lang="en-US" sz="2000" dirty="0"/>
              <a:t>afford to be emotional, you </a:t>
            </a:r>
            <a:r>
              <a:rPr lang="en-US" sz="2000" dirty="0" smtClean="0"/>
              <a:t>cannot</a:t>
            </a:r>
            <a:endParaRPr lang="en-US" sz="2000" dirty="0"/>
          </a:p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Properly present the lapse</a:t>
            </a:r>
          </a:p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Encourage the individual to reflect</a:t>
            </a:r>
          </a:p>
          <a:p>
            <a:endParaRPr lang="en-US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7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199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Challenging Meetings:  Strategies for Preparing for and Addressing Professionalism Issues with Students and Faculty </vt:lpstr>
      <vt:lpstr>PowerPoint Presentation</vt:lpstr>
      <vt:lpstr>Disclosures</vt:lpstr>
      <vt:lpstr>Objectives</vt:lpstr>
      <vt:lpstr>Who is Our Audience? </vt:lpstr>
      <vt:lpstr>Components of a meeting to address a professionalism issue </vt:lpstr>
      <vt:lpstr>PowerPoint Presentation</vt:lpstr>
      <vt:lpstr> 1. Preparing for the meeting</vt:lpstr>
      <vt:lpstr>2. Conducting the meeting</vt:lpstr>
      <vt:lpstr>3. Following up after the meeting</vt:lpstr>
      <vt:lpstr>Let’s Role Play!</vt:lpstr>
      <vt:lpstr>Phrases to use Phrases to avoid </vt:lpstr>
      <vt:lpstr>Take Home Points</vt:lpstr>
      <vt:lpstr>PowerPoint Presentation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Suzanne Minor</cp:lastModifiedBy>
  <cp:revision>36</cp:revision>
  <dcterms:created xsi:type="dcterms:W3CDTF">2013-07-17T19:19:39Z</dcterms:created>
  <dcterms:modified xsi:type="dcterms:W3CDTF">2016-12-21T21:45:41Z</dcterms:modified>
</cp:coreProperties>
</file>