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1" r:id="rId2"/>
  </p:sldMasterIdLst>
  <p:sldIdLst>
    <p:sldId id="264" r:id="rId3"/>
    <p:sldId id="262" r:id="rId4"/>
    <p:sldId id="263" r:id="rId5"/>
    <p:sldId id="265" r:id="rId6"/>
    <p:sldId id="266" r:id="rId7"/>
    <p:sldId id="270" r:id="rId8"/>
    <p:sldId id="269" r:id="rId9"/>
    <p:sldId id="267" r:id="rId10"/>
    <p:sldId id="268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6" d="100"/>
          <a:sy n="76" d="100"/>
        </p:scale>
        <p:origin x="530" y="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06099" y="2106259"/>
            <a:ext cx="6853412" cy="1470025"/>
          </a:xfrm>
        </p:spPr>
        <p:txBody>
          <a:bodyPr>
            <a:normAutofit/>
          </a:bodyPr>
          <a:lstStyle>
            <a:lvl1pPr algn="ctr">
              <a:defRPr sz="3800" b="1" i="0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Click to edit Master title style 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92316" y="4063709"/>
            <a:ext cx="6079746" cy="1752600"/>
          </a:xfrm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000" b="0" i="1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br>
              <a:rPr lang="en-US" dirty="0" smtClean="0"/>
            </a:br>
            <a:r>
              <a:rPr lang="en-US" dirty="0" smtClean="0"/>
              <a:t>Click to edit Master subtitle style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556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E72D8-2C49-4682-AFE6-7C96AF4977F4}" type="datetimeFigureOut">
              <a:rPr lang="en-US" smtClean="0"/>
              <a:t>1/1/2018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5D9CC-6F3E-40B7-B5C9-B7641E630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951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E72D8-2C49-4682-AFE6-7C96AF4977F4}" type="datetimeFigureOut">
              <a:rPr lang="en-US" smtClean="0"/>
              <a:t>1/1/2018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5D9CC-6F3E-40B7-B5C9-B7641E630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9636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E72D8-2C49-4682-AFE6-7C96AF4977F4}" type="datetimeFigureOut">
              <a:rPr lang="en-US" smtClean="0"/>
              <a:t>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5D9CC-6F3E-40B7-B5C9-B7641E630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1385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E72D8-2C49-4682-AFE6-7C96AF4977F4}" type="datetimeFigureOut">
              <a:rPr lang="en-US" smtClean="0"/>
              <a:t>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5D9CC-6F3E-40B7-B5C9-B7641E630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878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457200" y="94404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457200" y="2269609"/>
            <a:ext cx="8229600" cy="39468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955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E72D8-2C49-4682-AFE6-7C96AF4977F4}" type="datetimeFigureOut">
              <a:rPr lang="en-US" smtClean="0"/>
              <a:t>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5D9CC-6F3E-40B7-B5C9-B7641E630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629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E72D8-2C49-4682-AFE6-7C96AF4977F4}" type="datetimeFigureOut">
              <a:rPr lang="en-US" smtClean="0"/>
              <a:t>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5D9CC-6F3E-40B7-B5C9-B7641E630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176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E72D8-2C49-4682-AFE6-7C96AF4977F4}" type="datetimeFigureOut">
              <a:rPr lang="en-US" smtClean="0"/>
              <a:t>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5D9CC-6F3E-40B7-B5C9-B7641E630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519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E72D8-2C49-4682-AFE6-7C96AF4977F4}" type="datetimeFigureOut">
              <a:rPr lang="en-US" smtClean="0"/>
              <a:t>1/1/2018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5D9CC-6F3E-40B7-B5C9-B7641E630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009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E72D8-2C49-4682-AFE6-7C96AF4977F4}" type="datetimeFigureOut">
              <a:rPr lang="en-US" smtClean="0"/>
              <a:t>1/1/2018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5D9CC-6F3E-40B7-B5C9-B7641E630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835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E72D8-2C49-4682-AFE6-7C96AF4977F4}" type="datetimeFigureOut">
              <a:rPr lang="en-US" smtClean="0"/>
              <a:t>1/1/2018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5D9CC-6F3E-40B7-B5C9-B7641E630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589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E72D8-2C49-4682-AFE6-7C96AF4977F4}" type="datetimeFigureOut">
              <a:rPr lang="en-US" smtClean="0"/>
              <a:t>1/1/2018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5D9CC-6F3E-40B7-B5C9-B7641E630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305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40601"/>
            <a:ext cx="8229600" cy="1187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66165"/>
            <a:ext cx="8229600" cy="3956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395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000" b="1" i="0" kern="1200">
          <a:solidFill>
            <a:schemeClr val="tx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2E72D8-2C49-4682-AFE6-7C96AF4977F4}" type="datetimeFigureOut">
              <a:rPr lang="en-US" smtClean="0"/>
              <a:t>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5D9CC-6F3E-40B7-B5C9-B7641E630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302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Longitudinal Integrated Clerkships </a:t>
            </a:r>
            <a:br>
              <a:rPr lang="en-US" dirty="0"/>
            </a:br>
            <a:r>
              <a:rPr lang="en-US" dirty="0"/>
              <a:t>Clinical Teaching Pearls: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Opportunities and challenges with longitudinal relationships and continuity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925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Our Schools: Florida Atlantic University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The 134th allopathic (MD) medical school in North America</a:t>
            </a:r>
          </a:p>
          <a:p>
            <a:r>
              <a:rPr lang="en-US" dirty="0"/>
              <a:t>64 students per class</a:t>
            </a:r>
          </a:p>
          <a:p>
            <a:r>
              <a:rPr lang="en-US" dirty="0"/>
              <a:t>7+ affiliated community hospitals</a:t>
            </a:r>
          </a:p>
          <a:p>
            <a:r>
              <a:rPr lang="en-US" dirty="0"/>
              <a:t>120+ outpatient preceptors</a:t>
            </a:r>
          </a:p>
          <a:p>
            <a:r>
              <a:rPr lang="en-US" dirty="0"/>
              <a:t>1000+ new affiliate teaching faculty</a:t>
            </a:r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29150" y="1401746"/>
            <a:ext cx="3886200" cy="404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757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5947" y="617975"/>
            <a:ext cx="6687178" cy="559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635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Our Schools – University of Minnesota Medical School (RPAP/</a:t>
            </a:r>
            <a:r>
              <a:rPr lang="en-US" dirty="0" err="1"/>
              <a:t>MetroPAP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9 month rural LIC - now 46 years strong</a:t>
            </a:r>
          </a:p>
          <a:p>
            <a:r>
              <a:rPr lang="en-US" dirty="0"/>
              <a:t>Over 1500 RPAP graduates</a:t>
            </a:r>
          </a:p>
          <a:p>
            <a:r>
              <a:rPr lang="en-US" dirty="0"/>
              <a:t>Sites distributed across Minnesota</a:t>
            </a:r>
          </a:p>
          <a:p>
            <a:r>
              <a:rPr lang="en-US" dirty="0"/>
              <a:t>About 40 students per year (17% of class)</a:t>
            </a:r>
          </a:p>
          <a:p>
            <a:r>
              <a:rPr lang="en-US" dirty="0"/>
              <a:t>“</a:t>
            </a:r>
            <a:r>
              <a:rPr lang="en-US" dirty="0" err="1"/>
              <a:t>MetroPAP</a:t>
            </a:r>
            <a:r>
              <a:rPr lang="en-US" dirty="0"/>
              <a:t>” uses a similar LIC model for urban underserved sites</a:t>
            </a:r>
          </a:p>
          <a:p>
            <a:r>
              <a:rPr lang="en-US" dirty="0"/>
              <a:t>Foundation and engine = “primary preceptors”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906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9279" y="241161"/>
            <a:ext cx="7546312" cy="597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23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Our Schools- University of North Carolina, Charlotte Campus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247" y="1472144"/>
            <a:ext cx="7909475" cy="24174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3432" y="4232758"/>
            <a:ext cx="376310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26 </a:t>
            </a:r>
            <a:r>
              <a:rPr lang="en-US" dirty="0"/>
              <a:t>students per class at Charlotte Campus</a:t>
            </a:r>
          </a:p>
          <a:p>
            <a:endParaRPr lang="en-US" dirty="0"/>
          </a:p>
          <a:p>
            <a:r>
              <a:rPr lang="en-US" dirty="0" smtClean="0"/>
              <a:t>874 </a:t>
            </a:r>
            <a:r>
              <a:rPr lang="en-US" dirty="0"/>
              <a:t>bed community based teaching </a:t>
            </a:r>
            <a:r>
              <a:rPr lang="en-US" dirty="0" smtClean="0"/>
              <a:t>hospital</a:t>
            </a:r>
          </a:p>
          <a:p>
            <a:endParaRPr lang="en-US" dirty="0" smtClean="0"/>
          </a:p>
          <a:p>
            <a:r>
              <a:rPr lang="en-US" dirty="0" smtClean="0"/>
              <a:t>13 </a:t>
            </a:r>
            <a:r>
              <a:rPr lang="en-US" dirty="0"/>
              <a:t>residencies, 18 fellowships</a:t>
            </a:r>
          </a:p>
        </p:txBody>
      </p:sp>
      <p:sp>
        <p:nvSpPr>
          <p:cNvPr id="6" name="Rectangle 5"/>
          <p:cNvSpPr/>
          <p:nvPr/>
        </p:nvSpPr>
        <p:spPr>
          <a:xfrm>
            <a:off x="4476541" y="429892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Shifts education to outpatient setting where 80% of health care occurs &amp; engages CHS community providers </a:t>
            </a:r>
          </a:p>
          <a:p>
            <a:endParaRPr lang="en-US" dirty="0"/>
          </a:p>
          <a:p>
            <a:r>
              <a:rPr lang="en-US" dirty="0"/>
              <a:t>Outstanding outcomes in student &amp; preceptor satisfaction </a:t>
            </a:r>
          </a:p>
        </p:txBody>
      </p:sp>
    </p:spTree>
    <p:extLst>
      <p:ext uri="{BB962C8B-B14F-4D97-AF65-F5344CB8AC3E}">
        <p14:creationId xmlns:p14="http://schemas.microsoft.com/office/powerpoint/2010/main" val="336739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1982"/>
            <a:ext cx="8229600" cy="1225899"/>
          </a:xfrm>
        </p:spPr>
        <p:txBody>
          <a:bodyPr>
            <a:normAutofit fontScale="90000"/>
          </a:bodyPr>
          <a:lstStyle/>
          <a:p>
            <a:r>
              <a:rPr lang="en-US" dirty="0"/>
              <a:t>Innovation Opportunities in CLIC Weekly Schedule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291" y="1386673"/>
            <a:ext cx="8047417" cy="29391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34013" y="4441371"/>
            <a:ext cx="80788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Half day each week in Community Practices and CMC 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Self-directed time:  Follow patients across the continuum of 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CLIC Thread:  Interdisciplinary  education with simulation, ethics &amp; ultrasound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Pulse Weekend:  Inter-professional collaboration with administrative interns, CMO, </a:t>
            </a:r>
            <a:r>
              <a:rPr lang="en-US" dirty="0" smtClean="0"/>
              <a:t>&amp; </a:t>
            </a:r>
            <a:r>
              <a:rPr lang="en-US" dirty="0"/>
              <a:t>Patient Experience Team to identify opportunities for system improvement</a:t>
            </a:r>
          </a:p>
        </p:txBody>
      </p:sp>
    </p:spTree>
    <p:extLst>
      <p:ext uri="{BB962C8B-B14F-4D97-AF65-F5344CB8AC3E}">
        <p14:creationId xmlns:p14="http://schemas.microsoft.com/office/powerpoint/2010/main" val="31054489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Think-Pair-Share: 10 minutes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87047"/>
            <a:ext cx="8229600" cy="412944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Discuss strategies used for  clinical  teaching specific to opportunities and challenges in LICs:</a:t>
            </a:r>
          </a:p>
          <a:p>
            <a:r>
              <a:rPr lang="en-US" dirty="0"/>
              <a:t>Which strategies work? Why? </a:t>
            </a:r>
          </a:p>
          <a:p>
            <a:r>
              <a:rPr lang="en-US" dirty="0"/>
              <a:t>Are these strategies efficient? </a:t>
            </a:r>
          </a:p>
          <a:p>
            <a:r>
              <a:rPr lang="en-US" dirty="0"/>
              <a:t>Possible topics: efficiency, self-directed learning, other teachers, documentation/HER, promoting ownership, students adding value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081" y="324358"/>
            <a:ext cx="853514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5282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Sharing and Reflections – 15 Minutes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2228" y="2332334"/>
            <a:ext cx="3340898" cy="287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829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for your participation!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Articles to distribute</a:t>
            </a:r>
          </a:p>
          <a:p>
            <a:r>
              <a:rPr lang="en-US" dirty="0"/>
              <a:t>Sharing the wisdom of the room</a:t>
            </a:r>
          </a:p>
          <a:p>
            <a:r>
              <a:rPr lang="en-US" dirty="0"/>
              <a:t>Follow up conversations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0570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13727"/>
            <a:ext cx="8229600" cy="4402761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Avery DM, Lavender PD, </a:t>
            </a:r>
            <a:r>
              <a:rPr lang="en-US" dirty="0" err="1"/>
              <a:t>Guin</a:t>
            </a:r>
            <a:r>
              <a:rPr lang="en-US" dirty="0"/>
              <a:t> SM, </a:t>
            </a:r>
            <a:r>
              <a:rPr lang="en-US" dirty="0" err="1"/>
              <a:t>Yerby</a:t>
            </a:r>
            <a:r>
              <a:rPr lang="en-US" dirty="0"/>
              <a:t> L, Taylor HM (2017) Why Family Physicians Want to be Longitudinal Integrated Clerkship Preceptors. J Family Med Community Health 4(1): 1099. https://www.jscimedcentral.com/FamilyMedicine/familymedicine-4-1099.pdf</a:t>
            </a:r>
          </a:p>
          <a:p>
            <a:r>
              <a:rPr lang="en-US" dirty="0" err="1"/>
              <a:t>Hauer</a:t>
            </a:r>
            <a:r>
              <a:rPr lang="en-US" dirty="0"/>
              <a:t> KE, O’Brien BC, Hansen L, Hirsh D, Ma IH, </a:t>
            </a:r>
            <a:r>
              <a:rPr lang="en-US" dirty="0" err="1"/>
              <a:t>Ogur</a:t>
            </a:r>
            <a:r>
              <a:rPr lang="en-US" dirty="0"/>
              <a:t> B, </a:t>
            </a:r>
            <a:r>
              <a:rPr lang="en-US" dirty="0" err="1"/>
              <a:t>Teherani</a:t>
            </a:r>
            <a:r>
              <a:rPr lang="en-US" dirty="0"/>
              <a:t> A. More is better: students describe successful and unsuccessful experiences with teachers differently in brief and longitudinal relationships. </a:t>
            </a:r>
            <a:r>
              <a:rPr lang="en-US" dirty="0" err="1"/>
              <a:t>Acad</a:t>
            </a:r>
            <a:r>
              <a:rPr lang="en-US" dirty="0"/>
              <a:t> Med. 2012;87:1389–1396. </a:t>
            </a:r>
            <a:r>
              <a:rPr lang="en-US" dirty="0" err="1"/>
              <a:t>doi</a:t>
            </a:r>
            <a:r>
              <a:rPr lang="en-US" dirty="0"/>
              <a:t>: 10.1097/ACM.0b013e31826743c3. https://www.ncbi.nlm.nih.gov/pubmed/22914512</a:t>
            </a:r>
          </a:p>
          <a:p>
            <a:r>
              <a:rPr lang="en-US" dirty="0" err="1"/>
              <a:t>Hauer</a:t>
            </a:r>
            <a:r>
              <a:rPr lang="en-US" dirty="0"/>
              <a:t> KE, Hirsh D, Ma I. The role of role: learning in longitudinal integrated and traditional block clerkships. Med Educ. 2012 Jul;46(7):698–710. https://www.ncbi.nlm.nih.gov/pubmed/22691149</a:t>
            </a:r>
          </a:p>
          <a:p>
            <a:r>
              <a:rPr lang="en-US" dirty="0"/>
              <a:t>Hirsh DA, </a:t>
            </a:r>
            <a:r>
              <a:rPr lang="en-US" dirty="0" err="1"/>
              <a:t>Ogur</a:t>
            </a:r>
            <a:r>
              <a:rPr lang="en-US" dirty="0"/>
              <a:t> B, </a:t>
            </a:r>
            <a:r>
              <a:rPr lang="en-US" dirty="0" err="1"/>
              <a:t>Thibault</a:t>
            </a:r>
            <a:r>
              <a:rPr lang="en-US" dirty="0"/>
              <a:t> GE. “Continuity” as an organizing principle for clinical education reform. N </a:t>
            </a:r>
            <a:r>
              <a:rPr lang="en-US" dirty="0" err="1"/>
              <a:t>Engl</a:t>
            </a:r>
            <a:r>
              <a:rPr lang="en-US" dirty="0"/>
              <a:t> J Med. 2007 Feb 22;356(8):858–5. https://www.ncbi.nlm.nih.gov/pubmed/17314348</a:t>
            </a:r>
          </a:p>
          <a:p>
            <a:r>
              <a:rPr lang="en-US" dirty="0"/>
              <a:t>Latessa, R., Schmitt, A., </a:t>
            </a:r>
            <a:r>
              <a:rPr lang="en-US" dirty="0" err="1"/>
              <a:t>Beaty</a:t>
            </a:r>
            <a:r>
              <a:rPr lang="en-US" dirty="0"/>
              <a:t>, N., </a:t>
            </a:r>
            <a:r>
              <a:rPr lang="en-US" dirty="0" err="1"/>
              <a:t>Buie</a:t>
            </a:r>
            <a:r>
              <a:rPr lang="en-US" dirty="0"/>
              <a:t>, S. and Ray, L. (2016), Preceptor teaching tips in longitudinal clerkships. </a:t>
            </a:r>
            <a:r>
              <a:rPr lang="en-US" dirty="0" err="1"/>
              <a:t>Clin</a:t>
            </a:r>
            <a:r>
              <a:rPr lang="en-US" dirty="0"/>
              <a:t> Teach, 13: 213–218. doi:10.1111/tct.12416</a:t>
            </a:r>
          </a:p>
          <a:p>
            <a:r>
              <a:rPr lang="en-US" dirty="0"/>
              <a:t>http://onlinelibrary.wiley.com/doi/10.1111/tct.12416/pdf</a:t>
            </a:r>
          </a:p>
          <a:p>
            <a:r>
              <a:rPr lang="en-US" dirty="0"/>
              <a:t>Worley P, Couper I, </a:t>
            </a:r>
            <a:r>
              <a:rPr lang="en-US" dirty="0" err="1"/>
              <a:t>Strasser</a:t>
            </a:r>
            <a:r>
              <a:rPr lang="en-US" dirty="0"/>
              <a:t> R, Graves L, Cummings B, Woodman R, Stagg P, Hirsh D. 2016. A typology of longitudinal integrated clerkships. Med Educ. 50:922–932.</a:t>
            </a:r>
          </a:p>
          <a:p>
            <a:r>
              <a:rPr lang="en-US" dirty="0"/>
              <a:t>http://onlinelibrary.wiley.com/doi/10.1111/medu.13084/abstract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620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Disclosures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have no relevant disclosures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74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2069" y="2529334"/>
            <a:ext cx="8400499" cy="217298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Please evaluate this presentation using the conference mobile app</a:t>
            </a:r>
            <a:r>
              <a:rPr lang="en-US" dirty="0" smtClean="0"/>
              <a:t>! Simply </a:t>
            </a:r>
            <a:r>
              <a:rPr lang="en-US" dirty="0"/>
              <a:t>click on the "clipboard" icon </a:t>
            </a:r>
            <a:r>
              <a:rPr lang="en-US" dirty="0" smtClean="0"/>
              <a:t>      on </a:t>
            </a:r>
            <a:r>
              <a:rPr lang="en-US" dirty="0"/>
              <a:t>the presentation page.</a:t>
            </a:r>
          </a:p>
        </p:txBody>
      </p:sp>
      <p:pic>
        <p:nvPicPr>
          <p:cNvPr id="5" name="Picture 4" descr="Clipboa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871" y="3595625"/>
            <a:ext cx="465083" cy="49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416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87047"/>
            <a:ext cx="8229600" cy="412944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Assess and incorporate specific methods of teaching that are relevant when students are learning in a longitudinal educational experience (e.g., LIC), such as increasing opportunities for continuity of care, student autonomy &amp; ownership, patient navigation, and community engagement such as is common in the patient-centered medical home (PCMH) model of healthcare.  </a:t>
            </a:r>
          </a:p>
          <a:p>
            <a:r>
              <a:rPr lang="en-US" dirty="0"/>
              <a:t>Emphasis will be placed on partnering with the other core clerkships (whether utilizing a LIC or not) and student evaluation; in particular, when multiple preceptors are involved. </a:t>
            </a:r>
          </a:p>
          <a:p>
            <a:r>
              <a:rPr lang="en-US" dirty="0"/>
              <a:t>Unifying threads: efficiency, self-directed learning, innovative documentation, team </a:t>
            </a:r>
            <a:r>
              <a:rPr lang="en-US" dirty="0" smtClean="0"/>
              <a:t>teaching- </a:t>
            </a:r>
            <a:r>
              <a:rPr lang="en-US" dirty="0" err="1" smtClean="0"/>
              <a:t>interprofessional</a:t>
            </a:r>
            <a:r>
              <a:rPr lang="en-US" dirty="0" smtClean="0"/>
              <a:t> education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188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Session Outline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240782"/>
            <a:ext cx="8229600" cy="307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498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7824"/>
            <a:ext cx="7886700" cy="1373947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/>
              <a:t>Speakers</a:t>
            </a:r>
            <a:endParaRPr lang="en-US" sz="4400" b="1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Michele Birch MD	</a:t>
            </a:r>
            <a:endParaRPr lang="en-US" dirty="0" smtClean="0"/>
          </a:p>
          <a:p>
            <a:pPr marL="0" indent="0">
              <a:buNone/>
            </a:pPr>
            <a:r>
              <a:rPr lang="en-US" sz="1125" dirty="0"/>
              <a:t>Associate Professor,  </a:t>
            </a:r>
          </a:p>
          <a:p>
            <a:pPr marL="0" indent="0">
              <a:buNone/>
            </a:pPr>
            <a:r>
              <a:rPr lang="en-US" sz="1125" dirty="0"/>
              <a:t>Director of Academic Services and Family Medicine Clerkships</a:t>
            </a:r>
          </a:p>
          <a:p>
            <a:pPr marL="0" indent="0">
              <a:buNone/>
            </a:pPr>
            <a:r>
              <a:rPr lang="en-US" sz="1125" dirty="0"/>
              <a:t>University of North Carolina School of Medicine, Charlotte </a:t>
            </a:r>
            <a:r>
              <a:rPr lang="en-US" sz="1125" dirty="0" smtClean="0"/>
              <a:t>Campus</a:t>
            </a:r>
          </a:p>
          <a:p>
            <a:pPr marL="0" indent="0">
              <a:buNone/>
            </a:pPr>
            <a:r>
              <a:rPr lang="en-US" sz="1125" dirty="0" smtClean="0"/>
              <a:t>Michele.Birch@carolinashealthcare.org</a:t>
            </a:r>
            <a:endParaRPr lang="en-US" sz="1125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Joanna </a:t>
            </a:r>
            <a:r>
              <a:rPr lang="en-US" dirty="0"/>
              <a:t>Drowos DO, MPH, MBA	</a:t>
            </a:r>
            <a:endParaRPr lang="en-US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en-US" sz="1125" dirty="0"/>
              <a:t>Clerkship Director, Community &amp;Preventive Medicine, </a:t>
            </a:r>
            <a:endParaRPr lang="en-US" sz="1125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1125" dirty="0"/>
              <a:t>Associate Chair, Integrated Medical Science Department</a:t>
            </a:r>
            <a:endParaRPr lang="en-US" sz="1125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1125" dirty="0"/>
              <a:t>Charles E. Schmidt College of Medicine,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125" dirty="0"/>
              <a:t>Florida Atlantic </a:t>
            </a:r>
            <a:r>
              <a:rPr lang="en-US" sz="1125" dirty="0" smtClean="0"/>
              <a:t>University</a:t>
            </a:r>
            <a:endParaRPr lang="en-US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1125" dirty="0" smtClean="0"/>
              <a:t>jdrowos@health.fau.edu</a:t>
            </a:r>
            <a:endParaRPr lang="en-US" sz="1125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063490" y="2145745"/>
            <a:ext cx="4035607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Kirby Clark MD	</a:t>
            </a:r>
            <a:endParaRPr lang="en-US" dirty="0" smtClean="0"/>
          </a:p>
          <a:p>
            <a:pPr marL="0" indent="0">
              <a:buNone/>
            </a:pPr>
            <a:r>
              <a:rPr lang="en-US" sz="1125" dirty="0"/>
              <a:t>Director,  </a:t>
            </a:r>
            <a:r>
              <a:rPr lang="en-US" sz="1125" dirty="0"/>
              <a:t>Rural and Metro Physician </a:t>
            </a:r>
            <a:r>
              <a:rPr lang="en-US" sz="1125" dirty="0"/>
              <a:t>Associate Programs</a:t>
            </a:r>
            <a:r>
              <a:rPr lang="en-US" sz="1125" dirty="0"/>
              <a:t>  </a:t>
            </a:r>
            <a:endParaRPr lang="en-US" sz="1125" dirty="0"/>
          </a:p>
          <a:p>
            <a:pPr marL="0" indent="0">
              <a:buNone/>
            </a:pPr>
            <a:r>
              <a:rPr lang="en-US" sz="1125" dirty="0"/>
              <a:t>University </a:t>
            </a:r>
            <a:r>
              <a:rPr lang="en-US" sz="1125" dirty="0"/>
              <a:t>of Minnesota Medical </a:t>
            </a:r>
            <a:r>
              <a:rPr lang="en-US" sz="1125" dirty="0" smtClean="0"/>
              <a:t>School</a:t>
            </a:r>
          </a:p>
          <a:p>
            <a:pPr marL="0" indent="0">
              <a:buNone/>
            </a:pPr>
            <a:r>
              <a:rPr lang="en-US" sz="1125" dirty="0" smtClean="0"/>
              <a:t>clark130@umn.edu</a:t>
            </a:r>
            <a:endParaRPr lang="en-US" sz="1125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Mandi Sehgal </a:t>
            </a:r>
            <a:r>
              <a:rPr lang="en-US" dirty="0" smtClean="0"/>
              <a:t>MD</a:t>
            </a:r>
            <a:endParaRPr lang="en-US" altLang="en-US" sz="135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>
                <a:ea typeface="Calibri" panose="020F0502020204030204" pitchFamily="34" charset="0"/>
                <a:cs typeface="Arial" panose="020B0604020202020204" pitchFamily="34" charset="0"/>
              </a:rPr>
              <a:t>Associate </a:t>
            </a:r>
            <a:r>
              <a:rPr lang="en-US" altLang="en-US" sz="1200" dirty="0">
                <a:ea typeface="Calibri" panose="020F0502020204030204" pitchFamily="34" charset="0"/>
                <a:cs typeface="Arial" panose="020B0604020202020204" pitchFamily="34" charset="0"/>
              </a:rPr>
              <a:t>Professor of Integrated Medical Science</a:t>
            </a:r>
            <a:endParaRPr lang="en-US" altLang="en-US" sz="1200" dirty="0"/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>
                <a:ea typeface="Calibri" panose="020F0502020204030204" pitchFamily="34" charset="0"/>
                <a:cs typeface="Arial" panose="020B0604020202020204" pitchFamily="34" charset="0"/>
              </a:rPr>
              <a:t>Director, Geriatrics Curriculum Thread</a:t>
            </a:r>
            <a:endParaRPr lang="en-US" altLang="en-US" sz="1200" dirty="0"/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>
                <a:ea typeface="Calibri" panose="020F0502020204030204" pitchFamily="34" charset="0"/>
                <a:cs typeface="Arial" panose="020B0604020202020204" pitchFamily="34" charset="0"/>
              </a:rPr>
              <a:t>Associate Director, M3 Geriatrics/Palliative Care Clerkship</a:t>
            </a:r>
            <a:endParaRPr lang="en-US" altLang="en-US" sz="1200" dirty="0"/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altLang="en-US" sz="1200" dirty="0"/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>
                <a:ea typeface="Calibri" panose="020F0502020204030204" pitchFamily="34" charset="0"/>
                <a:cs typeface="Arial" panose="020B0604020202020204" pitchFamily="34" charset="0"/>
              </a:rPr>
              <a:t>Charles E. Schmidt College of Medicine</a:t>
            </a:r>
            <a:endParaRPr lang="en-US" altLang="en-US" sz="1200" dirty="0"/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>
                <a:ea typeface="Calibri" panose="020F0502020204030204" pitchFamily="34" charset="0"/>
                <a:cs typeface="Arial" panose="020B0604020202020204" pitchFamily="34" charset="0"/>
              </a:rPr>
              <a:t>Florida Atlantic </a:t>
            </a:r>
            <a:r>
              <a:rPr lang="en-US" altLang="en-US" sz="1200" dirty="0" smtClean="0">
                <a:ea typeface="Calibri" panose="020F0502020204030204" pitchFamily="34" charset="0"/>
                <a:cs typeface="Arial" panose="020B0604020202020204" pitchFamily="34" charset="0"/>
              </a:rPr>
              <a:t>University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 smtClean="0"/>
              <a:t>sehgalm@health.fau.edu</a:t>
            </a:r>
            <a:endParaRPr lang="en-US" altLang="en-US" sz="1200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545" y="4741545"/>
            <a:ext cx="941750" cy="10715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499" y="4674870"/>
            <a:ext cx="846564" cy="11382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290" y="1223492"/>
            <a:ext cx="912359" cy="11083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430000" y="-21431250"/>
            <a:ext cx="2560320" cy="38404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095" y="1225483"/>
            <a:ext cx="946404" cy="132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1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Core Elements of Longitudinal Integrated Clerkships (LICs)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28650" y="1690689"/>
            <a:ext cx="3886200" cy="4690014"/>
          </a:xfrm>
        </p:spPr>
        <p:txBody>
          <a:bodyPr>
            <a:normAutofit/>
          </a:bodyPr>
          <a:lstStyle/>
          <a:p>
            <a:r>
              <a:rPr lang="en-US" sz="2400" dirty="0"/>
              <a:t>Medical students participate in the </a:t>
            </a:r>
            <a:r>
              <a:rPr lang="en-US" sz="2400" dirty="0">
                <a:solidFill>
                  <a:srgbClr val="FF0000"/>
                </a:solidFill>
              </a:rPr>
              <a:t>comprehensive care of patients over time</a:t>
            </a:r>
          </a:p>
          <a:p>
            <a:r>
              <a:rPr lang="en-US" sz="2400" dirty="0"/>
              <a:t>Medical students have </a:t>
            </a:r>
            <a:r>
              <a:rPr lang="en-US" sz="2400" dirty="0">
                <a:solidFill>
                  <a:srgbClr val="FF0000"/>
                </a:solidFill>
              </a:rPr>
              <a:t>continuing learning relationships with these patient's clinicians</a:t>
            </a:r>
          </a:p>
          <a:p>
            <a:r>
              <a:rPr lang="en-US" sz="2400" dirty="0"/>
              <a:t>Medical students meet, through these experiences, the majority of the year's core clinical competencies across </a:t>
            </a:r>
            <a:r>
              <a:rPr lang="en-US" sz="2400" dirty="0">
                <a:solidFill>
                  <a:srgbClr val="FF0000"/>
                </a:solidFill>
              </a:rPr>
              <a:t>multiple disciplines </a:t>
            </a:r>
            <a:r>
              <a:rPr lang="en-US" sz="2400" dirty="0" smtClean="0">
                <a:solidFill>
                  <a:srgbClr val="FF0000"/>
                </a:solidFill>
              </a:rPr>
              <a:t>simultaneously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0" y="1825625"/>
            <a:ext cx="3886200" cy="371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219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944047"/>
            <a:ext cx="8229600" cy="70837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9521" y="467248"/>
            <a:ext cx="7440803" cy="54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91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Principles of Continuity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Continuity of patients, setting, teachers</a:t>
            </a:r>
          </a:p>
          <a:p>
            <a:r>
              <a:rPr lang="en-US" dirty="0"/>
              <a:t>Three themes define the differences between Block and Integrated clerkships: (</a:t>
            </a:r>
            <a:r>
              <a:rPr lang="en-US" dirty="0" err="1"/>
              <a:t>Hauer</a:t>
            </a:r>
            <a:r>
              <a:rPr lang="en-US" dirty="0"/>
              <a:t> K et al. Academic Medicine 2012;87(10):1-8)</a:t>
            </a:r>
          </a:p>
          <a:p>
            <a:r>
              <a:rPr lang="en-US" dirty="0"/>
              <a:t>Time:  Continuity increases student autonomy</a:t>
            </a:r>
          </a:p>
          <a:p>
            <a:endParaRPr lang="en-US" dirty="0"/>
          </a:p>
          <a:p>
            <a:r>
              <a:rPr lang="en-US" dirty="0"/>
              <a:t>Purpose: Block students get “pimped” to assess knowledge; longitudinal students have collaborative and collegial discussions with their teachers.  </a:t>
            </a:r>
          </a:p>
          <a:p>
            <a:endParaRPr lang="en-US" dirty="0"/>
          </a:p>
          <a:p>
            <a:r>
              <a:rPr lang="en-US" dirty="0"/>
              <a:t>Power: Longitudinal students experience a “developmental transfer of responsibility</a:t>
            </a:r>
            <a:r>
              <a:rPr lang="en-US" dirty="0" smtClean="0"/>
              <a:t>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6391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1336</TotalTime>
  <Words>791</Words>
  <Application>Microsoft Office PowerPoint</Application>
  <PresentationFormat>On-screen Show (4:3)</PresentationFormat>
  <Paragraphs>94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Helvetica</vt:lpstr>
      <vt:lpstr>Office Theme</vt:lpstr>
      <vt:lpstr>1_Office Theme</vt:lpstr>
      <vt:lpstr>Longitudinal Integrated Clerkships  Clinical Teaching Pearls: </vt:lpstr>
      <vt:lpstr>Disclosures</vt:lpstr>
      <vt:lpstr>PowerPoint Presentation</vt:lpstr>
      <vt:lpstr>Learning Objectives</vt:lpstr>
      <vt:lpstr>Session Outline</vt:lpstr>
      <vt:lpstr>Speakers</vt:lpstr>
      <vt:lpstr>Core Elements of Longitudinal Integrated Clerkships (LICs)</vt:lpstr>
      <vt:lpstr>PowerPoint Presentation</vt:lpstr>
      <vt:lpstr>Principles of Continuity</vt:lpstr>
      <vt:lpstr>Our Schools: Florida Atlantic University</vt:lpstr>
      <vt:lpstr>PowerPoint Presentation</vt:lpstr>
      <vt:lpstr>Our Schools – University of Minnesota Medical School (RPAP/MetroPAP)</vt:lpstr>
      <vt:lpstr>PowerPoint Presentation</vt:lpstr>
      <vt:lpstr>Our Schools- University of North Carolina, Charlotte Campus</vt:lpstr>
      <vt:lpstr>Innovation Opportunities in CLIC Weekly Schedule </vt:lpstr>
      <vt:lpstr>Think-Pair-Share: 10 minutes</vt:lpstr>
      <vt:lpstr>Sharing and Reflections – 15 Minutes</vt:lpstr>
      <vt:lpstr>Thank you for your participation!</vt:lpstr>
      <vt:lpstr>References</vt:lpstr>
    </vt:vector>
  </TitlesOfParts>
  <Company>STFM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Abuel</dc:creator>
  <cp:lastModifiedBy>Joanna Drowos</cp:lastModifiedBy>
  <cp:revision>39</cp:revision>
  <dcterms:created xsi:type="dcterms:W3CDTF">2013-07-17T19:19:39Z</dcterms:created>
  <dcterms:modified xsi:type="dcterms:W3CDTF">2018-01-02T04:27:38Z</dcterms:modified>
</cp:coreProperties>
</file>