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8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9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drawings/drawing1.xml" ContentType="application/vnd.openxmlformats-officedocument.drawingml.chartshapes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4"/>
  </p:notesMasterIdLst>
  <p:sldIdLst>
    <p:sldId id="281" r:id="rId2"/>
    <p:sldId id="262" r:id="rId3"/>
    <p:sldId id="265" r:id="rId4"/>
    <p:sldId id="266" r:id="rId5"/>
    <p:sldId id="284" r:id="rId6"/>
    <p:sldId id="285" r:id="rId7"/>
    <p:sldId id="286" r:id="rId8"/>
    <p:sldId id="287" r:id="rId9"/>
    <p:sldId id="288" r:id="rId10"/>
    <p:sldId id="267" r:id="rId11"/>
    <p:sldId id="268" r:id="rId12"/>
    <p:sldId id="270" r:id="rId13"/>
    <p:sldId id="289" r:id="rId14"/>
    <p:sldId id="271" r:id="rId15"/>
    <p:sldId id="274" r:id="rId16"/>
    <p:sldId id="276" r:id="rId17"/>
    <p:sldId id="275" r:id="rId18"/>
    <p:sldId id="272" r:id="rId19"/>
    <p:sldId id="273" r:id="rId20"/>
    <p:sldId id="283" r:id="rId21"/>
    <p:sldId id="279" r:id="rId22"/>
    <p:sldId id="263" r:id="rId2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659"/>
    <p:restoredTop sz="88735" autoAdjust="0"/>
  </p:normalViewPr>
  <p:slideViewPr>
    <p:cSldViewPr snapToGrid="0" snapToObjects="1">
      <p:cViewPr varScale="1">
        <p:scale>
          <a:sx n="103" d="100"/>
          <a:sy n="103" d="100"/>
        </p:scale>
        <p:origin x="1938" y="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Pre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Sheet1!$A$2:$A$13</c:f>
              <c:numCache>
                <c:formatCode>General</c:formatCode>
                <c:ptCount val="12"/>
              </c:numCache>
            </c:numRef>
          </c:cat>
          <c:val>
            <c:numRef>
              <c:f>Sheet1!$B$2:$B$13</c:f>
              <c:numCache>
                <c:formatCode>General</c:formatCode>
                <c:ptCount val="12"/>
                <c:pt idx="0">
                  <c:v>3</c:v>
                </c:pt>
                <c:pt idx="1">
                  <c:v>5</c:v>
                </c:pt>
                <c:pt idx="2">
                  <c:v>5</c:v>
                </c:pt>
                <c:pt idx="3">
                  <c:v>8</c:v>
                </c:pt>
                <c:pt idx="4">
                  <c:v>7</c:v>
                </c:pt>
                <c:pt idx="5">
                  <c:v>5</c:v>
                </c:pt>
                <c:pt idx="6">
                  <c:v>4</c:v>
                </c:pt>
                <c:pt idx="7">
                  <c:v>6</c:v>
                </c:pt>
                <c:pt idx="8">
                  <c:v>6</c:v>
                </c:pt>
                <c:pt idx="9">
                  <c:v>4</c:v>
                </c:pt>
                <c:pt idx="10">
                  <c:v>5</c:v>
                </c:pt>
                <c:pt idx="11">
                  <c:v>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8BBD-C94D-ADD5-48A29A4B210E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Post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numRef>
              <c:f>Sheet1!$A$2:$A$13</c:f>
              <c:numCache>
                <c:formatCode>General</c:formatCode>
                <c:ptCount val="12"/>
              </c:numCache>
            </c:numRef>
          </c:cat>
          <c:val>
            <c:numRef>
              <c:f>Sheet1!$C$2:$C$13</c:f>
              <c:numCache>
                <c:formatCode>General</c:formatCode>
                <c:ptCount val="12"/>
                <c:pt idx="0">
                  <c:v>5</c:v>
                </c:pt>
                <c:pt idx="1">
                  <c:v>6</c:v>
                </c:pt>
                <c:pt idx="2">
                  <c:v>7</c:v>
                </c:pt>
                <c:pt idx="3">
                  <c:v>7</c:v>
                </c:pt>
                <c:pt idx="4">
                  <c:v>8</c:v>
                </c:pt>
                <c:pt idx="5">
                  <c:v>6</c:v>
                </c:pt>
                <c:pt idx="6">
                  <c:v>6</c:v>
                </c:pt>
                <c:pt idx="7">
                  <c:v>7</c:v>
                </c:pt>
                <c:pt idx="8">
                  <c:v>6</c:v>
                </c:pt>
                <c:pt idx="9">
                  <c:v>7</c:v>
                </c:pt>
                <c:pt idx="10">
                  <c:v>8</c:v>
                </c:pt>
                <c:pt idx="11">
                  <c:v>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8BBD-C94D-ADD5-48A29A4B210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07974208"/>
        <c:axId val="107976952"/>
      </c:barChart>
      <c:catAx>
        <c:axId val="10797420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7976952"/>
        <c:crosses val="autoZero"/>
        <c:auto val="1"/>
        <c:lblAlgn val="ctr"/>
        <c:lblOffset val="100"/>
        <c:noMultiLvlLbl val="0"/>
      </c:catAx>
      <c:valAx>
        <c:axId val="1079769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797420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zero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Pre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Sheet1!$A$2:$A$13</c:f>
              <c:numCache>
                <c:formatCode>General</c:formatCode>
                <c:ptCount val="12"/>
              </c:numCache>
            </c:numRef>
          </c:cat>
          <c:val>
            <c:numRef>
              <c:f>Sheet1!$B$2:$B$13</c:f>
              <c:numCache>
                <c:formatCode>General</c:formatCode>
                <c:ptCount val="12"/>
                <c:pt idx="0">
                  <c:v>6</c:v>
                </c:pt>
                <c:pt idx="1">
                  <c:v>5</c:v>
                </c:pt>
                <c:pt idx="2">
                  <c:v>6</c:v>
                </c:pt>
                <c:pt idx="3">
                  <c:v>7</c:v>
                </c:pt>
                <c:pt idx="4">
                  <c:v>9</c:v>
                </c:pt>
                <c:pt idx="5">
                  <c:v>9</c:v>
                </c:pt>
                <c:pt idx="6">
                  <c:v>7</c:v>
                </c:pt>
                <c:pt idx="7">
                  <c:v>4</c:v>
                </c:pt>
                <c:pt idx="8">
                  <c:v>8</c:v>
                </c:pt>
                <c:pt idx="9">
                  <c:v>6</c:v>
                </c:pt>
                <c:pt idx="10">
                  <c:v>8</c:v>
                </c:pt>
                <c:pt idx="11">
                  <c:v>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C53D-5843-AB69-34AB5F94100C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Post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numRef>
              <c:f>Sheet1!$A$2:$A$13</c:f>
              <c:numCache>
                <c:formatCode>General</c:formatCode>
                <c:ptCount val="12"/>
              </c:numCache>
            </c:numRef>
          </c:cat>
          <c:val>
            <c:numRef>
              <c:f>Sheet1!$C$2:$C$13</c:f>
              <c:numCache>
                <c:formatCode>General</c:formatCode>
                <c:ptCount val="12"/>
                <c:pt idx="0">
                  <c:v>6</c:v>
                </c:pt>
                <c:pt idx="1">
                  <c:v>8</c:v>
                </c:pt>
                <c:pt idx="2">
                  <c:v>7</c:v>
                </c:pt>
                <c:pt idx="3">
                  <c:v>9</c:v>
                </c:pt>
                <c:pt idx="4">
                  <c:v>9</c:v>
                </c:pt>
                <c:pt idx="5">
                  <c:v>10</c:v>
                </c:pt>
                <c:pt idx="6">
                  <c:v>8</c:v>
                </c:pt>
                <c:pt idx="7">
                  <c:v>8</c:v>
                </c:pt>
                <c:pt idx="8">
                  <c:v>8</c:v>
                </c:pt>
                <c:pt idx="9">
                  <c:v>8</c:v>
                </c:pt>
                <c:pt idx="10">
                  <c:v>10</c:v>
                </c:pt>
                <c:pt idx="11">
                  <c:v>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C53D-5843-AB69-34AB5F94100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107977736"/>
        <c:axId val="107978128"/>
      </c:barChart>
      <c:catAx>
        <c:axId val="1079777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7978128"/>
        <c:crosses val="autoZero"/>
        <c:auto val="1"/>
        <c:lblAlgn val="ctr"/>
        <c:lblOffset val="100"/>
        <c:noMultiLvlLbl val="0"/>
      </c:catAx>
      <c:valAx>
        <c:axId val="10797812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797773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400" dirty="0"/>
              <a:t>Interpersonal and Communication Skills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Pre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Sheet1!$A$2:$A$5</c:f>
              <c:numCache>
                <c:formatCode>General</c:formatCode>
                <c:ptCount val="4"/>
              </c:numCache>
            </c:numRef>
          </c:cat>
          <c:val>
            <c:numRef>
              <c:f>Sheet1!$B$2:$B$5</c:f>
              <c:numCache>
                <c:formatCode>General</c:formatCode>
                <c:ptCount val="4"/>
                <c:pt idx="0">
                  <c:v>3.33</c:v>
                </c:pt>
                <c:pt idx="1">
                  <c:v>3.52</c:v>
                </c:pt>
                <c:pt idx="2">
                  <c:v>3.57</c:v>
                </c:pt>
                <c:pt idx="3">
                  <c:v>3.9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B667-5746-A165-0C4112B1ED0B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Post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numRef>
              <c:f>Sheet1!$A$2:$A$5</c:f>
              <c:numCache>
                <c:formatCode>General</c:formatCode>
                <c:ptCount val="4"/>
              </c:numCache>
            </c:numRef>
          </c:cat>
          <c:val>
            <c:numRef>
              <c:f>Sheet1!$C$2:$C$5</c:f>
              <c:numCache>
                <c:formatCode>General</c:formatCode>
                <c:ptCount val="4"/>
                <c:pt idx="0">
                  <c:v>4.2699999999999996</c:v>
                </c:pt>
                <c:pt idx="1">
                  <c:v>4.13</c:v>
                </c:pt>
                <c:pt idx="2">
                  <c:v>3.4</c:v>
                </c:pt>
                <c:pt idx="3">
                  <c:v>4.87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B667-5746-A165-0C4112B1ED0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07978912"/>
        <c:axId val="107979304"/>
      </c:barChart>
      <c:catAx>
        <c:axId val="1079789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7979304"/>
        <c:crosses val="autoZero"/>
        <c:auto val="1"/>
        <c:lblAlgn val="ctr"/>
        <c:lblOffset val="100"/>
        <c:noMultiLvlLbl val="0"/>
      </c:catAx>
      <c:valAx>
        <c:axId val="1079793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79789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7197810343151555"/>
          <c:y val="0.18207308961681484"/>
          <c:w val="0.19740181782832703"/>
          <c:h val="8.100012035905004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7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0.45062</cdr:x>
      <cdr:y>0.7683</cdr:y>
    </cdr:from>
    <cdr:to>
      <cdr:x>0.56173</cdr:x>
      <cdr:y>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3708400" y="3807774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en-US" sz="1100" dirty="0"/>
        </a:p>
      </cdr:txBody>
    </cdr:sp>
  </cdr:relSizeAnchor>
  <cdr:relSizeAnchor xmlns:cdr="http://schemas.openxmlformats.org/drawingml/2006/chartDrawing">
    <cdr:from>
      <cdr:x>0.06341</cdr:x>
      <cdr:y>0.87123</cdr:y>
    </cdr:from>
    <cdr:to>
      <cdr:x>0.24523</cdr:x>
      <cdr:y>1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521854" y="3438319"/>
          <a:ext cx="1496291" cy="50820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en-US" sz="1200" b="1" dirty="0" smtClean="0"/>
            <a:t>Communicate expectations</a:t>
          </a:r>
          <a:endParaRPr lang="en-US" sz="1200" b="1" dirty="0"/>
        </a:p>
      </cdr:txBody>
    </cdr:sp>
  </cdr:relSizeAnchor>
  <cdr:relSizeAnchor xmlns:cdr="http://schemas.openxmlformats.org/drawingml/2006/chartDrawing">
    <cdr:from>
      <cdr:x>0.35522</cdr:x>
      <cdr:y>0.7683</cdr:y>
    </cdr:from>
    <cdr:to>
      <cdr:x>0.46633</cdr:x>
      <cdr:y>1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2923309" y="3032125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en-US" sz="1100" dirty="0"/>
        </a:p>
      </cdr:txBody>
    </cdr:sp>
  </cdr:relSizeAnchor>
  <cdr:relSizeAnchor xmlns:cdr="http://schemas.openxmlformats.org/drawingml/2006/chartDrawing">
    <cdr:from>
      <cdr:x>0.32828</cdr:x>
      <cdr:y>0.88527</cdr:y>
    </cdr:from>
    <cdr:to>
      <cdr:x>0.46184</cdr:x>
      <cdr:y>1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2701636" y="3493737"/>
          <a:ext cx="1099128" cy="45278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en-US" sz="1100" dirty="0"/>
        </a:p>
      </cdr:txBody>
    </cdr:sp>
  </cdr:relSizeAnchor>
  <cdr:relSizeAnchor xmlns:cdr="http://schemas.openxmlformats.org/drawingml/2006/chartDrawing">
    <cdr:from>
      <cdr:x>0.34848</cdr:x>
      <cdr:y>0.7683</cdr:y>
    </cdr:from>
    <cdr:to>
      <cdr:x>0.4596</cdr:x>
      <cdr:y>1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2867891" y="3687701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en-US" sz="1100" dirty="0"/>
        </a:p>
      </cdr:txBody>
    </cdr:sp>
  </cdr:relSizeAnchor>
  <cdr:relSizeAnchor xmlns:cdr="http://schemas.openxmlformats.org/drawingml/2006/chartDrawing">
    <cdr:from>
      <cdr:x>0.30471</cdr:x>
      <cdr:y>0.87942</cdr:y>
    </cdr:from>
    <cdr:to>
      <cdr:x>0.48653</cdr:x>
      <cdr:y>0.98239</cdr:y>
    </cdr:to>
    <cdr:sp macro="" textlink="">
      <cdr:nvSpPr>
        <cdr:cNvPr id="7" name="TextBox 1"/>
        <cdr:cNvSpPr txBox="1"/>
      </cdr:nvSpPr>
      <cdr:spPr>
        <a:xfrm xmlns:a="http://schemas.openxmlformats.org/drawingml/2006/main">
          <a:off x="2507673" y="3470646"/>
          <a:ext cx="1496291" cy="406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1200" b="1" dirty="0" smtClean="0"/>
            <a:t>Taylor Precepting</a:t>
          </a:r>
          <a:endParaRPr lang="en-US" sz="1200" b="1" dirty="0"/>
        </a:p>
      </cdr:txBody>
    </cdr:sp>
  </cdr:relSizeAnchor>
  <cdr:relSizeAnchor xmlns:cdr="http://schemas.openxmlformats.org/drawingml/2006/chartDrawing">
    <cdr:from>
      <cdr:x>0.5404</cdr:x>
      <cdr:y>0.88059</cdr:y>
    </cdr:from>
    <cdr:to>
      <cdr:x>0.72222</cdr:x>
      <cdr:y>0.96952</cdr:y>
    </cdr:to>
    <cdr:sp macro="" textlink="">
      <cdr:nvSpPr>
        <cdr:cNvPr id="8" name="TextBox 1"/>
        <cdr:cNvSpPr txBox="1"/>
      </cdr:nvSpPr>
      <cdr:spPr>
        <a:xfrm xmlns:a="http://schemas.openxmlformats.org/drawingml/2006/main">
          <a:off x="4447310" y="3475264"/>
          <a:ext cx="1496291" cy="35098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1200" b="1" dirty="0" smtClean="0"/>
            <a:t>Identify Barriers</a:t>
          </a:r>
          <a:endParaRPr lang="en-US" sz="1200" b="1" dirty="0"/>
        </a:p>
      </cdr:txBody>
    </cdr:sp>
  </cdr:relSizeAnchor>
  <cdr:relSizeAnchor xmlns:cdr="http://schemas.openxmlformats.org/drawingml/2006/chartDrawing">
    <cdr:from>
      <cdr:x>0.77609</cdr:x>
      <cdr:y>0.87591</cdr:y>
    </cdr:from>
    <cdr:to>
      <cdr:x>0.95791</cdr:x>
      <cdr:y>0.97888</cdr:y>
    </cdr:to>
    <cdr:sp macro="" textlink="">
      <cdr:nvSpPr>
        <cdr:cNvPr id="9" name="TextBox 1"/>
        <cdr:cNvSpPr txBox="1"/>
      </cdr:nvSpPr>
      <cdr:spPr>
        <a:xfrm xmlns:a="http://schemas.openxmlformats.org/drawingml/2006/main">
          <a:off x="6386945" y="3456792"/>
          <a:ext cx="1496291" cy="406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1200" b="1" dirty="0" smtClean="0"/>
            <a:t>Safe Environment</a:t>
          </a:r>
          <a:endParaRPr lang="en-US" sz="1200" b="1" dirty="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9110B3-47D5-4748-AEAB-1E8D551056F3}" type="datetimeFigureOut">
              <a:rPr lang="en-US" smtClean="0"/>
              <a:t>1/30/2019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49DB6A-C63A-C148-80C7-E53227D767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3075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Give a overview of our talk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49DB6A-C63A-C148-80C7-E53227D7670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09895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I’m not what</a:t>
            </a:r>
            <a:r>
              <a:rPr lang="en-US" baseline="0" dirty="0"/>
              <a:t> data this is looking at—needs clarification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9DB6A-C63A-C148-80C7-E53227D7670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0809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Discuss</a:t>
            </a:r>
            <a:r>
              <a:rPr lang="en-US" baseline="0" dirty="0" smtClean="0"/>
              <a:t>ed options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9DB6A-C63A-C148-80C7-E53227D7670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04594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9DB6A-C63A-C148-80C7-E53227D7670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22113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Very</a:t>
            </a:r>
            <a:r>
              <a:rPr lang="en-US" baseline="0" dirty="0"/>
              <a:t> nice image and great concept, but not sure it’s readable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49DB6A-C63A-C148-80C7-E53227D7670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34060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9DB6A-C63A-C148-80C7-E53227D7670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53145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 chose learner assessment, but could choose another domain.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9DB6A-C63A-C148-80C7-E53227D7670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53212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Is this cumulative</a:t>
            </a:r>
            <a:r>
              <a:rPr lang="en-US" baseline="0" dirty="0"/>
              <a:t> data on all of the 5 domains?</a:t>
            </a:r>
          </a:p>
          <a:p>
            <a:r>
              <a:rPr lang="en-US" dirty="0"/>
              <a:t>What</a:t>
            </a:r>
            <a:r>
              <a:rPr lang="en-US" baseline="0" dirty="0"/>
              <a:t> is max score—8 or 9?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9DB6A-C63A-C148-80C7-E53227D7670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9936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 need additional details about this—is this the overall score?  Is scale 0-10?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9DB6A-C63A-C148-80C7-E53227D7670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13595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must be for the domain of interpersonal</a:t>
            </a:r>
            <a:r>
              <a:rPr lang="en-US" baseline="0" dirty="0"/>
              <a:t> and communication skills—not sure if we need this one, or what this means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9DB6A-C63A-C148-80C7-E53227D7670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74911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106099" y="2106259"/>
            <a:ext cx="6853412" cy="1470025"/>
          </a:xfrm>
        </p:spPr>
        <p:txBody>
          <a:bodyPr>
            <a:normAutofit/>
          </a:bodyPr>
          <a:lstStyle>
            <a:lvl1pPr algn="ctr">
              <a:defRPr sz="3800" b="1" i="0">
                <a:solidFill>
                  <a:schemeClr val="tx1"/>
                </a:solidFill>
                <a:latin typeface="Helvetica"/>
                <a:cs typeface="Helvetica"/>
              </a:defRPr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r>
              <a:rPr lang="en-US" dirty="0"/>
              <a:t>Click to edit Master title style 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492316" y="4063709"/>
            <a:ext cx="6079746" cy="1752600"/>
          </a:xfrm>
        </p:spPr>
        <p:txBody>
          <a:bodyPr/>
          <a:lstStyle>
            <a:lvl1pPr marL="0" marR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3000" b="0" i="1">
                <a:solidFill>
                  <a:schemeClr val="tx1"/>
                </a:solidFill>
                <a:latin typeface="Helvetica"/>
                <a:cs typeface="Helvetic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br>
              <a:rPr lang="en-US" dirty="0"/>
            </a:br>
            <a:r>
              <a:rPr lang="en-US" dirty="0"/>
              <a:t>Click to edit Master subtitle style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45560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/>
          <p:cNvSpPr>
            <a:spLocks noGrp="1"/>
          </p:cNvSpPr>
          <p:nvPr>
            <p:ph type="title"/>
          </p:nvPr>
        </p:nvSpPr>
        <p:spPr>
          <a:xfrm>
            <a:off x="457200" y="944047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br>
              <a:rPr lang="en-US" dirty="0"/>
            </a:br>
            <a:r>
              <a:rPr lang="en-US" dirty="0"/>
              <a:t>Click to edit Master title style</a:t>
            </a:r>
          </a:p>
        </p:txBody>
      </p:sp>
      <p:sp>
        <p:nvSpPr>
          <p:cNvPr id="4" name="Text Placeholder 2"/>
          <p:cNvSpPr>
            <a:spLocks noGrp="1"/>
          </p:cNvSpPr>
          <p:nvPr>
            <p:ph idx="1"/>
          </p:nvPr>
        </p:nvSpPr>
        <p:spPr>
          <a:xfrm>
            <a:off x="457200" y="2269609"/>
            <a:ext cx="8229600" cy="39468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779556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940601"/>
            <a:ext cx="8229600" cy="11878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br>
              <a:rPr lang="en-US" dirty="0"/>
            </a:br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266165"/>
            <a:ext cx="8229600" cy="39562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583950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xStyles>
    <p:titleStyle>
      <a:lvl1pPr algn="ctr" defTabSz="457200" rtl="0" eaLnBrk="1" latinLnBrk="0" hangingPunct="1">
        <a:spcBef>
          <a:spcPct val="0"/>
        </a:spcBef>
        <a:buNone/>
        <a:defRPr sz="4000" b="1" i="0" kern="1200">
          <a:solidFill>
            <a:schemeClr val="tx1"/>
          </a:solidFill>
          <a:latin typeface="Helvetica"/>
          <a:ea typeface="+mj-ea"/>
          <a:cs typeface="Helvetica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b="0" i="0" kern="1200">
          <a:solidFill>
            <a:schemeClr val="tx1"/>
          </a:solidFill>
          <a:latin typeface="Helvetica"/>
          <a:ea typeface="+mn-ea"/>
          <a:cs typeface="Helvetica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b="0" i="0" kern="1200">
          <a:solidFill>
            <a:schemeClr val="tx1"/>
          </a:solidFill>
          <a:latin typeface="Helvetica"/>
          <a:ea typeface="+mn-ea"/>
          <a:cs typeface="Helvetica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b="0" i="0" kern="1200">
          <a:solidFill>
            <a:schemeClr val="tx1"/>
          </a:solidFill>
          <a:latin typeface="Helvetica"/>
          <a:ea typeface="+mn-ea"/>
          <a:cs typeface="Helvetica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b="0" i="0" kern="1200">
          <a:solidFill>
            <a:schemeClr val="tx1"/>
          </a:solidFill>
          <a:latin typeface="Helvetica"/>
          <a:ea typeface="+mn-ea"/>
          <a:cs typeface="Helvetica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b="0" i="0" kern="1200">
          <a:solidFill>
            <a:schemeClr val="tx1"/>
          </a:solidFill>
          <a:latin typeface="Helvetica"/>
          <a:ea typeface="+mn-ea"/>
          <a:cs typeface="Helvetica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hyperlink" Target="http://www.practiceeducation.ca/modules.html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3858" y="1371247"/>
            <a:ext cx="6853412" cy="1122572"/>
          </a:xfrm>
        </p:spPr>
        <p:txBody>
          <a:bodyPr>
            <a:normAutofit/>
          </a:bodyPr>
          <a:lstStyle/>
          <a:p>
            <a:r>
              <a:rPr lang="en-US" u="sng" dirty="0"/>
              <a:t>L19A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87889" y="2562702"/>
            <a:ext cx="7192786" cy="3726780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Standardized Student assessment as part of a pilot ABFM Performance Improvement project </a:t>
            </a:r>
          </a:p>
          <a:p>
            <a:endParaRPr lang="en-US" dirty="0"/>
          </a:p>
          <a:p>
            <a:r>
              <a:rPr lang="en-US" b="1" i="0" dirty="0"/>
              <a:t>Darin Brink, MD</a:t>
            </a:r>
          </a:p>
          <a:p>
            <a:r>
              <a:rPr lang="en-US" b="1" i="0" dirty="0"/>
              <a:t>David Power, MBBS MPH</a:t>
            </a:r>
          </a:p>
          <a:p>
            <a:r>
              <a:rPr lang="en-US" b="1" i="0" dirty="0"/>
              <a:t>Chris Fallert, MD</a:t>
            </a:r>
          </a:p>
          <a:p>
            <a:r>
              <a:rPr lang="en-US" b="1" i="0" dirty="0"/>
              <a:t>Eric </a:t>
            </a:r>
            <a:r>
              <a:rPr lang="en-US" b="1" i="0" dirty="0" smtClean="0"/>
              <a:t>Leppink, </a:t>
            </a:r>
            <a:r>
              <a:rPr lang="en-US" b="1" i="0" dirty="0"/>
              <a:t>MS2</a:t>
            </a:r>
          </a:p>
          <a:p>
            <a:endParaRPr lang="en-US" b="1" i="0" dirty="0"/>
          </a:p>
          <a:p>
            <a:r>
              <a:rPr lang="en-US" b="1" i="0" dirty="0"/>
              <a:t>University of Minnesota Medical School</a:t>
            </a:r>
          </a:p>
        </p:txBody>
      </p:sp>
    </p:spTree>
    <p:extLst>
      <p:ext uri="{BB962C8B-B14F-4D97-AF65-F5344CB8AC3E}">
        <p14:creationId xmlns:p14="http://schemas.microsoft.com/office/powerpoint/2010/main" val="3252853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5FA5AF01-40BD-4B41-8E01-F83ED382E9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5502565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FFDC6435-17CA-0C44-925B-AEB1F6E5E8EA}"/>
              </a:ext>
            </a:extLst>
          </p:cNvPr>
          <p:cNvSpPr txBox="1"/>
          <p:nvPr/>
        </p:nvSpPr>
        <p:spPr>
          <a:xfrm>
            <a:off x="5502565" y="6302596"/>
            <a:ext cx="35558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J Patient Cent Res Rev. 2016;3:241</a:t>
            </a:r>
          </a:p>
        </p:txBody>
      </p:sp>
    </p:spTree>
    <p:extLst>
      <p:ext uri="{BB962C8B-B14F-4D97-AF65-F5344CB8AC3E}">
        <p14:creationId xmlns:p14="http://schemas.microsoft.com/office/powerpoint/2010/main" val="1056909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628F42B-C264-144B-81F4-7EDD9BA0B4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336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045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64DABAEF-3AD2-D445-94EF-596D1F2959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9379" y="1171074"/>
            <a:ext cx="4876800" cy="48768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284E8A83-A03C-164B-AE70-A19B6CC0331D}"/>
              </a:ext>
            </a:extLst>
          </p:cNvPr>
          <p:cNvSpPr txBox="1"/>
          <p:nvPr/>
        </p:nvSpPr>
        <p:spPr>
          <a:xfrm>
            <a:off x="4836695" y="6208295"/>
            <a:ext cx="31867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Image taken form </a:t>
            </a:r>
            <a:r>
              <a:rPr lang="en-US" dirty="0" err="1"/>
              <a:t>Pinterest.com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9789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82781300"/>
              </p:ext>
            </p:extLst>
          </p:nvPr>
        </p:nvGraphicFramePr>
        <p:xfrm>
          <a:off x="457200" y="875436"/>
          <a:ext cx="8229600" cy="553122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40541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90978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48972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Question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Yes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89729">
                <a:tc>
                  <a:txBody>
                    <a:bodyPr/>
                    <a:lstStyle/>
                    <a:p>
                      <a:r>
                        <a:rPr lang="en-US" sz="2000" dirty="0"/>
                        <a:t>1. Asked for my diagnosis, work-up, or therapeutic plan before their input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89729">
                <a:tc>
                  <a:txBody>
                    <a:bodyPr/>
                    <a:lstStyle/>
                    <a:p>
                      <a:pPr rtl="0"/>
                      <a:r>
                        <a:rPr lang="en-US" sz="20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 Asked me for the reasoning behind my decisions</a:t>
                      </a:r>
                      <a:endParaRPr lang="en-US" sz="2000" b="0" dirty="0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89729">
                <a:tc>
                  <a:txBody>
                    <a:bodyPr/>
                    <a:lstStyle/>
                    <a:p>
                      <a:pPr rtl="0"/>
                      <a:r>
                        <a:rPr lang="en-US" sz="20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3. Evaluated my knowledge of medical facts and my analytic skills.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89729">
                <a:tc>
                  <a:txBody>
                    <a:bodyPr/>
                    <a:lstStyle/>
                    <a:p>
                      <a:pPr rtl="0"/>
                      <a:r>
                        <a:rPr lang="en-US" sz="20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4. Taught general rules or "pearls" that I can use in future patient care.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89729">
                <a:tc>
                  <a:txBody>
                    <a:bodyPr/>
                    <a:lstStyle/>
                    <a:p>
                      <a:pPr rtl="0"/>
                      <a:r>
                        <a:rPr lang="en-US" sz="20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5. Gave me positive feedback on things I did correctly.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489729">
                <a:tc>
                  <a:txBody>
                    <a:bodyPr/>
                    <a:lstStyle/>
                    <a:p>
                      <a:r>
                        <a:rPr lang="en-US" sz="20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6. Explained </a:t>
                      </a:r>
                      <a:r>
                        <a:rPr lang="en-US" sz="2000" b="0" i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why </a:t>
                      </a:r>
                      <a:r>
                        <a:rPr lang="en-US" sz="20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 was correct or incorrect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489729">
                <a:tc>
                  <a:txBody>
                    <a:bodyPr/>
                    <a:lstStyle/>
                    <a:p>
                      <a:r>
                        <a:rPr lang="en-US" sz="20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7. Offered suggestions for improvement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489729">
                <a:tc>
                  <a:txBody>
                    <a:bodyPr/>
                    <a:lstStyle/>
                    <a:p>
                      <a:r>
                        <a:rPr lang="en-US" sz="20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8. Asked me to self-evaluate.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489729">
                <a:tc>
                  <a:txBody>
                    <a:bodyPr/>
                    <a:lstStyle/>
                    <a:p>
                      <a:pPr rtl="0"/>
                      <a:r>
                        <a:rPr lang="en-US" sz="1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9. Overall teaching effectiveness (0 – 10) </a:t>
                      </a:r>
                      <a:endParaRPr lang="en-US" b="0" dirty="0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4673600" y="203200"/>
            <a:ext cx="41471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Student feedback:  Learner Assessment</a:t>
            </a:r>
          </a:p>
        </p:txBody>
      </p:sp>
    </p:spTree>
    <p:extLst>
      <p:ext uri="{BB962C8B-B14F-4D97-AF65-F5344CB8AC3E}">
        <p14:creationId xmlns:p14="http://schemas.microsoft.com/office/powerpoint/2010/main" val="2311185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8069D4F-6274-1D46-BAC9-490123632E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40847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Results:  </a:t>
            </a:r>
            <a:br>
              <a:rPr lang="en-US" dirty="0"/>
            </a:br>
            <a:r>
              <a:rPr lang="en-US" dirty="0"/>
              <a:t>Observed Teaching Behaviors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xmlns="" id="{6A401C74-FAFA-4F49-A019-6A7EC1E29A0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21629757"/>
              </p:ext>
            </p:extLst>
          </p:nvPr>
        </p:nvGraphicFramePr>
        <p:xfrm>
          <a:off x="457200" y="2445616"/>
          <a:ext cx="8229600" cy="39465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969818" y="2548865"/>
            <a:ext cx="16071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Max score 8 </a:t>
            </a:r>
          </a:p>
        </p:txBody>
      </p:sp>
    </p:spTree>
    <p:extLst>
      <p:ext uri="{BB962C8B-B14F-4D97-AF65-F5344CB8AC3E}">
        <p14:creationId xmlns:p14="http://schemas.microsoft.com/office/powerpoint/2010/main" val="662891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E89B7B4-4280-F144-8409-C0776D7002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80550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Results: </a:t>
            </a:r>
            <a:br>
              <a:rPr lang="en-US" dirty="0"/>
            </a:br>
            <a:r>
              <a:rPr lang="en-US" dirty="0"/>
              <a:t>Overall Teaching Score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xmlns="" id="{50EE18F1-A75D-7F44-B266-7CE3523F5AD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15486096"/>
              </p:ext>
            </p:extLst>
          </p:nvPr>
        </p:nvGraphicFramePr>
        <p:xfrm>
          <a:off x="457200" y="2528743"/>
          <a:ext cx="8229600" cy="39465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997529" y="2752437"/>
            <a:ext cx="1847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Max score 10</a:t>
            </a:r>
          </a:p>
        </p:txBody>
      </p:sp>
    </p:spTree>
    <p:extLst>
      <p:ext uri="{BB962C8B-B14F-4D97-AF65-F5344CB8AC3E}">
        <p14:creationId xmlns:p14="http://schemas.microsoft.com/office/powerpoint/2010/main" val="4022562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F237761-651F-8B4C-92B7-91D09602FB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Results: Self-Assessment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xmlns="" id="{1706EB27-22C3-3A40-8B1D-55E1E7296F9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06337324"/>
              </p:ext>
            </p:extLst>
          </p:nvPr>
        </p:nvGraphicFramePr>
        <p:xfrm>
          <a:off x="457200" y="2087047"/>
          <a:ext cx="8229600" cy="39465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51261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1432FD8-73AE-634D-BAA4-673DE3BA2E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Results: Self Evaluation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5F34121-E420-CC4A-A26C-BF2B91DC17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509" y="2216727"/>
            <a:ext cx="8442036" cy="3768437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8091055" y="3232727"/>
            <a:ext cx="415636" cy="350982"/>
          </a:xfrm>
          <a:prstGeom prst="roundRect">
            <a:avLst/>
          </a:prstGeom>
          <a:noFill/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8091055" y="3736109"/>
            <a:ext cx="415636" cy="350982"/>
          </a:xfrm>
          <a:prstGeom prst="roundRect">
            <a:avLst/>
          </a:prstGeom>
          <a:noFill/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8091055" y="4756727"/>
            <a:ext cx="415636" cy="350982"/>
          </a:xfrm>
          <a:prstGeom prst="roundRect">
            <a:avLst/>
          </a:prstGeom>
          <a:noFill/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284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AE103C7-0255-3849-801B-95806DF612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Next Steps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ED763E7-F550-4F48-AF38-F9340F96B1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269609"/>
            <a:ext cx="8229600" cy="3466173"/>
          </a:xfrm>
        </p:spPr>
        <p:txBody>
          <a:bodyPr/>
          <a:lstStyle/>
          <a:p>
            <a:r>
              <a:rPr lang="en-US" dirty="0" smtClean="0"/>
              <a:t>Creating a video Standardized Student for distance learning</a:t>
            </a:r>
          </a:p>
          <a:p>
            <a:r>
              <a:rPr lang="en-US" dirty="0" smtClean="0"/>
              <a:t>Replicate Standardized Student for additional preceptors</a:t>
            </a:r>
          </a:p>
          <a:p>
            <a:r>
              <a:rPr lang="en-US" dirty="0" smtClean="0"/>
              <a:t>Adapt model to develop residents as teachers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268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86275E8-B4E5-994B-8B95-0AD8BCEC44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4589BA4-37E3-494D-8414-B175EE02CE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3933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Disclosures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No disclosures</a:t>
            </a:r>
          </a:p>
        </p:txBody>
      </p:sp>
    </p:spTree>
    <p:extLst>
      <p:ext uri="{BB962C8B-B14F-4D97-AF65-F5344CB8AC3E}">
        <p14:creationId xmlns:p14="http://schemas.microsoft.com/office/powerpoint/2010/main" val="428374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Acknowledgments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Peter Cao, MSE coordinator and ABFM PI project lead</a:t>
            </a:r>
          </a:p>
        </p:txBody>
      </p:sp>
    </p:spTree>
    <p:extLst>
      <p:ext uri="{BB962C8B-B14F-4D97-AF65-F5344CB8AC3E}">
        <p14:creationId xmlns:p14="http://schemas.microsoft.com/office/powerpoint/2010/main" val="1217422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9BD5304-0C57-2B47-86FC-4E07A10FA9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2979" y="1440873"/>
            <a:ext cx="8313821" cy="4369216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Helvetica" pitchFamily="2" charset="0"/>
              </a:rPr>
              <a:t>Brink, D., Simpson, D., Crouse, B., </a:t>
            </a:r>
            <a:r>
              <a:rPr lang="en-US" sz="2400" dirty="0" err="1">
                <a:latin typeface="Helvetica" pitchFamily="2" charset="0"/>
              </a:rPr>
              <a:t>Morzinski</a:t>
            </a:r>
            <a:r>
              <a:rPr lang="en-US" sz="2400" dirty="0">
                <a:latin typeface="Helvetica" pitchFamily="2" charset="0"/>
              </a:rPr>
              <a:t>, J., Bower, D., &amp; </a:t>
            </a:r>
            <a:r>
              <a:rPr lang="en-US" sz="2400" dirty="0" err="1">
                <a:latin typeface="Helvetica" pitchFamily="2" charset="0"/>
              </a:rPr>
              <a:t>Westra</a:t>
            </a:r>
            <a:r>
              <a:rPr lang="en-US" sz="2400" dirty="0">
                <a:latin typeface="Helvetica" pitchFamily="2" charset="0"/>
              </a:rPr>
              <a:t>, R. (2018). Teaching Competencies for Community Preceptors. </a:t>
            </a:r>
            <a:r>
              <a:rPr lang="en-US" sz="2400" i="1" dirty="0">
                <a:latin typeface="Helvetica" pitchFamily="2" charset="0"/>
              </a:rPr>
              <a:t>Family medicine</a:t>
            </a:r>
            <a:r>
              <a:rPr lang="en-US" sz="2400" dirty="0">
                <a:latin typeface="Helvetica" pitchFamily="2" charset="0"/>
              </a:rPr>
              <a:t>, </a:t>
            </a:r>
            <a:r>
              <a:rPr lang="en-US" sz="2400" i="1" dirty="0">
                <a:latin typeface="Helvetica" pitchFamily="2" charset="0"/>
              </a:rPr>
              <a:t>50</a:t>
            </a:r>
            <a:r>
              <a:rPr lang="en-US" sz="2400" dirty="0">
                <a:latin typeface="Helvetica" pitchFamily="2" charset="0"/>
              </a:rPr>
              <a:t>(5), 359-363.</a:t>
            </a:r>
          </a:p>
          <a:p>
            <a:r>
              <a:rPr lang="en-US" sz="2400" dirty="0">
                <a:latin typeface="Helvetica" pitchFamily="2" charset="0"/>
              </a:rPr>
              <a:t>Simpson D, Knox K, </a:t>
            </a:r>
            <a:r>
              <a:rPr lang="en-US" sz="2400" dirty="0" err="1">
                <a:latin typeface="Helvetica" pitchFamily="2" charset="0"/>
              </a:rPr>
              <a:t>Getzin</a:t>
            </a:r>
            <a:r>
              <a:rPr lang="en-US" sz="2400" dirty="0">
                <a:latin typeface="Helvetica" pitchFamily="2" charset="0"/>
              </a:rPr>
              <a:t> A, Brill JR, Stiles MM, </a:t>
            </a:r>
            <a:r>
              <a:rPr lang="en-US" sz="2400" dirty="0" err="1">
                <a:latin typeface="Helvetica" pitchFamily="2" charset="0"/>
              </a:rPr>
              <a:t>Morzinski</a:t>
            </a:r>
            <a:r>
              <a:rPr lang="en-US" sz="2400" dirty="0">
                <a:latin typeface="Helvetica" pitchFamily="2" charset="0"/>
              </a:rPr>
              <a:t> JA. WISE-Family Medicine: a statewide faculty development collaborative. J Patient Cent Res Rev. 2016;3:241.</a:t>
            </a:r>
          </a:p>
          <a:p>
            <a:r>
              <a:rPr lang="en-US" sz="2400" dirty="0"/>
              <a:t>Simpson, D., Lawrence, S., &amp; </a:t>
            </a:r>
            <a:r>
              <a:rPr lang="en-US" sz="2400" dirty="0" err="1"/>
              <a:t>Krogull</a:t>
            </a:r>
            <a:r>
              <a:rPr lang="en-US" sz="2400" dirty="0"/>
              <a:t>, S. (1992). Using standardized ambulatory teaching situations for faculty development. </a:t>
            </a:r>
            <a:r>
              <a:rPr lang="en-US" sz="2400" i="1" dirty="0"/>
              <a:t>Teaching and Learning in Medicine: An International Journal</a:t>
            </a:r>
            <a:r>
              <a:rPr lang="en-US" sz="2400" dirty="0"/>
              <a:t>, </a:t>
            </a:r>
            <a:r>
              <a:rPr lang="en-US" sz="2400" i="1" dirty="0"/>
              <a:t>4</a:t>
            </a:r>
            <a:r>
              <a:rPr lang="en-US" sz="2400" dirty="0"/>
              <a:t>(1), 58-61.</a:t>
            </a:r>
            <a:endParaRPr lang="en-US" sz="2400" dirty="0">
              <a:latin typeface="Helvetica" pitchFamily="2" charset="0"/>
            </a:endParaRPr>
          </a:p>
          <a:p>
            <a:endParaRPr lang="en-US" sz="2400" dirty="0"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4456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392069" y="2529334"/>
            <a:ext cx="8400499" cy="2172982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Please evaluate this presentation using the conference mobile app! Simply click on the "clipboard" icon       on the presentation page.</a:t>
            </a:r>
          </a:p>
        </p:txBody>
      </p:sp>
      <p:pic>
        <p:nvPicPr>
          <p:cNvPr id="5" name="Picture 4" descr="Clipboar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1871" y="3595625"/>
            <a:ext cx="465083" cy="491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416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86F069E-A5F1-4149-BF74-AAC261F5D7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Objectives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1E08333-9AD6-D442-82CE-1578A2ADD7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Appreciate the value of community preceptor faculty development intervention that satisfies ABFM performance improvement (PI) requirements</a:t>
            </a:r>
          </a:p>
          <a:p>
            <a:pPr lvl="0"/>
            <a:r>
              <a:rPr lang="en-US" dirty="0"/>
              <a:t>Understand the role a "standardized" student can play in faculty development</a:t>
            </a:r>
          </a:p>
          <a:p>
            <a:pPr lvl="0"/>
            <a:r>
              <a:rPr lang="en-US" dirty="0"/>
              <a:t>Consider how you might also create a similar community preceptor faculty development project at your own institution</a:t>
            </a:r>
          </a:p>
        </p:txBody>
      </p:sp>
    </p:spTree>
    <p:extLst>
      <p:ext uri="{BB962C8B-B14F-4D97-AF65-F5344CB8AC3E}">
        <p14:creationId xmlns:p14="http://schemas.microsoft.com/office/powerpoint/2010/main" val="2737738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090E02E-1696-FB4E-9ADE-DE7E3FCCE4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944046"/>
            <a:ext cx="8229600" cy="1522427"/>
          </a:xfrm>
        </p:spPr>
        <p:txBody>
          <a:bodyPr>
            <a:normAutofit/>
          </a:bodyPr>
          <a:lstStyle/>
          <a:p>
            <a:r>
              <a:rPr lang="en-US" dirty="0"/>
              <a:t>C</a:t>
            </a:r>
            <a:r>
              <a:rPr lang="en-US" dirty="0" smtClean="0"/>
              <a:t>ommunity </a:t>
            </a:r>
            <a:r>
              <a:rPr lang="en-US" dirty="0"/>
              <a:t>preceptor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faculty development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DBB0355-55E4-244E-A381-2D23A662F1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3011055"/>
            <a:ext cx="8229600" cy="2780145"/>
          </a:xfrm>
        </p:spPr>
        <p:txBody>
          <a:bodyPr/>
          <a:lstStyle/>
          <a:p>
            <a:r>
              <a:rPr lang="en-US" dirty="0" smtClean="0"/>
              <a:t>What are you doing?</a:t>
            </a:r>
          </a:p>
          <a:p>
            <a:endParaRPr lang="en-US" dirty="0" smtClean="0"/>
          </a:p>
          <a:p>
            <a:r>
              <a:rPr lang="en-US" dirty="0" smtClean="0"/>
              <a:t>Does </a:t>
            </a:r>
            <a:r>
              <a:rPr lang="en-US" dirty="0"/>
              <a:t>it meet their needs</a:t>
            </a:r>
            <a:r>
              <a:rPr lang="en-US" dirty="0" smtClean="0"/>
              <a:t>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8779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30036"/>
            <a:ext cx="8229600" cy="4886452"/>
          </a:xfrm>
        </p:spPr>
        <p:txBody>
          <a:bodyPr>
            <a:normAutofit/>
          </a:bodyPr>
          <a:lstStyle/>
          <a:p>
            <a:r>
              <a:rPr lang="en-US" sz="2800" dirty="0"/>
              <a:t>Using Standardized Ambulatory Teaching Situations [SATS] for Faculty Development</a:t>
            </a:r>
          </a:p>
          <a:p>
            <a:pPr lvl="1"/>
            <a:r>
              <a:rPr lang="en-US" sz="2400" dirty="0"/>
              <a:t>Benefits of SATS that were applicable for us</a:t>
            </a:r>
          </a:p>
          <a:p>
            <a:pPr lvl="2"/>
            <a:r>
              <a:rPr lang="en-US" dirty="0"/>
              <a:t>Could present a realistic student-preceptor interaction</a:t>
            </a:r>
          </a:p>
          <a:p>
            <a:pPr lvl="2"/>
            <a:r>
              <a:rPr lang="en-US" dirty="0"/>
              <a:t>Could limit the variability inherent to ambulatory situations</a:t>
            </a:r>
          </a:p>
          <a:p>
            <a:pPr lvl="2"/>
            <a:r>
              <a:rPr lang="en-US" dirty="0"/>
              <a:t>Opportunity to receive feedback from a learner </a:t>
            </a:r>
          </a:p>
          <a:p>
            <a:pPr lvl="2"/>
            <a:r>
              <a:rPr lang="en-US" dirty="0"/>
              <a:t>Opportunity to practice precepting in a low threat environment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417782" y="5828451"/>
            <a:ext cx="6502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Simpson (1992) Teaching and Learning in Medicine 4:1, 58-61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830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1E1BEDE-FB44-4E4F-97B5-1D894FE845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546" y="0"/>
            <a:ext cx="8765308" cy="616612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45E5DA72-D600-0D42-A771-F6A61DAE4AC4}"/>
              </a:ext>
            </a:extLst>
          </p:cNvPr>
          <p:cNvSpPr txBox="1"/>
          <p:nvPr/>
        </p:nvSpPr>
        <p:spPr>
          <a:xfrm>
            <a:off x="3611417" y="6166123"/>
            <a:ext cx="52924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"Teaching Competencies for Community Preceptors." </a:t>
            </a:r>
            <a:r>
              <a:rPr lang="en-US" i="1" dirty="0"/>
              <a:t>Family Medicine</a:t>
            </a:r>
            <a:r>
              <a:rPr lang="en-US" dirty="0"/>
              <a:t> 50, no. 5 (2018): 359-363.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3146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44047"/>
            <a:ext cx="8229600" cy="977117"/>
          </a:xfrm>
        </p:spPr>
        <p:txBody>
          <a:bodyPr/>
          <a:lstStyle/>
          <a:p>
            <a:r>
              <a:rPr lang="en-US" dirty="0"/>
              <a:t>Preceptor Improvement: 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78183"/>
            <a:ext cx="8229600" cy="4138306"/>
          </a:xfrm>
        </p:spPr>
        <p:txBody>
          <a:bodyPr>
            <a:normAutofit lnSpcReduction="10000"/>
          </a:bodyPr>
          <a:lstStyle/>
          <a:p>
            <a:r>
              <a:rPr lang="en-US" sz="2800" dirty="0"/>
              <a:t>Preceptor receives invite to opt-in</a:t>
            </a:r>
          </a:p>
          <a:p>
            <a:r>
              <a:rPr lang="en-US" sz="2800" dirty="0"/>
              <a:t>Preceptor choses </a:t>
            </a:r>
            <a:r>
              <a:rPr lang="en-US" sz="2800" b="1" i="1" dirty="0"/>
              <a:t>one</a:t>
            </a:r>
            <a:r>
              <a:rPr lang="en-US" sz="2800" dirty="0"/>
              <a:t> area of focus</a:t>
            </a:r>
            <a:r>
              <a:rPr lang="en-US" dirty="0"/>
              <a:t>:</a:t>
            </a:r>
          </a:p>
          <a:p>
            <a:pPr lvl="1"/>
            <a:r>
              <a:rPr lang="en-US" sz="2400" dirty="0"/>
              <a:t>Patient &amp; Learner Centeredness</a:t>
            </a:r>
          </a:p>
          <a:p>
            <a:pPr lvl="1"/>
            <a:r>
              <a:rPr lang="en-US" sz="2400" dirty="0"/>
              <a:t>Interpersonal and Communication Skills</a:t>
            </a:r>
          </a:p>
          <a:p>
            <a:pPr lvl="1"/>
            <a:r>
              <a:rPr lang="en-US" sz="2400" dirty="0"/>
              <a:t>Professionalism and Role Modeling</a:t>
            </a:r>
          </a:p>
          <a:p>
            <a:pPr lvl="1"/>
            <a:r>
              <a:rPr lang="en-US" sz="2400" dirty="0"/>
              <a:t>Practice-based Reflection and Improvement</a:t>
            </a:r>
          </a:p>
          <a:p>
            <a:pPr lvl="1"/>
            <a:r>
              <a:rPr lang="en-US" sz="2400" dirty="0"/>
              <a:t>Learner Assessment</a:t>
            </a:r>
          </a:p>
          <a:p>
            <a:r>
              <a:rPr lang="en-US" sz="2800" dirty="0"/>
              <a:t>Standardized Student (Eric) visits preceptor and does simulation using standard script</a:t>
            </a:r>
          </a:p>
        </p:txBody>
      </p:sp>
    </p:spTree>
    <p:extLst>
      <p:ext uri="{BB962C8B-B14F-4D97-AF65-F5344CB8AC3E}">
        <p14:creationId xmlns:p14="http://schemas.microsoft.com/office/powerpoint/2010/main" val="1259931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Preceptor Improvement: 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/>
              <a:t>Standardized Student delivers key educational </a:t>
            </a:r>
            <a:r>
              <a:rPr lang="en-US" sz="2800" dirty="0" smtClean="0"/>
              <a:t>interventions</a:t>
            </a:r>
          </a:p>
          <a:p>
            <a:r>
              <a:rPr lang="en-US" sz="2800" dirty="0" smtClean="0"/>
              <a:t>Community preceptor completes intervention</a:t>
            </a:r>
            <a:endParaRPr lang="en-US" sz="2800" dirty="0"/>
          </a:p>
          <a:p>
            <a:r>
              <a:rPr lang="en-US" sz="2800" dirty="0"/>
              <a:t>Standardized Student revisits community </a:t>
            </a:r>
            <a:r>
              <a:rPr lang="en-US" sz="2800" dirty="0" smtClean="0"/>
              <a:t>faculty </a:t>
            </a:r>
            <a:r>
              <a:rPr lang="en-US" sz="2800" dirty="0"/>
              <a:t>repeats simulation</a:t>
            </a:r>
          </a:p>
          <a:p>
            <a:r>
              <a:rPr lang="en-US" sz="2800" dirty="0"/>
              <a:t>Preceptor submits feedback</a:t>
            </a:r>
          </a:p>
          <a:p>
            <a:r>
              <a:rPr lang="en-US" sz="2800" dirty="0"/>
              <a:t>Preceptor receives </a:t>
            </a:r>
            <a:r>
              <a:rPr lang="en-US" sz="2800" dirty="0" smtClean="0"/>
              <a:t>ABFM Performance Improvement </a:t>
            </a:r>
            <a:r>
              <a:rPr lang="en-US" sz="2800" dirty="0"/>
              <a:t>Credit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4512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14738"/>
            <a:ext cx="8229600" cy="912462"/>
          </a:xfrm>
        </p:spPr>
        <p:txBody>
          <a:bodyPr>
            <a:normAutofit/>
          </a:bodyPr>
          <a:lstStyle/>
          <a:p>
            <a:r>
              <a:rPr lang="en-US" sz="3600" dirty="0"/>
              <a:t>Preceptor Improvement Example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27200"/>
            <a:ext cx="8229600" cy="4553527"/>
          </a:xfrm>
        </p:spPr>
        <p:txBody>
          <a:bodyPr>
            <a:normAutofit fontScale="62500" lnSpcReduction="20000"/>
          </a:bodyPr>
          <a:lstStyle/>
          <a:p>
            <a:r>
              <a:rPr lang="en-US" sz="4500" b="1" dirty="0"/>
              <a:t>Domain:  Learner Assessment</a:t>
            </a:r>
            <a:endParaRPr lang="en-US" sz="4500" dirty="0"/>
          </a:p>
          <a:p>
            <a:r>
              <a:rPr lang="en-US" sz="3800" dirty="0"/>
              <a:t>Online:</a:t>
            </a:r>
          </a:p>
          <a:p>
            <a:pPr lvl="1"/>
            <a:r>
              <a:rPr lang="en-US" sz="3800" dirty="0"/>
              <a:t>One Minute Preceptor article</a:t>
            </a:r>
          </a:p>
          <a:p>
            <a:pPr lvl="1"/>
            <a:r>
              <a:rPr lang="en-US" sz="3800" dirty="0"/>
              <a:t>One Minute Preceptor video</a:t>
            </a:r>
          </a:p>
          <a:p>
            <a:r>
              <a:rPr lang="en-US" sz="3800" dirty="0"/>
              <a:t>Article: </a:t>
            </a:r>
            <a:r>
              <a:rPr lang="en-US" sz="3800" i="1" dirty="0"/>
              <a:t>ARCH: A Guidance Model for Providing Effective Feedback to Learners</a:t>
            </a:r>
            <a:endParaRPr lang="en-US" sz="3800" dirty="0"/>
          </a:p>
          <a:p>
            <a:r>
              <a:rPr lang="en-US" sz="3800" dirty="0"/>
              <a:t>Module: </a:t>
            </a:r>
            <a:r>
              <a:rPr lang="en-US" sz="3800" u="sng" dirty="0">
                <a:hlinkClick r:id="rId2"/>
              </a:rPr>
              <a:t>http://www.practiceeducation.ca/modules.html</a:t>
            </a:r>
            <a:endParaRPr lang="en-US" sz="3800" dirty="0"/>
          </a:p>
          <a:p>
            <a:pPr lvl="1"/>
            <a:r>
              <a:rPr lang="en-US" sz="3800" dirty="0"/>
              <a:t>(choose Module Six – </a:t>
            </a:r>
            <a:r>
              <a:rPr lang="en-US" sz="3800" i="1" dirty="0"/>
              <a:t>The Evaluation Process in Practice Education</a:t>
            </a:r>
            <a:r>
              <a:rPr lang="en-US" sz="3800" dirty="0"/>
              <a:t>) </a:t>
            </a:r>
          </a:p>
          <a:p>
            <a:r>
              <a:rPr lang="en-US" sz="3800" dirty="0"/>
              <a:t>Eric hand delivers this:</a:t>
            </a:r>
          </a:p>
          <a:p>
            <a:pPr lvl="1"/>
            <a:r>
              <a:rPr lang="en-US" sz="3800" dirty="0"/>
              <a:t>Poster: </a:t>
            </a:r>
            <a:r>
              <a:rPr lang="en-US" sz="3800" i="1" dirty="0"/>
              <a:t>Giving Feedback</a:t>
            </a:r>
            <a:endParaRPr lang="en-US" sz="3800" dirty="0"/>
          </a:p>
          <a:p>
            <a:pPr lvl="1"/>
            <a:r>
              <a:rPr lang="en-US" sz="3800" dirty="0"/>
              <a:t>One Minute Preceptor Card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4067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2200</TotalTime>
  <Words>731</Words>
  <Application>Microsoft Office PowerPoint</Application>
  <PresentationFormat>On-screen Show (4:3)</PresentationFormat>
  <Paragraphs>111</Paragraphs>
  <Slides>22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7" baseType="lpstr">
      <vt:lpstr>Arial</vt:lpstr>
      <vt:lpstr>Calibri</vt:lpstr>
      <vt:lpstr>Helvetica</vt:lpstr>
      <vt:lpstr>Times New Roman</vt:lpstr>
      <vt:lpstr>Office Theme</vt:lpstr>
      <vt:lpstr>L19A</vt:lpstr>
      <vt:lpstr>Disclosures</vt:lpstr>
      <vt:lpstr>Objectives</vt:lpstr>
      <vt:lpstr>Community preceptor  faculty development</vt:lpstr>
      <vt:lpstr> </vt:lpstr>
      <vt:lpstr>PowerPoint Presentation</vt:lpstr>
      <vt:lpstr>Preceptor Improvement: Outline</vt:lpstr>
      <vt:lpstr>Preceptor Improvement: Outline</vt:lpstr>
      <vt:lpstr>Preceptor Improvement Example</vt:lpstr>
      <vt:lpstr>PowerPoint Presentation</vt:lpstr>
      <vt:lpstr>PowerPoint Presentation</vt:lpstr>
      <vt:lpstr>PowerPoint Presentation</vt:lpstr>
      <vt:lpstr>PowerPoint Presentation</vt:lpstr>
      <vt:lpstr>Results:   Observed Teaching Behaviors</vt:lpstr>
      <vt:lpstr>Results:  Overall Teaching Score</vt:lpstr>
      <vt:lpstr>Results: Self-Assessment</vt:lpstr>
      <vt:lpstr>Results: Self Evaluation</vt:lpstr>
      <vt:lpstr>Next Steps</vt:lpstr>
      <vt:lpstr>Questions?</vt:lpstr>
      <vt:lpstr>Acknowledgments</vt:lpstr>
      <vt:lpstr>PowerPoint Presentation</vt:lpstr>
      <vt:lpstr>PowerPoint Presentation</vt:lpstr>
    </vt:vector>
  </TitlesOfParts>
  <Company>STFM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Melissa Abuel</dc:creator>
  <cp:lastModifiedBy>Christopher Fallert</cp:lastModifiedBy>
  <cp:revision>81</cp:revision>
  <dcterms:created xsi:type="dcterms:W3CDTF">2013-07-17T19:19:39Z</dcterms:created>
  <dcterms:modified xsi:type="dcterms:W3CDTF">2019-01-30T17:19:05Z</dcterms:modified>
</cp:coreProperties>
</file>