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672" r:id="rId2"/>
    <p:sldMasterId id="2147483674" r:id="rId3"/>
  </p:sldMasterIdLst>
  <p:notesMasterIdLst>
    <p:notesMasterId r:id="rId23"/>
  </p:notesMasterIdLst>
  <p:sldIdLst>
    <p:sldId id="272" r:id="rId4"/>
    <p:sldId id="260" r:id="rId5"/>
    <p:sldId id="297" r:id="rId6"/>
    <p:sldId id="298" r:id="rId7"/>
    <p:sldId id="304" r:id="rId8"/>
    <p:sldId id="299" r:id="rId9"/>
    <p:sldId id="300" r:id="rId10"/>
    <p:sldId id="288" r:id="rId11"/>
    <p:sldId id="275" r:id="rId12"/>
    <p:sldId id="276" r:id="rId13"/>
    <p:sldId id="293" r:id="rId14"/>
    <p:sldId id="289" r:id="rId15"/>
    <p:sldId id="290" r:id="rId16"/>
    <p:sldId id="292" r:id="rId17"/>
    <p:sldId id="291" r:id="rId18"/>
    <p:sldId id="296" r:id="rId19"/>
    <p:sldId id="301" r:id="rId20"/>
    <p:sldId id="303" r:id="rId21"/>
    <p:sldId id="26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7C8D5-E323-4798-8671-6FB085AE0C7B}" v="1" dt="2021-10-30T13:42:38.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67" d="100"/>
          <a:sy n="67" d="100"/>
        </p:scale>
        <p:origin x="12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ghtingale, Barbara" userId="83c6a986-9ca9-41af-b529-df912b8f5663" providerId="ADAL" clId="{E567C8D5-E323-4798-8671-6FB085AE0C7B}"/>
    <pc:docChg chg="modSld">
      <pc:chgData name="Nightingale, Barbara" userId="83c6a986-9ca9-41af-b529-df912b8f5663" providerId="ADAL" clId="{E567C8D5-E323-4798-8671-6FB085AE0C7B}" dt="2021-10-30T13:42:38.669" v="0"/>
      <pc:docMkLst>
        <pc:docMk/>
      </pc:docMkLst>
      <pc:sldChg chg="delSp modAnim">
        <pc:chgData name="Nightingale, Barbara" userId="83c6a986-9ca9-41af-b529-df912b8f5663" providerId="ADAL" clId="{E567C8D5-E323-4798-8671-6FB085AE0C7B}" dt="2021-10-30T13:42:38.669" v="0"/>
        <pc:sldMkLst>
          <pc:docMk/>
          <pc:sldMk cId="3920742794" sldId="260"/>
        </pc:sldMkLst>
        <pc:picChg chg="del">
          <ac:chgData name="Nightingale, Barbara" userId="83c6a986-9ca9-41af-b529-df912b8f5663" providerId="ADAL" clId="{E567C8D5-E323-4798-8671-6FB085AE0C7B}" dt="2021-10-30T13:42:38.669" v="0"/>
          <ac:picMkLst>
            <pc:docMk/>
            <pc:sldMk cId="3920742794" sldId="260"/>
            <ac:picMk id="2" creationId="{4E0BFF63-0BC0-4349-9C06-16042054D504}"/>
          </ac:picMkLst>
        </pc:picChg>
      </pc:sldChg>
      <pc:sldChg chg="delSp modAnim">
        <pc:chgData name="Nightingale, Barbara" userId="83c6a986-9ca9-41af-b529-df912b8f5663" providerId="ADAL" clId="{E567C8D5-E323-4798-8671-6FB085AE0C7B}" dt="2021-10-30T13:42:38.669" v="0"/>
        <pc:sldMkLst>
          <pc:docMk/>
          <pc:sldMk cId="4156512774" sldId="261"/>
        </pc:sldMkLst>
        <pc:picChg chg="del">
          <ac:chgData name="Nightingale, Barbara" userId="83c6a986-9ca9-41af-b529-df912b8f5663" providerId="ADAL" clId="{E567C8D5-E323-4798-8671-6FB085AE0C7B}" dt="2021-10-30T13:42:38.669" v="0"/>
          <ac:picMkLst>
            <pc:docMk/>
            <pc:sldMk cId="4156512774" sldId="261"/>
            <ac:picMk id="4" creationId="{5B05A225-76C2-4FBC-A4A4-85707BC401E0}"/>
          </ac:picMkLst>
        </pc:picChg>
      </pc:sldChg>
      <pc:sldChg chg="delSp modAnim">
        <pc:chgData name="Nightingale, Barbara" userId="83c6a986-9ca9-41af-b529-df912b8f5663" providerId="ADAL" clId="{E567C8D5-E323-4798-8671-6FB085AE0C7B}" dt="2021-10-30T13:42:38.669" v="0"/>
        <pc:sldMkLst>
          <pc:docMk/>
          <pc:sldMk cId="2716050914" sldId="272"/>
        </pc:sldMkLst>
        <pc:picChg chg="del">
          <ac:chgData name="Nightingale, Barbara" userId="83c6a986-9ca9-41af-b529-df912b8f5663" providerId="ADAL" clId="{E567C8D5-E323-4798-8671-6FB085AE0C7B}" dt="2021-10-30T13:42:38.669" v="0"/>
          <ac:picMkLst>
            <pc:docMk/>
            <pc:sldMk cId="2716050914" sldId="272"/>
            <ac:picMk id="6" creationId="{4601C272-6919-4B7C-AE58-5FB752B98FC1}"/>
          </ac:picMkLst>
        </pc:picChg>
      </pc:sldChg>
      <pc:sldChg chg="delSp modAnim">
        <pc:chgData name="Nightingale, Barbara" userId="83c6a986-9ca9-41af-b529-df912b8f5663" providerId="ADAL" clId="{E567C8D5-E323-4798-8671-6FB085AE0C7B}" dt="2021-10-30T13:42:38.669" v="0"/>
        <pc:sldMkLst>
          <pc:docMk/>
          <pc:sldMk cId="1271044908" sldId="275"/>
        </pc:sldMkLst>
        <pc:picChg chg="del">
          <ac:chgData name="Nightingale, Barbara" userId="83c6a986-9ca9-41af-b529-df912b8f5663" providerId="ADAL" clId="{E567C8D5-E323-4798-8671-6FB085AE0C7B}" dt="2021-10-30T13:42:38.669" v="0"/>
          <ac:picMkLst>
            <pc:docMk/>
            <pc:sldMk cId="1271044908" sldId="275"/>
            <ac:picMk id="3" creationId="{16B88EFE-0EBE-4EC0-8133-96BE0D8AF148}"/>
          </ac:picMkLst>
        </pc:picChg>
      </pc:sldChg>
      <pc:sldChg chg="delSp modAnim">
        <pc:chgData name="Nightingale, Barbara" userId="83c6a986-9ca9-41af-b529-df912b8f5663" providerId="ADAL" clId="{E567C8D5-E323-4798-8671-6FB085AE0C7B}" dt="2021-10-30T13:42:38.669" v="0"/>
        <pc:sldMkLst>
          <pc:docMk/>
          <pc:sldMk cId="209910560" sldId="276"/>
        </pc:sldMkLst>
        <pc:picChg chg="del">
          <ac:chgData name="Nightingale, Barbara" userId="83c6a986-9ca9-41af-b529-df912b8f5663" providerId="ADAL" clId="{E567C8D5-E323-4798-8671-6FB085AE0C7B}" dt="2021-10-30T13:42:38.669" v="0"/>
          <ac:picMkLst>
            <pc:docMk/>
            <pc:sldMk cId="209910560" sldId="276"/>
            <ac:picMk id="3" creationId="{8CA01686-34DF-4003-96BF-231A8000D5FC}"/>
          </ac:picMkLst>
        </pc:picChg>
      </pc:sldChg>
      <pc:sldChg chg="delSp modAnim">
        <pc:chgData name="Nightingale, Barbara" userId="83c6a986-9ca9-41af-b529-df912b8f5663" providerId="ADAL" clId="{E567C8D5-E323-4798-8671-6FB085AE0C7B}" dt="2021-10-30T13:42:38.669" v="0"/>
        <pc:sldMkLst>
          <pc:docMk/>
          <pc:sldMk cId="2527349773" sldId="288"/>
        </pc:sldMkLst>
        <pc:picChg chg="del">
          <ac:chgData name="Nightingale, Barbara" userId="83c6a986-9ca9-41af-b529-df912b8f5663" providerId="ADAL" clId="{E567C8D5-E323-4798-8671-6FB085AE0C7B}" dt="2021-10-30T13:42:38.669" v="0"/>
          <ac:picMkLst>
            <pc:docMk/>
            <pc:sldMk cId="2527349773" sldId="288"/>
            <ac:picMk id="4" creationId="{7BADD64D-F4CD-4EAD-B48F-3EC964B72879}"/>
          </ac:picMkLst>
        </pc:picChg>
      </pc:sldChg>
      <pc:sldChg chg="delSp modAnim">
        <pc:chgData name="Nightingale, Barbara" userId="83c6a986-9ca9-41af-b529-df912b8f5663" providerId="ADAL" clId="{E567C8D5-E323-4798-8671-6FB085AE0C7B}" dt="2021-10-30T13:42:38.669" v="0"/>
        <pc:sldMkLst>
          <pc:docMk/>
          <pc:sldMk cId="1862408905" sldId="289"/>
        </pc:sldMkLst>
        <pc:picChg chg="del">
          <ac:chgData name="Nightingale, Barbara" userId="83c6a986-9ca9-41af-b529-df912b8f5663" providerId="ADAL" clId="{E567C8D5-E323-4798-8671-6FB085AE0C7B}" dt="2021-10-30T13:42:38.669" v="0"/>
          <ac:picMkLst>
            <pc:docMk/>
            <pc:sldMk cId="1862408905" sldId="289"/>
            <ac:picMk id="3" creationId="{CC6F93C3-CD31-4927-AC25-A70C65D6B93B}"/>
          </ac:picMkLst>
        </pc:picChg>
      </pc:sldChg>
      <pc:sldChg chg="delSp modAnim">
        <pc:chgData name="Nightingale, Barbara" userId="83c6a986-9ca9-41af-b529-df912b8f5663" providerId="ADAL" clId="{E567C8D5-E323-4798-8671-6FB085AE0C7B}" dt="2021-10-30T13:42:38.669" v="0"/>
        <pc:sldMkLst>
          <pc:docMk/>
          <pc:sldMk cId="2682599839" sldId="290"/>
        </pc:sldMkLst>
        <pc:picChg chg="del">
          <ac:chgData name="Nightingale, Barbara" userId="83c6a986-9ca9-41af-b529-df912b8f5663" providerId="ADAL" clId="{E567C8D5-E323-4798-8671-6FB085AE0C7B}" dt="2021-10-30T13:42:38.669" v="0"/>
          <ac:picMkLst>
            <pc:docMk/>
            <pc:sldMk cId="2682599839" sldId="290"/>
            <ac:picMk id="5" creationId="{E8F1B253-77BE-4097-8475-3056DA1BC6F3}"/>
          </ac:picMkLst>
        </pc:picChg>
      </pc:sldChg>
      <pc:sldChg chg="delSp modAnim">
        <pc:chgData name="Nightingale, Barbara" userId="83c6a986-9ca9-41af-b529-df912b8f5663" providerId="ADAL" clId="{E567C8D5-E323-4798-8671-6FB085AE0C7B}" dt="2021-10-30T13:42:38.669" v="0"/>
        <pc:sldMkLst>
          <pc:docMk/>
          <pc:sldMk cId="3330627477" sldId="291"/>
        </pc:sldMkLst>
        <pc:picChg chg="del">
          <ac:chgData name="Nightingale, Barbara" userId="83c6a986-9ca9-41af-b529-df912b8f5663" providerId="ADAL" clId="{E567C8D5-E323-4798-8671-6FB085AE0C7B}" dt="2021-10-30T13:42:38.669" v="0"/>
          <ac:picMkLst>
            <pc:docMk/>
            <pc:sldMk cId="3330627477" sldId="291"/>
            <ac:picMk id="2" creationId="{27510C49-4356-4E5F-A8B5-A219E296C477}"/>
          </ac:picMkLst>
        </pc:picChg>
      </pc:sldChg>
      <pc:sldChg chg="delSp modAnim">
        <pc:chgData name="Nightingale, Barbara" userId="83c6a986-9ca9-41af-b529-df912b8f5663" providerId="ADAL" clId="{E567C8D5-E323-4798-8671-6FB085AE0C7B}" dt="2021-10-30T13:42:38.669" v="0"/>
        <pc:sldMkLst>
          <pc:docMk/>
          <pc:sldMk cId="105109306" sldId="292"/>
        </pc:sldMkLst>
        <pc:picChg chg="del">
          <ac:chgData name="Nightingale, Barbara" userId="83c6a986-9ca9-41af-b529-df912b8f5663" providerId="ADAL" clId="{E567C8D5-E323-4798-8671-6FB085AE0C7B}" dt="2021-10-30T13:42:38.669" v="0"/>
          <ac:picMkLst>
            <pc:docMk/>
            <pc:sldMk cId="105109306" sldId="292"/>
            <ac:picMk id="2" creationId="{CC537EE6-8D84-4C43-B3A1-A4813B72C471}"/>
          </ac:picMkLst>
        </pc:picChg>
      </pc:sldChg>
      <pc:sldChg chg="delSp modAnim">
        <pc:chgData name="Nightingale, Barbara" userId="83c6a986-9ca9-41af-b529-df912b8f5663" providerId="ADAL" clId="{E567C8D5-E323-4798-8671-6FB085AE0C7B}" dt="2021-10-30T13:42:38.669" v="0"/>
        <pc:sldMkLst>
          <pc:docMk/>
          <pc:sldMk cId="1602700460" sldId="293"/>
        </pc:sldMkLst>
        <pc:picChg chg="del">
          <ac:chgData name="Nightingale, Barbara" userId="83c6a986-9ca9-41af-b529-df912b8f5663" providerId="ADAL" clId="{E567C8D5-E323-4798-8671-6FB085AE0C7B}" dt="2021-10-30T13:42:38.669" v="0"/>
          <ac:picMkLst>
            <pc:docMk/>
            <pc:sldMk cId="1602700460" sldId="293"/>
            <ac:picMk id="3" creationId="{A588FE25-A1BA-40F5-AA1F-6F875AE6EC51}"/>
          </ac:picMkLst>
        </pc:picChg>
      </pc:sldChg>
      <pc:sldChg chg="delSp modAnim">
        <pc:chgData name="Nightingale, Barbara" userId="83c6a986-9ca9-41af-b529-df912b8f5663" providerId="ADAL" clId="{E567C8D5-E323-4798-8671-6FB085AE0C7B}" dt="2021-10-30T13:42:38.669" v="0"/>
        <pc:sldMkLst>
          <pc:docMk/>
          <pc:sldMk cId="2643985876" sldId="296"/>
        </pc:sldMkLst>
        <pc:picChg chg="del">
          <ac:chgData name="Nightingale, Barbara" userId="83c6a986-9ca9-41af-b529-df912b8f5663" providerId="ADAL" clId="{E567C8D5-E323-4798-8671-6FB085AE0C7B}" dt="2021-10-30T13:42:38.669" v="0"/>
          <ac:picMkLst>
            <pc:docMk/>
            <pc:sldMk cId="2643985876" sldId="296"/>
            <ac:picMk id="3" creationId="{87F45992-6F82-42D1-8F38-0F8F2AAD4E06}"/>
          </ac:picMkLst>
        </pc:picChg>
      </pc:sldChg>
      <pc:sldChg chg="delSp modAnim">
        <pc:chgData name="Nightingale, Barbara" userId="83c6a986-9ca9-41af-b529-df912b8f5663" providerId="ADAL" clId="{E567C8D5-E323-4798-8671-6FB085AE0C7B}" dt="2021-10-30T13:42:38.669" v="0"/>
        <pc:sldMkLst>
          <pc:docMk/>
          <pc:sldMk cId="3609294425" sldId="297"/>
        </pc:sldMkLst>
        <pc:picChg chg="del">
          <ac:chgData name="Nightingale, Barbara" userId="83c6a986-9ca9-41af-b529-df912b8f5663" providerId="ADAL" clId="{E567C8D5-E323-4798-8671-6FB085AE0C7B}" dt="2021-10-30T13:42:38.669" v="0"/>
          <ac:picMkLst>
            <pc:docMk/>
            <pc:sldMk cId="3609294425" sldId="297"/>
            <ac:picMk id="4" creationId="{5A88A64B-847D-425D-9444-48A64DB85BBB}"/>
          </ac:picMkLst>
        </pc:picChg>
      </pc:sldChg>
      <pc:sldChg chg="delSp modAnim">
        <pc:chgData name="Nightingale, Barbara" userId="83c6a986-9ca9-41af-b529-df912b8f5663" providerId="ADAL" clId="{E567C8D5-E323-4798-8671-6FB085AE0C7B}" dt="2021-10-30T13:42:38.669" v="0"/>
        <pc:sldMkLst>
          <pc:docMk/>
          <pc:sldMk cId="1343451308" sldId="298"/>
        </pc:sldMkLst>
        <pc:picChg chg="del">
          <ac:chgData name="Nightingale, Barbara" userId="83c6a986-9ca9-41af-b529-df912b8f5663" providerId="ADAL" clId="{E567C8D5-E323-4798-8671-6FB085AE0C7B}" dt="2021-10-30T13:42:38.669" v="0"/>
          <ac:picMkLst>
            <pc:docMk/>
            <pc:sldMk cId="1343451308" sldId="298"/>
            <ac:picMk id="4" creationId="{E2C946DE-8889-49EE-A8C6-726BE17CB947}"/>
          </ac:picMkLst>
        </pc:picChg>
      </pc:sldChg>
      <pc:sldChg chg="delSp modAnim">
        <pc:chgData name="Nightingale, Barbara" userId="83c6a986-9ca9-41af-b529-df912b8f5663" providerId="ADAL" clId="{E567C8D5-E323-4798-8671-6FB085AE0C7B}" dt="2021-10-30T13:42:38.669" v="0"/>
        <pc:sldMkLst>
          <pc:docMk/>
          <pc:sldMk cId="1730021829" sldId="299"/>
        </pc:sldMkLst>
        <pc:picChg chg="del">
          <ac:chgData name="Nightingale, Barbara" userId="83c6a986-9ca9-41af-b529-df912b8f5663" providerId="ADAL" clId="{E567C8D5-E323-4798-8671-6FB085AE0C7B}" dt="2021-10-30T13:42:38.669" v="0"/>
          <ac:picMkLst>
            <pc:docMk/>
            <pc:sldMk cId="1730021829" sldId="299"/>
            <ac:picMk id="6" creationId="{04D77955-CBE1-40C6-9830-AAF0E3A84134}"/>
          </ac:picMkLst>
        </pc:picChg>
      </pc:sldChg>
      <pc:sldChg chg="delSp modAnim">
        <pc:chgData name="Nightingale, Barbara" userId="83c6a986-9ca9-41af-b529-df912b8f5663" providerId="ADAL" clId="{E567C8D5-E323-4798-8671-6FB085AE0C7B}" dt="2021-10-30T13:42:38.669" v="0"/>
        <pc:sldMkLst>
          <pc:docMk/>
          <pc:sldMk cId="218422704" sldId="300"/>
        </pc:sldMkLst>
        <pc:picChg chg="del">
          <ac:chgData name="Nightingale, Barbara" userId="83c6a986-9ca9-41af-b529-df912b8f5663" providerId="ADAL" clId="{E567C8D5-E323-4798-8671-6FB085AE0C7B}" dt="2021-10-30T13:42:38.669" v="0"/>
          <ac:picMkLst>
            <pc:docMk/>
            <pc:sldMk cId="218422704" sldId="300"/>
            <ac:picMk id="4" creationId="{540E98B4-67EF-4C25-86EF-2953B38F37C3}"/>
          </ac:picMkLst>
        </pc:picChg>
      </pc:sldChg>
      <pc:sldChg chg="delSp modAnim">
        <pc:chgData name="Nightingale, Barbara" userId="83c6a986-9ca9-41af-b529-df912b8f5663" providerId="ADAL" clId="{E567C8D5-E323-4798-8671-6FB085AE0C7B}" dt="2021-10-30T13:42:38.669" v="0"/>
        <pc:sldMkLst>
          <pc:docMk/>
          <pc:sldMk cId="1962550666" sldId="301"/>
        </pc:sldMkLst>
        <pc:picChg chg="del">
          <ac:chgData name="Nightingale, Barbara" userId="83c6a986-9ca9-41af-b529-df912b8f5663" providerId="ADAL" clId="{E567C8D5-E323-4798-8671-6FB085AE0C7B}" dt="2021-10-30T13:42:38.669" v="0"/>
          <ac:picMkLst>
            <pc:docMk/>
            <pc:sldMk cId="1962550666" sldId="301"/>
            <ac:picMk id="3" creationId="{4B0D4BDE-AA63-49A7-8928-32FFDDAD3F93}"/>
          </ac:picMkLst>
        </pc:picChg>
      </pc:sldChg>
      <pc:sldChg chg="delSp modAnim">
        <pc:chgData name="Nightingale, Barbara" userId="83c6a986-9ca9-41af-b529-df912b8f5663" providerId="ADAL" clId="{E567C8D5-E323-4798-8671-6FB085AE0C7B}" dt="2021-10-30T13:42:38.669" v="0"/>
        <pc:sldMkLst>
          <pc:docMk/>
          <pc:sldMk cId="117377398" sldId="303"/>
        </pc:sldMkLst>
        <pc:picChg chg="del">
          <ac:chgData name="Nightingale, Barbara" userId="83c6a986-9ca9-41af-b529-df912b8f5663" providerId="ADAL" clId="{E567C8D5-E323-4798-8671-6FB085AE0C7B}" dt="2021-10-30T13:42:38.669" v="0"/>
          <ac:picMkLst>
            <pc:docMk/>
            <pc:sldMk cId="117377398" sldId="303"/>
            <ac:picMk id="3" creationId="{841E0FB4-7FFA-4506-9325-9C9BE1772987}"/>
          </ac:picMkLst>
        </pc:picChg>
      </pc:sldChg>
      <pc:sldChg chg="delSp modAnim">
        <pc:chgData name="Nightingale, Barbara" userId="83c6a986-9ca9-41af-b529-df912b8f5663" providerId="ADAL" clId="{E567C8D5-E323-4798-8671-6FB085AE0C7B}" dt="2021-10-30T13:42:38.669" v="0"/>
        <pc:sldMkLst>
          <pc:docMk/>
          <pc:sldMk cId="868355623" sldId="304"/>
        </pc:sldMkLst>
        <pc:picChg chg="del">
          <ac:chgData name="Nightingale, Barbara" userId="83c6a986-9ca9-41af-b529-df912b8f5663" providerId="ADAL" clId="{E567C8D5-E323-4798-8671-6FB085AE0C7B}" dt="2021-10-30T13:42:38.669" v="0"/>
          <ac:picMkLst>
            <pc:docMk/>
            <pc:sldMk cId="868355623" sldId="304"/>
            <ac:picMk id="6" creationId="{FB02379F-6343-4BD3-8FD4-F32E4694C46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Strongly Agree/Agree</c:v>
                </c:pt>
              </c:strCache>
            </c:strRef>
          </c:tx>
          <c:spPr>
            <a:solidFill>
              <a:schemeClr val="accent3">
                <a:shade val="65000"/>
              </a:schemeClr>
            </a:solidFill>
            <a:ln>
              <a:noFill/>
            </a:ln>
            <a:effectLst/>
          </c:spPr>
          <c:invertIfNegative val="0"/>
          <c:dPt>
            <c:idx val="0"/>
            <c:invertIfNegative val="0"/>
            <c:bubble3D val="0"/>
            <c:extLst>
              <c:ext xmlns:c16="http://schemas.microsoft.com/office/drawing/2014/chart" uri="{C3380CC4-5D6E-409C-BE32-E72D297353CC}">
                <c16:uniqueId val="{00000005-A661-4F80-A73C-56644A5B2593}"/>
              </c:ext>
            </c:extLst>
          </c:dPt>
          <c:dPt>
            <c:idx val="1"/>
            <c:invertIfNegative val="0"/>
            <c:bubble3D val="0"/>
            <c:extLst>
              <c:ext xmlns:c16="http://schemas.microsoft.com/office/drawing/2014/chart" uri="{C3380CC4-5D6E-409C-BE32-E72D297353CC}">
                <c16:uniqueId val="{00000006-A661-4F80-A73C-56644A5B2593}"/>
              </c:ext>
            </c:extLst>
          </c:dPt>
          <c:cat>
            <c:strRef>
              <c:f>Sheet1!$A$2</c:f>
              <c:strCache>
                <c:ptCount val="1"/>
                <c:pt idx="0">
                  <c:v>Residents</c:v>
                </c:pt>
              </c:strCache>
            </c:strRef>
          </c:cat>
          <c:val>
            <c:numRef>
              <c:f>Sheet1!$B$2</c:f>
              <c:numCache>
                <c:formatCode>General</c:formatCode>
                <c:ptCount val="1"/>
                <c:pt idx="0">
                  <c:v>0.86</c:v>
                </c:pt>
              </c:numCache>
            </c:numRef>
          </c:val>
          <c:extLst>
            <c:ext xmlns:c16="http://schemas.microsoft.com/office/drawing/2014/chart" uri="{C3380CC4-5D6E-409C-BE32-E72D297353CC}">
              <c16:uniqueId val="{00000000-A661-4F80-A73C-56644A5B2593}"/>
            </c:ext>
          </c:extLst>
        </c:ser>
        <c:ser>
          <c:idx val="1"/>
          <c:order val="1"/>
          <c:tx>
            <c:strRef>
              <c:f>Sheet1!$C$1</c:f>
              <c:strCache>
                <c:ptCount val="1"/>
                <c:pt idx="0">
                  <c:v>Neutral</c:v>
                </c:pt>
              </c:strCache>
            </c:strRef>
          </c:tx>
          <c:spPr>
            <a:solidFill>
              <a:schemeClr val="accent4"/>
            </a:solidFill>
            <a:ln>
              <a:noFill/>
            </a:ln>
            <a:effectLst/>
          </c:spPr>
          <c:invertIfNegative val="0"/>
          <c:cat>
            <c:strRef>
              <c:f>Sheet1!$A$2</c:f>
              <c:strCache>
                <c:ptCount val="1"/>
                <c:pt idx="0">
                  <c:v>Residents</c:v>
                </c:pt>
              </c:strCache>
            </c:strRef>
          </c:cat>
          <c:val>
            <c:numRef>
              <c:f>Sheet1!$C$2</c:f>
              <c:numCache>
                <c:formatCode>General</c:formatCode>
                <c:ptCount val="1"/>
                <c:pt idx="0">
                  <c:v>0.1</c:v>
                </c:pt>
              </c:numCache>
            </c:numRef>
          </c:val>
          <c:extLst>
            <c:ext xmlns:c16="http://schemas.microsoft.com/office/drawing/2014/chart" uri="{C3380CC4-5D6E-409C-BE32-E72D297353CC}">
              <c16:uniqueId val="{00000001-A661-4F80-A73C-56644A5B2593}"/>
            </c:ext>
          </c:extLst>
        </c:ser>
        <c:ser>
          <c:idx val="2"/>
          <c:order val="2"/>
          <c:tx>
            <c:strRef>
              <c:f>Sheet1!$D$1</c:f>
              <c:strCache>
                <c:ptCount val="1"/>
                <c:pt idx="0">
                  <c:v>Disagree/Strongly Disagree</c:v>
                </c:pt>
              </c:strCache>
            </c:strRef>
          </c:tx>
          <c:spPr>
            <a:solidFill>
              <a:schemeClr val="accent3">
                <a:tint val="65000"/>
              </a:schemeClr>
            </a:solidFill>
            <a:ln>
              <a:noFill/>
            </a:ln>
            <a:effectLst/>
          </c:spPr>
          <c:invertIfNegative val="0"/>
          <c:cat>
            <c:strRef>
              <c:f>Sheet1!$A$2</c:f>
              <c:strCache>
                <c:ptCount val="1"/>
                <c:pt idx="0">
                  <c:v>Residents</c:v>
                </c:pt>
              </c:strCache>
            </c:strRef>
          </c:cat>
          <c:val>
            <c:numRef>
              <c:f>Sheet1!$D$2</c:f>
              <c:numCache>
                <c:formatCode>General</c:formatCode>
                <c:ptCount val="1"/>
                <c:pt idx="0">
                  <c:v>0.05</c:v>
                </c:pt>
              </c:numCache>
            </c:numRef>
          </c:val>
          <c:extLst>
            <c:ext xmlns:c16="http://schemas.microsoft.com/office/drawing/2014/chart" uri="{C3380CC4-5D6E-409C-BE32-E72D297353CC}">
              <c16:uniqueId val="{00000004-A661-4F80-A73C-56644A5B2593}"/>
            </c:ext>
          </c:extLst>
        </c:ser>
        <c:dLbls>
          <c:showLegendKey val="0"/>
          <c:showVal val="0"/>
          <c:showCatName val="0"/>
          <c:showSerName val="0"/>
          <c:showPercent val="0"/>
          <c:showBubbleSize val="0"/>
        </c:dLbls>
        <c:gapWidth val="219"/>
        <c:overlap val="-25"/>
        <c:axId val="1127967752"/>
        <c:axId val="1127973984"/>
      </c:barChart>
      <c:catAx>
        <c:axId val="112796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7973984"/>
        <c:crosses val="autoZero"/>
        <c:auto val="1"/>
        <c:lblAlgn val="ctr"/>
        <c:lblOffset val="100"/>
        <c:noMultiLvlLbl val="0"/>
      </c:catAx>
      <c:valAx>
        <c:axId val="1127973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79677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Strongly Agree/Agree</c:v>
                </c:pt>
              </c:strCache>
            </c:strRef>
          </c:tx>
          <c:spPr>
            <a:solidFill>
              <a:schemeClr val="accent3">
                <a:shade val="65000"/>
              </a:schemeClr>
            </a:solidFill>
            <a:ln>
              <a:noFill/>
            </a:ln>
            <a:effectLst/>
          </c:spPr>
          <c:invertIfNegative val="0"/>
          <c:dPt>
            <c:idx val="0"/>
            <c:invertIfNegative val="0"/>
            <c:bubble3D val="0"/>
            <c:extLst>
              <c:ext xmlns:c16="http://schemas.microsoft.com/office/drawing/2014/chart" uri="{C3380CC4-5D6E-409C-BE32-E72D297353CC}">
                <c16:uniqueId val="{00000005-A661-4F80-A73C-56644A5B2593}"/>
              </c:ext>
            </c:extLst>
          </c:dPt>
          <c:dPt>
            <c:idx val="1"/>
            <c:invertIfNegative val="0"/>
            <c:bubble3D val="0"/>
            <c:extLst>
              <c:ext xmlns:c16="http://schemas.microsoft.com/office/drawing/2014/chart" uri="{C3380CC4-5D6E-409C-BE32-E72D297353CC}">
                <c16:uniqueId val="{00000006-A661-4F80-A73C-56644A5B2593}"/>
              </c:ext>
            </c:extLst>
          </c:dPt>
          <c:cat>
            <c:strRef>
              <c:f>Sheet1!$A$2:$A$3</c:f>
              <c:strCache>
                <c:ptCount val="2"/>
                <c:pt idx="0">
                  <c:v>Faculty</c:v>
                </c:pt>
                <c:pt idx="1">
                  <c:v>Staff</c:v>
                </c:pt>
              </c:strCache>
            </c:strRef>
          </c:cat>
          <c:val>
            <c:numRef>
              <c:f>Sheet1!$B$2:$B$3</c:f>
              <c:numCache>
                <c:formatCode>General</c:formatCode>
                <c:ptCount val="2"/>
                <c:pt idx="0">
                  <c:v>0.88893333333333335</c:v>
                </c:pt>
                <c:pt idx="1">
                  <c:v>0.83340000000000003</c:v>
                </c:pt>
              </c:numCache>
            </c:numRef>
          </c:val>
          <c:extLst>
            <c:ext xmlns:c16="http://schemas.microsoft.com/office/drawing/2014/chart" uri="{C3380CC4-5D6E-409C-BE32-E72D297353CC}">
              <c16:uniqueId val="{00000000-A661-4F80-A73C-56644A5B2593}"/>
            </c:ext>
          </c:extLst>
        </c:ser>
        <c:ser>
          <c:idx val="1"/>
          <c:order val="1"/>
          <c:tx>
            <c:strRef>
              <c:f>Sheet1!$C$1</c:f>
              <c:strCache>
                <c:ptCount val="1"/>
                <c:pt idx="0">
                  <c:v>Neutral</c:v>
                </c:pt>
              </c:strCache>
            </c:strRef>
          </c:tx>
          <c:spPr>
            <a:solidFill>
              <a:schemeClr val="accent4"/>
            </a:solidFill>
            <a:ln>
              <a:noFill/>
            </a:ln>
            <a:effectLst/>
          </c:spPr>
          <c:invertIfNegative val="0"/>
          <c:cat>
            <c:strRef>
              <c:f>Sheet1!$A$2:$A$3</c:f>
              <c:strCache>
                <c:ptCount val="2"/>
                <c:pt idx="0">
                  <c:v>Faculty</c:v>
                </c:pt>
                <c:pt idx="1">
                  <c:v>Staff</c:v>
                </c:pt>
              </c:strCache>
            </c:strRef>
          </c:cat>
          <c:val>
            <c:numRef>
              <c:f>Sheet1!$C$2:$C$3</c:f>
              <c:numCache>
                <c:formatCode>General</c:formatCode>
                <c:ptCount val="2"/>
                <c:pt idx="0">
                  <c:v>0.11106666666666666</c:v>
                </c:pt>
                <c:pt idx="1">
                  <c:v>0.1666</c:v>
                </c:pt>
              </c:numCache>
            </c:numRef>
          </c:val>
          <c:extLst>
            <c:ext xmlns:c16="http://schemas.microsoft.com/office/drawing/2014/chart" uri="{C3380CC4-5D6E-409C-BE32-E72D297353CC}">
              <c16:uniqueId val="{00000001-A661-4F80-A73C-56644A5B2593}"/>
            </c:ext>
          </c:extLst>
        </c:ser>
        <c:ser>
          <c:idx val="2"/>
          <c:order val="2"/>
          <c:tx>
            <c:strRef>
              <c:f>Sheet1!$D$1</c:f>
              <c:strCache>
                <c:ptCount val="1"/>
                <c:pt idx="0">
                  <c:v>Disagree/Strongly Disagree</c:v>
                </c:pt>
              </c:strCache>
            </c:strRef>
          </c:tx>
          <c:spPr>
            <a:solidFill>
              <a:schemeClr val="accent3">
                <a:tint val="65000"/>
              </a:schemeClr>
            </a:solidFill>
            <a:ln>
              <a:noFill/>
            </a:ln>
            <a:effectLst/>
          </c:spPr>
          <c:invertIfNegative val="0"/>
          <c:cat>
            <c:strRef>
              <c:f>Sheet1!$A$2:$A$3</c:f>
              <c:strCache>
                <c:ptCount val="2"/>
                <c:pt idx="0">
                  <c:v>Faculty</c:v>
                </c:pt>
                <c:pt idx="1">
                  <c:v>Staff</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4-A661-4F80-A73C-56644A5B2593}"/>
            </c:ext>
          </c:extLst>
        </c:ser>
        <c:dLbls>
          <c:showLegendKey val="0"/>
          <c:showVal val="0"/>
          <c:showCatName val="0"/>
          <c:showSerName val="0"/>
          <c:showPercent val="0"/>
          <c:showBubbleSize val="0"/>
        </c:dLbls>
        <c:gapWidth val="219"/>
        <c:overlap val="-25"/>
        <c:axId val="1127967752"/>
        <c:axId val="1127973984"/>
      </c:barChart>
      <c:catAx>
        <c:axId val="112796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7973984"/>
        <c:crosses val="autoZero"/>
        <c:auto val="1"/>
        <c:lblAlgn val="ctr"/>
        <c:lblOffset val="100"/>
        <c:noMultiLvlLbl val="0"/>
      </c:catAx>
      <c:valAx>
        <c:axId val="1127973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79677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44CFA-23EE-4EE4-8AFF-6F126E3A1B5A}"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0994E812-49D2-4CB2-9961-D31A1D83F79D}">
      <dgm:prSet custT="1"/>
      <dgm:spPr/>
      <dgm:t>
        <a:bodyPr/>
        <a:lstStyle/>
        <a:p>
          <a:pPr>
            <a:lnSpc>
              <a:spcPct val="100000"/>
            </a:lnSpc>
            <a:defRPr b="1"/>
          </a:pPr>
          <a:r>
            <a:rPr lang="en-US" sz="1400" b="1" i="0" dirty="0">
              <a:latin typeface="+mn-lt"/>
              <a:cs typeface="Times New Roman" panose="02020603050405020304" pitchFamily="18" charset="0"/>
            </a:rPr>
            <a:t>Engaged Leadership</a:t>
          </a:r>
          <a:endParaRPr lang="en-US" sz="1400" dirty="0">
            <a:latin typeface="+mn-lt"/>
            <a:cs typeface="Times New Roman" panose="02020603050405020304" pitchFamily="18" charset="0"/>
          </a:endParaRPr>
        </a:p>
      </dgm:t>
    </dgm:pt>
    <dgm:pt modelId="{F64BA4A4-1869-4272-AEE7-B7B0EB4FF25E}" type="parTrans" cxnId="{B5CCCA00-6C09-48BB-9569-1471B21ADC30}">
      <dgm:prSet/>
      <dgm:spPr/>
      <dgm:t>
        <a:bodyPr/>
        <a:lstStyle/>
        <a:p>
          <a:endParaRPr lang="en-US" sz="1400">
            <a:latin typeface="+mn-lt"/>
            <a:cs typeface="Times New Roman" panose="02020603050405020304" pitchFamily="18" charset="0"/>
          </a:endParaRPr>
        </a:p>
      </dgm:t>
    </dgm:pt>
    <dgm:pt modelId="{216A991A-8019-4B3F-B809-8C6654FA896F}" type="sibTrans" cxnId="{B5CCCA00-6C09-48BB-9569-1471B21ADC30}">
      <dgm:prSet/>
      <dgm:spPr/>
      <dgm:t>
        <a:bodyPr/>
        <a:lstStyle/>
        <a:p>
          <a:endParaRPr lang="en-US" sz="1400">
            <a:latin typeface="+mn-lt"/>
            <a:cs typeface="Times New Roman" panose="02020603050405020304" pitchFamily="18" charset="0"/>
          </a:endParaRPr>
        </a:p>
      </dgm:t>
    </dgm:pt>
    <dgm:pt modelId="{D8414BA3-C3ED-4EF1-9E5B-155531D11397}">
      <dgm:prSet custT="1"/>
      <dgm:spPr/>
      <dgm:t>
        <a:bodyPr/>
        <a:lstStyle/>
        <a:p>
          <a:pPr>
            <a:lnSpc>
              <a:spcPct val="100000"/>
            </a:lnSpc>
          </a:pPr>
          <a:r>
            <a:rPr lang="en-US" sz="1400" b="0" i="0" dirty="0">
              <a:latin typeface="+mn-lt"/>
              <a:cs typeface="Times New Roman" panose="02020603050405020304" pitchFamily="18" charset="0"/>
            </a:rPr>
            <a:t>- Identified </a:t>
          </a:r>
          <a:r>
            <a:rPr lang="en-US" sz="1400" dirty="0">
              <a:latin typeface="+mn-lt"/>
              <a:cs typeface="Times New Roman" panose="02020603050405020304" pitchFamily="18" charset="0"/>
            </a:rPr>
            <a:t>residency </a:t>
          </a:r>
          <a:r>
            <a:rPr lang="en-US" sz="1400" b="0" i="0" dirty="0">
              <a:latin typeface="+mn-lt"/>
              <a:cs typeface="Times New Roman" panose="02020603050405020304" pitchFamily="18" charset="0"/>
            </a:rPr>
            <a:t>leaders</a:t>
          </a:r>
          <a:endParaRPr lang="en-US" sz="1400" dirty="0">
            <a:latin typeface="+mn-lt"/>
            <a:cs typeface="Times New Roman" panose="02020603050405020304" pitchFamily="18" charset="0"/>
          </a:endParaRPr>
        </a:p>
      </dgm:t>
    </dgm:pt>
    <dgm:pt modelId="{46CFA460-7A36-4054-A194-B2FE8CDB8984}" type="parTrans" cxnId="{1E06520F-4BB3-46C3-BA83-409A9C67C264}">
      <dgm:prSet/>
      <dgm:spPr/>
      <dgm:t>
        <a:bodyPr/>
        <a:lstStyle/>
        <a:p>
          <a:endParaRPr lang="en-US" sz="1400">
            <a:latin typeface="+mn-lt"/>
            <a:cs typeface="Times New Roman" panose="02020603050405020304" pitchFamily="18" charset="0"/>
          </a:endParaRPr>
        </a:p>
      </dgm:t>
    </dgm:pt>
    <dgm:pt modelId="{5250A20F-386F-4350-97BC-4B7D3B314819}" type="sibTrans" cxnId="{1E06520F-4BB3-46C3-BA83-409A9C67C264}">
      <dgm:prSet/>
      <dgm:spPr/>
      <dgm:t>
        <a:bodyPr/>
        <a:lstStyle/>
        <a:p>
          <a:endParaRPr lang="en-US" sz="1400">
            <a:latin typeface="+mn-lt"/>
            <a:cs typeface="Times New Roman" panose="02020603050405020304" pitchFamily="18" charset="0"/>
          </a:endParaRPr>
        </a:p>
      </dgm:t>
    </dgm:pt>
    <dgm:pt modelId="{38F7812A-A7E0-4EDF-9F0E-D9B2BB2EBF7F}">
      <dgm:prSet custT="1"/>
      <dgm:spPr/>
      <dgm:t>
        <a:bodyPr/>
        <a:lstStyle/>
        <a:p>
          <a:pPr>
            <a:lnSpc>
              <a:spcPct val="100000"/>
            </a:lnSpc>
          </a:pPr>
          <a:r>
            <a:rPr lang="en-US" sz="1400" dirty="0">
              <a:latin typeface="+mn-lt"/>
              <a:cs typeface="Times New Roman" panose="02020603050405020304" pitchFamily="18" charset="0"/>
            </a:rPr>
            <a:t>- I</a:t>
          </a:r>
          <a:r>
            <a:rPr lang="en-US" sz="1400" b="0" i="0" dirty="0">
              <a:latin typeface="+mn-lt"/>
              <a:cs typeface="Times New Roman" panose="02020603050405020304" pitchFamily="18" charset="0"/>
            </a:rPr>
            <a:t>dentified / prioritized initiatives</a:t>
          </a:r>
          <a:endParaRPr lang="en-US" sz="1400" dirty="0">
            <a:latin typeface="+mn-lt"/>
            <a:cs typeface="Times New Roman" panose="02020603050405020304" pitchFamily="18" charset="0"/>
          </a:endParaRPr>
        </a:p>
      </dgm:t>
    </dgm:pt>
    <dgm:pt modelId="{EDF1EF2B-C49E-44A8-9021-4683F9628FEF}" type="parTrans" cxnId="{B0CE2612-AD92-4FB7-B624-964556049ADB}">
      <dgm:prSet/>
      <dgm:spPr/>
      <dgm:t>
        <a:bodyPr/>
        <a:lstStyle/>
        <a:p>
          <a:endParaRPr lang="en-US" sz="1400">
            <a:latin typeface="+mn-lt"/>
            <a:cs typeface="Times New Roman" panose="02020603050405020304" pitchFamily="18" charset="0"/>
          </a:endParaRPr>
        </a:p>
      </dgm:t>
    </dgm:pt>
    <dgm:pt modelId="{A9F1C628-12EC-49A6-AB9C-593F56756A04}" type="sibTrans" cxnId="{B0CE2612-AD92-4FB7-B624-964556049ADB}">
      <dgm:prSet/>
      <dgm:spPr/>
      <dgm:t>
        <a:bodyPr/>
        <a:lstStyle/>
        <a:p>
          <a:endParaRPr lang="en-US" sz="1400">
            <a:latin typeface="+mn-lt"/>
            <a:cs typeface="Times New Roman" panose="02020603050405020304" pitchFamily="18" charset="0"/>
          </a:endParaRPr>
        </a:p>
      </dgm:t>
    </dgm:pt>
    <dgm:pt modelId="{84C36B2F-0D9E-48F6-8214-47D0378B7891}">
      <dgm:prSet custT="1"/>
      <dgm:spPr/>
      <dgm:t>
        <a:bodyPr/>
        <a:lstStyle/>
        <a:p>
          <a:pPr>
            <a:lnSpc>
              <a:spcPct val="100000"/>
            </a:lnSpc>
            <a:defRPr b="1"/>
          </a:pPr>
          <a:r>
            <a:rPr lang="en-US" sz="1400" b="1" i="0">
              <a:latin typeface="+mn-lt"/>
              <a:cs typeface="Times New Roman" panose="02020603050405020304" pitchFamily="18" charset="0"/>
            </a:rPr>
            <a:t>Data-drive improvement</a:t>
          </a:r>
          <a:endParaRPr lang="en-US" sz="1400">
            <a:latin typeface="+mn-lt"/>
            <a:cs typeface="Times New Roman" panose="02020603050405020304" pitchFamily="18" charset="0"/>
          </a:endParaRPr>
        </a:p>
      </dgm:t>
    </dgm:pt>
    <dgm:pt modelId="{D17DBA87-2CA0-4E10-BA74-41037FDFE654}" type="parTrans" cxnId="{02960DA3-8C19-4FBD-87B6-B04D18AD655C}">
      <dgm:prSet/>
      <dgm:spPr/>
      <dgm:t>
        <a:bodyPr/>
        <a:lstStyle/>
        <a:p>
          <a:endParaRPr lang="en-US" sz="1400">
            <a:latin typeface="+mn-lt"/>
            <a:cs typeface="Times New Roman" panose="02020603050405020304" pitchFamily="18" charset="0"/>
          </a:endParaRPr>
        </a:p>
      </dgm:t>
    </dgm:pt>
    <dgm:pt modelId="{8AA3CD2A-101A-448A-92B5-2BCF587DA36A}" type="sibTrans" cxnId="{02960DA3-8C19-4FBD-87B6-B04D18AD655C}">
      <dgm:prSet/>
      <dgm:spPr/>
      <dgm:t>
        <a:bodyPr/>
        <a:lstStyle/>
        <a:p>
          <a:endParaRPr lang="en-US" sz="1400">
            <a:latin typeface="+mn-lt"/>
            <a:cs typeface="Times New Roman" panose="02020603050405020304" pitchFamily="18" charset="0"/>
          </a:endParaRPr>
        </a:p>
      </dgm:t>
    </dgm:pt>
    <dgm:pt modelId="{06C70587-B10D-4EF9-B3C3-FD58B50BAA62}">
      <dgm:prSet custT="1"/>
      <dgm:spPr/>
      <dgm:t>
        <a:bodyPr/>
        <a:lstStyle/>
        <a:p>
          <a:pPr>
            <a:lnSpc>
              <a:spcPct val="100000"/>
            </a:lnSpc>
          </a:pPr>
          <a:r>
            <a:rPr lang="en-US" sz="1400" b="0" i="0" dirty="0">
              <a:latin typeface="+mn-lt"/>
              <a:cs typeface="Times New Roman" panose="02020603050405020304" pitchFamily="18" charset="0"/>
            </a:rPr>
            <a:t>- Tracked clinic sessions</a:t>
          </a:r>
          <a:endParaRPr lang="en-US" sz="1400" dirty="0">
            <a:latin typeface="+mn-lt"/>
            <a:cs typeface="Times New Roman" panose="02020603050405020304" pitchFamily="18" charset="0"/>
          </a:endParaRPr>
        </a:p>
      </dgm:t>
    </dgm:pt>
    <dgm:pt modelId="{697E3A34-57B2-43D3-AB8E-6E10FF873D8E}" type="parTrans" cxnId="{C63497C6-B9AE-4478-974A-308DDE9B10A4}">
      <dgm:prSet/>
      <dgm:spPr/>
      <dgm:t>
        <a:bodyPr/>
        <a:lstStyle/>
        <a:p>
          <a:endParaRPr lang="en-US" sz="1400">
            <a:latin typeface="+mn-lt"/>
            <a:cs typeface="Times New Roman" panose="02020603050405020304" pitchFamily="18" charset="0"/>
          </a:endParaRPr>
        </a:p>
      </dgm:t>
    </dgm:pt>
    <dgm:pt modelId="{6617766B-BA17-48FA-A42E-5A8D1E5DF52C}" type="sibTrans" cxnId="{C63497C6-B9AE-4478-974A-308DDE9B10A4}">
      <dgm:prSet/>
      <dgm:spPr/>
      <dgm:t>
        <a:bodyPr/>
        <a:lstStyle/>
        <a:p>
          <a:endParaRPr lang="en-US" sz="1400">
            <a:latin typeface="+mn-lt"/>
            <a:cs typeface="Times New Roman" panose="02020603050405020304" pitchFamily="18" charset="0"/>
          </a:endParaRPr>
        </a:p>
      </dgm:t>
    </dgm:pt>
    <dgm:pt modelId="{4253B499-D820-480B-8744-7382F75824D9}">
      <dgm:prSet custT="1"/>
      <dgm:spPr/>
      <dgm:t>
        <a:bodyPr/>
        <a:lstStyle/>
        <a:p>
          <a:pPr>
            <a:lnSpc>
              <a:spcPct val="100000"/>
            </a:lnSpc>
          </a:pPr>
          <a:r>
            <a:rPr lang="en-US" sz="1400" dirty="0">
              <a:latin typeface="+mn-lt"/>
              <a:cs typeface="Times New Roman" panose="02020603050405020304" pitchFamily="18" charset="0"/>
            </a:rPr>
            <a:t>- Measured perceptions</a:t>
          </a:r>
        </a:p>
      </dgm:t>
    </dgm:pt>
    <dgm:pt modelId="{BB46E15A-BB08-4341-B815-7AD7DA9E8D39}" type="parTrans" cxnId="{7D671C8C-CFCF-4DC7-9200-6E95A945F64B}">
      <dgm:prSet/>
      <dgm:spPr/>
      <dgm:t>
        <a:bodyPr/>
        <a:lstStyle/>
        <a:p>
          <a:endParaRPr lang="en-US" sz="1400">
            <a:latin typeface="+mn-lt"/>
            <a:cs typeface="Times New Roman" panose="02020603050405020304" pitchFamily="18" charset="0"/>
          </a:endParaRPr>
        </a:p>
      </dgm:t>
    </dgm:pt>
    <dgm:pt modelId="{4F407B8E-DB97-450C-8089-B0079B12BFD3}" type="sibTrans" cxnId="{7D671C8C-CFCF-4DC7-9200-6E95A945F64B}">
      <dgm:prSet/>
      <dgm:spPr/>
      <dgm:t>
        <a:bodyPr/>
        <a:lstStyle/>
        <a:p>
          <a:endParaRPr lang="en-US" sz="1400">
            <a:latin typeface="+mn-lt"/>
            <a:cs typeface="Times New Roman" panose="02020603050405020304" pitchFamily="18" charset="0"/>
          </a:endParaRPr>
        </a:p>
      </dgm:t>
    </dgm:pt>
    <dgm:pt modelId="{6E28E624-B850-4D70-B637-163346F6CBF8}">
      <dgm:prSet custT="1"/>
      <dgm:spPr/>
      <dgm:t>
        <a:bodyPr/>
        <a:lstStyle/>
        <a:p>
          <a:pPr>
            <a:lnSpc>
              <a:spcPct val="100000"/>
            </a:lnSpc>
            <a:defRPr b="1"/>
          </a:pPr>
          <a:r>
            <a:rPr lang="en-US" sz="1400" b="1" i="0">
              <a:latin typeface="+mn-lt"/>
              <a:cs typeface="Times New Roman" panose="02020603050405020304" pitchFamily="18" charset="0"/>
            </a:rPr>
            <a:t>Team-based care</a:t>
          </a:r>
          <a:endParaRPr lang="en-US" sz="1400">
            <a:latin typeface="+mn-lt"/>
            <a:cs typeface="Times New Roman" panose="02020603050405020304" pitchFamily="18" charset="0"/>
          </a:endParaRPr>
        </a:p>
      </dgm:t>
    </dgm:pt>
    <dgm:pt modelId="{3BAC21E8-4CA7-4ED6-BFB4-07401125EC74}" type="parTrans" cxnId="{42703B05-6EB1-4729-B701-81C776F18221}">
      <dgm:prSet/>
      <dgm:spPr/>
      <dgm:t>
        <a:bodyPr/>
        <a:lstStyle/>
        <a:p>
          <a:endParaRPr lang="en-US" sz="1400">
            <a:latin typeface="+mn-lt"/>
            <a:cs typeface="Times New Roman" panose="02020603050405020304" pitchFamily="18" charset="0"/>
          </a:endParaRPr>
        </a:p>
      </dgm:t>
    </dgm:pt>
    <dgm:pt modelId="{7230C6D0-20B0-40B3-83CC-A5E186980658}" type="sibTrans" cxnId="{42703B05-6EB1-4729-B701-81C776F18221}">
      <dgm:prSet/>
      <dgm:spPr/>
      <dgm:t>
        <a:bodyPr/>
        <a:lstStyle/>
        <a:p>
          <a:endParaRPr lang="en-US" sz="1400">
            <a:latin typeface="+mn-lt"/>
            <a:cs typeface="Times New Roman" panose="02020603050405020304" pitchFamily="18" charset="0"/>
          </a:endParaRPr>
        </a:p>
      </dgm:t>
    </dgm:pt>
    <dgm:pt modelId="{4CAC839D-33DC-4FA0-85C1-17E5B452D574}">
      <dgm:prSet custT="1"/>
      <dgm:spPr/>
      <dgm:t>
        <a:bodyPr/>
        <a:lstStyle/>
        <a:p>
          <a:pPr>
            <a:lnSpc>
              <a:spcPct val="100000"/>
            </a:lnSpc>
          </a:pPr>
          <a:r>
            <a:rPr lang="en-US" sz="1400" b="0" i="0" dirty="0">
              <a:latin typeface="+mn-lt"/>
              <a:cs typeface="Times New Roman" panose="02020603050405020304" pitchFamily="18" charset="0"/>
            </a:rPr>
            <a:t>- Created teams</a:t>
          </a:r>
          <a:endParaRPr lang="en-US" sz="1400" dirty="0">
            <a:latin typeface="+mn-lt"/>
            <a:cs typeface="Times New Roman" panose="02020603050405020304" pitchFamily="18" charset="0"/>
          </a:endParaRPr>
        </a:p>
      </dgm:t>
    </dgm:pt>
    <dgm:pt modelId="{9123BC75-F7DD-48AF-B304-B42208FA4636}" type="parTrans" cxnId="{D4424C84-7CC9-4F9E-9579-55A7FE3377A6}">
      <dgm:prSet/>
      <dgm:spPr/>
      <dgm:t>
        <a:bodyPr/>
        <a:lstStyle/>
        <a:p>
          <a:endParaRPr lang="en-US" sz="1400">
            <a:latin typeface="+mn-lt"/>
            <a:cs typeface="Times New Roman" panose="02020603050405020304" pitchFamily="18" charset="0"/>
          </a:endParaRPr>
        </a:p>
      </dgm:t>
    </dgm:pt>
    <dgm:pt modelId="{185086AD-0295-4F79-B5EF-4FEA8002FF53}" type="sibTrans" cxnId="{D4424C84-7CC9-4F9E-9579-55A7FE3377A6}">
      <dgm:prSet/>
      <dgm:spPr/>
      <dgm:t>
        <a:bodyPr/>
        <a:lstStyle/>
        <a:p>
          <a:endParaRPr lang="en-US" sz="1400">
            <a:latin typeface="+mn-lt"/>
            <a:cs typeface="Times New Roman" panose="02020603050405020304" pitchFamily="18" charset="0"/>
          </a:endParaRPr>
        </a:p>
      </dgm:t>
    </dgm:pt>
    <dgm:pt modelId="{D142C1A2-F690-4ECB-84FD-690D5D533488}">
      <dgm:prSet custT="1"/>
      <dgm:spPr/>
      <dgm:t>
        <a:bodyPr/>
        <a:lstStyle/>
        <a:p>
          <a:pPr>
            <a:lnSpc>
              <a:spcPct val="100000"/>
            </a:lnSpc>
          </a:pPr>
          <a:r>
            <a:rPr lang="en-US" sz="1400" b="0" i="0" dirty="0">
              <a:latin typeface="+mn-lt"/>
              <a:cs typeface="Times New Roman" panose="02020603050405020304" pitchFamily="18" charset="0"/>
            </a:rPr>
            <a:t>- Assigned </a:t>
          </a:r>
          <a:r>
            <a:rPr lang="en-US" sz="1400" dirty="0">
              <a:latin typeface="+mn-lt"/>
              <a:cs typeface="Times New Roman" panose="02020603050405020304" pitchFamily="18" charset="0"/>
            </a:rPr>
            <a:t>MA</a:t>
          </a:r>
        </a:p>
      </dgm:t>
    </dgm:pt>
    <dgm:pt modelId="{7703A9E0-9131-49C2-9C81-7CF669BCA4A1}" type="parTrans" cxnId="{6855178A-F9FB-463B-A60A-DF1C4F1F547C}">
      <dgm:prSet/>
      <dgm:spPr/>
      <dgm:t>
        <a:bodyPr/>
        <a:lstStyle/>
        <a:p>
          <a:endParaRPr lang="en-US" sz="1400">
            <a:latin typeface="+mn-lt"/>
            <a:cs typeface="Times New Roman" panose="02020603050405020304" pitchFamily="18" charset="0"/>
          </a:endParaRPr>
        </a:p>
      </dgm:t>
    </dgm:pt>
    <dgm:pt modelId="{7AA09D5B-6FE1-4D27-9038-54F8F24389B1}" type="sibTrans" cxnId="{6855178A-F9FB-463B-A60A-DF1C4F1F547C}">
      <dgm:prSet/>
      <dgm:spPr/>
      <dgm:t>
        <a:bodyPr/>
        <a:lstStyle/>
        <a:p>
          <a:endParaRPr lang="en-US" sz="1400">
            <a:latin typeface="+mn-lt"/>
            <a:cs typeface="Times New Roman" panose="02020603050405020304" pitchFamily="18" charset="0"/>
          </a:endParaRPr>
        </a:p>
      </dgm:t>
    </dgm:pt>
    <dgm:pt modelId="{28DF8188-487D-477A-91D8-478E5E667FA4}">
      <dgm:prSet custT="1"/>
      <dgm:spPr/>
      <dgm:t>
        <a:bodyPr/>
        <a:lstStyle/>
        <a:p>
          <a:pPr>
            <a:lnSpc>
              <a:spcPct val="100000"/>
            </a:lnSpc>
          </a:pPr>
          <a:r>
            <a:rPr lang="en-US" sz="1400" b="0" i="0" dirty="0">
              <a:latin typeface="+mn-lt"/>
              <a:cs typeface="Times New Roman" panose="02020603050405020304" pitchFamily="18" charset="0"/>
            </a:rPr>
            <a:t>- Delineated staff responsibilities</a:t>
          </a:r>
          <a:endParaRPr lang="en-US" sz="1400" dirty="0">
            <a:latin typeface="+mn-lt"/>
            <a:cs typeface="Times New Roman" panose="02020603050405020304" pitchFamily="18" charset="0"/>
          </a:endParaRPr>
        </a:p>
      </dgm:t>
    </dgm:pt>
    <dgm:pt modelId="{17133B5F-967B-45DA-B0B3-5BB9C503D877}" type="parTrans" cxnId="{A5D642E4-DF3A-47E6-9544-2B1DB06810AD}">
      <dgm:prSet/>
      <dgm:spPr/>
      <dgm:t>
        <a:bodyPr/>
        <a:lstStyle/>
        <a:p>
          <a:endParaRPr lang="en-US" sz="1400">
            <a:latin typeface="+mn-lt"/>
            <a:cs typeface="Times New Roman" panose="02020603050405020304" pitchFamily="18" charset="0"/>
          </a:endParaRPr>
        </a:p>
      </dgm:t>
    </dgm:pt>
    <dgm:pt modelId="{67CAA641-9967-4ED4-99AB-C1D06A40E9C0}" type="sibTrans" cxnId="{A5D642E4-DF3A-47E6-9544-2B1DB06810AD}">
      <dgm:prSet/>
      <dgm:spPr/>
      <dgm:t>
        <a:bodyPr/>
        <a:lstStyle/>
        <a:p>
          <a:endParaRPr lang="en-US" sz="1400">
            <a:latin typeface="+mn-lt"/>
            <a:cs typeface="Times New Roman" panose="02020603050405020304" pitchFamily="18" charset="0"/>
          </a:endParaRPr>
        </a:p>
      </dgm:t>
    </dgm:pt>
    <dgm:pt modelId="{3DABD660-445D-48C3-9F7B-55230DE8E1DE}">
      <dgm:prSet custT="1"/>
      <dgm:spPr/>
      <dgm:t>
        <a:bodyPr/>
        <a:lstStyle/>
        <a:p>
          <a:pPr>
            <a:lnSpc>
              <a:spcPct val="100000"/>
            </a:lnSpc>
            <a:defRPr b="1"/>
          </a:pPr>
          <a:r>
            <a:rPr lang="en-US" sz="1400" b="1" i="0">
              <a:latin typeface="+mn-lt"/>
              <a:cs typeface="Times New Roman" panose="02020603050405020304" pitchFamily="18" charset="0"/>
            </a:rPr>
            <a:t>Resident Scheduling</a:t>
          </a:r>
          <a:endParaRPr lang="en-US" sz="1400">
            <a:latin typeface="+mn-lt"/>
            <a:cs typeface="Times New Roman" panose="02020603050405020304" pitchFamily="18" charset="0"/>
          </a:endParaRPr>
        </a:p>
      </dgm:t>
    </dgm:pt>
    <dgm:pt modelId="{5C1E0FBC-6AC3-4E0D-A050-2ED9C91A6B06}" type="parTrans" cxnId="{D9F1A85D-CB42-4C28-BE38-9BFC387D1F83}">
      <dgm:prSet/>
      <dgm:spPr/>
      <dgm:t>
        <a:bodyPr/>
        <a:lstStyle/>
        <a:p>
          <a:endParaRPr lang="en-US" sz="1400">
            <a:latin typeface="+mn-lt"/>
            <a:cs typeface="Times New Roman" panose="02020603050405020304" pitchFamily="18" charset="0"/>
          </a:endParaRPr>
        </a:p>
      </dgm:t>
    </dgm:pt>
    <dgm:pt modelId="{551D1BED-4E78-43DF-83AC-734F3244B3CB}" type="sibTrans" cxnId="{D9F1A85D-CB42-4C28-BE38-9BFC387D1F83}">
      <dgm:prSet/>
      <dgm:spPr/>
      <dgm:t>
        <a:bodyPr/>
        <a:lstStyle/>
        <a:p>
          <a:endParaRPr lang="en-US" sz="1400">
            <a:latin typeface="+mn-lt"/>
            <a:cs typeface="Times New Roman" panose="02020603050405020304" pitchFamily="18" charset="0"/>
          </a:endParaRPr>
        </a:p>
      </dgm:t>
    </dgm:pt>
    <dgm:pt modelId="{5EBCA39A-9933-40BC-AB32-7DC2FCA32575}">
      <dgm:prSet custT="1"/>
      <dgm:spPr/>
      <dgm:t>
        <a:bodyPr/>
        <a:lstStyle/>
        <a:p>
          <a:pPr>
            <a:lnSpc>
              <a:spcPct val="100000"/>
            </a:lnSpc>
          </a:pPr>
          <a:r>
            <a:rPr lang="en-US" sz="1400" dirty="0">
              <a:latin typeface="+mn-lt"/>
              <a:cs typeface="Times New Roman" panose="02020603050405020304" pitchFamily="18" charset="0"/>
            </a:rPr>
            <a:t>- Shifted rotations around clinic</a:t>
          </a:r>
        </a:p>
      </dgm:t>
    </dgm:pt>
    <dgm:pt modelId="{45E87341-2875-4F1B-A5DD-3BB712F0679D}" type="parTrans" cxnId="{D87370BD-DF09-444A-B46A-11B7B0B49179}">
      <dgm:prSet/>
      <dgm:spPr/>
      <dgm:t>
        <a:bodyPr/>
        <a:lstStyle/>
        <a:p>
          <a:endParaRPr lang="en-US" sz="1400">
            <a:latin typeface="+mn-lt"/>
            <a:cs typeface="Times New Roman" panose="02020603050405020304" pitchFamily="18" charset="0"/>
          </a:endParaRPr>
        </a:p>
      </dgm:t>
    </dgm:pt>
    <dgm:pt modelId="{00DEE659-4216-4272-B6F3-C2349A3DA092}" type="sibTrans" cxnId="{D87370BD-DF09-444A-B46A-11B7B0B49179}">
      <dgm:prSet/>
      <dgm:spPr/>
      <dgm:t>
        <a:bodyPr/>
        <a:lstStyle/>
        <a:p>
          <a:endParaRPr lang="en-US" sz="1400">
            <a:latin typeface="+mn-lt"/>
            <a:cs typeface="Times New Roman" panose="02020603050405020304" pitchFamily="18" charset="0"/>
          </a:endParaRPr>
        </a:p>
      </dgm:t>
    </dgm:pt>
    <dgm:pt modelId="{9638C2FB-8CF6-4A87-8177-4D851D7DDD56}">
      <dgm:prSet custT="1"/>
      <dgm:spPr/>
      <dgm:t>
        <a:bodyPr/>
        <a:lstStyle/>
        <a:p>
          <a:pPr>
            <a:lnSpc>
              <a:spcPct val="100000"/>
            </a:lnSpc>
          </a:pPr>
          <a:r>
            <a:rPr lang="en-US" sz="1400" b="0" i="0" dirty="0">
              <a:latin typeface="+mn-lt"/>
              <a:cs typeface="Times New Roman" panose="02020603050405020304" pitchFamily="18" charset="0"/>
            </a:rPr>
            <a:t>- Restructured block schedule</a:t>
          </a:r>
          <a:endParaRPr lang="en-US" sz="1400" dirty="0">
            <a:latin typeface="+mn-lt"/>
            <a:cs typeface="Times New Roman" panose="02020603050405020304" pitchFamily="18" charset="0"/>
          </a:endParaRPr>
        </a:p>
      </dgm:t>
    </dgm:pt>
    <dgm:pt modelId="{F3F582DE-F61D-4376-A8DC-5BD867AAA417}" type="parTrans" cxnId="{EDF842C1-C2BA-45F9-BA08-E834DE85AB74}">
      <dgm:prSet/>
      <dgm:spPr/>
      <dgm:t>
        <a:bodyPr/>
        <a:lstStyle/>
        <a:p>
          <a:endParaRPr lang="en-US" sz="1400">
            <a:latin typeface="+mn-lt"/>
            <a:cs typeface="Times New Roman" panose="02020603050405020304" pitchFamily="18" charset="0"/>
          </a:endParaRPr>
        </a:p>
      </dgm:t>
    </dgm:pt>
    <dgm:pt modelId="{2B9B618C-C5C5-4A98-BE6B-77D335BFC3DF}" type="sibTrans" cxnId="{EDF842C1-C2BA-45F9-BA08-E834DE85AB74}">
      <dgm:prSet/>
      <dgm:spPr/>
      <dgm:t>
        <a:bodyPr/>
        <a:lstStyle/>
        <a:p>
          <a:endParaRPr lang="en-US" sz="1400">
            <a:latin typeface="+mn-lt"/>
            <a:cs typeface="Times New Roman" panose="02020603050405020304" pitchFamily="18" charset="0"/>
          </a:endParaRPr>
        </a:p>
      </dgm:t>
    </dgm:pt>
    <dgm:pt modelId="{083E5B2D-1D50-4151-923B-C29CE04C29C0}">
      <dgm:prSet custT="1"/>
      <dgm:spPr/>
      <dgm:t>
        <a:bodyPr/>
        <a:lstStyle/>
        <a:p>
          <a:pPr>
            <a:lnSpc>
              <a:spcPct val="100000"/>
            </a:lnSpc>
            <a:defRPr b="1"/>
          </a:pPr>
          <a:r>
            <a:rPr lang="en-US" sz="1400" b="1" i="0" dirty="0">
              <a:latin typeface="+mn-lt"/>
              <a:cs typeface="Times New Roman" panose="02020603050405020304" pitchFamily="18" charset="0"/>
            </a:rPr>
            <a:t>Resident Engagement</a:t>
          </a:r>
          <a:endParaRPr lang="en-US" sz="1400" dirty="0">
            <a:latin typeface="+mn-lt"/>
            <a:cs typeface="Times New Roman" panose="02020603050405020304" pitchFamily="18" charset="0"/>
          </a:endParaRPr>
        </a:p>
      </dgm:t>
    </dgm:pt>
    <dgm:pt modelId="{AFAB7AF1-654C-4C45-B714-AD131BECE32B}" type="parTrans" cxnId="{8DF83F91-E70A-4821-8BA7-1E8CFC372BFE}">
      <dgm:prSet/>
      <dgm:spPr/>
      <dgm:t>
        <a:bodyPr/>
        <a:lstStyle/>
        <a:p>
          <a:endParaRPr lang="en-US" sz="1400">
            <a:latin typeface="+mn-lt"/>
            <a:cs typeface="Times New Roman" panose="02020603050405020304" pitchFamily="18" charset="0"/>
          </a:endParaRPr>
        </a:p>
      </dgm:t>
    </dgm:pt>
    <dgm:pt modelId="{D4A9AD1E-670F-42FC-AF53-5FFE8F59D268}" type="sibTrans" cxnId="{8DF83F91-E70A-4821-8BA7-1E8CFC372BFE}">
      <dgm:prSet/>
      <dgm:spPr/>
      <dgm:t>
        <a:bodyPr/>
        <a:lstStyle/>
        <a:p>
          <a:endParaRPr lang="en-US" sz="1400">
            <a:latin typeface="+mn-lt"/>
            <a:cs typeface="Times New Roman" panose="02020603050405020304" pitchFamily="18" charset="0"/>
          </a:endParaRPr>
        </a:p>
      </dgm:t>
    </dgm:pt>
    <dgm:pt modelId="{C300803B-88F7-4B35-AA85-1440F9FCA210}">
      <dgm:prSet custT="1"/>
      <dgm:spPr/>
      <dgm:t>
        <a:bodyPr/>
        <a:lstStyle/>
        <a:p>
          <a:pPr>
            <a:lnSpc>
              <a:spcPct val="100000"/>
            </a:lnSpc>
          </a:pPr>
          <a:r>
            <a:rPr lang="en-US" sz="1400" dirty="0">
              <a:latin typeface="+mn-lt"/>
              <a:cs typeface="Times New Roman" panose="02020603050405020304" pitchFamily="18" charset="0"/>
            </a:rPr>
            <a:t>- Created </a:t>
          </a:r>
          <a:r>
            <a:rPr lang="en-US" sz="1400" b="0" i="0" dirty="0">
              <a:latin typeface="+mn-lt"/>
              <a:cs typeface="Times New Roman" panose="02020603050405020304" pitchFamily="18" charset="0"/>
            </a:rPr>
            <a:t>Policy Committee </a:t>
          </a:r>
          <a:endParaRPr lang="en-US" sz="1400" dirty="0">
            <a:latin typeface="+mn-lt"/>
            <a:cs typeface="Times New Roman" panose="02020603050405020304" pitchFamily="18" charset="0"/>
          </a:endParaRPr>
        </a:p>
      </dgm:t>
    </dgm:pt>
    <dgm:pt modelId="{CCE7BA1A-D117-4ADB-B1D2-D22663C1BB8A}" type="parTrans" cxnId="{C1E88056-AFB9-488F-9A3C-7C3E90B86CE7}">
      <dgm:prSet/>
      <dgm:spPr/>
      <dgm:t>
        <a:bodyPr/>
        <a:lstStyle/>
        <a:p>
          <a:endParaRPr lang="en-US" sz="1400">
            <a:latin typeface="+mn-lt"/>
            <a:cs typeface="Times New Roman" panose="02020603050405020304" pitchFamily="18" charset="0"/>
          </a:endParaRPr>
        </a:p>
      </dgm:t>
    </dgm:pt>
    <dgm:pt modelId="{F8102801-EBB2-48BB-9F6B-05A66710539D}" type="sibTrans" cxnId="{C1E88056-AFB9-488F-9A3C-7C3E90B86CE7}">
      <dgm:prSet/>
      <dgm:spPr/>
      <dgm:t>
        <a:bodyPr/>
        <a:lstStyle/>
        <a:p>
          <a:endParaRPr lang="en-US" sz="1400">
            <a:latin typeface="+mn-lt"/>
            <a:cs typeface="Times New Roman" panose="02020603050405020304" pitchFamily="18" charset="0"/>
          </a:endParaRPr>
        </a:p>
      </dgm:t>
    </dgm:pt>
    <dgm:pt modelId="{5E09EB42-117D-4BBC-9216-D9B045951001}">
      <dgm:prSet custT="1"/>
      <dgm:spPr/>
      <dgm:t>
        <a:bodyPr/>
        <a:lstStyle/>
        <a:p>
          <a:pPr>
            <a:lnSpc>
              <a:spcPct val="100000"/>
            </a:lnSpc>
          </a:pPr>
          <a:r>
            <a:rPr lang="en-US" sz="1400" b="0" i="0" dirty="0">
              <a:latin typeface="+mn-lt"/>
              <a:cs typeface="Times New Roman" panose="02020603050405020304" pitchFamily="18" charset="0"/>
            </a:rPr>
            <a:t>- Participated in AFMRD CF Collaborative</a:t>
          </a:r>
          <a:endParaRPr lang="en-US" sz="1400" dirty="0">
            <a:latin typeface="+mn-lt"/>
            <a:cs typeface="Times New Roman" panose="02020603050405020304" pitchFamily="18" charset="0"/>
          </a:endParaRPr>
        </a:p>
      </dgm:t>
    </dgm:pt>
    <dgm:pt modelId="{7E9C05CA-CBA4-4DAF-A5A8-7876DD22840B}" type="parTrans" cxnId="{DFAC0622-152E-4204-A204-A9444405399A}">
      <dgm:prSet/>
      <dgm:spPr/>
      <dgm:t>
        <a:bodyPr/>
        <a:lstStyle/>
        <a:p>
          <a:endParaRPr lang="en-US" sz="1400">
            <a:latin typeface="+mn-lt"/>
            <a:cs typeface="Times New Roman" panose="02020603050405020304" pitchFamily="18" charset="0"/>
          </a:endParaRPr>
        </a:p>
      </dgm:t>
    </dgm:pt>
    <dgm:pt modelId="{86BAD578-9E96-46E6-81B7-03215847535D}" type="sibTrans" cxnId="{DFAC0622-152E-4204-A204-A9444405399A}">
      <dgm:prSet/>
      <dgm:spPr/>
      <dgm:t>
        <a:bodyPr/>
        <a:lstStyle/>
        <a:p>
          <a:endParaRPr lang="en-US" sz="1400">
            <a:latin typeface="+mn-lt"/>
            <a:cs typeface="Times New Roman" panose="02020603050405020304" pitchFamily="18" charset="0"/>
          </a:endParaRPr>
        </a:p>
      </dgm:t>
    </dgm:pt>
    <dgm:pt modelId="{F25DE7BA-D808-459C-9D5E-CC37E0C5E350}">
      <dgm:prSet custT="1"/>
      <dgm:spPr/>
      <dgm:t>
        <a:bodyPr/>
        <a:lstStyle/>
        <a:p>
          <a:pPr>
            <a:lnSpc>
              <a:spcPct val="100000"/>
            </a:lnSpc>
            <a:defRPr b="1"/>
          </a:pPr>
          <a:r>
            <a:rPr lang="en-US" sz="1400" b="1" i="0">
              <a:latin typeface="+mn-lt"/>
              <a:cs typeface="Times New Roman" panose="02020603050405020304" pitchFamily="18" charset="0"/>
            </a:rPr>
            <a:t>Continuity of Care </a:t>
          </a:r>
          <a:endParaRPr lang="en-US" sz="1400">
            <a:latin typeface="+mn-lt"/>
            <a:cs typeface="Times New Roman" panose="02020603050405020304" pitchFamily="18" charset="0"/>
          </a:endParaRPr>
        </a:p>
      </dgm:t>
    </dgm:pt>
    <dgm:pt modelId="{9EFC6536-1F82-4581-8C87-0D3A0E6A0658}" type="parTrans" cxnId="{E99E8837-2627-43BA-9811-534B8E3E9E20}">
      <dgm:prSet/>
      <dgm:spPr/>
      <dgm:t>
        <a:bodyPr/>
        <a:lstStyle/>
        <a:p>
          <a:endParaRPr lang="en-US" sz="1400">
            <a:latin typeface="+mn-lt"/>
            <a:cs typeface="Times New Roman" panose="02020603050405020304" pitchFamily="18" charset="0"/>
          </a:endParaRPr>
        </a:p>
      </dgm:t>
    </dgm:pt>
    <dgm:pt modelId="{37A979A7-3773-4F1F-89AC-E530336F4266}" type="sibTrans" cxnId="{E99E8837-2627-43BA-9811-534B8E3E9E20}">
      <dgm:prSet/>
      <dgm:spPr/>
      <dgm:t>
        <a:bodyPr/>
        <a:lstStyle/>
        <a:p>
          <a:endParaRPr lang="en-US" sz="1400">
            <a:latin typeface="+mn-lt"/>
            <a:cs typeface="Times New Roman" panose="02020603050405020304" pitchFamily="18" charset="0"/>
          </a:endParaRPr>
        </a:p>
      </dgm:t>
    </dgm:pt>
    <dgm:pt modelId="{77FDA62D-F562-4038-824B-097A4F69EE52}">
      <dgm:prSet custT="1"/>
      <dgm:spPr/>
      <dgm:t>
        <a:bodyPr/>
        <a:lstStyle/>
        <a:p>
          <a:pPr>
            <a:lnSpc>
              <a:spcPct val="100000"/>
            </a:lnSpc>
          </a:pPr>
          <a:r>
            <a:rPr lang="en-US" sz="1400" dirty="0">
              <a:latin typeface="+mn-lt"/>
              <a:cs typeface="Times New Roman" panose="02020603050405020304" pitchFamily="18" charset="0"/>
            </a:rPr>
            <a:t>- P</a:t>
          </a:r>
          <a:r>
            <a:rPr lang="en-US" sz="1400" b="0" i="0" dirty="0">
              <a:latin typeface="+mn-lt"/>
              <a:cs typeface="Times New Roman" panose="02020603050405020304" pitchFamily="18" charset="0"/>
            </a:rPr>
            <a:t>romoted continuity in scheduling</a:t>
          </a:r>
          <a:endParaRPr lang="en-US" sz="1400" dirty="0">
            <a:latin typeface="+mn-lt"/>
            <a:cs typeface="Times New Roman" panose="02020603050405020304" pitchFamily="18" charset="0"/>
          </a:endParaRPr>
        </a:p>
      </dgm:t>
    </dgm:pt>
    <dgm:pt modelId="{D7BFAEE5-77F6-4577-AC01-120C94A4352E}" type="parTrans" cxnId="{E05CE6BA-CBF1-4D69-B832-3137EEA283A0}">
      <dgm:prSet/>
      <dgm:spPr/>
      <dgm:t>
        <a:bodyPr/>
        <a:lstStyle/>
        <a:p>
          <a:endParaRPr lang="en-US" sz="1400">
            <a:latin typeface="+mn-lt"/>
            <a:cs typeface="Times New Roman" panose="02020603050405020304" pitchFamily="18" charset="0"/>
          </a:endParaRPr>
        </a:p>
      </dgm:t>
    </dgm:pt>
    <dgm:pt modelId="{C0EE3B17-1FCD-4DE0-AE96-E14FC8BF0928}" type="sibTrans" cxnId="{E05CE6BA-CBF1-4D69-B832-3137EEA283A0}">
      <dgm:prSet/>
      <dgm:spPr/>
      <dgm:t>
        <a:bodyPr/>
        <a:lstStyle/>
        <a:p>
          <a:endParaRPr lang="en-US" sz="1400">
            <a:latin typeface="+mn-lt"/>
            <a:cs typeface="Times New Roman" panose="02020603050405020304" pitchFamily="18" charset="0"/>
          </a:endParaRPr>
        </a:p>
      </dgm:t>
    </dgm:pt>
    <dgm:pt modelId="{C6BB8477-EDBA-49E5-95C2-C8D41A4125E9}">
      <dgm:prSet custT="1"/>
      <dgm:spPr/>
      <dgm:t>
        <a:bodyPr/>
        <a:lstStyle/>
        <a:p>
          <a:pPr>
            <a:lnSpc>
              <a:spcPct val="100000"/>
            </a:lnSpc>
          </a:pPr>
          <a:r>
            <a:rPr lang="en-US" sz="1400" b="0" i="0" dirty="0">
              <a:latin typeface="+mn-lt"/>
              <a:cs typeface="Times New Roman" panose="02020603050405020304" pitchFamily="18" charset="0"/>
            </a:rPr>
            <a:t>- Designated continuity clinic</a:t>
          </a:r>
          <a:endParaRPr lang="en-US" sz="1400" dirty="0">
            <a:latin typeface="+mn-lt"/>
            <a:cs typeface="Times New Roman" panose="02020603050405020304" pitchFamily="18" charset="0"/>
          </a:endParaRPr>
        </a:p>
      </dgm:t>
    </dgm:pt>
    <dgm:pt modelId="{F4315B2C-77F5-469F-BBF9-240B1A9B7C51}" type="parTrans" cxnId="{2F460A40-4FA5-43E0-AD5A-1FAAB6CD11C7}">
      <dgm:prSet/>
      <dgm:spPr/>
      <dgm:t>
        <a:bodyPr/>
        <a:lstStyle/>
        <a:p>
          <a:endParaRPr lang="en-US" sz="1400">
            <a:latin typeface="+mn-lt"/>
            <a:cs typeface="Times New Roman" panose="02020603050405020304" pitchFamily="18" charset="0"/>
          </a:endParaRPr>
        </a:p>
      </dgm:t>
    </dgm:pt>
    <dgm:pt modelId="{8CB752BA-5BAB-4CDF-8945-EA03F9F15B1E}" type="sibTrans" cxnId="{2F460A40-4FA5-43E0-AD5A-1FAAB6CD11C7}">
      <dgm:prSet/>
      <dgm:spPr/>
      <dgm:t>
        <a:bodyPr/>
        <a:lstStyle/>
        <a:p>
          <a:endParaRPr lang="en-US" sz="1400">
            <a:latin typeface="+mn-lt"/>
            <a:cs typeface="Times New Roman" panose="02020603050405020304" pitchFamily="18" charset="0"/>
          </a:endParaRPr>
        </a:p>
      </dgm:t>
    </dgm:pt>
    <dgm:pt modelId="{E7788EB8-0A42-4A1E-A6AC-C0B2E613EF0B}" type="pres">
      <dgm:prSet presAssocID="{2E944CFA-23EE-4EE4-8AFF-6F126E3A1B5A}" presName="root" presStyleCnt="0">
        <dgm:presLayoutVars>
          <dgm:dir/>
          <dgm:resizeHandles val="exact"/>
        </dgm:presLayoutVars>
      </dgm:prSet>
      <dgm:spPr/>
    </dgm:pt>
    <dgm:pt modelId="{92FFE01D-1CE9-4DC0-9CD0-B9B7BFCA7E8E}" type="pres">
      <dgm:prSet presAssocID="{0994E812-49D2-4CB2-9961-D31A1D83F79D}" presName="compNode" presStyleCnt="0"/>
      <dgm:spPr/>
    </dgm:pt>
    <dgm:pt modelId="{51937632-97F1-4CEF-9F0A-589D1D9F18C9}" type="pres">
      <dgm:prSet presAssocID="{0994E812-49D2-4CB2-9961-D31A1D83F7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F1CBEAAB-2890-4E5B-99B2-429BAF94CE27}" type="pres">
      <dgm:prSet presAssocID="{0994E812-49D2-4CB2-9961-D31A1D83F79D}" presName="iconSpace" presStyleCnt="0"/>
      <dgm:spPr/>
    </dgm:pt>
    <dgm:pt modelId="{8367722F-51B0-42E1-AD81-E3EE5FF10D8E}" type="pres">
      <dgm:prSet presAssocID="{0994E812-49D2-4CB2-9961-D31A1D83F79D}" presName="parTx" presStyleLbl="revTx" presStyleIdx="0" presStyleCnt="12">
        <dgm:presLayoutVars>
          <dgm:chMax val="0"/>
          <dgm:chPref val="0"/>
        </dgm:presLayoutVars>
      </dgm:prSet>
      <dgm:spPr/>
    </dgm:pt>
    <dgm:pt modelId="{2DB355CB-C982-44AB-A9E3-C669B0F41730}" type="pres">
      <dgm:prSet presAssocID="{0994E812-49D2-4CB2-9961-D31A1D83F79D}" presName="txSpace" presStyleCnt="0"/>
      <dgm:spPr/>
    </dgm:pt>
    <dgm:pt modelId="{BDA3FDBD-D2E9-411A-8449-C1802D32CF59}" type="pres">
      <dgm:prSet presAssocID="{0994E812-49D2-4CB2-9961-D31A1D83F79D}" presName="desTx" presStyleLbl="revTx" presStyleIdx="1" presStyleCnt="12">
        <dgm:presLayoutVars/>
      </dgm:prSet>
      <dgm:spPr/>
    </dgm:pt>
    <dgm:pt modelId="{A5C98052-00A4-48B1-ACF1-8C7FBE33F34C}" type="pres">
      <dgm:prSet presAssocID="{216A991A-8019-4B3F-B809-8C6654FA896F}" presName="sibTrans" presStyleCnt="0"/>
      <dgm:spPr/>
    </dgm:pt>
    <dgm:pt modelId="{CEE4B85E-C2FB-4FDC-80C3-24AFC69A909D}" type="pres">
      <dgm:prSet presAssocID="{84C36B2F-0D9E-48F6-8214-47D0378B7891}" presName="compNode" presStyleCnt="0"/>
      <dgm:spPr/>
    </dgm:pt>
    <dgm:pt modelId="{B8A2937B-F102-4294-B101-8A8BBA918A3A}" type="pres">
      <dgm:prSet presAssocID="{84C36B2F-0D9E-48F6-8214-47D0378B789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1A0B3244-8512-44E2-AFA1-C0CD382A51E5}" type="pres">
      <dgm:prSet presAssocID="{84C36B2F-0D9E-48F6-8214-47D0378B7891}" presName="iconSpace" presStyleCnt="0"/>
      <dgm:spPr/>
    </dgm:pt>
    <dgm:pt modelId="{93282574-1C59-4117-A00C-2C2E3DC47CED}" type="pres">
      <dgm:prSet presAssocID="{84C36B2F-0D9E-48F6-8214-47D0378B7891}" presName="parTx" presStyleLbl="revTx" presStyleIdx="2" presStyleCnt="12">
        <dgm:presLayoutVars>
          <dgm:chMax val="0"/>
          <dgm:chPref val="0"/>
        </dgm:presLayoutVars>
      </dgm:prSet>
      <dgm:spPr/>
    </dgm:pt>
    <dgm:pt modelId="{5D24B44F-2226-4D8D-8B91-9A4696A49036}" type="pres">
      <dgm:prSet presAssocID="{84C36B2F-0D9E-48F6-8214-47D0378B7891}" presName="txSpace" presStyleCnt="0"/>
      <dgm:spPr/>
    </dgm:pt>
    <dgm:pt modelId="{E26F5E19-B48F-4382-AF33-713A92920446}" type="pres">
      <dgm:prSet presAssocID="{84C36B2F-0D9E-48F6-8214-47D0378B7891}" presName="desTx" presStyleLbl="revTx" presStyleIdx="3" presStyleCnt="12">
        <dgm:presLayoutVars/>
      </dgm:prSet>
      <dgm:spPr/>
    </dgm:pt>
    <dgm:pt modelId="{D0EDB3AC-0C10-4681-96E1-E319C735F267}" type="pres">
      <dgm:prSet presAssocID="{8AA3CD2A-101A-448A-92B5-2BCF587DA36A}" presName="sibTrans" presStyleCnt="0"/>
      <dgm:spPr/>
    </dgm:pt>
    <dgm:pt modelId="{2CA36E11-4377-4F95-B0DF-C0B7ADC2BB45}" type="pres">
      <dgm:prSet presAssocID="{6E28E624-B850-4D70-B637-163346F6CBF8}" presName="compNode" presStyleCnt="0"/>
      <dgm:spPr/>
    </dgm:pt>
    <dgm:pt modelId="{4FDED0F4-0CDA-4F99-A74A-46D98DBE4C79}" type="pres">
      <dgm:prSet presAssocID="{6E28E624-B850-4D70-B637-163346F6CBF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2DF31952-041D-4B4E-9DC3-F9D3B5AC657F}" type="pres">
      <dgm:prSet presAssocID="{6E28E624-B850-4D70-B637-163346F6CBF8}" presName="iconSpace" presStyleCnt="0"/>
      <dgm:spPr/>
    </dgm:pt>
    <dgm:pt modelId="{D6946F6A-2B2C-4BF1-94CE-9DF792931402}" type="pres">
      <dgm:prSet presAssocID="{6E28E624-B850-4D70-B637-163346F6CBF8}" presName="parTx" presStyleLbl="revTx" presStyleIdx="4" presStyleCnt="12">
        <dgm:presLayoutVars>
          <dgm:chMax val="0"/>
          <dgm:chPref val="0"/>
        </dgm:presLayoutVars>
      </dgm:prSet>
      <dgm:spPr/>
    </dgm:pt>
    <dgm:pt modelId="{48BABE62-1419-4357-90E8-7448EC258B9A}" type="pres">
      <dgm:prSet presAssocID="{6E28E624-B850-4D70-B637-163346F6CBF8}" presName="txSpace" presStyleCnt="0"/>
      <dgm:spPr/>
    </dgm:pt>
    <dgm:pt modelId="{F3CEDE3E-6550-4969-AAF7-22C99CC10CFF}" type="pres">
      <dgm:prSet presAssocID="{6E28E624-B850-4D70-B637-163346F6CBF8}" presName="desTx" presStyleLbl="revTx" presStyleIdx="5" presStyleCnt="12">
        <dgm:presLayoutVars/>
      </dgm:prSet>
      <dgm:spPr/>
    </dgm:pt>
    <dgm:pt modelId="{5E8AAA0A-F6ED-4DE6-822E-A2E4164BC4B3}" type="pres">
      <dgm:prSet presAssocID="{7230C6D0-20B0-40B3-83CC-A5E186980658}" presName="sibTrans" presStyleCnt="0"/>
      <dgm:spPr/>
    </dgm:pt>
    <dgm:pt modelId="{EFDCB048-0739-4DD2-AE5F-9548EA033643}" type="pres">
      <dgm:prSet presAssocID="{3DABD660-445D-48C3-9F7B-55230DE8E1DE}" presName="compNode" presStyleCnt="0"/>
      <dgm:spPr/>
    </dgm:pt>
    <dgm:pt modelId="{44A75DCC-73EE-4AF4-80D9-D0E7DE195B56}" type="pres">
      <dgm:prSet presAssocID="{3DABD660-445D-48C3-9F7B-55230DE8E1D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32582640-E7D3-484C-A365-698DFDE66A0D}" type="pres">
      <dgm:prSet presAssocID="{3DABD660-445D-48C3-9F7B-55230DE8E1DE}" presName="iconSpace" presStyleCnt="0"/>
      <dgm:spPr/>
    </dgm:pt>
    <dgm:pt modelId="{92F47AE1-A595-4FE6-8F6F-E5C1C5908F5A}" type="pres">
      <dgm:prSet presAssocID="{3DABD660-445D-48C3-9F7B-55230DE8E1DE}" presName="parTx" presStyleLbl="revTx" presStyleIdx="6" presStyleCnt="12">
        <dgm:presLayoutVars>
          <dgm:chMax val="0"/>
          <dgm:chPref val="0"/>
        </dgm:presLayoutVars>
      </dgm:prSet>
      <dgm:spPr/>
    </dgm:pt>
    <dgm:pt modelId="{15149FF1-7E77-4B43-BDFB-30FB6922FEB5}" type="pres">
      <dgm:prSet presAssocID="{3DABD660-445D-48C3-9F7B-55230DE8E1DE}" presName="txSpace" presStyleCnt="0"/>
      <dgm:spPr/>
    </dgm:pt>
    <dgm:pt modelId="{5B70B9A8-31E7-440A-A98E-FF8F39D6A1ED}" type="pres">
      <dgm:prSet presAssocID="{3DABD660-445D-48C3-9F7B-55230DE8E1DE}" presName="desTx" presStyleLbl="revTx" presStyleIdx="7" presStyleCnt="12">
        <dgm:presLayoutVars/>
      </dgm:prSet>
      <dgm:spPr/>
    </dgm:pt>
    <dgm:pt modelId="{25C77F97-7C30-4253-ADA5-D048ECA8F8EA}" type="pres">
      <dgm:prSet presAssocID="{551D1BED-4E78-43DF-83AC-734F3244B3CB}" presName="sibTrans" presStyleCnt="0"/>
      <dgm:spPr/>
    </dgm:pt>
    <dgm:pt modelId="{BB2158C8-B2BD-4181-B0A8-1665D4DA1E65}" type="pres">
      <dgm:prSet presAssocID="{083E5B2D-1D50-4151-923B-C29CE04C29C0}" presName="compNode" presStyleCnt="0"/>
      <dgm:spPr/>
    </dgm:pt>
    <dgm:pt modelId="{00B0C203-46F8-4AF0-97BF-16426F1FA368}" type="pres">
      <dgm:prSet presAssocID="{083E5B2D-1D50-4151-923B-C29CE04C29C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eting"/>
        </a:ext>
      </dgm:extLst>
    </dgm:pt>
    <dgm:pt modelId="{A7CF8270-DC42-41AF-827B-D61D401942B6}" type="pres">
      <dgm:prSet presAssocID="{083E5B2D-1D50-4151-923B-C29CE04C29C0}" presName="iconSpace" presStyleCnt="0"/>
      <dgm:spPr/>
    </dgm:pt>
    <dgm:pt modelId="{70BFEFBC-B170-41F9-944C-67C1B768408A}" type="pres">
      <dgm:prSet presAssocID="{083E5B2D-1D50-4151-923B-C29CE04C29C0}" presName="parTx" presStyleLbl="revTx" presStyleIdx="8" presStyleCnt="12">
        <dgm:presLayoutVars>
          <dgm:chMax val="0"/>
          <dgm:chPref val="0"/>
        </dgm:presLayoutVars>
      </dgm:prSet>
      <dgm:spPr/>
    </dgm:pt>
    <dgm:pt modelId="{9F451295-A81C-4BF9-8923-F4BC530F0EB0}" type="pres">
      <dgm:prSet presAssocID="{083E5B2D-1D50-4151-923B-C29CE04C29C0}" presName="txSpace" presStyleCnt="0"/>
      <dgm:spPr/>
    </dgm:pt>
    <dgm:pt modelId="{730EC325-5580-4C2A-BA29-11BBCCF2B085}" type="pres">
      <dgm:prSet presAssocID="{083E5B2D-1D50-4151-923B-C29CE04C29C0}" presName="desTx" presStyleLbl="revTx" presStyleIdx="9" presStyleCnt="12">
        <dgm:presLayoutVars/>
      </dgm:prSet>
      <dgm:spPr/>
    </dgm:pt>
    <dgm:pt modelId="{9F927DB7-E6B7-469D-969A-7718A2296DB0}" type="pres">
      <dgm:prSet presAssocID="{D4A9AD1E-670F-42FC-AF53-5FFE8F59D268}" presName="sibTrans" presStyleCnt="0"/>
      <dgm:spPr/>
    </dgm:pt>
    <dgm:pt modelId="{73BDD362-6AEE-4A34-B4A5-61C5284D64B5}" type="pres">
      <dgm:prSet presAssocID="{F25DE7BA-D808-459C-9D5E-CC37E0C5E350}" presName="compNode" presStyleCnt="0"/>
      <dgm:spPr/>
    </dgm:pt>
    <dgm:pt modelId="{EC88F2DE-C842-4CF5-95AD-98D0AED15D96}" type="pres">
      <dgm:prSet presAssocID="{F25DE7BA-D808-459C-9D5E-CC37E0C5E35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tethoscope"/>
        </a:ext>
      </dgm:extLst>
    </dgm:pt>
    <dgm:pt modelId="{F8AA6EBD-426C-4513-865E-0F1273D7908D}" type="pres">
      <dgm:prSet presAssocID="{F25DE7BA-D808-459C-9D5E-CC37E0C5E350}" presName="iconSpace" presStyleCnt="0"/>
      <dgm:spPr/>
    </dgm:pt>
    <dgm:pt modelId="{9DDB6F23-3CCE-4F86-B1E4-2324CF62DFE3}" type="pres">
      <dgm:prSet presAssocID="{F25DE7BA-D808-459C-9D5E-CC37E0C5E350}" presName="parTx" presStyleLbl="revTx" presStyleIdx="10" presStyleCnt="12">
        <dgm:presLayoutVars>
          <dgm:chMax val="0"/>
          <dgm:chPref val="0"/>
        </dgm:presLayoutVars>
      </dgm:prSet>
      <dgm:spPr/>
    </dgm:pt>
    <dgm:pt modelId="{7AB9B0EB-EC1B-41EB-ACA1-A059063F6CD3}" type="pres">
      <dgm:prSet presAssocID="{F25DE7BA-D808-459C-9D5E-CC37E0C5E350}" presName="txSpace" presStyleCnt="0"/>
      <dgm:spPr/>
    </dgm:pt>
    <dgm:pt modelId="{21E60997-F382-4E69-8293-EA97C961A290}" type="pres">
      <dgm:prSet presAssocID="{F25DE7BA-D808-459C-9D5E-CC37E0C5E350}" presName="desTx" presStyleLbl="revTx" presStyleIdx="11" presStyleCnt="12">
        <dgm:presLayoutVars/>
      </dgm:prSet>
      <dgm:spPr/>
    </dgm:pt>
  </dgm:ptLst>
  <dgm:cxnLst>
    <dgm:cxn modelId="{B5CCCA00-6C09-48BB-9569-1471B21ADC30}" srcId="{2E944CFA-23EE-4EE4-8AFF-6F126E3A1B5A}" destId="{0994E812-49D2-4CB2-9961-D31A1D83F79D}" srcOrd="0" destOrd="0" parTransId="{F64BA4A4-1869-4272-AEE7-B7B0EB4FF25E}" sibTransId="{216A991A-8019-4B3F-B809-8C6654FA896F}"/>
    <dgm:cxn modelId="{EB534A04-C27E-4E8E-A06B-762788FE079D}" type="presOf" srcId="{D8414BA3-C3ED-4EF1-9E5B-155531D11397}" destId="{BDA3FDBD-D2E9-411A-8449-C1802D32CF59}" srcOrd="0" destOrd="0" presId="urn:microsoft.com/office/officeart/2018/2/layout/IconLabelDescriptionList"/>
    <dgm:cxn modelId="{42703B05-6EB1-4729-B701-81C776F18221}" srcId="{2E944CFA-23EE-4EE4-8AFF-6F126E3A1B5A}" destId="{6E28E624-B850-4D70-B637-163346F6CBF8}" srcOrd="2" destOrd="0" parTransId="{3BAC21E8-4CA7-4ED6-BFB4-07401125EC74}" sibTransId="{7230C6D0-20B0-40B3-83CC-A5E186980658}"/>
    <dgm:cxn modelId="{7C35AE06-FFA2-4F19-BAD6-80D2B25364CC}" type="presOf" srcId="{5EBCA39A-9933-40BC-AB32-7DC2FCA32575}" destId="{5B70B9A8-31E7-440A-A98E-FF8F39D6A1ED}" srcOrd="0" destOrd="0" presId="urn:microsoft.com/office/officeart/2018/2/layout/IconLabelDescriptionList"/>
    <dgm:cxn modelId="{EA4F5108-D16C-4475-899D-C1077A1BAD59}" type="presOf" srcId="{C6BB8477-EDBA-49E5-95C2-C8D41A4125E9}" destId="{21E60997-F382-4E69-8293-EA97C961A290}" srcOrd="0" destOrd="1" presId="urn:microsoft.com/office/officeart/2018/2/layout/IconLabelDescriptionList"/>
    <dgm:cxn modelId="{1E06520F-4BB3-46C3-BA83-409A9C67C264}" srcId="{0994E812-49D2-4CB2-9961-D31A1D83F79D}" destId="{D8414BA3-C3ED-4EF1-9E5B-155531D11397}" srcOrd="0" destOrd="0" parTransId="{46CFA460-7A36-4054-A194-B2FE8CDB8984}" sibTransId="{5250A20F-386F-4350-97BC-4B7D3B314819}"/>
    <dgm:cxn modelId="{B0CE2612-AD92-4FB7-B624-964556049ADB}" srcId="{0994E812-49D2-4CB2-9961-D31A1D83F79D}" destId="{38F7812A-A7E0-4EDF-9F0E-D9B2BB2EBF7F}" srcOrd="1" destOrd="0" parTransId="{EDF1EF2B-C49E-44A8-9021-4683F9628FEF}" sibTransId="{A9F1C628-12EC-49A6-AB9C-593F56756A04}"/>
    <dgm:cxn modelId="{EF508219-F36E-43D2-B032-E9D3043B78D6}" type="presOf" srcId="{083E5B2D-1D50-4151-923B-C29CE04C29C0}" destId="{70BFEFBC-B170-41F9-944C-67C1B768408A}" srcOrd="0" destOrd="0" presId="urn:microsoft.com/office/officeart/2018/2/layout/IconLabelDescriptionList"/>
    <dgm:cxn modelId="{1E3F3C1D-C02C-4D71-8869-3234A52907B8}" type="presOf" srcId="{84C36B2F-0D9E-48F6-8214-47D0378B7891}" destId="{93282574-1C59-4117-A00C-2C2E3DC47CED}" srcOrd="0" destOrd="0" presId="urn:microsoft.com/office/officeart/2018/2/layout/IconLabelDescriptionList"/>
    <dgm:cxn modelId="{DFAC0622-152E-4204-A204-A9444405399A}" srcId="{083E5B2D-1D50-4151-923B-C29CE04C29C0}" destId="{5E09EB42-117D-4BBC-9216-D9B045951001}" srcOrd="1" destOrd="0" parTransId="{7E9C05CA-CBA4-4DAF-A5A8-7876DD22840B}" sibTransId="{86BAD578-9E96-46E6-81B7-03215847535D}"/>
    <dgm:cxn modelId="{B3F70E26-0C18-4968-8B03-1444842F68DA}" type="presOf" srcId="{F25DE7BA-D808-459C-9D5E-CC37E0C5E350}" destId="{9DDB6F23-3CCE-4F86-B1E4-2324CF62DFE3}" srcOrd="0" destOrd="0" presId="urn:microsoft.com/office/officeart/2018/2/layout/IconLabelDescriptionList"/>
    <dgm:cxn modelId="{CE5ABE2D-F8C5-492B-AF90-E37166A5D146}" type="presOf" srcId="{5E09EB42-117D-4BBC-9216-D9B045951001}" destId="{730EC325-5580-4C2A-BA29-11BBCCF2B085}" srcOrd="0" destOrd="1" presId="urn:microsoft.com/office/officeart/2018/2/layout/IconLabelDescriptionList"/>
    <dgm:cxn modelId="{893EAF31-4A33-44D3-98AD-74DC1E892359}" type="presOf" srcId="{3DABD660-445D-48C3-9F7B-55230DE8E1DE}" destId="{92F47AE1-A595-4FE6-8F6F-E5C1C5908F5A}" srcOrd="0" destOrd="0" presId="urn:microsoft.com/office/officeart/2018/2/layout/IconLabelDescriptionList"/>
    <dgm:cxn modelId="{E5502B37-A1C4-426C-A8A1-40ABDAB370AC}" type="presOf" srcId="{4CAC839D-33DC-4FA0-85C1-17E5B452D574}" destId="{F3CEDE3E-6550-4969-AAF7-22C99CC10CFF}" srcOrd="0" destOrd="0" presId="urn:microsoft.com/office/officeart/2018/2/layout/IconLabelDescriptionList"/>
    <dgm:cxn modelId="{E99E8837-2627-43BA-9811-534B8E3E9E20}" srcId="{2E944CFA-23EE-4EE4-8AFF-6F126E3A1B5A}" destId="{F25DE7BA-D808-459C-9D5E-CC37E0C5E350}" srcOrd="5" destOrd="0" parTransId="{9EFC6536-1F82-4581-8C87-0D3A0E6A0658}" sibTransId="{37A979A7-3773-4F1F-89AC-E530336F4266}"/>
    <dgm:cxn modelId="{2F460A40-4FA5-43E0-AD5A-1FAAB6CD11C7}" srcId="{F25DE7BA-D808-459C-9D5E-CC37E0C5E350}" destId="{C6BB8477-EDBA-49E5-95C2-C8D41A4125E9}" srcOrd="1" destOrd="0" parTransId="{F4315B2C-77F5-469F-BBF9-240B1A9B7C51}" sibTransId="{8CB752BA-5BAB-4CDF-8945-EA03F9F15B1E}"/>
    <dgm:cxn modelId="{D9F1A85D-CB42-4C28-BE38-9BFC387D1F83}" srcId="{2E944CFA-23EE-4EE4-8AFF-6F126E3A1B5A}" destId="{3DABD660-445D-48C3-9F7B-55230DE8E1DE}" srcOrd="3" destOrd="0" parTransId="{5C1E0FBC-6AC3-4E0D-A050-2ED9C91A6B06}" sibTransId="{551D1BED-4E78-43DF-83AC-734F3244B3CB}"/>
    <dgm:cxn modelId="{AC90056B-55FF-4E53-94A7-C549082F10E8}" type="presOf" srcId="{C300803B-88F7-4B35-AA85-1440F9FCA210}" destId="{730EC325-5580-4C2A-BA29-11BBCCF2B085}" srcOrd="0" destOrd="0" presId="urn:microsoft.com/office/officeart/2018/2/layout/IconLabelDescriptionList"/>
    <dgm:cxn modelId="{5FF2A34D-3C6A-4473-B6FE-B7AAED15E238}" type="presOf" srcId="{0994E812-49D2-4CB2-9961-D31A1D83F79D}" destId="{8367722F-51B0-42E1-AD81-E3EE5FF10D8E}" srcOrd="0" destOrd="0" presId="urn:microsoft.com/office/officeart/2018/2/layout/IconLabelDescriptionList"/>
    <dgm:cxn modelId="{C1E88056-AFB9-488F-9A3C-7C3E90B86CE7}" srcId="{083E5B2D-1D50-4151-923B-C29CE04C29C0}" destId="{C300803B-88F7-4B35-AA85-1440F9FCA210}" srcOrd="0" destOrd="0" parTransId="{CCE7BA1A-D117-4ADB-B1D2-D22663C1BB8A}" sibTransId="{F8102801-EBB2-48BB-9F6B-05A66710539D}"/>
    <dgm:cxn modelId="{E8E6A257-1E1A-4DC7-960F-D4B59DE6F51F}" type="presOf" srcId="{9638C2FB-8CF6-4A87-8177-4D851D7DDD56}" destId="{5B70B9A8-31E7-440A-A98E-FF8F39D6A1ED}" srcOrd="0" destOrd="1" presId="urn:microsoft.com/office/officeart/2018/2/layout/IconLabelDescriptionList"/>
    <dgm:cxn modelId="{1A3FF277-FFE6-4A97-A529-FF21290927F1}" type="presOf" srcId="{D142C1A2-F690-4ECB-84FD-690D5D533488}" destId="{F3CEDE3E-6550-4969-AAF7-22C99CC10CFF}" srcOrd="0" destOrd="1" presId="urn:microsoft.com/office/officeart/2018/2/layout/IconLabelDescriptionList"/>
    <dgm:cxn modelId="{5A27D87D-88E0-4A9D-97CF-90F5FFDD8A32}" type="presOf" srcId="{6E28E624-B850-4D70-B637-163346F6CBF8}" destId="{D6946F6A-2B2C-4BF1-94CE-9DF792931402}" srcOrd="0" destOrd="0" presId="urn:microsoft.com/office/officeart/2018/2/layout/IconLabelDescriptionList"/>
    <dgm:cxn modelId="{D4424C84-7CC9-4F9E-9579-55A7FE3377A6}" srcId="{6E28E624-B850-4D70-B637-163346F6CBF8}" destId="{4CAC839D-33DC-4FA0-85C1-17E5B452D574}" srcOrd="0" destOrd="0" parTransId="{9123BC75-F7DD-48AF-B304-B42208FA4636}" sibTransId="{185086AD-0295-4F79-B5EF-4FEA8002FF53}"/>
    <dgm:cxn modelId="{18E42888-1F20-47D0-9DD3-BEBA1CCA0EEB}" type="presOf" srcId="{38F7812A-A7E0-4EDF-9F0E-D9B2BB2EBF7F}" destId="{BDA3FDBD-D2E9-411A-8449-C1802D32CF59}" srcOrd="0" destOrd="1" presId="urn:microsoft.com/office/officeart/2018/2/layout/IconLabelDescriptionList"/>
    <dgm:cxn modelId="{6855178A-F9FB-463B-A60A-DF1C4F1F547C}" srcId="{6E28E624-B850-4D70-B637-163346F6CBF8}" destId="{D142C1A2-F690-4ECB-84FD-690D5D533488}" srcOrd="1" destOrd="0" parTransId="{7703A9E0-9131-49C2-9C81-7CF669BCA4A1}" sibTransId="{7AA09D5B-6FE1-4D27-9038-54F8F24389B1}"/>
    <dgm:cxn modelId="{7D671C8C-CFCF-4DC7-9200-6E95A945F64B}" srcId="{84C36B2F-0D9E-48F6-8214-47D0378B7891}" destId="{4253B499-D820-480B-8744-7382F75824D9}" srcOrd="1" destOrd="0" parTransId="{BB46E15A-BB08-4341-B815-7AD7DA9E8D39}" sibTransId="{4F407B8E-DB97-450C-8089-B0079B12BFD3}"/>
    <dgm:cxn modelId="{8DF83F91-E70A-4821-8BA7-1E8CFC372BFE}" srcId="{2E944CFA-23EE-4EE4-8AFF-6F126E3A1B5A}" destId="{083E5B2D-1D50-4151-923B-C29CE04C29C0}" srcOrd="4" destOrd="0" parTransId="{AFAB7AF1-654C-4C45-B714-AD131BECE32B}" sibTransId="{D4A9AD1E-670F-42FC-AF53-5FFE8F59D268}"/>
    <dgm:cxn modelId="{36FDFA93-BC1F-40EA-996F-F03D7758626A}" type="presOf" srcId="{06C70587-B10D-4EF9-B3C3-FD58B50BAA62}" destId="{E26F5E19-B48F-4382-AF33-713A92920446}" srcOrd="0" destOrd="0" presId="urn:microsoft.com/office/officeart/2018/2/layout/IconLabelDescriptionList"/>
    <dgm:cxn modelId="{02960DA3-8C19-4FBD-87B6-B04D18AD655C}" srcId="{2E944CFA-23EE-4EE4-8AFF-6F126E3A1B5A}" destId="{84C36B2F-0D9E-48F6-8214-47D0378B7891}" srcOrd="1" destOrd="0" parTransId="{D17DBA87-2CA0-4E10-BA74-41037FDFE654}" sibTransId="{8AA3CD2A-101A-448A-92B5-2BCF587DA36A}"/>
    <dgm:cxn modelId="{E05CE6BA-CBF1-4D69-B832-3137EEA283A0}" srcId="{F25DE7BA-D808-459C-9D5E-CC37E0C5E350}" destId="{77FDA62D-F562-4038-824B-097A4F69EE52}" srcOrd="0" destOrd="0" parTransId="{D7BFAEE5-77F6-4577-AC01-120C94A4352E}" sibTransId="{C0EE3B17-1FCD-4DE0-AE96-E14FC8BF0928}"/>
    <dgm:cxn modelId="{AF71B3BB-3665-4331-8A08-74F65F41C12E}" type="presOf" srcId="{28DF8188-487D-477A-91D8-478E5E667FA4}" destId="{F3CEDE3E-6550-4969-AAF7-22C99CC10CFF}" srcOrd="0" destOrd="2" presId="urn:microsoft.com/office/officeart/2018/2/layout/IconLabelDescriptionList"/>
    <dgm:cxn modelId="{D87370BD-DF09-444A-B46A-11B7B0B49179}" srcId="{3DABD660-445D-48C3-9F7B-55230DE8E1DE}" destId="{5EBCA39A-9933-40BC-AB32-7DC2FCA32575}" srcOrd="0" destOrd="0" parTransId="{45E87341-2875-4F1B-A5DD-3BB712F0679D}" sibTransId="{00DEE659-4216-4272-B6F3-C2349A3DA092}"/>
    <dgm:cxn modelId="{EDF842C1-C2BA-45F9-BA08-E834DE85AB74}" srcId="{3DABD660-445D-48C3-9F7B-55230DE8E1DE}" destId="{9638C2FB-8CF6-4A87-8177-4D851D7DDD56}" srcOrd="1" destOrd="0" parTransId="{F3F582DE-F61D-4376-A8DC-5BD867AAA417}" sibTransId="{2B9B618C-C5C5-4A98-BE6B-77D335BFC3DF}"/>
    <dgm:cxn modelId="{AF05D8C1-690F-4C91-AD11-37200BD5B4F8}" type="presOf" srcId="{4253B499-D820-480B-8744-7382F75824D9}" destId="{E26F5E19-B48F-4382-AF33-713A92920446}" srcOrd="0" destOrd="1" presId="urn:microsoft.com/office/officeart/2018/2/layout/IconLabelDescriptionList"/>
    <dgm:cxn modelId="{C63497C6-B9AE-4478-974A-308DDE9B10A4}" srcId="{84C36B2F-0D9E-48F6-8214-47D0378B7891}" destId="{06C70587-B10D-4EF9-B3C3-FD58B50BAA62}" srcOrd="0" destOrd="0" parTransId="{697E3A34-57B2-43D3-AB8E-6E10FF873D8E}" sibTransId="{6617766B-BA17-48FA-A42E-5A8D1E5DF52C}"/>
    <dgm:cxn modelId="{A5D642E4-DF3A-47E6-9544-2B1DB06810AD}" srcId="{6E28E624-B850-4D70-B637-163346F6CBF8}" destId="{28DF8188-487D-477A-91D8-478E5E667FA4}" srcOrd="2" destOrd="0" parTransId="{17133B5F-967B-45DA-B0B3-5BB9C503D877}" sibTransId="{67CAA641-9967-4ED4-99AB-C1D06A40E9C0}"/>
    <dgm:cxn modelId="{5385E7ED-257E-4485-B31F-D9E08C9ED087}" type="presOf" srcId="{77FDA62D-F562-4038-824B-097A4F69EE52}" destId="{21E60997-F382-4E69-8293-EA97C961A290}" srcOrd="0" destOrd="0" presId="urn:microsoft.com/office/officeart/2018/2/layout/IconLabelDescriptionList"/>
    <dgm:cxn modelId="{AE30EFFE-D9BD-4DEF-A10E-3A429EBB769A}" type="presOf" srcId="{2E944CFA-23EE-4EE4-8AFF-6F126E3A1B5A}" destId="{E7788EB8-0A42-4A1E-A6AC-C0B2E613EF0B}" srcOrd="0" destOrd="0" presId="urn:microsoft.com/office/officeart/2018/2/layout/IconLabelDescriptionList"/>
    <dgm:cxn modelId="{E2F0314D-B3A6-4D27-8F2D-71E36A14FE95}" type="presParOf" srcId="{E7788EB8-0A42-4A1E-A6AC-C0B2E613EF0B}" destId="{92FFE01D-1CE9-4DC0-9CD0-B9B7BFCA7E8E}" srcOrd="0" destOrd="0" presId="urn:microsoft.com/office/officeart/2018/2/layout/IconLabelDescriptionList"/>
    <dgm:cxn modelId="{808EAEF5-5EB6-41BB-83E3-9AF63F9B3FC5}" type="presParOf" srcId="{92FFE01D-1CE9-4DC0-9CD0-B9B7BFCA7E8E}" destId="{51937632-97F1-4CEF-9F0A-589D1D9F18C9}" srcOrd="0" destOrd="0" presId="urn:microsoft.com/office/officeart/2018/2/layout/IconLabelDescriptionList"/>
    <dgm:cxn modelId="{20862CBE-5068-40A6-97CF-316F719297D6}" type="presParOf" srcId="{92FFE01D-1CE9-4DC0-9CD0-B9B7BFCA7E8E}" destId="{F1CBEAAB-2890-4E5B-99B2-429BAF94CE27}" srcOrd="1" destOrd="0" presId="urn:microsoft.com/office/officeart/2018/2/layout/IconLabelDescriptionList"/>
    <dgm:cxn modelId="{219817F7-DFDF-4F18-B868-EDFA29AD3FF2}" type="presParOf" srcId="{92FFE01D-1CE9-4DC0-9CD0-B9B7BFCA7E8E}" destId="{8367722F-51B0-42E1-AD81-E3EE5FF10D8E}" srcOrd="2" destOrd="0" presId="urn:microsoft.com/office/officeart/2018/2/layout/IconLabelDescriptionList"/>
    <dgm:cxn modelId="{C2AA50B4-576F-426A-8711-787DDBECC19D}" type="presParOf" srcId="{92FFE01D-1CE9-4DC0-9CD0-B9B7BFCA7E8E}" destId="{2DB355CB-C982-44AB-A9E3-C669B0F41730}" srcOrd="3" destOrd="0" presId="urn:microsoft.com/office/officeart/2018/2/layout/IconLabelDescriptionList"/>
    <dgm:cxn modelId="{3F8E450B-D736-4850-A1F9-1A804359EA48}" type="presParOf" srcId="{92FFE01D-1CE9-4DC0-9CD0-B9B7BFCA7E8E}" destId="{BDA3FDBD-D2E9-411A-8449-C1802D32CF59}" srcOrd="4" destOrd="0" presId="urn:microsoft.com/office/officeart/2018/2/layout/IconLabelDescriptionList"/>
    <dgm:cxn modelId="{AE96AD89-E58B-4685-94E7-4BE7F47D684A}" type="presParOf" srcId="{E7788EB8-0A42-4A1E-A6AC-C0B2E613EF0B}" destId="{A5C98052-00A4-48B1-ACF1-8C7FBE33F34C}" srcOrd="1" destOrd="0" presId="urn:microsoft.com/office/officeart/2018/2/layout/IconLabelDescriptionList"/>
    <dgm:cxn modelId="{E79CDA41-1AD8-4803-A056-1F45D915FC90}" type="presParOf" srcId="{E7788EB8-0A42-4A1E-A6AC-C0B2E613EF0B}" destId="{CEE4B85E-C2FB-4FDC-80C3-24AFC69A909D}" srcOrd="2" destOrd="0" presId="urn:microsoft.com/office/officeart/2018/2/layout/IconLabelDescriptionList"/>
    <dgm:cxn modelId="{C14C73DF-0D32-432E-B0D7-96CB7E554DBF}" type="presParOf" srcId="{CEE4B85E-C2FB-4FDC-80C3-24AFC69A909D}" destId="{B8A2937B-F102-4294-B101-8A8BBA918A3A}" srcOrd="0" destOrd="0" presId="urn:microsoft.com/office/officeart/2018/2/layout/IconLabelDescriptionList"/>
    <dgm:cxn modelId="{FEAD3ABD-9259-46B3-AE32-255E05828CB4}" type="presParOf" srcId="{CEE4B85E-C2FB-4FDC-80C3-24AFC69A909D}" destId="{1A0B3244-8512-44E2-AFA1-C0CD382A51E5}" srcOrd="1" destOrd="0" presId="urn:microsoft.com/office/officeart/2018/2/layout/IconLabelDescriptionList"/>
    <dgm:cxn modelId="{65D4A960-E1B0-4A42-9DE4-72D09D35036B}" type="presParOf" srcId="{CEE4B85E-C2FB-4FDC-80C3-24AFC69A909D}" destId="{93282574-1C59-4117-A00C-2C2E3DC47CED}" srcOrd="2" destOrd="0" presId="urn:microsoft.com/office/officeart/2018/2/layout/IconLabelDescriptionList"/>
    <dgm:cxn modelId="{54526278-2F07-4D0C-8C50-4EF796027F18}" type="presParOf" srcId="{CEE4B85E-C2FB-4FDC-80C3-24AFC69A909D}" destId="{5D24B44F-2226-4D8D-8B91-9A4696A49036}" srcOrd="3" destOrd="0" presId="urn:microsoft.com/office/officeart/2018/2/layout/IconLabelDescriptionList"/>
    <dgm:cxn modelId="{079D9BF4-CE86-43E3-9B07-7DE06A3250D1}" type="presParOf" srcId="{CEE4B85E-C2FB-4FDC-80C3-24AFC69A909D}" destId="{E26F5E19-B48F-4382-AF33-713A92920446}" srcOrd="4" destOrd="0" presId="urn:microsoft.com/office/officeart/2018/2/layout/IconLabelDescriptionList"/>
    <dgm:cxn modelId="{B23C4E32-570A-45B6-9EB0-66B2C40C7751}" type="presParOf" srcId="{E7788EB8-0A42-4A1E-A6AC-C0B2E613EF0B}" destId="{D0EDB3AC-0C10-4681-96E1-E319C735F267}" srcOrd="3" destOrd="0" presId="urn:microsoft.com/office/officeart/2018/2/layout/IconLabelDescriptionList"/>
    <dgm:cxn modelId="{37EA9EEA-6DA3-46C5-94F9-11677C2ABB30}" type="presParOf" srcId="{E7788EB8-0A42-4A1E-A6AC-C0B2E613EF0B}" destId="{2CA36E11-4377-4F95-B0DF-C0B7ADC2BB45}" srcOrd="4" destOrd="0" presId="urn:microsoft.com/office/officeart/2018/2/layout/IconLabelDescriptionList"/>
    <dgm:cxn modelId="{07C1F448-A337-4C16-B950-16AA93D4E437}" type="presParOf" srcId="{2CA36E11-4377-4F95-B0DF-C0B7ADC2BB45}" destId="{4FDED0F4-0CDA-4F99-A74A-46D98DBE4C79}" srcOrd="0" destOrd="0" presId="urn:microsoft.com/office/officeart/2018/2/layout/IconLabelDescriptionList"/>
    <dgm:cxn modelId="{C2DAB3B1-BC59-4006-91B5-17C3776DF051}" type="presParOf" srcId="{2CA36E11-4377-4F95-B0DF-C0B7ADC2BB45}" destId="{2DF31952-041D-4B4E-9DC3-F9D3B5AC657F}" srcOrd="1" destOrd="0" presId="urn:microsoft.com/office/officeart/2018/2/layout/IconLabelDescriptionList"/>
    <dgm:cxn modelId="{3FA7E92F-E04A-4F86-9FA4-CA0A379104C9}" type="presParOf" srcId="{2CA36E11-4377-4F95-B0DF-C0B7ADC2BB45}" destId="{D6946F6A-2B2C-4BF1-94CE-9DF792931402}" srcOrd="2" destOrd="0" presId="urn:microsoft.com/office/officeart/2018/2/layout/IconLabelDescriptionList"/>
    <dgm:cxn modelId="{44669E3B-C3E6-4D58-A69A-278BE25D3753}" type="presParOf" srcId="{2CA36E11-4377-4F95-B0DF-C0B7ADC2BB45}" destId="{48BABE62-1419-4357-90E8-7448EC258B9A}" srcOrd="3" destOrd="0" presId="urn:microsoft.com/office/officeart/2018/2/layout/IconLabelDescriptionList"/>
    <dgm:cxn modelId="{D0EB0C92-DDAE-4A3C-BD9B-9969C88DC916}" type="presParOf" srcId="{2CA36E11-4377-4F95-B0DF-C0B7ADC2BB45}" destId="{F3CEDE3E-6550-4969-AAF7-22C99CC10CFF}" srcOrd="4" destOrd="0" presId="urn:microsoft.com/office/officeart/2018/2/layout/IconLabelDescriptionList"/>
    <dgm:cxn modelId="{FB69A4ED-FC2C-41CD-ACEB-BDC353997325}" type="presParOf" srcId="{E7788EB8-0A42-4A1E-A6AC-C0B2E613EF0B}" destId="{5E8AAA0A-F6ED-4DE6-822E-A2E4164BC4B3}" srcOrd="5" destOrd="0" presId="urn:microsoft.com/office/officeart/2018/2/layout/IconLabelDescriptionList"/>
    <dgm:cxn modelId="{7EA34D26-6AA1-4FB5-BE21-FC993BAB38F3}" type="presParOf" srcId="{E7788EB8-0A42-4A1E-A6AC-C0B2E613EF0B}" destId="{EFDCB048-0739-4DD2-AE5F-9548EA033643}" srcOrd="6" destOrd="0" presId="urn:microsoft.com/office/officeart/2018/2/layout/IconLabelDescriptionList"/>
    <dgm:cxn modelId="{69D89F58-0E9F-4161-9472-8CA337638FBC}" type="presParOf" srcId="{EFDCB048-0739-4DD2-AE5F-9548EA033643}" destId="{44A75DCC-73EE-4AF4-80D9-D0E7DE195B56}" srcOrd="0" destOrd="0" presId="urn:microsoft.com/office/officeart/2018/2/layout/IconLabelDescriptionList"/>
    <dgm:cxn modelId="{E9F99A09-6A1E-403E-AF43-69497C2D49C0}" type="presParOf" srcId="{EFDCB048-0739-4DD2-AE5F-9548EA033643}" destId="{32582640-E7D3-484C-A365-698DFDE66A0D}" srcOrd="1" destOrd="0" presId="urn:microsoft.com/office/officeart/2018/2/layout/IconLabelDescriptionList"/>
    <dgm:cxn modelId="{D3651605-6686-4C65-8B91-09ED79A28F24}" type="presParOf" srcId="{EFDCB048-0739-4DD2-AE5F-9548EA033643}" destId="{92F47AE1-A595-4FE6-8F6F-E5C1C5908F5A}" srcOrd="2" destOrd="0" presId="urn:microsoft.com/office/officeart/2018/2/layout/IconLabelDescriptionList"/>
    <dgm:cxn modelId="{84CA3059-F8AE-4242-8368-4BF713466294}" type="presParOf" srcId="{EFDCB048-0739-4DD2-AE5F-9548EA033643}" destId="{15149FF1-7E77-4B43-BDFB-30FB6922FEB5}" srcOrd="3" destOrd="0" presId="urn:microsoft.com/office/officeart/2018/2/layout/IconLabelDescriptionList"/>
    <dgm:cxn modelId="{86820A8D-D763-4DFA-A05D-021CBA3CF672}" type="presParOf" srcId="{EFDCB048-0739-4DD2-AE5F-9548EA033643}" destId="{5B70B9A8-31E7-440A-A98E-FF8F39D6A1ED}" srcOrd="4" destOrd="0" presId="urn:microsoft.com/office/officeart/2018/2/layout/IconLabelDescriptionList"/>
    <dgm:cxn modelId="{6BC7043C-C6CE-4A3F-BB47-4C6346609FA7}" type="presParOf" srcId="{E7788EB8-0A42-4A1E-A6AC-C0B2E613EF0B}" destId="{25C77F97-7C30-4253-ADA5-D048ECA8F8EA}" srcOrd="7" destOrd="0" presId="urn:microsoft.com/office/officeart/2018/2/layout/IconLabelDescriptionList"/>
    <dgm:cxn modelId="{5B6D44A9-79FF-4791-A6B5-F310A185E712}" type="presParOf" srcId="{E7788EB8-0A42-4A1E-A6AC-C0B2E613EF0B}" destId="{BB2158C8-B2BD-4181-B0A8-1665D4DA1E65}" srcOrd="8" destOrd="0" presId="urn:microsoft.com/office/officeart/2018/2/layout/IconLabelDescriptionList"/>
    <dgm:cxn modelId="{67E7AA9B-8A1C-4389-BF89-A4AEA22B19EF}" type="presParOf" srcId="{BB2158C8-B2BD-4181-B0A8-1665D4DA1E65}" destId="{00B0C203-46F8-4AF0-97BF-16426F1FA368}" srcOrd="0" destOrd="0" presId="urn:microsoft.com/office/officeart/2018/2/layout/IconLabelDescriptionList"/>
    <dgm:cxn modelId="{BDAC3A36-2CD0-4212-A7D3-2A8CE226F25F}" type="presParOf" srcId="{BB2158C8-B2BD-4181-B0A8-1665D4DA1E65}" destId="{A7CF8270-DC42-41AF-827B-D61D401942B6}" srcOrd="1" destOrd="0" presId="urn:microsoft.com/office/officeart/2018/2/layout/IconLabelDescriptionList"/>
    <dgm:cxn modelId="{3398FCC5-55E6-4882-B453-E883B68FA9B9}" type="presParOf" srcId="{BB2158C8-B2BD-4181-B0A8-1665D4DA1E65}" destId="{70BFEFBC-B170-41F9-944C-67C1B768408A}" srcOrd="2" destOrd="0" presId="urn:microsoft.com/office/officeart/2018/2/layout/IconLabelDescriptionList"/>
    <dgm:cxn modelId="{788AFAA1-7AD7-49B8-B2C3-063B1B61648D}" type="presParOf" srcId="{BB2158C8-B2BD-4181-B0A8-1665D4DA1E65}" destId="{9F451295-A81C-4BF9-8923-F4BC530F0EB0}" srcOrd="3" destOrd="0" presId="urn:microsoft.com/office/officeart/2018/2/layout/IconLabelDescriptionList"/>
    <dgm:cxn modelId="{2E6C9E36-4CD9-4473-9C69-8C61F435D19A}" type="presParOf" srcId="{BB2158C8-B2BD-4181-B0A8-1665D4DA1E65}" destId="{730EC325-5580-4C2A-BA29-11BBCCF2B085}" srcOrd="4" destOrd="0" presId="urn:microsoft.com/office/officeart/2018/2/layout/IconLabelDescriptionList"/>
    <dgm:cxn modelId="{5F6AD177-0ABA-4C55-A4A4-99CC2F0D4D63}" type="presParOf" srcId="{E7788EB8-0A42-4A1E-A6AC-C0B2E613EF0B}" destId="{9F927DB7-E6B7-469D-969A-7718A2296DB0}" srcOrd="9" destOrd="0" presId="urn:microsoft.com/office/officeart/2018/2/layout/IconLabelDescriptionList"/>
    <dgm:cxn modelId="{0278DD31-C8E9-4E93-8A9D-B70E239EB5D5}" type="presParOf" srcId="{E7788EB8-0A42-4A1E-A6AC-C0B2E613EF0B}" destId="{73BDD362-6AEE-4A34-B4A5-61C5284D64B5}" srcOrd="10" destOrd="0" presId="urn:microsoft.com/office/officeart/2018/2/layout/IconLabelDescriptionList"/>
    <dgm:cxn modelId="{569EADCA-5536-48F9-B167-71B296A1A21B}" type="presParOf" srcId="{73BDD362-6AEE-4A34-B4A5-61C5284D64B5}" destId="{EC88F2DE-C842-4CF5-95AD-98D0AED15D96}" srcOrd="0" destOrd="0" presId="urn:microsoft.com/office/officeart/2018/2/layout/IconLabelDescriptionList"/>
    <dgm:cxn modelId="{A303DA02-DB81-4A1C-925A-571F7B1FC1ED}" type="presParOf" srcId="{73BDD362-6AEE-4A34-B4A5-61C5284D64B5}" destId="{F8AA6EBD-426C-4513-865E-0F1273D7908D}" srcOrd="1" destOrd="0" presId="urn:microsoft.com/office/officeart/2018/2/layout/IconLabelDescriptionList"/>
    <dgm:cxn modelId="{C690C2CB-C814-4082-88B3-D11DA367D33A}" type="presParOf" srcId="{73BDD362-6AEE-4A34-B4A5-61C5284D64B5}" destId="{9DDB6F23-3CCE-4F86-B1E4-2324CF62DFE3}" srcOrd="2" destOrd="0" presId="urn:microsoft.com/office/officeart/2018/2/layout/IconLabelDescriptionList"/>
    <dgm:cxn modelId="{BDE4BB59-9E59-42F8-81C1-35E0EC39B084}" type="presParOf" srcId="{73BDD362-6AEE-4A34-B4A5-61C5284D64B5}" destId="{7AB9B0EB-EC1B-41EB-ACA1-A059063F6CD3}" srcOrd="3" destOrd="0" presId="urn:microsoft.com/office/officeart/2018/2/layout/IconLabelDescriptionList"/>
    <dgm:cxn modelId="{4BC39BBF-E0D1-4AE0-9925-471B5DD8B094}" type="presParOf" srcId="{73BDD362-6AEE-4A34-B4A5-61C5284D64B5}" destId="{21E60997-F382-4E69-8293-EA97C961A29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7AF5D-7321-4813-AA80-5FE09D2F1A2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38D3FA6-C9F0-4236-B6F6-51F7757A47F0}">
      <dgm:prSet/>
      <dgm:spPr/>
      <dgm:t>
        <a:bodyPr/>
        <a:lstStyle/>
        <a:p>
          <a:r>
            <a:rPr lang="en-US" b="0" i="0" dirty="0"/>
            <a:t>Objective Clinic Impact Assessment:</a:t>
          </a:r>
          <a:endParaRPr lang="en-US" dirty="0"/>
        </a:p>
      </dgm:t>
    </dgm:pt>
    <dgm:pt modelId="{30AF0FF3-44CF-4A2E-BA8C-D1EDAD0C1BB1}" type="parTrans" cxnId="{430AFBD8-50B0-41EF-A9D5-5FB628D1D93C}">
      <dgm:prSet/>
      <dgm:spPr/>
      <dgm:t>
        <a:bodyPr/>
        <a:lstStyle/>
        <a:p>
          <a:endParaRPr lang="en-US"/>
        </a:p>
      </dgm:t>
    </dgm:pt>
    <dgm:pt modelId="{75DA598F-2AB0-4448-A190-D6F262E8D312}" type="sibTrans" cxnId="{430AFBD8-50B0-41EF-A9D5-5FB628D1D93C}">
      <dgm:prSet/>
      <dgm:spPr/>
      <dgm:t>
        <a:bodyPr/>
        <a:lstStyle/>
        <a:p>
          <a:endParaRPr lang="en-US"/>
        </a:p>
      </dgm:t>
    </dgm:pt>
    <dgm:pt modelId="{D09E74CA-4B0F-4ECA-B33B-E7A4F08B87D1}">
      <dgm:prSet/>
      <dgm:spPr/>
      <dgm:t>
        <a:bodyPr/>
        <a:lstStyle/>
        <a:p>
          <a:r>
            <a:rPr lang="en-US" b="0" i="0" dirty="0"/>
            <a:t>Clinic schedules of all 26 residents (21 FM PGY1-3 and 5 FM/psychiatry PGY 1-5)</a:t>
          </a:r>
          <a:endParaRPr lang="en-US" dirty="0"/>
        </a:p>
      </dgm:t>
    </dgm:pt>
    <dgm:pt modelId="{BF4B18F2-7694-4FC1-8539-B96E06B25588}" type="parTrans" cxnId="{03671A8C-4D39-4BC6-8C2E-33F68E65E17C}">
      <dgm:prSet/>
      <dgm:spPr/>
      <dgm:t>
        <a:bodyPr/>
        <a:lstStyle/>
        <a:p>
          <a:endParaRPr lang="en-US"/>
        </a:p>
      </dgm:t>
    </dgm:pt>
    <dgm:pt modelId="{53C9DD85-5C02-4938-ADD3-1C1AA4D4B374}" type="sibTrans" cxnId="{03671A8C-4D39-4BC6-8C2E-33F68E65E17C}">
      <dgm:prSet/>
      <dgm:spPr/>
      <dgm:t>
        <a:bodyPr/>
        <a:lstStyle/>
        <a:p>
          <a:endParaRPr lang="en-US"/>
        </a:p>
      </dgm:t>
    </dgm:pt>
    <dgm:pt modelId="{EB7F0A1B-A622-4666-9EB3-CF1757258A55}">
      <dgm:prSet/>
      <dgm:spPr/>
      <dgm:t>
        <a:bodyPr/>
        <a:lstStyle/>
        <a:p>
          <a:r>
            <a:rPr lang="en-US" b="0" i="0"/>
            <a:t>Subjective Perceptions Assessment:</a:t>
          </a:r>
          <a:endParaRPr lang="en-US"/>
        </a:p>
      </dgm:t>
    </dgm:pt>
    <dgm:pt modelId="{293F1090-0F2C-4CA0-88D9-8E098F99A76F}" type="parTrans" cxnId="{A64F4D65-634F-40C5-9B4A-43B0ADECEBD9}">
      <dgm:prSet/>
      <dgm:spPr/>
      <dgm:t>
        <a:bodyPr/>
        <a:lstStyle/>
        <a:p>
          <a:endParaRPr lang="en-US"/>
        </a:p>
      </dgm:t>
    </dgm:pt>
    <dgm:pt modelId="{E0559327-593D-4F0B-B803-DCA519A24804}" type="sibTrans" cxnId="{A64F4D65-634F-40C5-9B4A-43B0ADECEBD9}">
      <dgm:prSet/>
      <dgm:spPr/>
      <dgm:t>
        <a:bodyPr/>
        <a:lstStyle/>
        <a:p>
          <a:endParaRPr lang="en-US"/>
        </a:p>
      </dgm:t>
    </dgm:pt>
    <dgm:pt modelId="{E2046813-C91C-4C7F-852B-657E8DC8B6F0}">
      <dgm:prSet/>
      <dgm:spPr/>
      <dgm:t>
        <a:bodyPr/>
        <a:lstStyle/>
        <a:p>
          <a:r>
            <a:rPr lang="en-US" b="0" i="0" dirty="0"/>
            <a:t>Online anonymous survey Post-implementation to residents (26), staff (18), preceptors (14)</a:t>
          </a:r>
          <a:endParaRPr lang="en-US" dirty="0"/>
        </a:p>
      </dgm:t>
    </dgm:pt>
    <dgm:pt modelId="{C9E3FB68-F1D8-4E4D-948D-6AE877DF486E}" type="parTrans" cxnId="{346EF30C-D0B7-4429-ABB9-BAB5198A4CE1}">
      <dgm:prSet/>
      <dgm:spPr/>
      <dgm:t>
        <a:bodyPr/>
        <a:lstStyle/>
        <a:p>
          <a:endParaRPr lang="en-US"/>
        </a:p>
      </dgm:t>
    </dgm:pt>
    <dgm:pt modelId="{3D8F0EA8-FA03-4E2A-9531-C401655E52CC}" type="sibTrans" cxnId="{346EF30C-D0B7-4429-ABB9-BAB5198A4CE1}">
      <dgm:prSet/>
      <dgm:spPr/>
      <dgm:t>
        <a:bodyPr/>
        <a:lstStyle/>
        <a:p>
          <a:endParaRPr lang="en-US"/>
        </a:p>
      </dgm:t>
    </dgm:pt>
    <dgm:pt modelId="{72F76A03-687D-449A-9881-F59DA8429DE6}">
      <dgm:prSet/>
      <dgm:spPr/>
      <dgm:t>
        <a:bodyPr/>
        <a:lstStyle/>
        <a:p>
          <a:r>
            <a:rPr lang="en-US" b="0" i="0" dirty="0"/>
            <a:t>Continuity of care, 3-yr schedule, predictability of schedule, disruption to clinic, team-based care, support by staff, overall perception</a:t>
          </a:r>
          <a:endParaRPr lang="en-US" dirty="0"/>
        </a:p>
      </dgm:t>
    </dgm:pt>
    <dgm:pt modelId="{0CC3B3FD-40FE-475C-AFAD-1018B13AADB0}" type="parTrans" cxnId="{8C1B95EE-D400-477A-B1C9-E746E7A33A6C}">
      <dgm:prSet/>
      <dgm:spPr/>
      <dgm:t>
        <a:bodyPr/>
        <a:lstStyle/>
        <a:p>
          <a:endParaRPr lang="en-US"/>
        </a:p>
      </dgm:t>
    </dgm:pt>
    <dgm:pt modelId="{0B4CDAAC-306A-4703-89E5-4C32B90FA5BF}" type="sibTrans" cxnId="{8C1B95EE-D400-477A-B1C9-E746E7A33A6C}">
      <dgm:prSet/>
      <dgm:spPr/>
      <dgm:t>
        <a:bodyPr/>
        <a:lstStyle/>
        <a:p>
          <a:endParaRPr lang="en-US"/>
        </a:p>
      </dgm:t>
    </dgm:pt>
    <dgm:pt modelId="{F155CEDC-467E-4815-8D50-F117A911DE03}">
      <dgm:prSet/>
      <dgm:spPr/>
      <dgm:t>
        <a:bodyPr/>
        <a:lstStyle/>
        <a:p>
          <a:r>
            <a:rPr lang="en-US" b="0" i="0" dirty="0"/>
            <a:t>Pre-implementation (2017-2018) and Post-implementation (2018-2019)</a:t>
          </a:r>
          <a:endParaRPr lang="en-US" dirty="0"/>
        </a:p>
      </dgm:t>
    </dgm:pt>
    <dgm:pt modelId="{C9785458-3D0B-48D1-A221-FE7D9A9A74CE}" type="parTrans" cxnId="{50AB10A6-FE2A-4379-97BC-DD63DD08D66E}">
      <dgm:prSet/>
      <dgm:spPr/>
      <dgm:t>
        <a:bodyPr/>
        <a:lstStyle/>
        <a:p>
          <a:endParaRPr lang="en-US"/>
        </a:p>
      </dgm:t>
    </dgm:pt>
    <dgm:pt modelId="{3199D6BE-160C-45C3-9584-7FBE11728CFE}" type="sibTrans" cxnId="{50AB10A6-FE2A-4379-97BC-DD63DD08D66E}">
      <dgm:prSet/>
      <dgm:spPr/>
      <dgm:t>
        <a:bodyPr/>
        <a:lstStyle/>
        <a:p>
          <a:endParaRPr lang="en-US"/>
        </a:p>
      </dgm:t>
    </dgm:pt>
    <dgm:pt modelId="{BDD875C0-85FB-40A2-A468-030A5FAA6365}">
      <dgm:prSet/>
      <dgm:spPr/>
      <dgm:t>
        <a:bodyPr/>
        <a:lstStyle/>
        <a:p>
          <a:pPr>
            <a:buFont typeface="+mj-lt"/>
            <a:buAutoNum type="arabicPeriod"/>
          </a:pPr>
          <a:r>
            <a:rPr lang="en-US" b="0" i="0" dirty="0"/>
            <a:t>Total daytime and evening clinic sessions</a:t>
          </a:r>
          <a:endParaRPr lang="en-US" dirty="0"/>
        </a:p>
      </dgm:t>
    </dgm:pt>
    <dgm:pt modelId="{FB0E47A8-3B99-49B4-859B-CC89720E98E1}" type="parTrans" cxnId="{63369AA1-2174-4E80-A0AF-D2365FB8317D}">
      <dgm:prSet/>
      <dgm:spPr/>
      <dgm:t>
        <a:bodyPr/>
        <a:lstStyle/>
        <a:p>
          <a:endParaRPr lang="en-US"/>
        </a:p>
      </dgm:t>
    </dgm:pt>
    <dgm:pt modelId="{07D2FCA9-F1B1-4330-BD1B-49B25AAFE61D}" type="sibTrans" cxnId="{63369AA1-2174-4E80-A0AF-D2365FB8317D}">
      <dgm:prSet/>
      <dgm:spPr/>
      <dgm:t>
        <a:bodyPr/>
        <a:lstStyle/>
        <a:p>
          <a:endParaRPr lang="en-US"/>
        </a:p>
      </dgm:t>
    </dgm:pt>
    <dgm:pt modelId="{ECBCCB6B-25E1-4119-9EFB-6A9D8CBC2B75}">
      <dgm:prSet/>
      <dgm:spPr/>
      <dgm:t>
        <a:bodyPr/>
        <a:lstStyle/>
        <a:p>
          <a:pPr>
            <a:buFont typeface="+mj-lt"/>
            <a:buAutoNum type="arabicPeriod"/>
          </a:pPr>
          <a:r>
            <a:rPr lang="en-US" b="0" i="0" dirty="0"/>
            <a:t>Total interrupted and uninterrupted days</a:t>
          </a:r>
          <a:endParaRPr lang="en-US" dirty="0"/>
        </a:p>
      </dgm:t>
    </dgm:pt>
    <dgm:pt modelId="{D153797C-16D6-4B5C-A704-6B1B9613E3A5}" type="parTrans" cxnId="{D229ABD6-EA7B-4B53-B833-2DF61024257A}">
      <dgm:prSet/>
      <dgm:spPr/>
      <dgm:t>
        <a:bodyPr/>
        <a:lstStyle/>
        <a:p>
          <a:endParaRPr lang="en-US"/>
        </a:p>
      </dgm:t>
    </dgm:pt>
    <dgm:pt modelId="{C9FE621E-258A-4844-88F2-5C166B2004F3}" type="sibTrans" cxnId="{D229ABD6-EA7B-4B53-B833-2DF61024257A}">
      <dgm:prSet/>
      <dgm:spPr/>
      <dgm:t>
        <a:bodyPr/>
        <a:lstStyle/>
        <a:p>
          <a:endParaRPr lang="en-US"/>
        </a:p>
      </dgm:t>
    </dgm:pt>
    <dgm:pt modelId="{2563C972-03CF-4EEE-8064-E410DC7825B7}">
      <dgm:prSet/>
      <dgm:spPr/>
      <dgm:t>
        <a:bodyPr/>
        <a:lstStyle/>
        <a:p>
          <a:pPr>
            <a:buFont typeface="+mj-lt"/>
            <a:buAutoNum type="arabicPeriod"/>
          </a:pPr>
          <a:r>
            <a:rPr lang="en-US" b="0" i="0" dirty="0"/>
            <a:t>Total continuity and non-continuity clinic sessions</a:t>
          </a:r>
          <a:endParaRPr lang="en-US" dirty="0"/>
        </a:p>
      </dgm:t>
    </dgm:pt>
    <dgm:pt modelId="{A5941A67-27A7-4057-973D-1EDE741DA065}" type="parTrans" cxnId="{5D1C9C9E-9437-4EB9-8A96-65F94B26BAD5}">
      <dgm:prSet/>
      <dgm:spPr/>
      <dgm:t>
        <a:bodyPr/>
        <a:lstStyle/>
        <a:p>
          <a:endParaRPr lang="en-US"/>
        </a:p>
      </dgm:t>
    </dgm:pt>
    <dgm:pt modelId="{270ADDC5-2F4F-4772-ABFF-1F37272FCC32}" type="sibTrans" cxnId="{5D1C9C9E-9437-4EB9-8A96-65F94B26BAD5}">
      <dgm:prSet/>
      <dgm:spPr/>
      <dgm:t>
        <a:bodyPr/>
        <a:lstStyle/>
        <a:p>
          <a:endParaRPr lang="en-US"/>
        </a:p>
      </dgm:t>
    </dgm:pt>
    <dgm:pt modelId="{12722B53-9B92-47CA-9837-4CB33E6DCA7F}">
      <dgm:prSet/>
      <dgm:spPr/>
      <dgm:t>
        <a:bodyPr/>
        <a:lstStyle/>
        <a:p>
          <a:r>
            <a:rPr lang="en-US" b="0" i="0" dirty="0"/>
            <a:t>5-point Likert scale</a:t>
          </a:r>
          <a:endParaRPr lang="en-US" dirty="0"/>
        </a:p>
      </dgm:t>
    </dgm:pt>
    <dgm:pt modelId="{687B6D75-B092-4218-A49E-74D27DA83388}" type="parTrans" cxnId="{6CEFB19C-9767-4325-A538-9F4B1864B7ED}">
      <dgm:prSet/>
      <dgm:spPr/>
      <dgm:t>
        <a:bodyPr/>
        <a:lstStyle/>
        <a:p>
          <a:endParaRPr lang="en-US"/>
        </a:p>
      </dgm:t>
    </dgm:pt>
    <dgm:pt modelId="{1B23305C-140C-44BA-AE87-EE3C843D7E9A}" type="sibTrans" cxnId="{6CEFB19C-9767-4325-A538-9F4B1864B7ED}">
      <dgm:prSet/>
      <dgm:spPr/>
      <dgm:t>
        <a:bodyPr/>
        <a:lstStyle/>
        <a:p>
          <a:endParaRPr lang="en-US"/>
        </a:p>
      </dgm:t>
    </dgm:pt>
    <dgm:pt modelId="{C077BBC0-E6BA-4B82-BAEA-AE1D2FAD2F09}" type="pres">
      <dgm:prSet presAssocID="{7347AF5D-7321-4813-AA80-5FE09D2F1A24}" presName="linear" presStyleCnt="0">
        <dgm:presLayoutVars>
          <dgm:animLvl val="lvl"/>
          <dgm:resizeHandles val="exact"/>
        </dgm:presLayoutVars>
      </dgm:prSet>
      <dgm:spPr/>
    </dgm:pt>
    <dgm:pt modelId="{BB59D768-E0CC-4FA4-BD7B-C2B3E402CC11}" type="pres">
      <dgm:prSet presAssocID="{938D3FA6-C9F0-4236-B6F6-51F7757A47F0}" presName="parentText" presStyleLbl="node1" presStyleIdx="0" presStyleCnt="2">
        <dgm:presLayoutVars>
          <dgm:chMax val="0"/>
          <dgm:bulletEnabled val="1"/>
        </dgm:presLayoutVars>
      </dgm:prSet>
      <dgm:spPr/>
    </dgm:pt>
    <dgm:pt modelId="{7982608D-E451-4845-AFD0-86B2DF63E3C0}" type="pres">
      <dgm:prSet presAssocID="{938D3FA6-C9F0-4236-B6F6-51F7757A47F0}" presName="childText" presStyleLbl="revTx" presStyleIdx="0" presStyleCnt="2">
        <dgm:presLayoutVars>
          <dgm:bulletEnabled val="1"/>
        </dgm:presLayoutVars>
      </dgm:prSet>
      <dgm:spPr/>
    </dgm:pt>
    <dgm:pt modelId="{A4FFC0CC-3757-4604-AA3E-2AC890015D1E}" type="pres">
      <dgm:prSet presAssocID="{EB7F0A1B-A622-4666-9EB3-CF1757258A55}" presName="parentText" presStyleLbl="node1" presStyleIdx="1" presStyleCnt="2">
        <dgm:presLayoutVars>
          <dgm:chMax val="0"/>
          <dgm:bulletEnabled val="1"/>
        </dgm:presLayoutVars>
      </dgm:prSet>
      <dgm:spPr/>
    </dgm:pt>
    <dgm:pt modelId="{BAF4F830-2B3C-4C7F-A352-D39C5BE8FDDE}" type="pres">
      <dgm:prSet presAssocID="{EB7F0A1B-A622-4666-9EB3-CF1757258A55}" presName="childText" presStyleLbl="revTx" presStyleIdx="1" presStyleCnt="2">
        <dgm:presLayoutVars>
          <dgm:bulletEnabled val="1"/>
        </dgm:presLayoutVars>
      </dgm:prSet>
      <dgm:spPr/>
    </dgm:pt>
  </dgm:ptLst>
  <dgm:cxnLst>
    <dgm:cxn modelId="{68DE5C0A-34E4-48AF-ADA4-B612251C9E44}" type="presOf" srcId="{12722B53-9B92-47CA-9837-4CB33E6DCA7F}" destId="{BAF4F830-2B3C-4C7F-A352-D39C5BE8FDDE}" srcOrd="0" destOrd="1" presId="urn:microsoft.com/office/officeart/2005/8/layout/vList2"/>
    <dgm:cxn modelId="{346EF30C-D0B7-4429-ABB9-BAB5198A4CE1}" srcId="{EB7F0A1B-A622-4666-9EB3-CF1757258A55}" destId="{E2046813-C91C-4C7F-852B-657E8DC8B6F0}" srcOrd="0" destOrd="0" parTransId="{C9E3FB68-F1D8-4E4D-948D-6AE877DF486E}" sibTransId="{3D8F0EA8-FA03-4E2A-9531-C401655E52CC}"/>
    <dgm:cxn modelId="{2B66F92E-1B75-4C9E-AD41-6A1C1E3015EC}" type="presOf" srcId="{F155CEDC-467E-4815-8D50-F117A911DE03}" destId="{7982608D-E451-4845-AFD0-86B2DF63E3C0}" srcOrd="0" destOrd="1" presId="urn:microsoft.com/office/officeart/2005/8/layout/vList2"/>
    <dgm:cxn modelId="{09CD885F-BF6F-41FB-AD16-9100F592E0E3}" type="presOf" srcId="{E2046813-C91C-4C7F-852B-657E8DC8B6F0}" destId="{BAF4F830-2B3C-4C7F-A352-D39C5BE8FDDE}" srcOrd="0" destOrd="0" presId="urn:microsoft.com/office/officeart/2005/8/layout/vList2"/>
    <dgm:cxn modelId="{56D50961-18B8-4795-8EB3-D68BEDE4B68B}" type="presOf" srcId="{D09E74CA-4B0F-4ECA-B33B-E7A4F08B87D1}" destId="{7982608D-E451-4845-AFD0-86B2DF63E3C0}" srcOrd="0" destOrd="0" presId="urn:microsoft.com/office/officeart/2005/8/layout/vList2"/>
    <dgm:cxn modelId="{7BE77844-B8A9-4A39-9D75-D903BECFA4C9}" type="presOf" srcId="{7347AF5D-7321-4813-AA80-5FE09D2F1A24}" destId="{C077BBC0-E6BA-4B82-BAEA-AE1D2FAD2F09}" srcOrd="0" destOrd="0" presId="urn:microsoft.com/office/officeart/2005/8/layout/vList2"/>
    <dgm:cxn modelId="{A64F4D65-634F-40C5-9B4A-43B0ADECEBD9}" srcId="{7347AF5D-7321-4813-AA80-5FE09D2F1A24}" destId="{EB7F0A1B-A622-4666-9EB3-CF1757258A55}" srcOrd="1" destOrd="0" parTransId="{293F1090-0F2C-4CA0-88D9-8E098F99A76F}" sibTransId="{E0559327-593D-4F0B-B803-DCA519A24804}"/>
    <dgm:cxn modelId="{B368E56A-6165-4EC8-BE5C-DD4DEE029F4E}" type="presOf" srcId="{BDD875C0-85FB-40A2-A468-030A5FAA6365}" destId="{7982608D-E451-4845-AFD0-86B2DF63E3C0}" srcOrd="0" destOrd="2" presId="urn:microsoft.com/office/officeart/2005/8/layout/vList2"/>
    <dgm:cxn modelId="{8129DC6B-2341-4ED4-86B6-61FF13F7EF71}" type="presOf" srcId="{EB7F0A1B-A622-4666-9EB3-CF1757258A55}" destId="{A4FFC0CC-3757-4604-AA3E-2AC890015D1E}" srcOrd="0" destOrd="0" presId="urn:microsoft.com/office/officeart/2005/8/layout/vList2"/>
    <dgm:cxn modelId="{081D8E50-F05C-4315-9E75-1AAA5E8A5A9A}" type="presOf" srcId="{2563C972-03CF-4EEE-8064-E410DC7825B7}" destId="{7982608D-E451-4845-AFD0-86B2DF63E3C0}" srcOrd="0" destOrd="4" presId="urn:microsoft.com/office/officeart/2005/8/layout/vList2"/>
    <dgm:cxn modelId="{03671A8C-4D39-4BC6-8C2E-33F68E65E17C}" srcId="{938D3FA6-C9F0-4236-B6F6-51F7757A47F0}" destId="{D09E74CA-4B0F-4ECA-B33B-E7A4F08B87D1}" srcOrd="0" destOrd="0" parTransId="{BF4B18F2-7694-4FC1-8539-B96E06B25588}" sibTransId="{53C9DD85-5C02-4938-ADD3-1C1AA4D4B374}"/>
    <dgm:cxn modelId="{6CEFB19C-9767-4325-A538-9F4B1864B7ED}" srcId="{E2046813-C91C-4C7F-852B-657E8DC8B6F0}" destId="{12722B53-9B92-47CA-9837-4CB33E6DCA7F}" srcOrd="0" destOrd="0" parTransId="{687B6D75-B092-4218-A49E-74D27DA83388}" sibTransId="{1B23305C-140C-44BA-AE87-EE3C843D7E9A}"/>
    <dgm:cxn modelId="{5D1C9C9E-9437-4EB9-8A96-65F94B26BAD5}" srcId="{F155CEDC-467E-4815-8D50-F117A911DE03}" destId="{2563C972-03CF-4EEE-8064-E410DC7825B7}" srcOrd="2" destOrd="0" parTransId="{A5941A67-27A7-4057-973D-1EDE741DA065}" sibTransId="{270ADDC5-2F4F-4772-ABFF-1F37272FCC32}"/>
    <dgm:cxn modelId="{4C5EFF9E-2518-45F2-8882-96380F5EB70E}" type="presOf" srcId="{72F76A03-687D-449A-9881-F59DA8429DE6}" destId="{BAF4F830-2B3C-4C7F-A352-D39C5BE8FDDE}" srcOrd="0" destOrd="2" presId="urn:microsoft.com/office/officeart/2005/8/layout/vList2"/>
    <dgm:cxn modelId="{63369AA1-2174-4E80-A0AF-D2365FB8317D}" srcId="{F155CEDC-467E-4815-8D50-F117A911DE03}" destId="{BDD875C0-85FB-40A2-A468-030A5FAA6365}" srcOrd="0" destOrd="0" parTransId="{FB0E47A8-3B99-49B4-859B-CC89720E98E1}" sibTransId="{07D2FCA9-F1B1-4330-BD1B-49B25AAFE61D}"/>
    <dgm:cxn modelId="{50AB10A6-FE2A-4379-97BC-DD63DD08D66E}" srcId="{D09E74CA-4B0F-4ECA-B33B-E7A4F08B87D1}" destId="{F155CEDC-467E-4815-8D50-F117A911DE03}" srcOrd="0" destOrd="0" parTransId="{C9785458-3D0B-48D1-A221-FE7D9A9A74CE}" sibTransId="{3199D6BE-160C-45C3-9584-7FBE11728CFE}"/>
    <dgm:cxn modelId="{CDDD52C2-260D-4E3B-B4C2-519FD59AE181}" type="presOf" srcId="{938D3FA6-C9F0-4236-B6F6-51F7757A47F0}" destId="{BB59D768-E0CC-4FA4-BD7B-C2B3E402CC11}" srcOrd="0" destOrd="0" presId="urn:microsoft.com/office/officeart/2005/8/layout/vList2"/>
    <dgm:cxn modelId="{F44D16D0-A08A-4A5D-9878-04FA1EB68F86}" type="presOf" srcId="{ECBCCB6B-25E1-4119-9EFB-6A9D8CBC2B75}" destId="{7982608D-E451-4845-AFD0-86B2DF63E3C0}" srcOrd="0" destOrd="3" presId="urn:microsoft.com/office/officeart/2005/8/layout/vList2"/>
    <dgm:cxn modelId="{D229ABD6-EA7B-4B53-B833-2DF61024257A}" srcId="{F155CEDC-467E-4815-8D50-F117A911DE03}" destId="{ECBCCB6B-25E1-4119-9EFB-6A9D8CBC2B75}" srcOrd="1" destOrd="0" parTransId="{D153797C-16D6-4B5C-A704-6B1B9613E3A5}" sibTransId="{C9FE621E-258A-4844-88F2-5C166B2004F3}"/>
    <dgm:cxn modelId="{430AFBD8-50B0-41EF-A9D5-5FB628D1D93C}" srcId="{7347AF5D-7321-4813-AA80-5FE09D2F1A24}" destId="{938D3FA6-C9F0-4236-B6F6-51F7757A47F0}" srcOrd="0" destOrd="0" parTransId="{30AF0FF3-44CF-4A2E-BA8C-D1EDAD0C1BB1}" sibTransId="{75DA598F-2AB0-4448-A190-D6F262E8D312}"/>
    <dgm:cxn modelId="{8C1B95EE-D400-477A-B1C9-E746E7A33A6C}" srcId="{E2046813-C91C-4C7F-852B-657E8DC8B6F0}" destId="{72F76A03-687D-449A-9881-F59DA8429DE6}" srcOrd="1" destOrd="0" parTransId="{0CC3B3FD-40FE-475C-AFAD-1018B13AADB0}" sibTransId="{0B4CDAAC-306A-4703-89E5-4C32B90FA5BF}"/>
    <dgm:cxn modelId="{82AF97BB-0D95-4B86-9A36-ABDE6FEEA990}" type="presParOf" srcId="{C077BBC0-E6BA-4B82-BAEA-AE1D2FAD2F09}" destId="{BB59D768-E0CC-4FA4-BD7B-C2B3E402CC11}" srcOrd="0" destOrd="0" presId="urn:microsoft.com/office/officeart/2005/8/layout/vList2"/>
    <dgm:cxn modelId="{4F423241-B71D-40FE-89F9-0A4F8D4605CE}" type="presParOf" srcId="{C077BBC0-E6BA-4B82-BAEA-AE1D2FAD2F09}" destId="{7982608D-E451-4845-AFD0-86B2DF63E3C0}" srcOrd="1" destOrd="0" presId="urn:microsoft.com/office/officeart/2005/8/layout/vList2"/>
    <dgm:cxn modelId="{636B4237-A509-4C09-A09D-A636982927D6}" type="presParOf" srcId="{C077BBC0-E6BA-4B82-BAEA-AE1D2FAD2F09}" destId="{A4FFC0CC-3757-4604-AA3E-2AC890015D1E}" srcOrd="2" destOrd="0" presId="urn:microsoft.com/office/officeart/2005/8/layout/vList2"/>
    <dgm:cxn modelId="{2C53B709-7D96-49AB-8E60-5DE5A5720BA7}" type="presParOf" srcId="{C077BBC0-E6BA-4B82-BAEA-AE1D2FAD2F09}" destId="{BAF4F830-2B3C-4C7F-A352-D39C5BE8FDD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D4F38-12FE-4C77-AC14-3FF89EFF27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268D12-570B-45B1-892A-2FC7EC8A70ED}">
      <dgm:prSet custT="1"/>
      <dgm:spPr>
        <a:solidFill>
          <a:schemeClr val="accent3"/>
        </a:solidFill>
      </dgm:spPr>
      <dgm:t>
        <a:bodyPr/>
        <a:lstStyle/>
        <a:p>
          <a:r>
            <a:rPr lang="en-US" sz="2400" b="0" i="0" dirty="0"/>
            <a:t>Rotation pushback</a:t>
          </a:r>
          <a:endParaRPr lang="en-US" sz="2400" dirty="0"/>
        </a:p>
      </dgm:t>
    </dgm:pt>
    <dgm:pt modelId="{6E459C8C-6B02-40C2-ABCE-388F5A6B88AC}" type="parTrans" cxnId="{3A5C1CBE-792F-48CC-88C9-B4AA3BFCFB11}">
      <dgm:prSet/>
      <dgm:spPr/>
      <dgm:t>
        <a:bodyPr/>
        <a:lstStyle/>
        <a:p>
          <a:endParaRPr lang="en-US" sz="2400"/>
        </a:p>
      </dgm:t>
    </dgm:pt>
    <dgm:pt modelId="{779A03F3-B8D8-475F-B08A-4783A4F4DED5}" type="sibTrans" cxnId="{3A5C1CBE-792F-48CC-88C9-B4AA3BFCFB11}">
      <dgm:prSet/>
      <dgm:spPr/>
      <dgm:t>
        <a:bodyPr/>
        <a:lstStyle/>
        <a:p>
          <a:endParaRPr lang="en-US" sz="2400"/>
        </a:p>
      </dgm:t>
    </dgm:pt>
    <dgm:pt modelId="{90775D9F-A766-45E6-BB89-A37AD48D305C}">
      <dgm:prSet custT="1"/>
      <dgm:spPr>
        <a:solidFill>
          <a:schemeClr val="accent3"/>
        </a:solidFill>
      </dgm:spPr>
      <dgm:t>
        <a:bodyPr/>
        <a:lstStyle/>
        <a:p>
          <a:r>
            <a:rPr lang="en-US" sz="2400" b="0" i="0" dirty="0"/>
            <a:t>Clinic space</a:t>
          </a:r>
          <a:endParaRPr lang="en-US" sz="2400" dirty="0"/>
        </a:p>
      </dgm:t>
    </dgm:pt>
    <dgm:pt modelId="{01019EFC-93BD-4A77-B364-F41A6F155D5D}" type="parTrans" cxnId="{16394B6F-D184-4437-8B57-205977BCA7DB}">
      <dgm:prSet/>
      <dgm:spPr/>
      <dgm:t>
        <a:bodyPr/>
        <a:lstStyle/>
        <a:p>
          <a:endParaRPr lang="en-US" sz="2400"/>
        </a:p>
      </dgm:t>
    </dgm:pt>
    <dgm:pt modelId="{C3B15CEA-FA35-46B5-9FB3-2E7C20BD8FE0}" type="sibTrans" cxnId="{16394B6F-D184-4437-8B57-205977BCA7DB}">
      <dgm:prSet/>
      <dgm:spPr/>
      <dgm:t>
        <a:bodyPr/>
        <a:lstStyle/>
        <a:p>
          <a:endParaRPr lang="en-US" sz="2400"/>
        </a:p>
      </dgm:t>
    </dgm:pt>
    <dgm:pt modelId="{8D1F318A-DAFF-4789-92D5-BF88FAF59628}">
      <dgm:prSet custT="1"/>
      <dgm:spPr>
        <a:solidFill>
          <a:schemeClr val="accent3"/>
        </a:solidFill>
      </dgm:spPr>
      <dgm:t>
        <a:bodyPr/>
        <a:lstStyle/>
        <a:p>
          <a:r>
            <a:rPr lang="en-US" sz="2400" b="0" i="0" dirty="0"/>
            <a:t>Inpatient care</a:t>
          </a:r>
          <a:endParaRPr lang="en-US" sz="2400" dirty="0"/>
        </a:p>
      </dgm:t>
    </dgm:pt>
    <dgm:pt modelId="{F9ECE50E-395A-4CAD-8999-40E0CA2DCA81}" type="parTrans" cxnId="{D882EE0D-0A52-42FD-8899-7D917F7AEBD5}">
      <dgm:prSet/>
      <dgm:spPr/>
      <dgm:t>
        <a:bodyPr/>
        <a:lstStyle/>
        <a:p>
          <a:endParaRPr lang="en-US" sz="2400"/>
        </a:p>
      </dgm:t>
    </dgm:pt>
    <dgm:pt modelId="{FBF0157A-B570-4AE9-B859-859F21F83F9E}" type="sibTrans" cxnId="{D882EE0D-0A52-42FD-8899-7D917F7AEBD5}">
      <dgm:prSet/>
      <dgm:spPr/>
      <dgm:t>
        <a:bodyPr/>
        <a:lstStyle/>
        <a:p>
          <a:endParaRPr lang="en-US" sz="2400"/>
        </a:p>
      </dgm:t>
    </dgm:pt>
    <dgm:pt modelId="{EBA2599F-E8E5-4275-B3DE-35E0BFB9F5F9}">
      <dgm:prSet custT="1"/>
      <dgm:spPr>
        <a:solidFill>
          <a:schemeClr val="accent3"/>
        </a:solidFill>
      </dgm:spPr>
      <dgm:t>
        <a:bodyPr/>
        <a:lstStyle/>
        <a:p>
          <a:r>
            <a:rPr lang="en-US" sz="2400" dirty="0"/>
            <a:t>Staff turnover</a:t>
          </a:r>
        </a:p>
      </dgm:t>
    </dgm:pt>
    <dgm:pt modelId="{C61B4BBC-5213-4EE0-B3A2-A6CFCEE4E6AC}" type="parTrans" cxnId="{00BB9334-646C-4AD9-B1E4-EFB50C170637}">
      <dgm:prSet/>
      <dgm:spPr/>
      <dgm:t>
        <a:bodyPr/>
        <a:lstStyle/>
        <a:p>
          <a:endParaRPr lang="en-US"/>
        </a:p>
      </dgm:t>
    </dgm:pt>
    <dgm:pt modelId="{7BC1C861-6380-49DC-8FAD-FFAA6B021AF3}" type="sibTrans" cxnId="{00BB9334-646C-4AD9-B1E4-EFB50C170637}">
      <dgm:prSet/>
      <dgm:spPr/>
      <dgm:t>
        <a:bodyPr/>
        <a:lstStyle/>
        <a:p>
          <a:endParaRPr lang="en-US"/>
        </a:p>
      </dgm:t>
    </dgm:pt>
    <dgm:pt modelId="{8A39C762-D0E3-4D88-BB1E-0AF6733B494F}" type="pres">
      <dgm:prSet presAssocID="{D86D4F38-12FE-4C77-AC14-3FF89EFF270D}" presName="linear" presStyleCnt="0">
        <dgm:presLayoutVars>
          <dgm:animLvl val="lvl"/>
          <dgm:resizeHandles val="exact"/>
        </dgm:presLayoutVars>
      </dgm:prSet>
      <dgm:spPr/>
    </dgm:pt>
    <dgm:pt modelId="{996B568A-73C4-4E30-A80B-C45DC947E310}" type="pres">
      <dgm:prSet presAssocID="{E7268D12-570B-45B1-892A-2FC7EC8A70ED}" presName="parentText" presStyleLbl="node1" presStyleIdx="0" presStyleCnt="4">
        <dgm:presLayoutVars>
          <dgm:chMax val="0"/>
          <dgm:bulletEnabled val="1"/>
        </dgm:presLayoutVars>
      </dgm:prSet>
      <dgm:spPr/>
    </dgm:pt>
    <dgm:pt modelId="{7B62975B-FFA3-4F28-8A33-5267754D7CB3}" type="pres">
      <dgm:prSet presAssocID="{779A03F3-B8D8-475F-B08A-4783A4F4DED5}" presName="spacer" presStyleCnt="0"/>
      <dgm:spPr/>
    </dgm:pt>
    <dgm:pt modelId="{31B39350-11CE-4618-84BC-CC78CC104E49}" type="pres">
      <dgm:prSet presAssocID="{90775D9F-A766-45E6-BB89-A37AD48D305C}" presName="parentText" presStyleLbl="node1" presStyleIdx="1" presStyleCnt="4">
        <dgm:presLayoutVars>
          <dgm:chMax val="0"/>
          <dgm:bulletEnabled val="1"/>
        </dgm:presLayoutVars>
      </dgm:prSet>
      <dgm:spPr/>
    </dgm:pt>
    <dgm:pt modelId="{4E2B524C-343D-4798-8DDA-D437646D2139}" type="pres">
      <dgm:prSet presAssocID="{C3B15CEA-FA35-46B5-9FB3-2E7C20BD8FE0}" presName="spacer" presStyleCnt="0"/>
      <dgm:spPr/>
    </dgm:pt>
    <dgm:pt modelId="{3CD4138A-D2D3-44E0-A494-15A92276633A}" type="pres">
      <dgm:prSet presAssocID="{8D1F318A-DAFF-4789-92D5-BF88FAF59628}" presName="parentText" presStyleLbl="node1" presStyleIdx="2" presStyleCnt="4">
        <dgm:presLayoutVars>
          <dgm:chMax val="0"/>
          <dgm:bulletEnabled val="1"/>
        </dgm:presLayoutVars>
      </dgm:prSet>
      <dgm:spPr/>
    </dgm:pt>
    <dgm:pt modelId="{DC7782BF-F6CB-4C77-B7B3-184FC548C373}" type="pres">
      <dgm:prSet presAssocID="{FBF0157A-B570-4AE9-B859-859F21F83F9E}" presName="spacer" presStyleCnt="0"/>
      <dgm:spPr/>
    </dgm:pt>
    <dgm:pt modelId="{B99E370C-3E5A-42E8-8642-EB888B6AD46F}" type="pres">
      <dgm:prSet presAssocID="{EBA2599F-E8E5-4275-B3DE-35E0BFB9F5F9}" presName="parentText" presStyleLbl="node1" presStyleIdx="3" presStyleCnt="4">
        <dgm:presLayoutVars>
          <dgm:chMax val="0"/>
          <dgm:bulletEnabled val="1"/>
        </dgm:presLayoutVars>
      </dgm:prSet>
      <dgm:spPr/>
    </dgm:pt>
  </dgm:ptLst>
  <dgm:cxnLst>
    <dgm:cxn modelId="{D882EE0D-0A52-42FD-8899-7D917F7AEBD5}" srcId="{D86D4F38-12FE-4C77-AC14-3FF89EFF270D}" destId="{8D1F318A-DAFF-4789-92D5-BF88FAF59628}" srcOrd="2" destOrd="0" parTransId="{F9ECE50E-395A-4CAD-8999-40E0CA2DCA81}" sibTransId="{FBF0157A-B570-4AE9-B859-859F21F83F9E}"/>
    <dgm:cxn modelId="{00BB9334-646C-4AD9-B1E4-EFB50C170637}" srcId="{D86D4F38-12FE-4C77-AC14-3FF89EFF270D}" destId="{EBA2599F-E8E5-4275-B3DE-35E0BFB9F5F9}" srcOrd="3" destOrd="0" parTransId="{C61B4BBC-5213-4EE0-B3A2-A6CFCEE4E6AC}" sibTransId="{7BC1C861-6380-49DC-8FAD-FFAA6B021AF3}"/>
    <dgm:cxn modelId="{C5633C3E-F017-437B-9C9D-C844CAA2CB9E}" type="presOf" srcId="{EBA2599F-E8E5-4275-B3DE-35E0BFB9F5F9}" destId="{B99E370C-3E5A-42E8-8642-EB888B6AD46F}" srcOrd="0" destOrd="0" presId="urn:microsoft.com/office/officeart/2005/8/layout/vList2"/>
    <dgm:cxn modelId="{16394B6F-D184-4437-8B57-205977BCA7DB}" srcId="{D86D4F38-12FE-4C77-AC14-3FF89EFF270D}" destId="{90775D9F-A766-45E6-BB89-A37AD48D305C}" srcOrd="1" destOrd="0" parTransId="{01019EFC-93BD-4A77-B364-F41A6F155D5D}" sibTransId="{C3B15CEA-FA35-46B5-9FB3-2E7C20BD8FE0}"/>
    <dgm:cxn modelId="{BEAA814F-3594-4D43-A269-3C6552632C40}" type="presOf" srcId="{90775D9F-A766-45E6-BB89-A37AD48D305C}" destId="{31B39350-11CE-4618-84BC-CC78CC104E49}" srcOrd="0" destOrd="0" presId="urn:microsoft.com/office/officeart/2005/8/layout/vList2"/>
    <dgm:cxn modelId="{089A267A-C7F4-4F04-A03F-020A1833C49D}" type="presOf" srcId="{8D1F318A-DAFF-4789-92D5-BF88FAF59628}" destId="{3CD4138A-D2D3-44E0-A494-15A92276633A}" srcOrd="0" destOrd="0" presId="urn:microsoft.com/office/officeart/2005/8/layout/vList2"/>
    <dgm:cxn modelId="{C2383D99-F145-4E23-8D98-6DF4E42D96C9}" type="presOf" srcId="{E7268D12-570B-45B1-892A-2FC7EC8A70ED}" destId="{996B568A-73C4-4E30-A80B-C45DC947E310}" srcOrd="0" destOrd="0" presId="urn:microsoft.com/office/officeart/2005/8/layout/vList2"/>
    <dgm:cxn modelId="{3A5C1CBE-792F-48CC-88C9-B4AA3BFCFB11}" srcId="{D86D4F38-12FE-4C77-AC14-3FF89EFF270D}" destId="{E7268D12-570B-45B1-892A-2FC7EC8A70ED}" srcOrd="0" destOrd="0" parTransId="{6E459C8C-6B02-40C2-ABCE-388F5A6B88AC}" sibTransId="{779A03F3-B8D8-475F-B08A-4783A4F4DED5}"/>
    <dgm:cxn modelId="{5401BDFE-C90A-4A7F-9ADA-1EBDF572A877}" type="presOf" srcId="{D86D4F38-12FE-4C77-AC14-3FF89EFF270D}" destId="{8A39C762-D0E3-4D88-BB1E-0AF6733B494F}" srcOrd="0" destOrd="0" presId="urn:microsoft.com/office/officeart/2005/8/layout/vList2"/>
    <dgm:cxn modelId="{4C780412-1673-4D6E-ADBC-190E251F918F}" type="presParOf" srcId="{8A39C762-D0E3-4D88-BB1E-0AF6733B494F}" destId="{996B568A-73C4-4E30-A80B-C45DC947E310}" srcOrd="0" destOrd="0" presId="urn:microsoft.com/office/officeart/2005/8/layout/vList2"/>
    <dgm:cxn modelId="{A090C24D-4473-4378-B1DA-5F88DE739019}" type="presParOf" srcId="{8A39C762-D0E3-4D88-BB1E-0AF6733B494F}" destId="{7B62975B-FFA3-4F28-8A33-5267754D7CB3}" srcOrd="1" destOrd="0" presId="urn:microsoft.com/office/officeart/2005/8/layout/vList2"/>
    <dgm:cxn modelId="{186A6A4C-0C8F-44A5-A009-CDAEBD799697}" type="presParOf" srcId="{8A39C762-D0E3-4D88-BB1E-0AF6733B494F}" destId="{31B39350-11CE-4618-84BC-CC78CC104E49}" srcOrd="2" destOrd="0" presId="urn:microsoft.com/office/officeart/2005/8/layout/vList2"/>
    <dgm:cxn modelId="{4BE1B7B2-97EE-4DAC-B783-F7EBB931CB88}" type="presParOf" srcId="{8A39C762-D0E3-4D88-BB1E-0AF6733B494F}" destId="{4E2B524C-343D-4798-8DDA-D437646D2139}" srcOrd="3" destOrd="0" presId="urn:microsoft.com/office/officeart/2005/8/layout/vList2"/>
    <dgm:cxn modelId="{4D5C8218-4017-4988-B89C-9978F4F44243}" type="presParOf" srcId="{8A39C762-D0E3-4D88-BB1E-0AF6733B494F}" destId="{3CD4138A-D2D3-44E0-A494-15A92276633A}" srcOrd="4" destOrd="0" presId="urn:microsoft.com/office/officeart/2005/8/layout/vList2"/>
    <dgm:cxn modelId="{0623F352-7865-4E4B-B250-824F449C8AE6}" type="presParOf" srcId="{8A39C762-D0E3-4D88-BB1E-0AF6733B494F}" destId="{DC7782BF-F6CB-4C77-B7B3-184FC548C373}" srcOrd="5" destOrd="0" presId="urn:microsoft.com/office/officeart/2005/8/layout/vList2"/>
    <dgm:cxn modelId="{082D87D7-441C-45F1-A988-158CD804B536}" type="presParOf" srcId="{8A39C762-D0E3-4D88-BB1E-0AF6733B494F}" destId="{B99E370C-3E5A-42E8-8642-EB888B6AD4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0C1A02-E665-4260-B475-DB05D8698A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5D84B5-1A72-4E24-9F7D-89EF8469881A}">
      <dgm:prSet/>
      <dgm:spPr>
        <a:solidFill>
          <a:schemeClr val="accent3"/>
        </a:solidFill>
      </dgm:spPr>
      <dgm:t>
        <a:bodyPr/>
        <a:lstStyle/>
        <a:p>
          <a:r>
            <a:rPr lang="en-US" dirty="0"/>
            <a:t>Precepting (limited exposure)</a:t>
          </a:r>
        </a:p>
      </dgm:t>
    </dgm:pt>
    <dgm:pt modelId="{FB325843-1A83-47F5-9DB0-027F0DF1710A}" type="parTrans" cxnId="{DEC6CBAF-5C35-430A-AA3C-A6F053852531}">
      <dgm:prSet/>
      <dgm:spPr/>
      <dgm:t>
        <a:bodyPr/>
        <a:lstStyle/>
        <a:p>
          <a:endParaRPr lang="en-US"/>
        </a:p>
      </dgm:t>
    </dgm:pt>
    <dgm:pt modelId="{9ED12328-8AB6-4A2D-BDD0-BA6C77DBCAC2}" type="sibTrans" cxnId="{DEC6CBAF-5C35-430A-AA3C-A6F053852531}">
      <dgm:prSet/>
      <dgm:spPr/>
      <dgm:t>
        <a:bodyPr/>
        <a:lstStyle/>
        <a:p>
          <a:endParaRPr lang="en-US"/>
        </a:p>
      </dgm:t>
    </dgm:pt>
    <dgm:pt modelId="{40579924-CD08-4C66-BF9F-69324C6CCBAC}">
      <dgm:prSet/>
      <dgm:spPr>
        <a:solidFill>
          <a:schemeClr val="accent3"/>
        </a:solidFill>
      </dgm:spPr>
      <dgm:t>
        <a:bodyPr/>
        <a:lstStyle/>
        <a:p>
          <a:r>
            <a:rPr lang="en-US" dirty="0"/>
            <a:t>Unbalanced clinic schedules (away rotations, time off, evening clinic)</a:t>
          </a:r>
        </a:p>
      </dgm:t>
    </dgm:pt>
    <dgm:pt modelId="{AC70DCB9-DE24-4274-AAC6-C0EC72F70EC4}" type="parTrans" cxnId="{A1A337AC-E927-40DC-A461-BC1EFAD08E1B}">
      <dgm:prSet/>
      <dgm:spPr/>
      <dgm:t>
        <a:bodyPr/>
        <a:lstStyle/>
        <a:p>
          <a:endParaRPr lang="en-US"/>
        </a:p>
      </dgm:t>
    </dgm:pt>
    <dgm:pt modelId="{ADB2398F-AEEB-4AAA-BF2F-CD3629B0D6C3}" type="sibTrans" cxnId="{A1A337AC-E927-40DC-A461-BC1EFAD08E1B}">
      <dgm:prSet/>
      <dgm:spPr/>
      <dgm:t>
        <a:bodyPr/>
        <a:lstStyle/>
        <a:p>
          <a:endParaRPr lang="en-US"/>
        </a:p>
      </dgm:t>
    </dgm:pt>
    <dgm:pt modelId="{CD6CC3E3-BA82-4935-B9A8-17EE83DBE74E}">
      <dgm:prSet/>
      <dgm:spPr>
        <a:solidFill>
          <a:schemeClr val="accent3"/>
        </a:solidFill>
      </dgm:spPr>
      <dgm:t>
        <a:bodyPr/>
        <a:lstStyle/>
        <a:p>
          <a:r>
            <a:rPr lang="en-US" dirty="0"/>
            <a:t>Chaos of moving faculty patient sessions</a:t>
          </a:r>
        </a:p>
      </dgm:t>
    </dgm:pt>
    <dgm:pt modelId="{CE35A667-5A13-4360-B819-E905A9FCA4C1}" type="parTrans" cxnId="{0C1FA0EC-B6B6-4FCD-A1BD-F34B5A6D2E18}">
      <dgm:prSet/>
      <dgm:spPr/>
      <dgm:t>
        <a:bodyPr/>
        <a:lstStyle/>
        <a:p>
          <a:endParaRPr lang="en-US"/>
        </a:p>
      </dgm:t>
    </dgm:pt>
    <dgm:pt modelId="{5EBE0B10-5E0E-4426-A239-24242DFD009C}" type="sibTrans" cxnId="{0C1FA0EC-B6B6-4FCD-A1BD-F34B5A6D2E18}">
      <dgm:prSet/>
      <dgm:spPr/>
      <dgm:t>
        <a:bodyPr/>
        <a:lstStyle/>
        <a:p>
          <a:endParaRPr lang="en-US"/>
        </a:p>
      </dgm:t>
    </dgm:pt>
    <dgm:pt modelId="{7C8F5144-C9E2-4914-8823-D3727D91B888}">
      <dgm:prSet/>
      <dgm:spPr>
        <a:solidFill>
          <a:schemeClr val="accent3"/>
        </a:solidFill>
      </dgm:spPr>
      <dgm:t>
        <a:bodyPr/>
        <a:lstStyle/>
        <a:p>
          <a:r>
            <a:rPr lang="en-US" dirty="0"/>
            <a:t>MA – Resident </a:t>
          </a:r>
          <a:r>
            <a:rPr lang="en-US" dirty="0" err="1"/>
            <a:t>teamlet</a:t>
          </a:r>
          <a:endParaRPr lang="en-US" dirty="0"/>
        </a:p>
      </dgm:t>
    </dgm:pt>
    <dgm:pt modelId="{E4D11CD6-DA72-4B17-9B2A-E9DD68BB6398}" type="parTrans" cxnId="{DED9180E-68C1-4BFC-9F23-90DEB5FE237F}">
      <dgm:prSet/>
      <dgm:spPr/>
      <dgm:t>
        <a:bodyPr/>
        <a:lstStyle/>
        <a:p>
          <a:endParaRPr lang="en-US"/>
        </a:p>
      </dgm:t>
    </dgm:pt>
    <dgm:pt modelId="{892EA74B-8D00-4616-B0F5-A144F5463EF0}" type="sibTrans" cxnId="{DED9180E-68C1-4BFC-9F23-90DEB5FE237F}">
      <dgm:prSet/>
      <dgm:spPr/>
      <dgm:t>
        <a:bodyPr/>
        <a:lstStyle/>
        <a:p>
          <a:endParaRPr lang="en-US"/>
        </a:p>
      </dgm:t>
    </dgm:pt>
    <dgm:pt modelId="{7FFEF70E-04AB-47AB-BC43-868E057D2C31}">
      <dgm:prSet/>
      <dgm:spPr>
        <a:solidFill>
          <a:schemeClr val="accent3"/>
        </a:solidFill>
      </dgm:spPr>
      <dgm:t>
        <a:bodyPr/>
        <a:lstStyle/>
        <a:p>
          <a:r>
            <a:rPr lang="en-US" dirty="0"/>
            <a:t>Clout of the AFMRD CF Collaborative</a:t>
          </a:r>
        </a:p>
      </dgm:t>
    </dgm:pt>
    <dgm:pt modelId="{D92C2FC4-2604-431F-B155-E39B8AEF130A}" type="parTrans" cxnId="{4B25E4A7-747C-4D93-AC4D-7C3A5FD03BBD}">
      <dgm:prSet/>
      <dgm:spPr/>
      <dgm:t>
        <a:bodyPr/>
        <a:lstStyle/>
        <a:p>
          <a:endParaRPr lang="en-US"/>
        </a:p>
      </dgm:t>
    </dgm:pt>
    <dgm:pt modelId="{D11BE907-9F4B-4894-8440-65750BC70B5C}" type="sibTrans" cxnId="{4B25E4A7-747C-4D93-AC4D-7C3A5FD03BBD}">
      <dgm:prSet/>
      <dgm:spPr/>
      <dgm:t>
        <a:bodyPr/>
        <a:lstStyle/>
        <a:p>
          <a:endParaRPr lang="en-US"/>
        </a:p>
      </dgm:t>
    </dgm:pt>
    <dgm:pt modelId="{20347124-7FC9-4BAA-B275-07D0790FD5D9}" type="pres">
      <dgm:prSet presAssocID="{DC0C1A02-E665-4260-B475-DB05D8698A16}" presName="linear" presStyleCnt="0">
        <dgm:presLayoutVars>
          <dgm:animLvl val="lvl"/>
          <dgm:resizeHandles val="exact"/>
        </dgm:presLayoutVars>
      </dgm:prSet>
      <dgm:spPr/>
    </dgm:pt>
    <dgm:pt modelId="{01DF8095-9A28-42C4-ADD1-124C7F5BE4FD}" type="pres">
      <dgm:prSet presAssocID="{995D84B5-1A72-4E24-9F7D-89EF8469881A}" presName="parentText" presStyleLbl="node1" presStyleIdx="0" presStyleCnt="5">
        <dgm:presLayoutVars>
          <dgm:chMax val="0"/>
          <dgm:bulletEnabled val="1"/>
        </dgm:presLayoutVars>
      </dgm:prSet>
      <dgm:spPr/>
    </dgm:pt>
    <dgm:pt modelId="{6B70A320-5CE2-448E-B26D-5F0ED2F69CD8}" type="pres">
      <dgm:prSet presAssocID="{9ED12328-8AB6-4A2D-BDD0-BA6C77DBCAC2}" presName="spacer" presStyleCnt="0"/>
      <dgm:spPr/>
    </dgm:pt>
    <dgm:pt modelId="{83604BD4-DAFE-433B-93A7-04183B4AEFE9}" type="pres">
      <dgm:prSet presAssocID="{40579924-CD08-4C66-BF9F-69324C6CCBAC}" presName="parentText" presStyleLbl="node1" presStyleIdx="1" presStyleCnt="5">
        <dgm:presLayoutVars>
          <dgm:chMax val="0"/>
          <dgm:bulletEnabled val="1"/>
        </dgm:presLayoutVars>
      </dgm:prSet>
      <dgm:spPr/>
    </dgm:pt>
    <dgm:pt modelId="{8EEE6334-B07D-49F3-8205-AE5AB4A8EAB0}" type="pres">
      <dgm:prSet presAssocID="{ADB2398F-AEEB-4AAA-BF2F-CD3629B0D6C3}" presName="spacer" presStyleCnt="0"/>
      <dgm:spPr/>
    </dgm:pt>
    <dgm:pt modelId="{5A2BE7E2-AF67-4D8F-8211-A9ECF95A3E44}" type="pres">
      <dgm:prSet presAssocID="{CD6CC3E3-BA82-4935-B9A8-17EE83DBE74E}" presName="parentText" presStyleLbl="node1" presStyleIdx="2" presStyleCnt="5">
        <dgm:presLayoutVars>
          <dgm:chMax val="0"/>
          <dgm:bulletEnabled val="1"/>
        </dgm:presLayoutVars>
      </dgm:prSet>
      <dgm:spPr/>
    </dgm:pt>
    <dgm:pt modelId="{31DB355D-106C-45A6-BFEB-7A609EE2DD79}" type="pres">
      <dgm:prSet presAssocID="{5EBE0B10-5E0E-4426-A239-24242DFD009C}" presName="spacer" presStyleCnt="0"/>
      <dgm:spPr/>
    </dgm:pt>
    <dgm:pt modelId="{126B1D3D-CCFC-4DFC-B20C-FB9DC2ADB6A4}" type="pres">
      <dgm:prSet presAssocID="{7C8F5144-C9E2-4914-8823-D3727D91B888}" presName="parentText" presStyleLbl="node1" presStyleIdx="3" presStyleCnt="5">
        <dgm:presLayoutVars>
          <dgm:chMax val="0"/>
          <dgm:bulletEnabled val="1"/>
        </dgm:presLayoutVars>
      </dgm:prSet>
      <dgm:spPr/>
    </dgm:pt>
    <dgm:pt modelId="{FD08AEBA-679C-4F8B-B218-68E0EE6C61F1}" type="pres">
      <dgm:prSet presAssocID="{892EA74B-8D00-4616-B0F5-A144F5463EF0}" presName="spacer" presStyleCnt="0"/>
      <dgm:spPr/>
    </dgm:pt>
    <dgm:pt modelId="{19D1F9DB-664E-4F92-AC2A-1BCBB64FAA79}" type="pres">
      <dgm:prSet presAssocID="{7FFEF70E-04AB-47AB-BC43-868E057D2C31}" presName="parentText" presStyleLbl="node1" presStyleIdx="4" presStyleCnt="5">
        <dgm:presLayoutVars>
          <dgm:chMax val="0"/>
          <dgm:bulletEnabled val="1"/>
        </dgm:presLayoutVars>
      </dgm:prSet>
      <dgm:spPr/>
    </dgm:pt>
  </dgm:ptLst>
  <dgm:cxnLst>
    <dgm:cxn modelId="{DED9180E-68C1-4BFC-9F23-90DEB5FE237F}" srcId="{DC0C1A02-E665-4260-B475-DB05D8698A16}" destId="{7C8F5144-C9E2-4914-8823-D3727D91B888}" srcOrd="3" destOrd="0" parTransId="{E4D11CD6-DA72-4B17-9B2A-E9DD68BB6398}" sibTransId="{892EA74B-8D00-4616-B0F5-A144F5463EF0}"/>
    <dgm:cxn modelId="{E5C7BE11-6A16-48C6-ADC7-BE8C73AAD962}" type="presOf" srcId="{40579924-CD08-4C66-BF9F-69324C6CCBAC}" destId="{83604BD4-DAFE-433B-93A7-04183B4AEFE9}" srcOrd="0" destOrd="0" presId="urn:microsoft.com/office/officeart/2005/8/layout/vList2"/>
    <dgm:cxn modelId="{7AEDB736-89A2-44C1-9480-EEA93B04F30B}" type="presOf" srcId="{CD6CC3E3-BA82-4935-B9A8-17EE83DBE74E}" destId="{5A2BE7E2-AF67-4D8F-8211-A9ECF95A3E44}" srcOrd="0" destOrd="0" presId="urn:microsoft.com/office/officeart/2005/8/layout/vList2"/>
    <dgm:cxn modelId="{0F83FC58-BE69-40F6-8BEC-57E87877E23F}" type="presOf" srcId="{995D84B5-1A72-4E24-9F7D-89EF8469881A}" destId="{01DF8095-9A28-42C4-ADD1-124C7F5BE4FD}" srcOrd="0" destOrd="0" presId="urn:microsoft.com/office/officeart/2005/8/layout/vList2"/>
    <dgm:cxn modelId="{2A0B1F79-8BDB-4747-81A6-7D96D5936E7A}" type="presOf" srcId="{7C8F5144-C9E2-4914-8823-D3727D91B888}" destId="{126B1D3D-CCFC-4DFC-B20C-FB9DC2ADB6A4}" srcOrd="0" destOrd="0" presId="urn:microsoft.com/office/officeart/2005/8/layout/vList2"/>
    <dgm:cxn modelId="{4B25E4A7-747C-4D93-AC4D-7C3A5FD03BBD}" srcId="{DC0C1A02-E665-4260-B475-DB05D8698A16}" destId="{7FFEF70E-04AB-47AB-BC43-868E057D2C31}" srcOrd="4" destOrd="0" parTransId="{D92C2FC4-2604-431F-B155-E39B8AEF130A}" sibTransId="{D11BE907-9F4B-4894-8440-65750BC70B5C}"/>
    <dgm:cxn modelId="{A1A337AC-E927-40DC-A461-BC1EFAD08E1B}" srcId="{DC0C1A02-E665-4260-B475-DB05D8698A16}" destId="{40579924-CD08-4C66-BF9F-69324C6CCBAC}" srcOrd="1" destOrd="0" parTransId="{AC70DCB9-DE24-4274-AAC6-C0EC72F70EC4}" sibTransId="{ADB2398F-AEEB-4AAA-BF2F-CD3629B0D6C3}"/>
    <dgm:cxn modelId="{DEC6CBAF-5C35-430A-AA3C-A6F053852531}" srcId="{DC0C1A02-E665-4260-B475-DB05D8698A16}" destId="{995D84B5-1A72-4E24-9F7D-89EF8469881A}" srcOrd="0" destOrd="0" parTransId="{FB325843-1A83-47F5-9DB0-027F0DF1710A}" sibTransId="{9ED12328-8AB6-4A2D-BDD0-BA6C77DBCAC2}"/>
    <dgm:cxn modelId="{B104ECDE-D0E8-4B97-B444-5D2BA0E5D675}" type="presOf" srcId="{7FFEF70E-04AB-47AB-BC43-868E057D2C31}" destId="{19D1F9DB-664E-4F92-AC2A-1BCBB64FAA79}" srcOrd="0" destOrd="0" presId="urn:microsoft.com/office/officeart/2005/8/layout/vList2"/>
    <dgm:cxn modelId="{5A73E6E1-6B81-4E95-A791-423C983A01BA}" type="presOf" srcId="{DC0C1A02-E665-4260-B475-DB05D8698A16}" destId="{20347124-7FC9-4BAA-B275-07D0790FD5D9}" srcOrd="0" destOrd="0" presId="urn:microsoft.com/office/officeart/2005/8/layout/vList2"/>
    <dgm:cxn modelId="{0C1FA0EC-B6B6-4FCD-A1BD-F34B5A6D2E18}" srcId="{DC0C1A02-E665-4260-B475-DB05D8698A16}" destId="{CD6CC3E3-BA82-4935-B9A8-17EE83DBE74E}" srcOrd="2" destOrd="0" parTransId="{CE35A667-5A13-4360-B819-E905A9FCA4C1}" sibTransId="{5EBE0B10-5E0E-4426-A239-24242DFD009C}"/>
    <dgm:cxn modelId="{7DE46A03-8C13-461F-BF58-67E69FD8DC27}" type="presParOf" srcId="{20347124-7FC9-4BAA-B275-07D0790FD5D9}" destId="{01DF8095-9A28-42C4-ADD1-124C7F5BE4FD}" srcOrd="0" destOrd="0" presId="urn:microsoft.com/office/officeart/2005/8/layout/vList2"/>
    <dgm:cxn modelId="{51A99828-C4B5-4862-B6B7-3C054408F78A}" type="presParOf" srcId="{20347124-7FC9-4BAA-B275-07D0790FD5D9}" destId="{6B70A320-5CE2-448E-B26D-5F0ED2F69CD8}" srcOrd="1" destOrd="0" presId="urn:microsoft.com/office/officeart/2005/8/layout/vList2"/>
    <dgm:cxn modelId="{DF239059-B69E-4432-A47B-500D1D45AF7B}" type="presParOf" srcId="{20347124-7FC9-4BAA-B275-07D0790FD5D9}" destId="{83604BD4-DAFE-433B-93A7-04183B4AEFE9}" srcOrd="2" destOrd="0" presId="urn:microsoft.com/office/officeart/2005/8/layout/vList2"/>
    <dgm:cxn modelId="{BF995C7A-275F-4312-A4E4-69148E26E355}" type="presParOf" srcId="{20347124-7FC9-4BAA-B275-07D0790FD5D9}" destId="{8EEE6334-B07D-49F3-8205-AE5AB4A8EAB0}" srcOrd="3" destOrd="0" presId="urn:microsoft.com/office/officeart/2005/8/layout/vList2"/>
    <dgm:cxn modelId="{3D197557-96F2-4CB3-885E-8D26FC039375}" type="presParOf" srcId="{20347124-7FC9-4BAA-B275-07D0790FD5D9}" destId="{5A2BE7E2-AF67-4D8F-8211-A9ECF95A3E44}" srcOrd="4" destOrd="0" presId="urn:microsoft.com/office/officeart/2005/8/layout/vList2"/>
    <dgm:cxn modelId="{F092513F-0360-4807-B0C7-400053C3BA63}" type="presParOf" srcId="{20347124-7FC9-4BAA-B275-07D0790FD5D9}" destId="{31DB355D-106C-45A6-BFEB-7A609EE2DD79}" srcOrd="5" destOrd="0" presId="urn:microsoft.com/office/officeart/2005/8/layout/vList2"/>
    <dgm:cxn modelId="{1A8444F0-4BC0-42D3-B2C8-071746428549}" type="presParOf" srcId="{20347124-7FC9-4BAA-B275-07D0790FD5D9}" destId="{126B1D3D-CCFC-4DFC-B20C-FB9DC2ADB6A4}" srcOrd="6" destOrd="0" presId="urn:microsoft.com/office/officeart/2005/8/layout/vList2"/>
    <dgm:cxn modelId="{58F26A5D-EDA9-4A31-BAEF-97B1D16AB614}" type="presParOf" srcId="{20347124-7FC9-4BAA-B275-07D0790FD5D9}" destId="{FD08AEBA-679C-4F8B-B218-68E0EE6C61F1}" srcOrd="7" destOrd="0" presId="urn:microsoft.com/office/officeart/2005/8/layout/vList2"/>
    <dgm:cxn modelId="{13AEE617-A835-47D2-B531-A5D4C4036BDD}" type="presParOf" srcId="{20347124-7FC9-4BAA-B275-07D0790FD5D9}" destId="{19D1F9DB-664E-4F92-AC2A-1BCBB64FAA7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0C1A02-E665-4260-B475-DB05D8698A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5D84B5-1A72-4E24-9F7D-89EF8469881A}">
      <dgm:prSet/>
      <dgm:spPr>
        <a:solidFill>
          <a:schemeClr val="accent3"/>
        </a:solidFill>
      </dgm:spPr>
      <dgm:t>
        <a:bodyPr/>
        <a:lstStyle/>
        <a:p>
          <a:r>
            <a:rPr lang="en-US" dirty="0"/>
            <a:t>Team Based Care</a:t>
          </a:r>
        </a:p>
      </dgm:t>
    </dgm:pt>
    <dgm:pt modelId="{FB325843-1A83-47F5-9DB0-027F0DF1710A}" type="parTrans" cxnId="{DEC6CBAF-5C35-430A-AA3C-A6F053852531}">
      <dgm:prSet/>
      <dgm:spPr/>
      <dgm:t>
        <a:bodyPr/>
        <a:lstStyle/>
        <a:p>
          <a:endParaRPr lang="en-US"/>
        </a:p>
      </dgm:t>
    </dgm:pt>
    <dgm:pt modelId="{9ED12328-8AB6-4A2D-BDD0-BA6C77DBCAC2}" type="sibTrans" cxnId="{DEC6CBAF-5C35-430A-AA3C-A6F053852531}">
      <dgm:prSet/>
      <dgm:spPr/>
      <dgm:t>
        <a:bodyPr/>
        <a:lstStyle/>
        <a:p>
          <a:endParaRPr lang="en-US"/>
        </a:p>
      </dgm:t>
    </dgm:pt>
    <dgm:pt modelId="{43237339-92C7-4FAB-9722-DFE4DA570ECD}">
      <dgm:prSet/>
      <dgm:spPr>
        <a:solidFill>
          <a:schemeClr val="accent3"/>
        </a:solidFill>
      </dgm:spPr>
      <dgm:t>
        <a:bodyPr/>
        <a:lstStyle/>
        <a:p>
          <a:r>
            <a:rPr lang="en-US" dirty="0"/>
            <a:t>Standing Orders</a:t>
          </a:r>
        </a:p>
      </dgm:t>
    </dgm:pt>
    <dgm:pt modelId="{057AEE40-6970-4002-B116-D63BEF1C1EB2}" type="parTrans" cxnId="{A670B598-A356-4A76-8357-C6181BEF3360}">
      <dgm:prSet/>
      <dgm:spPr/>
      <dgm:t>
        <a:bodyPr/>
        <a:lstStyle/>
        <a:p>
          <a:endParaRPr lang="en-US"/>
        </a:p>
      </dgm:t>
    </dgm:pt>
    <dgm:pt modelId="{0B6E18B9-9B1C-4010-B63F-244ED042B42A}" type="sibTrans" cxnId="{A670B598-A356-4A76-8357-C6181BEF3360}">
      <dgm:prSet/>
      <dgm:spPr/>
      <dgm:t>
        <a:bodyPr/>
        <a:lstStyle/>
        <a:p>
          <a:endParaRPr lang="en-US"/>
        </a:p>
      </dgm:t>
    </dgm:pt>
    <dgm:pt modelId="{0199D5C5-5E71-466D-8C93-1BB1FEC8359F}">
      <dgm:prSet/>
      <dgm:spPr/>
      <dgm:t>
        <a:bodyPr/>
        <a:lstStyle/>
        <a:p>
          <a:r>
            <a:rPr lang="en-US" dirty="0"/>
            <a:t>Medication Refills, Diagnostic testing, Immunizations</a:t>
          </a:r>
        </a:p>
      </dgm:t>
    </dgm:pt>
    <dgm:pt modelId="{CA5B31DF-834B-4A90-A8CD-82018EC51BE3}" type="parTrans" cxnId="{70A74F27-490B-4FAE-A352-BF407CC32A12}">
      <dgm:prSet/>
      <dgm:spPr/>
      <dgm:t>
        <a:bodyPr/>
        <a:lstStyle/>
        <a:p>
          <a:endParaRPr lang="en-US"/>
        </a:p>
      </dgm:t>
    </dgm:pt>
    <dgm:pt modelId="{8F2FDF77-46EF-4DE3-8067-734E6AB47C73}" type="sibTrans" cxnId="{70A74F27-490B-4FAE-A352-BF407CC32A12}">
      <dgm:prSet/>
      <dgm:spPr/>
      <dgm:t>
        <a:bodyPr/>
        <a:lstStyle/>
        <a:p>
          <a:endParaRPr lang="en-US"/>
        </a:p>
      </dgm:t>
    </dgm:pt>
    <dgm:pt modelId="{40A70D53-F66D-488B-B9B2-2F97D589CF0A}">
      <dgm:prSet/>
      <dgm:spPr>
        <a:solidFill>
          <a:schemeClr val="accent3"/>
        </a:solidFill>
      </dgm:spPr>
      <dgm:t>
        <a:bodyPr/>
        <a:lstStyle/>
        <a:p>
          <a:r>
            <a:rPr lang="en-US" dirty="0"/>
            <a:t>Continuity of Care</a:t>
          </a:r>
        </a:p>
      </dgm:t>
    </dgm:pt>
    <dgm:pt modelId="{DE18D453-7D1C-45EA-B33B-8A07E16C1B4B}" type="parTrans" cxnId="{A2BEDB4E-A757-409A-A8B9-9B5EA84F5D1F}">
      <dgm:prSet/>
      <dgm:spPr/>
      <dgm:t>
        <a:bodyPr/>
        <a:lstStyle/>
        <a:p>
          <a:endParaRPr lang="en-US"/>
        </a:p>
      </dgm:t>
    </dgm:pt>
    <dgm:pt modelId="{FB6FB48F-9CF1-4AA3-BE17-39968358F350}" type="sibTrans" cxnId="{A2BEDB4E-A757-409A-A8B9-9B5EA84F5D1F}">
      <dgm:prSet/>
      <dgm:spPr/>
      <dgm:t>
        <a:bodyPr/>
        <a:lstStyle/>
        <a:p>
          <a:endParaRPr lang="en-US"/>
        </a:p>
      </dgm:t>
    </dgm:pt>
    <dgm:pt modelId="{95FB3C47-3CB9-4572-874E-1B5EA1E0F5AD}">
      <dgm:prSet/>
      <dgm:spPr>
        <a:solidFill>
          <a:schemeClr val="accent3"/>
        </a:solidFill>
      </dgm:spPr>
      <dgm:t>
        <a:bodyPr/>
        <a:lstStyle/>
        <a:p>
          <a:r>
            <a:rPr lang="en-US" dirty="0"/>
            <a:t>Empanelment</a:t>
          </a:r>
        </a:p>
      </dgm:t>
    </dgm:pt>
    <dgm:pt modelId="{FEF0FEA3-A9FA-47A6-A85A-5C6143A3E801}" type="parTrans" cxnId="{E861CBAD-1C77-4043-8DEE-A3C77AF1C102}">
      <dgm:prSet/>
      <dgm:spPr/>
      <dgm:t>
        <a:bodyPr/>
        <a:lstStyle/>
        <a:p>
          <a:endParaRPr lang="en-US"/>
        </a:p>
      </dgm:t>
    </dgm:pt>
    <dgm:pt modelId="{37363CBC-4DBF-46BD-8A84-D63BAC46A19E}" type="sibTrans" cxnId="{E861CBAD-1C77-4043-8DEE-A3C77AF1C102}">
      <dgm:prSet/>
      <dgm:spPr/>
      <dgm:t>
        <a:bodyPr/>
        <a:lstStyle/>
        <a:p>
          <a:endParaRPr lang="en-US"/>
        </a:p>
      </dgm:t>
    </dgm:pt>
    <dgm:pt modelId="{FABFCF8B-1535-4D14-ACA5-5A19E05ED858}">
      <dgm:prSet/>
      <dgm:spPr>
        <a:solidFill>
          <a:schemeClr val="bg1"/>
        </a:solidFill>
      </dgm:spPr>
      <dgm:t>
        <a:bodyPr/>
        <a:lstStyle/>
        <a:p>
          <a:r>
            <a:rPr lang="en-US" dirty="0"/>
            <a:t>Patient </a:t>
          </a:r>
          <a:r>
            <a:rPr lang="en-US" dirty="0">
              <a:sym typeface="Wingdings" panose="05000000000000000000" pitchFamily="2" charset="2"/>
            </a:rPr>
            <a:t> Physician Analysis</a:t>
          </a:r>
          <a:endParaRPr lang="en-US" dirty="0"/>
        </a:p>
      </dgm:t>
    </dgm:pt>
    <dgm:pt modelId="{565575B8-A549-4635-ACE0-D3358D74131A}" type="parTrans" cxnId="{2AE1AD0E-E0FA-44DD-BF3C-1C85DB7F030D}">
      <dgm:prSet/>
      <dgm:spPr/>
      <dgm:t>
        <a:bodyPr/>
        <a:lstStyle/>
        <a:p>
          <a:endParaRPr lang="en-US"/>
        </a:p>
      </dgm:t>
    </dgm:pt>
    <dgm:pt modelId="{4A70BD04-03A9-44A5-ADEB-01CF26A126E8}" type="sibTrans" cxnId="{2AE1AD0E-E0FA-44DD-BF3C-1C85DB7F030D}">
      <dgm:prSet/>
      <dgm:spPr/>
      <dgm:t>
        <a:bodyPr/>
        <a:lstStyle/>
        <a:p>
          <a:endParaRPr lang="en-US"/>
        </a:p>
      </dgm:t>
    </dgm:pt>
    <dgm:pt modelId="{8932AEEF-8782-4297-9B08-E8CFBC4D3A65}">
      <dgm:prSet/>
      <dgm:spPr/>
      <dgm:t>
        <a:bodyPr/>
        <a:lstStyle/>
        <a:p>
          <a:r>
            <a:rPr lang="en-US" dirty="0"/>
            <a:t>MA assigned to PGY3/PGY5 only</a:t>
          </a:r>
        </a:p>
      </dgm:t>
    </dgm:pt>
    <dgm:pt modelId="{46104541-EAD8-46AE-8DC7-859041A47FFE}" type="parTrans" cxnId="{11D17158-76DE-4AC2-AF42-002E2148562D}">
      <dgm:prSet/>
      <dgm:spPr/>
      <dgm:t>
        <a:bodyPr/>
        <a:lstStyle/>
        <a:p>
          <a:endParaRPr lang="en-US"/>
        </a:p>
      </dgm:t>
    </dgm:pt>
    <dgm:pt modelId="{D4BB3E75-FEBC-4255-88FF-078EBE736492}" type="sibTrans" cxnId="{11D17158-76DE-4AC2-AF42-002E2148562D}">
      <dgm:prSet/>
      <dgm:spPr/>
      <dgm:t>
        <a:bodyPr/>
        <a:lstStyle/>
        <a:p>
          <a:endParaRPr lang="en-US"/>
        </a:p>
      </dgm:t>
    </dgm:pt>
    <dgm:pt modelId="{4A51CB37-466B-4199-9BD5-D8C6811AD408}">
      <dgm:prSet/>
      <dgm:spPr>
        <a:solidFill>
          <a:schemeClr val="accent3"/>
        </a:solidFill>
      </dgm:spPr>
      <dgm:t>
        <a:bodyPr/>
        <a:lstStyle/>
        <a:p>
          <a:r>
            <a:rPr lang="en-US" dirty="0"/>
            <a:t>Population Management</a:t>
          </a:r>
        </a:p>
      </dgm:t>
    </dgm:pt>
    <dgm:pt modelId="{CF367EF4-6A50-41DB-9E05-E1967296FD0C}" type="parTrans" cxnId="{C4C078BD-7A5B-47C7-9F01-7A90CEBC0EB9}">
      <dgm:prSet/>
      <dgm:spPr/>
      <dgm:t>
        <a:bodyPr/>
        <a:lstStyle/>
        <a:p>
          <a:endParaRPr lang="en-US"/>
        </a:p>
      </dgm:t>
    </dgm:pt>
    <dgm:pt modelId="{3CF8DE93-88B6-4EDD-8AC4-49BF34AAD5A8}" type="sibTrans" cxnId="{C4C078BD-7A5B-47C7-9F01-7A90CEBC0EB9}">
      <dgm:prSet/>
      <dgm:spPr/>
      <dgm:t>
        <a:bodyPr/>
        <a:lstStyle/>
        <a:p>
          <a:endParaRPr lang="en-US"/>
        </a:p>
      </dgm:t>
    </dgm:pt>
    <dgm:pt modelId="{6ACB8318-5B1D-4ECB-B824-BA96364CD397}">
      <dgm:prSet/>
      <dgm:spPr>
        <a:solidFill>
          <a:schemeClr val="bg1"/>
        </a:solidFill>
      </dgm:spPr>
      <dgm:t>
        <a:bodyPr/>
        <a:lstStyle/>
        <a:p>
          <a:r>
            <a:rPr lang="en-US" dirty="0"/>
            <a:t>Registries: Depression, OB, HIV, Hep C</a:t>
          </a:r>
        </a:p>
      </dgm:t>
    </dgm:pt>
    <dgm:pt modelId="{9875B770-1C3C-472B-961A-C3B641866242}" type="parTrans" cxnId="{6E141657-4DF9-47D5-9AF8-0AE6C9844D2C}">
      <dgm:prSet/>
      <dgm:spPr/>
      <dgm:t>
        <a:bodyPr/>
        <a:lstStyle/>
        <a:p>
          <a:endParaRPr lang="en-US"/>
        </a:p>
      </dgm:t>
    </dgm:pt>
    <dgm:pt modelId="{8BCED6F8-A082-4F64-B9B6-7923C6500A65}" type="sibTrans" cxnId="{6E141657-4DF9-47D5-9AF8-0AE6C9844D2C}">
      <dgm:prSet/>
      <dgm:spPr/>
      <dgm:t>
        <a:bodyPr/>
        <a:lstStyle/>
        <a:p>
          <a:endParaRPr lang="en-US"/>
        </a:p>
      </dgm:t>
    </dgm:pt>
    <dgm:pt modelId="{3BE14F13-605B-49F5-BD95-C6B78FD735BE}">
      <dgm:prSet/>
      <dgm:spPr/>
      <dgm:t>
        <a:bodyPr/>
        <a:lstStyle/>
        <a:p>
          <a:r>
            <a:rPr lang="en-US" dirty="0"/>
            <a:t>Interns increased 2 </a:t>
          </a:r>
          <a:r>
            <a:rPr lang="en-US" dirty="0">
              <a:sym typeface="Wingdings" panose="05000000000000000000" pitchFamily="2" charset="2"/>
            </a:rPr>
            <a:t> 4 sessions/</a:t>
          </a:r>
          <a:r>
            <a:rPr lang="en-US" dirty="0" err="1">
              <a:sym typeface="Wingdings" panose="05000000000000000000" pitchFamily="2" charset="2"/>
            </a:rPr>
            <a:t>wk</a:t>
          </a:r>
          <a:endParaRPr lang="en-US" dirty="0"/>
        </a:p>
      </dgm:t>
    </dgm:pt>
    <dgm:pt modelId="{80F2A7EF-7B1F-426E-87B8-7814A3CDB06D}" type="parTrans" cxnId="{5A41B531-0970-42A1-B6E9-E09886C44A29}">
      <dgm:prSet/>
      <dgm:spPr/>
      <dgm:t>
        <a:bodyPr/>
        <a:lstStyle/>
        <a:p>
          <a:endParaRPr lang="en-US"/>
        </a:p>
      </dgm:t>
    </dgm:pt>
    <dgm:pt modelId="{47171CED-E491-457F-A6A7-B9E76A447B8A}" type="sibTrans" cxnId="{5A41B531-0970-42A1-B6E9-E09886C44A29}">
      <dgm:prSet/>
      <dgm:spPr/>
      <dgm:t>
        <a:bodyPr/>
        <a:lstStyle/>
        <a:p>
          <a:endParaRPr lang="en-US"/>
        </a:p>
      </dgm:t>
    </dgm:pt>
    <dgm:pt modelId="{45A36950-04B5-466F-B255-A9CDF429746B}">
      <dgm:prSet/>
      <dgm:spPr>
        <a:solidFill>
          <a:schemeClr val="accent3"/>
        </a:solidFill>
      </dgm:spPr>
      <dgm:t>
        <a:bodyPr/>
        <a:lstStyle/>
        <a:p>
          <a:r>
            <a:rPr lang="en-US" dirty="0"/>
            <a:t>Prompt Access to Care</a:t>
          </a:r>
        </a:p>
      </dgm:t>
    </dgm:pt>
    <dgm:pt modelId="{ED0F8732-F345-4E05-8D40-229AF3B342BE}" type="parTrans" cxnId="{11B7E54E-4EB0-4D9B-81CB-0248AEBE44CC}">
      <dgm:prSet/>
      <dgm:spPr/>
      <dgm:t>
        <a:bodyPr/>
        <a:lstStyle/>
        <a:p>
          <a:endParaRPr lang="en-US"/>
        </a:p>
      </dgm:t>
    </dgm:pt>
    <dgm:pt modelId="{70E7EE10-EBAB-4151-85AB-C1301B2B43AD}" type="sibTrans" cxnId="{11B7E54E-4EB0-4D9B-81CB-0248AEBE44CC}">
      <dgm:prSet/>
      <dgm:spPr/>
      <dgm:t>
        <a:bodyPr/>
        <a:lstStyle/>
        <a:p>
          <a:endParaRPr lang="en-US"/>
        </a:p>
      </dgm:t>
    </dgm:pt>
    <dgm:pt modelId="{20347124-7FC9-4BAA-B275-07D0790FD5D9}" type="pres">
      <dgm:prSet presAssocID="{DC0C1A02-E665-4260-B475-DB05D8698A16}" presName="linear" presStyleCnt="0">
        <dgm:presLayoutVars>
          <dgm:animLvl val="lvl"/>
          <dgm:resizeHandles val="exact"/>
        </dgm:presLayoutVars>
      </dgm:prSet>
      <dgm:spPr/>
    </dgm:pt>
    <dgm:pt modelId="{01DF8095-9A28-42C4-ADD1-124C7F5BE4FD}" type="pres">
      <dgm:prSet presAssocID="{995D84B5-1A72-4E24-9F7D-89EF8469881A}" presName="parentText" presStyleLbl="node1" presStyleIdx="0" presStyleCnt="5">
        <dgm:presLayoutVars>
          <dgm:chMax val="0"/>
          <dgm:bulletEnabled val="1"/>
        </dgm:presLayoutVars>
      </dgm:prSet>
      <dgm:spPr/>
    </dgm:pt>
    <dgm:pt modelId="{74FEEE97-1D14-4957-9A6A-0E35206E1359}" type="pres">
      <dgm:prSet presAssocID="{995D84B5-1A72-4E24-9F7D-89EF8469881A}" presName="childText" presStyleLbl="revTx" presStyleIdx="0" presStyleCnt="4">
        <dgm:presLayoutVars>
          <dgm:bulletEnabled val="1"/>
        </dgm:presLayoutVars>
      </dgm:prSet>
      <dgm:spPr/>
    </dgm:pt>
    <dgm:pt modelId="{8A1572D4-72C9-48CA-A1AF-FF8783205F9F}" type="pres">
      <dgm:prSet presAssocID="{40A70D53-F66D-488B-B9B2-2F97D589CF0A}" presName="parentText" presStyleLbl="node1" presStyleIdx="1" presStyleCnt="5">
        <dgm:presLayoutVars>
          <dgm:chMax val="0"/>
          <dgm:bulletEnabled val="1"/>
        </dgm:presLayoutVars>
      </dgm:prSet>
      <dgm:spPr/>
    </dgm:pt>
    <dgm:pt modelId="{1BF301F3-15A8-4EFC-BC76-0075CEEA11ED}" type="pres">
      <dgm:prSet presAssocID="{40A70D53-F66D-488B-B9B2-2F97D589CF0A}" presName="childText" presStyleLbl="revTx" presStyleIdx="1" presStyleCnt="4">
        <dgm:presLayoutVars>
          <dgm:bulletEnabled val="1"/>
        </dgm:presLayoutVars>
      </dgm:prSet>
      <dgm:spPr/>
    </dgm:pt>
    <dgm:pt modelId="{BBF5D600-17D6-4C1A-8BE2-97915B90F97E}" type="pres">
      <dgm:prSet presAssocID="{95FB3C47-3CB9-4572-874E-1B5EA1E0F5AD}" presName="parentText" presStyleLbl="node1" presStyleIdx="2" presStyleCnt="5">
        <dgm:presLayoutVars>
          <dgm:chMax val="0"/>
          <dgm:bulletEnabled val="1"/>
        </dgm:presLayoutVars>
      </dgm:prSet>
      <dgm:spPr/>
    </dgm:pt>
    <dgm:pt modelId="{FFB436ED-3E0D-46C9-AEFD-516AB21DFEE2}" type="pres">
      <dgm:prSet presAssocID="{95FB3C47-3CB9-4572-874E-1B5EA1E0F5AD}" presName="childText" presStyleLbl="revTx" presStyleIdx="2" presStyleCnt="4">
        <dgm:presLayoutVars>
          <dgm:bulletEnabled val="1"/>
        </dgm:presLayoutVars>
      </dgm:prSet>
      <dgm:spPr/>
    </dgm:pt>
    <dgm:pt modelId="{9970270E-0747-4D11-A50D-C5AA03BD4EAF}" type="pres">
      <dgm:prSet presAssocID="{4A51CB37-466B-4199-9BD5-D8C6811AD408}" presName="parentText" presStyleLbl="node1" presStyleIdx="3" presStyleCnt="5">
        <dgm:presLayoutVars>
          <dgm:chMax val="0"/>
          <dgm:bulletEnabled val="1"/>
        </dgm:presLayoutVars>
      </dgm:prSet>
      <dgm:spPr/>
    </dgm:pt>
    <dgm:pt modelId="{16F09735-4197-4946-8AE2-D753CCDF3AD6}" type="pres">
      <dgm:prSet presAssocID="{4A51CB37-466B-4199-9BD5-D8C6811AD408}" presName="childText" presStyleLbl="revTx" presStyleIdx="3" presStyleCnt="4">
        <dgm:presLayoutVars>
          <dgm:bulletEnabled val="1"/>
        </dgm:presLayoutVars>
      </dgm:prSet>
      <dgm:spPr/>
    </dgm:pt>
    <dgm:pt modelId="{F3786F8E-6C20-4A8C-9B0A-EC9C1E99E390}" type="pres">
      <dgm:prSet presAssocID="{45A36950-04B5-466F-B255-A9CDF429746B}" presName="parentText" presStyleLbl="node1" presStyleIdx="4" presStyleCnt="5">
        <dgm:presLayoutVars>
          <dgm:chMax val="0"/>
          <dgm:bulletEnabled val="1"/>
        </dgm:presLayoutVars>
      </dgm:prSet>
      <dgm:spPr/>
    </dgm:pt>
  </dgm:ptLst>
  <dgm:cxnLst>
    <dgm:cxn modelId="{F80B0602-5D7C-4FB3-98EE-BED969FAFEDC}" type="presOf" srcId="{43237339-92C7-4FAB-9722-DFE4DA570ECD}" destId="{74FEEE97-1D14-4957-9A6A-0E35206E1359}" srcOrd="0" destOrd="1" presId="urn:microsoft.com/office/officeart/2005/8/layout/vList2"/>
    <dgm:cxn modelId="{A2B48B0E-519A-4447-966B-06A932D160E0}" type="presOf" srcId="{3BE14F13-605B-49F5-BD95-C6B78FD735BE}" destId="{FFB436ED-3E0D-46C9-AEFD-516AB21DFEE2}" srcOrd="0" destOrd="0" presId="urn:microsoft.com/office/officeart/2005/8/layout/vList2"/>
    <dgm:cxn modelId="{2AE1AD0E-E0FA-44DD-BF3C-1C85DB7F030D}" srcId="{40A70D53-F66D-488B-B9B2-2F97D589CF0A}" destId="{FABFCF8B-1535-4D14-ACA5-5A19E05ED858}" srcOrd="0" destOrd="0" parTransId="{565575B8-A549-4635-ACE0-D3358D74131A}" sibTransId="{4A70BD04-03A9-44A5-ADEB-01CF26A126E8}"/>
    <dgm:cxn modelId="{5BB5F60E-CEB3-480E-AF9E-126DED2A4A6E}" type="presOf" srcId="{95FB3C47-3CB9-4572-874E-1B5EA1E0F5AD}" destId="{BBF5D600-17D6-4C1A-8BE2-97915B90F97E}" srcOrd="0" destOrd="0" presId="urn:microsoft.com/office/officeart/2005/8/layout/vList2"/>
    <dgm:cxn modelId="{7269C610-86F2-4960-AAC5-E26CC2CD2AAB}" type="presOf" srcId="{45A36950-04B5-466F-B255-A9CDF429746B}" destId="{F3786F8E-6C20-4A8C-9B0A-EC9C1E99E390}" srcOrd="0" destOrd="0" presId="urn:microsoft.com/office/officeart/2005/8/layout/vList2"/>
    <dgm:cxn modelId="{70A74F27-490B-4FAE-A352-BF407CC32A12}" srcId="{43237339-92C7-4FAB-9722-DFE4DA570ECD}" destId="{0199D5C5-5E71-466D-8C93-1BB1FEC8359F}" srcOrd="0" destOrd="0" parTransId="{CA5B31DF-834B-4A90-A8CD-82018EC51BE3}" sibTransId="{8F2FDF77-46EF-4DE3-8067-734E6AB47C73}"/>
    <dgm:cxn modelId="{5A41B531-0970-42A1-B6E9-E09886C44A29}" srcId="{95FB3C47-3CB9-4572-874E-1B5EA1E0F5AD}" destId="{3BE14F13-605B-49F5-BD95-C6B78FD735BE}" srcOrd="0" destOrd="0" parTransId="{80F2A7EF-7B1F-426E-87B8-7814A3CDB06D}" sibTransId="{47171CED-E491-457F-A6A7-B9E76A447B8A}"/>
    <dgm:cxn modelId="{D6D12F63-A44F-4D73-A5AE-D8BCE8A04AFC}" type="presOf" srcId="{0199D5C5-5E71-466D-8C93-1BB1FEC8359F}" destId="{74FEEE97-1D14-4957-9A6A-0E35206E1359}" srcOrd="0" destOrd="2" presId="urn:microsoft.com/office/officeart/2005/8/layout/vList2"/>
    <dgm:cxn modelId="{A2BEDB4E-A757-409A-A8B9-9B5EA84F5D1F}" srcId="{DC0C1A02-E665-4260-B475-DB05D8698A16}" destId="{40A70D53-F66D-488B-B9B2-2F97D589CF0A}" srcOrd="1" destOrd="0" parTransId="{DE18D453-7D1C-45EA-B33B-8A07E16C1B4B}" sibTransId="{FB6FB48F-9CF1-4AA3-BE17-39968358F350}"/>
    <dgm:cxn modelId="{11B7E54E-4EB0-4D9B-81CB-0248AEBE44CC}" srcId="{DC0C1A02-E665-4260-B475-DB05D8698A16}" destId="{45A36950-04B5-466F-B255-A9CDF429746B}" srcOrd="4" destOrd="0" parTransId="{ED0F8732-F345-4E05-8D40-229AF3B342BE}" sibTransId="{70E7EE10-EBAB-4151-85AB-C1301B2B43AD}"/>
    <dgm:cxn modelId="{E62E6953-DAA2-49FA-9C8D-871BF33EDA8E}" type="presOf" srcId="{8932AEEF-8782-4297-9B08-E8CFBC4D3A65}" destId="{74FEEE97-1D14-4957-9A6A-0E35206E1359}" srcOrd="0" destOrd="0" presId="urn:microsoft.com/office/officeart/2005/8/layout/vList2"/>
    <dgm:cxn modelId="{6E141657-4DF9-47D5-9AF8-0AE6C9844D2C}" srcId="{4A51CB37-466B-4199-9BD5-D8C6811AD408}" destId="{6ACB8318-5B1D-4ECB-B824-BA96364CD397}" srcOrd="0" destOrd="0" parTransId="{9875B770-1C3C-472B-961A-C3B641866242}" sibTransId="{8BCED6F8-A082-4F64-B9B6-7923C6500A65}"/>
    <dgm:cxn modelId="{11D17158-76DE-4AC2-AF42-002E2148562D}" srcId="{995D84B5-1A72-4E24-9F7D-89EF8469881A}" destId="{8932AEEF-8782-4297-9B08-E8CFBC4D3A65}" srcOrd="0" destOrd="0" parTransId="{46104541-EAD8-46AE-8DC7-859041A47FFE}" sibTransId="{D4BB3E75-FEBC-4255-88FF-078EBE736492}"/>
    <dgm:cxn modelId="{0F83FC58-BE69-40F6-8BEC-57E87877E23F}" type="presOf" srcId="{995D84B5-1A72-4E24-9F7D-89EF8469881A}" destId="{01DF8095-9A28-42C4-ADD1-124C7F5BE4FD}" srcOrd="0" destOrd="0" presId="urn:microsoft.com/office/officeart/2005/8/layout/vList2"/>
    <dgm:cxn modelId="{4829587B-386C-43CD-9DC8-DF3D09D4C1CE}" type="presOf" srcId="{40A70D53-F66D-488B-B9B2-2F97D589CF0A}" destId="{8A1572D4-72C9-48CA-A1AF-FF8783205F9F}" srcOrd="0" destOrd="0" presId="urn:microsoft.com/office/officeart/2005/8/layout/vList2"/>
    <dgm:cxn modelId="{A670B598-A356-4A76-8357-C6181BEF3360}" srcId="{995D84B5-1A72-4E24-9F7D-89EF8469881A}" destId="{43237339-92C7-4FAB-9722-DFE4DA570ECD}" srcOrd="1" destOrd="0" parTransId="{057AEE40-6970-4002-B116-D63BEF1C1EB2}" sibTransId="{0B6E18B9-9B1C-4010-B63F-244ED042B42A}"/>
    <dgm:cxn modelId="{E3D40EAB-2FAE-48A5-AC9B-9587F8BB8297}" type="presOf" srcId="{FABFCF8B-1535-4D14-ACA5-5A19E05ED858}" destId="{1BF301F3-15A8-4EFC-BC76-0075CEEA11ED}" srcOrd="0" destOrd="0" presId="urn:microsoft.com/office/officeart/2005/8/layout/vList2"/>
    <dgm:cxn modelId="{E861CBAD-1C77-4043-8DEE-A3C77AF1C102}" srcId="{DC0C1A02-E665-4260-B475-DB05D8698A16}" destId="{95FB3C47-3CB9-4572-874E-1B5EA1E0F5AD}" srcOrd="2" destOrd="0" parTransId="{FEF0FEA3-A9FA-47A6-A85A-5C6143A3E801}" sibTransId="{37363CBC-4DBF-46BD-8A84-D63BAC46A19E}"/>
    <dgm:cxn modelId="{DEC6CBAF-5C35-430A-AA3C-A6F053852531}" srcId="{DC0C1A02-E665-4260-B475-DB05D8698A16}" destId="{995D84B5-1A72-4E24-9F7D-89EF8469881A}" srcOrd="0" destOrd="0" parTransId="{FB325843-1A83-47F5-9DB0-027F0DF1710A}" sibTransId="{9ED12328-8AB6-4A2D-BDD0-BA6C77DBCAC2}"/>
    <dgm:cxn modelId="{C4C078BD-7A5B-47C7-9F01-7A90CEBC0EB9}" srcId="{DC0C1A02-E665-4260-B475-DB05D8698A16}" destId="{4A51CB37-466B-4199-9BD5-D8C6811AD408}" srcOrd="3" destOrd="0" parTransId="{CF367EF4-6A50-41DB-9E05-E1967296FD0C}" sibTransId="{3CF8DE93-88B6-4EDD-8AC4-49BF34AAD5A8}"/>
    <dgm:cxn modelId="{3F2A8CDA-8177-48C4-8E67-F93A336CA842}" type="presOf" srcId="{4A51CB37-466B-4199-9BD5-D8C6811AD408}" destId="{9970270E-0747-4D11-A50D-C5AA03BD4EAF}" srcOrd="0" destOrd="0" presId="urn:microsoft.com/office/officeart/2005/8/layout/vList2"/>
    <dgm:cxn modelId="{5A73E6E1-6B81-4E95-A791-423C983A01BA}" type="presOf" srcId="{DC0C1A02-E665-4260-B475-DB05D8698A16}" destId="{20347124-7FC9-4BAA-B275-07D0790FD5D9}" srcOrd="0" destOrd="0" presId="urn:microsoft.com/office/officeart/2005/8/layout/vList2"/>
    <dgm:cxn modelId="{2169F0E1-8131-4F2F-9D03-F69EC5815EDB}" type="presOf" srcId="{6ACB8318-5B1D-4ECB-B824-BA96364CD397}" destId="{16F09735-4197-4946-8AE2-D753CCDF3AD6}" srcOrd="0" destOrd="0" presId="urn:microsoft.com/office/officeart/2005/8/layout/vList2"/>
    <dgm:cxn modelId="{7DE46A03-8C13-461F-BF58-67E69FD8DC27}" type="presParOf" srcId="{20347124-7FC9-4BAA-B275-07D0790FD5D9}" destId="{01DF8095-9A28-42C4-ADD1-124C7F5BE4FD}" srcOrd="0" destOrd="0" presId="urn:microsoft.com/office/officeart/2005/8/layout/vList2"/>
    <dgm:cxn modelId="{799F28B4-257E-46B7-8C2F-81CBD868584D}" type="presParOf" srcId="{20347124-7FC9-4BAA-B275-07D0790FD5D9}" destId="{74FEEE97-1D14-4957-9A6A-0E35206E1359}" srcOrd="1" destOrd="0" presId="urn:microsoft.com/office/officeart/2005/8/layout/vList2"/>
    <dgm:cxn modelId="{B1C1A97B-D2DB-4547-9C36-0EDD76D38784}" type="presParOf" srcId="{20347124-7FC9-4BAA-B275-07D0790FD5D9}" destId="{8A1572D4-72C9-48CA-A1AF-FF8783205F9F}" srcOrd="2" destOrd="0" presId="urn:microsoft.com/office/officeart/2005/8/layout/vList2"/>
    <dgm:cxn modelId="{EA09289A-6503-4A32-8BD1-18F9AA7308E5}" type="presParOf" srcId="{20347124-7FC9-4BAA-B275-07D0790FD5D9}" destId="{1BF301F3-15A8-4EFC-BC76-0075CEEA11ED}" srcOrd="3" destOrd="0" presId="urn:microsoft.com/office/officeart/2005/8/layout/vList2"/>
    <dgm:cxn modelId="{A23F21EA-9F76-4666-8274-66C36D6330B5}" type="presParOf" srcId="{20347124-7FC9-4BAA-B275-07D0790FD5D9}" destId="{BBF5D600-17D6-4C1A-8BE2-97915B90F97E}" srcOrd="4" destOrd="0" presId="urn:microsoft.com/office/officeart/2005/8/layout/vList2"/>
    <dgm:cxn modelId="{AB126225-1744-4006-82E8-D82A0E14E853}" type="presParOf" srcId="{20347124-7FC9-4BAA-B275-07D0790FD5D9}" destId="{FFB436ED-3E0D-46C9-AEFD-516AB21DFEE2}" srcOrd="5" destOrd="0" presId="urn:microsoft.com/office/officeart/2005/8/layout/vList2"/>
    <dgm:cxn modelId="{2EF3CAB9-B13B-42F7-81CF-D7BC7C8A6679}" type="presParOf" srcId="{20347124-7FC9-4BAA-B275-07D0790FD5D9}" destId="{9970270E-0747-4D11-A50D-C5AA03BD4EAF}" srcOrd="6" destOrd="0" presId="urn:microsoft.com/office/officeart/2005/8/layout/vList2"/>
    <dgm:cxn modelId="{32DC084B-8FE3-4476-88A5-A40E2A43A96C}" type="presParOf" srcId="{20347124-7FC9-4BAA-B275-07D0790FD5D9}" destId="{16F09735-4197-4946-8AE2-D753CCDF3AD6}" srcOrd="7" destOrd="0" presId="urn:microsoft.com/office/officeart/2005/8/layout/vList2"/>
    <dgm:cxn modelId="{FB89F823-E275-4749-B6C1-FFD7C887ED56}" type="presParOf" srcId="{20347124-7FC9-4BAA-B275-07D0790FD5D9}" destId="{F3786F8E-6C20-4A8C-9B0A-EC9C1E99E39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37632-97F1-4CEF-9F0A-589D1D9F18C9}">
      <dsp:nvSpPr>
        <dsp:cNvPr id="0" name=""/>
        <dsp:cNvSpPr/>
      </dsp:nvSpPr>
      <dsp:spPr>
        <a:xfrm>
          <a:off x="8539" y="288228"/>
          <a:ext cx="443273" cy="443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7722F-51B0-42E1-AD81-E3EE5FF10D8E}">
      <dsp:nvSpPr>
        <dsp:cNvPr id="0" name=""/>
        <dsp:cNvSpPr/>
      </dsp:nvSpPr>
      <dsp:spPr>
        <a:xfrm>
          <a:off x="8539" y="825574"/>
          <a:ext cx="1266496" cy="43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dirty="0">
              <a:latin typeface="+mn-lt"/>
              <a:cs typeface="Times New Roman" panose="02020603050405020304" pitchFamily="18" charset="0"/>
            </a:rPr>
            <a:t>Engaged Leadership</a:t>
          </a:r>
          <a:endParaRPr lang="en-US" sz="1400" kern="1200" dirty="0">
            <a:latin typeface="+mn-lt"/>
            <a:cs typeface="Times New Roman" panose="02020603050405020304" pitchFamily="18" charset="0"/>
          </a:endParaRPr>
        </a:p>
      </dsp:txBody>
      <dsp:txXfrm>
        <a:off x="8539" y="825574"/>
        <a:ext cx="1266496" cy="439315"/>
      </dsp:txXfrm>
    </dsp:sp>
    <dsp:sp modelId="{BDA3FDBD-D2E9-411A-8449-C1802D32CF59}">
      <dsp:nvSpPr>
        <dsp:cNvPr id="0" name=""/>
        <dsp:cNvSpPr/>
      </dsp:nvSpPr>
      <dsp:spPr>
        <a:xfrm>
          <a:off x="8539" y="1308644"/>
          <a:ext cx="1266496" cy="116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Identified </a:t>
          </a:r>
          <a:r>
            <a:rPr lang="en-US" sz="1400" kern="1200" dirty="0">
              <a:latin typeface="+mn-lt"/>
              <a:cs typeface="Times New Roman" panose="02020603050405020304" pitchFamily="18" charset="0"/>
            </a:rPr>
            <a:t>residency </a:t>
          </a:r>
          <a:r>
            <a:rPr lang="en-US" sz="1400" b="0" i="0" kern="1200" dirty="0">
              <a:latin typeface="+mn-lt"/>
              <a:cs typeface="Times New Roman" panose="02020603050405020304" pitchFamily="18" charset="0"/>
            </a:rPr>
            <a:t>leaders</a:t>
          </a:r>
          <a:endParaRPr lang="en-US" sz="1400" kern="1200" dirty="0">
            <a:latin typeface="+mn-lt"/>
            <a:cs typeface="Times New Roman" panose="02020603050405020304" pitchFamily="18" charset="0"/>
          </a:endParaRPr>
        </a:p>
        <a:p>
          <a:pPr marL="0" lvl="0" indent="0" algn="l" defTabSz="622300">
            <a:lnSpc>
              <a:spcPct val="100000"/>
            </a:lnSpc>
            <a:spcBef>
              <a:spcPct val="0"/>
            </a:spcBef>
            <a:spcAft>
              <a:spcPct val="35000"/>
            </a:spcAft>
            <a:buNone/>
          </a:pPr>
          <a:r>
            <a:rPr lang="en-US" sz="1400" kern="1200" dirty="0">
              <a:latin typeface="+mn-lt"/>
              <a:cs typeface="Times New Roman" panose="02020603050405020304" pitchFamily="18" charset="0"/>
            </a:rPr>
            <a:t>- I</a:t>
          </a:r>
          <a:r>
            <a:rPr lang="en-US" sz="1400" b="0" i="0" kern="1200" dirty="0">
              <a:latin typeface="+mn-lt"/>
              <a:cs typeface="Times New Roman" panose="02020603050405020304" pitchFamily="18" charset="0"/>
            </a:rPr>
            <a:t>dentified / prioritized initiatives</a:t>
          </a:r>
          <a:endParaRPr lang="en-US" sz="1400" kern="1200" dirty="0">
            <a:latin typeface="+mn-lt"/>
            <a:cs typeface="Times New Roman" panose="02020603050405020304" pitchFamily="18" charset="0"/>
          </a:endParaRPr>
        </a:p>
      </dsp:txBody>
      <dsp:txXfrm>
        <a:off x="8539" y="1308644"/>
        <a:ext cx="1266496" cy="1167311"/>
      </dsp:txXfrm>
    </dsp:sp>
    <dsp:sp modelId="{B8A2937B-F102-4294-B101-8A8BBA918A3A}">
      <dsp:nvSpPr>
        <dsp:cNvPr id="0" name=""/>
        <dsp:cNvSpPr/>
      </dsp:nvSpPr>
      <dsp:spPr>
        <a:xfrm>
          <a:off x="1496673" y="288228"/>
          <a:ext cx="443273" cy="443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82574-1C59-4117-A00C-2C2E3DC47CED}">
      <dsp:nvSpPr>
        <dsp:cNvPr id="0" name=""/>
        <dsp:cNvSpPr/>
      </dsp:nvSpPr>
      <dsp:spPr>
        <a:xfrm>
          <a:off x="1496673" y="825574"/>
          <a:ext cx="1266496" cy="43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latin typeface="+mn-lt"/>
              <a:cs typeface="Times New Roman" panose="02020603050405020304" pitchFamily="18" charset="0"/>
            </a:rPr>
            <a:t>Data-drive improvement</a:t>
          </a:r>
          <a:endParaRPr lang="en-US" sz="1400" kern="1200">
            <a:latin typeface="+mn-lt"/>
            <a:cs typeface="Times New Roman" panose="02020603050405020304" pitchFamily="18" charset="0"/>
          </a:endParaRPr>
        </a:p>
      </dsp:txBody>
      <dsp:txXfrm>
        <a:off x="1496673" y="825574"/>
        <a:ext cx="1266496" cy="439315"/>
      </dsp:txXfrm>
    </dsp:sp>
    <dsp:sp modelId="{E26F5E19-B48F-4382-AF33-713A92920446}">
      <dsp:nvSpPr>
        <dsp:cNvPr id="0" name=""/>
        <dsp:cNvSpPr/>
      </dsp:nvSpPr>
      <dsp:spPr>
        <a:xfrm>
          <a:off x="1496673" y="1308644"/>
          <a:ext cx="1266496" cy="116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Tracked clinic sessions</a:t>
          </a:r>
          <a:endParaRPr lang="en-US" sz="1400" kern="1200" dirty="0">
            <a:latin typeface="+mn-lt"/>
            <a:cs typeface="Times New Roman" panose="02020603050405020304" pitchFamily="18" charset="0"/>
          </a:endParaRPr>
        </a:p>
        <a:p>
          <a:pPr marL="0" lvl="0" indent="0" algn="l" defTabSz="622300">
            <a:lnSpc>
              <a:spcPct val="100000"/>
            </a:lnSpc>
            <a:spcBef>
              <a:spcPct val="0"/>
            </a:spcBef>
            <a:spcAft>
              <a:spcPct val="35000"/>
            </a:spcAft>
            <a:buNone/>
          </a:pPr>
          <a:r>
            <a:rPr lang="en-US" sz="1400" kern="1200" dirty="0">
              <a:latin typeface="+mn-lt"/>
              <a:cs typeface="Times New Roman" panose="02020603050405020304" pitchFamily="18" charset="0"/>
            </a:rPr>
            <a:t>- Measured perceptions</a:t>
          </a:r>
        </a:p>
      </dsp:txBody>
      <dsp:txXfrm>
        <a:off x="1496673" y="1308644"/>
        <a:ext cx="1266496" cy="1167311"/>
      </dsp:txXfrm>
    </dsp:sp>
    <dsp:sp modelId="{4FDED0F4-0CDA-4F99-A74A-46D98DBE4C79}">
      <dsp:nvSpPr>
        <dsp:cNvPr id="0" name=""/>
        <dsp:cNvSpPr/>
      </dsp:nvSpPr>
      <dsp:spPr>
        <a:xfrm>
          <a:off x="2984806" y="288228"/>
          <a:ext cx="443273" cy="4432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46F6A-2B2C-4BF1-94CE-9DF792931402}">
      <dsp:nvSpPr>
        <dsp:cNvPr id="0" name=""/>
        <dsp:cNvSpPr/>
      </dsp:nvSpPr>
      <dsp:spPr>
        <a:xfrm>
          <a:off x="2984806" y="825574"/>
          <a:ext cx="1266496" cy="43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latin typeface="+mn-lt"/>
              <a:cs typeface="Times New Roman" panose="02020603050405020304" pitchFamily="18" charset="0"/>
            </a:rPr>
            <a:t>Team-based care</a:t>
          </a:r>
          <a:endParaRPr lang="en-US" sz="1400" kern="1200">
            <a:latin typeface="+mn-lt"/>
            <a:cs typeface="Times New Roman" panose="02020603050405020304" pitchFamily="18" charset="0"/>
          </a:endParaRPr>
        </a:p>
      </dsp:txBody>
      <dsp:txXfrm>
        <a:off x="2984806" y="825574"/>
        <a:ext cx="1266496" cy="439315"/>
      </dsp:txXfrm>
    </dsp:sp>
    <dsp:sp modelId="{F3CEDE3E-6550-4969-AAF7-22C99CC10CFF}">
      <dsp:nvSpPr>
        <dsp:cNvPr id="0" name=""/>
        <dsp:cNvSpPr/>
      </dsp:nvSpPr>
      <dsp:spPr>
        <a:xfrm>
          <a:off x="2984806" y="1308644"/>
          <a:ext cx="1266496" cy="116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Created teams</a:t>
          </a:r>
          <a:endParaRPr lang="en-US" sz="1400" kern="1200" dirty="0">
            <a:latin typeface="+mn-lt"/>
            <a:cs typeface="Times New Roman" panose="02020603050405020304" pitchFamily="18" charset="0"/>
          </a:endParaRPr>
        </a:p>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Assigned </a:t>
          </a:r>
          <a:r>
            <a:rPr lang="en-US" sz="1400" kern="1200" dirty="0">
              <a:latin typeface="+mn-lt"/>
              <a:cs typeface="Times New Roman" panose="02020603050405020304" pitchFamily="18" charset="0"/>
            </a:rPr>
            <a:t>MA</a:t>
          </a:r>
        </a:p>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Delineated staff responsibilities</a:t>
          </a:r>
          <a:endParaRPr lang="en-US" sz="1400" kern="1200" dirty="0">
            <a:latin typeface="+mn-lt"/>
            <a:cs typeface="Times New Roman" panose="02020603050405020304" pitchFamily="18" charset="0"/>
          </a:endParaRPr>
        </a:p>
      </dsp:txBody>
      <dsp:txXfrm>
        <a:off x="2984806" y="1308644"/>
        <a:ext cx="1266496" cy="1167311"/>
      </dsp:txXfrm>
    </dsp:sp>
    <dsp:sp modelId="{44A75DCC-73EE-4AF4-80D9-D0E7DE195B56}">
      <dsp:nvSpPr>
        <dsp:cNvPr id="0" name=""/>
        <dsp:cNvSpPr/>
      </dsp:nvSpPr>
      <dsp:spPr>
        <a:xfrm>
          <a:off x="4472939" y="288228"/>
          <a:ext cx="443273" cy="4432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47AE1-A595-4FE6-8F6F-E5C1C5908F5A}">
      <dsp:nvSpPr>
        <dsp:cNvPr id="0" name=""/>
        <dsp:cNvSpPr/>
      </dsp:nvSpPr>
      <dsp:spPr>
        <a:xfrm>
          <a:off x="4472939" y="825574"/>
          <a:ext cx="1266496" cy="43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latin typeface="+mn-lt"/>
              <a:cs typeface="Times New Roman" panose="02020603050405020304" pitchFamily="18" charset="0"/>
            </a:rPr>
            <a:t>Resident Scheduling</a:t>
          </a:r>
          <a:endParaRPr lang="en-US" sz="1400" kern="1200">
            <a:latin typeface="+mn-lt"/>
            <a:cs typeface="Times New Roman" panose="02020603050405020304" pitchFamily="18" charset="0"/>
          </a:endParaRPr>
        </a:p>
      </dsp:txBody>
      <dsp:txXfrm>
        <a:off x="4472939" y="825574"/>
        <a:ext cx="1266496" cy="439315"/>
      </dsp:txXfrm>
    </dsp:sp>
    <dsp:sp modelId="{5B70B9A8-31E7-440A-A98E-FF8F39D6A1ED}">
      <dsp:nvSpPr>
        <dsp:cNvPr id="0" name=""/>
        <dsp:cNvSpPr/>
      </dsp:nvSpPr>
      <dsp:spPr>
        <a:xfrm>
          <a:off x="4472939" y="1308644"/>
          <a:ext cx="1266496" cy="116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latin typeface="+mn-lt"/>
              <a:cs typeface="Times New Roman" panose="02020603050405020304" pitchFamily="18" charset="0"/>
            </a:rPr>
            <a:t>- Shifted rotations around clinic</a:t>
          </a:r>
        </a:p>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Restructured block schedule</a:t>
          </a:r>
          <a:endParaRPr lang="en-US" sz="1400" kern="1200" dirty="0">
            <a:latin typeface="+mn-lt"/>
            <a:cs typeface="Times New Roman" panose="02020603050405020304" pitchFamily="18" charset="0"/>
          </a:endParaRPr>
        </a:p>
      </dsp:txBody>
      <dsp:txXfrm>
        <a:off x="4472939" y="1308644"/>
        <a:ext cx="1266496" cy="1167311"/>
      </dsp:txXfrm>
    </dsp:sp>
    <dsp:sp modelId="{00B0C203-46F8-4AF0-97BF-16426F1FA368}">
      <dsp:nvSpPr>
        <dsp:cNvPr id="0" name=""/>
        <dsp:cNvSpPr/>
      </dsp:nvSpPr>
      <dsp:spPr>
        <a:xfrm>
          <a:off x="5961072" y="288228"/>
          <a:ext cx="443273" cy="4432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FEFBC-B170-41F9-944C-67C1B768408A}">
      <dsp:nvSpPr>
        <dsp:cNvPr id="0" name=""/>
        <dsp:cNvSpPr/>
      </dsp:nvSpPr>
      <dsp:spPr>
        <a:xfrm>
          <a:off x="5961072" y="825574"/>
          <a:ext cx="1266496" cy="43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dirty="0">
              <a:latin typeface="+mn-lt"/>
              <a:cs typeface="Times New Roman" panose="02020603050405020304" pitchFamily="18" charset="0"/>
            </a:rPr>
            <a:t>Resident Engagement</a:t>
          </a:r>
          <a:endParaRPr lang="en-US" sz="1400" kern="1200" dirty="0">
            <a:latin typeface="+mn-lt"/>
            <a:cs typeface="Times New Roman" panose="02020603050405020304" pitchFamily="18" charset="0"/>
          </a:endParaRPr>
        </a:p>
      </dsp:txBody>
      <dsp:txXfrm>
        <a:off x="5961072" y="825574"/>
        <a:ext cx="1266496" cy="439315"/>
      </dsp:txXfrm>
    </dsp:sp>
    <dsp:sp modelId="{730EC325-5580-4C2A-BA29-11BBCCF2B085}">
      <dsp:nvSpPr>
        <dsp:cNvPr id="0" name=""/>
        <dsp:cNvSpPr/>
      </dsp:nvSpPr>
      <dsp:spPr>
        <a:xfrm>
          <a:off x="5961072" y="1308644"/>
          <a:ext cx="1266496" cy="116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latin typeface="+mn-lt"/>
              <a:cs typeface="Times New Roman" panose="02020603050405020304" pitchFamily="18" charset="0"/>
            </a:rPr>
            <a:t>- Created </a:t>
          </a:r>
          <a:r>
            <a:rPr lang="en-US" sz="1400" b="0" i="0" kern="1200" dirty="0">
              <a:latin typeface="+mn-lt"/>
              <a:cs typeface="Times New Roman" panose="02020603050405020304" pitchFamily="18" charset="0"/>
            </a:rPr>
            <a:t>Policy Committee </a:t>
          </a:r>
          <a:endParaRPr lang="en-US" sz="1400" kern="1200" dirty="0">
            <a:latin typeface="+mn-lt"/>
            <a:cs typeface="Times New Roman" panose="02020603050405020304" pitchFamily="18" charset="0"/>
          </a:endParaRPr>
        </a:p>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Participated in AFMRD CF Collaborative</a:t>
          </a:r>
          <a:endParaRPr lang="en-US" sz="1400" kern="1200" dirty="0">
            <a:latin typeface="+mn-lt"/>
            <a:cs typeface="Times New Roman" panose="02020603050405020304" pitchFamily="18" charset="0"/>
          </a:endParaRPr>
        </a:p>
      </dsp:txBody>
      <dsp:txXfrm>
        <a:off x="5961072" y="1308644"/>
        <a:ext cx="1266496" cy="1167311"/>
      </dsp:txXfrm>
    </dsp:sp>
    <dsp:sp modelId="{EC88F2DE-C842-4CF5-95AD-98D0AED15D96}">
      <dsp:nvSpPr>
        <dsp:cNvPr id="0" name=""/>
        <dsp:cNvSpPr/>
      </dsp:nvSpPr>
      <dsp:spPr>
        <a:xfrm>
          <a:off x="7449205" y="288228"/>
          <a:ext cx="443273" cy="4432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B6F23-3CCE-4F86-B1E4-2324CF62DFE3}">
      <dsp:nvSpPr>
        <dsp:cNvPr id="0" name=""/>
        <dsp:cNvSpPr/>
      </dsp:nvSpPr>
      <dsp:spPr>
        <a:xfrm>
          <a:off x="7449205" y="825574"/>
          <a:ext cx="1266496" cy="43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0" kern="1200">
              <a:latin typeface="+mn-lt"/>
              <a:cs typeface="Times New Roman" panose="02020603050405020304" pitchFamily="18" charset="0"/>
            </a:rPr>
            <a:t>Continuity of Care </a:t>
          </a:r>
          <a:endParaRPr lang="en-US" sz="1400" kern="1200">
            <a:latin typeface="+mn-lt"/>
            <a:cs typeface="Times New Roman" panose="02020603050405020304" pitchFamily="18" charset="0"/>
          </a:endParaRPr>
        </a:p>
      </dsp:txBody>
      <dsp:txXfrm>
        <a:off x="7449205" y="825574"/>
        <a:ext cx="1266496" cy="439315"/>
      </dsp:txXfrm>
    </dsp:sp>
    <dsp:sp modelId="{21E60997-F382-4E69-8293-EA97C961A290}">
      <dsp:nvSpPr>
        <dsp:cNvPr id="0" name=""/>
        <dsp:cNvSpPr/>
      </dsp:nvSpPr>
      <dsp:spPr>
        <a:xfrm>
          <a:off x="7449205" y="1308644"/>
          <a:ext cx="1266496" cy="116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latin typeface="+mn-lt"/>
              <a:cs typeface="Times New Roman" panose="02020603050405020304" pitchFamily="18" charset="0"/>
            </a:rPr>
            <a:t>- P</a:t>
          </a:r>
          <a:r>
            <a:rPr lang="en-US" sz="1400" b="0" i="0" kern="1200" dirty="0">
              <a:latin typeface="+mn-lt"/>
              <a:cs typeface="Times New Roman" panose="02020603050405020304" pitchFamily="18" charset="0"/>
            </a:rPr>
            <a:t>romoted continuity in scheduling</a:t>
          </a:r>
          <a:endParaRPr lang="en-US" sz="1400" kern="1200" dirty="0">
            <a:latin typeface="+mn-lt"/>
            <a:cs typeface="Times New Roman" panose="02020603050405020304" pitchFamily="18" charset="0"/>
          </a:endParaRPr>
        </a:p>
        <a:p>
          <a:pPr marL="0" lvl="0" indent="0" algn="l" defTabSz="622300">
            <a:lnSpc>
              <a:spcPct val="100000"/>
            </a:lnSpc>
            <a:spcBef>
              <a:spcPct val="0"/>
            </a:spcBef>
            <a:spcAft>
              <a:spcPct val="35000"/>
            </a:spcAft>
            <a:buNone/>
          </a:pPr>
          <a:r>
            <a:rPr lang="en-US" sz="1400" b="0" i="0" kern="1200" dirty="0">
              <a:latin typeface="+mn-lt"/>
              <a:cs typeface="Times New Roman" panose="02020603050405020304" pitchFamily="18" charset="0"/>
            </a:rPr>
            <a:t>- Designated continuity clinic</a:t>
          </a:r>
          <a:endParaRPr lang="en-US" sz="1400" kern="1200" dirty="0">
            <a:latin typeface="+mn-lt"/>
            <a:cs typeface="Times New Roman" panose="02020603050405020304" pitchFamily="18" charset="0"/>
          </a:endParaRPr>
        </a:p>
      </dsp:txBody>
      <dsp:txXfrm>
        <a:off x="7449205" y="1308644"/>
        <a:ext cx="1266496" cy="1167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9D768-E0CC-4FA4-BD7B-C2B3E402CC11}">
      <dsp:nvSpPr>
        <dsp:cNvPr id="0" name=""/>
        <dsp:cNvSpPr/>
      </dsp:nvSpPr>
      <dsp:spPr>
        <a:xfrm>
          <a:off x="0" y="151175"/>
          <a:ext cx="8584231"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Objective Clinic Impact Assessment:</a:t>
          </a:r>
          <a:endParaRPr lang="en-US" sz="2200" kern="1200" dirty="0"/>
        </a:p>
      </dsp:txBody>
      <dsp:txXfrm>
        <a:off x="25759" y="176934"/>
        <a:ext cx="8532713" cy="476152"/>
      </dsp:txXfrm>
    </dsp:sp>
    <dsp:sp modelId="{7982608D-E451-4845-AFD0-86B2DF63E3C0}">
      <dsp:nvSpPr>
        <dsp:cNvPr id="0" name=""/>
        <dsp:cNvSpPr/>
      </dsp:nvSpPr>
      <dsp:spPr>
        <a:xfrm>
          <a:off x="0" y="678845"/>
          <a:ext cx="8584231"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54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t>Clinic schedules of all 26 residents (21 FM PGY1-3 and 5 FM/psychiatry PGY 1-5)</a:t>
          </a:r>
          <a:endParaRPr lang="en-US" sz="1700" kern="1200" dirty="0"/>
        </a:p>
        <a:p>
          <a:pPr marL="342900" lvl="2" indent="-171450" algn="l" defTabSz="755650">
            <a:lnSpc>
              <a:spcPct val="90000"/>
            </a:lnSpc>
            <a:spcBef>
              <a:spcPct val="0"/>
            </a:spcBef>
            <a:spcAft>
              <a:spcPct val="20000"/>
            </a:spcAft>
            <a:buChar char="•"/>
          </a:pPr>
          <a:r>
            <a:rPr lang="en-US" sz="1700" b="0" i="0" kern="1200" dirty="0"/>
            <a:t>Pre-implementation (2017-2018) and Post-implementation (2018-2019)</a:t>
          </a:r>
          <a:endParaRPr lang="en-US" sz="1700" kern="1200" dirty="0"/>
        </a:p>
        <a:p>
          <a:pPr marL="514350" lvl="3" indent="-171450" algn="l" defTabSz="755650">
            <a:lnSpc>
              <a:spcPct val="90000"/>
            </a:lnSpc>
            <a:spcBef>
              <a:spcPct val="0"/>
            </a:spcBef>
            <a:spcAft>
              <a:spcPct val="20000"/>
            </a:spcAft>
            <a:buFont typeface="+mj-lt"/>
            <a:buAutoNum type="arabicPeriod"/>
          </a:pPr>
          <a:r>
            <a:rPr lang="en-US" sz="1700" b="0" i="0" kern="1200" dirty="0"/>
            <a:t>Total daytime and evening clinic sessions</a:t>
          </a:r>
          <a:endParaRPr lang="en-US" sz="1700" kern="1200" dirty="0"/>
        </a:p>
        <a:p>
          <a:pPr marL="514350" lvl="3" indent="-171450" algn="l" defTabSz="755650">
            <a:lnSpc>
              <a:spcPct val="90000"/>
            </a:lnSpc>
            <a:spcBef>
              <a:spcPct val="0"/>
            </a:spcBef>
            <a:spcAft>
              <a:spcPct val="20000"/>
            </a:spcAft>
            <a:buFont typeface="+mj-lt"/>
            <a:buAutoNum type="arabicPeriod"/>
          </a:pPr>
          <a:r>
            <a:rPr lang="en-US" sz="1700" b="0" i="0" kern="1200" dirty="0"/>
            <a:t>Total interrupted and uninterrupted days</a:t>
          </a:r>
          <a:endParaRPr lang="en-US" sz="1700" kern="1200" dirty="0"/>
        </a:p>
        <a:p>
          <a:pPr marL="514350" lvl="3" indent="-171450" algn="l" defTabSz="755650">
            <a:lnSpc>
              <a:spcPct val="90000"/>
            </a:lnSpc>
            <a:spcBef>
              <a:spcPct val="0"/>
            </a:spcBef>
            <a:spcAft>
              <a:spcPct val="20000"/>
            </a:spcAft>
            <a:buFont typeface="+mj-lt"/>
            <a:buAutoNum type="arabicPeriod"/>
          </a:pPr>
          <a:r>
            <a:rPr lang="en-US" sz="1700" b="0" i="0" kern="1200" dirty="0"/>
            <a:t>Total continuity and non-continuity clinic sessions</a:t>
          </a:r>
          <a:endParaRPr lang="en-US" sz="1700" kern="1200" dirty="0"/>
        </a:p>
      </dsp:txBody>
      <dsp:txXfrm>
        <a:off x="0" y="678845"/>
        <a:ext cx="8584231" cy="1457280"/>
      </dsp:txXfrm>
    </dsp:sp>
    <dsp:sp modelId="{A4FFC0CC-3757-4604-AA3E-2AC890015D1E}">
      <dsp:nvSpPr>
        <dsp:cNvPr id="0" name=""/>
        <dsp:cNvSpPr/>
      </dsp:nvSpPr>
      <dsp:spPr>
        <a:xfrm>
          <a:off x="0" y="2136126"/>
          <a:ext cx="8584231"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Subjective Perceptions Assessment:</a:t>
          </a:r>
          <a:endParaRPr lang="en-US" sz="2200" kern="1200"/>
        </a:p>
      </dsp:txBody>
      <dsp:txXfrm>
        <a:off x="25759" y="2161885"/>
        <a:ext cx="8532713" cy="476152"/>
      </dsp:txXfrm>
    </dsp:sp>
    <dsp:sp modelId="{BAF4F830-2B3C-4C7F-A352-D39C5BE8FDDE}">
      <dsp:nvSpPr>
        <dsp:cNvPr id="0" name=""/>
        <dsp:cNvSpPr/>
      </dsp:nvSpPr>
      <dsp:spPr>
        <a:xfrm>
          <a:off x="0" y="2663796"/>
          <a:ext cx="8584231"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54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i="0" kern="1200" dirty="0"/>
            <a:t>Online anonymous survey Post-implementation to residents (26), staff (18), preceptors (14)</a:t>
          </a:r>
          <a:endParaRPr lang="en-US" sz="1700" kern="1200" dirty="0"/>
        </a:p>
        <a:p>
          <a:pPr marL="342900" lvl="2" indent="-171450" algn="l" defTabSz="755650">
            <a:lnSpc>
              <a:spcPct val="90000"/>
            </a:lnSpc>
            <a:spcBef>
              <a:spcPct val="0"/>
            </a:spcBef>
            <a:spcAft>
              <a:spcPct val="20000"/>
            </a:spcAft>
            <a:buChar char="•"/>
          </a:pPr>
          <a:r>
            <a:rPr lang="en-US" sz="1700" b="0" i="0" kern="1200" dirty="0"/>
            <a:t>5-point Likert scale</a:t>
          </a:r>
          <a:endParaRPr lang="en-US" sz="1700" kern="1200" dirty="0"/>
        </a:p>
        <a:p>
          <a:pPr marL="342900" lvl="2" indent="-171450" algn="l" defTabSz="755650">
            <a:lnSpc>
              <a:spcPct val="90000"/>
            </a:lnSpc>
            <a:spcBef>
              <a:spcPct val="0"/>
            </a:spcBef>
            <a:spcAft>
              <a:spcPct val="20000"/>
            </a:spcAft>
            <a:buChar char="•"/>
          </a:pPr>
          <a:r>
            <a:rPr lang="en-US" sz="1700" b="0" i="0" kern="1200" dirty="0"/>
            <a:t>Continuity of care, 3-yr schedule, predictability of schedule, disruption to clinic, team-based care, support by staff, overall perception</a:t>
          </a:r>
          <a:endParaRPr lang="en-US" sz="1700" kern="1200" dirty="0"/>
        </a:p>
      </dsp:txBody>
      <dsp:txXfrm>
        <a:off x="0" y="2663796"/>
        <a:ext cx="8584231" cy="1115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B568A-73C4-4E30-A80B-C45DC947E310}">
      <dsp:nvSpPr>
        <dsp:cNvPr id="0" name=""/>
        <dsp:cNvSpPr/>
      </dsp:nvSpPr>
      <dsp:spPr>
        <a:xfrm>
          <a:off x="0" y="454"/>
          <a:ext cx="6619244" cy="486661"/>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Rotation pushback</a:t>
          </a:r>
          <a:endParaRPr lang="en-US" sz="2400" kern="1200" dirty="0"/>
        </a:p>
      </dsp:txBody>
      <dsp:txXfrm>
        <a:off x="23757" y="24211"/>
        <a:ext cx="6571730" cy="439147"/>
      </dsp:txXfrm>
    </dsp:sp>
    <dsp:sp modelId="{31B39350-11CE-4618-84BC-CC78CC104E49}">
      <dsp:nvSpPr>
        <dsp:cNvPr id="0" name=""/>
        <dsp:cNvSpPr/>
      </dsp:nvSpPr>
      <dsp:spPr>
        <a:xfrm>
          <a:off x="0" y="499124"/>
          <a:ext cx="6619244" cy="486661"/>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Clinic space</a:t>
          </a:r>
          <a:endParaRPr lang="en-US" sz="2400" kern="1200" dirty="0"/>
        </a:p>
      </dsp:txBody>
      <dsp:txXfrm>
        <a:off x="23757" y="522881"/>
        <a:ext cx="6571730" cy="439147"/>
      </dsp:txXfrm>
    </dsp:sp>
    <dsp:sp modelId="{3CD4138A-D2D3-44E0-A494-15A92276633A}">
      <dsp:nvSpPr>
        <dsp:cNvPr id="0" name=""/>
        <dsp:cNvSpPr/>
      </dsp:nvSpPr>
      <dsp:spPr>
        <a:xfrm>
          <a:off x="0" y="997795"/>
          <a:ext cx="6619244" cy="486661"/>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Inpatient care</a:t>
          </a:r>
          <a:endParaRPr lang="en-US" sz="2400" kern="1200" dirty="0"/>
        </a:p>
      </dsp:txBody>
      <dsp:txXfrm>
        <a:off x="23757" y="1021552"/>
        <a:ext cx="6571730" cy="439147"/>
      </dsp:txXfrm>
    </dsp:sp>
    <dsp:sp modelId="{B99E370C-3E5A-42E8-8642-EB888B6AD46F}">
      <dsp:nvSpPr>
        <dsp:cNvPr id="0" name=""/>
        <dsp:cNvSpPr/>
      </dsp:nvSpPr>
      <dsp:spPr>
        <a:xfrm>
          <a:off x="0" y="1496465"/>
          <a:ext cx="6619244" cy="486661"/>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Staff turnover</a:t>
          </a:r>
        </a:p>
      </dsp:txBody>
      <dsp:txXfrm>
        <a:off x="23757" y="1520222"/>
        <a:ext cx="6571730" cy="439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F8095-9A28-42C4-ADD1-124C7F5BE4FD}">
      <dsp:nvSpPr>
        <dsp:cNvPr id="0" name=""/>
        <dsp:cNvSpPr/>
      </dsp:nvSpPr>
      <dsp:spPr>
        <a:xfrm>
          <a:off x="0" y="113016"/>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Precepting (limited exposure)</a:t>
          </a:r>
        </a:p>
      </dsp:txBody>
      <dsp:txXfrm>
        <a:off x="22246" y="135262"/>
        <a:ext cx="7174545" cy="411223"/>
      </dsp:txXfrm>
    </dsp:sp>
    <dsp:sp modelId="{83604BD4-DAFE-433B-93A7-04183B4AEFE9}">
      <dsp:nvSpPr>
        <dsp:cNvPr id="0" name=""/>
        <dsp:cNvSpPr/>
      </dsp:nvSpPr>
      <dsp:spPr>
        <a:xfrm>
          <a:off x="0" y="623451"/>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Unbalanced clinic schedules (away rotations, time off, evening clinic)</a:t>
          </a:r>
        </a:p>
      </dsp:txBody>
      <dsp:txXfrm>
        <a:off x="22246" y="645697"/>
        <a:ext cx="7174545" cy="411223"/>
      </dsp:txXfrm>
    </dsp:sp>
    <dsp:sp modelId="{5A2BE7E2-AF67-4D8F-8211-A9ECF95A3E44}">
      <dsp:nvSpPr>
        <dsp:cNvPr id="0" name=""/>
        <dsp:cNvSpPr/>
      </dsp:nvSpPr>
      <dsp:spPr>
        <a:xfrm>
          <a:off x="0" y="1133886"/>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Chaos of moving faculty patient sessions</a:t>
          </a:r>
        </a:p>
      </dsp:txBody>
      <dsp:txXfrm>
        <a:off x="22246" y="1156132"/>
        <a:ext cx="7174545" cy="411223"/>
      </dsp:txXfrm>
    </dsp:sp>
    <dsp:sp modelId="{126B1D3D-CCFC-4DFC-B20C-FB9DC2ADB6A4}">
      <dsp:nvSpPr>
        <dsp:cNvPr id="0" name=""/>
        <dsp:cNvSpPr/>
      </dsp:nvSpPr>
      <dsp:spPr>
        <a:xfrm>
          <a:off x="0" y="1644321"/>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 – Resident </a:t>
          </a:r>
          <a:r>
            <a:rPr lang="en-US" sz="1900" kern="1200" dirty="0" err="1"/>
            <a:t>teamlet</a:t>
          </a:r>
          <a:endParaRPr lang="en-US" sz="1900" kern="1200" dirty="0"/>
        </a:p>
      </dsp:txBody>
      <dsp:txXfrm>
        <a:off x="22246" y="1666567"/>
        <a:ext cx="7174545" cy="411223"/>
      </dsp:txXfrm>
    </dsp:sp>
    <dsp:sp modelId="{19D1F9DB-664E-4F92-AC2A-1BCBB64FAA79}">
      <dsp:nvSpPr>
        <dsp:cNvPr id="0" name=""/>
        <dsp:cNvSpPr/>
      </dsp:nvSpPr>
      <dsp:spPr>
        <a:xfrm>
          <a:off x="0" y="2154756"/>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Clout of the AFMRD CF Collaborative</a:t>
          </a:r>
        </a:p>
      </dsp:txBody>
      <dsp:txXfrm>
        <a:off x="22246" y="2177002"/>
        <a:ext cx="7174545" cy="411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F8095-9A28-42C4-ADD1-124C7F5BE4FD}">
      <dsp:nvSpPr>
        <dsp:cNvPr id="0" name=""/>
        <dsp:cNvSpPr/>
      </dsp:nvSpPr>
      <dsp:spPr>
        <a:xfrm>
          <a:off x="0" y="8745"/>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Team Based Care</a:t>
          </a:r>
        </a:p>
      </dsp:txBody>
      <dsp:txXfrm>
        <a:off x="22246" y="30991"/>
        <a:ext cx="7174545" cy="411223"/>
      </dsp:txXfrm>
    </dsp:sp>
    <dsp:sp modelId="{74FEEE97-1D14-4957-9A6A-0E35206E1359}">
      <dsp:nvSpPr>
        <dsp:cNvPr id="0" name=""/>
        <dsp:cNvSpPr/>
      </dsp:nvSpPr>
      <dsp:spPr>
        <a:xfrm>
          <a:off x="0" y="464460"/>
          <a:ext cx="7219037"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20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MA assigned to PGY3/PGY5 only</a:t>
          </a:r>
        </a:p>
        <a:p>
          <a:pPr marL="114300" lvl="1" indent="-114300" algn="l" defTabSz="666750">
            <a:lnSpc>
              <a:spcPct val="90000"/>
            </a:lnSpc>
            <a:spcBef>
              <a:spcPct val="0"/>
            </a:spcBef>
            <a:spcAft>
              <a:spcPct val="20000"/>
            </a:spcAft>
            <a:buChar char="•"/>
          </a:pPr>
          <a:r>
            <a:rPr lang="en-US" sz="1500" kern="1200" dirty="0"/>
            <a:t>Standing Orders</a:t>
          </a:r>
        </a:p>
        <a:p>
          <a:pPr marL="228600" lvl="2" indent="-114300" algn="l" defTabSz="666750">
            <a:lnSpc>
              <a:spcPct val="90000"/>
            </a:lnSpc>
            <a:spcBef>
              <a:spcPct val="0"/>
            </a:spcBef>
            <a:spcAft>
              <a:spcPct val="20000"/>
            </a:spcAft>
            <a:buChar char="•"/>
          </a:pPr>
          <a:r>
            <a:rPr lang="en-US" sz="1500" kern="1200" dirty="0"/>
            <a:t>Medication Refills, Diagnostic testing, Immunizations</a:t>
          </a:r>
        </a:p>
      </dsp:txBody>
      <dsp:txXfrm>
        <a:off x="0" y="464460"/>
        <a:ext cx="7219037" cy="786599"/>
      </dsp:txXfrm>
    </dsp:sp>
    <dsp:sp modelId="{8A1572D4-72C9-48CA-A1AF-FF8783205F9F}">
      <dsp:nvSpPr>
        <dsp:cNvPr id="0" name=""/>
        <dsp:cNvSpPr/>
      </dsp:nvSpPr>
      <dsp:spPr>
        <a:xfrm>
          <a:off x="0" y="1251060"/>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Continuity of Care</a:t>
          </a:r>
        </a:p>
      </dsp:txBody>
      <dsp:txXfrm>
        <a:off x="22246" y="1273306"/>
        <a:ext cx="7174545" cy="411223"/>
      </dsp:txXfrm>
    </dsp:sp>
    <dsp:sp modelId="{1BF301F3-15A8-4EFC-BC76-0075CEEA11ED}">
      <dsp:nvSpPr>
        <dsp:cNvPr id="0" name=""/>
        <dsp:cNvSpPr/>
      </dsp:nvSpPr>
      <dsp:spPr>
        <a:xfrm>
          <a:off x="0" y="1706775"/>
          <a:ext cx="7219037" cy="3146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2920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Patient </a:t>
          </a:r>
          <a:r>
            <a:rPr lang="en-US" sz="1500" kern="1200" dirty="0">
              <a:sym typeface="Wingdings" panose="05000000000000000000" pitchFamily="2" charset="2"/>
            </a:rPr>
            <a:t> Physician Analysis</a:t>
          </a:r>
          <a:endParaRPr lang="en-US" sz="1500" kern="1200" dirty="0"/>
        </a:p>
      </dsp:txBody>
      <dsp:txXfrm>
        <a:off x="0" y="1706775"/>
        <a:ext cx="7219037" cy="314640"/>
      </dsp:txXfrm>
    </dsp:sp>
    <dsp:sp modelId="{BBF5D600-17D6-4C1A-8BE2-97915B90F97E}">
      <dsp:nvSpPr>
        <dsp:cNvPr id="0" name=""/>
        <dsp:cNvSpPr/>
      </dsp:nvSpPr>
      <dsp:spPr>
        <a:xfrm>
          <a:off x="0" y="2021415"/>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Empanelment</a:t>
          </a:r>
        </a:p>
      </dsp:txBody>
      <dsp:txXfrm>
        <a:off x="22246" y="2043661"/>
        <a:ext cx="7174545" cy="411223"/>
      </dsp:txXfrm>
    </dsp:sp>
    <dsp:sp modelId="{FFB436ED-3E0D-46C9-AEFD-516AB21DFEE2}">
      <dsp:nvSpPr>
        <dsp:cNvPr id="0" name=""/>
        <dsp:cNvSpPr/>
      </dsp:nvSpPr>
      <dsp:spPr>
        <a:xfrm>
          <a:off x="0" y="2477130"/>
          <a:ext cx="721903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20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Interns increased 2 </a:t>
          </a:r>
          <a:r>
            <a:rPr lang="en-US" sz="1500" kern="1200" dirty="0">
              <a:sym typeface="Wingdings" panose="05000000000000000000" pitchFamily="2" charset="2"/>
            </a:rPr>
            <a:t> 4 sessions/</a:t>
          </a:r>
          <a:r>
            <a:rPr lang="en-US" sz="1500" kern="1200" dirty="0" err="1">
              <a:sym typeface="Wingdings" panose="05000000000000000000" pitchFamily="2" charset="2"/>
            </a:rPr>
            <a:t>wk</a:t>
          </a:r>
          <a:endParaRPr lang="en-US" sz="1500" kern="1200" dirty="0"/>
        </a:p>
      </dsp:txBody>
      <dsp:txXfrm>
        <a:off x="0" y="2477130"/>
        <a:ext cx="7219037" cy="314640"/>
      </dsp:txXfrm>
    </dsp:sp>
    <dsp:sp modelId="{9970270E-0747-4D11-A50D-C5AA03BD4EAF}">
      <dsp:nvSpPr>
        <dsp:cNvPr id="0" name=""/>
        <dsp:cNvSpPr/>
      </dsp:nvSpPr>
      <dsp:spPr>
        <a:xfrm>
          <a:off x="0" y="2791770"/>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Population Management</a:t>
          </a:r>
        </a:p>
      </dsp:txBody>
      <dsp:txXfrm>
        <a:off x="22246" y="2814016"/>
        <a:ext cx="7174545" cy="411223"/>
      </dsp:txXfrm>
    </dsp:sp>
    <dsp:sp modelId="{16F09735-4197-4946-8AE2-D753CCDF3AD6}">
      <dsp:nvSpPr>
        <dsp:cNvPr id="0" name=""/>
        <dsp:cNvSpPr/>
      </dsp:nvSpPr>
      <dsp:spPr>
        <a:xfrm>
          <a:off x="0" y="3247485"/>
          <a:ext cx="7219037" cy="3146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2920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Registries: Depression, OB, HIV, Hep C</a:t>
          </a:r>
        </a:p>
      </dsp:txBody>
      <dsp:txXfrm>
        <a:off x="0" y="3247485"/>
        <a:ext cx="7219037" cy="314640"/>
      </dsp:txXfrm>
    </dsp:sp>
    <dsp:sp modelId="{F3786F8E-6C20-4A8C-9B0A-EC9C1E99E390}">
      <dsp:nvSpPr>
        <dsp:cNvPr id="0" name=""/>
        <dsp:cNvSpPr/>
      </dsp:nvSpPr>
      <dsp:spPr>
        <a:xfrm>
          <a:off x="0" y="3562125"/>
          <a:ext cx="7219037" cy="45571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Prompt Access to Care</a:t>
          </a:r>
        </a:p>
      </dsp:txBody>
      <dsp:txXfrm>
        <a:off x="22246" y="3584371"/>
        <a:ext cx="7174545" cy="41122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0C91C-D329-46C4-BBF4-22D8A6289647}" type="datetimeFigureOut">
              <a:rPr lang="en-US" smtClean="0"/>
              <a:t>10/30/2021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F9C2D-5147-41FD-8EC1-EEAC1520AEA4}" type="slidenum">
              <a:rPr lang="en-US" smtClean="0"/>
              <a:t>‹#›</a:t>
            </a:fld>
            <a:endParaRPr lang="en-US"/>
          </a:p>
        </p:txBody>
      </p:sp>
    </p:spTree>
    <p:extLst>
      <p:ext uri="{BB962C8B-B14F-4D97-AF65-F5344CB8AC3E}">
        <p14:creationId xmlns:p14="http://schemas.microsoft.com/office/powerpoint/2010/main" val="367827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As part of the CF transformation, four color teams (Red, Orange, Green, Blue) were created to which residents are assigned for the entirety of their residency. Continuity clinic is assigned according to post-graduate year and color team (see Table 1).</a:t>
            </a:r>
            <a:r>
              <a:rPr lang="en-US" sz="1200" dirty="0">
                <a:effectLst/>
                <a:latin typeface="Times New Roman" panose="02020603050405020304" pitchFamily="18" charset="0"/>
                <a:ea typeface="Times New Roman" panose="02020603050405020304" pitchFamily="18" charset="0"/>
              </a:rPr>
              <a:t> Red and Orange teams see patients Mondays and Thursdays; Green and Blue teams see patients Tuesdays and Fridays. Each color team is subdivided into two </a:t>
            </a:r>
            <a:r>
              <a:rPr lang="en-US" sz="1200" dirty="0" err="1">
                <a:effectLst/>
                <a:latin typeface="Times New Roman" panose="02020603050405020304" pitchFamily="18" charset="0"/>
                <a:ea typeface="Times New Roman" panose="02020603050405020304" pitchFamily="18" charset="0"/>
              </a:rPr>
              <a:t>teamlets</a:t>
            </a:r>
            <a:r>
              <a:rPr lang="en-US" sz="1200" dirty="0">
                <a:effectLst/>
                <a:latin typeface="Times New Roman" panose="02020603050405020304" pitchFamily="18" charset="0"/>
                <a:ea typeface="Times New Roman" panose="02020603050405020304" pitchFamily="18" charset="0"/>
              </a:rPr>
              <a:t> comprised of one resident from each post-graduate year, and these </a:t>
            </a:r>
            <a:r>
              <a:rPr lang="en-US" sz="1200" dirty="0" err="1">
                <a:effectLst/>
                <a:latin typeface="Times New Roman" panose="02020603050405020304" pitchFamily="18" charset="0"/>
                <a:ea typeface="Times New Roman" panose="02020603050405020304" pitchFamily="18" charset="0"/>
              </a:rPr>
              <a:t>teamlets</a:t>
            </a:r>
            <a:r>
              <a:rPr lang="en-US" sz="1200" dirty="0">
                <a:effectLst/>
                <a:latin typeface="Times New Roman" panose="02020603050405020304" pitchFamily="18" charset="0"/>
                <a:ea typeface="Times New Roman" panose="02020603050405020304" pitchFamily="18" charset="0"/>
              </a:rPr>
              <a:t> have complementary continuity clinic days</a:t>
            </a:r>
            <a:r>
              <a:rPr lang="en-US" sz="1200" dirty="0">
                <a:solidFill>
                  <a:srgbClr val="000000"/>
                </a:solidFill>
                <a:effectLst/>
                <a:latin typeface="Times New Roman" panose="02020603050405020304" pitchFamily="18" charset="0"/>
                <a:ea typeface="Times New Roman" panose="02020603050405020304" pitchFamily="18" charset="0"/>
              </a:rPr>
              <a:t>. Of note, in the pre-implementation academic year, each resident had been assigned one morning or afternoon session that was labeled as their continuity clinic for the year.</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10</a:t>
            </a:fld>
            <a:endParaRPr lang="en-US"/>
          </a:p>
        </p:txBody>
      </p:sp>
    </p:spTree>
    <p:extLst>
      <p:ext uri="{BB962C8B-B14F-4D97-AF65-F5344CB8AC3E}">
        <p14:creationId xmlns:p14="http://schemas.microsoft.com/office/powerpoint/2010/main" val="384660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staff members including nurses, MAs, front desk staff, and clinical administrators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Post-implementation (December 2019) </a:t>
            </a:r>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11</a:t>
            </a:fld>
            <a:endParaRPr lang="en-US"/>
          </a:p>
        </p:txBody>
      </p:sp>
    </p:spTree>
    <p:extLst>
      <p:ext uri="{BB962C8B-B14F-4D97-AF65-F5344CB8AC3E}">
        <p14:creationId xmlns:p14="http://schemas.microsoft.com/office/powerpoint/2010/main" val="268266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Although residents’ total clinic time did not change significantly pre- and post-CF implementation, residents tripled the time in clinic on designated continuity days. Majority of residents agreed that they have continuity of care with their panel of patients and preferred having set yearly schedules. Residents, faculty, and staff also overwhelmingly preferred team-based care</a:t>
            </a:r>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12</a:t>
            </a:fld>
            <a:endParaRPr lang="en-US"/>
          </a:p>
        </p:txBody>
      </p:sp>
    </p:spTree>
    <p:extLst>
      <p:ext uri="{BB962C8B-B14F-4D97-AF65-F5344CB8AC3E}">
        <p14:creationId xmlns:p14="http://schemas.microsoft.com/office/powerpoint/2010/main" val="33045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Percent of survey participants reporting agree or strongly agree with statement</a:t>
            </a:r>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13</a:t>
            </a:fld>
            <a:endParaRPr lang="en-US"/>
          </a:p>
        </p:txBody>
      </p:sp>
    </p:spTree>
    <p:extLst>
      <p:ext uri="{BB962C8B-B14F-4D97-AF65-F5344CB8AC3E}">
        <p14:creationId xmlns:p14="http://schemas.microsoft.com/office/powerpoint/2010/main" val="173340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14</a:t>
            </a:fld>
            <a:endParaRPr lang="en-US"/>
          </a:p>
        </p:txBody>
      </p:sp>
    </p:spTree>
    <p:extLst>
      <p:ext uri="{BB962C8B-B14F-4D97-AF65-F5344CB8AC3E}">
        <p14:creationId xmlns:p14="http://schemas.microsoft.com/office/powerpoint/2010/main" val="425548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15</a:t>
            </a:fld>
            <a:endParaRPr lang="en-US"/>
          </a:p>
        </p:txBody>
      </p:sp>
    </p:spTree>
    <p:extLst>
      <p:ext uri="{BB962C8B-B14F-4D97-AF65-F5344CB8AC3E}">
        <p14:creationId xmlns:p14="http://schemas.microsoft.com/office/powerpoint/2010/main" val="7198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adult and pediatric inpatient medicine, critical care, emergency medicine, global health, and a few specific electives</a:t>
            </a:r>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16</a:t>
            </a:fld>
            <a:endParaRPr lang="en-US"/>
          </a:p>
        </p:txBody>
      </p:sp>
    </p:spTree>
    <p:extLst>
      <p:ext uri="{BB962C8B-B14F-4D97-AF65-F5344CB8AC3E}">
        <p14:creationId xmlns:p14="http://schemas.microsoft.com/office/powerpoint/2010/main" val="192628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CCC challenges, more extreme exposure to strengths/weaknesses of different faculty</a:t>
            </a:r>
          </a:p>
          <a:p>
            <a:r>
              <a:rPr lang="en-US" dirty="0" err="1"/>
              <a:t>Teamlet</a:t>
            </a:r>
            <a:r>
              <a:rPr lang="en-US" dirty="0"/>
              <a:t>- difficulty obtaining continuity, </a:t>
            </a:r>
            <a:r>
              <a:rPr lang="en-US" sz="1800" dirty="0">
                <a:solidFill>
                  <a:srgbClr val="000000"/>
                </a:solidFill>
                <a:effectLst/>
                <a:latin typeface="Times New Roman" panose="02020603050405020304" pitchFamily="18" charset="0"/>
                <a:ea typeface="Times New Roman" panose="02020603050405020304" pitchFamily="18" charset="0"/>
              </a:rPr>
              <a:t>perception of staff support between residents and staff, with 84% of staff feeling that they provide support for residents and only 15% of residents agreeing.</a:t>
            </a:r>
            <a:endParaRPr lang="en-US" dirty="0"/>
          </a:p>
        </p:txBody>
      </p:sp>
      <p:sp>
        <p:nvSpPr>
          <p:cNvPr id="4" name="Slide Number Placeholder 3"/>
          <p:cNvSpPr>
            <a:spLocks noGrp="1"/>
          </p:cNvSpPr>
          <p:nvPr>
            <p:ph type="sldNum" sz="quarter" idx="5"/>
          </p:nvPr>
        </p:nvSpPr>
        <p:spPr/>
        <p:txBody>
          <a:bodyPr/>
          <a:lstStyle/>
          <a:p>
            <a:fld id="{91B73BAA-DB75-CA4F-B544-56345F70916A}" type="slidenum">
              <a:rPr lang="en-US" smtClean="0"/>
              <a:t>17</a:t>
            </a:fld>
            <a:endParaRPr lang="en-US"/>
          </a:p>
        </p:txBody>
      </p:sp>
    </p:spTree>
    <p:extLst>
      <p:ext uri="{BB962C8B-B14F-4D97-AF65-F5344CB8AC3E}">
        <p14:creationId xmlns:p14="http://schemas.microsoft.com/office/powerpoint/2010/main" val="189227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75CA-9EE1-CF4B-B023-014BDD0CA6B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93F3C0-E4D8-4E46-81B4-10D2327652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1617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10/30/2021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697048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75CA-9EE1-CF4B-B023-014BDD0CA6B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93F3C0-E4D8-4E46-81B4-10D2327652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638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75CA-9EE1-CF4B-B023-014BDD0CA6B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93F3C0-E4D8-4E46-81B4-10D2327652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28756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8C9D57-1646-4F45-8AFB-AD42B2D870A3}"/>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1DDD2B59-B269-244C-A0A5-57D67380E8A8}"/>
              </a:ext>
            </a:extLst>
          </p:cNvPr>
          <p:cNvSpPr>
            <a:spLocks noGrp="1"/>
          </p:cNvSpPr>
          <p:nvPr>
            <p:ph type="title"/>
          </p:nvPr>
        </p:nvSpPr>
        <p:spPr>
          <a:xfrm>
            <a:off x="0" y="1645285"/>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2D13DF-5797-C844-A2BA-07C0DF8C06B8}"/>
              </a:ext>
            </a:extLst>
          </p:cNvPr>
          <p:cNvSpPr>
            <a:spLocks noGrp="1"/>
          </p:cNvSpPr>
          <p:nvPr>
            <p:ph type="body" idx="1"/>
          </p:nvPr>
        </p:nvSpPr>
        <p:spPr>
          <a:xfrm>
            <a:off x="628650" y="31464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9838C67-29F1-DC43-BD17-C5846D66F352}"/>
              </a:ext>
            </a:extLst>
          </p:cNvPr>
          <p:cNvSpPr txBox="1">
            <a:spLocks/>
          </p:cNvSpPr>
          <p:nvPr userDrawn="1"/>
        </p:nvSpPr>
        <p:spPr>
          <a:xfrm>
            <a:off x="0" y="650057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Tree>
    <p:extLst>
      <p:ext uri="{BB962C8B-B14F-4D97-AF65-F5344CB8AC3E}">
        <p14:creationId xmlns:p14="http://schemas.microsoft.com/office/powerpoint/2010/main" val="1610764527"/>
      </p:ext>
    </p:extLst>
  </p:cSld>
  <p:clrMap bg1="lt1" tx1="dk1" bg2="lt2" tx2="dk2" accent1="accent1" accent2="accent2" accent3="accent3" accent4="accent4" accent5="accent5" accent6="accent6" hlink="hlink" folHlink="folHlink"/>
  <p:sldLayoutIdLst>
    <p:sldLayoutId id="2147483671" r:id="rId1"/>
    <p:sldLayoutId id="2147483676" r:id="rId2"/>
  </p:sldLayoutIdLst>
  <p:txStyles>
    <p:titleStyle>
      <a:lvl1pPr algn="ctr" defTabSz="914400" rtl="0" eaLnBrk="1" latinLnBrk="0" hangingPunct="1">
        <a:lnSpc>
          <a:spcPct val="90000"/>
        </a:lnSpc>
        <a:spcBef>
          <a:spcPct val="0"/>
        </a:spcBef>
        <a:buNone/>
        <a:defRPr sz="4400" b="1" i="0" kern="120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6AD043-D54E-374F-B0FF-BC0066D61210}"/>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1DDD2B59-B269-244C-A0A5-57D67380E8A8}"/>
              </a:ext>
            </a:extLst>
          </p:cNvPr>
          <p:cNvSpPr>
            <a:spLocks noGrp="1"/>
          </p:cNvSpPr>
          <p:nvPr>
            <p:ph type="title"/>
          </p:nvPr>
        </p:nvSpPr>
        <p:spPr>
          <a:xfrm>
            <a:off x="0" y="1645285"/>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2D13DF-5797-C844-A2BA-07C0DF8C06B8}"/>
              </a:ext>
            </a:extLst>
          </p:cNvPr>
          <p:cNvSpPr>
            <a:spLocks noGrp="1"/>
          </p:cNvSpPr>
          <p:nvPr>
            <p:ph type="body" idx="1"/>
          </p:nvPr>
        </p:nvSpPr>
        <p:spPr>
          <a:xfrm>
            <a:off x="628650" y="31464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9838C67-29F1-DC43-BD17-C5846D66F352}"/>
              </a:ext>
            </a:extLst>
          </p:cNvPr>
          <p:cNvSpPr txBox="1">
            <a:spLocks/>
          </p:cNvSpPr>
          <p:nvPr userDrawn="1"/>
        </p:nvSpPr>
        <p:spPr>
          <a:xfrm>
            <a:off x="0" y="650057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Tree>
    <p:extLst>
      <p:ext uri="{BB962C8B-B14F-4D97-AF65-F5344CB8AC3E}">
        <p14:creationId xmlns:p14="http://schemas.microsoft.com/office/powerpoint/2010/main" val="285263749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lnSpc>
          <a:spcPct val="90000"/>
        </a:lnSpc>
        <a:spcBef>
          <a:spcPct val="0"/>
        </a:spcBef>
        <a:buNone/>
        <a:defRPr sz="4400" b="1" i="0" kern="120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E30A56-9E28-D84C-96D5-9BDE7CC5A442}"/>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1DDD2B59-B269-244C-A0A5-57D67380E8A8}"/>
              </a:ext>
            </a:extLst>
          </p:cNvPr>
          <p:cNvSpPr>
            <a:spLocks noGrp="1"/>
          </p:cNvSpPr>
          <p:nvPr>
            <p:ph type="title"/>
          </p:nvPr>
        </p:nvSpPr>
        <p:spPr>
          <a:xfrm>
            <a:off x="0" y="1645285"/>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2D13DF-5797-C844-A2BA-07C0DF8C06B8}"/>
              </a:ext>
            </a:extLst>
          </p:cNvPr>
          <p:cNvSpPr>
            <a:spLocks noGrp="1"/>
          </p:cNvSpPr>
          <p:nvPr>
            <p:ph type="body" idx="1"/>
          </p:nvPr>
        </p:nvSpPr>
        <p:spPr>
          <a:xfrm>
            <a:off x="628650" y="31464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9838C67-29F1-DC43-BD17-C5846D66F352}"/>
              </a:ext>
            </a:extLst>
          </p:cNvPr>
          <p:cNvSpPr txBox="1">
            <a:spLocks/>
          </p:cNvSpPr>
          <p:nvPr userDrawn="1"/>
        </p:nvSpPr>
        <p:spPr>
          <a:xfrm>
            <a:off x="0" y="6500574"/>
            <a:ext cx="446049"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959E32-8BE0-4C49-8D64-A82C965E3693}" type="slidenum">
              <a:rPr lang="en-US" smtClean="0"/>
              <a:pPr/>
              <a:t>‹#›</a:t>
            </a:fld>
            <a:r>
              <a:rPr lang="en-US" dirty="0"/>
              <a:t>\</a:t>
            </a:r>
          </a:p>
        </p:txBody>
      </p:sp>
    </p:spTree>
    <p:extLst>
      <p:ext uri="{BB962C8B-B14F-4D97-AF65-F5344CB8AC3E}">
        <p14:creationId xmlns:p14="http://schemas.microsoft.com/office/powerpoint/2010/main" val="3647723221"/>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lnSpc>
          <a:spcPct val="90000"/>
        </a:lnSpc>
        <a:spcBef>
          <a:spcPct val="0"/>
        </a:spcBef>
        <a:buNone/>
        <a:defRPr sz="4400" b="1" i="0" kern="120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354" y="1496219"/>
            <a:ext cx="7427678" cy="1518444"/>
          </a:xfrm>
        </p:spPr>
        <p:txBody>
          <a:bodyPr>
            <a:noAutofit/>
          </a:bodyPr>
          <a:lstStyle/>
          <a:p>
            <a:r>
              <a:rPr lang="en-US" sz="4400" i="1" dirty="0"/>
              <a:t>Clinic First: Transforming a Family Medicine Residency Model of Care</a:t>
            </a:r>
            <a:endParaRPr lang="en-US" sz="4400" dirty="0"/>
          </a:p>
        </p:txBody>
      </p:sp>
      <p:sp>
        <p:nvSpPr>
          <p:cNvPr id="3" name="Content Placeholder 2"/>
          <p:cNvSpPr>
            <a:spLocks noGrp="1"/>
          </p:cNvSpPr>
          <p:nvPr>
            <p:ph type="subTitle" idx="1"/>
          </p:nvPr>
        </p:nvSpPr>
        <p:spPr>
          <a:xfrm>
            <a:off x="1044810" y="3156188"/>
            <a:ext cx="7420534" cy="646065"/>
          </a:xfrm>
        </p:spPr>
        <p:txBody>
          <a:bodyPr>
            <a:noAutofit/>
          </a:bodyPr>
          <a:lstStyle/>
          <a:p>
            <a:r>
              <a:rPr lang="en-US" sz="2100" dirty="0"/>
              <a:t>UPMC McKeesport Family Medicine Residency</a:t>
            </a:r>
          </a:p>
          <a:p>
            <a:endParaRPr lang="en-US" sz="600" dirty="0"/>
          </a:p>
          <a:p>
            <a:r>
              <a:rPr lang="en-US" sz="1800" dirty="0"/>
              <a:t>Dr. Barbara Nightingale</a:t>
            </a:r>
          </a:p>
          <a:p>
            <a:r>
              <a:rPr lang="en-US" sz="1800" dirty="0"/>
              <a:t>Dr. Tracey Conti</a:t>
            </a:r>
          </a:p>
          <a:p>
            <a:r>
              <a:rPr lang="en-US" sz="1800" dirty="0"/>
              <a:t>Dr. Sukanya Srinivasan</a:t>
            </a:r>
          </a:p>
          <a:p>
            <a:endParaRPr lang="en-US" sz="2100" dirty="0"/>
          </a:p>
        </p:txBody>
      </p:sp>
    </p:spTree>
    <p:extLst>
      <p:ext uri="{BB962C8B-B14F-4D97-AF65-F5344CB8AC3E}">
        <p14:creationId xmlns:p14="http://schemas.microsoft.com/office/powerpoint/2010/main" val="2716050914"/>
      </p:ext>
    </p:extLst>
  </p:cSld>
  <p:clrMapOvr>
    <a:masterClrMapping/>
  </p:clrMapOvr>
  <mc:AlternateContent xmlns:mc="http://schemas.openxmlformats.org/markup-compatibility/2006" xmlns:p14="http://schemas.microsoft.com/office/powerpoint/2010/main">
    <mc:Choice Requires="p14">
      <p:transition spd="slow" p14:dur="2000" advTm="17572"/>
    </mc:Choice>
    <mc:Fallback xmlns="">
      <p:transition spd="slow" advTm="175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503"/>
            <a:ext cx="9144000" cy="1325563"/>
          </a:xfrm>
        </p:spPr>
        <p:txBody>
          <a:bodyPr/>
          <a:lstStyle/>
          <a:p>
            <a:r>
              <a:rPr lang="en-US" dirty="0"/>
              <a:t>Continuity Clinic Schedule</a:t>
            </a:r>
          </a:p>
        </p:txBody>
      </p:sp>
      <p:graphicFrame>
        <p:nvGraphicFramePr>
          <p:cNvPr id="6" name="Table 5">
            <a:extLst>
              <a:ext uri="{FF2B5EF4-FFF2-40B4-BE49-F238E27FC236}">
                <a16:creationId xmlns:a16="http://schemas.microsoft.com/office/drawing/2014/main" id="{DBE6A8C1-48F1-42E4-9E9D-AF811A36B025}"/>
              </a:ext>
            </a:extLst>
          </p:cNvPr>
          <p:cNvGraphicFramePr>
            <a:graphicFrameLocks noGrp="1"/>
          </p:cNvGraphicFramePr>
          <p:nvPr>
            <p:extLst>
              <p:ext uri="{D42A27DB-BD31-4B8C-83A1-F6EECF244321}">
                <p14:modId xmlns:p14="http://schemas.microsoft.com/office/powerpoint/2010/main" val="2052640472"/>
              </p:ext>
            </p:extLst>
          </p:nvPr>
        </p:nvGraphicFramePr>
        <p:xfrm>
          <a:off x="567114" y="2662901"/>
          <a:ext cx="8009773" cy="3116487"/>
        </p:xfrm>
        <a:graphic>
          <a:graphicData uri="http://schemas.openxmlformats.org/drawingml/2006/table">
            <a:tbl>
              <a:tblPr firstRow="1" firstCol="1" bandRow="1">
                <a:tableStyleId>{5C22544A-7EE6-4342-B048-85BDC9FD1C3A}</a:tableStyleId>
              </a:tblPr>
              <a:tblGrid>
                <a:gridCol w="1125683">
                  <a:extLst>
                    <a:ext uri="{9D8B030D-6E8A-4147-A177-3AD203B41FA5}">
                      <a16:colId xmlns:a16="http://schemas.microsoft.com/office/drawing/2014/main" val="738948427"/>
                    </a:ext>
                  </a:extLst>
                </a:gridCol>
                <a:gridCol w="1831694">
                  <a:extLst>
                    <a:ext uri="{9D8B030D-6E8A-4147-A177-3AD203B41FA5}">
                      <a16:colId xmlns:a16="http://schemas.microsoft.com/office/drawing/2014/main" val="2880671650"/>
                    </a:ext>
                  </a:extLst>
                </a:gridCol>
                <a:gridCol w="1684132">
                  <a:extLst>
                    <a:ext uri="{9D8B030D-6E8A-4147-A177-3AD203B41FA5}">
                      <a16:colId xmlns:a16="http://schemas.microsoft.com/office/drawing/2014/main" val="164618619"/>
                    </a:ext>
                  </a:extLst>
                </a:gridCol>
                <a:gridCol w="1684132">
                  <a:extLst>
                    <a:ext uri="{9D8B030D-6E8A-4147-A177-3AD203B41FA5}">
                      <a16:colId xmlns:a16="http://schemas.microsoft.com/office/drawing/2014/main" val="912339344"/>
                    </a:ext>
                  </a:extLst>
                </a:gridCol>
                <a:gridCol w="1684132">
                  <a:extLst>
                    <a:ext uri="{9D8B030D-6E8A-4147-A177-3AD203B41FA5}">
                      <a16:colId xmlns:a16="http://schemas.microsoft.com/office/drawing/2014/main" val="2377577628"/>
                    </a:ext>
                  </a:extLst>
                </a:gridCol>
              </a:tblGrid>
              <a:tr h="662871">
                <a:tc>
                  <a:txBody>
                    <a:bodyPr/>
                    <a:lstStyle/>
                    <a:p>
                      <a:pPr marL="0" marR="0" algn="ctr">
                        <a:spcBef>
                          <a:spcPts val="0"/>
                        </a:spcBef>
                        <a:spcAft>
                          <a:spcPts val="0"/>
                        </a:spcAft>
                      </a:pPr>
                      <a:r>
                        <a:rPr lang="en-US" sz="1400" dirty="0">
                          <a:solidFill>
                            <a:schemeClr val="tx1"/>
                          </a:solidFill>
                          <a:effectLst/>
                        </a:rPr>
                        <a:t>Team</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dirty="0" err="1">
                          <a:solidFill>
                            <a:schemeClr val="tx1"/>
                          </a:solidFill>
                          <a:effectLst/>
                        </a:rPr>
                        <a:t>Teamlet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dirty="0">
                          <a:solidFill>
                            <a:schemeClr val="tx1"/>
                          </a:solidFill>
                          <a:effectLst/>
                        </a:rPr>
                        <a:t>PGY1</a:t>
                      </a:r>
                    </a:p>
                    <a:p>
                      <a:pPr marL="0" marR="0" algn="ctr">
                        <a:spcBef>
                          <a:spcPts val="0"/>
                        </a:spcBef>
                        <a:spcAft>
                          <a:spcPts val="0"/>
                        </a:spcAft>
                      </a:pPr>
                      <a:r>
                        <a:rPr lang="en-US" sz="1400" dirty="0">
                          <a:solidFill>
                            <a:schemeClr val="tx1"/>
                          </a:solidFill>
                          <a:effectLst/>
                        </a:rPr>
                        <a:t>(1 Day/Week)</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dirty="0">
                          <a:solidFill>
                            <a:schemeClr val="tx1"/>
                          </a:solidFill>
                          <a:effectLst/>
                        </a:rPr>
                        <a:t>PGY2</a:t>
                      </a:r>
                    </a:p>
                    <a:p>
                      <a:pPr marL="0" marR="0" algn="ctr">
                        <a:spcBef>
                          <a:spcPts val="0"/>
                        </a:spcBef>
                        <a:spcAft>
                          <a:spcPts val="0"/>
                        </a:spcAft>
                      </a:pPr>
                      <a:r>
                        <a:rPr lang="en-US" sz="1400" dirty="0">
                          <a:solidFill>
                            <a:schemeClr val="tx1"/>
                          </a:solidFill>
                          <a:effectLst/>
                        </a:rPr>
                        <a:t>(1 ½ Days/Week)</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dirty="0">
                          <a:solidFill>
                            <a:schemeClr val="tx1"/>
                          </a:solidFill>
                          <a:effectLst/>
                        </a:rPr>
                        <a:t>PGY3</a:t>
                      </a:r>
                    </a:p>
                    <a:p>
                      <a:pPr marL="0" marR="0" algn="ctr">
                        <a:spcBef>
                          <a:spcPts val="0"/>
                        </a:spcBef>
                        <a:spcAft>
                          <a:spcPts val="0"/>
                        </a:spcAft>
                      </a:pPr>
                      <a:r>
                        <a:rPr lang="en-US" sz="1400" dirty="0">
                          <a:solidFill>
                            <a:schemeClr val="tx1"/>
                          </a:solidFill>
                          <a:effectLst/>
                        </a:rPr>
                        <a:t>(2 Days/Week)</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0610836"/>
                  </a:ext>
                </a:extLst>
              </a:tr>
              <a:tr h="306702">
                <a:tc rowSpan="2">
                  <a:txBody>
                    <a:bodyPr/>
                    <a:lstStyle/>
                    <a:p>
                      <a:pPr marL="0" marR="0" algn="ctr">
                        <a:spcBef>
                          <a:spcPts val="1200"/>
                        </a:spcBef>
                        <a:spcAft>
                          <a:spcPts val="1200"/>
                        </a:spcAft>
                      </a:pPr>
                      <a:r>
                        <a:rPr lang="en-US" sz="1400" b="1" dirty="0">
                          <a:solidFill>
                            <a:schemeClr val="bg1"/>
                          </a:solidFill>
                          <a:effectLst/>
                        </a:rPr>
                        <a:t>Red</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1200"/>
                        </a:spcBef>
                        <a:spcAft>
                          <a:spcPts val="1200"/>
                        </a:spcAft>
                      </a:pPr>
                      <a:r>
                        <a:rPr lang="en-US" sz="1400" b="1" dirty="0">
                          <a:solidFill>
                            <a:schemeClr val="bg1"/>
                          </a:solidFill>
                          <a:effectLst/>
                        </a:rPr>
                        <a:t>Red-Mon</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C00000"/>
                    </a:solidFill>
                  </a:tcPr>
                </a:tc>
                <a:tc>
                  <a:txBody>
                    <a:bodyPr/>
                    <a:lstStyle/>
                    <a:p>
                      <a:pPr marL="0" marR="0" algn="ctr">
                        <a:spcBef>
                          <a:spcPts val="1200"/>
                        </a:spcBef>
                        <a:spcAft>
                          <a:spcPts val="1200"/>
                        </a:spcAft>
                      </a:pPr>
                      <a:r>
                        <a:rPr lang="en-US" sz="1400" b="1" dirty="0">
                          <a:solidFill>
                            <a:schemeClr val="bg1"/>
                          </a:solidFill>
                          <a:effectLst/>
                        </a:rPr>
                        <a:t>Mon</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C00000"/>
                    </a:solidFill>
                  </a:tcPr>
                </a:tc>
                <a:tc>
                  <a:txBody>
                    <a:bodyPr/>
                    <a:lstStyle/>
                    <a:p>
                      <a:pPr marL="0" marR="0" algn="ctr">
                        <a:spcBef>
                          <a:spcPts val="1200"/>
                        </a:spcBef>
                        <a:spcAft>
                          <a:spcPts val="1200"/>
                        </a:spcAft>
                      </a:pPr>
                      <a:r>
                        <a:rPr lang="en-US" sz="1400" b="1" dirty="0">
                          <a:solidFill>
                            <a:schemeClr val="bg1"/>
                          </a:solidFill>
                          <a:effectLst/>
                        </a:rPr>
                        <a:t>Mon +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C00000"/>
                    </a:solidFill>
                  </a:tcPr>
                </a:tc>
                <a:tc rowSpan="2">
                  <a:txBody>
                    <a:bodyPr/>
                    <a:lstStyle/>
                    <a:p>
                      <a:pPr marL="0" marR="0" algn="ctr">
                        <a:spcBef>
                          <a:spcPts val="1200"/>
                        </a:spcBef>
                        <a:spcAft>
                          <a:spcPts val="1200"/>
                        </a:spcAft>
                      </a:pPr>
                      <a:r>
                        <a:rPr lang="en-US" sz="1400" b="1" dirty="0">
                          <a:solidFill>
                            <a:schemeClr val="bg1"/>
                          </a:solidFill>
                          <a:effectLst/>
                        </a:rPr>
                        <a:t>Mon + Thu</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2553287377"/>
                  </a:ext>
                </a:extLst>
              </a:tr>
              <a:tr h="306702">
                <a:tc vMerge="1">
                  <a:txBody>
                    <a:bodyPr/>
                    <a:lstStyle/>
                    <a:p>
                      <a:endParaRPr lang="en-US"/>
                    </a:p>
                  </a:txBody>
                  <a:tcPr/>
                </a:tc>
                <a:tc>
                  <a:txBody>
                    <a:bodyPr/>
                    <a:lstStyle/>
                    <a:p>
                      <a:pPr marL="0" marR="0" algn="ctr">
                        <a:spcBef>
                          <a:spcPts val="1200"/>
                        </a:spcBef>
                        <a:spcAft>
                          <a:spcPts val="1200"/>
                        </a:spcAft>
                      </a:pPr>
                      <a:r>
                        <a:rPr lang="en-US" sz="1400" b="1" dirty="0">
                          <a:solidFill>
                            <a:schemeClr val="bg1"/>
                          </a:solidFill>
                          <a:effectLst/>
                        </a:rPr>
                        <a:t>Red-Thu</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1200"/>
                        </a:spcBef>
                        <a:spcAft>
                          <a:spcPts val="1200"/>
                        </a:spcAft>
                      </a:pPr>
                      <a:r>
                        <a:rPr lang="en-US" sz="1400" b="1" dirty="0">
                          <a:solidFill>
                            <a:schemeClr val="bg1"/>
                          </a:solidFill>
                          <a:effectLst/>
                        </a:rPr>
                        <a:t>Thu</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1200"/>
                        </a:spcBef>
                        <a:spcAft>
                          <a:spcPts val="1200"/>
                        </a:spcAft>
                      </a:pPr>
                      <a:r>
                        <a:rPr lang="en-US" sz="1400" b="1" dirty="0">
                          <a:solidFill>
                            <a:schemeClr val="bg1"/>
                          </a:solidFill>
                          <a:effectLst/>
                        </a:rPr>
                        <a:t>Thu+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rgbClr val="C00000"/>
                    </a:solidFill>
                  </a:tcPr>
                </a:tc>
                <a:tc vMerge="1">
                  <a:txBody>
                    <a:bodyPr/>
                    <a:lstStyle/>
                    <a:p>
                      <a:endParaRPr lang="en-US"/>
                    </a:p>
                  </a:txBody>
                  <a:tcPr/>
                </a:tc>
                <a:extLst>
                  <a:ext uri="{0D108BD9-81ED-4DB2-BD59-A6C34878D82A}">
                    <a16:rowId xmlns:a16="http://schemas.microsoft.com/office/drawing/2014/main" val="1882639974"/>
                  </a:ext>
                </a:extLst>
              </a:tr>
              <a:tr h="306702">
                <a:tc rowSpan="2">
                  <a:txBody>
                    <a:bodyPr/>
                    <a:lstStyle/>
                    <a:p>
                      <a:pPr marL="0" marR="0" algn="ctr">
                        <a:spcBef>
                          <a:spcPts val="1200"/>
                        </a:spcBef>
                        <a:spcAft>
                          <a:spcPts val="1200"/>
                        </a:spcAft>
                      </a:pPr>
                      <a:r>
                        <a:rPr lang="en-US" sz="1400" b="1" dirty="0">
                          <a:solidFill>
                            <a:schemeClr val="bg1"/>
                          </a:solidFill>
                          <a:effectLst/>
                        </a:rPr>
                        <a:t>Orange</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algn="ctr">
                        <a:spcBef>
                          <a:spcPts val="1200"/>
                        </a:spcBef>
                        <a:spcAft>
                          <a:spcPts val="1200"/>
                        </a:spcAft>
                      </a:pPr>
                      <a:r>
                        <a:rPr lang="en-US" sz="1400" b="1" dirty="0">
                          <a:solidFill>
                            <a:schemeClr val="bg1"/>
                          </a:solidFill>
                          <a:effectLst/>
                        </a:rPr>
                        <a:t>Orange-Mon</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chemeClr val="accent3"/>
                    </a:solidFill>
                  </a:tcPr>
                </a:tc>
                <a:tc>
                  <a:txBody>
                    <a:bodyPr/>
                    <a:lstStyle/>
                    <a:p>
                      <a:pPr marL="0" marR="0" algn="ctr">
                        <a:spcBef>
                          <a:spcPts val="1200"/>
                        </a:spcBef>
                        <a:spcAft>
                          <a:spcPts val="1200"/>
                        </a:spcAft>
                      </a:pPr>
                      <a:r>
                        <a:rPr lang="en-US" sz="1400" b="1" dirty="0">
                          <a:solidFill>
                            <a:schemeClr val="bg1"/>
                          </a:solidFill>
                          <a:effectLst/>
                        </a:rPr>
                        <a:t>Mon</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chemeClr val="accent3"/>
                    </a:solidFill>
                  </a:tcPr>
                </a:tc>
                <a:tc>
                  <a:txBody>
                    <a:bodyPr/>
                    <a:lstStyle/>
                    <a:p>
                      <a:pPr marL="0" marR="0" algn="ctr">
                        <a:spcBef>
                          <a:spcPts val="1200"/>
                        </a:spcBef>
                        <a:spcAft>
                          <a:spcPts val="1200"/>
                        </a:spcAft>
                      </a:pPr>
                      <a:r>
                        <a:rPr lang="en-US" sz="1400" b="1" dirty="0">
                          <a:solidFill>
                            <a:schemeClr val="bg1"/>
                          </a:solidFill>
                          <a:effectLst/>
                        </a:rPr>
                        <a:t>Mon +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chemeClr val="accent3"/>
                    </a:solidFill>
                  </a:tcPr>
                </a:tc>
                <a:tc rowSpan="2">
                  <a:txBody>
                    <a:bodyPr/>
                    <a:lstStyle/>
                    <a:p>
                      <a:pPr marL="0" marR="0" algn="ctr">
                        <a:spcBef>
                          <a:spcPts val="1200"/>
                        </a:spcBef>
                        <a:spcAft>
                          <a:spcPts val="1200"/>
                        </a:spcAft>
                      </a:pPr>
                      <a:r>
                        <a:rPr lang="en-US" sz="1400" b="1" dirty="0">
                          <a:solidFill>
                            <a:schemeClr val="bg1"/>
                          </a:solidFill>
                          <a:effectLst/>
                        </a:rPr>
                        <a:t>Mon + Thu</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765894653"/>
                  </a:ext>
                </a:extLst>
              </a:tr>
              <a:tr h="306702">
                <a:tc vMerge="1">
                  <a:txBody>
                    <a:bodyPr/>
                    <a:lstStyle/>
                    <a:p>
                      <a:endParaRPr lang="en-US"/>
                    </a:p>
                  </a:txBody>
                  <a:tcPr/>
                </a:tc>
                <a:tc>
                  <a:txBody>
                    <a:bodyPr/>
                    <a:lstStyle/>
                    <a:p>
                      <a:pPr marL="0" marR="0" algn="ctr">
                        <a:spcBef>
                          <a:spcPts val="1200"/>
                        </a:spcBef>
                        <a:spcAft>
                          <a:spcPts val="1200"/>
                        </a:spcAft>
                      </a:pPr>
                      <a:r>
                        <a:rPr lang="en-US" sz="1400" b="1" dirty="0">
                          <a:solidFill>
                            <a:schemeClr val="bg1"/>
                          </a:solidFill>
                          <a:effectLst/>
                        </a:rPr>
                        <a:t>Orange-Thu</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accent3"/>
                    </a:solidFill>
                  </a:tcPr>
                </a:tc>
                <a:tc>
                  <a:txBody>
                    <a:bodyPr/>
                    <a:lstStyle/>
                    <a:p>
                      <a:pPr marL="0" marR="0" algn="ctr">
                        <a:spcBef>
                          <a:spcPts val="1200"/>
                        </a:spcBef>
                        <a:spcAft>
                          <a:spcPts val="1200"/>
                        </a:spcAft>
                      </a:pPr>
                      <a:r>
                        <a:rPr lang="en-US" sz="1400" b="1" dirty="0">
                          <a:solidFill>
                            <a:schemeClr val="bg1"/>
                          </a:solidFill>
                          <a:effectLst/>
                        </a:rPr>
                        <a:t>Thu</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accent3"/>
                    </a:solidFill>
                  </a:tcPr>
                </a:tc>
                <a:tc>
                  <a:txBody>
                    <a:bodyPr/>
                    <a:lstStyle/>
                    <a:p>
                      <a:pPr marL="0" marR="0" algn="ctr">
                        <a:spcBef>
                          <a:spcPts val="1200"/>
                        </a:spcBef>
                        <a:spcAft>
                          <a:spcPts val="1200"/>
                        </a:spcAft>
                      </a:pPr>
                      <a:r>
                        <a:rPr lang="en-US" sz="1400" b="1" dirty="0">
                          <a:solidFill>
                            <a:schemeClr val="bg1"/>
                          </a:solidFill>
                          <a:effectLst/>
                        </a:rPr>
                        <a:t>Thu +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chemeClr val="accent3"/>
                    </a:solidFill>
                  </a:tcPr>
                </a:tc>
                <a:tc vMerge="1">
                  <a:txBody>
                    <a:bodyPr/>
                    <a:lstStyle/>
                    <a:p>
                      <a:endParaRPr lang="en-US"/>
                    </a:p>
                  </a:txBody>
                  <a:tcPr/>
                </a:tc>
                <a:extLst>
                  <a:ext uri="{0D108BD9-81ED-4DB2-BD59-A6C34878D82A}">
                    <a16:rowId xmlns:a16="http://schemas.microsoft.com/office/drawing/2014/main" val="3273159413"/>
                  </a:ext>
                </a:extLst>
              </a:tr>
              <a:tr h="306702">
                <a:tc rowSpan="2">
                  <a:txBody>
                    <a:bodyPr/>
                    <a:lstStyle/>
                    <a:p>
                      <a:pPr marL="0" marR="0" algn="ctr">
                        <a:spcBef>
                          <a:spcPts val="1200"/>
                        </a:spcBef>
                        <a:spcAft>
                          <a:spcPts val="1200"/>
                        </a:spcAft>
                      </a:pPr>
                      <a:r>
                        <a:rPr lang="en-US" sz="1400" b="1" dirty="0">
                          <a:solidFill>
                            <a:schemeClr val="bg1"/>
                          </a:solidFill>
                          <a:effectLst/>
                        </a:rPr>
                        <a:t>Green</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1200"/>
                        </a:spcBef>
                        <a:spcAft>
                          <a:spcPts val="1200"/>
                        </a:spcAft>
                      </a:pPr>
                      <a:r>
                        <a:rPr lang="en-US" sz="1400" b="1" dirty="0">
                          <a:solidFill>
                            <a:schemeClr val="bg1"/>
                          </a:solidFill>
                          <a:effectLst/>
                        </a:rPr>
                        <a:t>Green-Tue</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50"/>
                    </a:solidFill>
                  </a:tcPr>
                </a:tc>
                <a:tc>
                  <a:txBody>
                    <a:bodyPr/>
                    <a:lstStyle/>
                    <a:p>
                      <a:pPr marL="0" marR="0" algn="ctr">
                        <a:spcBef>
                          <a:spcPts val="1200"/>
                        </a:spcBef>
                        <a:spcAft>
                          <a:spcPts val="1200"/>
                        </a:spcAft>
                      </a:pPr>
                      <a:r>
                        <a:rPr lang="en-US" sz="1400" b="1" dirty="0">
                          <a:solidFill>
                            <a:schemeClr val="bg1"/>
                          </a:solidFill>
                          <a:effectLst/>
                        </a:rPr>
                        <a:t>Tue</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50"/>
                    </a:solidFill>
                  </a:tcPr>
                </a:tc>
                <a:tc>
                  <a:txBody>
                    <a:bodyPr/>
                    <a:lstStyle/>
                    <a:p>
                      <a:pPr marL="0" marR="0" algn="ctr">
                        <a:spcBef>
                          <a:spcPts val="1200"/>
                        </a:spcBef>
                        <a:spcAft>
                          <a:spcPts val="1200"/>
                        </a:spcAft>
                      </a:pPr>
                      <a:r>
                        <a:rPr lang="en-US" sz="1400" b="1" dirty="0">
                          <a:solidFill>
                            <a:schemeClr val="bg1"/>
                          </a:solidFill>
                          <a:effectLst/>
                        </a:rPr>
                        <a:t>Tue +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50"/>
                    </a:solidFill>
                  </a:tcPr>
                </a:tc>
                <a:tc rowSpan="2">
                  <a:txBody>
                    <a:bodyPr/>
                    <a:lstStyle/>
                    <a:p>
                      <a:pPr marL="0" marR="0" algn="ctr">
                        <a:spcBef>
                          <a:spcPts val="1200"/>
                        </a:spcBef>
                        <a:spcAft>
                          <a:spcPts val="1200"/>
                        </a:spcAft>
                      </a:pPr>
                      <a:r>
                        <a:rPr lang="en-US" sz="1400" b="1" dirty="0">
                          <a:solidFill>
                            <a:schemeClr val="bg1"/>
                          </a:solidFill>
                          <a:effectLst/>
                        </a:rPr>
                        <a:t>Tue + Fri</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2784433351"/>
                  </a:ext>
                </a:extLst>
              </a:tr>
              <a:tr h="306702">
                <a:tc vMerge="1">
                  <a:txBody>
                    <a:bodyPr/>
                    <a:lstStyle/>
                    <a:p>
                      <a:endParaRPr lang="en-US"/>
                    </a:p>
                  </a:txBody>
                  <a:tcPr/>
                </a:tc>
                <a:tc>
                  <a:txBody>
                    <a:bodyPr/>
                    <a:lstStyle/>
                    <a:p>
                      <a:pPr marL="0" marR="0" algn="ctr">
                        <a:spcBef>
                          <a:spcPts val="1200"/>
                        </a:spcBef>
                        <a:spcAft>
                          <a:spcPts val="1200"/>
                        </a:spcAft>
                      </a:pPr>
                      <a:r>
                        <a:rPr lang="en-US" sz="1400" b="1" dirty="0">
                          <a:solidFill>
                            <a:schemeClr val="bg1"/>
                          </a:solidFill>
                          <a:effectLst/>
                        </a:rPr>
                        <a:t>Green-Fri</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1200"/>
                        </a:spcBef>
                        <a:spcAft>
                          <a:spcPts val="1200"/>
                        </a:spcAft>
                      </a:pPr>
                      <a:r>
                        <a:rPr lang="en-US" sz="1400" b="1" dirty="0">
                          <a:solidFill>
                            <a:schemeClr val="bg1"/>
                          </a:solidFill>
                          <a:effectLst/>
                        </a:rPr>
                        <a:t>Fri</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1200"/>
                        </a:spcBef>
                        <a:spcAft>
                          <a:spcPts val="1200"/>
                        </a:spcAft>
                      </a:pPr>
                      <a:r>
                        <a:rPr lang="en-US" sz="1400" b="1" dirty="0">
                          <a:solidFill>
                            <a:schemeClr val="bg1"/>
                          </a:solidFill>
                          <a:effectLst/>
                        </a:rPr>
                        <a:t>Fri +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B w="38100" cap="flat" cmpd="sng" algn="ctr">
                      <a:solidFill>
                        <a:schemeClr val="bg1"/>
                      </a:solidFill>
                      <a:prstDash val="solid"/>
                      <a:round/>
                      <a:headEnd type="none" w="med" len="med"/>
                      <a:tailEnd type="none" w="med" len="med"/>
                    </a:lnB>
                    <a:solidFill>
                      <a:srgbClr val="00B050"/>
                    </a:solidFill>
                  </a:tcPr>
                </a:tc>
                <a:tc vMerge="1">
                  <a:txBody>
                    <a:bodyPr/>
                    <a:lstStyle/>
                    <a:p>
                      <a:endParaRPr lang="en-US"/>
                    </a:p>
                  </a:txBody>
                  <a:tcPr/>
                </a:tc>
                <a:extLst>
                  <a:ext uri="{0D108BD9-81ED-4DB2-BD59-A6C34878D82A}">
                    <a16:rowId xmlns:a16="http://schemas.microsoft.com/office/drawing/2014/main" val="3207854639"/>
                  </a:ext>
                </a:extLst>
              </a:tr>
              <a:tr h="306702">
                <a:tc rowSpan="2">
                  <a:txBody>
                    <a:bodyPr/>
                    <a:lstStyle/>
                    <a:p>
                      <a:pPr marL="0" marR="0" algn="ctr">
                        <a:spcBef>
                          <a:spcPts val="1200"/>
                        </a:spcBef>
                        <a:spcAft>
                          <a:spcPts val="1200"/>
                        </a:spcAft>
                      </a:pPr>
                      <a:r>
                        <a:rPr lang="en-US" sz="1400" b="1" dirty="0">
                          <a:solidFill>
                            <a:schemeClr val="bg1"/>
                          </a:solidFill>
                          <a:effectLst/>
                        </a:rPr>
                        <a:t>Blue</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F0"/>
                    </a:solidFill>
                  </a:tcPr>
                </a:tc>
                <a:tc>
                  <a:txBody>
                    <a:bodyPr/>
                    <a:lstStyle/>
                    <a:p>
                      <a:pPr marL="0" marR="0" algn="ctr">
                        <a:spcBef>
                          <a:spcPts val="1200"/>
                        </a:spcBef>
                        <a:spcAft>
                          <a:spcPts val="1200"/>
                        </a:spcAft>
                      </a:pPr>
                      <a:r>
                        <a:rPr lang="en-US" sz="1400" b="1" dirty="0">
                          <a:solidFill>
                            <a:schemeClr val="bg1"/>
                          </a:solidFill>
                          <a:effectLst/>
                        </a:rPr>
                        <a:t>Glue-Tue</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F0"/>
                    </a:solidFill>
                  </a:tcPr>
                </a:tc>
                <a:tc>
                  <a:txBody>
                    <a:bodyPr/>
                    <a:lstStyle/>
                    <a:p>
                      <a:pPr marL="0" marR="0" algn="ctr">
                        <a:spcBef>
                          <a:spcPts val="1200"/>
                        </a:spcBef>
                        <a:spcAft>
                          <a:spcPts val="1200"/>
                        </a:spcAft>
                      </a:pPr>
                      <a:r>
                        <a:rPr lang="en-US" sz="1400" b="1" dirty="0">
                          <a:solidFill>
                            <a:schemeClr val="bg1"/>
                          </a:solidFill>
                          <a:effectLst/>
                        </a:rPr>
                        <a:t>Tue</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F0"/>
                    </a:solidFill>
                  </a:tcPr>
                </a:tc>
                <a:tc>
                  <a:txBody>
                    <a:bodyPr/>
                    <a:lstStyle/>
                    <a:p>
                      <a:pPr marL="0" marR="0" algn="ctr">
                        <a:spcBef>
                          <a:spcPts val="1200"/>
                        </a:spcBef>
                        <a:spcAft>
                          <a:spcPts val="1200"/>
                        </a:spcAft>
                      </a:pPr>
                      <a:r>
                        <a:rPr lang="en-US" sz="1400" b="1" dirty="0">
                          <a:solidFill>
                            <a:schemeClr val="bg1"/>
                          </a:solidFill>
                          <a:effectLst/>
                        </a:rPr>
                        <a:t>Tue +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F0"/>
                    </a:solidFill>
                  </a:tcPr>
                </a:tc>
                <a:tc rowSpan="2">
                  <a:txBody>
                    <a:bodyPr/>
                    <a:lstStyle/>
                    <a:p>
                      <a:pPr marL="0" marR="0" algn="ctr">
                        <a:spcBef>
                          <a:spcPts val="1200"/>
                        </a:spcBef>
                        <a:spcAft>
                          <a:spcPts val="1200"/>
                        </a:spcAft>
                      </a:pPr>
                      <a:r>
                        <a:rPr lang="en-US" sz="1400" b="1" dirty="0">
                          <a:solidFill>
                            <a:schemeClr val="bg1"/>
                          </a:solidFill>
                          <a:effectLst/>
                        </a:rPr>
                        <a:t>Tue + Fri</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T w="38100" cap="flat" cmpd="sng" algn="ctr">
                      <a:solidFill>
                        <a:schemeClr val="bg1"/>
                      </a:solidFill>
                      <a:prstDash val="solid"/>
                      <a:round/>
                      <a:headEnd type="none" w="med" len="med"/>
                      <a:tailEnd type="none" w="med" len="med"/>
                    </a:lnT>
                    <a:solidFill>
                      <a:srgbClr val="00B0F0"/>
                    </a:solidFill>
                  </a:tcPr>
                </a:tc>
                <a:extLst>
                  <a:ext uri="{0D108BD9-81ED-4DB2-BD59-A6C34878D82A}">
                    <a16:rowId xmlns:a16="http://schemas.microsoft.com/office/drawing/2014/main" val="182391371"/>
                  </a:ext>
                </a:extLst>
              </a:tr>
              <a:tr h="306702">
                <a:tc vMerge="1">
                  <a:txBody>
                    <a:bodyPr/>
                    <a:lstStyle/>
                    <a:p>
                      <a:endParaRPr lang="en-US"/>
                    </a:p>
                  </a:txBody>
                  <a:tcPr/>
                </a:tc>
                <a:tc>
                  <a:txBody>
                    <a:bodyPr/>
                    <a:lstStyle/>
                    <a:p>
                      <a:pPr marL="0" marR="0" algn="ctr">
                        <a:spcBef>
                          <a:spcPts val="1200"/>
                        </a:spcBef>
                        <a:spcAft>
                          <a:spcPts val="1200"/>
                        </a:spcAft>
                      </a:pPr>
                      <a:r>
                        <a:rPr lang="en-US" sz="1400" b="1">
                          <a:solidFill>
                            <a:schemeClr val="bg1"/>
                          </a:solidFill>
                          <a:effectLst/>
                        </a:rPr>
                        <a:t>Blue-Fri</a:t>
                      </a:r>
                      <a:endParaRPr lang="en-US" sz="1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00B0F0"/>
                    </a:solidFill>
                  </a:tcPr>
                </a:tc>
                <a:tc>
                  <a:txBody>
                    <a:bodyPr/>
                    <a:lstStyle/>
                    <a:p>
                      <a:pPr marL="0" marR="0" algn="ctr">
                        <a:spcBef>
                          <a:spcPts val="1200"/>
                        </a:spcBef>
                        <a:spcAft>
                          <a:spcPts val="1200"/>
                        </a:spcAft>
                      </a:pPr>
                      <a:r>
                        <a:rPr lang="en-US" sz="1400" b="1">
                          <a:solidFill>
                            <a:schemeClr val="bg1"/>
                          </a:solidFill>
                          <a:effectLst/>
                        </a:rPr>
                        <a:t>Fri</a:t>
                      </a:r>
                      <a:endParaRPr lang="en-US" sz="1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00B0F0"/>
                    </a:solidFill>
                  </a:tcPr>
                </a:tc>
                <a:tc>
                  <a:txBody>
                    <a:bodyPr/>
                    <a:lstStyle/>
                    <a:p>
                      <a:pPr marL="0" marR="0" algn="ctr">
                        <a:spcBef>
                          <a:spcPts val="1200"/>
                        </a:spcBef>
                        <a:spcAft>
                          <a:spcPts val="1200"/>
                        </a:spcAft>
                      </a:pPr>
                      <a:r>
                        <a:rPr lang="en-US" sz="1400" b="1" dirty="0">
                          <a:solidFill>
                            <a:schemeClr val="bg1"/>
                          </a:solidFill>
                          <a:effectLst/>
                        </a:rPr>
                        <a:t>Fri + Wed PM</a:t>
                      </a:r>
                      <a:endPar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00B0F0"/>
                    </a:solidFill>
                  </a:tcPr>
                </a:tc>
                <a:tc vMerge="1">
                  <a:txBody>
                    <a:bodyPr/>
                    <a:lstStyle/>
                    <a:p>
                      <a:endParaRPr lang="en-US"/>
                    </a:p>
                  </a:txBody>
                  <a:tcPr/>
                </a:tc>
                <a:extLst>
                  <a:ext uri="{0D108BD9-81ED-4DB2-BD59-A6C34878D82A}">
                    <a16:rowId xmlns:a16="http://schemas.microsoft.com/office/drawing/2014/main" val="3869863760"/>
                  </a:ext>
                </a:extLst>
              </a:tr>
            </a:tbl>
          </a:graphicData>
        </a:graphic>
      </p:graphicFrame>
    </p:spTree>
    <p:extLst>
      <p:ext uri="{BB962C8B-B14F-4D97-AF65-F5344CB8AC3E}">
        <p14:creationId xmlns:p14="http://schemas.microsoft.com/office/powerpoint/2010/main" val="209910560"/>
      </p:ext>
    </p:extLst>
  </p:cSld>
  <p:clrMapOvr>
    <a:masterClrMapping/>
  </p:clrMapOvr>
  <mc:AlternateContent xmlns:mc="http://schemas.openxmlformats.org/markup-compatibility/2006" xmlns:p14="http://schemas.microsoft.com/office/powerpoint/2010/main">
    <mc:Choice Requires="p14">
      <p:transition spd="slow" p14:dur="2000" advTm="119221"/>
    </mc:Choice>
    <mc:Fallback xmlns="">
      <p:transition spd="slow" advTm="1192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269"/>
            <a:ext cx="9144000" cy="1325563"/>
          </a:xfrm>
        </p:spPr>
        <p:txBody>
          <a:bodyPr/>
          <a:lstStyle/>
          <a:p>
            <a:r>
              <a:rPr lang="en-US" dirty="0"/>
              <a:t>Outcome Measurement</a:t>
            </a:r>
          </a:p>
        </p:txBody>
      </p:sp>
      <p:graphicFrame>
        <p:nvGraphicFramePr>
          <p:cNvPr id="52" name="Content Placeholder 2">
            <a:extLst>
              <a:ext uri="{FF2B5EF4-FFF2-40B4-BE49-F238E27FC236}">
                <a16:creationId xmlns:a16="http://schemas.microsoft.com/office/drawing/2014/main" id="{1DC5F6BF-A212-4410-9364-D4D7FFBDCDC1}"/>
              </a:ext>
            </a:extLst>
          </p:cNvPr>
          <p:cNvGraphicFramePr>
            <a:graphicFrameLocks noGrp="1"/>
          </p:cNvGraphicFramePr>
          <p:nvPr>
            <p:ph idx="1"/>
            <p:extLst>
              <p:ext uri="{D42A27DB-BD31-4B8C-83A1-F6EECF244321}">
                <p14:modId xmlns:p14="http://schemas.microsoft.com/office/powerpoint/2010/main" val="3786196374"/>
              </p:ext>
            </p:extLst>
          </p:nvPr>
        </p:nvGraphicFramePr>
        <p:xfrm>
          <a:off x="279885" y="1807368"/>
          <a:ext cx="8584231" cy="393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700460"/>
      </p:ext>
    </p:extLst>
  </p:cSld>
  <p:clrMapOvr>
    <a:masterClrMapping/>
  </p:clrMapOvr>
  <mc:AlternateContent xmlns:mc="http://schemas.openxmlformats.org/markup-compatibility/2006" xmlns:p14="http://schemas.microsoft.com/office/powerpoint/2010/main">
    <mc:Choice Requires="p14">
      <p:transition spd="slow" p14:dur="2000" advTm="176923"/>
    </mc:Choice>
    <mc:Fallback xmlns="">
      <p:transition spd="slow" advTm="1769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8723-2EA5-40FA-A601-E4AD148D543B}"/>
              </a:ext>
            </a:extLst>
          </p:cNvPr>
          <p:cNvSpPr>
            <a:spLocks noGrp="1"/>
          </p:cNvSpPr>
          <p:nvPr>
            <p:ph type="title"/>
          </p:nvPr>
        </p:nvSpPr>
        <p:spPr>
          <a:xfrm>
            <a:off x="866216" y="1587501"/>
            <a:ext cx="7091922" cy="530223"/>
          </a:xfrm>
        </p:spPr>
        <p:txBody>
          <a:bodyPr>
            <a:normAutofit fontScale="90000"/>
          </a:bodyPr>
          <a:lstStyle/>
          <a:p>
            <a:r>
              <a:rPr lang="en-US" dirty="0"/>
              <a:t>Objective Impact of Clinic First Initiative</a:t>
            </a:r>
          </a:p>
        </p:txBody>
      </p:sp>
      <p:graphicFrame>
        <p:nvGraphicFramePr>
          <p:cNvPr id="4" name="Table 3">
            <a:extLst>
              <a:ext uri="{FF2B5EF4-FFF2-40B4-BE49-F238E27FC236}">
                <a16:creationId xmlns:a16="http://schemas.microsoft.com/office/drawing/2014/main" id="{5A93F31B-3868-45A6-B2AB-7E7AE2CDC0D5}"/>
              </a:ext>
            </a:extLst>
          </p:cNvPr>
          <p:cNvGraphicFramePr>
            <a:graphicFrameLocks noGrp="1"/>
          </p:cNvGraphicFramePr>
          <p:nvPr>
            <p:extLst>
              <p:ext uri="{D42A27DB-BD31-4B8C-83A1-F6EECF244321}">
                <p14:modId xmlns:p14="http://schemas.microsoft.com/office/powerpoint/2010/main" val="3088721307"/>
              </p:ext>
            </p:extLst>
          </p:nvPr>
        </p:nvGraphicFramePr>
        <p:xfrm>
          <a:off x="242888" y="2690743"/>
          <a:ext cx="8479632" cy="3062834"/>
        </p:xfrm>
        <a:graphic>
          <a:graphicData uri="http://schemas.openxmlformats.org/drawingml/2006/table">
            <a:tbl>
              <a:tblPr firstRow="1" firstCol="1" bandRow="1">
                <a:tableStyleId>{F5AB1C69-6EDB-4FF4-983F-18BD219EF322}</a:tableStyleId>
              </a:tblPr>
              <a:tblGrid>
                <a:gridCol w="2414588">
                  <a:extLst>
                    <a:ext uri="{9D8B030D-6E8A-4147-A177-3AD203B41FA5}">
                      <a16:colId xmlns:a16="http://schemas.microsoft.com/office/drawing/2014/main" val="1567012120"/>
                    </a:ext>
                  </a:extLst>
                </a:gridCol>
                <a:gridCol w="1128713">
                  <a:extLst>
                    <a:ext uri="{9D8B030D-6E8A-4147-A177-3AD203B41FA5}">
                      <a16:colId xmlns:a16="http://schemas.microsoft.com/office/drawing/2014/main" val="1623800534"/>
                    </a:ext>
                  </a:extLst>
                </a:gridCol>
                <a:gridCol w="1678781">
                  <a:extLst>
                    <a:ext uri="{9D8B030D-6E8A-4147-A177-3AD203B41FA5}">
                      <a16:colId xmlns:a16="http://schemas.microsoft.com/office/drawing/2014/main" val="2411984543"/>
                    </a:ext>
                  </a:extLst>
                </a:gridCol>
                <a:gridCol w="1314450">
                  <a:extLst>
                    <a:ext uri="{9D8B030D-6E8A-4147-A177-3AD203B41FA5}">
                      <a16:colId xmlns:a16="http://schemas.microsoft.com/office/drawing/2014/main" val="2108858443"/>
                    </a:ext>
                  </a:extLst>
                </a:gridCol>
                <a:gridCol w="1943100">
                  <a:extLst>
                    <a:ext uri="{9D8B030D-6E8A-4147-A177-3AD203B41FA5}">
                      <a16:colId xmlns:a16="http://schemas.microsoft.com/office/drawing/2014/main" val="2318124630"/>
                    </a:ext>
                  </a:extLst>
                </a:gridCol>
              </a:tblGrid>
              <a:tr h="502514">
                <a:tc>
                  <a:txBody>
                    <a:bodyPr/>
                    <a:lstStyle/>
                    <a:p>
                      <a:endParaRPr lang="en-US" sz="1400" dirty="0">
                        <a:effectLst/>
                        <a:latin typeface="Calibri" panose="020F0502020204030204" pitchFamily="34" charset="0"/>
                        <a:cs typeface="Times New Roman" panose="02020603050405020304" pitchFamily="18" charset="0"/>
                      </a:endParaRPr>
                    </a:p>
                  </a:txBody>
                  <a:tcPr marL="46244" marR="46244" marT="0" marB="0" anchor="ctr"/>
                </a:tc>
                <a:tc>
                  <a:txBody>
                    <a:bodyPr/>
                    <a:lstStyle/>
                    <a:p>
                      <a:pPr marL="0" marR="0" algn="ctr">
                        <a:spcBef>
                          <a:spcPts val="0"/>
                        </a:spcBef>
                        <a:spcAft>
                          <a:spcPts val="0"/>
                        </a:spcAft>
                      </a:pPr>
                      <a:r>
                        <a:rPr lang="en-US" sz="1400" dirty="0">
                          <a:effectLst/>
                        </a:rPr>
                        <a:t>AY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ctr"/>
                </a:tc>
                <a:tc>
                  <a:txBody>
                    <a:bodyPr/>
                    <a:lstStyle/>
                    <a:p>
                      <a:pPr marL="0" marR="0" algn="ctr">
                        <a:spcBef>
                          <a:spcPts val="0"/>
                        </a:spcBef>
                        <a:spcAft>
                          <a:spcPts val="0"/>
                        </a:spcAft>
                      </a:pPr>
                      <a:r>
                        <a:rPr lang="en-US" sz="1400">
                          <a:effectLst/>
                        </a:rPr>
                        <a:t>Pre-CF</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ctr"/>
                </a:tc>
                <a:tc>
                  <a:txBody>
                    <a:bodyPr/>
                    <a:lstStyle/>
                    <a:p>
                      <a:pPr marL="0" marR="0" algn="ctr">
                        <a:spcBef>
                          <a:spcPts val="0"/>
                        </a:spcBef>
                        <a:spcAft>
                          <a:spcPts val="0"/>
                        </a:spcAft>
                      </a:pPr>
                      <a:r>
                        <a:rPr lang="en-US" sz="1400">
                          <a:effectLst/>
                        </a:rPr>
                        <a:t>Post-CF</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ctr"/>
                </a:tc>
                <a:tc>
                  <a:txBody>
                    <a:bodyPr/>
                    <a:lstStyle/>
                    <a:p>
                      <a:pPr marL="0" marR="0" algn="ctr">
                        <a:spcBef>
                          <a:spcPts val="0"/>
                        </a:spcBef>
                        <a:spcAft>
                          <a:spcPts val="0"/>
                        </a:spcAft>
                      </a:pPr>
                      <a:r>
                        <a:rPr lang="en-US" sz="1400" dirty="0">
                          <a:effectLst/>
                        </a:rPr>
                        <a:t>Percent Change</a:t>
                      </a:r>
                    </a:p>
                    <a:p>
                      <a:pPr marL="0" marR="0" algn="ctr">
                        <a:spcBef>
                          <a:spcPts val="0"/>
                        </a:spcBef>
                        <a:spcAft>
                          <a:spcPts val="0"/>
                        </a:spcAft>
                      </a:pPr>
                      <a:r>
                        <a:rPr lang="en-US" sz="900" dirty="0">
                          <a:effectLst/>
                        </a:rPr>
                        <a:t>* P-value &lt; 0.05</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ctr"/>
                </a:tc>
                <a:extLst>
                  <a:ext uri="{0D108BD9-81ED-4DB2-BD59-A6C34878D82A}">
                    <a16:rowId xmlns:a16="http://schemas.microsoft.com/office/drawing/2014/main" val="1517639440"/>
                  </a:ext>
                </a:extLst>
              </a:tr>
              <a:tr h="205740">
                <a:tc rowSpan="4">
                  <a:txBody>
                    <a:bodyPr/>
                    <a:lstStyle/>
                    <a:p>
                      <a:pPr marL="0" marR="0" algn="ctr">
                        <a:spcBef>
                          <a:spcPts val="0"/>
                        </a:spcBef>
                        <a:spcAft>
                          <a:spcPts val="0"/>
                        </a:spcAft>
                      </a:pPr>
                      <a:r>
                        <a:rPr lang="en-US" sz="1400" dirty="0">
                          <a:effectLst/>
                        </a:rPr>
                        <a:t>Total Clinic Sessions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ctr"/>
                </a:tc>
                <a:tc>
                  <a:txBody>
                    <a:bodyPr/>
                    <a:lstStyle/>
                    <a:p>
                      <a:pPr marL="0" marR="0" algn="ctr">
                        <a:spcBef>
                          <a:spcPts val="0"/>
                        </a:spcBef>
                        <a:spcAft>
                          <a:spcPts val="0"/>
                        </a:spcAft>
                      </a:pPr>
                      <a:r>
                        <a:rPr lang="en-US" sz="1400" dirty="0">
                          <a:effectLst/>
                        </a:rPr>
                        <a:t>PGY1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rPr>
                        <a:t>52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rPr>
                        <a:t>61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+16%*</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4057079101"/>
                  </a:ext>
                </a:extLst>
              </a:tr>
              <a:tr h="205740">
                <a:tc vMerge="1">
                  <a:txBody>
                    <a:bodyPr/>
                    <a:lstStyle/>
                    <a:p>
                      <a:endParaRPr lang="en-US"/>
                    </a:p>
                  </a:txBody>
                  <a:tcPr/>
                </a:tc>
                <a:tc>
                  <a:txBody>
                    <a:bodyPr/>
                    <a:lstStyle/>
                    <a:p>
                      <a:pPr marL="0" marR="0" algn="ctr">
                        <a:spcBef>
                          <a:spcPts val="0"/>
                        </a:spcBef>
                        <a:spcAft>
                          <a:spcPts val="0"/>
                        </a:spcAft>
                      </a:pPr>
                      <a:r>
                        <a:rPr lang="en-US" sz="1400">
                          <a:effectLst/>
                        </a:rPr>
                        <a:t>PGY2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89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98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4164126404"/>
                  </a:ext>
                </a:extLst>
              </a:tr>
              <a:tr h="205740">
                <a:tc vMerge="1">
                  <a:txBody>
                    <a:bodyPr/>
                    <a:lstStyle/>
                    <a:p>
                      <a:endParaRPr lang="en-US"/>
                    </a:p>
                  </a:txBody>
                  <a:tcPr/>
                </a:tc>
                <a:tc>
                  <a:txBody>
                    <a:bodyPr/>
                    <a:lstStyle/>
                    <a:p>
                      <a:pPr marL="0" marR="0" algn="ctr">
                        <a:spcBef>
                          <a:spcPts val="0"/>
                        </a:spcBef>
                        <a:spcAft>
                          <a:spcPts val="0"/>
                        </a:spcAft>
                      </a:pPr>
                      <a:r>
                        <a:rPr lang="en-US" sz="1400">
                          <a:effectLst/>
                        </a:rPr>
                        <a:t>PGY3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94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86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3937205488"/>
                  </a:ext>
                </a:extLst>
              </a:tr>
              <a:tr h="205740">
                <a:tc vMerge="1">
                  <a:txBody>
                    <a:bodyPr/>
                    <a:lstStyle/>
                    <a:p>
                      <a:endParaRPr lang="en-US"/>
                    </a:p>
                  </a:txBody>
                  <a:tcPr/>
                </a:tc>
                <a:tc>
                  <a:txBody>
                    <a:bodyPr/>
                    <a:lstStyle/>
                    <a:p>
                      <a:pPr marL="0" marR="0" algn="ctr">
                        <a:spcBef>
                          <a:spcPts val="0"/>
                        </a:spcBef>
                        <a:spcAft>
                          <a:spcPts val="0"/>
                        </a:spcAft>
                      </a:pPr>
                      <a:r>
                        <a:rPr lang="en-US" sz="1400" dirty="0">
                          <a:effectLst/>
                        </a:rPr>
                        <a:t>All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235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244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49727690"/>
                  </a:ext>
                </a:extLst>
              </a:tr>
              <a:tr h="205740">
                <a:tc rowSpan="4">
                  <a:txBody>
                    <a:bodyPr/>
                    <a:lstStyle/>
                    <a:p>
                      <a:pPr marL="0" marR="0" algn="ctr">
                        <a:spcBef>
                          <a:spcPts val="0"/>
                        </a:spcBef>
                        <a:spcAft>
                          <a:spcPts val="0"/>
                        </a:spcAft>
                      </a:pPr>
                      <a:r>
                        <a:rPr lang="en-US" sz="1400" dirty="0">
                          <a:effectLst/>
                        </a:rPr>
                        <a:t>Uninterrupted Time in Clinic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ctr"/>
                </a:tc>
                <a:tc>
                  <a:txBody>
                    <a:bodyPr/>
                    <a:lstStyle/>
                    <a:p>
                      <a:pPr marL="0" marR="0" algn="ctr">
                        <a:spcBef>
                          <a:spcPts val="0"/>
                        </a:spcBef>
                        <a:spcAft>
                          <a:spcPts val="0"/>
                        </a:spcAft>
                      </a:pPr>
                      <a:r>
                        <a:rPr lang="en-US" sz="1400">
                          <a:effectLst/>
                        </a:rPr>
                        <a:t>PGY1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54%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+163%*</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875238085"/>
                  </a:ext>
                </a:extLst>
              </a:tr>
              <a:tr h="205740">
                <a:tc vMerge="1">
                  <a:txBody>
                    <a:bodyPr/>
                    <a:lstStyle/>
                    <a:p>
                      <a:endParaRPr lang="en-US"/>
                    </a:p>
                  </a:txBody>
                  <a:tcPr/>
                </a:tc>
                <a:tc>
                  <a:txBody>
                    <a:bodyPr/>
                    <a:lstStyle/>
                    <a:p>
                      <a:pPr marL="0" marR="0" algn="ctr">
                        <a:spcBef>
                          <a:spcPts val="0"/>
                        </a:spcBef>
                        <a:spcAft>
                          <a:spcPts val="0"/>
                        </a:spcAft>
                      </a:pPr>
                      <a:r>
                        <a:rPr lang="en-US" sz="1400">
                          <a:effectLst/>
                        </a:rPr>
                        <a:t>PGY2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48%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78%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+61%*</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1896754121"/>
                  </a:ext>
                </a:extLst>
              </a:tr>
              <a:tr h="205740">
                <a:tc vMerge="1">
                  <a:txBody>
                    <a:bodyPr/>
                    <a:lstStyle/>
                    <a:p>
                      <a:endParaRPr lang="en-US"/>
                    </a:p>
                  </a:txBody>
                  <a:tcPr/>
                </a:tc>
                <a:tc>
                  <a:txBody>
                    <a:bodyPr/>
                    <a:lstStyle/>
                    <a:p>
                      <a:pPr marL="0" marR="0" algn="ctr">
                        <a:spcBef>
                          <a:spcPts val="0"/>
                        </a:spcBef>
                        <a:spcAft>
                          <a:spcPts val="0"/>
                        </a:spcAft>
                      </a:pPr>
                      <a:r>
                        <a:rPr lang="en-US" sz="1400">
                          <a:effectLst/>
                        </a:rPr>
                        <a:t>PGY3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37%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52%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+38%*</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2587226632"/>
                  </a:ext>
                </a:extLst>
              </a:tr>
              <a:tr h="205740">
                <a:tc vMerge="1">
                  <a:txBody>
                    <a:bodyPr/>
                    <a:lstStyle/>
                    <a:p>
                      <a:endParaRPr lang="en-US"/>
                    </a:p>
                  </a:txBody>
                  <a:tcPr/>
                </a:tc>
                <a:tc>
                  <a:txBody>
                    <a:bodyPr/>
                    <a:lstStyle/>
                    <a:p>
                      <a:pPr marL="0" marR="0" algn="ctr">
                        <a:spcBef>
                          <a:spcPts val="0"/>
                        </a:spcBef>
                        <a:spcAft>
                          <a:spcPts val="0"/>
                        </a:spcAft>
                      </a:pPr>
                      <a:r>
                        <a:rPr lang="en-US" sz="1400" dirty="0">
                          <a:effectLst/>
                        </a:rPr>
                        <a:t>All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37%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63%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+71%*</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4148472544"/>
                  </a:ext>
                </a:extLst>
              </a:tr>
              <a:tr h="205740">
                <a:tc rowSpan="4">
                  <a:txBody>
                    <a:bodyPr/>
                    <a:lstStyle/>
                    <a:p>
                      <a:pPr marL="0" marR="0" algn="ctr">
                        <a:spcBef>
                          <a:spcPts val="0"/>
                        </a:spcBef>
                        <a:spcAft>
                          <a:spcPts val="0"/>
                        </a:spcAft>
                      </a:pPr>
                      <a:r>
                        <a:rPr lang="en-US" sz="1400" dirty="0">
                          <a:effectLst/>
                        </a:rPr>
                        <a:t>Continuity Time in Clinic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ctr"/>
                </a:tc>
                <a:tc>
                  <a:txBody>
                    <a:bodyPr/>
                    <a:lstStyle/>
                    <a:p>
                      <a:pPr marL="0" marR="0" algn="ctr">
                        <a:spcBef>
                          <a:spcPts val="0"/>
                        </a:spcBef>
                        <a:spcAft>
                          <a:spcPts val="0"/>
                        </a:spcAft>
                      </a:pPr>
                      <a:r>
                        <a:rPr lang="en-US" sz="1400">
                          <a:effectLst/>
                        </a:rPr>
                        <a:t>PGY1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42%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77%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+82%*</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3207030466"/>
                  </a:ext>
                </a:extLst>
              </a:tr>
              <a:tr h="205740">
                <a:tc vMerge="1">
                  <a:txBody>
                    <a:bodyPr/>
                    <a:lstStyle/>
                    <a:p>
                      <a:endParaRPr lang="en-US"/>
                    </a:p>
                  </a:txBody>
                  <a:tcPr/>
                </a:tc>
                <a:tc>
                  <a:txBody>
                    <a:bodyPr/>
                    <a:lstStyle/>
                    <a:p>
                      <a:pPr marL="0" marR="0" algn="ctr">
                        <a:spcBef>
                          <a:spcPts val="0"/>
                        </a:spcBef>
                        <a:spcAft>
                          <a:spcPts val="0"/>
                        </a:spcAft>
                      </a:pPr>
                      <a:r>
                        <a:rPr lang="en-US" sz="1400">
                          <a:effectLst/>
                        </a:rPr>
                        <a:t>PGY2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19%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+295%*</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1817786834"/>
                  </a:ext>
                </a:extLst>
              </a:tr>
              <a:tr h="205740">
                <a:tc vMerge="1">
                  <a:txBody>
                    <a:bodyPr/>
                    <a:lstStyle/>
                    <a:p>
                      <a:endParaRPr lang="en-US"/>
                    </a:p>
                  </a:txBody>
                  <a:tcPr/>
                </a:tc>
                <a:tc>
                  <a:txBody>
                    <a:bodyPr/>
                    <a:lstStyle/>
                    <a:p>
                      <a:pPr marL="0" marR="0" algn="ctr">
                        <a:spcBef>
                          <a:spcPts val="0"/>
                        </a:spcBef>
                        <a:spcAft>
                          <a:spcPts val="0"/>
                        </a:spcAft>
                      </a:pPr>
                      <a:r>
                        <a:rPr lang="en-US" sz="1400">
                          <a:effectLst/>
                        </a:rPr>
                        <a:t>PGY3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26%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74%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+187%*</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2995297752"/>
                  </a:ext>
                </a:extLst>
              </a:tr>
              <a:tr h="205740">
                <a:tc vMerge="1">
                  <a:txBody>
                    <a:bodyPr/>
                    <a:lstStyle/>
                    <a:p>
                      <a:endParaRPr lang="en-US"/>
                    </a:p>
                  </a:txBody>
                  <a:tcPr/>
                </a:tc>
                <a:tc>
                  <a:txBody>
                    <a:bodyPr/>
                    <a:lstStyle/>
                    <a:p>
                      <a:pPr marL="0" marR="0" algn="ctr">
                        <a:spcBef>
                          <a:spcPts val="0"/>
                        </a:spcBef>
                        <a:spcAft>
                          <a:spcPts val="0"/>
                        </a:spcAft>
                      </a:pPr>
                      <a:r>
                        <a:rPr lang="en-US" sz="1400" dirty="0">
                          <a:effectLst/>
                        </a:rPr>
                        <a:t>All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27%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a:effectLst/>
                        </a:rPr>
                        <a:t>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tc>
                  <a:txBody>
                    <a:bodyPr/>
                    <a:lstStyle/>
                    <a:p>
                      <a:pPr marL="0" marR="0" algn="ctr">
                        <a:spcBef>
                          <a:spcPts val="0"/>
                        </a:spcBef>
                        <a:spcAft>
                          <a:spcPts val="0"/>
                        </a:spcAft>
                      </a:pPr>
                      <a:r>
                        <a:rPr lang="en-US" sz="1400" dirty="0">
                          <a:effectLst/>
                          <a:highlight>
                            <a:srgbClr val="FFFF00"/>
                          </a:highlight>
                        </a:rPr>
                        <a:t>+178%*</a:t>
                      </a:r>
                      <a:endParaRPr lang="en-US"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6244" marR="46244" marT="0" marB="0" anchor="b"/>
                </a:tc>
                <a:extLst>
                  <a:ext uri="{0D108BD9-81ED-4DB2-BD59-A6C34878D82A}">
                    <a16:rowId xmlns:a16="http://schemas.microsoft.com/office/drawing/2014/main" val="382072420"/>
                  </a:ext>
                </a:extLst>
              </a:tr>
            </a:tbl>
          </a:graphicData>
        </a:graphic>
      </p:graphicFrame>
    </p:spTree>
    <p:extLst>
      <p:ext uri="{BB962C8B-B14F-4D97-AF65-F5344CB8AC3E}">
        <p14:creationId xmlns:p14="http://schemas.microsoft.com/office/powerpoint/2010/main" val="1862408905"/>
      </p:ext>
    </p:extLst>
  </p:cSld>
  <p:clrMapOvr>
    <a:masterClrMapping/>
  </p:clrMapOvr>
  <mc:AlternateContent xmlns:mc="http://schemas.openxmlformats.org/markup-compatibility/2006" xmlns:p14="http://schemas.microsoft.com/office/powerpoint/2010/main">
    <mc:Choice Requires="p14">
      <p:transition spd="slow" p14:dur="2000" advTm="62076"/>
    </mc:Choice>
    <mc:Fallback xmlns="">
      <p:transition spd="slow" advTm="6207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8723-2EA5-40FA-A601-E4AD148D543B}"/>
              </a:ext>
            </a:extLst>
          </p:cNvPr>
          <p:cNvSpPr>
            <a:spLocks noGrp="1"/>
          </p:cNvSpPr>
          <p:nvPr>
            <p:ph type="title"/>
          </p:nvPr>
        </p:nvSpPr>
        <p:spPr>
          <a:xfrm>
            <a:off x="866216" y="1587501"/>
            <a:ext cx="7091922" cy="530223"/>
          </a:xfrm>
        </p:spPr>
        <p:txBody>
          <a:bodyPr>
            <a:normAutofit fontScale="90000"/>
          </a:bodyPr>
          <a:lstStyle/>
          <a:p>
            <a:r>
              <a:rPr lang="en-US" dirty="0"/>
              <a:t>Subjective Impact of Clinic First Initiative</a:t>
            </a:r>
          </a:p>
        </p:txBody>
      </p:sp>
      <p:graphicFrame>
        <p:nvGraphicFramePr>
          <p:cNvPr id="3" name="Table 2">
            <a:extLst>
              <a:ext uri="{FF2B5EF4-FFF2-40B4-BE49-F238E27FC236}">
                <a16:creationId xmlns:a16="http://schemas.microsoft.com/office/drawing/2014/main" id="{A93CE1F9-9DB4-4FB4-BD59-51037C8B42D5}"/>
              </a:ext>
            </a:extLst>
          </p:cNvPr>
          <p:cNvGraphicFramePr>
            <a:graphicFrameLocks noGrp="1"/>
          </p:cNvGraphicFramePr>
          <p:nvPr>
            <p:extLst>
              <p:ext uri="{D42A27DB-BD31-4B8C-83A1-F6EECF244321}">
                <p14:modId xmlns:p14="http://schemas.microsoft.com/office/powerpoint/2010/main" val="1538805485"/>
              </p:ext>
            </p:extLst>
          </p:nvPr>
        </p:nvGraphicFramePr>
        <p:xfrm>
          <a:off x="707232" y="2728913"/>
          <a:ext cx="7729538" cy="2541592"/>
        </p:xfrm>
        <a:graphic>
          <a:graphicData uri="http://schemas.openxmlformats.org/drawingml/2006/table">
            <a:tbl>
              <a:tblPr firstRow="1" firstCol="1">
                <a:tableStyleId>{F5AB1C69-6EDB-4FF4-983F-18BD219EF322}</a:tableStyleId>
              </a:tblPr>
              <a:tblGrid>
                <a:gridCol w="5109224">
                  <a:extLst>
                    <a:ext uri="{9D8B030D-6E8A-4147-A177-3AD203B41FA5}">
                      <a16:colId xmlns:a16="http://schemas.microsoft.com/office/drawing/2014/main" val="1620033803"/>
                    </a:ext>
                  </a:extLst>
                </a:gridCol>
                <a:gridCol w="1017207">
                  <a:extLst>
                    <a:ext uri="{9D8B030D-6E8A-4147-A177-3AD203B41FA5}">
                      <a16:colId xmlns:a16="http://schemas.microsoft.com/office/drawing/2014/main" val="2861029939"/>
                    </a:ext>
                  </a:extLst>
                </a:gridCol>
                <a:gridCol w="918269">
                  <a:extLst>
                    <a:ext uri="{9D8B030D-6E8A-4147-A177-3AD203B41FA5}">
                      <a16:colId xmlns:a16="http://schemas.microsoft.com/office/drawing/2014/main" val="2237313871"/>
                    </a:ext>
                  </a:extLst>
                </a:gridCol>
                <a:gridCol w="684838">
                  <a:extLst>
                    <a:ext uri="{9D8B030D-6E8A-4147-A177-3AD203B41FA5}">
                      <a16:colId xmlns:a16="http://schemas.microsoft.com/office/drawing/2014/main" val="1930793708"/>
                    </a:ext>
                  </a:extLst>
                </a:gridCol>
              </a:tblGrid>
              <a:tr h="317699">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Resident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Preceptors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Staff</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033423638"/>
                  </a:ext>
                </a:extLst>
              </a:tr>
              <a:tr h="317699">
                <a:tc>
                  <a:txBody>
                    <a:bodyPr/>
                    <a:lstStyle/>
                    <a:p>
                      <a:pPr marL="0" marR="0">
                        <a:spcBef>
                          <a:spcPts val="0"/>
                        </a:spcBef>
                        <a:spcAft>
                          <a:spcPts val="0"/>
                        </a:spcAft>
                      </a:pPr>
                      <a:r>
                        <a:rPr lang="en-US" sz="1400">
                          <a:effectLst/>
                        </a:rPr>
                        <a:t>Continuity with panel of patients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003366262"/>
                  </a:ext>
                </a:extLst>
              </a:tr>
              <a:tr h="317699">
                <a:tc>
                  <a:txBody>
                    <a:bodyPr/>
                    <a:lstStyle/>
                    <a:p>
                      <a:pPr marL="0" marR="0">
                        <a:spcBef>
                          <a:spcPts val="0"/>
                        </a:spcBef>
                        <a:spcAft>
                          <a:spcPts val="0"/>
                        </a:spcAft>
                      </a:pPr>
                      <a:r>
                        <a:rPr lang="en-US" sz="1400" dirty="0">
                          <a:effectLst/>
                        </a:rPr>
                        <a:t>Preference for full clinic day rather than split days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26877044"/>
                  </a:ext>
                </a:extLst>
              </a:tr>
              <a:tr h="317699">
                <a:tc>
                  <a:txBody>
                    <a:bodyPr/>
                    <a:lstStyle/>
                    <a:p>
                      <a:pPr marL="0" marR="0">
                        <a:spcBef>
                          <a:spcPts val="0"/>
                        </a:spcBef>
                        <a:spcAft>
                          <a:spcPts val="0"/>
                        </a:spcAft>
                      </a:pPr>
                      <a:r>
                        <a:rPr lang="en-US" sz="1400">
                          <a:effectLst/>
                        </a:rPr>
                        <a:t>Fewer distractions/worries about inpatient duties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70%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59%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123585805"/>
                  </a:ext>
                </a:extLst>
              </a:tr>
              <a:tr h="317699">
                <a:tc>
                  <a:txBody>
                    <a:bodyPr/>
                    <a:lstStyle/>
                    <a:p>
                      <a:pPr marL="0" marR="0">
                        <a:spcBef>
                          <a:spcPts val="0"/>
                        </a:spcBef>
                        <a:spcAft>
                          <a:spcPts val="0"/>
                        </a:spcAft>
                      </a:pPr>
                      <a:r>
                        <a:rPr lang="en-US" sz="1400" dirty="0">
                          <a:effectLst/>
                        </a:rPr>
                        <a:t>Ease of identification of team members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60%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169795771"/>
                  </a:ext>
                </a:extLst>
              </a:tr>
              <a:tr h="317699">
                <a:tc>
                  <a:txBody>
                    <a:bodyPr/>
                    <a:lstStyle/>
                    <a:p>
                      <a:pPr marL="0" marR="0">
                        <a:spcBef>
                          <a:spcPts val="0"/>
                        </a:spcBef>
                        <a:spcAft>
                          <a:spcPts val="0"/>
                        </a:spcAft>
                      </a:pPr>
                      <a:r>
                        <a:rPr lang="en-US" sz="1400" dirty="0">
                          <a:effectLst/>
                        </a:rPr>
                        <a:t>Preference for being in a team with shared responsibility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80%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83%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83%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759895671"/>
                  </a:ext>
                </a:extLst>
              </a:tr>
              <a:tr h="317699">
                <a:tc>
                  <a:txBody>
                    <a:bodyPr/>
                    <a:lstStyle/>
                    <a:p>
                      <a:pPr marL="0" marR="0">
                        <a:spcBef>
                          <a:spcPts val="0"/>
                        </a:spcBef>
                        <a:spcAft>
                          <a:spcPts val="0"/>
                        </a:spcAft>
                      </a:pPr>
                      <a:r>
                        <a:rPr lang="en-US" sz="1400">
                          <a:effectLst/>
                        </a:rPr>
                        <a:t>Predictability of schedule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60%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42%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094321166"/>
                  </a:ext>
                </a:extLst>
              </a:tr>
              <a:tr h="317699">
                <a:tc>
                  <a:txBody>
                    <a:bodyPr/>
                    <a:lstStyle/>
                    <a:p>
                      <a:pPr marL="0" marR="0">
                        <a:spcBef>
                          <a:spcPts val="0"/>
                        </a:spcBef>
                        <a:spcAft>
                          <a:spcPts val="0"/>
                        </a:spcAft>
                      </a:pPr>
                      <a:r>
                        <a:rPr lang="en-US" sz="1400" dirty="0">
                          <a:effectLst/>
                        </a:rPr>
                        <a:t>Adequate support by ancillary staff</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15%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75%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14459845"/>
                  </a:ext>
                </a:extLst>
              </a:tr>
            </a:tbl>
          </a:graphicData>
        </a:graphic>
      </p:graphicFrame>
      <p:sp>
        <p:nvSpPr>
          <p:cNvPr id="4" name="TextBox 3">
            <a:extLst>
              <a:ext uri="{FF2B5EF4-FFF2-40B4-BE49-F238E27FC236}">
                <a16:creationId xmlns:a16="http://schemas.microsoft.com/office/drawing/2014/main" id="{4E07D5AE-44E4-4E69-818A-D7B7F047F1E0}"/>
              </a:ext>
            </a:extLst>
          </p:cNvPr>
          <p:cNvSpPr txBox="1"/>
          <p:nvPr/>
        </p:nvSpPr>
        <p:spPr>
          <a:xfrm>
            <a:off x="1643063" y="6104679"/>
            <a:ext cx="4550156" cy="300082"/>
          </a:xfrm>
          <a:prstGeom prst="rect">
            <a:avLst/>
          </a:prstGeom>
          <a:noFill/>
        </p:spPr>
        <p:txBody>
          <a:bodyPr wrap="none" rtlCol="0">
            <a:spAutoFit/>
          </a:bodyPr>
          <a:lstStyle/>
          <a:p>
            <a:r>
              <a:rPr lang="en-US" sz="1350" dirty="0"/>
              <a:t>Response rate = residents (81%), preceptors (86%), staff (67%)</a:t>
            </a:r>
          </a:p>
        </p:txBody>
      </p:sp>
    </p:spTree>
    <p:extLst>
      <p:ext uri="{BB962C8B-B14F-4D97-AF65-F5344CB8AC3E}">
        <p14:creationId xmlns:p14="http://schemas.microsoft.com/office/powerpoint/2010/main" val="2682599839"/>
      </p:ext>
    </p:extLst>
  </p:cSld>
  <p:clrMapOvr>
    <a:masterClrMapping/>
  </p:clrMapOvr>
  <mc:AlternateContent xmlns:mc="http://schemas.openxmlformats.org/markup-compatibility/2006" xmlns:p14="http://schemas.microsoft.com/office/powerpoint/2010/main">
    <mc:Choice Requires="p14">
      <p:transition spd="slow" p14:dur="2000" advTm="132665"/>
    </mc:Choice>
    <mc:Fallback xmlns="">
      <p:transition spd="slow" advTm="1326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6C8193E-5DA8-414B-B209-5702FA480D9B}"/>
              </a:ext>
            </a:extLst>
          </p:cNvPr>
          <p:cNvGraphicFramePr>
            <a:graphicFrameLocks noGrp="1"/>
          </p:cNvGraphicFramePr>
          <p:nvPr>
            <p:ph idx="1"/>
            <p:extLst>
              <p:ext uri="{D42A27DB-BD31-4B8C-83A1-F6EECF244321}">
                <p14:modId xmlns:p14="http://schemas.microsoft.com/office/powerpoint/2010/main" val="1092391997"/>
              </p:ext>
            </p:extLst>
          </p:nvPr>
        </p:nvGraphicFramePr>
        <p:xfrm>
          <a:off x="1262658" y="2736789"/>
          <a:ext cx="6618685" cy="256222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6B1DA968-564B-4499-9285-0A08DAF21A11}"/>
              </a:ext>
            </a:extLst>
          </p:cNvPr>
          <p:cNvSpPr>
            <a:spLocks noGrp="1"/>
          </p:cNvSpPr>
          <p:nvPr>
            <p:ph type="title"/>
          </p:nvPr>
        </p:nvSpPr>
        <p:spPr>
          <a:xfrm>
            <a:off x="805073" y="1164703"/>
            <a:ext cx="7533853" cy="530223"/>
          </a:xfrm>
        </p:spPr>
        <p:txBody>
          <a:bodyPr>
            <a:normAutofit fontScale="90000"/>
          </a:bodyPr>
          <a:lstStyle/>
          <a:p>
            <a:r>
              <a:rPr lang="en-US" dirty="0"/>
              <a:t>Resident Perspective: Longitudinal Schedule</a:t>
            </a:r>
          </a:p>
        </p:txBody>
      </p:sp>
      <p:sp>
        <p:nvSpPr>
          <p:cNvPr id="8" name="TextBox 7">
            <a:extLst>
              <a:ext uri="{FF2B5EF4-FFF2-40B4-BE49-F238E27FC236}">
                <a16:creationId xmlns:a16="http://schemas.microsoft.com/office/drawing/2014/main" id="{AE91413C-DCD6-47DC-9122-F9D2E2841353}"/>
              </a:ext>
            </a:extLst>
          </p:cNvPr>
          <p:cNvSpPr txBox="1"/>
          <p:nvPr/>
        </p:nvSpPr>
        <p:spPr>
          <a:xfrm>
            <a:off x="1210370" y="2335794"/>
            <a:ext cx="6723262" cy="300082"/>
          </a:xfrm>
          <a:prstGeom prst="rect">
            <a:avLst/>
          </a:prstGeom>
          <a:noFill/>
        </p:spPr>
        <p:txBody>
          <a:bodyPr wrap="square" anchor="ctr">
            <a:spAutoFit/>
          </a:bodyPr>
          <a:lstStyle/>
          <a:p>
            <a:pPr algn="ctr"/>
            <a:r>
              <a:rPr lang="en-US" sz="1350" dirty="0"/>
              <a:t>“I LIKE HAVING A 3 YEAR (FM) / 5 YEAR (FM-Psych) SCHEDULE”</a:t>
            </a:r>
          </a:p>
        </p:txBody>
      </p:sp>
    </p:spTree>
    <p:extLst>
      <p:ext uri="{BB962C8B-B14F-4D97-AF65-F5344CB8AC3E}">
        <p14:creationId xmlns:p14="http://schemas.microsoft.com/office/powerpoint/2010/main" val="105109306"/>
      </p:ext>
    </p:extLst>
  </p:cSld>
  <p:clrMapOvr>
    <a:masterClrMapping/>
  </p:clrMapOvr>
  <mc:AlternateContent xmlns:mc="http://schemas.openxmlformats.org/markup-compatibility/2006" xmlns:p14="http://schemas.microsoft.com/office/powerpoint/2010/main">
    <mc:Choice Requires="p14">
      <p:transition spd="slow" p14:dur="2000" advTm="17401"/>
    </mc:Choice>
    <mc:Fallback xmlns="">
      <p:transition spd="slow" advTm="174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6C8193E-5DA8-414B-B209-5702FA480D9B}"/>
              </a:ext>
            </a:extLst>
          </p:cNvPr>
          <p:cNvGraphicFramePr>
            <a:graphicFrameLocks noGrp="1"/>
          </p:cNvGraphicFramePr>
          <p:nvPr>
            <p:ph idx="1"/>
            <p:extLst>
              <p:ext uri="{D42A27DB-BD31-4B8C-83A1-F6EECF244321}">
                <p14:modId xmlns:p14="http://schemas.microsoft.com/office/powerpoint/2010/main" val="3754644779"/>
              </p:ext>
            </p:extLst>
          </p:nvPr>
        </p:nvGraphicFramePr>
        <p:xfrm>
          <a:off x="1134827" y="2700898"/>
          <a:ext cx="6874346" cy="256222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6B1DA968-564B-4499-9285-0A08DAF21A11}"/>
              </a:ext>
            </a:extLst>
          </p:cNvPr>
          <p:cNvSpPr>
            <a:spLocks noGrp="1"/>
          </p:cNvSpPr>
          <p:nvPr>
            <p:ph type="title"/>
          </p:nvPr>
        </p:nvSpPr>
        <p:spPr>
          <a:xfrm>
            <a:off x="434051" y="1234150"/>
            <a:ext cx="7533853" cy="530223"/>
          </a:xfrm>
        </p:spPr>
        <p:txBody>
          <a:bodyPr>
            <a:normAutofit fontScale="90000"/>
          </a:bodyPr>
          <a:lstStyle/>
          <a:p>
            <a:r>
              <a:rPr lang="en-US" dirty="0"/>
              <a:t>Faculty/Staff Overall Perspective</a:t>
            </a:r>
          </a:p>
        </p:txBody>
      </p:sp>
      <p:sp>
        <p:nvSpPr>
          <p:cNvPr id="10" name="TextBox 9">
            <a:extLst>
              <a:ext uri="{FF2B5EF4-FFF2-40B4-BE49-F238E27FC236}">
                <a16:creationId xmlns:a16="http://schemas.microsoft.com/office/drawing/2014/main" id="{613186BD-2806-4355-84BE-15524EAEEEF0}"/>
              </a:ext>
            </a:extLst>
          </p:cNvPr>
          <p:cNvSpPr txBox="1"/>
          <p:nvPr/>
        </p:nvSpPr>
        <p:spPr>
          <a:xfrm>
            <a:off x="1210370" y="2291780"/>
            <a:ext cx="6723262" cy="300082"/>
          </a:xfrm>
          <a:prstGeom prst="rect">
            <a:avLst/>
          </a:prstGeom>
          <a:noFill/>
        </p:spPr>
        <p:txBody>
          <a:bodyPr wrap="square" anchor="ctr">
            <a:spAutoFit/>
          </a:bodyPr>
          <a:lstStyle/>
          <a:p>
            <a:pPr algn="ctr"/>
            <a:r>
              <a:rPr lang="en-US" sz="1350" dirty="0"/>
              <a:t>“THE CLINIC FIRST CHANGES HAVE BEEN POSITIVE”</a:t>
            </a:r>
          </a:p>
        </p:txBody>
      </p:sp>
    </p:spTree>
    <p:extLst>
      <p:ext uri="{BB962C8B-B14F-4D97-AF65-F5344CB8AC3E}">
        <p14:creationId xmlns:p14="http://schemas.microsoft.com/office/powerpoint/2010/main" val="3330627477"/>
      </p:ext>
    </p:extLst>
  </p:cSld>
  <p:clrMapOvr>
    <a:masterClrMapping/>
  </p:clrMapOvr>
  <mc:AlternateContent xmlns:mc="http://schemas.openxmlformats.org/markup-compatibility/2006" xmlns:p14="http://schemas.microsoft.com/office/powerpoint/2010/main">
    <mc:Choice Requires="p14">
      <p:transition spd="slow" p14:dur="2000" advTm="38415"/>
    </mc:Choice>
    <mc:Fallback xmlns="">
      <p:transition spd="slow" advTm="384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DD4D-20D1-2546-8AB8-421B8CF0419B}"/>
              </a:ext>
            </a:extLst>
          </p:cNvPr>
          <p:cNvSpPr>
            <a:spLocks noGrp="1"/>
          </p:cNvSpPr>
          <p:nvPr>
            <p:ph type="title"/>
          </p:nvPr>
        </p:nvSpPr>
        <p:spPr/>
        <p:txBody>
          <a:bodyPr/>
          <a:lstStyle/>
          <a:p>
            <a:r>
              <a:rPr lang="en-US" dirty="0"/>
              <a:t>Challenges </a:t>
            </a:r>
          </a:p>
        </p:txBody>
      </p:sp>
      <p:graphicFrame>
        <p:nvGraphicFramePr>
          <p:cNvPr id="29" name="Content Placeholder 2">
            <a:extLst>
              <a:ext uri="{FF2B5EF4-FFF2-40B4-BE49-F238E27FC236}">
                <a16:creationId xmlns:a16="http://schemas.microsoft.com/office/drawing/2014/main" id="{501A883A-92E3-420C-A7C8-55CE88559262}"/>
              </a:ext>
            </a:extLst>
          </p:cNvPr>
          <p:cNvGraphicFramePr>
            <a:graphicFrameLocks noGrp="1"/>
          </p:cNvGraphicFramePr>
          <p:nvPr>
            <p:ph idx="1"/>
            <p:extLst>
              <p:ext uri="{D42A27DB-BD31-4B8C-83A1-F6EECF244321}">
                <p14:modId xmlns:p14="http://schemas.microsoft.com/office/powerpoint/2010/main" val="957878098"/>
              </p:ext>
            </p:extLst>
          </p:nvPr>
        </p:nvGraphicFramePr>
        <p:xfrm>
          <a:off x="1262379" y="2881313"/>
          <a:ext cx="6619244" cy="198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3985876"/>
      </p:ext>
    </p:extLst>
  </p:cSld>
  <p:clrMapOvr>
    <a:masterClrMapping/>
  </p:clrMapOvr>
  <mc:AlternateContent xmlns:mc="http://schemas.openxmlformats.org/markup-compatibility/2006" xmlns:p14="http://schemas.microsoft.com/office/powerpoint/2010/main">
    <mc:Choice Requires="p14">
      <p:transition spd="slow" p14:dur="2000" advTm="162155"/>
    </mc:Choice>
    <mc:Fallback xmlns="">
      <p:transition spd="slow" advTm="16215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DD4D-20D1-2546-8AB8-421B8CF0419B}"/>
              </a:ext>
            </a:extLst>
          </p:cNvPr>
          <p:cNvSpPr>
            <a:spLocks noGrp="1"/>
          </p:cNvSpPr>
          <p:nvPr>
            <p:ph type="title"/>
          </p:nvPr>
        </p:nvSpPr>
        <p:spPr>
          <a:xfrm>
            <a:off x="866216" y="1587501"/>
            <a:ext cx="6571060" cy="530223"/>
          </a:xfrm>
        </p:spPr>
        <p:txBody>
          <a:bodyPr>
            <a:normAutofit fontScale="90000"/>
          </a:bodyPr>
          <a:lstStyle/>
          <a:p>
            <a:r>
              <a:rPr lang="en-US" dirty="0"/>
              <a:t>Unanticipated Outcomes </a:t>
            </a:r>
          </a:p>
        </p:txBody>
      </p:sp>
      <p:graphicFrame>
        <p:nvGraphicFramePr>
          <p:cNvPr id="4" name="Content Placeholder 3">
            <a:extLst>
              <a:ext uri="{FF2B5EF4-FFF2-40B4-BE49-F238E27FC236}">
                <a16:creationId xmlns:a16="http://schemas.microsoft.com/office/drawing/2014/main" id="{2B1F7B53-3D80-432D-848E-144A5C21890F}"/>
              </a:ext>
            </a:extLst>
          </p:cNvPr>
          <p:cNvGraphicFramePr>
            <a:graphicFrameLocks noGrp="1"/>
          </p:cNvGraphicFramePr>
          <p:nvPr>
            <p:ph idx="1"/>
            <p:extLst>
              <p:ext uri="{D42A27DB-BD31-4B8C-83A1-F6EECF244321}">
                <p14:modId xmlns:p14="http://schemas.microsoft.com/office/powerpoint/2010/main" val="1264804311"/>
              </p:ext>
            </p:extLst>
          </p:nvPr>
        </p:nvGraphicFramePr>
        <p:xfrm>
          <a:off x="962481" y="2390863"/>
          <a:ext cx="7219037" cy="2723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550666"/>
      </p:ext>
    </p:extLst>
  </p:cSld>
  <p:clrMapOvr>
    <a:masterClrMapping/>
  </p:clrMapOvr>
  <mc:AlternateContent xmlns:mc="http://schemas.openxmlformats.org/markup-compatibility/2006" xmlns:p14="http://schemas.microsoft.com/office/powerpoint/2010/main">
    <mc:Choice Requires="p14">
      <p:transition spd="slow" p14:dur="2000" advTm="258192"/>
    </mc:Choice>
    <mc:Fallback xmlns="">
      <p:transition spd="slow" advTm="25819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DD4D-20D1-2546-8AB8-421B8CF0419B}"/>
              </a:ext>
            </a:extLst>
          </p:cNvPr>
          <p:cNvSpPr>
            <a:spLocks noGrp="1"/>
          </p:cNvSpPr>
          <p:nvPr>
            <p:ph type="title"/>
          </p:nvPr>
        </p:nvSpPr>
        <p:spPr>
          <a:xfrm>
            <a:off x="1286470" y="985837"/>
            <a:ext cx="6571060" cy="530223"/>
          </a:xfrm>
        </p:spPr>
        <p:txBody>
          <a:bodyPr>
            <a:normAutofit fontScale="90000"/>
          </a:bodyPr>
          <a:lstStyle/>
          <a:p>
            <a:r>
              <a:rPr lang="en-US" dirty="0"/>
              <a:t>Current/Next Steps</a:t>
            </a:r>
          </a:p>
        </p:txBody>
      </p:sp>
      <p:graphicFrame>
        <p:nvGraphicFramePr>
          <p:cNvPr id="4" name="Content Placeholder 3">
            <a:extLst>
              <a:ext uri="{FF2B5EF4-FFF2-40B4-BE49-F238E27FC236}">
                <a16:creationId xmlns:a16="http://schemas.microsoft.com/office/drawing/2014/main" id="{2B1F7B53-3D80-432D-848E-144A5C21890F}"/>
              </a:ext>
            </a:extLst>
          </p:cNvPr>
          <p:cNvGraphicFramePr>
            <a:graphicFrameLocks noGrp="1"/>
          </p:cNvGraphicFramePr>
          <p:nvPr>
            <p:ph idx="1"/>
            <p:extLst>
              <p:ext uri="{D42A27DB-BD31-4B8C-83A1-F6EECF244321}">
                <p14:modId xmlns:p14="http://schemas.microsoft.com/office/powerpoint/2010/main" val="3209003999"/>
              </p:ext>
            </p:extLst>
          </p:nvPr>
        </p:nvGraphicFramePr>
        <p:xfrm>
          <a:off x="965201" y="1845578"/>
          <a:ext cx="7219037" cy="402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77398"/>
      </p:ext>
    </p:extLst>
  </p:cSld>
  <p:clrMapOvr>
    <a:masterClrMapping/>
  </p:clrMapOvr>
  <mc:AlternateContent xmlns:mc="http://schemas.openxmlformats.org/markup-compatibility/2006" xmlns:p14="http://schemas.microsoft.com/office/powerpoint/2010/main">
    <mc:Choice Requires="p14">
      <p:transition spd="slow" p14:dur="2000" advTm="189136"/>
    </mc:Choice>
    <mc:Fallback xmlns="">
      <p:transition spd="slow" advTm="1891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A61EAC-C3BF-2B42-9217-E845888960A8}"/>
              </a:ext>
            </a:extLst>
          </p:cNvPr>
          <p:cNvSpPr>
            <a:spLocks noGrp="1"/>
          </p:cNvSpPr>
          <p:nvPr>
            <p:ph type="subTitle" idx="1"/>
          </p:nvPr>
        </p:nvSpPr>
        <p:spPr>
          <a:xfrm>
            <a:off x="394283" y="2508308"/>
            <a:ext cx="8430935" cy="2749492"/>
          </a:xfrm>
        </p:spPr>
        <p:txBody>
          <a:bodyPr>
            <a:noAutofit/>
          </a:bodyPr>
          <a:lstStyle/>
          <a:p>
            <a:r>
              <a:rPr lang="en-US" sz="4000" i="1" dirty="0">
                <a:solidFill>
                  <a:schemeClr val="accent1"/>
                </a:solidFill>
              </a:rPr>
              <a:t>THANK YOU TO ALL WHO PARTICIPATED AND PROVIDED FEEDBACK! </a:t>
            </a:r>
            <a:br>
              <a:rPr lang="en-US" sz="4000" i="1" dirty="0">
                <a:solidFill>
                  <a:schemeClr val="accent1"/>
                </a:solidFill>
              </a:rPr>
            </a:br>
            <a:br>
              <a:rPr lang="en-US" sz="4000" i="1" dirty="0">
                <a:solidFill>
                  <a:schemeClr val="accent1"/>
                </a:solidFill>
              </a:rPr>
            </a:br>
            <a:r>
              <a:rPr lang="en-US" sz="4000" i="1" dirty="0">
                <a:solidFill>
                  <a:schemeClr val="accent1"/>
                </a:solidFill>
              </a:rPr>
              <a:t>Acknowledgement to Laura Lin, MD</a:t>
            </a:r>
            <a:endParaRPr lang="en-US" sz="4000" dirty="0">
              <a:solidFill>
                <a:schemeClr val="accent1"/>
              </a:solidFill>
            </a:endParaRPr>
          </a:p>
        </p:txBody>
      </p:sp>
    </p:spTree>
    <p:extLst>
      <p:ext uri="{BB962C8B-B14F-4D97-AF65-F5344CB8AC3E}">
        <p14:creationId xmlns:p14="http://schemas.microsoft.com/office/powerpoint/2010/main" val="4156512774"/>
      </p:ext>
    </p:extLst>
  </p:cSld>
  <p:clrMapOvr>
    <a:masterClrMapping/>
  </p:clrMapOvr>
  <mc:AlternateContent xmlns:mc="http://schemas.openxmlformats.org/markup-compatibility/2006" xmlns:p14="http://schemas.microsoft.com/office/powerpoint/2010/main">
    <mc:Choice Requires="p14">
      <p:transition spd="slow" p14:dur="2000" advTm="48389"/>
    </mc:Choice>
    <mc:Fallback xmlns="">
      <p:transition spd="slow" advTm="483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8A7E67-90A6-A94C-8FA8-DE38E9370681}"/>
              </a:ext>
            </a:extLst>
          </p:cNvPr>
          <p:cNvSpPr txBox="1">
            <a:spLocks/>
          </p:cNvSpPr>
          <p:nvPr/>
        </p:nvSpPr>
        <p:spPr>
          <a:xfrm>
            <a:off x="628650" y="792162"/>
            <a:ext cx="7886700" cy="99417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96D3"/>
                </a:solidFill>
                <a:effectLst/>
                <a:uLnTx/>
                <a:uFillTx/>
                <a:latin typeface="Trebuchet MS" panose="020B0703020202090204" pitchFamily="34" charset="0"/>
                <a:ea typeface="+mj-ea"/>
                <a:cs typeface="+mj-cs"/>
              </a:rPr>
              <a:t>Disclosures</a:t>
            </a:r>
          </a:p>
        </p:txBody>
      </p:sp>
      <p:sp>
        <p:nvSpPr>
          <p:cNvPr id="6" name="Subtitle 2">
            <a:extLst>
              <a:ext uri="{FF2B5EF4-FFF2-40B4-BE49-F238E27FC236}">
                <a16:creationId xmlns:a16="http://schemas.microsoft.com/office/drawing/2014/main" id="{36216DE1-8A75-504C-946D-3196D611ED75}"/>
              </a:ext>
            </a:extLst>
          </p:cNvPr>
          <p:cNvSpPr txBox="1">
            <a:spLocks/>
          </p:cNvSpPr>
          <p:nvPr/>
        </p:nvSpPr>
        <p:spPr>
          <a:xfrm>
            <a:off x="628650" y="1437126"/>
            <a:ext cx="6858000" cy="1631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None</a:t>
            </a:r>
          </a:p>
          <a:p>
            <a:endParaRPr lang="en-US" sz="2200" dirty="0"/>
          </a:p>
        </p:txBody>
      </p:sp>
    </p:spTree>
    <p:extLst>
      <p:ext uri="{BB962C8B-B14F-4D97-AF65-F5344CB8AC3E}">
        <p14:creationId xmlns:p14="http://schemas.microsoft.com/office/powerpoint/2010/main" val="3920742794"/>
      </p:ext>
    </p:extLst>
  </p:cSld>
  <p:clrMapOvr>
    <a:masterClrMapping/>
  </p:clrMapOvr>
  <mc:AlternateContent xmlns:mc="http://schemas.openxmlformats.org/markup-compatibility/2006" xmlns:p14="http://schemas.microsoft.com/office/powerpoint/2010/main">
    <mc:Choice Requires="p14">
      <p:transition spd="slow" p14:dur="2000" advTm="2053"/>
    </mc:Choice>
    <mc:Fallback xmlns="">
      <p:transition spd="slow" advTm="20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09041" y="2809875"/>
            <a:ext cx="7727716" cy="2562225"/>
          </a:xfrm>
        </p:spPr>
        <p:txBody>
          <a:bodyPr>
            <a:normAutofit/>
          </a:bodyPr>
          <a:lstStyle/>
          <a:p>
            <a:r>
              <a:rPr lang="en-US" sz="1800" b="1" dirty="0"/>
              <a:t>On completion of this session the participants should be able to...</a:t>
            </a:r>
          </a:p>
          <a:p>
            <a:pPr lvl="1"/>
            <a:r>
              <a:rPr lang="en-US" sz="1800" dirty="0"/>
              <a:t>name two barriers to continuity of care</a:t>
            </a:r>
          </a:p>
          <a:p>
            <a:pPr lvl="1"/>
            <a:r>
              <a:rPr lang="en-US" sz="1800" dirty="0"/>
              <a:t>identify components of Clinic First model</a:t>
            </a:r>
          </a:p>
          <a:p>
            <a:pPr lvl="1"/>
            <a:r>
              <a:rPr lang="en-US" sz="1800" dirty="0"/>
              <a:t>describe benefits and solutions to challenges of Clinic First implementation</a:t>
            </a:r>
          </a:p>
        </p:txBody>
      </p:sp>
    </p:spTree>
    <p:extLst>
      <p:ext uri="{BB962C8B-B14F-4D97-AF65-F5344CB8AC3E}">
        <p14:creationId xmlns:p14="http://schemas.microsoft.com/office/powerpoint/2010/main" val="3609294425"/>
      </p:ext>
    </p:extLst>
  </p:cSld>
  <p:clrMapOvr>
    <a:masterClrMapping/>
  </p:clrMapOvr>
  <mc:AlternateContent xmlns:mc="http://schemas.openxmlformats.org/markup-compatibility/2006" xmlns:p14="http://schemas.microsoft.com/office/powerpoint/2010/main">
    <mc:Choice Requires="p14">
      <p:transition spd="slow" p14:dur="2000" advTm="52882"/>
    </mc:Choice>
    <mc:Fallback xmlns="">
      <p:transition spd="slow" advTm="528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325563"/>
          </a:xfrm>
        </p:spPr>
        <p:txBody>
          <a:bodyPr/>
          <a:lstStyle/>
          <a:p>
            <a:r>
              <a:rPr lang="en-US" dirty="0"/>
              <a:t>Background</a:t>
            </a:r>
          </a:p>
        </p:txBody>
      </p:sp>
      <p:sp>
        <p:nvSpPr>
          <p:cNvPr id="3" name="Content Placeholder 2"/>
          <p:cNvSpPr>
            <a:spLocks noGrp="1"/>
          </p:cNvSpPr>
          <p:nvPr>
            <p:ph idx="1"/>
          </p:nvPr>
        </p:nvSpPr>
        <p:spPr>
          <a:xfrm>
            <a:off x="866216" y="2267941"/>
            <a:ext cx="6619244" cy="3416300"/>
          </a:xfrm>
        </p:spPr>
        <p:txBody>
          <a:bodyPr vert="horz" lIns="68580" tIns="34290" rIns="68580" bIns="34290" rtlCol="0" anchor="t">
            <a:normAutofit/>
          </a:bodyPr>
          <a:lstStyle/>
          <a:p>
            <a:r>
              <a:rPr lang="en-US" sz="1800" dirty="0">
                <a:latin typeface="Trebuchet MS" panose="020B0603020202020204" pitchFamily="34" charset="0"/>
              </a:rPr>
              <a:t>Primary care residency programs face many barriers to continuity of care and team-based care</a:t>
            </a:r>
          </a:p>
          <a:p>
            <a:r>
              <a:rPr lang="en-US" sz="1800" dirty="0">
                <a:latin typeface="Trebuchet MS" panose="020B0603020202020204" pitchFamily="34" charset="0"/>
              </a:rPr>
              <a:t>Clinic First (CF) is a model created by the</a:t>
            </a:r>
            <a:r>
              <a:rPr lang="en-US" sz="1800" b="0" i="0" dirty="0">
                <a:effectLst/>
                <a:latin typeface="Trebuchet MS" panose="020B0603020202020204" pitchFamily="34" charset="0"/>
              </a:rPr>
              <a:t> UCSF Center for Excellence in Primary Care (CEPC) </a:t>
            </a:r>
            <a:r>
              <a:rPr lang="en-US" sz="1800" dirty="0">
                <a:latin typeface="Trebuchet MS" panose="020B0603020202020204" pitchFamily="34" charset="0"/>
              </a:rPr>
              <a:t>that focuses on improving primary care ambulatory training and building high-performing residency clinics</a:t>
            </a:r>
          </a:p>
          <a:p>
            <a:r>
              <a:rPr lang="en-US" sz="1800" b="0" i="0" dirty="0">
                <a:effectLst/>
                <a:latin typeface="Trebuchet MS" panose="020B0603020202020204" pitchFamily="34" charset="0"/>
              </a:rPr>
              <a:t>The Clinic First paradigm provides a roadmap for synergistically fulfilling both missions of education and patient care in a way that invigorates the current and future workforce in primary care</a:t>
            </a:r>
            <a:endParaRPr lang="en-US" sz="1800" dirty="0">
              <a:latin typeface="Trebuchet MS" panose="020B0603020202020204" pitchFamily="34" charset="0"/>
            </a:endParaRPr>
          </a:p>
        </p:txBody>
      </p:sp>
    </p:spTree>
    <p:extLst>
      <p:ext uri="{BB962C8B-B14F-4D97-AF65-F5344CB8AC3E}">
        <p14:creationId xmlns:p14="http://schemas.microsoft.com/office/powerpoint/2010/main" val="1343451308"/>
      </p:ext>
    </p:extLst>
  </p:cSld>
  <p:clrMapOvr>
    <a:masterClrMapping/>
  </p:clrMapOvr>
  <mc:AlternateContent xmlns:mc="http://schemas.openxmlformats.org/markup-compatibility/2006" xmlns:p14="http://schemas.microsoft.com/office/powerpoint/2010/main">
    <mc:Choice Requires="p14">
      <p:transition spd="slow" p14:dur="2000" advTm="67765"/>
    </mc:Choice>
    <mc:Fallback xmlns="">
      <p:transition spd="slow" advTm="677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4899"/>
            <a:ext cx="9144000" cy="1325563"/>
          </a:xfrm>
        </p:spPr>
        <p:txBody>
          <a:bodyPr/>
          <a:lstStyle/>
          <a:p>
            <a:r>
              <a:rPr lang="en-US" dirty="0"/>
              <a:t>Clinic First Building Blocks</a:t>
            </a:r>
          </a:p>
        </p:txBody>
      </p:sp>
      <p:pic>
        <p:nvPicPr>
          <p:cNvPr id="5" name="Picture 4">
            <a:extLst>
              <a:ext uri="{FF2B5EF4-FFF2-40B4-BE49-F238E27FC236}">
                <a16:creationId xmlns:a16="http://schemas.microsoft.com/office/drawing/2014/main" id="{36895AD2-3BE5-4367-BC62-416BE0FE73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028" t="30565" r="29900" b="26669"/>
          <a:stretch/>
        </p:blipFill>
        <p:spPr bwMode="auto">
          <a:xfrm>
            <a:off x="1783722" y="1762772"/>
            <a:ext cx="4727566" cy="436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355623"/>
      </p:ext>
    </p:extLst>
  </p:cSld>
  <p:clrMapOvr>
    <a:masterClrMapping/>
  </p:clrMapOvr>
  <mc:AlternateContent xmlns:mc="http://schemas.openxmlformats.org/markup-compatibility/2006" xmlns:p14="http://schemas.microsoft.com/office/powerpoint/2010/main">
    <mc:Choice Requires="p14">
      <p:transition spd="slow" p14:dur="2000" advTm="43361"/>
    </mc:Choice>
    <mc:Fallback xmlns="">
      <p:transition spd="slow" advTm="433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503"/>
            <a:ext cx="9144000" cy="1325563"/>
          </a:xfrm>
        </p:spPr>
        <p:txBody>
          <a:bodyPr>
            <a:normAutofit/>
          </a:bodyPr>
          <a:lstStyle/>
          <a:p>
            <a:r>
              <a:rPr lang="en-US" sz="4000" dirty="0"/>
              <a:t>UPMC McKeesport Family Medicine </a:t>
            </a:r>
          </a:p>
        </p:txBody>
      </p:sp>
      <p:sp>
        <p:nvSpPr>
          <p:cNvPr id="3" name="Content Placeholder 2"/>
          <p:cNvSpPr>
            <a:spLocks noGrp="1"/>
          </p:cNvSpPr>
          <p:nvPr>
            <p:ph idx="1"/>
          </p:nvPr>
        </p:nvSpPr>
        <p:spPr>
          <a:xfrm>
            <a:off x="704398" y="2767431"/>
            <a:ext cx="6619244" cy="2562225"/>
          </a:xfrm>
        </p:spPr>
        <p:txBody>
          <a:bodyPr vert="horz" lIns="68580" tIns="34290" rIns="68580" bIns="34290" rtlCol="0" anchor="t">
            <a:normAutofit/>
          </a:bodyPr>
          <a:lstStyle/>
          <a:p>
            <a:pPr>
              <a:buFont typeface="Wingdings" panose="05000000000000000000" pitchFamily="2" charset="2"/>
              <a:buChar char="Ø"/>
            </a:pPr>
            <a:r>
              <a:rPr lang="en-US" sz="2200" dirty="0"/>
              <a:t>Urban underserved family medicine residency</a:t>
            </a:r>
          </a:p>
          <a:p>
            <a:pPr>
              <a:buFont typeface="Wingdings" panose="05000000000000000000" pitchFamily="2" charset="2"/>
              <a:buChar char="Ø"/>
            </a:pPr>
            <a:r>
              <a:rPr lang="en-US" sz="2200" dirty="0"/>
              <a:t>7-7-7 Plus Family Medicine Psych </a:t>
            </a:r>
          </a:p>
          <a:p>
            <a:pPr>
              <a:buFont typeface="Wingdings" panose="05000000000000000000" pitchFamily="2" charset="2"/>
              <a:buChar char="Ø"/>
            </a:pPr>
            <a:r>
              <a:rPr lang="en-US" sz="2200" dirty="0"/>
              <a:t>Joined AFMRD collaborative in 2017</a:t>
            </a:r>
          </a:p>
          <a:p>
            <a:pPr>
              <a:buFont typeface="Wingdings" panose="05000000000000000000" pitchFamily="2" charset="2"/>
              <a:buChar char="Ø"/>
            </a:pPr>
            <a:endParaRPr lang="en-US" sz="2200" dirty="0"/>
          </a:p>
        </p:txBody>
      </p:sp>
      <p:pic>
        <p:nvPicPr>
          <p:cNvPr id="5" name="Picture 4">
            <a:extLst>
              <a:ext uri="{FF2B5EF4-FFF2-40B4-BE49-F238E27FC236}">
                <a16:creationId xmlns:a16="http://schemas.microsoft.com/office/drawing/2014/main" id="{D6C16AF3-5AAB-40AA-88FC-D9BF4300CD88}"/>
              </a:ext>
            </a:extLst>
          </p:cNvPr>
          <p:cNvPicPr>
            <a:picLocks noChangeAspect="1"/>
          </p:cNvPicPr>
          <p:nvPr/>
        </p:nvPicPr>
        <p:blipFill>
          <a:blip r:embed="rId2"/>
          <a:stretch>
            <a:fillRect/>
          </a:stretch>
        </p:blipFill>
        <p:spPr>
          <a:xfrm>
            <a:off x="375080" y="4952006"/>
            <a:ext cx="5664994" cy="1464469"/>
          </a:xfrm>
          <a:prstGeom prst="rect">
            <a:avLst/>
          </a:prstGeom>
        </p:spPr>
      </p:pic>
    </p:spTree>
    <p:extLst>
      <p:ext uri="{BB962C8B-B14F-4D97-AF65-F5344CB8AC3E}">
        <p14:creationId xmlns:p14="http://schemas.microsoft.com/office/powerpoint/2010/main" val="1730021829"/>
      </p:ext>
    </p:extLst>
  </p:cSld>
  <p:clrMapOvr>
    <a:masterClrMapping/>
  </p:clrMapOvr>
  <mc:AlternateContent xmlns:mc="http://schemas.openxmlformats.org/markup-compatibility/2006" xmlns:p14="http://schemas.microsoft.com/office/powerpoint/2010/main">
    <mc:Choice Requires="p14">
      <p:transition spd="slow" p14:dur="2000" advTm="103896"/>
    </mc:Choice>
    <mc:Fallback xmlns="">
      <p:transition spd="slow" advTm="1038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3891"/>
            <a:ext cx="9144000" cy="1325563"/>
          </a:xfrm>
        </p:spPr>
        <p:txBody>
          <a:bodyPr/>
          <a:lstStyle/>
          <a:p>
            <a:r>
              <a:rPr lang="en-US" dirty="0"/>
              <a:t>Goal of Study</a:t>
            </a:r>
          </a:p>
        </p:txBody>
      </p:sp>
      <p:sp>
        <p:nvSpPr>
          <p:cNvPr id="3" name="Content Placeholder 2"/>
          <p:cNvSpPr>
            <a:spLocks noGrp="1"/>
          </p:cNvSpPr>
          <p:nvPr>
            <p:ph idx="1"/>
          </p:nvPr>
        </p:nvSpPr>
        <p:spPr/>
        <p:txBody>
          <a:bodyPr vert="horz" lIns="68580" tIns="34290" rIns="68580" bIns="34290" rtlCol="0" anchor="t">
            <a:normAutofit/>
          </a:bodyPr>
          <a:lstStyle/>
          <a:p>
            <a:r>
              <a:rPr lang="en-US" sz="2200" dirty="0">
                <a:ea typeface="+mn-lt"/>
                <a:cs typeface="+mn-lt"/>
              </a:rPr>
              <a:t>Examine how implementing key CF building blocks (increasing continuity of care and building stable clinical teams) impacts resident, preceptor, and staff experience in an urban underserved family medicine (FM) residency program.</a:t>
            </a:r>
            <a:endParaRPr lang="en-US" sz="2200" dirty="0"/>
          </a:p>
        </p:txBody>
      </p:sp>
    </p:spTree>
    <p:extLst>
      <p:ext uri="{BB962C8B-B14F-4D97-AF65-F5344CB8AC3E}">
        <p14:creationId xmlns:p14="http://schemas.microsoft.com/office/powerpoint/2010/main" val="218422704"/>
      </p:ext>
    </p:extLst>
  </p:cSld>
  <p:clrMapOvr>
    <a:masterClrMapping/>
  </p:clrMapOvr>
  <mc:AlternateContent xmlns:mc="http://schemas.openxmlformats.org/markup-compatibility/2006" xmlns:p14="http://schemas.microsoft.com/office/powerpoint/2010/main">
    <mc:Choice Requires="p14">
      <p:transition spd="slow" p14:dur="2000" advTm="26643"/>
    </mc:Choice>
    <mc:Fallback xmlns="">
      <p:transition spd="slow" advTm="266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7632"/>
            <a:ext cx="9144000" cy="1325563"/>
          </a:xfrm>
        </p:spPr>
        <p:txBody>
          <a:bodyPr/>
          <a:lstStyle/>
          <a:p>
            <a:r>
              <a:rPr lang="en-US" dirty="0"/>
              <a:t>Project Overview</a:t>
            </a:r>
          </a:p>
        </p:txBody>
      </p:sp>
      <p:sp>
        <p:nvSpPr>
          <p:cNvPr id="3" name="Content Placeholder 2"/>
          <p:cNvSpPr>
            <a:spLocks noGrp="1"/>
          </p:cNvSpPr>
          <p:nvPr>
            <p:ph idx="1"/>
          </p:nvPr>
        </p:nvSpPr>
        <p:spPr>
          <a:xfrm>
            <a:off x="866216" y="1991104"/>
            <a:ext cx="6818100" cy="3461740"/>
          </a:xfrm>
        </p:spPr>
        <p:txBody>
          <a:bodyPr>
            <a:normAutofit lnSpcReduction="10000"/>
          </a:bodyPr>
          <a:lstStyle/>
          <a:p>
            <a:r>
              <a:rPr lang="en-US" sz="2200" dirty="0">
                <a:ea typeface="Times New Roman" panose="02020603050405020304" pitchFamily="18" charset="0"/>
              </a:rPr>
              <a:t>Clinic First initiatives implemented July 2018</a:t>
            </a:r>
          </a:p>
          <a:p>
            <a:r>
              <a:rPr lang="en-US" sz="2200" dirty="0">
                <a:ea typeface="Times New Roman" panose="02020603050405020304" pitchFamily="18" charset="0"/>
              </a:rPr>
              <a:t>Initiatives aligned with Clinic First 10+3 building blocks:</a:t>
            </a:r>
          </a:p>
          <a:p>
            <a:pPr lvl="1"/>
            <a:r>
              <a:rPr lang="en-US" sz="2200" dirty="0">
                <a:effectLst/>
                <a:ea typeface="Times New Roman" panose="02020603050405020304" pitchFamily="18" charset="0"/>
              </a:rPr>
              <a:t>Engaged leadership</a:t>
            </a:r>
          </a:p>
          <a:p>
            <a:pPr lvl="1"/>
            <a:r>
              <a:rPr lang="en-US" sz="2200" dirty="0">
                <a:ea typeface="Times New Roman" panose="02020603050405020304" pitchFamily="18" charset="0"/>
              </a:rPr>
              <a:t>D</a:t>
            </a:r>
            <a:r>
              <a:rPr lang="en-US" sz="2200" dirty="0">
                <a:effectLst/>
                <a:ea typeface="Times New Roman" panose="02020603050405020304" pitchFamily="18" charset="0"/>
              </a:rPr>
              <a:t>ata-driven improvement</a:t>
            </a:r>
          </a:p>
          <a:p>
            <a:pPr lvl="1"/>
            <a:r>
              <a:rPr lang="en-US" sz="2200" dirty="0">
                <a:ea typeface="Times New Roman" panose="02020603050405020304" pitchFamily="18" charset="0"/>
              </a:rPr>
              <a:t>R</a:t>
            </a:r>
            <a:r>
              <a:rPr lang="en-US" sz="2200" dirty="0">
                <a:effectLst/>
                <a:ea typeface="Times New Roman" panose="02020603050405020304" pitchFamily="18" charset="0"/>
              </a:rPr>
              <a:t>esident scheduling</a:t>
            </a:r>
          </a:p>
          <a:p>
            <a:pPr lvl="1"/>
            <a:r>
              <a:rPr lang="en-US" sz="2200" dirty="0">
                <a:cs typeface="Times New Roman" panose="02020603050405020304" pitchFamily="18" charset="0"/>
              </a:rPr>
              <a:t>Resident Engagement</a:t>
            </a:r>
            <a:endParaRPr lang="en-US" sz="2200" dirty="0">
              <a:effectLst/>
              <a:ea typeface="Times New Roman" panose="02020603050405020304" pitchFamily="18" charset="0"/>
            </a:endParaRPr>
          </a:p>
          <a:p>
            <a:pPr lvl="1"/>
            <a:r>
              <a:rPr lang="en-US" sz="2200" dirty="0">
                <a:ea typeface="Times New Roman" panose="02020603050405020304" pitchFamily="18" charset="0"/>
              </a:rPr>
              <a:t>T</a:t>
            </a:r>
            <a:r>
              <a:rPr lang="en-US" sz="2200" dirty="0">
                <a:effectLst/>
                <a:ea typeface="Times New Roman" panose="02020603050405020304" pitchFamily="18" charset="0"/>
              </a:rPr>
              <a:t>eam-based care</a:t>
            </a:r>
          </a:p>
          <a:p>
            <a:pPr lvl="1"/>
            <a:r>
              <a:rPr lang="en-US" sz="2200" dirty="0">
                <a:ea typeface="Times New Roman" panose="02020603050405020304" pitchFamily="18" charset="0"/>
              </a:rPr>
              <a:t>C</a:t>
            </a:r>
            <a:r>
              <a:rPr lang="en-US" sz="2200" dirty="0">
                <a:effectLst/>
                <a:ea typeface="Times New Roman" panose="02020603050405020304" pitchFamily="18" charset="0"/>
              </a:rPr>
              <a:t>ontinuity of care</a:t>
            </a:r>
          </a:p>
          <a:p>
            <a:r>
              <a:rPr lang="en-US" sz="2200" dirty="0">
                <a:ea typeface="Times New Roman" panose="02020603050405020304" pitchFamily="18" charset="0"/>
              </a:rPr>
              <a:t>Pre and Post-implementation assessment done</a:t>
            </a:r>
          </a:p>
        </p:txBody>
      </p:sp>
    </p:spTree>
    <p:extLst>
      <p:ext uri="{BB962C8B-B14F-4D97-AF65-F5344CB8AC3E}">
        <p14:creationId xmlns:p14="http://schemas.microsoft.com/office/powerpoint/2010/main" val="2527349773"/>
      </p:ext>
    </p:extLst>
  </p:cSld>
  <p:clrMapOvr>
    <a:masterClrMapping/>
  </p:clrMapOvr>
  <mc:AlternateContent xmlns:mc="http://schemas.openxmlformats.org/markup-compatibility/2006" xmlns:p14="http://schemas.microsoft.com/office/powerpoint/2010/main">
    <mc:Choice Requires="p14">
      <p:transition spd="slow" p14:dur="2000" advTm="44104"/>
    </mc:Choice>
    <mc:Fallback xmlns="">
      <p:transition spd="slow" advTm="441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501"/>
            <a:ext cx="9144000" cy="530223"/>
          </a:xfrm>
        </p:spPr>
        <p:txBody>
          <a:bodyPr>
            <a:normAutofit fontScale="90000"/>
          </a:bodyPr>
          <a:lstStyle/>
          <a:p>
            <a:r>
              <a:rPr lang="en-US" dirty="0">
                <a:effectLst/>
                <a:ea typeface="Times New Roman" panose="02020603050405020304" pitchFamily="18" charset="0"/>
              </a:rPr>
              <a:t>Clinic First Initiatives Implemented</a:t>
            </a:r>
            <a:endParaRPr lang="en-US" dirty="0"/>
          </a:p>
        </p:txBody>
      </p:sp>
      <p:graphicFrame>
        <p:nvGraphicFramePr>
          <p:cNvPr id="4" name="Diagram 3">
            <a:extLst>
              <a:ext uri="{FF2B5EF4-FFF2-40B4-BE49-F238E27FC236}">
                <a16:creationId xmlns:a16="http://schemas.microsoft.com/office/drawing/2014/main" id="{17524F70-8EEA-4B2C-811E-4D6CFCD3387E}"/>
              </a:ext>
            </a:extLst>
          </p:cNvPr>
          <p:cNvGraphicFramePr>
            <a:graphicFrameLocks noChangeAspect="1"/>
          </p:cNvGraphicFramePr>
          <p:nvPr>
            <p:extLst>
              <p:ext uri="{D42A27DB-BD31-4B8C-83A1-F6EECF244321}">
                <p14:modId xmlns:p14="http://schemas.microsoft.com/office/powerpoint/2010/main" val="1956066954"/>
              </p:ext>
            </p:extLst>
          </p:nvPr>
        </p:nvGraphicFramePr>
        <p:xfrm>
          <a:off x="209879" y="2500449"/>
          <a:ext cx="8724242" cy="2764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044908"/>
      </p:ext>
    </p:extLst>
  </p:cSld>
  <p:clrMapOvr>
    <a:masterClrMapping/>
  </p:clrMapOvr>
  <mc:AlternateContent xmlns:mc="http://schemas.openxmlformats.org/markup-compatibility/2006" xmlns:p14="http://schemas.microsoft.com/office/powerpoint/2010/main">
    <mc:Choice Requires="p14">
      <p:transition spd="slow" p14:dur="2000" advTm="178246"/>
    </mc:Choice>
    <mc:Fallback xmlns="">
      <p:transition spd="slow" advTm="178246"/>
    </mc:Fallback>
  </mc:AlternateContent>
</p:sld>
</file>

<file path=ppt/theme/theme1.xml><?xml version="1.0" encoding="utf-8"?>
<a:theme xmlns:a="http://schemas.openxmlformats.org/drawingml/2006/main" name="3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1176</Words>
  <Application>Microsoft Office PowerPoint</Application>
  <PresentationFormat>On-screen Show (4:3)</PresentationFormat>
  <Paragraphs>241</Paragraphs>
  <Slides>19</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Times New Roman</vt:lpstr>
      <vt:lpstr>Trebuchet MS</vt:lpstr>
      <vt:lpstr>Wingdings</vt:lpstr>
      <vt:lpstr>3_Custom Design</vt:lpstr>
      <vt:lpstr>4_Custom Design</vt:lpstr>
      <vt:lpstr>5_Custom Design</vt:lpstr>
      <vt:lpstr>Clinic First: Transforming a Family Medicine Residency Model of Care</vt:lpstr>
      <vt:lpstr>PowerPoint Presentation</vt:lpstr>
      <vt:lpstr>Learning Objectives</vt:lpstr>
      <vt:lpstr>Background</vt:lpstr>
      <vt:lpstr>Clinic First Building Blocks</vt:lpstr>
      <vt:lpstr>UPMC McKeesport Family Medicine </vt:lpstr>
      <vt:lpstr>Goal of Study</vt:lpstr>
      <vt:lpstr>Project Overview</vt:lpstr>
      <vt:lpstr>Clinic First Initiatives Implemented</vt:lpstr>
      <vt:lpstr>Continuity Clinic Schedule</vt:lpstr>
      <vt:lpstr>Outcome Measurement</vt:lpstr>
      <vt:lpstr>Objective Impact of Clinic First Initiative</vt:lpstr>
      <vt:lpstr>Subjective Impact of Clinic First Initiative</vt:lpstr>
      <vt:lpstr>Resident Perspective: Longitudinal Schedule</vt:lpstr>
      <vt:lpstr>Faculty/Staff Overall Perspective</vt:lpstr>
      <vt:lpstr>Challenges </vt:lpstr>
      <vt:lpstr>Unanticipated Outcomes </vt:lpstr>
      <vt:lpstr>Current/Next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Nightingale, Barbara</cp:lastModifiedBy>
  <cp:revision>7</cp:revision>
  <dcterms:created xsi:type="dcterms:W3CDTF">2021-04-27T16:43:19Z</dcterms:created>
  <dcterms:modified xsi:type="dcterms:W3CDTF">2021-10-30T13:42:42Z</dcterms:modified>
</cp:coreProperties>
</file>