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sldIdLst>
    <p:sldId id="256" r:id="rId2"/>
    <p:sldId id="257" r:id="rId3"/>
    <p:sldId id="272" r:id="rId4"/>
    <p:sldId id="273" r:id="rId5"/>
    <p:sldId id="274" r:id="rId6"/>
    <p:sldId id="259" r:id="rId7"/>
    <p:sldId id="261" r:id="rId8"/>
    <p:sldId id="264" r:id="rId9"/>
    <p:sldId id="265" r:id="rId10"/>
    <p:sldId id="268" r:id="rId11"/>
    <p:sldId id="263" r:id="rId12"/>
    <p:sldId id="266" r:id="rId13"/>
    <p:sldId id="269" r:id="rId14"/>
    <p:sldId id="271"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026" autoAdjust="0"/>
  </p:normalViewPr>
  <p:slideViewPr>
    <p:cSldViewPr snapToGrid="0" snapToObjects="1">
      <p:cViewPr varScale="1">
        <p:scale>
          <a:sx n="56" d="100"/>
          <a:sy n="56" d="100"/>
        </p:scale>
        <p:origin x="116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2E4F09-C48E-4E76-8C67-EA31DEE8EE24}" type="datetimeFigureOut">
              <a:rPr lang="en-US" smtClean="0"/>
              <a:t>2/9/2017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36664C-5A06-4B01-A4BD-122427A42F41}" type="slidenum">
              <a:rPr lang="en-US" smtClean="0"/>
              <a:t>‹#›</a:t>
            </a:fld>
            <a:endParaRPr lang="en-US"/>
          </a:p>
        </p:txBody>
      </p:sp>
    </p:spTree>
    <p:extLst>
      <p:ext uri="{BB962C8B-B14F-4D97-AF65-F5344CB8AC3E}">
        <p14:creationId xmlns:p14="http://schemas.microsoft.com/office/powerpoint/2010/main" val="2022597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E36664C-5A06-4B01-A4BD-122427A42F41}" type="slidenum">
              <a:rPr lang="en-US" smtClean="0"/>
              <a:t>1</a:t>
            </a:fld>
            <a:endParaRPr lang="en-US"/>
          </a:p>
        </p:txBody>
      </p:sp>
    </p:spTree>
    <p:extLst>
      <p:ext uri="{BB962C8B-B14F-4D97-AF65-F5344CB8AC3E}">
        <p14:creationId xmlns:p14="http://schemas.microsoft.com/office/powerpoint/2010/main" val="35002967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36664C-5A06-4B01-A4BD-122427A42F41}" type="slidenum">
              <a:rPr lang="en-US" smtClean="0"/>
              <a:t>11</a:t>
            </a:fld>
            <a:endParaRPr lang="en-US"/>
          </a:p>
        </p:txBody>
      </p:sp>
    </p:spTree>
    <p:extLst>
      <p:ext uri="{BB962C8B-B14F-4D97-AF65-F5344CB8AC3E}">
        <p14:creationId xmlns:p14="http://schemas.microsoft.com/office/powerpoint/2010/main" val="17501495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Everyone loves a toy, but the simulation is only a stepping off point.</a:t>
            </a:r>
          </a:p>
          <a:p>
            <a:r>
              <a:rPr lang="en-US" dirty="0"/>
              <a:t>Goals is to engage students, and preceptors in a more in-depth discussion of the strengths and challenges of team based care.  </a:t>
            </a:r>
          </a:p>
          <a:p>
            <a:r>
              <a:rPr lang="en-US" dirty="0"/>
              <a:t>Plan to have students discuss this exercise so they will be more astute observers at their clinical site, ask preceptors about Team Based Care and innovations at their site etc. </a:t>
            </a:r>
          </a:p>
          <a:p>
            <a:endParaRPr lang="en-US" dirty="0"/>
          </a:p>
        </p:txBody>
      </p:sp>
      <p:sp>
        <p:nvSpPr>
          <p:cNvPr id="4" name="Slide Number Placeholder 3"/>
          <p:cNvSpPr>
            <a:spLocks noGrp="1"/>
          </p:cNvSpPr>
          <p:nvPr>
            <p:ph type="sldNum" sz="quarter" idx="10"/>
          </p:nvPr>
        </p:nvSpPr>
        <p:spPr/>
        <p:txBody>
          <a:bodyPr/>
          <a:lstStyle/>
          <a:p>
            <a:fld id="{8E36664C-5A06-4B01-A4BD-122427A42F41}" type="slidenum">
              <a:rPr lang="en-US" smtClean="0"/>
              <a:t>12</a:t>
            </a:fld>
            <a:endParaRPr lang="en-US"/>
          </a:p>
        </p:txBody>
      </p:sp>
    </p:spTree>
    <p:extLst>
      <p:ext uri="{BB962C8B-B14F-4D97-AF65-F5344CB8AC3E}">
        <p14:creationId xmlns:p14="http://schemas.microsoft.com/office/powerpoint/2010/main" val="3259973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r>
              <a:rPr lang="en-US" baseline="0" dirty="0"/>
              <a:t> Q3</a:t>
            </a:r>
            <a:endParaRPr lang="en-US" dirty="0"/>
          </a:p>
        </p:txBody>
      </p:sp>
      <p:sp>
        <p:nvSpPr>
          <p:cNvPr id="4" name="Slide Number Placeholder 3"/>
          <p:cNvSpPr>
            <a:spLocks noGrp="1"/>
          </p:cNvSpPr>
          <p:nvPr>
            <p:ph type="sldNum" sz="quarter" idx="10"/>
          </p:nvPr>
        </p:nvSpPr>
        <p:spPr/>
        <p:txBody>
          <a:bodyPr/>
          <a:lstStyle/>
          <a:p>
            <a:fld id="{8E36664C-5A06-4B01-A4BD-122427A42F41}" type="slidenum">
              <a:rPr lang="en-US" smtClean="0"/>
              <a:t>13</a:t>
            </a:fld>
            <a:endParaRPr lang="en-US"/>
          </a:p>
        </p:txBody>
      </p:sp>
    </p:spTree>
    <p:extLst>
      <p:ext uri="{BB962C8B-B14F-4D97-AF65-F5344CB8AC3E}">
        <p14:creationId xmlns:p14="http://schemas.microsoft.com/office/powerpoint/2010/main" val="1722029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Why - </a:t>
            </a:r>
            <a:r>
              <a:rPr lang="en-US" b="1" dirty="0"/>
              <a:t>Triple/ quadruple aim </a:t>
            </a:r>
            <a:r>
              <a:rPr lang="en-US" dirty="0"/>
              <a:t>- Team-based care is an innovative strategy for providing high quality primary care for patients and greater efficiency for the clinical team. </a:t>
            </a:r>
          </a:p>
          <a:p>
            <a:endParaRPr lang="en-US" dirty="0"/>
          </a:p>
          <a:p>
            <a:r>
              <a:rPr lang="en-US" dirty="0"/>
              <a:t>What concerns</a:t>
            </a:r>
            <a:r>
              <a:rPr lang="en-US" baseline="0" dirty="0"/>
              <a:t> – </a:t>
            </a:r>
            <a:r>
              <a:rPr lang="en-US" b="1" baseline="0" dirty="0"/>
              <a:t>adopting/ integrating </a:t>
            </a:r>
            <a:r>
              <a:rPr lang="en-US" baseline="0" dirty="0"/>
              <a:t>systems and supports necessary to facilitate transition </a:t>
            </a:r>
            <a:endParaRPr lang="en-US" dirty="0"/>
          </a:p>
          <a:p>
            <a:endParaRPr lang="en-US" dirty="0"/>
          </a:p>
          <a:p>
            <a:r>
              <a:rPr lang="en-US" dirty="0"/>
              <a:t>How  -</a:t>
            </a:r>
            <a:r>
              <a:rPr lang="en-US" baseline="0" dirty="0"/>
              <a:t> effective </a:t>
            </a:r>
            <a:r>
              <a:rPr lang="en-US" b="1" baseline="0" dirty="0"/>
              <a:t>training</a:t>
            </a:r>
            <a:r>
              <a:rPr lang="en-US" baseline="0" dirty="0"/>
              <a:t> on TBC </a:t>
            </a:r>
            <a:r>
              <a:rPr lang="en-US" b="1" baseline="0" dirty="0"/>
              <a:t>core values </a:t>
            </a:r>
            <a:endParaRPr lang="en-US" b="1" dirty="0"/>
          </a:p>
        </p:txBody>
      </p:sp>
      <p:sp>
        <p:nvSpPr>
          <p:cNvPr id="4" name="Slide Number Placeholder 3"/>
          <p:cNvSpPr>
            <a:spLocks noGrp="1"/>
          </p:cNvSpPr>
          <p:nvPr>
            <p:ph type="sldNum" sz="quarter" idx="10"/>
          </p:nvPr>
        </p:nvSpPr>
        <p:spPr/>
        <p:txBody>
          <a:bodyPr/>
          <a:lstStyle/>
          <a:p>
            <a:fld id="{8E36664C-5A06-4B01-A4BD-122427A42F41}" type="slidenum">
              <a:rPr lang="en-US" smtClean="0"/>
              <a:t>3</a:t>
            </a:fld>
            <a:endParaRPr lang="en-US"/>
          </a:p>
        </p:txBody>
      </p:sp>
    </p:spTree>
    <p:extLst>
      <p:ext uri="{BB962C8B-B14F-4D97-AF65-F5344CB8AC3E}">
        <p14:creationId xmlns:p14="http://schemas.microsoft.com/office/powerpoint/2010/main" val="1353677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Although we assign the “</a:t>
            </a:r>
            <a:r>
              <a:rPr lang="en-US" b="1" dirty="0"/>
              <a:t>Ten Building Blocks of Highly Effective Primary Care Delivery</a:t>
            </a:r>
            <a:r>
              <a:rPr lang="en-US" dirty="0"/>
              <a:t>” (</a:t>
            </a:r>
            <a:r>
              <a:rPr lang="en-US" dirty="0" err="1"/>
              <a:t>Bodenheimer</a:t>
            </a:r>
            <a:r>
              <a:rPr lang="en-US" dirty="0"/>
              <a:t>, et al), students often do not have sufficient experience to appreciate the value of this approach. </a:t>
            </a:r>
          </a:p>
          <a:p>
            <a:endParaRPr lang="en-US" dirty="0"/>
          </a:p>
        </p:txBody>
      </p:sp>
      <p:sp>
        <p:nvSpPr>
          <p:cNvPr id="4" name="Slide Number Placeholder 3"/>
          <p:cNvSpPr>
            <a:spLocks noGrp="1"/>
          </p:cNvSpPr>
          <p:nvPr>
            <p:ph type="sldNum" sz="quarter" idx="10"/>
          </p:nvPr>
        </p:nvSpPr>
        <p:spPr/>
        <p:txBody>
          <a:bodyPr/>
          <a:lstStyle/>
          <a:p>
            <a:fld id="{8E36664C-5A06-4B01-A4BD-122427A42F41}" type="slidenum">
              <a:rPr lang="en-US" smtClean="0"/>
              <a:t>4</a:t>
            </a:fld>
            <a:endParaRPr lang="en-US"/>
          </a:p>
        </p:txBody>
      </p:sp>
    </p:spTree>
    <p:extLst>
      <p:ext uri="{BB962C8B-B14F-4D97-AF65-F5344CB8AC3E}">
        <p14:creationId xmlns:p14="http://schemas.microsoft.com/office/powerpoint/2010/main" val="38494973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Because students generally only see patients in office visits, they are often not extensively engaged with the other </a:t>
            </a:r>
            <a:r>
              <a:rPr lang="en-US" b="1" dirty="0"/>
              <a:t>functions of the clinical team </a:t>
            </a:r>
            <a:r>
              <a:rPr lang="en-US" dirty="0"/>
              <a:t>(</a:t>
            </a:r>
            <a:r>
              <a:rPr lang="en-US" dirty="0" err="1"/>
              <a:t>eg</a:t>
            </a:r>
            <a:r>
              <a:rPr lang="en-US" dirty="0"/>
              <a:t>: panel management, </a:t>
            </a:r>
            <a:r>
              <a:rPr lang="en-US" dirty="0" err="1"/>
              <a:t>etc</a:t>
            </a:r>
            <a:r>
              <a:rPr lang="en-US" dirty="0"/>
              <a:t>).</a:t>
            </a:r>
          </a:p>
          <a:p>
            <a:r>
              <a:rPr lang="en-US" dirty="0"/>
              <a:t> As a result, students miss the opportunity to see important functions of primary care including playing a proactive role in preventive care, offering chronic care outreach, etc. </a:t>
            </a:r>
          </a:p>
          <a:p>
            <a:endParaRPr lang="en-US" dirty="0"/>
          </a:p>
        </p:txBody>
      </p:sp>
      <p:sp>
        <p:nvSpPr>
          <p:cNvPr id="4" name="Slide Number Placeholder 3"/>
          <p:cNvSpPr>
            <a:spLocks noGrp="1"/>
          </p:cNvSpPr>
          <p:nvPr>
            <p:ph type="sldNum" sz="quarter" idx="10"/>
          </p:nvPr>
        </p:nvSpPr>
        <p:spPr/>
        <p:txBody>
          <a:bodyPr/>
          <a:lstStyle/>
          <a:p>
            <a:fld id="{8E36664C-5A06-4B01-A4BD-122427A42F41}" type="slidenum">
              <a:rPr lang="en-US" smtClean="0"/>
              <a:t>5</a:t>
            </a:fld>
            <a:endParaRPr lang="en-US"/>
          </a:p>
        </p:txBody>
      </p:sp>
    </p:spTree>
    <p:extLst>
      <p:ext uri="{BB962C8B-B14F-4D97-AF65-F5344CB8AC3E}">
        <p14:creationId xmlns:p14="http://schemas.microsoft.com/office/powerpoint/2010/main" val="7179633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created an </a:t>
            </a:r>
            <a:r>
              <a:rPr lang="en-US" b="1" dirty="0"/>
              <a:t>electronic simulation </a:t>
            </a:r>
            <a:r>
              <a:rPr lang="en-US" dirty="0"/>
              <a:t>so that learner could see the more macroscopic view and gain insight into the benefits of team-based care for patients, staff, providers and health care system function. </a:t>
            </a:r>
          </a:p>
          <a:p>
            <a:r>
              <a:rPr lang="en-US" b="1" dirty="0"/>
              <a:t>Piloted it with 25 third year students</a:t>
            </a:r>
          </a:p>
          <a:p>
            <a:endParaRPr lang="en-US" dirty="0"/>
          </a:p>
        </p:txBody>
      </p:sp>
      <p:sp>
        <p:nvSpPr>
          <p:cNvPr id="4" name="Slide Number Placeholder 3"/>
          <p:cNvSpPr>
            <a:spLocks noGrp="1"/>
          </p:cNvSpPr>
          <p:nvPr>
            <p:ph type="sldNum" sz="quarter" idx="10"/>
          </p:nvPr>
        </p:nvSpPr>
        <p:spPr/>
        <p:txBody>
          <a:bodyPr/>
          <a:lstStyle/>
          <a:p>
            <a:fld id="{8E36664C-5A06-4B01-A4BD-122427A42F41}" type="slidenum">
              <a:rPr lang="en-US" smtClean="0"/>
              <a:t>6</a:t>
            </a:fld>
            <a:endParaRPr lang="en-US"/>
          </a:p>
        </p:txBody>
      </p:sp>
    </p:spTree>
    <p:extLst>
      <p:ext uri="{BB962C8B-B14F-4D97-AF65-F5344CB8AC3E}">
        <p14:creationId xmlns:p14="http://schemas.microsoft.com/office/powerpoint/2010/main" val="10580099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developed a virtual model of a clinical team that includes a physician, medical assistant, health coach, registered nurse, and nurse practitioner. </a:t>
            </a:r>
          </a:p>
          <a:p>
            <a:r>
              <a:rPr lang="en-US" dirty="0"/>
              <a:t>We created a patient panel of 1000 patients who would be seen in a month. </a:t>
            </a:r>
          </a:p>
        </p:txBody>
      </p:sp>
      <p:sp>
        <p:nvSpPr>
          <p:cNvPr id="4" name="Slide Number Placeholder 3"/>
          <p:cNvSpPr>
            <a:spLocks noGrp="1"/>
          </p:cNvSpPr>
          <p:nvPr>
            <p:ph type="sldNum" sz="quarter" idx="10"/>
          </p:nvPr>
        </p:nvSpPr>
        <p:spPr/>
        <p:txBody>
          <a:bodyPr/>
          <a:lstStyle/>
          <a:p>
            <a:fld id="{8E36664C-5A06-4B01-A4BD-122427A42F41}" type="slidenum">
              <a:rPr lang="en-US" smtClean="0"/>
              <a:t>7</a:t>
            </a:fld>
            <a:endParaRPr lang="en-US"/>
          </a:p>
        </p:txBody>
      </p:sp>
    </p:spTree>
    <p:extLst>
      <p:ext uri="{BB962C8B-B14F-4D97-AF65-F5344CB8AC3E}">
        <p14:creationId xmlns:p14="http://schemas.microsoft.com/office/powerpoint/2010/main" val="20546901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36664C-5A06-4B01-A4BD-122427A42F41}" type="slidenum">
              <a:rPr lang="en-US" smtClean="0"/>
              <a:t>8</a:t>
            </a:fld>
            <a:endParaRPr lang="en-US"/>
          </a:p>
        </p:txBody>
      </p:sp>
    </p:spTree>
    <p:extLst>
      <p:ext uri="{BB962C8B-B14F-4D97-AF65-F5344CB8AC3E}">
        <p14:creationId xmlns:p14="http://schemas.microsoft.com/office/powerpoint/2010/main" val="2291565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36664C-5A06-4B01-A4BD-122427A42F41}" type="slidenum">
              <a:rPr lang="en-US" smtClean="0"/>
              <a:t>9</a:t>
            </a:fld>
            <a:endParaRPr lang="en-US"/>
          </a:p>
        </p:txBody>
      </p:sp>
    </p:spTree>
    <p:extLst>
      <p:ext uri="{BB962C8B-B14F-4D97-AF65-F5344CB8AC3E}">
        <p14:creationId xmlns:p14="http://schemas.microsoft.com/office/powerpoint/2010/main" val="11838190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Paper survey data</a:t>
            </a:r>
          </a:p>
          <a:p>
            <a:endParaRPr lang="en-US" dirty="0"/>
          </a:p>
        </p:txBody>
      </p:sp>
      <p:sp>
        <p:nvSpPr>
          <p:cNvPr id="4" name="Slide Number Placeholder 3"/>
          <p:cNvSpPr>
            <a:spLocks noGrp="1"/>
          </p:cNvSpPr>
          <p:nvPr>
            <p:ph type="sldNum" sz="quarter" idx="10"/>
          </p:nvPr>
        </p:nvSpPr>
        <p:spPr/>
        <p:txBody>
          <a:bodyPr/>
          <a:lstStyle/>
          <a:p>
            <a:fld id="{8E36664C-5A06-4B01-A4BD-122427A42F41}" type="slidenum">
              <a:rPr lang="en-US" smtClean="0"/>
              <a:t>10</a:t>
            </a:fld>
            <a:endParaRPr lang="en-US"/>
          </a:p>
        </p:txBody>
      </p:sp>
    </p:spTree>
    <p:extLst>
      <p:ext uri="{BB962C8B-B14F-4D97-AF65-F5344CB8AC3E}">
        <p14:creationId xmlns:p14="http://schemas.microsoft.com/office/powerpoint/2010/main" val="2075706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91E52C-E7BB-C242-AA0D-E2A014D456B5}" type="datetimeFigureOut">
              <a:rPr lang="en-US" smtClean="0"/>
              <a:t>2/9/2017</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68B2DDFE-CD43-4446-9AF3-CC1C0440B28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91E52C-E7BB-C242-AA0D-E2A014D456B5}" type="datetimeFigureOut">
              <a:rPr lang="en-US" smtClean="0"/>
              <a:t>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2DDFE-CD43-4446-9AF3-CC1C0440B28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91E52C-E7BB-C242-AA0D-E2A014D456B5}" type="datetimeFigureOut">
              <a:rPr lang="en-US" smtClean="0"/>
              <a:t>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2DDFE-CD43-4446-9AF3-CC1C0440B28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91E52C-E7BB-C242-AA0D-E2A014D456B5}" type="datetimeFigureOut">
              <a:rPr lang="en-US" smtClean="0"/>
              <a:t>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2DDFE-CD43-4446-9AF3-CC1C0440B28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2791E52C-E7BB-C242-AA0D-E2A014D456B5}" type="datetimeFigureOut">
              <a:rPr lang="en-US" smtClean="0"/>
              <a:t>2/9/2017</a:t>
            </a:fld>
            <a:endParaRPr lang="en-US"/>
          </a:p>
        </p:txBody>
      </p:sp>
      <p:sp>
        <p:nvSpPr>
          <p:cNvPr id="8" name="Slide Number Placeholder 7"/>
          <p:cNvSpPr>
            <a:spLocks noGrp="1"/>
          </p:cNvSpPr>
          <p:nvPr>
            <p:ph type="sldNum" sz="quarter" idx="11"/>
          </p:nvPr>
        </p:nvSpPr>
        <p:spPr/>
        <p:txBody>
          <a:bodyPr/>
          <a:lstStyle/>
          <a:p>
            <a:fld id="{68B2DDFE-CD43-4446-9AF3-CC1C0440B287}"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91E52C-E7BB-C242-AA0D-E2A014D456B5}" type="datetimeFigureOut">
              <a:rPr lang="en-US" smtClean="0"/>
              <a:t>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B2DDFE-CD43-4446-9AF3-CC1C0440B28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91E52C-E7BB-C242-AA0D-E2A014D456B5}" type="datetimeFigureOut">
              <a:rPr lang="en-US" smtClean="0"/>
              <a:t>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B2DDFE-CD43-4446-9AF3-CC1C0440B28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791E52C-E7BB-C242-AA0D-E2A014D456B5}" type="datetimeFigureOut">
              <a:rPr lang="en-US" smtClean="0"/>
              <a:t>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B2DDFE-CD43-4446-9AF3-CC1C0440B28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91E52C-E7BB-C242-AA0D-E2A014D456B5}" type="datetimeFigureOut">
              <a:rPr lang="en-US" smtClean="0"/>
              <a:t>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B2DDFE-CD43-4446-9AF3-CC1C0440B28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91E52C-E7BB-C242-AA0D-E2A014D456B5}" type="datetimeFigureOut">
              <a:rPr lang="en-US" smtClean="0"/>
              <a:t>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B2DDFE-CD43-4446-9AF3-CC1C0440B287}"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91E52C-E7BB-C242-AA0D-E2A014D456B5}" type="datetimeFigureOut">
              <a:rPr lang="en-US" smtClean="0"/>
              <a:t>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68B2DDFE-CD43-4446-9AF3-CC1C0440B287}"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2791E52C-E7BB-C242-AA0D-E2A014D456B5}" type="datetimeFigureOut">
              <a:rPr lang="en-US" smtClean="0"/>
              <a:t>2/9/2017</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68B2DDFE-CD43-4446-9AF3-CC1C0440B287}"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drive.google.com/open?id=1rcYbhE6yUbwEGdhmpWLLtbr_u20F4lxNOkIP4lr8vFY"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docs.google.com/spreadsheets/d/1KNB5Wz2gmghZSPwKCHUeoLhcF-86xLzyJSK6dJR6Qvk/edit?usp=sharin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199" y="228601"/>
            <a:ext cx="8376558" cy="4229100"/>
          </a:xfrm>
        </p:spPr>
        <p:txBody>
          <a:bodyPr>
            <a:noAutofit/>
          </a:bodyPr>
          <a:lstStyle/>
          <a:p>
            <a:r>
              <a:rPr lang="en-US" sz="4000" b="1" dirty="0">
                <a:latin typeface="+mn-lt"/>
              </a:rPr>
              <a:t>The  A  Team: </a:t>
            </a:r>
            <a:br>
              <a:rPr lang="en-US" sz="4000" b="1" dirty="0">
                <a:latin typeface="+mn-lt"/>
              </a:rPr>
            </a:br>
            <a:r>
              <a:rPr lang="en-US" sz="3600" b="1" dirty="0">
                <a:latin typeface="+mn-lt"/>
              </a:rPr>
              <a:t>Electronic Simulation of a Clinical Team Helps Learners Appreciate Benefits of Team-Based Care</a:t>
            </a:r>
          </a:p>
        </p:txBody>
      </p:sp>
      <p:sp>
        <p:nvSpPr>
          <p:cNvPr id="3" name="Subtitle 2"/>
          <p:cNvSpPr>
            <a:spLocks noGrp="1"/>
          </p:cNvSpPr>
          <p:nvPr>
            <p:ph type="subTitle" idx="1"/>
          </p:nvPr>
        </p:nvSpPr>
        <p:spPr>
          <a:xfrm>
            <a:off x="457199" y="4457700"/>
            <a:ext cx="8098971" cy="1257300"/>
          </a:xfrm>
        </p:spPr>
        <p:txBody>
          <a:bodyPr>
            <a:noAutofit/>
          </a:bodyPr>
          <a:lstStyle/>
          <a:p>
            <a:r>
              <a:rPr lang="en-US" sz="2700" dirty="0"/>
              <a:t>Elaine Lee, MS 4</a:t>
            </a:r>
          </a:p>
          <a:p>
            <a:r>
              <a:rPr lang="en-US" sz="2700" dirty="0"/>
              <a:t>Margo Vener, MD, MPH</a:t>
            </a:r>
          </a:p>
          <a:p>
            <a:r>
              <a:rPr lang="en-US" sz="2700" dirty="0"/>
              <a:t>University of California, San Francisco</a:t>
            </a:r>
          </a:p>
        </p:txBody>
      </p:sp>
    </p:spTree>
    <p:extLst>
      <p:ext uri="{BB962C8B-B14F-4D97-AF65-F5344CB8AC3E}">
        <p14:creationId xmlns:p14="http://schemas.microsoft.com/office/powerpoint/2010/main" val="4281484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399" y="152718"/>
            <a:ext cx="7069015" cy="818832"/>
          </a:xfrm>
        </p:spPr>
        <p:txBody>
          <a:bodyPr>
            <a:noAutofit/>
          </a:bodyPr>
          <a:lstStyle/>
          <a:p>
            <a:r>
              <a:rPr lang="en-US" sz="4000" dirty="0"/>
              <a:t>Results, continued</a:t>
            </a:r>
          </a:p>
        </p:txBody>
      </p:sp>
      <p:grpSp>
        <p:nvGrpSpPr>
          <p:cNvPr id="15" name="Group 14"/>
          <p:cNvGrpSpPr/>
          <p:nvPr/>
        </p:nvGrpSpPr>
        <p:grpSpPr>
          <a:xfrm>
            <a:off x="2990850" y="1150326"/>
            <a:ext cx="5753100" cy="610404"/>
            <a:chOff x="2990850" y="1009650"/>
            <a:chExt cx="5753100" cy="610404"/>
          </a:xfrm>
        </p:grpSpPr>
        <p:sp>
          <p:nvSpPr>
            <p:cNvPr id="13" name="Rectangle 12"/>
            <p:cNvSpPr/>
            <p:nvPr/>
          </p:nvSpPr>
          <p:spPr>
            <a:xfrm>
              <a:off x="2990850" y="1009650"/>
              <a:ext cx="4972050" cy="61040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9" name="TextBox 8"/>
            <p:cNvSpPr txBox="1"/>
            <p:nvPr/>
          </p:nvSpPr>
          <p:spPr>
            <a:xfrm>
              <a:off x="3143250" y="1104900"/>
              <a:ext cx="5600700" cy="477054"/>
            </a:xfrm>
            <a:prstGeom prst="rect">
              <a:avLst/>
            </a:prstGeom>
            <a:noFill/>
          </p:spPr>
          <p:txBody>
            <a:bodyPr wrap="square" rtlCol="0">
              <a:spAutoFit/>
            </a:bodyPr>
            <a:lstStyle/>
            <a:p>
              <a:r>
                <a:rPr lang="en-US" sz="2500" dirty="0"/>
                <a:t>Disagree						Agree</a:t>
              </a:r>
              <a:endParaRPr lang="en-US" sz="3200" b="1" dirty="0"/>
            </a:p>
          </p:txBody>
        </p:sp>
        <p:cxnSp>
          <p:nvCxnSpPr>
            <p:cNvPr id="11" name="Straight Arrow Connector 10"/>
            <p:cNvCxnSpPr/>
            <p:nvPr/>
          </p:nvCxnSpPr>
          <p:spPr>
            <a:xfrm>
              <a:off x="4610100" y="1343427"/>
              <a:ext cx="2171700" cy="0"/>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gr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50" y="1823724"/>
            <a:ext cx="8879305" cy="4889202"/>
          </a:xfrm>
          <a:prstGeom prst="rect">
            <a:avLst/>
          </a:prstGeom>
        </p:spPr>
      </p:pic>
      <p:cxnSp>
        <p:nvCxnSpPr>
          <p:cNvPr id="5" name="Straight Connector 4"/>
          <p:cNvCxnSpPr/>
          <p:nvPr/>
        </p:nvCxnSpPr>
        <p:spPr>
          <a:xfrm flipV="1">
            <a:off x="4957010" y="1245576"/>
            <a:ext cx="0" cy="4441682"/>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3779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630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1320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2380"/>
            <a:ext cx="5791200" cy="1043036"/>
          </a:xfrm>
        </p:spPr>
        <p:txBody>
          <a:bodyPr>
            <a:normAutofit/>
          </a:bodyPr>
          <a:lstStyle/>
          <a:p>
            <a:r>
              <a:rPr lang="en-US" sz="4400" dirty="0"/>
              <a:t>Next steps</a:t>
            </a:r>
          </a:p>
        </p:txBody>
      </p:sp>
      <p:sp>
        <p:nvSpPr>
          <p:cNvPr id="3" name="Content Placeholder 2"/>
          <p:cNvSpPr>
            <a:spLocks noGrp="1"/>
          </p:cNvSpPr>
          <p:nvPr>
            <p:ph idx="1"/>
          </p:nvPr>
        </p:nvSpPr>
        <p:spPr>
          <a:xfrm>
            <a:off x="302309" y="1463920"/>
            <a:ext cx="8755966" cy="4373563"/>
          </a:xfrm>
        </p:spPr>
        <p:txBody>
          <a:bodyPr>
            <a:noAutofit/>
          </a:bodyPr>
          <a:lstStyle/>
          <a:p>
            <a:pPr marL="457200" indent="-457200">
              <a:lnSpc>
                <a:spcPct val="150000"/>
              </a:lnSpc>
              <a:buFont typeface="Wingdings" pitchFamily="2" charset="2"/>
              <a:buChar char="q"/>
            </a:pPr>
            <a:r>
              <a:rPr lang="en-US" sz="3200" dirty="0"/>
              <a:t>Implement this simulation for all MS3s (170/year) and all PGY1s (15/year)</a:t>
            </a:r>
          </a:p>
          <a:p>
            <a:pPr marL="342900" indent="-342900">
              <a:lnSpc>
                <a:spcPct val="150000"/>
              </a:lnSpc>
              <a:buFont typeface="Wingdings" pitchFamily="2" charset="2"/>
              <a:buChar char="q"/>
            </a:pPr>
            <a:endParaRPr lang="en-US" sz="1200" dirty="0"/>
          </a:p>
          <a:p>
            <a:pPr marL="457200" indent="-457200">
              <a:lnSpc>
                <a:spcPct val="150000"/>
              </a:lnSpc>
              <a:buFont typeface="Wingdings" pitchFamily="2" charset="2"/>
              <a:buChar char="q"/>
            </a:pPr>
            <a:r>
              <a:rPr lang="en-US" sz="3200" dirty="0"/>
              <a:t>Evaluate the model by </a:t>
            </a:r>
            <a:r>
              <a:rPr lang="en-US" sz="3200" dirty="0" err="1"/>
              <a:t>Likert</a:t>
            </a:r>
            <a:r>
              <a:rPr lang="en-US" sz="3200" dirty="0"/>
              <a:t> scale about the logistics and value of the simulation</a:t>
            </a:r>
          </a:p>
          <a:p>
            <a:pPr marL="342900" indent="-342900">
              <a:lnSpc>
                <a:spcPct val="150000"/>
              </a:lnSpc>
              <a:buFont typeface="Wingdings" pitchFamily="2" charset="2"/>
              <a:buChar char="q"/>
            </a:pPr>
            <a:endParaRPr lang="en-US" sz="1200" dirty="0"/>
          </a:p>
          <a:p>
            <a:pPr marL="457200" indent="-457200">
              <a:lnSpc>
                <a:spcPct val="150000"/>
              </a:lnSpc>
              <a:buFont typeface="Wingdings" pitchFamily="2" charset="2"/>
              <a:buChar char="q"/>
            </a:pPr>
            <a:r>
              <a:rPr lang="en-US" sz="3200" dirty="0"/>
              <a:t>Conduct focus groups for more insight</a:t>
            </a:r>
          </a:p>
        </p:txBody>
      </p:sp>
    </p:spTree>
    <p:extLst>
      <p:ext uri="{BB962C8B-B14F-4D97-AF65-F5344CB8AC3E}">
        <p14:creationId xmlns:p14="http://schemas.microsoft.com/office/powerpoint/2010/main" val="3122771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1200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2070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772400" cy="1371600"/>
          </a:xfrm>
        </p:spPr>
        <p:txBody>
          <a:bodyPr>
            <a:noAutofit/>
          </a:bodyPr>
          <a:lstStyle/>
          <a:p>
            <a:r>
              <a:rPr lang="en-US" sz="4400" dirty="0"/>
              <a:t>What’s the point?</a:t>
            </a:r>
          </a:p>
        </p:txBody>
      </p:sp>
      <p:pic>
        <p:nvPicPr>
          <p:cNvPr id="3074" name="Picture 2" descr="C:\Users\Elaine\AppData\Local\Microsoft\Windows\Temporary Internet Files\Content.IE5\3P8MARI2\c2d287cfc9df985942b075a169597271-d7cefpk[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212" y="2202659"/>
            <a:ext cx="3508468" cy="3340061"/>
          </a:xfrm>
          <a:prstGeom prst="rect">
            <a:avLst/>
          </a:prstGeom>
          <a:noFill/>
          <a:extLst>
            <a:ext uri="{909E8E84-426E-40dd-AFC4-6F175D3DCCD1}">
              <a14:hiddenFill xmlns:a14="http://schemas.microsoft.com/office/drawing/2010/main" xmlns="">
                <a:solidFill>
                  <a:srgbClr val="FFFFFF"/>
                </a:solidFill>
              </a14:hiddenFill>
            </a:ext>
          </a:extLst>
        </p:spPr>
      </p:pic>
      <p:pic>
        <p:nvPicPr>
          <p:cNvPr id="3075" name="Picture 3" descr="C:\Users\Elaine\AppData\Local\Microsoft\Windows\Temporary Internet Files\Content.IE5\3P8MARI2\forum[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97680" y="1884788"/>
            <a:ext cx="4454433" cy="443958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933238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8800"/>
                                  </p:stCondLst>
                                  <p:childTnLst>
                                    <p:set>
                                      <p:cBhvr>
                                        <p:cTn id="10" dur="1" fill="hold">
                                          <p:stCondLst>
                                            <p:cond delay="0"/>
                                          </p:stCondLst>
                                        </p:cTn>
                                        <p:tgtEl>
                                          <p:spTgt spid="30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278586" cy="1183713"/>
          </a:xfrm>
        </p:spPr>
        <p:txBody>
          <a:bodyPr>
            <a:noAutofit/>
          </a:bodyPr>
          <a:lstStyle/>
          <a:p>
            <a:r>
              <a:rPr lang="en-US" sz="4400" dirty="0"/>
              <a:t>Discussion Questions</a:t>
            </a:r>
          </a:p>
        </p:txBody>
      </p:sp>
      <p:sp>
        <p:nvSpPr>
          <p:cNvPr id="3" name="Content Placeholder 2"/>
          <p:cNvSpPr>
            <a:spLocks noGrp="1"/>
          </p:cNvSpPr>
          <p:nvPr>
            <p:ph idx="1"/>
          </p:nvPr>
        </p:nvSpPr>
        <p:spPr>
          <a:xfrm>
            <a:off x="457200" y="1752600"/>
            <a:ext cx="8278586" cy="5105400"/>
          </a:xfrm>
        </p:spPr>
        <p:txBody>
          <a:bodyPr>
            <a:normAutofit/>
          </a:bodyPr>
          <a:lstStyle/>
          <a:p>
            <a:pPr marL="457200" indent="-457200">
              <a:buFont typeface="Wingdings" pitchFamily="2" charset="2"/>
              <a:buChar char="Ø"/>
            </a:pPr>
            <a:r>
              <a:rPr lang="en-US" sz="2900" dirty="0"/>
              <a:t>What are the challenges of teaching team-based care at your institution? What could be a role of an electronic simulation?</a:t>
            </a:r>
          </a:p>
          <a:p>
            <a:endParaRPr lang="en-US" sz="2900" dirty="0"/>
          </a:p>
          <a:p>
            <a:pPr marL="457200" indent="-457200">
              <a:buFont typeface="Wingdings" pitchFamily="2" charset="2"/>
              <a:buChar char="Ø"/>
            </a:pPr>
            <a:r>
              <a:rPr lang="en-US" sz="2900" dirty="0"/>
              <a:t>What are ways to get students involved in team-based care beyond electronic simulation (</a:t>
            </a:r>
            <a:r>
              <a:rPr lang="en-US" sz="2900" dirty="0" err="1"/>
              <a:t>ie</a:t>
            </a:r>
            <a:r>
              <a:rPr lang="en-US" sz="2900" dirty="0"/>
              <a:t>, engagement in actual work of the team)?</a:t>
            </a:r>
          </a:p>
        </p:txBody>
      </p:sp>
    </p:spTree>
    <p:extLst>
      <p:ext uri="{BB962C8B-B14F-4D97-AF65-F5344CB8AC3E}">
        <p14:creationId xmlns:p14="http://schemas.microsoft.com/office/powerpoint/2010/main" val="2235431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il6.picdn.net/shutterstock/videos/3225214/thumb/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49" y="1295642"/>
            <a:ext cx="9019425" cy="423929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889796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Disclosures</a:t>
            </a:r>
          </a:p>
        </p:txBody>
      </p:sp>
      <p:sp>
        <p:nvSpPr>
          <p:cNvPr id="3" name="Content Placeholder 2"/>
          <p:cNvSpPr>
            <a:spLocks noGrp="1"/>
          </p:cNvSpPr>
          <p:nvPr>
            <p:ph idx="1"/>
          </p:nvPr>
        </p:nvSpPr>
        <p:spPr/>
        <p:txBody>
          <a:bodyPr>
            <a:normAutofit/>
          </a:bodyPr>
          <a:lstStyle/>
          <a:p>
            <a:pPr marL="457200" indent="-457200">
              <a:buFont typeface="Arial" pitchFamily="34" charset="0"/>
              <a:buChar char="•"/>
            </a:pPr>
            <a:r>
              <a:rPr lang="en-US" sz="3000" dirty="0"/>
              <a:t>None</a:t>
            </a:r>
          </a:p>
        </p:txBody>
      </p:sp>
    </p:spTree>
    <p:extLst>
      <p:ext uri="{BB962C8B-B14F-4D97-AF65-F5344CB8AC3E}">
        <p14:creationId xmlns:p14="http://schemas.microsoft.com/office/powerpoint/2010/main" val="782290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Background</a:t>
            </a:r>
          </a:p>
        </p:txBody>
      </p:sp>
      <p:sp>
        <p:nvSpPr>
          <p:cNvPr id="3" name="Content Placeholder 2"/>
          <p:cNvSpPr>
            <a:spLocks noGrp="1"/>
          </p:cNvSpPr>
          <p:nvPr>
            <p:ph idx="1"/>
          </p:nvPr>
        </p:nvSpPr>
        <p:spPr>
          <a:xfrm>
            <a:off x="504373" y="1537392"/>
            <a:ext cx="8212711" cy="1143000"/>
          </a:xfrm>
        </p:spPr>
        <p:txBody>
          <a:bodyPr>
            <a:noAutofit/>
          </a:bodyPr>
          <a:lstStyle/>
          <a:p>
            <a:pPr algn="ctr">
              <a:lnSpc>
                <a:spcPct val="150000"/>
              </a:lnSpc>
            </a:pPr>
            <a:r>
              <a:rPr lang="en-US" sz="2500" dirty="0"/>
              <a:t>Team-based care is part of the Quadruple Aim of Health Care. It is an innovative strategy for providing high quality primary care for patients and greater efficiency for the clinical team.</a:t>
            </a:r>
            <a:endParaRPr lang="en-US" sz="2500" u="sng" dirty="0"/>
          </a:p>
        </p:txBody>
      </p:sp>
      <p:pic>
        <p:nvPicPr>
          <p:cNvPr id="1026" name="Picture 2" descr="https://media.licdn.com/mpr/mpr/AAEAAQAAAAAAAAKYAAAAJDVmMDYzOTcwLWYyOGItNGYxNi05NDIzLTAzNzdlZWQyYTBhZA.jpg"/>
          <p:cNvPicPr>
            <a:picLocks noChangeAspect="1" noChangeArrowheads="1"/>
          </p:cNvPicPr>
          <p:nvPr/>
        </p:nvPicPr>
        <p:blipFill rotWithShape="1">
          <a:blip r:embed="rId3">
            <a:extLst>
              <a:ext uri="{28A0092B-C50C-407E-A947-70E740481C1C}">
                <a14:useLocalDpi xmlns:a14="http://schemas.microsoft.com/office/drawing/2010/main" val="0"/>
              </a:ext>
            </a:extLst>
          </a:blip>
          <a:srcRect l="22836" r="18305"/>
          <a:stretch/>
        </p:blipFill>
        <p:spPr bwMode="auto">
          <a:xfrm>
            <a:off x="121920" y="3780275"/>
            <a:ext cx="3067595" cy="2982384"/>
          </a:xfrm>
          <a:prstGeom prst="rect">
            <a:avLst/>
          </a:prstGeom>
          <a:noFill/>
          <a:extLst>
            <a:ext uri="{909E8E84-426E-40dd-AFC4-6F175D3DCCD1}">
              <a14:hiddenFill xmlns:a14="http://schemas.microsoft.com/office/drawing/2010/main" xmlns="">
                <a:solidFill>
                  <a:srgbClr val="FFFFFF"/>
                </a:solidFill>
              </a14:hiddenFill>
            </a:ext>
          </a:extLst>
        </p:spPr>
      </p:pic>
      <p:sp>
        <p:nvSpPr>
          <p:cNvPr id="9" name="Content Placeholder 2"/>
          <p:cNvSpPr txBox="1">
            <a:spLocks/>
          </p:cNvSpPr>
          <p:nvPr/>
        </p:nvSpPr>
        <p:spPr>
          <a:xfrm>
            <a:off x="3391265" y="1739441"/>
            <a:ext cx="2474683" cy="1175503"/>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algn="ctr">
              <a:lnSpc>
                <a:spcPct val="200000"/>
              </a:lnSpc>
            </a:pPr>
            <a:endParaRPr lang="en-US" sz="3200" u="sng" dirty="0"/>
          </a:p>
        </p:txBody>
      </p:sp>
      <p:sp>
        <p:nvSpPr>
          <p:cNvPr id="4" name="TextBox 3"/>
          <p:cNvSpPr txBox="1"/>
          <p:nvPr/>
        </p:nvSpPr>
        <p:spPr>
          <a:xfrm>
            <a:off x="3768008" y="4438300"/>
            <a:ext cx="4949076" cy="1569660"/>
          </a:xfrm>
          <a:prstGeom prst="rect">
            <a:avLst/>
          </a:prstGeom>
          <a:noFill/>
        </p:spPr>
        <p:txBody>
          <a:bodyPr wrap="square" rtlCol="0">
            <a:spAutoFit/>
          </a:bodyPr>
          <a:lstStyle/>
          <a:p>
            <a:r>
              <a:rPr lang="en-US" sz="2400" dirty="0">
                <a:solidFill>
                  <a:srgbClr val="FF0000"/>
                </a:solidFill>
              </a:rPr>
              <a:t>However, lacking clinical experience, students often struggle to appreciate the impact of key aspects of team based care. </a:t>
            </a:r>
          </a:p>
        </p:txBody>
      </p:sp>
    </p:spTree>
    <p:extLst>
      <p:ext uri="{BB962C8B-B14F-4D97-AF65-F5344CB8AC3E}">
        <p14:creationId xmlns:p14="http://schemas.microsoft.com/office/powerpoint/2010/main" val="1815018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350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nodePh="1">
                                  <p:stCondLst>
                                    <p:cond delay="16700"/>
                                  </p:stCondLst>
                                  <p:endCondLst>
                                    <p:cond evt="begin" delay="0">
                                      <p:tn val="13"/>
                                    </p:cond>
                                  </p:end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098971" cy="1371600"/>
          </a:xfrm>
        </p:spPr>
        <p:txBody>
          <a:bodyPr>
            <a:noAutofit/>
          </a:bodyPr>
          <a:lstStyle/>
          <a:p>
            <a:r>
              <a:rPr lang="en-US" sz="4400" dirty="0"/>
              <a:t>Background, cont’d</a:t>
            </a:r>
          </a:p>
        </p:txBody>
      </p:sp>
      <p:pic>
        <p:nvPicPr>
          <p:cNvPr id="2050" name="Picture 2" descr="https://cepc.ucsf.edu/sites/cepc.ucsf.edu/files/building%20block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426" y="1816411"/>
            <a:ext cx="5086350" cy="4457700"/>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5462737" y="2658127"/>
            <a:ext cx="3681263" cy="2308324"/>
          </a:xfrm>
          <a:prstGeom prst="rect">
            <a:avLst/>
          </a:prstGeom>
          <a:noFill/>
        </p:spPr>
        <p:txBody>
          <a:bodyPr wrap="square" rtlCol="0">
            <a:spAutoFit/>
          </a:bodyPr>
          <a:lstStyle/>
          <a:p>
            <a:r>
              <a:rPr lang="en-US" sz="2400" dirty="0"/>
              <a:t>We assign the </a:t>
            </a:r>
          </a:p>
          <a:p>
            <a:r>
              <a:rPr lang="en-US" sz="2400" dirty="0"/>
              <a:t>“</a:t>
            </a:r>
            <a:r>
              <a:rPr lang="en-US" sz="2400" b="1" dirty="0"/>
              <a:t>Ten Building Blocks </a:t>
            </a:r>
            <a:br>
              <a:rPr lang="en-US" sz="2400" b="1" dirty="0"/>
            </a:br>
            <a:r>
              <a:rPr lang="en-US" sz="2400" b="1" dirty="0"/>
              <a:t>of Highly Effective </a:t>
            </a:r>
          </a:p>
          <a:p>
            <a:r>
              <a:rPr lang="en-US" sz="2400" b="1" dirty="0"/>
              <a:t>Primary Care Delivery</a:t>
            </a:r>
            <a:r>
              <a:rPr lang="en-US" sz="2400" dirty="0"/>
              <a:t>” </a:t>
            </a:r>
          </a:p>
          <a:p>
            <a:r>
              <a:rPr lang="en-US" sz="2400" dirty="0"/>
              <a:t>(</a:t>
            </a:r>
            <a:r>
              <a:rPr lang="en-US" sz="2400" dirty="0" err="1"/>
              <a:t>Bodenheimer</a:t>
            </a:r>
            <a:r>
              <a:rPr lang="en-US" sz="2400" dirty="0"/>
              <a:t>, et al); however</a:t>
            </a:r>
            <a:r>
              <a:rPr lang="mr-IN" sz="2400" dirty="0"/>
              <a:t>…</a:t>
            </a:r>
            <a:endParaRPr lang="en-US" sz="2400" dirty="0"/>
          </a:p>
        </p:txBody>
      </p:sp>
    </p:spTree>
    <p:extLst>
      <p:ext uri="{BB962C8B-B14F-4D97-AF65-F5344CB8AC3E}">
        <p14:creationId xmlns:p14="http://schemas.microsoft.com/office/powerpoint/2010/main" val="3682609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1141244"/>
          </a:xfrm>
        </p:spPr>
        <p:txBody>
          <a:bodyPr/>
          <a:lstStyle/>
          <a:p>
            <a:r>
              <a:rPr lang="en-US" dirty="0"/>
              <a:t>Challenge</a:t>
            </a:r>
          </a:p>
        </p:txBody>
      </p:sp>
      <p:sp>
        <p:nvSpPr>
          <p:cNvPr id="3" name="Content Placeholder 2"/>
          <p:cNvSpPr>
            <a:spLocks noGrp="1"/>
          </p:cNvSpPr>
          <p:nvPr>
            <p:ph idx="1"/>
          </p:nvPr>
        </p:nvSpPr>
        <p:spPr>
          <a:xfrm>
            <a:off x="138023" y="1500996"/>
            <a:ext cx="9005977" cy="4625167"/>
          </a:xfrm>
        </p:spPr>
        <p:txBody>
          <a:bodyPr>
            <a:noAutofit/>
          </a:bodyPr>
          <a:lstStyle/>
          <a:p>
            <a:pPr marL="344488" indent="-344488">
              <a:buFont typeface="Arial" panose="020B0604020202020204" pitchFamily="34" charset="0"/>
              <a:buChar char="•"/>
            </a:pPr>
            <a:r>
              <a:rPr lang="en-US" sz="3000" dirty="0"/>
              <a:t>Students</a:t>
            </a:r>
            <a:r>
              <a:rPr lang="en-US" sz="3100" dirty="0"/>
              <a:t> </a:t>
            </a:r>
            <a:r>
              <a:rPr lang="en-US" sz="3000" dirty="0"/>
              <a:t>primarily</a:t>
            </a:r>
            <a:r>
              <a:rPr lang="en-US" sz="3100" dirty="0"/>
              <a:t> </a:t>
            </a:r>
            <a:r>
              <a:rPr lang="en-US" sz="3000" dirty="0"/>
              <a:t>see patients</a:t>
            </a:r>
            <a:r>
              <a:rPr lang="en-US" sz="3100" dirty="0"/>
              <a:t> in </a:t>
            </a:r>
            <a:r>
              <a:rPr lang="en-US" sz="3000" dirty="0"/>
              <a:t>office visits </a:t>
            </a:r>
          </a:p>
          <a:p>
            <a:pPr marL="344488" indent="-344488">
              <a:buFont typeface="Arial" panose="020B0604020202020204" pitchFamily="34" charset="0"/>
              <a:buChar char="•"/>
            </a:pPr>
            <a:r>
              <a:rPr lang="en-US" sz="3100" dirty="0"/>
              <a:t>Often not extensively engaged with the other functions of the clinical team </a:t>
            </a:r>
            <a:br>
              <a:rPr lang="en-US" sz="3100" dirty="0"/>
            </a:br>
            <a:r>
              <a:rPr lang="en-US" sz="3100" dirty="0"/>
              <a:t>(</a:t>
            </a:r>
            <a:r>
              <a:rPr lang="en-US" sz="3100" dirty="0" err="1"/>
              <a:t>eg</a:t>
            </a:r>
            <a:r>
              <a:rPr lang="en-US" sz="3100" dirty="0"/>
              <a:t>: panel management)</a:t>
            </a:r>
          </a:p>
          <a:p>
            <a:pPr marL="344488" indent="-344488">
              <a:buFont typeface="Arial" panose="020B0604020202020204" pitchFamily="34" charset="0"/>
              <a:buChar char="•"/>
            </a:pPr>
            <a:r>
              <a:rPr lang="en-US" sz="3100" dirty="0"/>
              <a:t>Hence, students miss the opportunity to see important functions of primary care team:</a:t>
            </a:r>
          </a:p>
          <a:p>
            <a:pPr marL="914400" lvl="1" indent="-457200">
              <a:buFont typeface="Arial" panose="020B0604020202020204" pitchFamily="34" charset="0"/>
              <a:buChar char="‒"/>
            </a:pPr>
            <a:r>
              <a:rPr lang="en-US" sz="3000" dirty="0"/>
              <a:t>Proactive role in preventive care</a:t>
            </a:r>
          </a:p>
          <a:p>
            <a:pPr marL="914400" lvl="1" indent="-457200">
              <a:buFont typeface="Arial" panose="020B0604020202020204" pitchFamily="34" charset="0"/>
              <a:buChar char="‒"/>
            </a:pPr>
            <a:r>
              <a:rPr lang="en-US" sz="3000" dirty="0"/>
              <a:t>Chronic care outreach, etc. </a:t>
            </a:r>
          </a:p>
          <a:p>
            <a:endParaRPr lang="en-US" sz="3000" dirty="0"/>
          </a:p>
        </p:txBody>
      </p:sp>
    </p:spTree>
    <p:extLst>
      <p:ext uri="{BB962C8B-B14F-4D97-AF65-F5344CB8AC3E}">
        <p14:creationId xmlns:p14="http://schemas.microsoft.com/office/powerpoint/2010/main" val="2880628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Methods</a:t>
            </a:r>
          </a:p>
        </p:txBody>
      </p:sp>
      <p:sp>
        <p:nvSpPr>
          <p:cNvPr id="3" name="Content Placeholder 2"/>
          <p:cNvSpPr>
            <a:spLocks noGrp="1"/>
          </p:cNvSpPr>
          <p:nvPr>
            <p:ph idx="1"/>
          </p:nvPr>
        </p:nvSpPr>
        <p:spPr>
          <a:xfrm>
            <a:off x="457200" y="1752600"/>
            <a:ext cx="7620000" cy="4373563"/>
          </a:xfrm>
        </p:spPr>
        <p:txBody>
          <a:bodyPr>
            <a:normAutofit/>
          </a:bodyPr>
          <a:lstStyle/>
          <a:p>
            <a:pPr marL="457200" indent="-457200">
              <a:buFont typeface="Arial" pitchFamily="34" charset="0"/>
              <a:buChar char="•"/>
            </a:pPr>
            <a:r>
              <a:rPr lang="en-US" sz="3200" dirty="0"/>
              <a:t>Electronic simulation – goals:</a:t>
            </a:r>
          </a:p>
          <a:p>
            <a:pPr marL="914400" lvl="1" indent="-457200"/>
            <a:r>
              <a:rPr lang="en-US" sz="3200" dirty="0"/>
              <a:t>Macroscopic</a:t>
            </a:r>
          </a:p>
          <a:p>
            <a:pPr marL="914400" lvl="1" indent="-457200"/>
            <a:r>
              <a:rPr lang="en-US" sz="3200" dirty="0"/>
              <a:t>Benefits of team-based care</a:t>
            </a:r>
          </a:p>
          <a:p>
            <a:pPr lvl="1" indent="0">
              <a:buNone/>
            </a:pPr>
            <a:endParaRPr lang="en-US" sz="3200" dirty="0"/>
          </a:p>
          <a:p>
            <a:pPr marL="457200" indent="-457200">
              <a:buFont typeface="Arial" pitchFamily="34" charset="0"/>
              <a:buChar char="•"/>
            </a:pPr>
            <a:r>
              <a:rPr lang="en-US" sz="3200" dirty="0"/>
              <a:t>Pilot</a:t>
            </a:r>
          </a:p>
          <a:p>
            <a:pPr marL="914400" lvl="1" indent="-457200"/>
            <a:r>
              <a:rPr lang="en-US" sz="3200" dirty="0"/>
              <a:t>25 – 3</a:t>
            </a:r>
            <a:r>
              <a:rPr lang="en-US" sz="3200" baseline="30000" dirty="0"/>
              <a:t>rd</a:t>
            </a:r>
            <a:r>
              <a:rPr lang="en-US" sz="3200" dirty="0"/>
              <a:t> year medical students</a:t>
            </a:r>
          </a:p>
        </p:txBody>
      </p:sp>
    </p:spTree>
    <p:extLst>
      <p:ext uri="{BB962C8B-B14F-4D97-AF65-F5344CB8AC3E}">
        <p14:creationId xmlns:p14="http://schemas.microsoft.com/office/powerpoint/2010/main" val="2543511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1227508"/>
          </a:xfrm>
        </p:spPr>
        <p:txBody>
          <a:bodyPr>
            <a:normAutofit/>
          </a:bodyPr>
          <a:lstStyle/>
          <a:p>
            <a:r>
              <a:rPr lang="en-US" sz="4400" dirty="0"/>
              <a:t>“The A Team”</a:t>
            </a:r>
          </a:p>
        </p:txBody>
      </p:sp>
      <p:sp>
        <p:nvSpPr>
          <p:cNvPr id="5" name="Content Placeholder 4"/>
          <p:cNvSpPr>
            <a:spLocks noGrp="1"/>
          </p:cNvSpPr>
          <p:nvPr>
            <p:ph sz="half" idx="2"/>
          </p:nvPr>
        </p:nvSpPr>
        <p:spPr>
          <a:xfrm>
            <a:off x="4157932" y="1574800"/>
            <a:ext cx="4655868" cy="5029200"/>
          </a:xfrm>
        </p:spPr>
        <p:txBody>
          <a:bodyPr>
            <a:normAutofit/>
          </a:bodyPr>
          <a:lstStyle/>
          <a:p>
            <a:r>
              <a:rPr lang="en-US" sz="2700" u="sng" dirty="0"/>
              <a:t>Potential visit types</a:t>
            </a:r>
            <a:r>
              <a:rPr lang="en-US" sz="2700" dirty="0"/>
              <a:t>: </a:t>
            </a:r>
            <a:br>
              <a:rPr lang="en-US" sz="2700" dirty="0"/>
            </a:br>
            <a:r>
              <a:rPr lang="en-US" sz="2700" b="0" dirty="0"/>
              <a:t>acute, chronic, prevention, group visits, health coaching, and nurse visits</a:t>
            </a:r>
          </a:p>
          <a:p>
            <a:r>
              <a:rPr lang="en-US" sz="2700" dirty="0"/>
              <a:t> </a:t>
            </a:r>
          </a:p>
          <a:p>
            <a:r>
              <a:rPr lang="en-US" sz="2700" u="sng" dirty="0"/>
              <a:t>Clinical tasks for our team</a:t>
            </a:r>
            <a:r>
              <a:rPr lang="en-US" sz="2700" dirty="0"/>
              <a:t>: </a:t>
            </a:r>
            <a:br>
              <a:rPr lang="en-US" sz="2700" dirty="0"/>
            </a:br>
            <a:r>
              <a:rPr lang="en-US" sz="2700" b="0" dirty="0"/>
              <a:t>patient phone calls and emails, medication refills, preventive care outreach, lab review, and health coaching</a:t>
            </a:r>
          </a:p>
        </p:txBody>
      </p:sp>
      <p:pic>
        <p:nvPicPr>
          <p:cNvPr id="7" name="Picture 2" descr="http://www.progressivesurgicalsolutions.com/wp-content/uploads/2013/06/Huddle-Logo.jpg"/>
          <p:cNvPicPr>
            <a:picLocks noGrp="1" noChangeAspect="1" noChangeArrowheads="1"/>
          </p:cNvPicPr>
          <p:nvPr>
            <p:ph sz="half" idx="1"/>
          </p:nvPr>
        </p:nvPicPr>
        <p:blipFill rotWithShape="1">
          <a:blip r:embed="rId3">
            <a:extLst>
              <a:ext uri="{28A0092B-C50C-407E-A947-70E740481C1C}">
                <a14:useLocalDpi xmlns:a14="http://schemas.microsoft.com/office/drawing/2010/main" val="0"/>
              </a:ext>
            </a:extLst>
          </a:blip>
          <a:srcRect b="28293"/>
          <a:stretch/>
        </p:blipFill>
        <p:spPr bwMode="auto">
          <a:xfrm>
            <a:off x="457200" y="2385981"/>
            <a:ext cx="3292475" cy="304161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526271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Demonstration</a:t>
            </a:r>
          </a:p>
        </p:txBody>
      </p:sp>
      <p:sp>
        <p:nvSpPr>
          <p:cNvPr id="3" name="Content Placeholder 2"/>
          <p:cNvSpPr>
            <a:spLocks noGrp="1"/>
          </p:cNvSpPr>
          <p:nvPr>
            <p:ph idx="1"/>
          </p:nvPr>
        </p:nvSpPr>
        <p:spPr>
          <a:xfrm>
            <a:off x="457200" y="1752600"/>
            <a:ext cx="8172450" cy="4373563"/>
          </a:xfrm>
        </p:spPr>
        <p:txBody>
          <a:bodyPr>
            <a:normAutofit/>
          </a:bodyPr>
          <a:lstStyle/>
          <a:p>
            <a:pPr algn="ctr"/>
            <a:endParaRPr lang="en-US" sz="3600" dirty="0"/>
          </a:p>
          <a:p>
            <a:pPr algn="ctr"/>
            <a:r>
              <a:rPr lang="en-US" sz="3600" dirty="0">
                <a:hlinkClick r:id="rId3"/>
              </a:rPr>
              <a:t>Roles of Team Members</a:t>
            </a:r>
            <a:endParaRPr lang="en-US" sz="3600" dirty="0"/>
          </a:p>
          <a:p>
            <a:pPr algn="ctr"/>
            <a:endParaRPr lang="en-US" sz="3600" dirty="0"/>
          </a:p>
          <a:p>
            <a:pPr algn="ctr"/>
            <a:r>
              <a:rPr lang="en-US" sz="3600" dirty="0">
                <a:hlinkClick r:id="rId4"/>
              </a:rPr>
              <a:t>Exercise</a:t>
            </a:r>
            <a:endParaRPr lang="en-US" sz="3600" dirty="0"/>
          </a:p>
        </p:txBody>
      </p:sp>
    </p:spTree>
    <p:extLst>
      <p:ext uri="{BB962C8B-B14F-4D97-AF65-F5344CB8AC3E}">
        <p14:creationId xmlns:p14="http://schemas.microsoft.com/office/powerpoint/2010/main" val="1037620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81300" y="947263"/>
            <a:ext cx="6096000" cy="2975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133350" y="190818"/>
            <a:ext cx="5791200" cy="837882"/>
          </a:xfrm>
        </p:spPr>
        <p:txBody>
          <a:bodyPr>
            <a:normAutofit/>
          </a:bodyPr>
          <a:lstStyle/>
          <a:p>
            <a:r>
              <a:rPr lang="en-US" sz="4400" dirty="0"/>
              <a:t>Evaluation</a:t>
            </a:r>
          </a:p>
        </p:txBody>
      </p:sp>
      <p:sp>
        <p:nvSpPr>
          <p:cNvPr id="9" name="Text Placeholder 8"/>
          <p:cNvSpPr>
            <a:spLocks noGrp="1"/>
          </p:cNvSpPr>
          <p:nvPr>
            <p:ph type="body" idx="1"/>
          </p:nvPr>
        </p:nvSpPr>
        <p:spPr>
          <a:xfrm>
            <a:off x="171450" y="1977903"/>
            <a:ext cx="3291840" cy="639762"/>
          </a:xfrm>
        </p:spPr>
        <p:txBody>
          <a:bodyPr/>
          <a:lstStyle/>
          <a:p>
            <a:r>
              <a:rPr lang="en-US" sz="3000" u="sng" dirty="0">
                <a:solidFill>
                  <a:schemeClr val="tx2"/>
                </a:solidFill>
              </a:rPr>
              <a:t>STRENGTHS</a:t>
            </a: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1450" y="3952875"/>
            <a:ext cx="5219700" cy="2905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0" name="Text Placeholder 9"/>
          <p:cNvSpPr>
            <a:spLocks noGrp="1"/>
          </p:cNvSpPr>
          <p:nvPr>
            <p:ph type="body" sz="quarter" idx="3"/>
          </p:nvPr>
        </p:nvSpPr>
        <p:spPr>
          <a:xfrm>
            <a:off x="5410200" y="5045685"/>
            <a:ext cx="3733800" cy="639762"/>
          </a:xfrm>
        </p:spPr>
        <p:txBody>
          <a:bodyPr/>
          <a:lstStyle/>
          <a:p>
            <a:r>
              <a:rPr lang="en-US" sz="2800" u="sng" dirty="0">
                <a:solidFill>
                  <a:schemeClr val="accent5">
                    <a:lumMod val="50000"/>
                  </a:schemeClr>
                </a:solidFill>
              </a:rPr>
              <a:t>IMPROVEMENTS</a:t>
            </a:r>
          </a:p>
        </p:txBody>
      </p:sp>
    </p:spTree>
    <p:extLst>
      <p:ext uri="{BB962C8B-B14F-4D97-AF65-F5344CB8AC3E}">
        <p14:creationId xmlns:p14="http://schemas.microsoft.com/office/powerpoint/2010/main" val="4789699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8740</TotalTime>
  <Words>563</Words>
  <Application>Microsoft Office PowerPoint</Application>
  <PresentationFormat>On-screen Show (4:3)</PresentationFormat>
  <Paragraphs>81</Paragraphs>
  <Slides>14</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Arial Black</vt:lpstr>
      <vt:lpstr>Calibri</vt:lpstr>
      <vt:lpstr>Mangal</vt:lpstr>
      <vt:lpstr>Wingdings</vt:lpstr>
      <vt:lpstr>Essential</vt:lpstr>
      <vt:lpstr>The  A  Team:  Electronic Simulation of a Clinical Team Helps Learners Appreciate Benefits of Team-Based Care</vt:lpstr>
      <vt:lpstr>Disclosures</vt:lpstr>
      <vt:lpstr>Background</vt:lpstr>
      <vt:lpstr>Background, cont’d</vt:lpstr>
      <vt:lpstr>Challenge</vt:lpstr>
      <vt:lpstr>Methods</vt:lpstr>
      <vt:lpstr>“The A Team”</vt:lpstr>
      <vt:lpstr>Demonstration</vt:lpstr>
      <vt:lpstr>Evaluation</vt:lpstr>
      <vt:lpstr>Results, continued</vt:lpstr>
      <vt:lpstr>Next steps</vt:lpstr>
      <vt:lpstr>What’s the point?</vt:lpstr>
      <vt:lpstr>Discussion Questions</vt:lpstr>
      <vt:lpstr>PowerPoint Presentation</vt:lpstr>
    </vt:vector>
  </TitlesOfParts>
  <Company>UCSF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 Team:  Electronic Simulation of a Clinical Team Helps Learners Appreciate Benefits of Team-Based Care</dc:title>
  <dc:creator>Margo Vener</dc:creator>
  <cp:lastModifiedBy>Elaine Lee</cp:lastModifiedBy>
  <cp:revision>38</cp:revision>
  <dcterms:created xsi:type="dcterms:W3CDTF">2017-01-17T22:55:21Z</dcterms:created>
  <dcterms:modified xsi:type="dcterms:W3CDTF">2017-02-10T07:18:37Z</dcterms:modified>
</cp:coreProperties>
</file>