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9" r:id="rId1"/>
  </p:sldMasterIdLst>
  <p:notesMasterIdLst>
    <p:notesMasterId r:id="rId3"/>
  </p:notesMasterIdLst>
  <p:sldIdLst>
    <p:sldId id="256" r:id="rId2"/>
  </p:sldIdLst>
  <p:sldSz cx="36576000" cy="27432000"/>
  <p:notesSz cx="6858000" cy="9144000"/>
  <p:embeddedFontLst>
    <p:embeddedFont>
      <p:font typeface="Gill Sans" panose="020B0604020202020204" charset="0"/>
      <p:regular r:id="rId4"/>
      <p:bold r:id="rId5"/>
    </p:embeddedFont>
    <p:embeddedFont>
      <p:font typeface="NTR" panose="020B0604020202020204" charset="0"/>
      <p:regular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8640">
          <p15:clr>
            <a:srgbClr val="000000"/>
          </p15:clr>
        </p15:guide>
        <p15:guide id="2" pos="1152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603BF41-4F18-4FFD-92E0-8559E5687246}">
  <a:tblStyle styleId="{7603BF41-4F18-4FFD-92E0-8559E568724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837" autoAdjust="0"/>
  </p:normalViewPr>
  <p:slideViewPr>
    <p:cSldViewPr snapToGrid="0">
      <p:cViewPr varScale="1">
        <p:scale>
          <a:sx n="33" d="100"/>
          <a:sy n="33" d="100"/>
        </p:scale>
        <p:origin x="1074" y="102"/>
      </p:cViewPr>
      <p:guideLst>
        <p:guide orient="horz" pos="8640"/>
        <p:guide pos="115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5" Type="http://schemas.openxmlformats.org/officeDocument/2006/relationships/font" Target="fonts/font2.fntdata"/><Relationship Id="rId10" Type="http://schemas.openxmlformats.org/officeDocument/2006/relationships/tableStyles" Target="tableStyles.xml"/><Relationship Id="rId4" Type="http://schemas.openxmlformats.org/officeDocument/2006/relationships/font" Target="fonts/font1.fntdata"/><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
        <p:cNvGrpSpPr/>
        <p:nvPr/>
      </p:nvGrpSpPr>
      <p:grpSpPr>
        <a:xfrm>
          <a:off x="0" y="0"/>
          <a:ext cx="0" cy="0"/>
          <a:chOff x="0" y="0"/>
          <a:chExt cx="0" cy="0"/>
        </a:xfrm>
      </p:grpSpPr>
      <p:sp>
        <p:nvSpPr>
          <p:cNvPr id="13" name="Google Shape;1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 name="Google Shape;1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text" type="tx">
  <p:cSld name="TITLE_AND_BODY">
    <p:spTree>
      <p:nvGrpSpPr>
        <p:cNvPr id="1" name="Shape 6"/>
        <p:cNvGrpSpPr/>
        <p:nvPr/>
      </p:nvGrpSpPr>
      <p:grpSpPr>
        <a:xfrm>
          <a:off x="0" y="0"/>
          <a:ext cx="0" cy="0"/>
          <a:chOff x="0" y="0"/>
          <a:chExt cx="0" cy="0"/>
        </a:xfrm>
      </p:grpSpPr>
      <p:sp>
        <p:nvSpPr>
          <p:cNvPr id="7" name="Google Shape;7;p2"/>
          <p:cNvSpPr txBox="1">
            <a:spLocks noGrp="1"/>
          </p:cNvSpPr>
          <p:nvPr>
            <p:ph type="title"/>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SzPts val="1400"/>
              <a:buNone/>
              <a:defRPr sz="4600" b="0" i="0" u="none" strike="noStrike" cap="none">
                <a:solidFill>
                  <a:schemeClr val="dk1"/>
                </a:solidFill>
                <a:latin typeface="NTR"/>
                <a:ea typeface="NTR"/>
                <a:cs typeface="NTR"/>
                <a:sym typeface="NTR"/>
              </a:defRPr>
            </a:lvl1pPr>
            <a:lvl2pPr marR="0" lvl="1" algn="ctr" rtl="0">
              <a:lnSpc>
                <a:spcPct val="100000"/>
              </a:lnSpc>
              <a:spcBef>
                <a:spcPts val="0"/>
              </a:spcBef>
              <a:spcAft>
                <a:spcPts val="0"/>
              </a:spcAft>
              <a:buSzPts val="1400"/>
              <a:buNone/>
              <a:defRPr sz="4600" b="0" i="0" u="none" strike="noStrike" cap="none">
                <a:solidFill>
                  <a:schemeClr val="dk1"/>
                </a:solidFill>
                <a:latin typeface="NTR"/>
                <a:ea typeface="NTR"/>
                <a:cs typeface="NTR"/>
                <a:sym typeface="NTR"/>
              </a:defRPr>
            </a:lvl2pPr>
            <a:lvl3pPr marR="0" lvl="2" algn="ctr" rtl="0">
              <a:lnSpc>
                <a:spcPct val="100000"/>
              </a:lnSpc>
              <a:spcBef>
                <a:spcPts val="0"/>
              </a:spcBef>
              <a:spcAft>
                <a:spcPts val="0"/>
              </a:spcAft>
              <a:buSzPts val="1400"/>
              <a:buNone/>
              <a:defRPr sz="4600" b="0" i="0" u="none" strike="noStrike" cap="none">
                <a:solidFill>
                  <a:schemeClr val="dk1"/>
                </a:solidFill>
                <a:latin typeface="NTR"/>
                <a:ea typeface="NTR"/>
                <a:cs typeface="NTR"/>
                <a:sym typeface="NTR"/>
              </a:defRPr>
            </a:lvl3pPr>
            <a:lvl4pPr marR="0" lvl="3" algn="ctr" rtl="0">
              <a:lnSpc>
                <a:spcPct val="100000"/>
              </a:lnSpc>
              <a:spcBef>
                <a:spcPts val="0"/>
              </a:spcBef>
              <a:spcAft>
                <a:spcPts val="0"/>
              </a:spcAft>
              <a:buSzPts val="1400"/>
              <a:buNone/>
              <a:defRPr sz="4600" b="0" i="0" u="none" strike="noStrike" cap="none">
                <a:solidFill>
                  <a:schemeClr val="dk1"/>
                </a:solidFill>
                <a:latin typeface="NTR"/>
                <a:ea typeface="NTR"/>
                <a:cs typeface="NTR"/>
                <a:sym typeface="NTR"/>
              </a:defRPr>
            </a:lvl4pPr>
            <a:lvl5pPr marR="0" lvl="4" algn="ctr" rtl="0">
              <a:lnSpc>
                <a:spcPct val="100000"/>
              </a:lnSpc>
              <a:spcBef>
                <a:spcPts val="0"/>
              </a:spcBef>
              <a:spcAft>
                <a:spcPts val="0"/>
              </a:spcAft>
              <a:buSzPts val="1400"/>
              <a:buNone/>
              <a:defRPr sz="4600" b="0" i="0" u="none" strike="noStrike" cap="none">
                <a:solidFill>
                  <a:schemeClr val="dk1"/>
                </a:solidFill>
                <a:latin typeface="NTR"/>
                <a:ea typeface="NTR"/>
                <a:cs typeface="NTR"/>
                <a:sym typeface="NTR"/>
              </a:defRPr>
            </a:lvl5pPr>
            <a:lvl6pPr marR="0" lvl="5" algn="ctr" rtl="0">
              <a:lnSpc>
                <a:spcPct val="100000"/>
              </a:lnSpc>
              <a:spcBef>
                <a:spcPts val="0"/>
              </a:spcBef>
              <a:spcAft>
                <a:spcPts val="0"/>
              </a:spcAft>
              <a:buSzPts val="1400"/>
              <a:buNone/>
              <a:defRPr sz="4600" b="0" i="0" u="none" strike="noStrike" cap="none">
                <a:solidFill>
                  <a:schemeClr val="dk1"/>
                </a:solidFill>
                <a:latin typeface="NTR"/>
                <a:ea typeface="NTR"/>
                <a:cs typeface="NTR"/>
                <a:sym typeface="NTR"/>
              </a:defRPr>
            </a:lvl6pPr>
            <a:lvl7pPr marR="0" lvl="6" algn="ctr" rtl="0">
              <a:lnSpc>
                <a:spcPct val="100000"/>
              </a:lnSpc>
              <a:spcBef>
                <a:spcPts val="0"/>
              </a:spcBef>
              <a:spcAft>
                <a:spcPts val="0"/>
              </a:spcAft>
              <a:buSzPts val="1400"/>
              <a:buNone/>
              <a:defRPr sz="4600" b="0" i="0" u="none" strike="noStrike" cap="none">
                <a:solidFill>
                  <a:schemeClr val="dk1"/>
                </a:solidFill>
                <a:latin typeface="NTR"/>
                <a:ea typeface="NTR"/>
                <a:cs typeface="NTR"/>
                <a:sym typeface="NTR"/>
              </a:defRPr>
            </a:lvl7pPr>
            <a:lvl8pPr marR="0" lvl="7" algn="ctr" rtl="0">
              <a:lnSpc>
                <a:spcPct val="100000"/>
              </a:lnSpc>
              <a:spcBef>
                <a:spcPts val="0"/>
              </a:spcBef>
              <a:spcAft>
                <a:spcPts val="0"/>
              </a:spcAft>
              <a:buSzPts val="1400"/>
              <a:buNone/>
              <a:defRPr sz="4600" b="0" i="0" u="none" strike="noStrike" cap="none">
                <a:solidFill>
                  <a:schemeClr val="dk1"/>
                </a:solidFill>
                <a:latin typeface="NTR"/>
                <a:ea typeface="NTR"/>
                <a:cs typeface="NTR"/>
                <a:sym typeface="NTR"/>
              </a:defRPr>
            </a:lvl8pPr>
            <a:lvl9pPr marR="0" lvl="8" algn="ctr" rtl="0">
              <a:lnSpc>
                <a:spcPct val="100000"/>
              </a:lnSpc>
              <a:spcBef>
                <a:spcPts val="0"/>
              </a:spcBef>
              <a:spcAft>
                <a:spcPts val="0"/>
              </a:spcAft>
              <a:buSzPts val="1400"/>
              <a:buNone/>
              <a:defRPr sz="4600" b="0" i="0" u="none" strike="noStrike" cap="none">
                <a:solidFill>
                  <a:schemeClr val="dk1"/>
                </a:solidFill>
                <a:latin typeface="NTR"/>
                <a:ea typeface="NTR"/>
                <a:cs typeface="NTR"/>
                <a:sym typeface="NTR"/>
              </a:defRPr>
            </a:lvl9pPr>
          </a:lstStyle>
          <a:p>
            <a:endParaRPr/>
          </a:p>
        </p:txBody>
      </p:sp>
      <p:sp>
        <p:nvSpPr>
          <p:cNvPr id="8" name="Google Shape;8;p2"/>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457200" marR="0" lvl="0" indent="-361950" algn="l" rtl="0">
              <a:lnSpc>
                <a:spcPct val="100000"/>
              </a:lnSpc>
              <a:spcBef>
                <a:spcPts val="500"/>
              </a:spcBef>
              <a:spcAft>
                <a:spcPts val="0"/>
              </a:spcAft>
              <a:buClr>
                <a:srgbClr val="000000"/>
              </a:buClr>
              <a:buSzPts val="2100"/>
              <a:buFont typeface="Arial"/>
              <a:buChar char="•"/>
              <a:defRPr sz="2100" b="0" i="0" u="none" strike="noStrike" cap="none">
                <a:solidFill>
                  <a:schemeClr val="dk1"/>
                </a:solidFill>
                <a:latin typeface="NTR"/>
                <a:ea typeface="NTR"/>
                <a:cs typeface="NTR"/>
                <a:sym typeface="NTR"/>
              </a:defRPr>
            </a:lvl1pPr>
            <a:lvl2pPr marL="914400" marR="0" lvl="1" indent="-361950" algn="l" rtl="0">
              <a:lnSpc>
                <a:spcPct val="100000"/>
              </a:lnSpc>
              <a:spcBef>
                <a:spcPts val="500"/>
              </a:spcBef>
              <a:spcAft>
                <a:spcPts val="0"/>
              </a:spcAft>
              <a:buClr>
                <a:srgbClr val="000000"/>
              </a:buClr>
              <a:buSzPts val="2100"/>
              <a:buFont typeface="Arial"/>
              <a:buChar char="–"/>
              <a:defRPr sz="2100" b="0" i="0" u="none" strike="noStrike" cap="none">
                <a:solidFill>
                  <a:schemeClr val="dk1"/>
                </a:solidFill>
                <a:latin typeface="NTR"/>
                <a:ea typeface="NTR"/>
                <a:cs typeface="NTR"/>
                <a:sym typeface="NTR"/>
              </a:defRPr>
            </a:lvl2pPr>
            <a:lvl3pPr marL="1371600" marR="0" lvl="2" indent="-361950" algn="l" rtl="0">
              <a:lnSpc>
                <a:spcPct val="100000"/>
              </a:lnSpc>
              <a:spcBef>
                <a:spcPts val="500"/>
              </a:spcBef>
              <a:spcAft>
                <a:spcPts val="0"/>
              </a:spcAft>
              <a:buClr>
                <a:srgbClr val="000000"/>
              </a:buClr>
              <a:buSzPts val="2100"/>
              <a:buFont typeface="Arial"/>
              <a:buChar char="•"/>
              <a:defRPr sz="2100" b="0" i="0" u="none" strike="noStrike" cap="none">
                <a:solidFill>
                  <a:schemeClr val="dk1"/>
                </a:solidFill>
                <a:latin typeface="NTR"/>
                <a:ea typeface="NTR"/>
                <a:cs typeface="NTR"/>
                <a:sym typeface="NTR"/>
              </a:defRPr>
            </a:lvl3pPr>
            <a:lvl4pPr marL="1828800" marR="0" lvl="3" indent="-361950" algn="l" rtl="0">
              <a:lnSpc>
                <a:spcPct val="100000"/>
              </a:lnSpc>
              <a:spcBef>
                <a:spcPts val="500"/>
              </a:spcBef>
              <a:spcAft>
                <a:spcPts val="0"/>
              </a:spcAft>
              <a:buClr>
                <a:srgbClr val="000000"/>
              </a:buClr>
              <a:buSzPts val="2100"/>
              <a:buFont typeface="Arial"/>
              <a:buChar char="–"/>
              <a:defRPr sz="2100" b="0" i="0" u="none" strike="noStrike" cap="none">
                <a:solidFill>
                  <a:schemeClr val="dk1"/>
                </a:solidFill>
                <a:latin typeface="NTR"/>
                <a:ea typeface="NTR"/>
                <a:cs typeface="NTR"/>
                <a:sym typeface="NTR"/>
              </a:defRPr>
            </a:lvl4pPr>
            <a:lvl5pPr marL="2286000" marR="0" lvl="4" indent="-361950" algn="l" rtl="0">
              <a:lnSpc>
                <a:spcPct val="100000"/>
              </a:lnSpc>
              <a:spcBef>
                <a:spcPts val="500"/>
              </a:spcBef>
              <a:spcAft>
                <a:spcPts val="0"/>
              </a:spcAft>
              <a:buClr>
                <a:srgbClr val="000000"/>
              </a:buClr>
              <a:buSzPts val="2100"/>
              <a:buFont typeface="Arial"/>
              <a:buChar char="»"/>
              <a:defRPr sz="2100" b="0" i="0" u="none" strike="noStrike" cap="none">
                <a:solidFill>
                  <a:schemeClr val="dk1"/>
                </a:solidFill>
                <a:latin typeface="NTR"/>
                <a:ea typeface="NTR"/>
                <a:cs typeface="NTR"/>
                <a:sym typeface="NTR"/>
              </a:defRPr>
            </a:lvl5pPr>
            <a:lvl6pPr marL="2743200" marR="0" lvl="5" indent="-361950" algn="l" rtl="0">
              <a:lnSpc>
                <a:spcPct val="100000"/>
              </a:lnSpc>
              <a:spcBef>
                <a:spcPts val="500"/>
              </a:spcBef>
              <a:spcAft>
                <a:spcPts val="0"/>
              </a:spcAft>
              <a:buClr>
                <a:srgbClr val="000000"/>
              </a:buClr>
              <a:buSzPts val="2100"/>
              <a:buFont typeface="Arial"/>
              <a:buChar char="»"/>
              <a:defRPr sz="2100" b="0" i="0" u="none" strike="noStrike" cap="none">
                <a:solidFill>
                  <a:schemeClr val="dk1"/>
                </a:solidFill>
                <a:latin typeface="NTR"/>
                <a:ea typeface="NTR"/>
                <a:cs typeface="NTR"/>
                <a:sym typeface="NTR"/>
              </a:defRPr>
            </a:lvl6pPr>
            <a:lvl7pPr marL="3200400" marR="0" lvl="6" indent="-361950" algn="l" rtl="0">
              <a:lnSpc>
                <a:spcPct val="100000"/>
              </a:lnSpc>
              <a:spcBef>
                <a:spcPts val="500"/>
              </a:spcBef>
              <a:spcAft>
                <a:spcPts val="0"/>
              </a:spcAft>
              <a:buClr>
                <a:srgbClr val="000000"/>
              </a:buClr>
              <a:buSzPts val="2100"/>
              <a:buFont typeface="Arial"/>
              <a:buChar char="»"/>
              <a:defRPr sz="2100" b="0" i="0" u="none" strike="noStrike" cap="none">
                <a:solidFill>
                  <a:schemeClr val="dk1"/>
                </a:solidFill>
                <a:latin typeface="NTR"/>
                <a:ea typeface="NTR"/>
                <a:cs typeface="NTR"/>
                <a:sym typeface="NTR"/>
              </a:defRPr>
            </a:lvl7pPr>
            <a:lvl8pPr marL="3657600" marR="0" lvl="7" indent="-361950" algn="l" rtl="0">
              <a:lnSpc>
                <a:spcPct val="100000"/>
              </a:lnSpc>
              <a:spcBef>
                <a:spcPts val="500"/>
              </a:spcBef>
              <a:spcAft>
                <a:spcPts val="0"/>
              </a:spcAft>
              <a:buClr>
                <a:srgbClr val="000000"/>
              </a:buClr>
              <a:buSzPts val="2100"/>
              <a:buFont typeface="Arial"/>
              <a:buChar char="»"/>
              <a:defRPr sz="2100" b="0" i="0" u="none" strike="noStrike" cap="none">
                <a:solidFill>
                  <a:schemeClr val="dk1"/>
                </a:solidFill>
                <a:latin typeface="NTR"/>
                <a:ea typeface="NTR"/>
                <a:cs typeface="NTR"/>
                <a:sym typeface="NTR"/>
              </a:defRPr>
            </a:lvl8pPr>
            <a:lvl9pPr marL="4114800" marR="0" lvl="8" indent="-361950" algn="l" rtl="0">
              <a:lnSpc>
                <a:spcPct val="100000"/>
              </a:lnSpc>
              <a:spcBef>
                <a:spcPts val="500"/>
              </a:spcBef>
              <a:spcAft>
                <a:spcPts val="0"/>
              </a:spcAft>
              <a:buClr>
                <a:srgbClr val="000000"/>
              </a:buClr>
              <a:buSzPts val="2100"/>
              <a:buFont typeface="Arial"/>
              <a:buChar char="»"/>
              <a:defRPr sz="2100" b="0" i="0" u="none" strike="noStrike" cap="none">
                <a:solidFill>
                  <a:schemeClr val="dk1"/>
                </a:solidFill>
                <a:latin typeface="NTR"/>
                <a:ea typeface="NTR"/>
                <a:cs typeface="NTR"/>
                <a:sym typeface="NTR"/>
              </a:defRPr>
            </a:lvl9pPr>
          </a:lstStyle>
          <a:p>
            <a:endParaRPr/>
          </a:p>
        </p:txBody>
      </p:sp>
      <p:sp>
        <p:nvSpPr>
          <p:cNvPr id="9" name="Google Shape;9;p2"/>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200" b="0" i="0" u="none" strike="noStrike" cap="none">
                <a:solidFill>
                  <a:schemeClr val="dk1"/>
                </a:solidFill>
                <a:latin typeface="Gill Sans"/>
                <a:ea typeface="Gill Sans"/>
                <a:cs typeface="Gill Sans"/>
                <a:sym typeface="Gill Sans"/>
              </a:defRPr>
            </a:lvl1pPr>
            <a:lvl2pPr marR="0" lvl="1" algn="l" rtl="0">
              <a:lnSpc>
                <a:spcPct val="100000"/>
              </a:lnSpc>
              <a:spcBef>
                <a:spcPts val="0"/>
              </a:spcBef>
              <a:spcAft>
                <a:spcPts val="0"/>
              </a:spcAft>
              <a:buSzPts val="1400"/>
              <a:buNone/>
              <a:defRPr sz="1200" b="0" i="0" u="none" strike="noStrike" cap="none">
                <a:solidFill>
                  <a:schemeClr val="dk1"/>
                </a:solidFill>
                <a:latin typeface="Gill Sans"/>
                <a:ea typeface="Gill Sans"/>
                <a:cs typeface="Gill Sans"/>
                <a:sym typeface="Gill Sans"/>
              </a:defRPr>
            </a:lvl2pPr>
            <a:lvl3pPr marR="0" lvl="2" algn="l" rtl="0">
              <a:lnSpc>
                <a:spcPct val="100000"/>
              </a:lnSpc>
              <a:spcBef>
                <a:spcPts val="0"/>
              </a:spcBef>
              <a:spcAft>
                <a:spcPts val="0"/>
              </a:spcAft>
              <a:buSzPts val="1400"/>
              <a:buNone/>
              <a:defRPr sz="1200" b="0" i="0" u="none" strike="noStrike" cap="none">
                <a:solidFill>
                  <a:schemeClr val="dk1"/>
                </a:solidFill>
                <a:latin typeface="Gill Sans"/>
                <a:ea typeface="Gill Sans"/>
                <a:cs typeface="Gill Sans"/>
                <a:sym typeface="Gill Sans"/>
              </a:defRPr>
            </a:lvl3pPr>
            <a:lvl4pPr marR="0" lvl="3" algn="l" rtl="0">
              <a:lnSpc>
                <a:spcPct val="100000"/>
              </a:lnSpc>
              <a:spcBef>
                <a:spcPts val="0"/>
              </a:spcBef>
              <a:spcAft>
                <a:spcPts val="0"/>
              </a:spcAft>
              <a:buSzPts val="1400"/>
              <a:buNone/>
              <a:defRPr sz="1200" b="0" i="0" u="none" strike="noStrike" cap="none">
                <a:solidFill>
                  <a:schemeClr val="dk1"/>
                </a:solidFill>
                <a:latin typeface="Gill Sans"/>
                <a:ea typeface="Gill Sans"/>
                <a:cs typeface="Gill Sans"/>
                <a:sym typeface="Gill Sans"/>
              </a:defRPr>
            </a:lvl4pPr>
            <a:lvl5pPr marR="0" lvl="4" algn="l" rtl="0">
              <a:lnSpc>
                <a:spcPct val="100000"/>
              </a:lnSpc>
              <a:spcBef>
                <a:spcPts val="0"/>
              </a:spcBef>
              <a:spcAft>
                <a:spcPts val="0"/>
              </a:spcAft>
              <a:buSzPts val="1400"/>
              <a:buNone/>
              <a:defRPr sz="1200" b="0" i="0" u="none" strike="noStrike" cap="none">
                <a:solidFill>
                  <a:schemeClr val="dk1"/>
                </a:solidFill>
                <a:latin typeface="Gill Sans"/>
                <a:ea typeface="Gill Sans"/>
                <a:cs typeface="Gill Sans"/>
                <a:sym typeface="Gill Sans"/>
              </a:defRPr>
            </a:lvl5pPr>
            <a:lvl6pPr marR="0" lvl="5" algn="l" rtl="0">
              <a:lnSpc>
                <a:spcPct val="100000"/>
              </a:lnSpc>
              <a:spcBef>
                <a:spcPts val="0"/>
              </a:spcBef>
              <a:spcAft>
                <a:spcPts val="0"/>
              </a:spcAft>
              <a:buSzPts val="1400"/>
              <a:buNone/>
              <a:defRPr sz="1200" b="0" i="0" u="none" strike="noStrike" cap="none">
                <a:solidFill>
                  <a:schemeClr val="dk1"/>
                </a:solidFill>
                <a:latin typeface="Gill Sans"/>
                <a:ea typeface="Gill Sans"/>
                <a:cs typeface="Gill Sans"/>
                <a:sym typeface="Gill Sans"/>
              </a:defRPr>
            </a:lvl6pPr>
            <a:lvl7pPr marR="0" lvl="6" algn="l" rtl="0">
              <a:lnSpc>
                <a:spcPct val="100000"/>
              </a:lnSpc>
              <a:spcBef>
                <a:spcPts val="0"/>
              </a:spcBef>
              <a:spcAft>
                <a:spcPts val="0"/>
              </a:spcAft>
              <a:buSzPts val="1400"/>
              <a:buNone/>
              <a:defRPr sz="1200" b="0" i="0" u="none" strike="noStrike" cap="none">
                <a:solidFill>
                  <a:schemeClr val="dk1"/>
                </a:solidFill>
                <a:latin typeface="Gill Sans"/>
                <a:ea typeface="Gill Sans"/>
                <a:cs typeface="Gill Sans"/>
                <a:sym typeface="Gill Sans"/>
              </a:defRPr>
            </a:lvl7pPr>
            <a:lvl8pPr marR="0" lvl="7" algn="l" rtl="0">
              <a:lnSpc>
                <a:spcPct val="100000"/>
              </a:lnSpc>
              <a:spcBef>
                <a:spcPts val="0"/>
              </a:spcBef>
              <a:spcAft>
                <a:spcPts val="0"/>
              </a:spcAft>
              <a:buSzPts val="1400"/>
              <a:buNone/>
              <a:defRPr sz="1200" b="0" i="0" u="none" strike="noStrike" cap="none">
                <a:solidFill>
                  <a:schemeClr val="dk1"/>
                </a:solidFill>
                <a:latin typeface="Gill Sans"/>
                <a:ea typeface="Gill Sans"/>
                <a:cs typeface="Gill Sans"/>
                <a:sym typeface="Gill Sans"/>
              </a:defRPr>
            </a:lvl8pPr>
            <a:lvl9pPr marR="0" lvl="8" algn="l" rtl="0">
              <a:lnSpc>
                <a:spcPct val="100000"/>
              </a:lnSpc>
              <a:spcBef>
                <a:spcPts val="0"/>
              </a:spcBef>
              <a:spcAft>
                <a:spcPts val="0"/>
              </a:spcAft>
              <a:buSzPts val="1400"/>
              <a:buNone/>
              <a:defRPr sz="1200" b="0" i="0" u="none" strike="noStrike" cap="none">
                <a:solidFill>
                  <a:schemeClr val="dk1"/>
                </a:solidFill>
                <a:latin typeface="Gill Sans"/>
                <a:ea typeface="Gill Sans"/>
                <a:cs typeface="Gill Sans"/>
                <a:sym typeface="Gill Sans"/>
              </a:defRPr>
            </a:lvl9pPr>
          </a:lstStyle>
          <a:p>
            <a:endParaRPr/>
          </a:p>
        </p:txBody>
      </p:sp>
      <p:sp>
        <p:nvSpPr>
          <p:cNvPr id="10" name="Google Shape;10;p2"/>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200" b="0" i="0" u="none" strike="noStrike" cap="none">
                <a:solidFill>
                  <a:schemeClr val="dk1"/>
                </a:solidFill>
                <a:latin typeface="Gill Sans"/>
                <a:ea typeface="Gill Sans"/>
                <a:cs typeface="Gill Sans"/>
                <a:sym typeface="Gill Sans"/>
              </a:defRPr>
            </a:lvl1pPr>
            <a:lvl2pPr marR="0" lvl="1" algn="l" rtl="0">
              <a:lnSpc>
                <a:spcPct val="100000"/>
              </a:lnSpc>
              <a:spcBef>
                <a:spcPts val="0"/>
              </a:spcBef>
              <a:spcAft>
                <a:spcPts val="0"/>
              </a:spcAft>
              <a:buSzPts val="1400"/>
              <a:buNone/>
              <a:defRPr sz="1200" b="0" i="0" u="none" strike="noStrike" cap="none">
                <a:solidFill>
                  <a:schemeClr val="dk1"/>
                </a:solidFill>
                <a:latin typeface="Gill Sans"/>
                <a:ea typeface="Gill Sans"/>
                <a:cs typeface="Gill Sans"/>
                <a:sym typeface="Gill Sans"/>
              </a:defRPr>
            </a:lvl2pPr>
            <a:lvl3pPr marR="0" lvl="2" algn="l" rtl="0">
              <a:lnSpc>
                <a:spcPct val="100000"/>
              </a:lnSpc>
              <a:spcBef>
                <a:spcPts val="0"/>
              </a:spcBef>
              <a:spcAft>
                <a:spcPts val="0"/>
              </a:spcAft>
              <a:buSzPts val="1400"/>
              <a:buNone/>
              <a:defRPr sz="1200" b="0" i="0" u="none" strike="noStrike" cap="none">
                <a:solidFill>
                  <a:schemeClr val="dk1"/>
                </a:solidFill>
                <a:latin typeface="Gill Sans"/>
                <a:ea typeface="Gill Sans"/>
                <a:cs typeface="Gill Sans"/>
                <a:sym typeface="Gill Sans"/>
              </a:defRPr>
            </a:lvl3pPr>
            <a:lvl4pPr marR="0" lvl="3" algn="l" rtl="0">
              <a:lnSpc>
                <a:spcPct val="100000"/>
              </a:lnSpc>
              <a:spcBef>
                <a:spcPts val="0"/>
              </a:spcBef>
              <a:spcAft>
                <a:spcPts val="0"/>
              </a:spcAft>
              <a:buSzPts val="1400"/>
              <a:buNone/>
              <a:defRPr sz="1200" b="0" i="0" u="none" strike="noStrike" cap="none">
                <a:solidFill>
                  <a:schemeClr val="dk1"/>
                </a:solidFill>
                <a:latin typeface="Gill Sans"/>
                <a:ea typeface="Gill Sans"/>
                <a:cs typeface="Gill Sans"/>
                <a:sym typeface="Gill Sans"/>
              </a:defRPr>
            </a:lvl4pPr>
            <a:lvl5pPr marR="0" lvl="4" algn="l" rtl="0">
              <a:lnSpc>
                <a:spcPct val="100000"/>
              </a:lnSpc>
              <a:spcBef>
                <a:spcPts val="0"/>
              </a:spcBef>
              <a:spcAft>
                <a:spcPts val="0"/>
              </a:spcAft>
              <a:buSzPts val="1400"/>
              <a:buNone/>
              <a:defRPr sz="1200" b="0" i="0" u="none" strike="noStrike" cap="none">
                <a:solidFill>
                  <a:schemeClr val="dk1"/>
                </a:solidFill>
                <a:latin typeface="Gill Sans"/>
                <a:ea typeface="Gill Sans"/>
                <a:cs typeface="Gill Sans"/>
                <a:sym typeface="Gill Sans"/>
              </a:defRPr>
            </a:lvl5pPr>
            <a:lvl6pPr marR="0" lvl="5" algn="l" rtl="0">
              <a:lnSpc>
                <a:spcPct val="100000"/>
              </a:lnSpc>
              <a:spcBef>
                <a:spcPts val="0"/>
              </a:spcBef>
              <a:spcAft>
                <a:spcPts val="0"/>
              </a:spcAft>
              <a:buSzPts val="1400"/>
              <a:buNone/>
              <a:defRPr sz="1200" b="0" i="0" u="none" strike="noStrike" cap="none">
                <a:solidFill>
                  <a:schemeClr val="dk1"/>
                </a:solidFill>
                <a:latin typeface="Gill Sans"/>
                <a:ea typeface="Gill Sans"/>
                <a:cs typeface="Gill Sans"/>
                <a:sym typeface="Gill Sans"/>
              </a:defRPr>
            </a:lvl6pPr>
            <a:lvl7pPr marR="0" lvl="6" algn="l" rtl="0">
              <a:lnSpc>
                <a:spcPct val="100000"/>
              </a:lnSpc>
              <a:spcBef>
                <a:spcPts val="0"/>
              </a:spcBef>
              <a:spcAft>
                <a:spcPts val="0"/>
              </a:spcAft>
              <a:buSzPts val="1400"/>
              <a:buNone/>
              <a:defRPr sz="1200" b="0" i="0" u="none" strike="noStrike" cap="none">
                <a:solidFill>
                  <a:schemeClr val="dk1"/>
                </a:solidFill>
                <a:latin typeface="Gill Sans"/>
                <a:ea typeface="Gill Sans"/>
                <a:cs typeface="Gill Sans"/>
                <a:sym typeface="Gill Sans"/>
              </a:defRPr>
            </a:lvl7pPr>
            <a:lvl8pPr marR="0" lvl="7" algn="l" rtl="0">
              <a:lnSpc>
                <a:spcPct val="100000"/>
              </a:lnSpc>
              <a:spcBef>
                <a:spcPts val="0"/>
              </a:spcBef>
              <a:spcAft>
                <a:spcPts val="0"/>
              </a:spcAft>
              <a:buSzPts val="1400"/>
              <a:buNone/>
              <a:defRPr sz="1200" b="0" i="0" u="none" strike="noStrike" cap="none">
                <a:solidFill>
                  <a:schemeClr val="dk1"/>
                </a:solidFill>
                <a:latin typeface="Gill Sans"/>
                <a:ea typeface="Gill Sans"/>
                <a:cs typeface="Gill Sans"/>
                <a:sym typeface="Gill Sans"/>
              </a:defRPr>
            </a:lvl8pPr>
            <a:lvl9pPr marR="0" lvl="8" algn="l" rtl="0">
              <a:lnSpc>
                <a:spcPct val="100000"/>
              </a:lnSpc>
              <a:spcBef>
                <a:spcPts val="0"/>
              </a:spcBef>
              <a:spcAft>
                <a:spcPts val="0"/>
              </a:spcAft>
              <a:buSzPts val="1400"/>
              <a:buNone/>
              <a:defRPr sz="1200" b="0" i="0" u="none" strike="noStrike" cap="none">
                <a:solidFill>
                  <a:schemeClr val="dk1"/>
                </a:solidFill>
                <a:latin typeface="Gill Sans"/>
                <a:ea typeface="Gill Sans"/>
                <a:cs typeface="Gill Sans"/>
                <a:sym typeface="Gill Sans"/>
              </a:defRPr>
            </a:lvl9pPr>
          </a:lstStyle>
          <a:p>
            <a:endParaRPr/>
          </a:p>
        </p:txBody>
      </p:sp>
      <p:sp>
        <p:nvSpPr>
          <p:cNvPr id="11" name="Google Shape;11;p2"/>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None/>
              <a:defRPr sz="1200" b="0" i="0" u="none" strike="noStrike" cap="none">
                <a:solidFill>
                  <a:schemeClr val="dk1"/>
                </a:solidFill>
                <a:latin typeface="Gill Sans"/>
                <a:ea typeface="Gill Sans"/>
                <a:cs typeface="Gill Sans"/>
                <a:sym typeface="Gill Sans"/>
              </a:defRPr>
            </a:lvl1pPr>
            <a:lvl2pPr marL="0" marR="0" lvl="1" indent="0" algn="l" rtl="0">
              <a:lnSpc>
                <a:spcPct val="100000"/>
              </a:lnSpc>
              <a:spcBef>
                <a:spcPts val="0"/>
              </a:spcBef>
              <a:spcAft>
                <a:spcPts val="0"/>
              </a:spcAft>
              <a:buNone/>
              <a:defRPr sz="1200" b="0" i="0" u="none" strike="noStrike" cap="none">
                <a:solidFill>
                  <a:schemeClr val="dk1"/>
                </a:solidFill>
                <a:latin typeface="Gill Sans"/>
                <a:ea typeface="Gill Sans"/>
                <a:cs typeface="Gill Sans"/>
                <a:sym typeface="Gill Sans"/>
              </a:defRPr>
            </a:lvl2pPr>
            <a:lvl3pPr marL="0" marR="0" lvl="2" indent="0" algn="l" rtl="0">
              <a:lnSpc>
                <a:spcPct val="100000"/>
              </a:lnSpc>
              <a:spcBef>
                <a:spcPts val="0"/>
              </a:spcBef>
              <a:spcAft>
                <a:spcPts val="0"/>
              </a:spcAft>
              <a:buNone/>
              <a:defRPr sz="1200" b="0" i="0" u="none" strike="noStrike" cap="none">
                <a:solidFill>
                  <a:schemeClr val="dk1"/>
                </a:solidFill>
                <a:latin typeface="Gill Sans"/>
                <a:ea typeface="Gill Sans"/>
                <a:cs typeface="Gill Sans"/>
                <a:sym typeface="Gill Sans"/>
              </a:defRPr>
            </a:lvl3pPr>
            <a:lvl4pPr marL="0" marR="0" lvl="3" indent="0" algn="l" rtl="0">
              <a:lnSpc>
                <a:spcPct val="100000"/>
              </a:lnSpc>
              <a:spcBef>
                <a:spcPts val="0"/>
              </a:spcBef>
              <a:spcAft>
                <a:spcPts val="0"/>
              </a:spcAft>
              <a:buNone/>
              <a:defRPr sz="1200" b="0" i="0" u="none" strike="noStrike" cap="none">
                <a:solidFill>
                  <a:schemeClr val="dk1"/>
                </a:solidFill>
                <a:latin typeface="Gill Sans"/>
                <a:ea typeface="Gill Sans"/>
                <a:cs typeface="Gill Sans"/>
                <a:sym typeface="Gill Sans"/>
              </a:defRPr>
            </a:lvl4pPr>
            <a:lvl5pPr marL="0" marR="0" lvl="4" indent="0" algn="l" rtl="0">
              <a:lnSpc>
                <a:spcPct val="100000"/>
              </a:lnSpc>
              <a:spcBef>
                <a:spcPts val="0"/>
              </a:spcBef>
              <a:spcAft>
                <a:spcPts val="0"/>
              </a:spcAft>
              <a:buNone/>
              <a:defRPr sz="1200" b="0" i="0" u="none" strike="noStrike" cap="none">
                <a:solidFill>
                  <a:schemeClr val="dk1"/>
                </a:solidFill>
                <a:latin typeface="Gill Sans"/>
                <a:ea typeface="Gill Sans"/>
                <a:cs typeface="Gill Sans"/>
                <a:sym typeface="Gill Sans"/>
              </a:defRPr>
            </a:lvl5pPr>
            <a:lvl6pPr marL="0" marR="0" lvl="5" indent="0" algn="l" rtl="0">
              <a:lnSpc>
                <a:spcPct val="100000"/>
              </a:lnSpc>
              <a:spcBef>
                <a:spcPts val="0"/>
              </a:spcBef>
              <a:spcAft>
                <a:spcPts val="0"/>
              </a:spcAft>
              <a:buNone/>
              <a:defRPr sz="1200" b="0" i="0" u="none" strike="noStrike" cap="none">
                <a:solidFill>
                  <a:schemeClr val="dk1"/>
                </a:solidFill>
                <a:latin typeface="Gill Sans"/>
                <a:ea typeface="Gill Sans"/>
                <a:cs typeface="Gill Sans"/>
                <a:sym typeface="Gill Sans"/>
              </a:defRPr>
            </a:lvl6pPr>
            <a:lvl7pPr marL="0" marR="0" lvl="6" indent="0" algn="l" rtl="0">
              <a:lnSpc>
                <a:spcPct val="100000"/>
              </a:lnSpc>
              <a:spcBef>
                <a:spcPts val="0"/>
              </a:spcBef>
              <a:spcAft>
                <a:spcPts val="0"/>
              </a:spcAft>
              <a:buNone/>
              <a:defRPr sz="1200" b="0" i="0" u="none" strike="noStrike" cap="none">
                <a:solidFill>
                  <a:schemeClr val="dk1"/>
                </a:solidFill>
                <a:latin typeface="Gill Sans"/>
                <a:ea typeface="Gill Sans"/>
                <a:cs typeface="Gill Sans"/>
                <a:sym typeface="Gill Sans"/>
              </a:defRPr>
            </a:lvl7pPr>
            <a:lvl8pPr marL="0" marR="0" lvl="7" indent="0" algn="l" rtl="0">
              <a:lnSpc>
                <a:spcPct val="100000"/>
              </a:lnSpc>
              <a:spcBef>
                <a:spcPts val="0"/>
              </a:spcBef>
              <a:spcAft>
                <a:spcPts val="0"/>
              </a:spcAft>
              <a:buNone/>
              <a:defRPr sz="1200" b="0" i="0" u="none" strike="noStrike" cap="none">
                <a:solidFill>
                  <a:schemeClr val="dk1"/>
                </a:solidFill>
                <a:latin typeface="Gill Sans"/>
                <a:ea typeface="Gill Sans"/>
                <a:cs typeface="Gill Sans"/>
                <a:sym typeface="Gill Sans"/>
              </a:defRPr>
            </a:lvl8pPr>
            <a:lvl9pPr marL="0" marR="0" lvl="8" indent="0" algn="l" rtl="0">
              <a:lnSpc>
                <a:spcPct val="100000"/>
              </a:lnSpc>
              <a:spcBef>
                <a:spcPts val="0"/>
              </a:spcBef>
              <a:spcAft>
                <a:spcPts val="0"/>
              </a:spcAft>
              <a:buNone/>
              <a:defRPr sz="1200" b="0" i="0" u="none" strike="noStrike" cap="none">
                <a:solidFill>
                  <a:schemeClr val="dk1"/>
                </a:solidFill>
                <a:latin typeface="Gill Sans"/>
                <a:ea typeface="Gill Sans"/>
                <a:cs typeface="Gill Sans"/>
                <a:sym typeface="Gill Sans"/>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1.png"/><Relationship Id="rId7" Type="http://schemas.openxmlformats.org/officeDocument/2006/relationships/hyperlink" Target="https://www.americashealthrankings.org/explore/annual/measure/Overall/state/AR?edition-year=201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health" TargetMode="External"/><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image" Target="../media/image6.png"/><Relationship Id="rId4" Type="http://schemas.openxmlformats.org/officeDocument/2006/relationships/image" Target="../media/image2.png"/><Relationship Id="rId9"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
        <p:cNvGrpSpPr/>
        <p:nvPr/>
      </p:nvGrpSpPr>
      <p:grpSpPr>
        <a:xfrm>
          <a:off x="0" y="0"/>
          <a:ext cx="0" cy="0"/>
          <a:chOff x="0" y="0"/>
          <a:chExt cx="0" cy="0"/>
        </a:xfrm>
      </p:grpSpPr>
      <p:pic>
        <p:nvPicPr>
          <p:cNvPr id="18" name="Google Shape;18;p3"/>
          <p:cNvPicPr preferRelativeResize="0"/>
          <p:nvPr/>
        </p:nvPicPr>
        <p:blipFill rotWithShape="1">
          <a:blip r:embed="rId3">
            <a:alphaModFix/>
          </a:blip>
          <a:srcRect/>
          <a:stretch/>
        </p:blipFill>
        <p:spPr>
          <a:xfrm>
            <a:off x="2570955" y="17194869"/>
            <a:ext cx="7440614" cy="6061944"/>
          </a:xfrm>
          <a:prstGeom prst="rect">
            <a:avLst/>
          </a:prstGeom>
          <a:noFill/>
          <a:ln>
            <a:noFill/>
          </a:ln>
        </p:spPr>
      </p:pic>
      <p:sp>
        <p:nvSpPr>
          <p:cNvPr id="19" name="Google Shape;19;p3"/>
          <p:cNvSpPr/>
          <p:nvPr/>
        </p:nvSpPr>
        <p:spPr>
          <a:xfrm>
            <a:off x="35966400" y="0"/>
            <a:ext cx="622300" cy="27432000"/>
          </a:xfrm>
          <a:prstGeom prst="rect">
            <a:avLst/>
          </a:prstGeom>
          <a:solidFill>
            <a:schemeClr val="accent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None/>
            </a:pPr>
            <a:endParaRPr sz="1200" b="0" i="0" u="none">
              <a:solidFill>
                <a:schemeClr val="dk1"/>
              </a:solidFill>
              <a:latin typeface="Gill Sans"/>
              <a:ea typeface="Gill Sans"/>
              <a:cs typeface="Gill Sans"/>
              <a:sym typeface="Gill Sans"/>
            </a:endParaRPr>
          </a:p>
        </p:txBody>
      </p:sp>
      <p:sp>
        <p:nvSpPr>
          <p:cNvPr id="20" name="Google Shape;20;p3"/>
          <p:cNvSpPr/>
          <p:nvPr/>
        </p:nvSpPr>
        <p:spPr>
          <a:xfrm>
            <a:off x="0" y="0"/>
            <a:ext cx="620712" cy="27432000"/>
          </a:xfrm>
          <a:prstGeom prst="rect">
            <a:avLst/>
          </a:prstGeom>
          <a:solidFill>
            <a:schemeClr val="accent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None/>
            </a:pPr>
            <a:endParaRPr sz="1200" b="0" i="0" u="none">
              <a:solidFill>
                <a:schemeClr val="dk1"/>
              </a:solidFill>
              <a:latin typeface="Gill Sans"/>
              <a:ea typeface="Gill Sans"/>
              <a:cs typeface="Gill Sans"/>
              <a:sym typeface="Gill Sans"/>
            </a:endParaRPr>
          </a:p>
        </p:txBody>
      </p:sp>
      <p:sp>
        <p:nvSpPr>
          <p:cNvPr id="21" name="Google Shape;21;p3"/>
          <p:cNvSpPr/>
          <p:nvPr/>
        </p:nvSpPr>
        <p:spPr>
          <a:xfrm>
            <a:off x="0" y="0"/>
            <a:ext cx="36588701" cy="3429000"/>
          </a:xfrm>
          <a:prstGeom prst="rect">
            <a:avLst/>
          </a:prstGeom>
          <a:solidFill>
            <a:srgbClr val="36609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None/>
            </a:pPr>
            <a:endParaRPr sz="1200" b="0" i="0" u="none">
              <a:solidFill>
                <a:schemeClr val="dk1"/>
              </a:solidFill>
              <a:latin typeface="Gill Sans"/>
              <a:ea typeface="Gill Sans"/>
              <a:cs typeface="Gill Sans"/>
              <a:sym typeface="Gill Sans"/>
            </a:endParaRPr>
          </a:p>
        </p:txBody>
      </p:sp>
      <p:sp>
        <p:nvSpPr>
          <p:cNvPr id="22" name="Google Shape;22;p3"/>
          <p:cNvSpPr/>
          <p:nvPr/>
        </p:nvSpPr>
        <p:spPr>
          <a:xfrm>
            <a:off x="0" y="24004400"/>
            <a:ext cx="36588600" cy="3429000"/>
          </a:xfrm>
          <a:prstGeom prst="rect">
            <a:avLst/>
          </a:prstGeom>
          <a:solidFill>
            <a:srgbClr val="B8CCE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None/>
            </a:pPr>
            <a:endParaRPr sz="1200" b="0" i="0" u="none">
              <a:solidFill>
                <a:schemeClr val="dk1"/>
              </a:solidFill>
              <a:latin typeface="Gill Sans"/>
              <a:ea typeface="Gill Sans"/>
              <a:cs typeface="Gill Sans"/>
              <a:sym typeface="Gill Sans"/>
            </a:endParaRPr>
          </a:p>
        </p:txBody>
      </p:sp>
      <p:sp>
        <p:nvSpPr>
          <p:cNvPr id="23" name="Google Shape;23;p3"/>
          <p:cNvSpPr txBox="1"/>
          <p:nvPr/>
        </p:nvSpPr>
        <p:spPr>
          <a:xfrm>
            <a:off x="-8534400" y="0"/>
            <a:ext cx="7937500" cy="27432000"/>
          </a:xfrm>
          <a:prstGeom prst="rect">
            <a:avLst/>
          </a:prstGeom>
          <a:solidFill>
            <a:srgbClr val="D8D8D8"/>
          </a:solidFill>
          <a:ln>
            <a:noFill/>
          </a:ln>
        </p:spPr>
        <p:txBody>
          <a:bodyPr spcFirstLastPara="1" wrap="square" lIns="127000" tIns="127000" rIns="127000" bIns="127000" anchor="t" anchorCtr="0">
            <a:noAutofit/>
          </a:bodyPr>
          <a:lstStyle/>
          <a:p>
            <a:pPr marL="0" marR="0" lvl="0" indent="0" algn="l" rtl="0">
              <a:lnSpc>
                <a:spcPct val="100000"/>
              </a:lnSpc>
              <a:spcBef>
                <a:spcPts val="0"/>
              </a:spcBef>
              <a:spcAft>
                <a:spcPts val="0"/>
              </a:spcAft>
              <a:buClr>
                <a:srgbClr val="7F7F7F"/>
              </a:buClr>
              <a:buSzPts val="5200"/>
              <a:buFont typeface="NTR"/>
              <a:buNone/>
            </a:pPr>
            <a:r>
              <a:rPr lang="en-US" sz="5200" b="0" i="0" u="none" dirty="0">
                <a:solidFill>
                  <a:srgbClr val="7F7F7F"/>
                </a:solidFill>
                <a:latin typeface="NTR"/>
                <a:ea typeface="NTR"/>
                <a:cs typeface="NTR"/>
                <a:sym typeface="NTR"/>
              </a:rPr>
              <a:t>Poster Print Size:</a:t>
            </a:r>
            <a:endParaRPr sz="7200" b="0" i="0" u="none" dirty="0">
              <a:solidFill>
                <a:srgbClr val="FFFFFF"/>
              </a:solidFill>
              <a:latin typeface="NTR"/>
              <a:ea typeface="NTR"/>
              <a:cs typeface="NTR"/>
              <a:sym typeface="NTR"/>
            </a:endParaRPr>
          </a:p>
          <a:p>
            <a:pPr marL="0" marR="0" lvl="0" indent="0" algn="l" rtl="0">
              <a:lnSpc>
                <a:spcPct val="100000"/>
              </a:lnSpc>
              <a:spcBef>
                <a:spcPts val="1400"/>
              </a:spcBef>
              <a:spcAft>
                <a:spcPts val="0"/>
              </a:spcAft>
              <a:buClr>
                <a:srgbClr val="7F7F7F"/>
              </a:buClr>
              <a:buSzPts val="3600"/>
              <a:buFont typeface="NTR"/>
              <a:buNone/>
            </a:pPr>
            <a:r>
              <a:rPr lang="en-US" sz="3600" b="0" i="0" u="none" dirty="0">
                <a:solidFill>
                  <a:srgbClr val="7F7F7F"/>
                </a:solidFill>
                <a:latin typeface="NTR"/>
                <a:ea typeface="NTR"/>
                <a:cs typeface="NTR"/>
                <a:sym typeface="NTR"/>
              </a:rPr>
              <a:t>This poster template is 24” high by 36” wide. It can be used to print any poster with a 2:3 aspect ratio including 36x54 and 48x72.</a:t>
            </a:r>
            <a:endParaRPr sz="7200" b="0" i="0" u="none" dirty="0">
              <a:solidFill>
                <a:srgbClr val="FFFFFF"/>
              </a:solidFill>
              <a:latin typeface="NTR"/>
              <a:ea typeface="NTR"/>
              <a:cs typeface="NTR"/>
              <a:sym typeface="NTR"/>
            </a:endParaRPr>
          </a:p>
          <a:p>
            <a:pPr marL="0" marR="0" lvl="0" indent="0" algn="l" rtl="0">
              <a:lnSpc>
                <a:spcPct val="100000"/>
              </a:lnSpc>
              <a:spcBef>
                <a:spcPts val="1400"/>
              </a:spcBef>
              <a:spcAft>
                <a:spcPts val="0"/>
              </a:spcAft>
              <a:buClr>
                <a:srgbClr val="7F7F7F"/>
              </a:buClr>
              <a:buSzPts val="5200"/>
              <a:buFont typeface="NTR"/>
              <a:buNone/>
            </a:pPr>
            <a:r>
              <a:rPr lang="en-US" sz="5200" b="0" i="0" u="none" dirty="0">
                <a:solidFill>
                  <a:srgbClr val="7F7F7F"/>
                </a:solidFill>
                <a:latin typeface="NTR"/>
                <a:ea typeface="NTR"/>
                <a:cs typeface="NTR"/>
                <a:sym typeface="NTR"/>
              </a:rPr>
              <a:t>Placeholders:</a:t>
            </a:r>
            <a:endParaRPr sz="7200" b="0" i="0" u="none" dirty="0">
              <a:solidFill>
                <a:srgbClr val="FFFFFF"/>
              </a:solidFill>
              <a:latin typeface="NTR"/>
              <a:ea typeface="NTR"/>
              <a:cs typeface="NTR"/>
              <a:sym typeface="NTR"/>
            </a:endParaRPr>
          </a:p>
          <a:p>
            <a:pPr marL="0" marR="0" lvl="0" indent="0" algn="l" rtl="0">
              <a:lnSpc>
                <a:spcPct val="100000"/>
              </a:lnSpc>
              <a:spcBef>
                <a:spcPts val="1400"/>
              </a:spcBef>
              <a:spcAft>
                <a:spcPts val="0"/>
              </a:spcAft>
              <a:buClr>
                <a:srgbClr val="7F7F7F"/>
              </a:buClr>
              <a:buSzPts val="3600"/>
              <a:buFont typeface="NTR"/>
              <a:buNone/>
            </a:pPr>
            <a:r>
              <a:rPr lang="en-US" sz="3600" b="0" i="0" u="none" dirty="0">
                <a:solidFill>
                  <a:srgbClr val="7F7F7F"/>
                </a:solidFill>
                <a:latin typeface="NTR"/>
                <a:ea typeface="NTR"/>
                <a:cs typeface="NTR"/>
                <a:sym typeface="NTR"/>
              </a:rPr>
              <a:t>The various elements included in this poster are ones we often see in medical, research, and scientific posters. Feel free to edit, move,  add, and delete items, or change the layout to suit your needs. Always check with your conference organizer for specific requirements.</a:t>
            </a:r>
            <a:endParaRPr sz="7200" b="0" i="0" u="none" dirty="0">
              <a:solidFill>
                <a:srgbClr val="FFFFFF"/>
              </a:solidFill>
              <a:latin typeface="NTR"/>
              <a:ea typeface="NTR"/>
              <a:cs typeface="NTR"/>
              <a:sym typeface="NTR"/>
            </a:endParaRPr>
          </a:p>
          <a:p>
            <a:pPr marL="0" marR="0" lvl="0" indent="0" algn="l" rtl="0">
              <a:lnSpc>
                <a:spcPct val="100000"/>
              </a:lnSpc>
              <a:spcBef>
                <a:spcPts val="1400"/>
              </a:spcBef>
              <a:spcAft>
                <a:spcPts val="0"/>
              </a:spcAft>
              <a:buClr>
                <a:srgbClr val="7F7F7F"/>
              </a:buClr>
              <a:buSzPts val="5200"/>
              <a:buFont typeface="NTR"/>
              <a:buNone/>
            </a:pPr>
            <a:r>
              <a:rPr lang="en-US" sz="5200" b="0" i="0" u="none" dirty="0">
                <a:solidFill>
                  <a:srgbClr val="7F7F7F"/>
                </a:solidFill>
                <a:latin typeface="NTR"/>
                <a:ea typeface="NTR"/>
                <a:cs typeface="NTR"/>
                <a:sym typeface="NTR"/>
              </a:rPr>
              <a:t>Image Quality:</a:t>
            </a:r>
            <a:endParaRPr sz="7200" b="0" i="0" u="none" dirty="0">
              <a:solidFill>
                <a:srgbClr val="FFFFFF"/>
              </a:solidFill>
              <a:latin typeface="NTR"/>
              <a:ea typeface="NTR"/>
              <a:cs typeface="NTR"/>
              <a:sym typeface="NTR"/>
            </a:endParaRPr>
          </a:p>
          <a:p>
            <a:pPr marL="0" marR="0" lvl="0" indent="0" algn="l" rtl="0">
              <a:lnSpc>
                <a:spcPct val="100000"/>
              </a:lnSpc>
              <a:spcBef>
                <a:spcPts val="1400"/>
              </a:spcBef>
              <a:spcAft>
                <a:spcPts val="0"/>
              </a:spcAft>
              <a:buClr>
                <a:srgbClr val="7F7F7F"/>
              </a:buClr>
              <a:buSzPts val="3600"/>
              <a:buFont typeface="NTR"/>
              <a:buNone/>
            </a:pPr>
            <a:r>
              <a:rPr lang="en-US" sz="3600" b="0" i="0" u="none" dirty="0">
                <a:solidFill>
                  <a:srgbClr val="7F7F7F"/>
                </a:solidFill>
                <a:latin typeface="NTR"/>
                <a:ea typeface="NTR"/>
                <a:cs typeface="NTR"/>
                <a:sym typeface="NTR"/>
              </a:rPr>
              <a:t>You can place digital photos or logo art in your poster file by selecting the </a:t>
            </a:r>
            <a:r>
              <a:rPr lang="en-US" sz="3600" b="1" i="0" u="none" dirty="0">
                <a:solidFill>
                  <a:srgbClr val="7F7F7F"/>
                </a:solidFill>
                <a:latin typeface="Arial"/>
                <a:ea typeface="Arial"/>
                <a:cs typeface="Arial"/>
                <a:sym typeface="Arial"/>
              </a:rPr>
              <a:t>Insert, Picture</a:t>
            </a:r>
            <a:r>
              <a:rPr lang="en-US" sz="3600" b="0" i="0" u="none" dirty="0">
                <a:solidFill>
                  <a:srgbClr val="7F7F7F"/>
                </a:solidFill>
                <a:latin typeface="NTR"/>
                <a:ea typeface="NTR"/>
                <a:cs typeface="NTR"/>
                <a:sym typeface="NTR"/>
              </a:rPr>
              <a:t> command, or by using standard copy &amp; paste. For best results, all graphic elements should be at least </a:t>
            </a:r>
            <a:r>
              <a:rPr lang="en-US" sz="3600" b="1" i="0" u="none" dirty="0">
                <a:solidFill>
                  <a:srgbClr val="7F7F7F"/>
                </a:solidFill>
                <a:latin typeface="Arial"/>
                <a:ea typeface="Arial"/>
                <a:cs typeface="Arial"/>
                <a:sym typeface="Arial"/>
              </a:rPr>
              <a:t>150-200 pixels per inch in their final printed size</a:t>
            </a:r>
            <a:r>
              <a:rPr lang="en-US" sz="3600" b="0" i="0" u="none" dirty="0">
                <a:solidFill>
                  <a:srgbClr val="7F7F7F"/>
                </a:solidFill>
                <a:latin typeface="NTR"/>
                <a:ea typeface="NTR"/>
                <a:cs typeface="NTR"/>
                <a:sym typeface="NTR"/>
              </a:rPr>
              <a:t>. For instance, a 1600 x 1200 pixel photo will usually look fine up to </a:t>
            </a:r>
            <a:r>
              <a:rPr lang="en-US" sz="200" b="0" i="0" u="none" dirty="0">
                <a:solidFill>
                  <a:srgbClr val="000000"/>
                </a:solidFill>
                <a:latin typeface="Gill Sans"/>
                <a:ea typeface="Gill Sans"/>
                <a:cs typeface="Gill Sans"/>
                <a:sym typeface="Gill Sans"/>
              </a:rPr>
              <a:t>8“-10” wide on your printed poster.</a:t>
            </a:r>
            <a:endParaRPr dirty="0"/>
          </a:p>
          <a:p>
            <a:pPr marL="0" marR="0" lvl="0" indent="0" algn="l" rtl="0">
              <a:lnSpc>
                <a:spcPct val="100000"/>
              </a:lnSpc>
              <a:spcBef>
                <a:spcPts val="1400"/>
              </a:spcBef>
              <a:spcAft>
                <a:spcPts val="0"/>
              </a:spcAft>
              <a:buClr>
                <a:schemeClr val="dk1"/>
              </a:buClr>
              <a:buSzPts val="1200"/>
              <a:buFont typeface="Gill Sans"/>
              <a:buNone/>
            </a:pPr>
            <a:r>
              <a:rPr lang="en-US" sz="1200" b="0" i="0" u="none" dirty="0">
                <a:solidFill>
                  <a:schemeClr val="dk1"/>
                </a:solidFill>
                <a:latin typeface="Gill Sans"/>
                <a:ea typeface="Gill Sans"/>
                <a:cs typeface="Gill Sans"/>
                <a:sym typeface="Gill Sans"/>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endParaRPr dirty="0"/>
          </a:p>
          <a:p>
            <a:pPr marL="0" marR="0" lvl="0" indent="0" algn="l" rtl="0">
              <a:lnSpc>
                <a:spcPct val="100000"/>
              </a:lnSpc>
              <a:spcBef>
                <a:spcPts val="1400"/>
              </a:spcBef>
              <a:spcAft>
                <a:spcPts val="0"/>
              </a:spcAft>
              <a:buClr>
                <a:schemeClr val="dk1"/>
              </a:buClr>
              <a:buSzPts val="1200"/>
              <a:buFont typeface="Gill Sans"/>
              <a:buNone/>
            </a:pPr>
            <a:r>
              <a:rPr lang="en-US" sz="1200" b="0" i="0" u="none" dirty="0">
                <a:solidFill>
                  <a:schemeClr val="dk1"/>
                </a:solidFill>
                <a:latin typeface="Gill Sans"/>
                <a:ea typeface="Gill Sans"/>
                <a:cs typeface="Gill Sans"/>
                <a:sym typeface="Gill Sans"/>
              </a:rPr>
              <a:t>Please note that graphics from websites (such as the logo on your hospital's or university's home page) will only be 72dpi and not suitable for printing.</a:t>
            </a:r>
            <a:endParaRPr dirty="0"/>
          </a:p>
          <a:p>
            <a:pPr marL="0" marR="0" lvl="0" indent="0" algn="ctr" rtl="0">
              <a:lnSpc>
                <a:spcPct val="100000"/>
              </a:lnSpc>
              <a:spcBef>
                <a:spcPts val="1400"/>
              </a:spcBef>
              <a:spcAft>
                <a:spcPts val="0"/>
              </a:spcAft>
              <a:buClr>
                <a:schemeClr val="dk1"/>
              </a:buClr>
              <a:buSzPts val="1200"/>
              <a:buFont typeface="Gill Sans"/>
              <a:buNone/>
            </a:pPr>
            <a:r>
              <a:rPr lang="en-US" sz="1200" b="0" i="0" u="none" dirty="0">
                <a:solidFill>
                  <a:schemeClr val="dk1"/>
                </a:solidFill>
                <a:latin typeface="Gill Sans"/>
                <a:ea typeface="Gill Sans"/>
                <a:cs typeface="Gill Sans"/>
                <a:sym typeface="Gill Sans"/>
              </a:rPr>
              <a:t/>
            </a:r>
            <a:br>
              <a:rPr lang="en-US" sz="1200" b="0" i="0" u="none" dirty="0">
                <a:solidFill>
                  <a:schemeClr val="dk1"/>
                </a:solidFill>
                <a:latin typeface="Gill Sans"/>
                <a:ea typeface="Gill Sans"/>
                <a:cs typeface="Gill Sans"/>
                <a:sym typeface="Gill Sans"/>
              </a:rPr>
            </a:br>
            <a:r>
              <a:rPr lang="en-US" sz="1200" b="0" i="0" u="none" dirty="0">
                <a:solidFill>
                  <a:schemeClr val="dk1"/>
                </a:solidFill>
                <a:latin typeface="Gill Sans"/>
                <a:ea typeface="Gill Sans"/>
                <a:cs typeface="Gill Sans"/>
                <a:sym typeface="Gill Sans"/>
              </a:rPr>
              <a:t>[This sidebar area does not print.]</a:t>
            </a:r>
            <a:endParaRPr dirty="0"/>
          </a:p>
        </p:txBody>
      </p:sp>
      <p:grpSp>
        <p:nvGrpSpPr>
          <p:cNvPr id="24" name="Google Shape;24;p3"/>
          <p:cNvGrpSpPr/>
          <p:nvPr/>
        </p:nvGrpSpPr>
        <p:grpSpPr>
          <a:xfrm>
            <a:off x="37185600" y="0"/>
            <a:ext cx="7937500" cy="27432000"/>
            <a:chOff x="0" y="0"/>
            <a:chExt cx="5000" cy="17280"/>
          </a:xfrm>
        </p:grpSpPr>
        <p:sp>
          <p:nvSpPr>
            <p:cNvPr id="25" name="Google Shape;25;p3"/>
            <p:cNvSpPr txBox="1"/>
            <p:nvPr/>
          </p:nvSpPr>
          <p:spPr>
            <a:xfrm>
              <a:off x="0" y="0"/>
              <a:ext cx="5000" cy="17280"/>
            </a:xfrm>
            <a:prstGeom prst="rect">
              <a:avLst/>
            </a:prstGeom>
            <a:solidFill>
              <a:srgbClr val="D8D8D8"/>
            </a:solidFill>
            <a:ln>
              <a:noFill/>
            </a:ln>
          </p:spPr>
          <p:txBody>
            <a:bodyPr spcFirstLastPara="1" wrap="square" lIns="228600" tIns="228600" rIns="228600" bIns="228600" anchor="t" anchorCtr="0">
              <a:noAutofit/>
            </a:bodyPr>
            <a:lstStyle/>
            <a:p>
              <a:pPr marL="0" marR="0" lvl="0" indent="0" algn="l" rtl="0">
                <a:lnSpc>
                  <a:spcPct val="100000"/>
                </a:lnSpc>
                <a:spcBef>
                  <a:spcPts val="0"/>
                </a:spcBef>
                <a:spcAft>
                  <a:spcPts val="0"/>
                </a:spcAft>
                <a:buClr>
                  <a:srgbClr val="7F7F7F"/>
                </a:buClr>
                <a:buSzPts val="5200"/>
                <a:buFont typeface="NTR"/>
                <a:buNone/>
              </a:pPr>
              <a:r>
                <a:rPr lang="en-US" sz="5200" b="0" i="0" u="none">
                  <a:solidFill>
                    <a:srgbClr val="7F7F7F"/>
                  </a:solidFill>
                  <a:latin typeface="NTR"/>
                  <a:ea typeface="NTR"/>
                  <a:cs typeface="NTR"/>
                  <a:sym typeface="NTR"/>
                </a:rPr>
                <a:t>Change Color Theme:</a:t>
              </a:r>
              <a:endParaRPr sz="7200" b="0" i="0" u="none">
                <a:solidFill>
                  <a:srgbClr val="FFFFFF"/>
                </a:solidFill>
                <a:latin typeface="NTR"/>
                <a:ea typeface="NTR"/>
                <a:cs typeface="NTR"/>
                <a:sym typeface="NTR"/>
              </a:endParaRPr>
            </a:p>
            <a:p>
              <a:pPr marL="0" marR="0" lvl="0" indent="0" algn="l" rtl="0">
                <a:lnSpc>
                  <a:spcPct val="100000"/>
                </a:lnSpc>
                <a:spcBef>
                  <a:spcPts val="1400"/>
                </a:spcBef>
                <a:spcAft>
                  <a:spcPts val="0"/>
                </a:spcAft>
                <a:buClr>
                  <a:srgbClr val="7F7F7F"/>
                </a:buClr>
                <a:buSzPts val="3600"/>
                <a:buFont typeface="NTR"/>
                <a:buNone/>
              </a:pPr>
              <a:r>
                <a:rPr lang="en-US" sz="3600" b="0" i="0" u="none">
                  <a:solidFill>
                    <a:srgbClr val="7F7F7F"/>
                  </a:solidFill>
                  <a:latin typeface="NTR"/>
                  <a:ea typeface="NTR"/>
                  <a:cs typeface="NTR"/>
                  <a:sym typeface="NTR"/>
                </a:rPr>
                <a:t>This template is designed to use the built-in color themes in the newer versions of PowerPoint.</a:t>
              </a:r>
              <a:endParaRPr sz="7200" b="0" i="0" u="none">
                <a:solidFill>
                  <a:srgbClr val="FFFFFF"/>
                </a:solidFill>
                <a:latin typeface="NTR"/>
                <a:ea typeface="NTR"/>
                <a:cs typeface="NTR"/>
                <a:sym typeface="NTR"/>
              </a:endParaRPr>
            </a:p>
            <a:p>
              <a:pPr marL="0" marR="0" lvl="0" indent="0" algn="l" rtl="0">
                <a:lnSpc>
                  <a:spcPct val="100000"/>
                </a:lnSpc>
                <a:spcBef>
                  <a:spcPts val="1400"/>
                </a:spcBef>
                <a:spcAft>
                  <a:spcPts val="0"/>
                </a:spcAft>
                <a:buClr>
                  <a:srgbClr val="7F7F7F"/>
                </a:buClr>
                <a:buSzPts val="3600"/>
                <a:buFont typeface="NTR"/>
                <a:buNone/>
              </a:pPr>
              <a:r>
                <a:rPr lang="en-US" sz="3600" b="0" i="0" u="none">
                  <a:solidFill>
                    <a:srgbClr val="7F7F7F"/>
                  </a:solidFill>
                  <a:latin typeface="NTR"/>
                  <a:ea typeface="NTR"/>
                  <a:cs typeface="NTR"/>
                  <a:sym typeface="NTR"/>
                </a:rPr>
                <a:t>To change the color theme, select the </a:t>
              </a:r>
              <a:r>
                <a:rPr lang="en-US" sz="3600" b="1" i="0" u="none">
                  <a:solidFill>
                    <a:srgbClr val="7F7F7F"/>
                  </a:solidFill>
                  <a:latin typeface="Arial"/>
                  <a:ea typeface="Arial"/>
                  <a:cs typeface="Arial"/>
                  <a:sym typeface="Arial"/>
                </a:rPr>
                <a:t>Design</a:t>
              </a:r>
              <a:r>
                <a:rPr lang="en-US" sz="3600" b="0" i="0" u="none">
                  <a:solidFill>
                    <a:srgbClr val="7F7F7F"/>
                  </a:solidFill>
                  <a:latin typeface="NTR"/>
                  <a:ea typeface="NTR"/>
                  <a:cs typeface="NTR"/>
                  <a:sym typeface="NTR"/>
                </a:rPr>
                <a:t> tab, then select the </a:t>
              </a:r>
              <a:r>
                <a:rPr lang="en-US" sz="3600" b="1" i="0" u="none">
                  <a:solidFill>
                    <a:srgbClr val="7F7F7F"/>
                  </a:solidFill>
                  <a:latin typeface="Arial"/>
                  <a:ea typeface="Arial"/>
                  <a:cs typeface="Arial"/>
                  <a:sym typeface="Arial"/>
                </a:rPr>
                <a:t>Colors</a:t>
              </a:r>
              <a:r>
                <a:rPr lang="en-US" sz="3600" b="0" i="0" u="none">
                  <a:solidFill>
                    <a:srgbClr val="7F7F7F"/>
                  </a:solidFill>
                  <a:latin typeface="NTR"/>
                  <a:ea typeface="NTR"/>
                  <a:cs typeface="NTR"/>
                  <a:sym typeface="NTR"/>
                </a:rPr>
                <a:t> drop-down list.</a:t>
              </a:r>
              <a:endParaRPr sz="7200" b="0" i="0" u="none">
                <a:solidFill>
                  <a:srgbClr val="FFFFFF"/>
                </a:solidFill>
                <a:latin typeface="NTR"/>
                <a:ea typeface="NTR"/>
                <a:cs typeface="NTR"/>
                <a:sym typeface="NTR"/>
              </a:endParaRPr>
            </a:p>
            <a:p>
              <a:pPr marL="0" marR="0" lvl="0" indent="0" algn="l" rtl="0">
                <a:lnSpc>
                  <a:spcPct val="100000"/>
                </a:lnSpc>
                <a:spcBef>
                  <a:spcPts val="1400"/>
                </a:spcBef>
                <a:spcAft>
                  <a:spcPts val="0"/>
                </a:spcAft>
                <a:buClr>
                  <a:schemeClr val="dk1"/>
                </a:buClr>
                <a:buSzPts val="5300"/>
                <a:buFont typeface="Gill Sans"/>
                <a:buNone/>
              </a:pPr>
              <a:endParaRPr sz="5300" b="0" i="0" u="none">
                <a:solidFill>
                  <a:srgbClr val="7F7F7F"/>
                </a:solidFill>
                <a:latin typeface="NTR"/>
                <a:ea typeface="NTR"/>
                <a:cs typeface="NTR"/>
                <a:sym typeface="NTR"/>
              </a:endParaRPr>
            </a:p>
            <a:p>
              <a:pPr marL="0" marR="0" lvl="0" indent="0" algn="l" rtl="0">
                <a:lnSpc>
                  <a:spcPct val="100000"/>
                </a:lnSpc>
                <a:spcBef>
                  <a:spcPts val="1400"/>
                </a:spcBef>
                <a:spcAft>
                  <a:spcPts val="0"/>
                </a:spcAft>
                <a:buClr>
                  <a:schemeClr val="dk1"/>
                </a:buClr>
                <a:buSzPts val="3600"/>
                <a:buFont typeface="Gill Sans"/>
                <a:buNone/>
              </a:pPr>
              <a:endParaRPr sz="3600" b="0" i="0" u="none">
                <a:solidFill>
                  <a:srgbClr val="7F7F7F"/>
                </a:solidFill>
                <a:latin typeface="NTR"/>
                <a:ea typeface="NTR"/>
                <a:cs typeface="NTR"/>
                <a:sym typeface="NTR"/>
              </a:endParaRPr>
            </a:p>
            <a:p>
              <a:pPr marL="0" marR="0" lvl="0" indent="0" algn="l" rtl="0">
                <a:lnSpc>
                  <a:spcPct val="100000"/>
                </a:lnSpc>
                <a:spcBef>
                  <a:spcPts val="1400"/>
                </a:spcBef>
                <a:spcAft>
                  <a:spcPts val="0"/>
                </a:spcAft>
                <a:buClr>
                  <a:schemeClr val="dk1"/>
                </a:buClr>
                <a:buSzPts val="3600"/>
                <a:buFont typeface="Gill Sans"/>
                <a:buNone/>
              </a:pPr>
              <a:endParaRPr sz="3600" b="0" i="0" u="none">
                <a:solidFill>
                  <a:srgbClr val="7F7F7F"/>
                </a:solidFill>
                <a:latin typeface="NTR"/>
                <a:ea typeface="NTR"/>
                <a:cs typeface="NTR"/>
                <a:sym typeface="NTR"/>
              </a:endParaRPr>
            </a:p>
            <a:p>
              <a:pPr marL="0" marR="0" lvl="0" indent="0" algn="l" rtl="0">
                <a:lnSpc>
                  <a:spcPct val="100000"/>
                </a:lnSpc>
                <a:spcBef>
                  <a:spcPts val="1400"/>
                </a:spcBef>
                <a:spcAft>
                  <a:spcPts val="0"/>
                </a:spcAft>
                <a:buClr>
                  <a:schemeClr val="dk1"/>
                </a:buClr>
                <a:buSzPts val="3600"/>
                <a:buFont typeface="Gill Sans"/>
                <a:buNone/>
              </a:pPr>
              <a:endParaRPr sz="3600" b="0" i="0" u="none">
                <a:solidFill>
                  <a:srgbClr val="7F7F7F"/>
                </a:solidFill>
                <a:latin typeface="NTR"/>
                <a:ea typeface="NTR"/>
                <a:cs typeface="NTR"/>
                <a:sym typeface="NTR"/>
              </a:endParaRPr>
            </a:p>
            <a:p>
              <a:pPr marL="0" marR="0" lvl="0" indent="0" algn="l" rtl="0">
                <a:lnSpc>
                  <a:spcPct val="100000"/>
                </a:lnSpc>
                <a:spcBef>
                  <a:spcPts val="1400"/>
                </a:spcBef>
                <a:spcAft>
                  <a:spcPts val="0"/>
                </a:spcAft>
                <a:buClr>
                  <a:schemeClr val="dk1"/>
                </a:buClr>
                <a:buSzPts val="3600"/>
                <a:buFont typeface="Gill Sans"/>
                <a:buNone/>
              </a:pPr>
              <a:endParaRPr sz="3600" b="0" i="0" u="none">
                <a:solidFill>
                  <a:srgbClr val="7F7F7F"/>
                </a:solidFill>
                <a:latin typeface="NTR"/>
                <a:ea typeface="NTR"/>
                <a:cs typeface="NTR"/>
                <a:sym typeface="NTR"/>
              </a:endParaRPr>
            </a:p>
            <a:p>
              <a:pPr marL="0" marR="0" lvl="0" indent="0" algn="l" rtl="0">
                <a:lnSpc>
                  <a:spcPct val="100000"/>
                </a:lnSpc>
                <a:spcBef>
                  <a:spcPts val="1400"/>
                </a:spcBef>
                <a:spcAft>
                  <a:spcPts val="0"/>
                </a:spcAft>
                <a:buClr>
                  <a:schemeClr val="dk1"/>
                </a:buClr>
                <a:buSzPts val="3600"/>
                <a:buFont typeface="Gill Sans"/>
                <a:buNone/>
              </a:pPr>
              <a:endParaRPr sz="3600" b="0" i="0" u="none">
                <a:solidFill>
                  <a:srgbClr val="7F7F7F"/>
                </a:solidFill>
                <a:latin typeface="NTR"/>
                <a:ea typeface="NTR"/>
                <a:cs typeface="NTR"/>
                <a:sym typeface="NTR"/>
              </a:endParaRPr>
            </a:p>
            <a:p>
              <a:pPr marL="0" marR="0" lvl="0" indent="0" algn="l" rtl="0">
                <a:lnSpc>
                  <a:spcPct val="100000"/>
                </a:lnSpc>
                <a:spcBef>
                  <a:spcPts val="1400"/>
                </a:spcBef>
                <a:spcAft>
                  <a:spcPts val="0"/>
                </a:spcAft>
                <a:buClr>
                  <a:schemeClr val="dk1"/>
                </a:buClr>
                <a:buSzPts val="3600"/>
                <a:buFont typeface="Gill Sans"/>
                <a:buNone/>
              </a:pPr>
              <a:endParaRPr sz="3600" b="0" i="0" u="none">
                <a:solidFill>
                  <a:srgbClr val="7F7F7F"/>
                </a:solidFill>
                <a:latin typeface="NTR"/>
                <a:ea typeface="NTR"/>
                <a:cs typeface="NTR"/>
                <a:sym typeface="NTR"/>
              </a:endParaRPr>
            </a:p>
            <a:p>
              <a:pPr marL="0" marR="0" lvl="0" indent="0" algn="l" rtl="0">
                <a:lnSpc>
                  <a:spcPct val="100000"/>
                </a:lnSpc>
                <a:spcBef>
                  <a:spcPts val="1400"/>
                </a:spcBef>
                <a:spcAft>
                  <a:spcPts val="0"/>
                </a:spcAft>
                <a:buClr>
                  <a:schemeClr val="dk1"/>
                </a:buClr>
                <a:buSzPts val="3600"/>
                <a:buFont typeface="Gill Sans"/>
                <a:buNone/>
              </a:pPr>
              <a:endParaRPr sz="3600" b="0" i="0" u="none">
                <a:solidFill>
                  <a:srgbClr val="7F7F7F"/>
                </a:solidFill>
                <a:latin typeface="NTR"/>
                <a:ea typeface="NTR"/>
                <a:cs typeface="NTR"/>
                <a:sym typeface="NTR"/>
              </a:endParaRPr>
            </a:p>
            <a:p>
              <a:pPr marL="0" marR="0" lvl="0" indent="0" algn="l" rtl="0">
                <a:lnSpc>
                  <a:spcPct val="100000"/>
                </a:lnSpc>
                <a:spcBef>
                  <a:spcPts val="1400"/>
                </a:spcBef>
                <a:spcAft>
                  <a:spcPts val="0"/>
                </a:spcAft>
                <a:buClr>
                  <a:srgbClr val="7F7F7F"/>
                </a:buClr>
                <a:buSzPts val="3600"/>
                <a:buFont typeface="NTR"/>
                <a:buNone/>
              </a:pPr>
              <a:r>
                <a:rPr lang="en-US" sz="3600" b="0" i="0" u="none">
                  <a:solidFill>
                    <a:srgbClr val="7F7F7F"/>
                  </a:solidFill>
                  <a:latin typeface="NTR"/>
                  <a:ea typeface="NTR"/>
                  <a:cs typeface="NTR"/>
                  <a:sym typeface="NTR"/>
                </a:rPr>
                <a:t>The default color theme for this template is “Office”, so you can always return to that after trying some of the alternatives.</a:t>
              </a:r>
              <a:endParaRPr sz="7200" b="0" i="0" u="none">
                <a:solidFill>
                  <a:srgbClr val="FFFFFF"/>
                </a:solidFill>
                <a:latin typeface="NTR"/>
                <a:ea typeface="NTR"/>
                <a:cs typeface="NTR"/>
                <a:sym typeface="NTR"/>
              </a:endParaRPr>
            </a:p>
            <a:p>
              <a:pPr marL="0" marR="0" lvl="0" indent="0" algn="l" rtl="0">
                <a:lnSpc>
                  <a:spcPct val="100000"/>
                </a:lnSpc>
                <a:spcBef>
                  <a:spcPts val="1400"/>
                </a:spcBef>
                <a:spcAft>
                  <a:spcPts val="0"/>
                </a:spcAft>
                <a:buClr>
                  <a:srgbClr val="7F7F7F"/>
                </a:buClr>
                <a:buSzPts val="5200"/>
                <a:buFont typeface="NTR"/>
                <a:buNone/>
              </a:pPr>
              <a:r>
                <a:rPr lang="en-US" sz="5200" b="0" i="0" u="none">
                  <a:solidFill>
                    <a:srgbClr val="7F7F7F"/>
                  </a:solidFill>
                  <a:latin typeface="NTR"/>
                  <a:ea typeface="NTR"/>
                  <a:cs typeface="NTR"/>
                  <a:sym typeface="NTR"/>
                </a:rPr>
                <a:t>Printing Your Poster:</a:t>
              </a:r>
              <a:endParaRPr sz="7200" b="0" i="0" u="none">
                <a:solidFill>
                  <a:srgbClr val="FFFFFF"/>
                </a:solidFill>
                <a:latin typeface="NTR"/>
                <a:ea typeface="NTR"/>
                <a:cs typeface="NTR"/>
                <a:sym typeface="NTR"/>
              </a:endParaRPr>
            </a:p>
            <a:p>
              <a:pPr marL="0" marR="0" lvl="0" indent="0" algn="l" rtl="0">
                <a:lnSpc>
                  <a:spcPct val="100000"/>
                </a:lnSpc>
                <a:spcBef>
                  <a:spcPts val="1400"/>
                </a:spcBef>
                <a:spcAft>
                  <a:spcPts val="0"/>
                </a:spcAft>
                <a:buClr>
                  <a:srgbClr val="7F7F7F"/>
                </a:buClr>
                <a:buSzPts val="3600"/>
                <a:buFont typeface="NTR"/>
                <a:buNone/>
              </a:pPr>
              <a:r>
                <a:rPr lang="en-US" sz="3600" b="0" i="0" u="none">
                  <a:solidFill>
                    <a:srgbClr val="7F7F7F"/>
                  </a:solidFill>
                  <a:latin typeface="NTR"/>
                  <a:ea typeface="NTR"/>
                  <a:cs typeface="NTR"/>
                  <a:sym typeface="NTR"/>
                </a:rPr>
                <a:t>Once your poster file is ready, visit </a:t>
              </a:r>
              <a:r>
                <a:rPr lang="en-US" sz="3600" b="1" i="0" u="none">
                  <a:solidFill>
                    <a:srgbClr val="7F7F7F"/>
                  </a:solidFill>
                  <a:latin typeface="Arial"/>
                  <a:ea typeface="Arial"/>
                  <a:cs typeface="Arial"/>
                  <a:sym typeface="Arial"/>
                </a:rPr>
                <a:t>www.genigraphics.com</a:t>
              </a:r>
              <a:r>
                <a:rPr lang="en-US" sz="3600" b="0" i="0" u="none">
                  <a:solidFill>
                    <a:srgbClr val="7F7F7F"/>
                  </a:solidFill>
                  <a:latin typeface="NTR"/>
                  <a:ea typeface="NTR"/>
                  <a:cs typeface="NTR"/>
                  <a:sym typeface="NTR"/>
                </a:rPr>
                <a:t> to order a high-quality, affordable poster print. Every order receives a free design review and we can deliver as fast as next business day within the US and Canada. </a:t>
              </a:r>
              <a:endParaRPr sz="7200" b="0" i="0" u="none">
                <a:solidFill>
                  <a:srgbClr val="FFFFFF"/>
                </a:solidFill>
                <a:latin typeface="NTR"/>
                <a:ea typeface="NTR"/>
                <a:cs typeface="NTR"/>
                <a:sym typeface="NTR"/>
              </a:endParaRPr>
            </a:p>
            <a:p>
              <a:pPr marL="0" marR="0" lvl="0" indent="0" algn="l" rtl="0">
                <a:lnSpc>
                  <a:spcPct val="100000"/>
                </a:lnSpc>
                <a:spcBef>
                  <a:spcPts val="1400"/>
                </a:spcBef>
                <a:spcAft>
                  <a:spcPts val="0"/>
                </a:spcAft>
                <a:buClr>
                  <a:srgbClr val="000000"/>
                </a:buClr>
                <a:buSzPts val="200"/>
                <a:buFont typeface="Gill Sans"/>
                <a:buNone/>
              </a:pPr>
              <a:r>
                <a:rPr lang="en-US" sz="200" b="0" i="0" u="none">
                  <a:solidFill>
                    <a:srgbClr val="000000"/>
                  </a:solidFill>
                  <a:latin typeface="Gill Sans"/>
                  <a:ea typeface="Gill Sans"/>
                  <a:cs typeface="Gill Sans"/>
                  <a:sym typeface="Gill Sans"/>
                </a:rPr>
                <a:t>Genigraphics® has been producing output from PowerPoint® longer than anyone in the industry; dating back to when we helped Microsoft® design the PowerPoint® software. </a:t>
              </a:r>
              <a:endParaRPr sz="1200" b="0" i="0" u="none">
                <a:solidFill>
                  <a:schemeClr val="dk1"/>
                </a:solidFill>
                <a:latin typeface="Gill Sans"/>
                <a:ea typeface="Gill Sans"/>
                <a:cs typeface="Gill Sans"/>
                <a:sym typeface="Gill Sans"/>
              </a:endParaRPr>
            </a:p>
            <a:p>
              <a:pPr marL="0" marR="0" lvl="0" indent="0" algn="l" rtl="0">
                <a:lnSpc>
                  <a:spcPct val="100000"/>
                </a:lnSpc>
                <a:spcBef>
                  <a:spcPts val="1400"/>
                </a:spcBef>
                <a:spcAft>
                  <a:spcPts val="0"/>
                </a:spcAft>
                <a:buClr>
                  <a:schemeClr val="dk1"/>
                </a:buClr>
                <a:buSzPts val="1200"/>
                <a:buFont typeface="Gill Sans"/>
                <a:buNone/>
              </a:pPr>
              <a:endParaRPr sz="1200" b="0" i="0" u="none">
                <a:solidFill>
                  <a:schemeClr val="dk1"/>
                </a:solidFill>
                <a:latin typeface="Gill Sans"/>
                <a:ea typeface="Gill Sans"/>
                <a:cs typeface="Gill Sans"/>
                <a:sym typeface="Gill Sans"/>
              </a:endParaRPr>
            </a:p>
            <a:p>
              <a:pPr marL="0" marR="0" lvl="0" indent="0" algn="ctr" rtl="0">
                <a:lnSpc>
                  <a:spcPct val="100000"/>
                </a:lnSpc>
                <a:spcBef>
                  <a:spcPts val="0"/>
                </a:spcBef>
                <a:spcAft>
                  <a:spcPts val="0"/>
                </a:spcAft>
                <a:buClr>
                  <a:schemeClr val="dk1"/>
                </a:buClr>
                <a:buSzPts val="1200"/>
                <a:buFont typeface="Gill Sans"/>
                <a:buNone/>
              </a:pPr>
              <a:r>
                <a:rPr lang="en-US" sz="1200" b="0" i="0" u="none">
                  <a:solidFill>
                    <a:schemeClr val="dk1"/>
                  </a:solidFill>
                  <a:latin typeface="Gill Sans"/>
                  <a:ea typeface="Gill Sans"/>
                  <a:cs typeface="Gill Sans"/>
                  <a:sym typeface="Gill Sans"/>
                </a:rPr>
                <a:t>US and Canada:  1-800-790-4001</a:t>
              </a:r>
              <a:br>
                <a:rPr lang="en-US" sz="1200" b="0" i="0" u="none">
                  <a:solidFill>
                    <a:schemeClr val="dk1"/>
                  </a:solidFill>
                  <a:latin typeface="Gill Sans"/>
                  <a:ea typeface="Gill Sans"/>
                  <a:cs typeface="Gill Sans"/>
                  <a:sym typeface="Gill Sans"/>
                </a:rPr>
              </a:br>
              <a:r>
                <a:rPr lang="en-US" sz="1200" b="0" i="0" u="none">
                  <a:solidFill>
                    <a:schemeClr val="dk1"/>
                  </a:solidFill>
                  <a:latin typeface="Gill Sans"/>
                  <a:ea typeface="Gill Sans"/>
                  <a:cs typeface="Gill Sans"/>
                  <a:sym typeface="Gill Sans"/>
                </a:rPr>
                <a:t>Email: info@genigraphics.com</a:t>
              </a:r>
              <a:endParaRPr/>
            </a:p>
            <a:p>
              <a:pPr marL="0" marR="0" lvl="0" indent="0" algn="ctr" rtl="0">
                <a:lnSpc>
                  <a:spcPct val="100000"/>
                </a:lnSpc>
                <a:spcBef>
                  <a:spcPts val="0"/>
                </a:spcBef>
                <a:spcAft>
                  <a:spcPts val="0"/>
                </a:spcAft>
                <a:buClr>
                  <a:schemeClr val="dk1"/>
                </a:buClr>
                <a:buSzPts val="1200"/>
                <a:buFont typeface="Gill Sans"/>
                <a:buNone/>
              </a:pPr>
              <a:r>
                <a:rPr lang="en-US" sz="1200" b="0" i="0" u="none">
                  <a:solidFill>
                    <a:schemeClr val="dk1"/>
                  </a:solidFill>
                  <a:latin typeface="Gill Sans"/>
                  <a:ea typeface="Gill Sans"/>
                  <a:cs typeface="Gill Sans"/>
                  <a:sym typeface="Gill Sans"/>
                </a:rPr>
                <a:t/>
              </a:r>
              <a:br>
                <a:rPr lang="en-US" sz="1200" b="0" i="0" u="none">
                  <a:solidFill>
                    <a:schemeClr val="dk1"/>
                  </a:solidFill>
                  <a:latin typeface="Gill Sans"/>
                  <a:ea typeface="Gill Sans"/>
                  <a:cs typeface="Gill Sans"/>
                  <a:sym typeface="Gill Sans"/>
                </a:rPr>
              </a:br>
              <a:r>
                <a:rPr lang="en-US" sz="1200" b="0" i="0" u="none">
                  <a:solidFill>
                    <a:schemeClr val="dk1"/>
                  </a:solidFill>
                  <a:latin typeface="Gill Sans"/>
                  <a:ea typeface="Gill Sans"/>
                  <a:cs typeface="Gill Sans"/>
                  <a:sym typeface="Gill Sans"/>
                </a:rPr>
                <a:t>[This sidebar area does not print.]</a:t>
              </a:r>
              <a:endParaRPr/>
            </a:p>
          </p:txBody>
        </p:sp>
        <p:pic>
          <p:nvPicPr>
            <p:cNvPr id="26" name="Google Shape;26;p3"/>
            <p:cNvPicPr preferRelativeResize="0"/>
            <p:nvPr/>
          </p:nvPicPr>
          <p:blipFill rotWithShape="1">
            <a:blip r:embed="rId4">
              <a:alphaModFix/>
            </a:blip>
            <a:srcRect/>
            <a:stretch/>
          </p:blipFill>
          <p:spPr>
            <a:xfrm>
              <a:off x="174" y="3645"/>
              <a:ext cx="4643" cy="4035"/>
            </a:xfrm>
            <a:prstGeom prst="rect">
              <a:avLst/>
            </a:prstGeom>
            <a:noFill/>
            <a:ln>
              <a:noFill/>
            </a:ln>
          </p:spPr>
        </p:pic>
      </p:grpSp>
      <p:pic>
        <p:nvPicPr>
          <p:cNvPr id="27" name="Google Shape;27;p3"/>
          <p:cNvPicPr preferRelativeResize="0"/>
          <p:nvPr/>
        </p:nvPicPr>
        <p:blipFill rotWithShape="1">
          <a:blip r:embed="rId5">
            <a:alphaModFix/>
          </a:blip>
          <a:srcRect/>
          <a:stretch/>
        </p:blipFill>
        <p:spPr>
          <a:xfrm>
            <a:off x="30564138" y="27097038"/>
            <a:ext cx="5886450" cy="231775"/>
          </a:xfrm>
          <a:prstGeom prst="rect">
            <a:avLst/>
          </a:prstGeom>
          <a:noFill/>
          <a:ln>
            <a:noFill/>
          </a:ln>
        </p:spPr>
      </p:pic>
      <p:sp>
        <p:nvSpPr>
          <p:cNvPr id="28" name="Google Shape;28;p3"/>
          <p:cNvSpPr txBox="1"/>
          <p:nvPr/>
        </p:nvSpPr>
        <p:spPr>
          <a:xfrm>
            <a:off x="4513262" y="617946"/>
            <a:ext cx="27444700" cy="1727200"/>
          </a:xfrm>
          <a:prstGeom prst="rect">
            <a:avLst/>
          </a:prstGeom>
          <a:noFill/>
          <a:ln>
            <a:noFill/>
          </a:ln>
        </p:spPr>
        <p:txBody>
          <a:bodyPr spcFirstLastPara="1" wrap="square" lIns="101600" tIns="101600" rIns="101600" bIns="101600" anchor="ctr" anchorCtr="0">
            <a:noAutofit/>
          </a:bodyPr>
          <a:lstStyle/>
          <a:p>
            <a:pPr marL="241300" marR="0" lvl="0" indent="0" algn="ctr" rtl="0">
              <a:lnSpc>
                <a:spcPct val="100000"/>
              </a:lnSpc>
              <a:spcBef>
                <a:spcPts val="0"/>
              </a:spcBef>
              <a:spcAft>
                <a:spcPts val="0"/>
              </a:spcAft>
              <a:buClr>
                <a:srgbClr val="FFFFFF"/>
              </a:buClr>
              <a:buSzPts val="5300"/>
              <a:buFont typeface="Arial"/>
              <a:buNone/>
            </a:pPr>
            <a:r>
              <a:rPr lang="en-US" sz="5300" b="1" i="0" u="none" dirty="0">
                <a:solidFill>
                  <a:srgbClr val="FFFFFF"/>
                </a:solidFill>
                <a:sym typeface="Arial"/>
              </a:rPr>
              <a:t>Health Equity Rounds:</a:t>
            </a:r>
            <a:endParaRPr b="1" dirty="0"/>
          </a:p>
          <a:p>
            <a:pPr marL="241300" marR="0" lvl="0" indent="0" algn="ctr" rtl="0">
              <a:lnSpc>
                <a:spcPct val="100000"/>
              </a:lnSpc>
              <a:spcBef>
                <a:spcPts val="0"/>
              </a:spcBef>
              <a:spcAft>
                <a:spcPts val="0"/>
              </a:spcAft>
              <a:buClr>
                <a:srgbClr val="FFFFFF"/>
              </a:buClr>
              <a:buSzPts val="5300"/>
              <a:buFont typeface="Arial"/>
              <a:buNone/>
            </a:pPr>
            <a:r>
              <a:rPr lang="en-US" sz="5300" b="1" i="0" u="none" dirty="0">
                <a:solidFill>
                  <a:srgbClr val="FFFFFF"/>
                </a:solidFill>
                <a:sym typeface="Arial"/>
              </a:rPr>
              <a:t>Developing a Socially Accountable Consciousness in Medical Students</a:t>
            </a:r>
            <a:endParaRPr b="1" dirty="0"/>
          </a:p>
        </p:txBody>
      </p:sp>
      <p:sp>
        <p:nvSpPr>
          <p:cNvPr id="29" name="Google Shape;29;p3"/>
          <p:cNvSpPr txBox="1"/>
          <p:nvPr/>
        </p:nvSpPr>
        <p:spPr>
          <a:xfrm>
            <a:off x="7869237" y="2470150"/>
            <a:ext cx="20726400" cy="800100"/>
          </a:xfrm>
          <a:prstGeom prst="rect">
            <a:avLst/>
          </a:prstGeom>
          <a:noFill/>
          <a:ln>
            <a:noFill/>
          </a:ln>
        </p:spPr>
        <p:txBody>
          <a:bodyPr spcFirstLastPara="1" wrap="square" lIns="101600" tIns="101600" rIns="101600" bIns="101600" anchor="ctr" anchorCtr="0">
            <a:noAutofit/>
          </a:bodyPr>
          <a:lstStyle/>
          <a:p>
            <a:pPr marL="0" marR="0" lvl="0" indent="0" algn="ctr" rtl="0">
              <a:lnSpc>
                <a:spcPct val="100000"/>
              </a:lnSpc>
              <a:spcBef>
                <a:spcPts val="0"/>
              </a:spcBef>
              <a:spcAft>
                <a:spcPts val="0"/>
              </a:spcAft>
              <a:buClr>
                <a:srgbClr val="FFFFFF"/>
              </a:buClr>
              <a:buSzPts val="4000"/>
              <a:buFont typeface="Arial"/>
              <a:buNone/>
            </a:pPr>
            <a:r>
              <a:rPr lang="en-US" sz="4000" b="1" i="0" u="none" dirty="0">
                <a:solidFill>
                  <a:srgbClr val="FFFFFF"/>
                </a:solidFill>
                <a:latin typeface="Arial"/>
                <a:ea typeface="Arial"/>
                <a:cs typeface="Arial"/>
                <a:sym typeface="Arial"/>
              </a:rPr>
              <a:t>Chesley Murphy, </a:t>
            </a:r>
            <a:r>
              <a:rPr lang="en-US" sz="4000" b="1" i="0" u="none" dirty="0" smtClean="0">
                <a:solidFill>
                  <a:srgbClr val="FFFFFF"/>
                </a:solidFill>
                <a:latin typeface="Arial"/>
                <a:ea typeface="Arial"/>
                <a:cs typeface="Arial"/>
                <a:sym typeface="Arial"/>
              </a:rPr>
              <a:t>BS, Leslie Stone, MD, MPH, William Ventres, MD, MA</a:t>
            </a:r>
            <a:endParaRPr dirty="0"/>
          </a:p>
        </p:txBody>
      </p:sp>
      <p:sp>
        <p:nvSpPr>
          <p:cNvPr id="30" name="Google Shape;30;p3"/>
          <p:cNvSpPr txBox="1"/>
          <p:nvPr/>
        </p:nvSpPr>
        <p:spPr>
          <a:xfrm>
            <a:off x="921735" y="25170063"/>
            <a:ext cx="6094412" cy="1371600"/>
          </a:xfrm>
          <a:prstGeom prst="rect">
            <a:avLst/>
          </a:prstGeom>
          <a:solidFill>
            <a:srgbClr val="B8CCE4"/>
          </a:solidFill>
          <a:ln>
            <a:noFill/>
          </a:ln>
        </p:spPr>
        <p:txBody>
          <a:bodyPr spcFirstLastPara="1" wrap="square" lIns="25400" tIns="25400" rIns="25400" bIns="25400" anchor="t" anchorCtr="0">
            <a:noAutofit/>
          </a:bodyPr>
          <a:lstStyle/>
          <a:p>
            <a:pPr marL="0" marR="0" lvl="0" indent="0" algn="l" rtl="0">
              <a:lnSpc>
                <a:spcPct val="100000"/>
              </a:lnSpc>
              <a:spcBef>
                <a:spcPts val="0"/>
              </a:spcBef>
              <a:spcAft>
                <a:spcPts val="0"/>
              </a:spcAft>
              <a:buClr>
                <a:schemeClr val="dk1"/>
              </a:buClr>
              <a:buSzPts val="2200"/>
              <a:buFont typeface="Arial"/>
              <a:buNone/>
            </a:pPr>
            <a:r>
              <a:rPr lang="en-US" sz="2200" b="1" i="0" u="none" dirty="0">
                <a:solidFill>
                  <a:schemeClr val="dk1"/>
                </a:solidFill>
                <a:latin typeface="Arial"/>
                <a:ea typeface="Arial"/>
                <a:cs typeface="Arial"/>
                <a:sym typeface="Arial"/>
              </a:rPr>
              <a:t>Chesley H. Murphy, BS</a:t>
            </a:r>
            <a:endParaRPr sz="5300" b="0" i="0" u="none" dirty="0">
              <a:solidFill>
                <a:schemeClr val="dk1"/>
              </a:solidFill>
              <a:latin typeface="NTR"/>
              <a:ea typeface="NTR"/>
              <a:cs typeface="NTR"/>
              <a:sym typeface="NTR"/>
            </a:endParaRPr>
          </a:p>
          <a:p>
            <a:pPr marL="0" marR="0" lvl="0" indent="0" algn="l" rtl="0">
              <a:lnSpc>
                <a:spcPct val="100000"/>
              </a:lnSpc>
              <a:spcBef>
                <a:spcPts val="0"/>
              </a:spcBef>
              <a:spcAft>
                <a:spcPts val="0"/>
              </a:spcAft>
              <a:buClr>
                <a:schemeClr val="dk1"/>
              </a:buClr>
              <a:buSzPts val="2200"/>
              <a:buFont typeface="Arial"/>
              <a:buNone/>
            </a:pPr>
            <a:r>
              <a:rPr lang="en-US" sz="2200" b="1" i="0" u="none" dirty="0">
                <a:solidFill>
                  <a:schemeClr val="dk1"/>
                </a:solidFill>
                <a:latin typeface="Arial"/>
                <a:ea typeface="Arial"/>
                <a:cs typeface="Arial"/>
                <a:sym typeface="Arial"/>
              </a:rPr>
              <a:t>University of Arkansas for Medical Sciences </a:t>
            </a:r>
            <a:endParaRPr sz="5300" b="0" i="0" u="none" dirty="0">
              <a:solidFill>
                <a:schemeClr val="dk1"/>
              </a:solidFill>
              <a:latin typeface="NTR"/>
              <a:ea typeface="NTR"/>
              <a:cs typeface="NTR"/>
              <a:sym typeface="NTR"/>
            </a:endParaRPr>
          </a:p>
          <a:p>
            <a:pPr marL="0" marR="0" lvl="0" indent="0" algn="l" rtl="0">
              <a:lnSpc>
                <a:spcPct val="100000"/>
              </a:lnSpc>
              <a:spcBef>
                <a:spcPts val="0"/>
              </a:spcBef>
              <a:spcAft>
                <a:spcPts val="0"/>
              </a:spcAft>
              <a:buClr>
                <a:schemeClr val="dk1"/>
              </a:buClr>
              <a:buSzPts val="2200"/>
              <a:buFont typeface="Arial"/>
              <a:buNone/>
            </a:pPr>
            <a:r>
              <a:rPr lang="en-US" sz="2200" b="1" i="0" u="none" dirty="0">
                <a:solidFill>
                  <a:schemeClr val="dk1"/>
                </a:solidFill>
                <a:latin typeface="Arial"/>
                <a:ea typeface="Arial"/>
                <a:cs typeface="Arial"/>
                <a:sym typeface="Arial"/>
              </a:rPr>
              <a:t>Email: chmurphy@uams.edu</a:t>
            </a:r>
            <a:endParaRPr sz="5300" b="0" i="0" u="none" dirty="0">
              <a:solidFill>
                <a:schemeClr val="dk1"/>
              </a:solidFill>
              <a:latin typeface="NTR"/>
              <a:ea typeface="NTR"/>
              <a:cs typeface="NTR"/>
              <a:sym typeface="NTR"/>
            </a:endParaRPr>
          </a:p>
          <a:p>
            <a:pPr marL="0" marR="0" lvl="0" indent="0" algn="l" rtl="0">
              <a:lnSpc>
                <a:spcPct val="100000"/>
              </a:lnSpc>
              <a:spcBef>
                <a:spcPts val="0"/>
              </a:spcBef>
              <a:spcAft>
                <a:spcPts val="0"/>
              </a:spcAft>
              <a:buClr>
                <a:schemeClr val="dk1"/>
              </a:buClr>
              <a:buSzPts val="2200"/>
              <a:buFont typeface="Arial"/>
              <a:buNone/>
            </a:pPr>
            <a:r>
              <a:rPr lang="en-US" sz="2200" b="1" i="0" u="none" dirty="0">
                <a:solidFill>
                  <a:schemeClr val="dk1"/>
                </a:solidFill>
                <a:latin typeface="Arial"/>
                <a:ea typeface="Arial"/>
                <a:cs typeface="Arial"/>
                <a:sym typeface="Arial"/>
              </a:rPr>
              <a:t>Phone: 870-310-6414</a:t>
            </a:r>
            <a:endParaRPr dirty="0"/>
          </a:p>
        </p:txBody>
      </p:sp>
      <p:sp>
        <p:nvSpPr>
          <p:cNvPr id="31" name="Google Shape;31;p3"/>
          <p:cNvSpPr txBox="1"/>
          <p:nvPr/>
        </p:nvSpPr>
        <p:spPr>
          <a:xfrm>
            <a:off x="916000" y="24297750"/>
            <a:ext cx="1779600" cy="571500"/>
          </a:xfrm>
          <a:prstGeom prst="rect">
            <a:avLst/>
          </a:prstGeom>
          <a:noFill/>
          <a:ln>
            <a:noFill/>
          </a:ln>
        </p:spPr>
        <p:txBody>
          <a:bodyPr spcFirstLastPara="1" wrap="square" lIns="25400" tIns="25400" rIns="25400" bIns="25400" anchor="t" anchorCtr="0">
            <a:noAutofit/>
          </a:bodyPr>
          <a:lstStyle/>
          <a:p>
            <a:pPr marL="0" marR="0" lvl="0" indent="0" algn="l" rtl="0">
              <a:lnSpc>
                <a:spcPct val="100000"/>
              </a:lnSpc>
              <a:spcBef>
                <a:spcPts val="0"/>
              </a:spcBef>
              <a:spcAft>
                <a:spcPts val="0"/>
              </a:spcAft>
              <a:buClr>
                <a:schemeClr val="dk1"/>
              </a:buClr>
              <a:buSzPts val="3500"/>
              <a:buFont typeface="Arial"/>
              <a:buNone/>
            </a:pPr>
            <a:r>
              <a:rPr lang="en-US" sz="3500" b="1" i="0" u="none" dirty="0">
                <a:solidFill>
                  <a:schemeClr val="dk1"/>
                </a:solidFill>
                <a:latin typeface="Arial"/>
                <a:ea typeface="Arial"/>
                <a:cs typeface="Arial"/>
                <a:sym typeface="Arial"/>
              </a:rPr>
              <a:t>Contact</a:t>
            </a:r>
            <a:endParaRPr dirty="0"/>
          </a:p>
        </p:txBody>
      </p:sp>
      <p:sp>
        <p:nvSpPr>
          <p:cNvPr id="32" name="Google Shape;32;p3"/>
          <p:cNvSpPr txBox="1"/>
          <p:nvPr/>
        </p:nvSpPr>
        <p:spPr>
          <a:xfrm>
            <a:off x="7566025" y="24331363"/>
            <a:ext cx="29235300" cy="2273400"/>
          </a:xfrm>
          <a:prstGeom prst="rect">
            <a:avLst/>
          </a:prstGeom>
          <a:noFill/>
          <a:ln>
            <a:noFill/>
          </a:ln>
        </p:spPr>
        <p:txBody>
          <a:bodyPr spcFirstLastPara="1" wrap="square" lIns="50800" tIns="50800" rIns="50800" bIns="50800" anchor="t" anchorCtr="0">
            <a:noAutofit/>
          </a:bodyPr>
          <a:lstStyle/>
          <a:p>
            <a:pPr marL="0" marR="0" lvl="0" indent="0" algn="l" rtl="0">
              <a:lnSpc>
                <a:spcPct val="100000"/>
              </a:lnSpc>
              <a:spcBef>
                <a:spcPts val="0"/>
              </a:spcBef>
              <a:spcAft>
                <a:spcPts val="0"/>
              </a:spcAft>
              <a:buClr>
                <a:schemeClr val="dk1"/>
              </a:buClr>
              <a:buSzPts val="3500"/>
              <a:buFont typeface="Arial"/>
              <a:buNone/>
            </a:pPr>
            <a:r>
              <a:rPr lang="en-US" sz="3500" b="1" i="0" u="none" dirty="0">
                <a:solidFill>
                  <a:schemeClr val="dk1"/>
                </a:solidFill>
                <a:latin typeface="Arial"/>
                <a:ea typeface="Arial"/>
                <a:cs typeface="Arial"/>
                <a:sym typeface="Arial"/>
              </a:rPr>
              <a:t>References</a:t>
            </a:r>
            <a:endParaRPr sz="5300" b="0" i="0" u="none" dirty="0">
              <a:solidFill>
                <a:schemeClr val="dk1"/>
              </a:solidFill>
              <a:latin typeface="NTR"/>
              <a:ea typeface="NTR"/>
              <a:cs typeface="NTR"/>
              <a:sym typeface="NTR"/>
            </a:endParaRPr>
          </a:p>
          <a:p>
            <a:pPr marL="0" marR="0" lvl="0" indent="-139700" algn="l" rtl="0">
              <a:lnSpc>
                <a:spcPct val="100000"/>
              </a:lnSpc>
              <a:spcBef>
                <a:spcPts val="0"/>
              </a:spcBef>
              <a:spcAft>
                <a:spcPts val="0"/>
              </a:spcAft>
              <a:buClr>
                <a:schemeClr val="dk1"/>
              </a:buClr>
              <a:buSzPts val="2200"/>
              <a:buFont typeface="Arial"/>
              <a:buAutoNum type="arabicPeriod"/>
            </a:pPr>
            <a:r>
              <a:rPr lang="en-US" sz="2200" b="1" i="0" u="none" dirty="0" err="1">
                <a:solidFill>
                  <a:schemeClr val="dk1"/>
                </a:solidFill>
                <a:latin typeface="Arial"/>
                <a:ea typeface="Arial"/>
                <a:cs typeface="Arial"/>
                <a:sym typeface="Arial"/>
              </a:rPr>
              <a:t>Boelen</a:t>
            </a:r>
            <a:r>
              <a:rPr lang="en-US" sz="2200" b="1" i="0" u="none" dirty="0">
                <a:solidFill>
                  <a:schemeClr val="dk1"/>
                </a:solidFill>
                <a:latin typeface="Arial"/>
                <a:ea typeface="Arial"/>
                <a:cs typeface="Arial"/>
                <a:sym typeface="Arial"/>
              </a:rPr>
              <a:t> C. Why should social accountability be a benchmark for excellence in medical education? </a:t>
            </a:r>
            <a:r>
              <a:rPr lang="en-US" sz="2200" b="1" i="1" u="none" dirty="0" err="1">
                <a:solidFill>
                  <a:schemeClr val="dk1"/>
                </a:solidFill>
              </a:rPr>
              <a:t>Educacion</a:t>
            </a:r>
            <a:r>
              <a:rPr lang="en-US" sz="2200" b="1" i="1" u="none" dirty="0">
                <a:solidFill>
                  <a:schemeClr val="dk1"/>
                </a:solidFill>
              </a:rPr>
              <a:t> </a:t>
            </a:r>
            <a:r>
              <a:rPr lang="en-US" sz="2200" b="1" i="1" u="none" dirty="0" err="1">
                <a:solidFill>
                  <a:schemeClr val="dk1"/>
                </a:solidFill>
              </a:rPr>
              <a:t>Medica</a:t>
            </a:r>
            <a:r>
              <a:rPr lang="en-US" sz="2200" b="1" i="0" u="none" dirty="0">
                <a:solidFill>
                  <a:schemeClr val="dk1"/>
                </a:solidFill>
                <a:latin typeface="Arial"/>
                <a:ea typeface="Arial"/>
                <a:cs typeface="Arial"/>
                <a:sym typeface="Arial"/>
              </a:rPr>
              <a:t>. 2016; 17:101–105.</a:t>
            </a:r>
            <a:endParaRPr dirty="0"/>
          </a:p>
          <a:p>
            <a:pPr marL="0" marR="0" lvl="0" indent="-139700" algn="l" rtl="0">
              <a:lnSpc>
                <a:spcPct val="100000"/>
              </a:lnSpc>
              <a:spcBef>
                <a:spcPts val="0"/>
              </a:spcBef>
              <a:spcAft>
                <a:spcPts val="0"/>
              </a:spcAft>
              <a:buClr>
                <a:schemeClr val="dk1"/>
              </a:buClr>
              <a:buSzPts val="2200"/>
              <a:buFont typeface="Arial"/>
              <a:buAutoNum type="arabicPeriod"/>
            </a:pPr>
            <a:r>
              <a:rPr lang="en-US" sz="2200" b="1" i="0" u="none" dirty="0" err="1">
                <a:solidFill>
                  <a:schemeClr val="dk1"/>
                </a:solidFill>
                <a:latin typeface="Arial"/>
                <a:ea typeface="Arial"/>
                <a:cs typeface="Arial"/>
                <a:sym typeface="Arial"/>
              </a:rPr>
              <a:t>Braveman</a:t>
            </a:r>
            <a:r>
              <a:rPr lang="en-US" sz="2200" b="1" i="0" u="none" dirty="0">
                <a:solidFill>
                  <a:schemeClr val="dk1"/>
                </a:solidFill>
                <a:latin typeface="Arial"/>
                <a:ea typeface="Arial"/>
                <a:cs typeface="Arial"/>
                <a:sym typeface="Arial"/>
              </a:rPr>
              <a:t> P, Arkin E, Orleans T, Proctor D, and Plough A. What is Health Equity? And What Difference Does a Definition Make? Princeton, NJ: Robert Wood Johnson Foundation, 2017.</a:t>
            </a:r>
            <a:endParaRPr dirty="0"/>
          </a:p>
          <a:p>
            <a:pPr marL="0" marR="0" lvl="0" indent="-139700" algn="l" rtl="0">
              <a:lnSpc>
                <a:spcPct val="100000"/>
              </a:lnSpc>
              <a:spcBef>
                <a:spcPts val="0"/>
              </a:spcBef>
              <a:spcAft>
                <a:spcPts val="0"/>
              </a:spcAft>
              <a:buClr>
                <a:schemeClr val="dk1"/>
              </a:buClr>
              <a:buSzPts val="2200"/>
              <a:buFont typeface="Arial"/>
              <a:buAutoNum type="arabicPeriod"/>
            </a:pPr>
            <a:r>
              <a:rPr lang="en-US" sz="2200" b="1" i="0" u="none" dirty="0">
                <a:solidFill>
                  <a:schemeClr val="dk1"/>
                </a:solidFill>
                <a:latin typeface="Arial"/>
                <a:ea typeface="Arial"/>
                <a:cs typeface="Arial"/>
                <a:sym typeface="Arial"/>
              </a:rPr>
              <a:t>Global Consensus for Social Accountability of Medical Schools. 2010. East London, South Africa:  </a:t>
            </a:r>
            <a:r>
              <a:rPr lang="en-US" sz="2200" b="1" i="0" u="sng" dirty="0">
                <a:solidFill>
                  <a:schemeClr val="hlink"/>
                </a:solidFill>
                <a:latin typeface="Gill Sans"/>
                <a:ea typeface="Gill Sans"/>
                <a:cs typeface="Gill Sans"/>
                <a:sym typeface="Gill Sans"/>
                <a:hlinkClick r:id="rId6"/>
              </a:rPr>
              <a:t>http://www.healthsocialaccountability.org.</a:t>
            </a:r>
            <a:endParaRPr sz="2200" b="1" dirty="0">
              <a:solidFill>
                <a:schemeClr val="dk1"/>
              </a:solidFill>
            </a:endParaRPr>
          </a:p>
          <a:p>
            <a:pPr marL="0" marR="0" lvl="0" indent="-139700" algn="l" rtl="0">
              <a:lnSpc>
                <a:spcPct val="100000"/>
              </a:lnSpc>
              <a:spcBef>
                <a:spcPts val="0"/>
              </a:spcBef>
              <a:spcAft>
                <a:spcPts val="0"/>
              </a:spcAft>
              <a:buClr>
                <a:schemeClr val="dk1"/>
              </a:buClr>
              <a:buSzPts val="2200"/>
              <a:buFont typeface="Arial"/>
              <a:buAutoNum type="arabicPeriod"/>
            </a:pPr>
            <a:r>
              <a:rPr lang="en-US" sz="2200" b="1" i="0" u="none" dirty="0" err="1">
                <a:solidFill>
                  <a:schemeClr val="dk1"/>
                </a:solidFill>
                <a:latin typeface="Arial"/>
                <a:ea typeface="Arial"/>
                <a:cs typeface="Arial"/>
                <a:sym typeface="Arial"/>
              </a:rPr>
              <a:t>Boelen</a:t>
            </a:r>
            <a:r>
              <a:rPr lang="en-US" sz="2200" b="1" i="0" u="none" dirty="0">
                <a:solidFill>
                  <a:schemeClr val="dk1"/>
                </a:solidFill>
                <a:latin typeface="Arial"/>
                <a:ea typeface="Arial"/>
                <a:cs typeface="Arial"/>
                <a:sym typeface="Arial"/>
              </a:rPr>
              <a:t> C and Heck JE. Defining and measuring the social accountability of medical schools. Geneva: World Health Organization; 1995.</a:t>
            </a:r>
            <a:endParaRPr dirty="0"/>
          </a:p>
          <a:p>
            <a:pPr marL="0" marR="0" lvl="0" indent="-139700" algn="l" rtl="0">
              <a:lnSpc>
                <a:spcPct val="100000"/>
              </a:lnSpc>
              <a:spcBef>
                <a:spcPts val="0"/>
              </a:spcBef>
              <a:spcAft>
                <a:spcPts val="0"/>
              </a:spcAft>
              <a:buClr>
                <a:schemeClr val="dk1"/>
              </a:buClr>
              <a:buSzPts val="2200"/>
              <a:buFont typeface="Arial"/>
              <a:buAutoNum type="arabicPeriod"/>
            </a:pPr>
            <a:r>
              <a:rPr lang="en-US" sz="2200" b="1" i="0" u="none" dirty="0">
                <a:solidFill>
                  <a:schemeClr val="dk1"/>
                </a:solidFill>
                <a:latin typeface="Arial"/>
                <a:ea typeface="Arial"/>
                <a:cs typeface="Arial"/>
                <a:sym typeface="Arial"/>
              </a:rPr>
              <a:t>United Health Foundation. (2020). </a:t>
            </a:r>
            <a:r>
              <a:rPr lang="en-US" sz="2200" b="1" i="1" u="none" dirty="0">
                <a:solidFill>
                  <a:schemeClr val="dk1"/>
                </a:solidFill>
              </a:rPr>
              <a:t>2019 annual report of America’s Health Rankings</a:t>
            </a:r>
            <a:r>
              <a:rPr lang="en-US" sz="2200" b="1" i="0" u="none" dirty="0">
                <a:solidFill>
                  <a:schemeClr val="dk1"/>
                </a:solidFill>
                <a:latin typeface="Arial"/>
                <a:ea typeface="Arial"/>
                <a:cs typeface="Arial"/>
                <a:sym typeface="Arial"/>
              </a:rPr>
              <a:t>. Retrieved from: </a:t>
            </a:r>
            <a:r>
              <a:rPr lang="en-US" sz="2200" b="1" i="0" u="sng" dirty="0">
                <a:solidFill>
                  <a:schemeClr val="dk1"/>
                </a:solidFill>
                <a:latin typeface="Arial"/>
                <a:ea typeface="Arial"/>
                <a:cs typeface="Arial"/>
                <a:sym typeface="Arial"/>
              </a:rPr>
              <a:t>https://www.americashealthrankings.org/exp</a:t>
            </a:r>
            <a:r>
              <a:rPr lang="en-US" sz="2200" b="1" i="0" u="sng" dirty="0">
                <a:solidFill>
                  <a:schemeClr val="hlink"/>
                </a:solidFill>
                <a:latin typeface="Gill Sans"/>
                <a:ea typeface="Gill Sans"/>
                <a:cs typeface="Gill Sans"/>
                <a:sym typeface="Gill Sans"/>
                <a:hlinkClick r:id="rId7"/>
              </a:rPr>
              <a:t>lore/annual/measure/Overall/state/AR?edition-year=2019.</a:t>
            </a:r>
            <a:endParaRPr dirty="0"/>
          </a:p>
        </p:txBody>
      </p:sp>
      <p:sp>
        <p:nvSpPr>
          <p:cNvPr id="33" name="Google Shape;33;p3"/>
          <p:cNvSpPr txBox="1"/>
          <p:nvPr/>
        </p:nvSpPr>
        <p:spPr>
          <a:xfrm>
            <a:off x="1071662" y="5137302"/>
            <a:ext cx="10985400" cy="5278438"/>
          </a:xfrm>
          <a:prstGeom prst="rect">
            <a:avLst/>
          </a:prstGeom>
          <a:solidFill>
            <a:srgbClr val="FFFFFF"/>
          </a:solidFill>
          <a:ln w="12700" cap="flat" cmpd="sng">
            <a:solidFill>
              <a:schemeClr val="bg1"/>
            </a:solidFill>
            <a:prstDash val="solid"/>
            <a:round/>
            <a:headEnd type="none" w="sm" len="sm"/>
            <a:tailEnd type="none" w="sm" len="sm"/>
          </a:ln>
        </p:spPr>
        <p:txBody>
          <a:bodyPr spcFirstLastPara="1" wrap="square" lIns="101600" tIns="101600" rIns="101600" bIns="101600" anchor="t" anchorCtr="0">
            <a:noAutofit/>
          </a:bodyPr>
          <a:lstStyle/>
          <a:p>
            <a:pPr marL="0" marR="0" lvl="0" indent="0" algn="l" rtl="0">
              <a:lnSpc>
                <a:spcPct val="150000"/>
              </a:lnSpc>
              <a:spcBef>
                <a:spcPts val="0"/>
              </a:spcBef>
              <a:spcAft>
                <a:spcPts val="0"/>
              </a:spcAft>
              <a:buClr>
                <a:schemeClr val="dk1"/>
              </a:buClr>
              <a:buSzPts val="2200"/>
              <a:buFont typeface="Arial"/>
              <a:buNone/>
            </a:pPr>
            <a:r>
              <a:rPr lang="en-US" sz="2200" b="1" i="0" u="none" dirty="0" smtClean="0">
                <a:solidFill>
                  <a:schemeClr val="dk1"/>
                </a:solidFill>
                <a:sym typeface="Arial"/>
              </a:rPr>
              <a:t>Many medical </a:t>
            </a:r>
            <a:r>
              <a:rPr lang="en-US" sz="2200" b="1" i="0" u="none" dirty="0">
                <a:solidFill>
                  <a:schemeClr val="dk1"/>
                </a:solidFill>
                <a:sym typeface="Arial"/>
              </a:rPr>
              <a:t>schools aim to transition from social responsibility to social responsiveness to social accountability in the education of their students.</a:t>
            </a:r>
            <a:r>
              <a:rPr lang="en-US" sz="2200" b="1" i="0" u="none" baseline="30000" dirty="0">
                <a:solidFill>
                  <a:schemeClr val="dk1"/>
                </a:solidFill>
                <a:sym typeface="Arial"/>
              </a:rPr>
              <a:t>1</a:t>
            </a:r>
            <a:r>
              <a:rPr lang="en-US" sz="2200" b="1" i="0" u="none" dirty="0">
                <a:solidFill>
                  <a:schemeClr val="dk1"/>
                </a:solidFill>
                <a:sym typeface="Arial"/>
              </a:rPr>
              <a:t>  The need for socially accountable medical education is arguably greater in states with poorer health outcomes.  Schools across the nation are staggered along this “social obligation </a:t>
            </a:r>
            <a:r>
              <a:rPr lang="en-US" sz="2200" b="1" i="0" u="none" dirty="0" smtClean="0">
                <a:solidFill>
                  <a:schemeClr val="dk1"/>
                </a:solidFill>
                <a:sym typeface="Arial"/>
              </a:rPr>
              <a:t>scale”—many </a:t>
            </a:r>
            <a:r>
              <a:rPr lang="en-US" sz="2200" b="1" i="0" u="none" dirty="0">
                <a:solidFill>
                  <a:schemeClr val="dk1"/>
                </a:solidFill>
                <a:sym typeface="Arial"/>
              </a:rPr>
              <a:t>currently lag behind society’s needs.</a:t>
            </a:r>
            <a:r>
              <a:rPr lang="en-US" sz="2200" b="1" i="0" u="none" baseline="30000" dirty="0">
                <a:solidFill>
                  <a:schemeClr val="dk1"/>
                </a:solidFill>
                <a:sym typeface="Arial"/>
              </a:rPr>
              <a:t>1</a:t>
            </a:r>
            <a:r>
              <a:rPr lang="en-US" sz="2200" b="1" i="0" u="none" dirty="0">
                <a:solidFill>
                  <a:schemeClr val="dk1"/>
                </a:solidFill>
                <a:sym typeface="Arial"/>
              </a:rPr>
              <a:t>  </a:t>
            </a:r>
            <a:endParaRPr b="1" dirty="0"/>
          </a:p>
          <a:p>
            <a:pPr marL="0" marR="0" lvl="0" indent="0" algn="l" rtl="0">
              <a:lnSpc>
                <a:spcPct val="150000"/>
              </a:lnSpc>
              <a:spcBef>
                <a:spcPts val="0"/>
              </a:spcBef>
              <a:spcAft>
                <a:spcPts val="0"/>
              </a:spcAft>
              <a:buClr>
                <a:schemeClr val="dk1"/>
              </a:buClr>
              <a:buSzPts val="2200"/>
              <a:buFont typeface="Gill Sans"/>
              <a:buNone/>
            </a:pPr>
            <a:endParaRPr sz="2200" b="1" i="0" u="none" dirty="0">
              <a:solidFill>
                <a:schemeClr val="dk1"/>
              </a:solidFill>
              <a:sym typeface="Arial"/>
            </a:endParaRPr>
          </a:p>
          <a:p>
            <a:pPr marL="0" marR="0" lvl="0" indent="0" algn="l" rtl="0">
              <a:lnSpc>
                <a:spcPct val="150000"/>
              </a:lnSpc>
              <a:spcBef>
                <a:spcPts val="0"/>
              </a:spcBef>
              <a:spcAft>
                <a:spcPts val="0"/>
              </a:spcAft>
              <a:buClr>
                <a:schemeClr val="dk1"/>
              </a:buClr>
              <a:buSzPts val="2200"/>
              <a:buFont typeface="Arial"/>
              <a:buNone/>
            </a:pPr>
            <a:r>
              <a:rPr lang="en-US" sz="2200" b="1" dirty="0">
                <a:solidFill>
                  <a:schemeClr val="dk1"/>
                </a:solidFill>
              </a:rPr>
              <a:t>F</a:t>
            </a:r>
            <a:r>
              <a:rPr lang="en-US" sz="2200" b="1" i="0" u="none" dirty="0" smtClean="0">
                <a:solidFill>
                  <a:schemeClr val="dk1"/>
                </a:solidFill>
                <a:sym typeface="Arial"/>
              </a:rPr>
              <a:t>ormal curricula are </a:t>
            </a:r>
            <a:r>
              <a:rPr lang="en-US" sz="2200" b="1" i="0" u="none" dirty="0">
                <a:solidFill>
                  <a:schemeClr val="dk1"/>
                </a:solidFill>
                <a:sym typeface="Arial"/>
              </a:rPr>
              <a:t>difficult to </a:t>
            </a:r>
            <a:r>
              <a:rPr lang="en-US" sz="2200" b="1" i="0" u="none" dirty="0" smtClean="0">
                <a:solidFill>
                  <a:schemeClr val="dk1"/>
                </a:solidFill>
                <a:sym typeface="Arial"/>
              </a:rPr>
              <a:t>change. </a:t>
            </a:r>
            <a:r>
              <a:rPr lang="en-US" sz="2200" b="1" dirty="0">
                <a:solidFill>
                  <a:schemeClr val="dk1"/>
                </a:solidFill>
              </a:rPr>
              <a:t>O</a:t>
            </a:r>
            <a:r>
              <a:rPr lang="en-US" sz="2200" b="1" i="0" u="none" dirty="0" smtClean="0">
                <a:solidFill>
                  <a:schemeClr val="dk1"/>
                </a:solidFill>
                <a:sym typeface="Arial"/>
              </a:rPr>
              <a:t>rganic</a:t>
            </a:r>
            <a:r>
              <a:rPr lang="en-US" sz="2200" b="1" i="0" u="none" dirty="0">
                <a:solidFill>
                  <a:schemeClr val="dk1"/>
                </a:solidFill>
                <a:sym typeface="Arial"/>
              </a:rPr>
              <a:t>, student-led efforts can be effective in catalyzing reform. </a:t>
            </a:r>
            <a:r>
              <a:rPr lang="en-US" sz="2200" b="1" i="1" u="none" dirty="0" smtClean="0">
                <a:solidFill>
                  <a:schemeClr val="dk1"/>
                </a:solidFill>
              </a:rPr>
              <a:t>Health </a:t>
            </a:r>
            <a:r>
              <a:rPr lang="en-US" sz="2200" b="1" i="1" u="none" dirty="0">
                <a:solidFill>
                  <a:schemeClr val="dk1"/>
                </a:solidFill>
              </a:rPr>
              <a:t>Equity Rounds</a:t>
            </a:r>
            <a:r>
              <a:rPr lang="en-US" sz="2200" b="1" i="1" u="none" dirty="0">
                <a:solidFill>
                  <a:schemeClr val="dk1"/>
                </a:solidFill>
                <a:sym typeface="Arial"/>
              </a:rPr>
              <a:t> </a:t>
            </a:r>
            <a:r>
              <a:rPr lang="en-US" sz="2200" b="1" i="0" u="none" dirty="0">
                <a:solidFill>
                  <a:schemeClr val="dk1"/>
                </a:solidFill>
                <a:sym typeface="Arial"/>
              </a:rPr>
              <a:t>demonstrates how such an effort can empower students as agents of change for socially accountable medical education.</a:t>
            </a:r>
            <a:endParaRPr b="1" dirty="0"/>
          </a:p>
          <a:p>
            <a:pPr marL="0" marR="0" lvl="0" indent="0" algn="l" rtl="0">
              <a:lnSpc>
                <a:spcPct val="150000"/>
              </a:lnSpc>
              <a:spcBef>
                <a:spcPts val="0"/>
              </a:spcBef>
              <a:spcAft>
                <a:spcPts val="0"/>
              </a:spcAft>
              <a:buClr>
                <a:schemeClr val="dk1"/>
              </a:buClr>
              <a:buSzPts val="2200"/>
              <a:buFont typeface="Gill Sans"/>
              <a:buNone/>
            </a:pPr>
            <a:endParaRPr sz="2200" b="1" i="0" u="none" dirty="0">
              <a:solidFill>
                <a:schemeClr val="dk1"/>
              </a:solidFill>
              <a:sym typeface="Arial"/>
            </a:endParaRPr>
          </a:p>
          <a:p>
            <a:pPr marL="0" marR="0" lvl="0" indent="0" algn="l" rtl="0">
              <a:lnSpc>
                <a:spcPct val="150000"/>
              </a:lnSpc>
              <a:spcBef>
                <a:spcPts val="0"/>
              </a:spcBef>
              <a:spcAft>
                <a:spcPts val="0"/>
              </a:spcAft>
              <a:buClr>
                <a:schemeClr val="dk1"/>
              </a:buClr>
              <a:buSzPts val="2200"/>
              <a:buFont typeface="Arial"/>
              <a:buNone/>
            </a:pPr>
            <a:endParaRPr sz="2200" dirty="0">
              <a:solidFill>
                <a:schemeClr val="dk1"/>
              </a:solidFill>
            </a:endParaRPr>
          </a:p>
        </p:txBody>
      </p:sp>
      <p:sp>
        <p:nvSpPr>
          <p:cNvPr id="34" name="Google Shape;34;p3"/>
          <p:cNvSpPr txBox="1"/>
          <p:nvPr/>
        </p:nvSpPr>
        <p:spPr>
          <a:xfrm>
            <a:off x="1071562" y="4068762"/>
            <a:ext cx="10985500" cy="876300"/>
          </a:xfrm>
          <a:prstGeom prst="rect">
            <a:avLst/>
          </a:prstGeom>
          <a:solidFill>
            <a:srgbClr val="366092"/>
          </a:solidFill>
          <a:ln w="12700" cap="flat" cmpd="sng">
            <a:solidFill>
              <a:srgbClr val="395E89"/>
            </a:solidFill>
            <a:prstDash val="solid"/>
            <a:round/>
            <a:headEnd type="none" w="sm" len="sm"/>
            <a:tailEnd type="none" w="sm" len="sm"/>
          </a:ln>
        </p:spPr>
        <p:txBody>
          <a:bodyPr spcFirstLastPara="1" wrap="square" lIns="25400" tIns="25400" rIns="25400" bIns="25400" anchor="ctr" anchorCtr="0">
            <a:noAutofit/>
          </a:bodyPr>
          <a:lstStyle/>
          <a:p>
            <a:pPr marL="0" marR="0" lvl="0" indent="0" algn="ctr" rtl="0">
              <a:lnSpc>
                <a:spcPct val="100000"/>
              </a:lnSpc>
              <a:spcBef>
                <a:spcPts val="0"/>
              </a:spcBef>
              <a:spcAft>
                <a:spcPts val="0"/>
              </a:spcAft>
              <a:buClr>
                <a:srgbClr val="EBF1DD"/>
              </a:buClr>
              <a:buSzPts val="3500"/>
              <a:buFont typeface="Arial"/>
              <a:buNone/>
            </a:pPr>
            <a:r>
              <a:rPr lang="en-US" sz="3500" b="1" i="0" u="none">
                <a:solidFill>
                  <a:srgbClr val="EBF1DD"/>
                </a:solidFill>
                <a:latin typeface="Arial"/>
                <a:ea typeface="Arial"/>
                <a:cs typeface="Arial"/>
                <a:sym typeface="Arial"/>
              </a:rPr>
              <a:t>Introduction</a:t>
            </a:r>
            <a:endParaRPr/>
          </a:p>
        </p:txBody>
      </p:sp>
      <p:sp>
        <p:nvSpPr>
          <p:cNvPr id="35" name="Google Shape;35;p3"/>
          <p:cNvSpPr txBox="1"/>
          <p:nvPr/>
        </p:nvSpPr>
        <p:spPr>
          <a:xfrm>
            <a:off x="12712700" y="11339454"/>
            <a:ext cx="10985400" cy="4898425"/>
          </a:xfrm>
          <a:prstGeom prst="rect">
            <a:avLst/>
          </a:prstGeom>
          <a:solidFill>
            <a:srgbClr val="FFFFFF"/>
          </a:solidFill>
          <a:ln w="12700" cap="flat" cmpd="sng">
            <a:solidFill>
              <a:schemeClr val="bg1"/>
            </a:solidFill>
            <a:prstDash val="solid"/>
            <a:round/>
            <a:headEnd type="none" w="sm" len="sm"/>
            <a:tailEnd type="none" w="sm" len="sm"/>
          </a:ln>
        </p:spPr>
        <p:txBody>
          <a:bodyPr spcFirstLastPara="1" wrap="square" lIns="101600" tIns="101600" rIns="101600" bIns="101600" anchor="t" anchorCtr="0">
            <a:noAutofit/>
          </a:bodyPr>
          <a:lstStyle/>
          <a:p>
            <a:pPr marL="0" marR="0" lvl="0" indent="0" algn="l" rtl="0">
              <a:lnSpc>
                <a:spcPct val="150000"/>
              </a:lnSpc>
              <a:spcBef>
                <a:spcPts val="0"/>
              </a:spcBef>
              <a:spcAft>
                <a:spcPts val="0"/>
              </a:spcAft>
              <a:buClr>
                <a:schemeClr val="dk1"/>
              </a:buClr>
              <a:buSzPts val="2200"/>
              <a:buFont typeface="Arial"/>
              <a:buNone/>
            </a:pPr>
            <a:r>
              <a:rPr lang="en-US" sz="2200" b="1" i="0" u="none" dirty="0">
                <a:solidFill>
                  <a:schemeClr val="dk1"/>
                </a:solidFill>
                <a:sym typeface="Arial"/>
              </a:rPr>
              <a:t>Medical students, </a:t>
            </a:r>
            <a:r>
              <a:rPr lang="en-US" sz="2200" b="1" i="0" u="none" dirty="0" smtClean="0">
                <a:solidFill>
                  <a:schemeClr val="dk1"/>
                </a:solidFill>
                <a:sym typeface="Arial"/>
              </a:rPr>
              <a:t>faculty members, </a:t>
            </a:r>
            <a:r>
              <a:rPr lang="en-US" sz="2200" b="1" i="0" u="none" dirty="0">
                <a:solidFill>
                  <a:schemeClr val="dk1"/>
                </a:solidFill>
                <a:sym typeface="Arial"/>
              </a:rPr>
              <a:t>and </a:t>
            </a:r>
            <a:r>
              <a:rPr lang="en-US" sz="2200" b="1" i="0" u="none" dirty="0" smtClean="0">
                <a:solidFill>
                  <a:schemeClr val="dk1"/>
                </a:solidFill>
                <a:sym typeface="Arial"/>
              </a:rPr>
              <a:t>invited guests meet </a:t>
            </a:r>
            <a:r>
              <a:rPr lang="en-US" sz="2200" b="1" i="0" u="none" dirty="0">
                <a:solidFill>
                  <a:schemeClr val="dk1"/>
                </a:solidFill>
                <a:sym typeface="Arial"/>
              </a:rPr>
              <a:t>monthly for </a:t>
            </a:r>
            <a:r>
              <a:rPr lang="en-US" sz="2200" b="1" i="0" u="none" dirty="0" smtClean="0">
                <a:solidFill>
                  <a:schemeClr val="dk1"/>
                </a:solidFill>
              </a:rPr>
              <a:t>informal potluck dinners.</a:t>
            </a:r>
          </a:p>
          <a:p>
            <a:pPr marL="0" marR="0" lvl="0" indent="0" algn="l" rtl="0">
              <a:lnSpc>
                <a:spcPct val="150000"/>
              </a:lnSpc>
              <a:spcBef>
                <a:spcPts val="0"/>
              </a:spcBef>
              <a:spcAft>
                <a:spcPts val="0"/>
              </a:spcAft>
              <a:buClr>
                <a:schemeClr val="dk1"/>
              </a:buClr>
              <a:buSzPts val="2200"/>
              <a:buFont typeface="Arial"/>
              <a:buNone/>
            </a:pPr>
            <a:endParaRPr sz="2200" b="1" i="0" u="none" dirty="0">
              <a:solidFill>
                <a:schemeClr val="dk1"/>
              </a:solidFill>
              <a:sym typeface="Arial"/>
            </a:endParaRPr>
          </a:p>
          <a:p>
            <a:pPr lvl="0">
              <a:lnSpc>
                <a:spcPct val="150000"/>
              </a:lnSpc>
              <a:buClr>
                <a:schemeClr val="dk1"/>
              </a:buClr>
              <a:buSzPts val="2200"/>
            </a:pPr>
            <a:r>
              <a:rPr lang="en-US" sz="2200" b="1" i="0" u="none" dirty="0">
                <a:solidFill>
                  <a:schemeClr val="dk1"/>
                </a:solidFill>
                <a:sym typeface="Arial"/>
              </a:rPr>
              <a:t>Guests </a:t>
            </a:r>
            <a:r>
              <a:rPr lang="en-US" sz="2200" b="1">
                <a:solidFill>
                  <a:schemeClr val="dk1"/>
                </a:solidFill>
              </a:rPr>
              <a:t>are </a:t>
            </a:r>
            <a:r>
              <a:rPr lang="en-US" sz="2200" b="1" smtClean="0">
                <a:solidFill>
                  <a:schemeClr val="dk1"/>
                </a:solidFill>
              </a:rPr>
              <a:t>leaders </a:t>
            </a:r>
            <a:r>
              <a:rPr lang="en-US" sz="2200" b="1" i="0" u="none" dirty="0">
                <a:solidFill>
                  <a:schemeClr val="dk1"/>
                </a:solidFill>
                <a:sym typeface="Arial"/>
              </a:rPr>
              <a:t>from </a:t>
            </a:r>
            <a:r>
              <a:rPr lang="en-US" sz="2200" b="1" i="0" u="none" dirty="0">
                <a:solidFill>
                  <a:schemeClr val="dk1"/>
                </a:solidFill>
              </a:rPr>
              <a:t>within and outside of medicine</a:t>
            </a:r>
            <a:r>
              <a:rPr lang="en-US" sz="2200" b="1" i="0" u="none" dirty="0">
                <a:solidFill>
                  <a:schemeClr val="dk1"/>
                </a:solidFill>
                <a:sym typeface="Arial"/>
              </a:rPr>
              <a:t> working for health equity and social justice. </a:t>
            </a:r>
            <a:r>
              <a:rPr lang="en-US" sz="2200" b="1" i="0" u="none" dirty="0" smtClean="0">
                <a:solidFill>
                  <a:schemeClr val="dk1"/>
                </a:solidFill>
                <a:sym typeface="Arial"/>
              </a:rPr>
              <a:t>Over the course of an hour, they</a:t>
            </a:r>
            <a:r>
              <a:rPr lang="en-US" sz="2200" b="1" dirty="0">
                <a:solidFill>
                  <a:schemeClr val="dk1"/>
                </a:solidFill>
              </a:rPr>
              <a:t> </a:t>
            </a:r>
            <a:r>
              <a:rPr lang="en-US" sz="2200" b="1" dirty="0" smtClean="0">
                <a:solidFill>
                  <a:schemeClr val="dk1"/>
                </a:solidFill>
              </a:rPr>
              <a:t>(1)</a:t>
            </a:r>
            <a:r>
              <a:rPr lang="en-US" b="1" dirty="0"/>
              <a:t> </a:t>
            </a:r>
            <a:r>
              <a:rPr lang="en-US" sz="2200" b="1" dirty="0" smtClean="0">
                <a:solidFill>
                  <a:schemeClr val="dk1"/>
                </a:solidFill>
              </a:rPr>
              <a:t>d</a:t>
            </a:r>
            <a:r>
              <a:rPr lang="en-US" sz="2200" b="1" i="0" u="none" dirty="0" smtClean="0">
                <a:solidFill>
                  <a:schemeClr val="dk1"/>
                </a:solidFill>
                <a:sym typeface="Arial"/>
              </a:rPr>
              <a:t>escribe their </a:t>
            </a:r>
            <a:r>
              <a:rPr lang="en-US" sz="2200" b="1" i="0" u="none" dirty="0">
                <a:solidFill>
                  <a:schemeClr val="dk1"/>
                </a:solidFill>
              </a:rPr>
              <a:t>current </a:t>
            </a:r>
            <a:r>
              <a:rPr lang="en-US" sz="2200" b="1" i="0" u="none" dirty="0" smtClean="0">
                <a:solidFill>
                  <a:schemeClr val="dk1"/>
                </a:solidFill>
              </a:rPr>
              <a:t>work, (2) discuss how </a:t>
            </a:r>
            <a:r>
              <a:rPr lang="en-US" sz="2200" b="1" dirty="0" smtClean="0">
                <a:solidFill>
                  <a:schemeClr val="dk1"/>
                </a:solidFill>
              </a:rPr>
              <a:t>that work is </a:t>
            </a:r>
            <a:r>
              <a:rPr lang="en-US" sz="2200" b="1" i="0" u="none" dirty="0" smtClean="0">
                <a:solidFill>
                  <a:schemeClr val="dk1"/>
                </a:solidFill>
              </a:rPr>
              <a:t>important </a:t>
            </a:r>
            <a:r>
              <a:rPr lang="en-US" sz="2200" b="1" dirty="0" smtClean="0">
                <a:solidFill>
                  <a:schemeClr val="dk1"/>
                </a:solidFill>
              </a:rPr>
              <a:t>in Little Rock and Arkansas, and (3) explain </a:t>
            </a:r>
            <a:r>
              <a:rPr lang="en-US" sz="2200" b="1" i="0" u="none" dirty="0" smtClean="0">
                <a:solidFill>
                  <a:schemeClr val="dk1"/>
                </a:solidFill>
                <a:sym typeface="Arial"/>
              </a:rPr>
              <a:t>the </a:t>
            </a:r>
            <a:r>
              <a:rPr lang="en-US" sz="2200" b="1" i="0" u="none" dirty="0">
                <a:solidFill>
                  <a:schemeClr val="dk1"/>
                </a:solidFill>
                <a:sym typeface="Arial"/>
              </a:rPr>
              <a:t>heart of what motivates </a:t>
            </a:r>
            <a:r>
              <a:rPr lang="en-US" sz="2200" b="1" i="0" u="none" dirty="0" smtClean="0">
                <a:solidFill>
                  <a:schemeClr val="dk1"/>
                </a:solidFill>
                <a:sym typeface="Arial"/>
              </a:rPr>
              <a:t>them—the “why” behind </a:t>
            </a:r>
            <a:r>
              <a:rPr lang="en-US" sz="2200" b="1" i="0" u="none" dirty="0">
                <a:solidFill>
                  <a:schemeClr val="dk1"/>
                </a:solidFill>
              </a:rPr>
              <a:t>their </a:t>
            </a:r>
            <a:r>
              <a:rPr lang="en-US" sz="2200" b="1" dirty="0" smtClean="0">
                <a:solidFill>
                  <a:schemeClr val="dk1"/>
                </a:solidFill>
              </a:rPr>
              <a:t>efforts.</a:t>
            </a:r>
            <a:r>
              <a:rPr lang="en-US" sz="2200" b="1" dirty="0"/>
              <a:t> </a:t>
            </a:r>
            <a:r>
              <a:rPr lang="en-US" sz="2200" b="1" dirty="0" smtClean="0"/>
              <a:t>A reflective </a:t>
            </a:r>
            <a:r>
              <a:rPr lang="en-US" sz="2200" b="1" dirty="0"/>
              <a:t>discussion amongst the </a:t>
            </a:r>
            <a:r>
              <a:rPr lang="en-US" sz="2200" b="1" dirty="0" smtClean="0"/>
              <a:t>group members concludes each </a:t>
            </a:r>
            <a:r>
              <a:rPr lang="en-US" sz="2200" b="1" i="1" dirty="0" smtClean="0"/>
              <a:t>Health Equity Rounds</a:t>
            </a:r>
            <a:r>
              <a:rPr lang="en-US" sz="2200" b="1" dirty="0" smtClean="0"/>
              <a:t>.</a:t>
            </a:r>
            <a:endParaRPr sz="2200" b="1" dirty="0"/>
          </a:p>
        </p:txBody>
      </p:sp>
      <p:sp>
        <p:nvSpPr>
          <p:cNvPr id="36" name="Google Shape;36;p3"/>
          <p:cNvSpPr txBox="1"/>
          <p:nvPr/>
        </p:nvSpPr>
        <p:spPr>
          <a:xfrm>
            <a:off x="24384013" y="20841788"/>
            <a:ext cx="10985400" cy="2997300"/>
          </a:xfrm>
          <a:prstGeom prst="rect">
            <a:avLst/>
          </a:prstGeom>
          <a:solidFill>
            <a:srgbClr val="FFFFFF"/>
          </a:solidFill>
          <a:ln w="12700" cap="flat" cmpd="sng">
            <a:solidFill>
              <a:schemeClr val="bg1"/>
            </a:solidFill>
            <a:prstDash val="solid"/>
            <a:round/>
            <a:headEnd type="none" w="sm" len="sm"/>
            <a:tailEnd type="none" w="sm" len="sm"/>
          </a:ln>
        </p:spPr>
        <p:txBody>
          <a:bodyPr spcFirstLastPara="1" wrap="square" lIns="101600" tIns="101600" rIns="101600" bIns="101600" anchor="t" anchorCtr="0">
            <a:noAutofit/>
          </a:bodyPr>
          <a:lstStyle/>
          <a:p>
            <a:pPr marL="0" marR="0" lvl="0" indent="0" algn="l" rtl="0">
              <a:lnSpc>
                <a:spcPct val="150000"/>
              </a:lnSpc>
              <a:spcBef>
                <a:spcPts val="0"/>
              </a:spcBef>
              <a:spcAft>
                <a:spcPts val="0"/>
              </a:spcAft>
              <a:buClr>
                <a:schemeClr val="dk1"/>
              </a:buClr>
              <a:buSzPts val="2200"/>
              <a:buFont typeface="Arial"/>
              <a:buNone/>
            </a:pPr>
            <a:r>
              <a:rPr lang="en-US" sz="2200" b="1" i="1" u="none" dirty="0">
                <a:solidFill>
                  <a:schemeClr val="dk1"/>
                </a:solidFill>
              </a:rPr>
              <a:t>Health Equity Rounds</a:t>
            </a:r>
            <a:r>
              <a:rPr lang="en-US" sz="2200" b="1" i="1" u="none" dirty="0">
                <a:solidFill>
                  <a:schemeClr val="dk1"/>
                </a:solidFill>
                <a:sym typeface="Arial"/>
              </a:rPr>
              <a:t> </a:t>
            </a:r>
            <a:r>
              <a:rPr lang="en-US" sz="2200" b="1" i="0" u="none" dirty="0">
                <a:solidFill>
                  <a:schemeClr val="dk1"/>
                </a:solidFill>
                <a:sym typeface="Arial"/>
              </a:rPr>
              <a:t>is a medical student-led group at a health sciences university in </a:t>
            </a:r>
            <a:r>
              <a:rPr lang="en-US" sz="2200" b="1" i="0" u="none" dirty="0" smtClean="0">
                <a:solidFill>
                  <a:schemeClr val="dk1"/>
                </a:solidFill>
                <a:sym typeface="Arial"/>
              </a:rPr>
              <a:t>Arkansas. Students meet </a:t>
            </a:r>
            <a:r>
              <a:rPr lang="en-US" sz="2200" b="1" i="0" u="none" dirty="0">
                <a:solidFill>
                  <a:schemeClr val="dk1"/>
                </a:solidFill>
                <a:sym typeface="Arial"/>
              </a:rPr>
              <a:t>to discuss health equity, witness examples of its pursuit, and foster the development of </a:t>
            </a:r>
            <a:r>
              <a:rPr lang="en-US" sz="2200" b="1" i="0" u="none" dirty="0" smtClean="0">
                <a:solidFill>
                  <a:schemeClr val="dk1"/>
                </a:solidFill>
                <a:sym typeface="Arial"/>
              </a:rPr>
              <a:t>a social accountability consciousness. Such a model can be useful in other situations that offer limited formal opportunities for professional growth in these areas. </a:t>
            </a:r>
            <a:endParaRPr b="1" dirty="0"/>
          </a:p>
          <a:p>
            <a:pPr marL="0" marR="0" lvl="0" indent="0" algn="l" rtl="0">
              <a:lnSpc>
                <a:spcPct val="150000"/>
              </a:lnSpc>
              <a:spcBef>
                <a:spcPts val="0"/>
              </a:spcBef>
              <a:spcAft>
                <a:spcPts val="0"/>
              </a:spcAft>
              <a:buClr>
                <a:schemeClr val="dk1"/>
              </a:buClr>
              <a:buSzPts val="2200"/>
              <a:buFont typeface="Arial"/>
              <a:buNone/>
            </a:pPr>
            <a:endParaRPr b="1" dirty="0"/>
          </a:p>
        </p:txBody>
      </p:sp>
      <p:sp>
        <p:nvSpPr>
          <p:cNvPr id="37" name="Google Shape;37;p3"/>
          <p:cNvSpPr txBox="1"/>
          <p:nvPr/>
        </p:nvSpPr>
        <p:spPr>
          <a:xfrm>
            <a:off x="12712700" y="5165212"/>
            <a:ext cx="10985400" cy="4459500"/>
          </a:xfrm>
          <a:prstGeom prst="rect">
            <a:avLst/>
          </a:prstGeom>
          <a:solidFill>
            <a:srgbClr val="FFFFFF"/>
          </a:solidFill>
          <a:ln w="12700" cap="flat" cmpd="sng">
            <a:solidFill>
              <a:schemeClr val="bg1"/>
            </a:solidFill>
            <a:prstDash val="solid"/>
            <a:round/>
            <a:headEnd type="none" w="sm" len="sm"/>
            <a:tailEnd type="none" w="sm" len="sm"/>
          </a:ln>
        </p:spPr>
        <p:txBody>
          <a:bodyPr spcFirstLastPara="1" wrap="square" lIns="101600" tIns="101600" rIns="101600" bIns="101600" anchor="t" anchorCtr="0">
            <a:noAutofit/>
          </a:bodyPr>
          <a:lstStyle/>
          <a:p>
            <a:pPr lvl="0">
              <a:lnSpc>
                <a:spcPct val="150000"/>
              </a:lnSpc>
              <a:buClr>
                <a:schemeClr val="dk1"/>
              </a:buClr>
              <a:buSzPts val="2200"/>
            </a:pPr>
            <a:r>
              <a:rPr lang="en-US" sz="2200" b="1" i="0" u="none" dirty="0" smtClean="0">
                <a:solidFill>
                  <a:schemeClr val="dk1"/>
                </a:solidFill>
                <a:sym typeface="Arial"/>
              </a:rPr>
              <a:t>Underlying issues: (1) Arkansas </a:t>
            </a:r>
            <a:r>
              <a:rPr lang="en-US" sz="2200" b="1" i="0" u="none" dirty="0">
                <a:solidFill>
                  <a:schemeClr val="dk1"/>
                </a:solidFill>
                <a:sym typeface="Arial"/>
              </a:rPr>
              <a:t>consistently ranks as one of the 5 least healthy states in the </a:t>
            </a:r>
            <a:r>
              <a:rPr lang="en-US" sz="2200" b="1" i="0" u="none" dirty="0" smtClean="0">
                <a:solidFill>
                  <a:schemeClr val="dk1"/>
                </a:solidFill>
                <a:sym typeface="Arial"/>
              </a:rPr>
              <a:t>US,</a:t>
            </a:r>
            <a:r>
              <a:rPr lang="en-US" sz="2200" b="1" i="0" u="none" baseline="30000" dirty="0" smtClean="0">
                <a:solidFill>
                  <a:schemeClr val="dk1"/>
                </a:solidFill>
                <a:sym typeface="Arial"/>
              </a:rPr>
              <a:t>5</a:t>
            </a:r>
            <a:r>
              <a:rPr lang="en-US" sz="2200" b="1" i="0" u="none" dirty="0" smtClean="0">
                <a:solidFill>
                  <a:schemeClr val="dk1"/>
                </a:solidFill>
                <a:sym typeface="Arial"/>
              </a:rPr>
              <a:t> and (2) </a:t>
            </a:r>
            <a:r>
              <a:rPr lang="en-US" sz="2200" b="1" dirty="0">
                <a:solidFill>
                  <a:schemeClr val="dk1"/>
                </a:solidFill>
              </a:rPr>
              <a:t>a</a:t>
            </a:r>
            <a:r>
              <a:rPr lang="en-US" sz="2200" b="1" dirty="0" smtClean="0">
                <a:solidFill>
                  <a:schemeClr val="dk1"/>
                </a:solidFill>
              </a:rPr>
              <a:t> public institution, UAMS is the state’s only health sciences university.</a:t>
            </a:r>
            <a:endParaRPr sz="2200" b="1" dirty="0" smtClean="0"/>
          </a:p>
          <a:p>
            <a:pPr marL="0" marR="0" lvl="0" indent="0" algn="l" rtl="0">
              <a:lnSpc>
                <a:spcPct val="150000"/>
              </a:lnSpc>
              <a:spcBef>
                <a:spcPts val="0"/>
              </a:spcBef>
              <a:spcAft>
                <a:spcPts val="0"/>
              </a:spcAft>
              <a:buClr>
                <a:schemeClr val="dk1"/>
              </a:buClr>
              <a:buSzPts val="2200"/>
              <a:buFont typeface="Gill Sans"/>
              <a:buNone/>
            </a:pPr>
            <a:endParaRPr sz="2200" b="1" i="0" u="none" dirty="0" smtClean="0">
              <a:ln>
                <a:solidFill>
                  <a:schemeClr val="bg1"/>
                </a:solidFill>
              </a:ln>
              <a:solidFill>
                <a:schemeClr val="dk1"/>
              </a:solidFill>
              <a:sym typeface="Arial"/>
            </a:endParaRPr>
          </a:p>
          <a:p>
            <a:pPr lvl="0">
              <a:lnSpc>
                <a:spcPct val="150000"/>
              </a:lnSpc>
              <a:buClr>
                <a:schemeClr val="dk1"/>
              </a:buClr>
              <a:buSzPts val="2200"/>
            </a:pPr>
            <a:r>
              <a:rPr lang="en-US" sz="2200" b="1" i="0" u="none" dirty="0" smtClean="0">
                <a:solidFill>
                  <a:schemeClr val="dk1"/>
                </a:solidFill>
                <a:sym typeface="Arial"/>
              </a:rPr>
              <a:t>Current opportunities </a:t>
            </a:r>
            <a:r>
              <a:rPr lang="en-US" sz="2200" b="1" i="0" u="none" dirty="0">
                <a:solidFill>
                  <a:schemeClr val="dk1"/>
                </a:solidFill>
                <a:sym typeface="Arial"/>
              </a:rPr>
              <a:t>for </a:t>
            </a:r>
            <a:r>
              <a:rPr lang="en-US" sz="2200" b="1" i="0" u="none" dirty="0" smtClean="0">
                <a:solidFill>
                  <a:schemeClr val="dk1"/>
                </a:solidFill>
                <a:sym typeface="Arial"/>
              </a:rPr>
              <a:t>educational experiences in health equity do exist at UAMS: All 1</a:t>
            </a:r>
            <a:r>
              <a:rPr lang="en-US" sz="2200" b="1" i="0" u="none" baseline="30000" dirty="0" smtClean="0">
                <a:solidFill>
                  <a:schemeClr val="dk1"/>
                </a:solidFill>
                <a:sym typeface="Arial"/>
              </a:rPr>
              <a:t>st</a:t>
            </a:r>
            <a:r>
              <a:rPr lang="en-US" sz="2200" b="1" i="0" u="none" dirty="0" smtClean="0">
                <a:solidFill>
                  <a:schemeClr val="dk1"/>
                </a:solidFill>
                <a:sym typeface="Arial"/>
              </a:rPr>
              <a:t> and 2</a:t>
            </a:r>
            <a:r>
              <a:rPr lang="en-US" sz="2200" b="1" i="0" u="none" baseline="30000" dirty="0" smtClean="0">
                <a:solidFill>
                  <a:schemeClr val="dk1"/>
                </a:solidFill>
                <a:sym typeface="Arial"/>
              </a:rPr>
              <a:t>nd</a:t>
            </a:r>
            <a:r>
              <a:rPr lang="en-US" sz="2200" b="1" i="0" u="none" dirty="0" smtClean="0">
                <a:solidFill>
                  <a:schemeClr val="dk1"/>
                </a:solidFill>
                <a:sym typeface="Arial"/>
              </a:rPr>
              <a:t>  </a:t>
            </a:r>
            <a:r>
              <a:rPr lang="en-US" sz="2200" b="1" i="0" u="none" dirty="0">
                <a:solidFill>
                  <a:schemeClr val="dk1"/>
                </a:solidFill>
                <a:sym typeface="Arial"/>
              </a:rPr>
              <a:t>year medical students </a:t>
            </a:r>
            <a:r>
              <a:rPr lang="en-US" sz="2200" b="1" i="0" u="none" dirty="0" smtClean="0">
                <a:solidFill>
                  <a:schemeClr val="dk1"/>
                </a:solidFill>
                <a:sym typeface="Arial"/>
              </a:rPr>
              <a:t>are required to </a:t>
            </a:r>
            <a:r>
              <a:rPr lang="en-US" sz="2200" b="1" i="0" u="none" dirty="0">
                <a:solidFill>
                  <a:schemeClr val="dk1"/>
                </a:solidFill>
                <a:sym typeface="Arial"/>
              </a:rPr>
              <a:t>volunteer at a student-run free </a:t>
            </a:r>
            <a:r>
              <a:rPr lang="en-US" sz="2200" b="1" dirty="0" smtClean="0">
                <a:solidFill>
                  <a:schemeClr val="dk1"/>
                </a:solidFill>
              </a:rPr>
              <a:t>clinic, and students may elect to rotate in rural primary </a:t>
            </a:r>
            <a:r>
              <a:rPr lang="en-US" sz="2200" b="1" dirty="0">
                <a:solidFill>
                  <a:schemeClr val="dk1"/>
                </a:solidFill>
              </a:rPr>
              <a:t>care </a:t>
            </a:r>
            <a:r>
              <a:rPr lang="en-US" sz="2200" b="1" dirty="0" smtClean="0">
                <a:solidFill>
                  <a:schemeClr val="dk1"/>
                </a:solidFill>
              </a:rPr>
              <a:t>clerkships. New activities include </a:t>
            </a:r>
            <a:r>
              <a:rPr lang="en-US" sz="2200" b="1" i="0" u="none" dirty="0" smtClean="0">
                <a:solidFill>
                  <a:schemeClr val="dk1"/>
                </a:solidFill>
                <a:sym typeface="Arial"/>
              </a:rPr>
              <a:t>a </a:t>
            </a:r>
            <a:r>
              <a:rPr lang="en-US" sz="2200" b="1" i="0" u="none" dirty="0">
                <a:solidFill>
                  <a:schemeClr val="dk1"/>
                </a:solidFill>
                <a:sym typeface="Arial"/>
              </a:rPr>
              <a:t>poverty </a:t>
            </a:r>
            <a:r>
              <a:rPr lang="en-US" sz="2200" b="1" i="0" u="none" dirty="0" smtClean="0">
                <a:solidFill>
                  <a:schemeClr val="dk1"/>
                </a:solidFill>
                <a:sym typeface="Arial"/>
              </a:rPr>
              <a:t>simulation and a 4</a:t>
            </a:r>
            <a:r>
              <a:rPr lang="en-US" sz="2200" b="1" i="0" u="none" baseline="30000" dirty="0" smtClean="0">
                <a:solidFill>
                  <a:schemeClr val="dk1"/>
                </a:solidFill>
                <a:sym typeface="Arial"/>
              </a:rPr>
              <a:t>th</a:t>
            </a:r>
            <a:r>
              <a:rPr lang="en-US" sz="2200" b="1" i="0" u="none" dirty="0" smtClean="0">
                <a:solidFill>
                  <a:schemeClr val="dk1"/>
                </a:solidFill>
                <a:sym typeface="Arial"/>
              </a:rPr>
              <a:t> year population health elective.</a:t>
            </a:r>
            <a:endParaRPr sz="2200" b="1" i="0" u="none" dirty="0">
              <a:solidFill>
                <a:schemeClr val="dk1"/>
              </a:solidFill>
              <a:sym typeface="Arial"/>
            </a:endParaRPr>
          </a:p>
          <a:p>
            <a:pPr marL="0" marR="0" lvl="0" indent="0" algn="l" rtl="0">
              <a:lnSpc>
                <a:spcPct val="150000"/>
              </a:lnSpc>
              <a:spcBef>
                <a:spcPts val="0"/>
              </a:spcBef>
              <a:spcAft>
                <a:spcPts val="0"/>
              </a:spcAft>
              <a:buClr>
                <a:schemeClr val="dk1"/>
              </a:buClr>
              <a:buSzPts val="2200"/>
              <a:buFont typeface="Arial"/>
              <a:buNone/>
            </a:pPr>
            <a:endParaRPr b="1" dirty="0"/>
          </a:p>
        </p:txBody>
      </p:sp>
      <p:grpSp>
        <p:nvGrpSpPr>
          <p:cNvPr id="38" name="Google Shape;38;p3"/>
          <p:cNvGrpSpPr/>
          <p:nvPr/>
        </p:nvGrpSpPr>
        <p:grpSpPr>
          <a:xfrm>
            <a:off x="37760275" y="4470400"/>
            <a:ext cx="1624012" cy="1217612"/>
            <a:chOff x="0" y="0"/>
            <a:chExt cx="1022" cy="767"/>
          </a:xfrm>
        </p:grpSpPr>
        <p:sp>
          <p:nvSpPr>
            <p:cNvPr id="39" name="Google Shape;39;p3"/>
            <p:cNvSpPr/>
            <p:nvPr/>
          </p:nvSpPr>
          <p:spPr>
            <a:xfrm>
              <a:off x="0" y="0"/>
              <a:ext cx="1022" cy="767"/>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None/>
              </a:pPr>
              <a:endParaRPr sz="1200" b="0" i="0" u="none">
                <a:solidFill>
                  <a:schemeClr val="dk1"/>
                </a:solidFill>
                <a:latin typeface="Gill Sans"/>
                <a:ea typeface="Gill Sans"/>
                <a:cs typeface="Gill Sans"/>
                <a:sym typeface="Gill Sans"/>
              </a:endParaRPr>
            </a:p>
          </p:txBody>
        </p:sp>
        <p:sp>
          <p:nvSpPr>
            <p:cNvPr id="40" name="Google Shape;40;p3"/>
            <p:cNvSpPr/>
            <p:nvPr/>
          </p:nvSpPr>
          <p:spPr>
            <a:xfrm>
              <a:off x="0" y="0"/>
              <a:ext cx="1022" cy="767"/>
            </a:xfrm>
            <a:prstGeom prst="rect">
              <a:avLst/>
            </a:prstGeom>
            <a:noFill/>
            <a:ln w="9525" cap="flat" cmpd="sng">
              <a:solidFill>
                <a:schemeClr val="dk1"/>
              </a:solidFill>
              <a:prstDash val="solid"/>
              <a:miter lim="800000"/>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None/>
              </a:pPr>
              <a:endParaRPr sz="1200" b="0" i="0" u="none">
                <a:solidFill>
                  <a:schemeClr val="dk1"/>
                </a:solidFill>
                <a:latin typeface="Gill Sans"/>
                <a:ea typeface="Gill Sans"/>
                <a:cs typeface="Gill Sans"/>
                <a:sym typeface="Gill Sans"/>
              </a:endParaRPr>
            </a:p>
          </p:txBody>
        </p:sp>
        <p:sp>
          <p:nvSpPr>
            <p:cNvPr id="41" name="Google Shape;41;p3"/>
            <p:cNvSpPr txBox="1"/>
            <p:nvPr/>
          </p:nvSpPr>
          <p:spPr>
            <a:xfrm>
              <a:off x="0" y="0"/>
              <a:ext cx="1022" cy="767"/>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chemeClr val="dk1"/>
                </a:buClr>
                <a:buSzPts val="1300"/>
                <a:buFont typeface="Arial"/>
                <a:buNone/>
              </a:pPr>
              <a:r>
                <a:rPr lang="en-US" sz="1300" b="1" i="0" u="none">
                  <a:solidFill>
                    <a:schemeClr val="dk1"/>
                  </a:solidFill>
                  <a:latin typeface="Arial"/>
                  <a:ea typeface="Arial"/>
                  <a:cs typeface="Arial"/>
                  <a:sym typeface="Arial"/>
                </a:rPr>
                <a:t>REPLACE THIS BOX WITH YOUR ORGANIZATION’S</a:t>
              </a:r>
              <a:endParaRPr sz="5300" b="0" i="0" u="none">
                <a:solidFill>
                  <a:schemeClr val="dk1"/>
                </a:solidFill>
                <a:latin typeface="NTR"/>
                <a:ea typeface="NTR"/>
                <a:cs typeface="NTR"/>
                <a:sym typeface="NTR"/>
              </a:endParaRPr>
            </a:p>
            <a:p>
              <a:pPr marL="0" marR="0" lvl="0" indent="0" algn="ctr" rtl="0">
                <a:lnSpc>
                  <a:spcPct val="100000"/>
                </a:lnSpc>
                <a:spcBef>
                  <a:spcPts val="0"/>
                </a:spcBef>
                <a:spcAft>
                  <a:spcPts val="0"/>
                </a:spcAft>
                <a:buClr>
                  <a:schemeClr val="dk1"/>
                </a:buClr>
                <a:buSzPts val="1300"/>
                <a:buFont typeface="Arial"/>
                <a:buNone/>
              </a:pPr>
              <a:r>
                <a:rPr lang="en-US" sz="1300" b="1" i="0" u="none">
                  <a:solidFill>
                    <a:schemeClr val="dk1"/>
                  </a:solidFill>
                  <a:latin typeface="Arial"/>
                  <a:ea typeface="Arial"/>
                  <a:cs typeface="Arial"/>
                  <a:sym typeface="Arial"/>
                </a:rPr>
                <a:t>HIGH RESOLUTION LOGO</a:t>
              </a:r>
              <a:endParaRPr/>
            </a:p>
          </p:txBody>
        </p:sp>
      </p:grpSp>
      <p:sp>
        <p:nvSpPr>
          <p:cNvPr id="42" name="Google Shape;42;p3"/>
          <p:cNvSpPr txBox="1"/>
          <p:nvPr/>
        </p:nvSpPr>
        <p:spPr>
          <a:xfrm rot="-5400000">
            <a:off x="23868062" y="14631987"/>
            <a:ext cx="4165600" cy="279400"/>
          </a:xfrm>
          <a:prstGeom prst="rect">
            <a:avLst/>
          </a:prstGeom>
          <a:noFill/>
          <a:ln>
            <a:noFill/>
          </a:ln>
        </p:spPr>
        <p:txBody>
          <a:bodyPr spcFirstLastPara="1" wrap="square" lIns="38100" tIns="38100" rIns="38100" bIns="38100" anchor="t" anchorCtr="0">
            <a:noAutofit/>
          </a:bodyPr>
          <a:lstStyle/>
          <a:p>
            <a:pPr marL="0" marR="0" lvl="0" indent="0" algn="ctr" rtl="0">
              <a:lnSpc>
                <a:spcPct val="100000"/>
              </a:lnSpc>
              <a:spcBef>
                <a:spcPts val="0"/>
              </a:spcBef>
              <a:spcAft>
                <a:spcPts val="0"/>
              </a:spcAft>
              <a:buClr>
                <a:srgbClr val="FFFFFF"/>
              </a:buClr>
              <a:buSzPts val="1300"/>
              <a:buFont typeface="NTR"/>
              <a:buNone/>
            </a:pPr>
            <a:r>
              <a:rPr lang="en-US" sz="1300" b="0" i="0" u="none">
                <a:solidFill>
                  <a:srgbClr val="FFFFFF"/>
                </a:solidFill>
                <a:latin typeface="NTR"/>
                <a:ea typeface="NTR"/>
                <a:cs typeface="NTR"/>
                <a:sym typeface="NTR"/>
              </a:rPr>
              <a:t>Actions</a:t>
            </a:r>
            <a:endParaRPr/>
          </a:p>
        </p:txBody>
      </p:sp>
      <p:pic>
        <p:nvPicPr>
          <p:cNvPr id="43" name="Google Shape;43;p3"/>
          <p:cNvPicPr preferRelativeResize="0"/>
          <p:nvPr/>
        </p:nvPicPr>
        <p:blipFill rotWithShape="1">
          <a:blip r:embed="rId9">
            <a:alphaModFix/>
          </a:blip>
          <a:srcRect/>
          <a:stretch/>
        </p:blipFill>
        <p:spPr>
          <a:xfrm>
            <a:off x="1116011" y="807545"/>
            <a:ext cx="3454400" cy="1943100"/>
          </a:xfrm>
          <a:prstGeom prst="rect">
            <a:avLst/>
          </a:prstGeom>
          <a:noFill/>
          <a:ln>
            <a:noFill/>
          </a:ln>
        </p:spPr>
      </p:pic>
      <p:sp>
        <p:nvSpPr>
          <p:cNvPr id="44" name="Google Shape;44;p3"/>
          <p:cNvSpPr txBox="1"/>
          <p:nvPr/>
        </p:nvSpPr>
        <p:spPr>
          <a:xfrm>
            <a:off x="12712700" y="16645118"/>
            <a:ext cx="10985400" cy="876300"/>
          </a:xfrm>
          <a:prstGeom prst="rect">
            <a:avLst/>
          </a:prstGeom>
          <a:solidFill>
            <a:srgbClr val="366092"/>
          </a:solidFill>
          <a:ln w="12700" cap="flat" cmpd="sng">
            <a:solidFill>
              <a:srgbClr val="395E89"/>
            </a:solidFill>
            <a:prstDash val="solid"/>
            <a:round/>
            <a:headEnd type="none" w="sm" len="sm"/>
            <a:tailEnd type="none" w="sm" len="sm"/>
          </a:ln>
        </p:spPr>
        <p:txBody>
          <a:bodyPr spcFirstLastPara="1" wrap="square" lIns="25400" tIns="25400" rIns="25400" bIns="25400" anchor="ctr" anchorCtr="0">
            <a:noAutofit/>
          </a:bodyPr>
          <a:lstStyle/>
          <a:p>
            <a:pPr marL="0" marR="0" lvl="0" indent="0" algn="ctr" rtl="0">
              <a:lnSpc>
                <a:spcPct val="100000"/>
              </a:lnSpc>
              <a:spcBef>
                <a:spcPts val="0"/>
              </a:spcBef>
              <a:spcAft>
                <a:spcPts val="0"/>
              </a:spcAft>
              <a:buClr>
                <a:srgbClr val="EBF1DD"/>
              </a:buClr>
              <a:buSzPts val="3500"/>
              <a:buFont typeface="Arial"/>
              <a:buNone/>
            </a:pPr>
            <a:r>
              <a:rPr lang="en-US" sz="3500" b="1" i="0" u="none" dirty="0" smtClean="0">
                <a:solidFill>
                  <a:srgbClr val="EBF1DD"/>
                </a:solidFill>
                <a:latin typeface="Arial"/>
                <a:ea typeface="Arial"/>
                <a:cs typeface="Arial"/>
                <a:sym typeface="Arial"/>
              </a:rPr>
              <a:t>Example Topics </a:t>
            </a:r>
            <a:r>
              <a:rPr lang="en-US" sz="3500" b="1" i="0" u="none" dirty="0">
                <a:solidFill>
                  <a:srgbClr val="EBF1DD"/>
                </a:solidFill>
                <a:latin typeface="Arial"/>
                <a:ea typeface="Arial"/>
                <a:cs typeface="Arial"/>
                <a:sym typeface="Arial"/>
              </a:rPr>
              <a:t>to </a:t>
            </a:r>
            <a:r>
              <a:rPr lang="en-US" sz="3500" b="1" i="0" u="none" dirty="0" smtClean="0">
                <a:solidFill>
                  <a:srgbClr val="EBF1DD"/>
                </a:solidFill>
                <a:latin typeface="Arial"/>
                <a:ea typeface="Arial"/>
                <a:cs typeface="Arial"/>
                <a:sym typeface="Arial"/>
              </a:rPr>
              <a:t>Date</a:t>
            </a:r>
            <a:endParaRPr dirty="0"/>
          </a:p>
        </p:txBody>
      </p:sp>
      <p:sp>
        <p:nvSpPr>
          <p:cNvPr id="45" name="Google Shape;45;p3"/>
          <p:cNvSpPr txBox="1"/>
          <p:nvPr/>
        </p:nvSpPr>
        <p:spPr>
          <a:xfrm>
            <a:off x="12714287" y="4064000"/>
            <a:ext cx="10985500" cy="876300"/>
          </a:xfrm>
          <a:prstGeom prst="rect">
            <a:avLst/>
          </a:prstGeom>
          <a:solidFill>
            <a:srgbClr val="366092"/>
          </a:solidFill>
          <a:ln w="12700" cap="flat" cmpd="sng">
            <a:solidFill>
              <a:srgbClr val="395E89"/>
            </a:solidFill>
            <a:prstDash val="solid"/>
            <a:round/>
            <a:headEnd type="none" w="sm" len="sm"/>
            <a:tailEnd type="none" w="sm" len="sm"/>
          </a:ln>
        </p:spPr>
        <p:txBody>
          <a:bodyPr spcFirstLastPara="1" wrap="square" lIns="25400" tIns="25400" rIns="25400" bIns="25400" anchor="ctr" anchorCtr="0">
            <a:noAutofit/>
          </a:bodyPr>
          <a:lstStyle/>
          <a:p>
            <a:pPr marL="0" marR="0" lvl="0" indent="0" algn="ctr" rtl="0">
              <a:lnSpc>
                <a:spcPct val="100000"/>
              </a:lnSpc>
              <a:spcBef>
                <a:spcPts val="0"/>
              </a:spcBef>
              <a:spcAft>
                <a:spcPts val="0"/>
              </a:spcAft>
              <a:buClr>
                <a:srgbClr val="EBF1DD"/>
              </a:buClr>
              <a:buSzPts val="3500"/>
              <a:buFont typeface="Arial"/>
              <a:buNone/>
            </a:pPr>
            <a:r>
              <a:rPr lang="en-US" sz="3500" b="1" i="0" u="none" dirty="0" smtClean="0">
                <a:solidFill>
                  <a:srgbClr val="EBF1DD"/>
                </a:solidFill>
                <a:latin typeface="Arial"/>
                <a:ea typeface="Arial"/>
                <a:cs typeface="Arial"/>
                <a:sym typeface="Arial"/>
              </a:rPr>
              <a:t>Context—UAMS/Arkansas</a:t>
            </a:r>
            <a:endParaRPr dirty="0"/>
          </a:p>
        </p:txBody>
      </p:sp>
      <p:sp>
        <p:nvSpPr>
          <p:cNvPr id="46" name="Google Shape;46;p3"/>
          <p:cNvSpPr txBox="1"/>
          <p:nvPr/>
        </p:nvSpPr>
        <p:spPr>
          <a:xfrm>
            <a:off x="12721431" y="10342670"/>
            <a:ext cx="10985400" cy="876300"/>
          </a:xfrm>
          <a:prstGeom prst="rect">
            <a:avLst/>
          </a:prstGeom>
          <a:solidFill>
            <a:srgbClr val="366092"/>
          </a:solidFill>
          <a:ln w="12700" cap="flat" cmpd="sng">
            <a:solidFill>
              <a:srgbClr val="395E89"/>
            </a:solidFill>
            <a:prstDash val="solid"/>
            <a:round/>
            <a:headEnd type="none" w="sm" len="sm"/>
            <a:tailEnd type="none" w="sm" len="sm"/>
          </a:ln>
        </p:spPr>
        <p:txBody>
          <a:bodyPr spcFirstLastPara="1" wrap="square" lIns="25400" tIns="25400" rIns="25400" bIns="25400" anchor="ctr" anchorCtr="0">
            <a:noAutofit/>
          </a:bodyPr>
          <a:lstStyle/>
          <a:p>
            <a:pPr marL="0" marR="0" lvl="0" indent="0" algn="ctr" rtl="0">
              <a:lnSpc>
                <a:spcPct val="100000"/>
              </a:lnSpc>
              <a:spcBef>
                <a:spcPts val="0"/>
              </a:spcBef>
              <a:spcAft>
                <a:spcPts val="0"/>
              </a:spcAft>
              <a:buClr>
                <a:srgbClr val="EBF1DD"/>
              </a:buClr>
              <a:buSzPts val="3500"/>
              <a:buFont typeface="Arial"/>
              <a:buNone/>
            </a:pPr>
            <a:r>
              <a:rPr lang="en-US" sz="3500" b="1" dirty="0" smtClean="0">
                <a:solidFill>
                  <a:srgbClr val="EBF1DD"/>
                </a:solidFill>
              </a:rPr>
              <a:t>Structure—Health Equity Rounds</a:t>
            </a:r>
            <a:r>
              <a:rPr lang="en-US" sz="3500" b="1" i="0" u="none" dirty="0" smtClean="0">
                <a:solidFill>
                  <a:srgbClr val="EBF1DD"/>
                </a:solidFill>
                <a:latin typeface="Arial"/>
                <a:ea typeface="Arial"/>
                <a:cs typeface="Arial"/>
                <a:sym typeface="Arial"/>
              </a:rPr>
              <a:t> </a:t>
            </a:r>
            <a:endParaRPr dirty="0"/>
          </a:p>
        </p:txBody>
      </p:sp>
      <p:sp>
        <p:nvSpPr>
          <p:cNvPr id="47" name="Google Shape;47;p3"/>
          <p:cNvSpPr txBox="1"/>
          <p:nvPr/>
        </p:nvSpPr>
        <p:spPr>
          <a:xfrm>
            <a:off x="24344363" y="19795666"/>
            <a:ext cx="10985400" cy="877800"/>
          </a:xfrm>
          <a:prstGeom prst="rect">
            <a:avLst/>
          </a:prstGeom>
          <a:solidFill>
            <a:srgbClr val="366092"/>
          </a:solidFill>
          <a:ln w="12700" cap="flat" cmpd="sng">
            <a:solidFill>
              <a:srgbClr val="395E89"/>
            </a:solidFill>
            <a:prstDash val="solid"/>
            <a:round/>
            <a:headEnd type="none" w="sm" len="sm"/>
            <a:tailEnd type="none" w="sm" len="sm"/>
          </a:ln>
        </p:spPr>
        <p:txBody>
          <a:bodyPr spcFirstLastPara="1" wrap="square" lIns="25400" tIns="25400" rIns="25400" bIns="25400" anchor="ctr" anchorCtr="0">
            <a:noAutofit/>
          </a:bodyPr>
          <a:lstStyle/>
          <a:p>
            <a:pPr marL="0" marR="0" lvl="0" indent="0" algn="ctr" rtl="0">
              <a:lnSpc>
                <a:spcPct val="100000"/>
              </a:lnSpc>
              <a:spcBef>
                <a:spcPts val="0"/>
              </a:spcBef>
              <a:spcAft>
                <a:spcPts val="0"/>
              </a:spcAft>
              <a:buClr>
                <a:srgbClr val="EBF1DD"/>
              </a:buClr>
              <a:buSzPts val="3500"/>
              <a:buFont typeface="Arial"/>
              <a:buNone/>
            </a:pPr>
            <a:r>
              <a:rPr lang="en-US" sz="3500" b="1" i="0" u="none">
                <a:solidFill>
                  <a:srgbClr val="EBF1DD"/>
                </a:solidFill>
                <a:latin typeface="Arial"/>
                <a:ea typeface="Arial"/>
                <a:cs typeface="Arial"/>
                <a:sym typeface="Arial"/>
              </a:rPr>
              <a:t>Conclusion</a:t>
            </a:r>
            <a:endParaRPr/>
          </a:p>
        </p:txBody>
      </p:sp>
      <p:sp>
        <p:nvSpPr>
          <p:cNvPr id="48" name="Google Shape;48;p3"/>
          <p:cNvSpPr txBox="1"/>
          <p:nvPr/>
        </p:nvSpPr>
        <p:spPr>
          <a:xfrm>
            <a:off x="24380825" y="4068762"/>
            <a:ext cx="10985500" cy="876300"/>
          </a:xfrm>
          <a:prstGeom prst="rect">
            <a:avLst/>
          </a:prstGeom>
          <a:solidFill>
            <a:srgbClr val="366092"/>
          </a:solidFill>
          <a:ln w="12700" cap="flat" cmpd="sng">
            <a:solidFill>
              <a:srgbClr val="395E89"/>
            </a:solidFill>
            <a:prstDash val="solid"/>
            <a:round/>
            <a:headEnd type="none" w="sm" len="sm"/>
            <a:tailEnd type="none" w="sm" len="sm"/>
          </a:ln>
        </p:spPr>
        <p:txBody>
          <a:bodyPr spcFirstLastPara="1" wrap="square" lIns="25400" tIns="25400" rIns="25400" bIns="25400" anchor="ctr" anchorCtr="0">
            <a:noAutofit/>
          </a:bodyPr>
          <a:lstStyle/>
          <a:p>
            <a:pPr marL="0" marR="0" lvl="0" indent="0" algn="ctr" rtl="0">
              <a:lnSpc>
                <a:spcPct val="100000"/>
              </a:lnSpc>
              <a:spcBef>
                <a:spcPts val="0"/>
              </a:spcBef>
              <a:spcAft>
                <a:spcPts val="0"/>
              </a:spcAft>
              <a:buClr>
                <a:srgbClr val="EBF1DD"/>
              </a:buClr>
              <a:buSzPts val="3500"/>
              <a:buFont typeface="Arial"/>
              <a:buNone/>
            </a:pPr>
            <a:r>
              <a:rPr lang="en-US" sz="3500" b="1" i="0" u="none">
                <a:solidFill>
                  <a:srgbClr val="EBF1DD"/>
                </a:solidFill>
                <a:latin typeface="Arial"/>
                <a:ea typeface="Arial"/>
                <a:cs typeface="Arial"/>
                <a:sym typeface="Arial"/>
              </a:rPr>
              <a:t>Discussion</a:t>
            </a:r>
            <a:endParaRPr/>
          </a:p>
        </p:txBody>
      </p:sp>
      <p:sp>
        <p:nvSpPr>
          <p:cNvPr id="49" name="Google Shape;49;p3"/>
          <p:cNvSpPr txBox="1"/>
          <p:nvPr/>
        </p:nvSpPr>
        <p:spPr>
          <a:xfrm>
            <a:off x="24371300" y="5135715"/>
            <a:ext cx="10985400" cy="9686400"/>
          </a:xfrm>
          <a:prstGeom prst="rect">
            <a:avLst/>
          </a:prstGeom>
          <a:solidFill>
            <a:srgbClr val="FFFFFF"/>
          </a:solidFill>
          <a:ln w="12700" cap="flat" cmpd="sng">
            <a:solidFill>
              <a:schemeClr val="bg1"/>
            </a:solidFill>
            <a:prstDash val="solid"/>
            <a:round/>
            <a:headEnd type="none" w="sm" len="sm"/>
            <a:tailEnd type="none" w="sm" len="sm"/>
          </a:ln>
        </p:spPr>
        <p:txBody>
          <a:bodyPr spcFirstLastPara="1" wrap="square" lIns="101600" tIns="101600" rIns="101600" bIns="101600" anchor="t" anchorCtr="0">
            <a:noAutofit/>
          </a:bodyPr>
          <a:lstStyle/>
          <a:p>
            <a:pPr marL="0" marR="0" lvl="0" indent="0" algn="l" rtl="0">
              <a:lnSpc>
                <a:spcPct val="150000"/>
              </a:lnSpc>
              <a:spcBef>
                <a:spcPts val="0"/>
              </a:spcBef>
              <a:spcAft>
                <a:spcPts val="0"/>
              </a:spcAft>
              <a:buClr>
                <a:schemeClr val="dk1"/>
              </a:buClr>
              <a:buSzPts val="2200"/>
              <a:buFont typeface="Arial"/>
              <a:buNone/>
            </a:pPr>
            <a:r>
              <a:rPr lang="en-US" sz="2200" b="1" i="1" u="none" dirty="0">
                <a:solidFill>
                  <a:schemeClr val="dk1"/>
                </a:solidFill>
                <a:sym typeface="Arial"/>
              </a:rPr>
              <a:t>Health Equity Rounds </a:t>
            </a:r>
            <a:r>
              <a:rPr lang="en-US" sz="2200" b="1" i="0" u="none" dirty="0" smtClean="0">
                <a:solidFill>
                  <a:schemeClr val="dk1"/>
                </a:solidFill>
                <a:sym typeface="Arial"/>
              </a:rPr>
              <a:t>is </a:t>
            </a:r>
            <a:r>
              <a:rPr lang="en-US" sz="2200" b="1" u="none" dirty="0">
                <a:solidFill>
                  <a:schemeClr val="dk1"/>
                </a:solidFill>
              </a:rPr>
              <a:t>student-run</a:t>
            </a:r>
            <a:r>
              <a:rPr lang="en-US" sz="2200" b="1" u="none" dirty="0">
                <a:solidFill>
                  <a:schemeClr val="dk1"/>
                </a:solidFill>
                <a:sym typeface="Arial"/>
              </a:rPr>
              <a:t>.  </a:t>
            </a:r>
            <a:r>
              <a:rPr lang="en-US" sz="2200" b="1" i="0" u="none" dirty="0" smtClean="0">
                <a:solidFill>
                  <a:schemeClr val="dk1"/>
                </a:solidFill>
                <a:sym typeface="Arial"/>
              </a:rPr>
              <a:t>Having a champion </a:t>
            </a:r>
            <a:r>
              <a:rPr lang="en-US" sz="2200" b="1" i="0" u="none" dirty="0">
                <a:solidFill>
                  <a:schemeClr val="dk1"/>
                </a:solidFill>
                <a:sym typeface="Arial"/>
              </a:rPr>
              <a:t>faculty </a:t>
            </a:r>
            <a:r>
              <a:rPr lang="en-US" sz="2200" b="1" i="0" u="none" dirty="0" smtClean="0">
                <a:solidFill>
                  <a:schemeClr val="dk1"/>
                </a:solidFill>
                <a:sym typeface="Arial"/>
              </a:rPr>
              <a:t>member has been helpful in </a:t>
            </a:r>
            <a:r>
              <a:rPr lang="en-US" sz="2200" b="1" i="0" u="none" dirty="0">
                <a:solidFill>
                  <a:schemeClr val="dk1"/>
                </a:solidFill>
                <a:sym typeface="Arial"/>
              </a:rPr>
              <a:t>identifying and arranging stimulating guests.</a:t>
            </a:r>
            <a:endParaRPr b="1" dirty="0"/>
          </a:p>
          <a:p>
            <a:pPr marL="0" marR="0" lvl="0" indent="0" algn="l" rtl="0">
              <a:lnSpc>
                <a:spcPct val="150000"/>
              </a:lnSpc>
              <a:spcBef>
                <a:spcPts val="0"/>
              </a:spcBef>
              <a:spcAft>
                <a:spcPts val="0"/>
              </a:spcAft>
              <a:buClr>
                <a:schemeClr val="dk1"/>
              </a:buClr>
              <a:buSzPts val="2200"/>
              <a:buFont typeface="Arial"/>
              <a:buNone/>
            </a:pPr>
            <a:endParaRPr b="1" dirty="0"/>
          </a:p>
          <a:p>
            <a:pPr marL="0" marR="0" lvl="0" indent="0" algn="l" rtl="0">
              <a:lnSpc>
                <a:spcPct val="150000"/>
              </a:lnSpc>
              <a:spcBef>
                <a:spcPts val="0"/>
              </a:spcBef>
              <a:spcAft>
                <a:spcPts val="0"/>
              </a:spcAft>
              <a:buClr>
                <a:schemeClr val="dk1"/>
              </a:buClr>
              <a:buSzPts val="2200"/>
              <a:buFont typeface="Arial"/>
              <a:buNone/>
            </a:pPr>
            <a:r>
              <a:rPr lang="en-US" sz="2200" b="1" i="1" u="none" dirty="0" smtClean="0">
                <a:solidFill>
                  <a:schemeClr val="dk1"/>
                </a:solidFill>
              </a:rPr>
              <a:t>Health </a:t>
            </a:r>
            <a:r>
              <a:rPr lang="en-US" sz="2200" b="1" i="1" dirty="0" smtClean="0">
                <a:solidFill>
                  <a:schemeClr val="dk1"/>
                </a:solidFill>
              </a:rPr>
              <a:t>Equity Rounds </a:t>
            </a:r>
            <a:r>
              <a:rPr lang="en-US" sz="2200" b="1" dirty="0" smtClean="0">
                <a:solidFill>
                  <a:schemeClr val="dk1"/>
                </a:solidFill>
              </a:rPr>
              <a:t>is informal</a:t>
            </a:r>
            <a:r>
              <a:rPr lang="en-US" sz="2200" b="1" dirty="0">
                <a:solidFill>
                  <a:schemeClr val="dk1"/>
                </a:solidFill>
              </a:rPr>
              <a:t>.</a:t>
            </a:r>
            <a:r>
              <a:rPr lang="en-US" sz="2200" b="1" i="0" u="none" dirty="0" smtClean="0">
                <a:solidFill>
                  <a:schemeClr val="dk1"/>
                </a:solidFill>
                <a:sym typeface="Arial"/>
              </a:rPr>
              <a:t>  Discussions over dinner cultivate </a:t>
            </a:r>
            <a:r>
              <a:rPr lang="en-US" sz="2200" b="1" i="0" u="none" dirty="0">
                <a:solidFill>
                  <a:schemeClr val="dk1"/>
                </a:solidFill>
                <a:sym typeface="Arial"/>
              </a:rPr>
              <a:t>fellowship and </a:t>
            </a:r>
            <a:r>
              <a:rPr lang="en-US" sz="2200" b="1" i="0" u="none" dirty="0" smtClean="0">
                <a:solidFill>
                  <a:schemeClr val="dk1"/>
                </a:solidFill>
                <a:sym typeface="Arial"/>
              </a:rPr>
              <a:t>foster </a:t>
            </a:r>
            <a:r>
              <a:rPr lang="en-US" sz="2200" b="1" i="0" u="none" dirty="0">
                <a:solidFill>
                  <a:schemeClr val="dk1"/>
                </a:solidFill>
                <a:sym typeface="Arial"/>
              </a:rPr>
              <a:t>organic conversation, providing space for bridging knowledge gaps and </a:t>
            </a:r>
            <a:r>
              <a:rPr lang="en-US" sz="2200" b="1" i="0" u="none" dirty="0" smtClean="0">
                <a:solidFill>
                  <a:schemeClr val="dk1"/>
                </a:solidFill>
                <a:sym typeface="Arial"/>
              </a:rPr>
              <a:t>uncovering </a:t>
            </a:r>
            <a:r>
              <a:rPr lang="en-US" sz="2200" b="1" i="0" u="none" dirty="0">
                <a:solidFill>
                  <a:schemeClr val="dk1"/>
                </a:solidFill>
                <a:sym typeface="Arial"/>
              </a:rPr>
              <a:t>biases.</a:t>
            </a:r>
            <a:endParaRPr b="1" dirty="0"/>
          </a:p>
          <a:p>
            <a:pPr marL="0" marR="0" lvl="0" indent="0" algn="l" rtl="0">
              <a:lnSpc>
                <a:spcPct val="150000"/>
              </a:lnSpc>
              <a:spcBef>
                <a:spcPts val="0"/>
              </a:spcBef>
              <a:spcAft>
                <a:spcPts val="0"/>
              </a:spcAft>
              <a:buClr>
                <a:schemeClr val="dk1"/>
              </a:buClr>
              <a:buSzPts val="2200"/>
              <a:buFont typeface="Arial"/>
              <a:buNone/>
            </a:pPr>
            <a:endParaRPr b="1" dirty="0"/>
          </a:p>
          <a:p>
            <a:pPr marL="0" marR="0" lvl="0" indent="0" algn="l" rtl="0">
              <a:lnSpc>
                <a:spcPct val="150000"/>
              </a:lnSpc>
              <a:spcBef>
                <a:spcPts val="0"/>
              </a:spcBef>
              <a:spcAft>
                <a:spcPts val="0"/>
              </a:spcAft>
              <a:buClr>
                <a:schemeClr val="dk1"/>
              </a:buClr>
              <a:buSzPts val="2200"/>
              <a:buFont typeface="Arial"/>
              <a:buNone/>
            </a:pPr>
            <a:r>
              <a:rPr lang="en-US" sz="2200" b="1" i="1" u="none" dirty="0">
                <a:solidFill>
                  <a:schemeClr val="dk1"/>
                </a:solidFill>
                <a:sym typeface="Arial"/>
              </a:rPr>
              <a:t>Health Equity Rounds </a:t>
            </a:r>
            <a:r>
              <a:rPr lang="en-US" sz="2200" b="1" i="0" u="none" dirty="0" smtClean="0">
                <a:solidFill>
                  <a:schemeClr val="dk1"/>
                </a:solidFill>
                <a:sym typeface="Arial"/>
              </a:rPr>
              <a:t>has as its </a:t>
            </a:r>
            <a:r>
              <a:rPr lang="en-US" sz="2200" b="1" i="0" u="none" dirty="0" smtClean="0">
                <a:solidFill>
                  <a:schemeClr val="dk1"/>
                </a:solidFill>
              </a:rPr>
              <a:t>intent</a:t>
            </a:r>
            <a:r>
              <a:rPr lang="en-US" sz="2200" b="1" i="0" u="none" dirty="0" smtClean="0">
                <a:solidFill>
                  <a:schemeClr val="dk1"/>
                </a:solidFill>
                <a:sym typeface="Arial"/>
              </a:rPr>
              <a:t> introducing</a:t>
            </a:r>
            <a:r>
              <a:rPr lang="en-US" sz="2200" b="1" i="0" u="none" dirty="0">
                <a:solidFill>
                  <a:schemeClr val="dk1"/>
                </a:solidFill>
                <a:sym typeface="Arial"/>
              </a:rPr>
              <a:t>, discussing, and witnessing examples of health equity through fellowship of medical students </a:t>
            </a:r>
            <a:r>
              <a:rPr lang="en-US" sz="2200" b="1" i="0" u="none" dirty="0" smtClean="0">
                <a:solidFill>
                  <a:schemeClr val="dk1"/>
                </a:solidFill>
                <a:sym typeface="Arial"/>
              </a:rPr>
              <a:t>and local </a:t>
            </a:r>
            <a:r>
              <a:rPr lang="en-US" sz="2200" b="1" i="0" u="none" dirty="0">
                <a:solidFill>
                  <a:schemeClr val="dk1"/>
                </a:solidFill>
                <a:sym typeface="Arial"/>
              </a:rPr>
              <a:t>agents of change</a:t>
            </a:r>
            <a:r>
              <a:rPr lang="en-US" sz="2200" b="1" i="0" u="none" dirty="0" smtClean="0">
                <a:solidFill>
                  <a:schemeClr val="dk1"/>
                </a:solidFill>
                <a:sym typeface="Arial"/>
              </a:rPr>
              <a:t>. </a:t>
            </a:r>
            <a:r>
              <a:rPr lang="en-US" sz="2200" b="1" i="0" u="none" dirty="0">
                <a:solidFill>
                  <a:schemeClr val="dk1"/>
                </a:solidFill>
                <a:sym typeface="Arial"/>
              </a:rPr>
              <a:t>The </a:t>
            </a:r>
            <a:r>
              <a:rPr lang="en-US" sz="2200" b="1" i="0" u="none" dirty="0" smtClean="0">
                <a:solidFill>
                  <a:schemeClr val="dk1"/>
                </a:solidFill>
              </a:rPr>
              <a:t>impact of adverse </a:t>
            </a:r>
            <a:r>
              <a:rPr lang="en-US" sz="2200" b="1" i="0" u="none" dirty="0">
                <a:solidFill>
                  <a:schemeClr val="dk1"/>
                </a:solidFill>
              </a:rPr>
              <a:t>social determinants of health</a:t>
            </a:r>
            <a:r>
              <a:rPr lang="en-US" sz="2200" b="1" i="0" u="none" dirty="0">
                <a:solidFill>
                  <a:schemeClr val="dk1"/>
                </a:solidFill>
                <a:sym typeface="Arial"/>
              </a:rPr>
              <a:t> is revealed by exposure to </a:t>
            </a:r>
            <a:r>
              <a:rPr lang="en-US" sz="2200" b="1" i="0" u="none" dirty="0" smtClean="0">
                <a:solidFill>
                  <a:schemeClr val="dk1"/>
                </a:solidFill>
                <a:sym typeface="Arial"/>
              </a:rPr>
              <a:t>medical and non-medical experts.</a:t>
            </a:r>
          </a:p>
          <a:p>
            <a:pPr marL="0" marR="0" lvl="0" indent="0" algn="l" rtl="0">
              <a:lnSpc>
                <a:spcPct val="150000"/>
              </a:lnSpc>
              <a:spcBef>
                <a:spcPts val="0"/>
              </a:spcBef>
              <a:spcAft>
                <a:spcPts val="0"/>
              </a:spcAft>
              <a:buClr>
                <a:schemeClr val="dk1"/>
              </a:buClr>
              <a:buSzPts val="2200"/>
              <a:buFont typeface="Arial"/>
              <a:buNone/>
            </a:pPr>
            <a:endParaRPr b="1" dirty="0"/>
          </a:p>
          <a:p>
            <a:pPr marL="0" marR="0" lvl="0" indent="0" algn="l" rtl="0">
              <a:lnSpc>
                <a:spcPct val="150000"/>
              </a:lnSpc>
              <a:spcBef>
                <a:spcPts val="0"/>
              </a:spcBef>
              <a:spcAft>
                <a:spcPts val="0"/>
              </a:spcAft>
              <a:buClr>
                <a:schemeClr val="dk1"/>
              </a:buClr>
              <a:buSzPts val="1200"/>
              <a:buFont typeface="Gill Sans"/>
              <a:buNone/>
            </a:pPr>
            <a:r>
              <a:rPr lang="en-US" sz="2200" b="1" i="1" dirty="0" smtClean="0">
                <a:solidFill>
                  <a:schemeClr val="dk1"/>
                </a:solidFill>
              </a:rPr>
              <a:t>Health Equity Rounds </a:t>
            </a:r>
            <a:r>
              <a:rPr lang="en-US" sz="2200" b="1" dirty="0" smtClean="0">
                <a:solidFill>
                  <a:schemeClr val="dk1"/>
                </a:solidFill>
              </a:rPr>
              <a:t>has fostered interest </a:t>
            </a:r>
            <a:r>
              <a:rPr lang="en-US" sz="2200" b="1" dirty="0">
                <a:solidFill>
                  <a:schemeClr val="dk1"/>
                </a:solidFill>
              </a:rPr>
              <a:t>in disenfranchised and underrepresented </a:t>
            </a:r>
            <a:r>
              <a:rPr lang="en-US" sz="2200" b="1" dirty="0" smtClean="0">
                <a:solidFill>
                  <a:schemeClr val="dk1"/>
                </a:solidFill>
              </a:rPr>
              <a:t>groups. </a:t>
            </a:r>
            <a:r>
              <a:rPr lang="en-US" sz="2200" b="1" dirty="0">
                <a:solidFill>
                  <a:schemeClr val="dk1"/>
                </a:solidFill>
              </a:rPr>
              <a:t>Partnerships have developed with </a:t>
            </a:r>
            <a:r>
              <a:rPr lang="en-US" sz="2200" b="1" dirty="0" smtClean="0">
                <a:solidFill>
                  <a:schemeClr val="dk1"/>
                </a:solidFill>
              </a:rPr>
              <a:t>groups such as the Student </a:t>
            </a:r>
            <a:r>
              <a:rPr lang="en-US" sz="2200" b="1" dirty="0">
                <a:solidFill>
                  <a:schemeClr val="dk1"/>
                </a:solidFill>
              </a:rPr>
              <a:t>National Medical </a:t>
            </a:r>
            <a:r>
              <a:rPr lang="en-US" sz="2200" b="1" dirty="0" smtClean="0">
                <a:solidFill>
                  <a:schemeClr val="dk1"/>
                </a:solidFill>
              </a:rPr>
              <a:t>Association and the Rainbow </a:t>
            </a:r>
            <a:r>
              <a:rPr lang="en-US" sz="2200" b="1" dirty="0">
                <a:solidFill>
                  <a:schemeClr val="dk1"/>
                </a:solidFill>
              </a:rPr>
              <a:t>Health </a:t>
            </a:r>
            <a:r>
              <a:rPr lang="en-US" sz="2200" b="1" dirty="0" smtClean="0">
                <a:solidFill>
                  <a:schemeClr val="dk1"/>
                </a:solidFill>
              </a:rPr>
              <a:t>Alliance.</a:t>
            </a:r>
          </a:p>
          <a:p>
            <a:pPr marL="0" marR="0" lvl="0" indent="0" algn="l" rtl="0">
              <a:lnSpc>
                <a:spcPct val="150000"/>
              </a:lnSpc>
              <a:spcBef>
                <a:spcPts val="0"/>
              </a:spcBef>
              <a:spcAft>
                <a:spcPts val="0"/>
              </a:spcAft>
              <a:buClr>
                <a:schemeClr val="dk1"/>
              </a:buClr>
              <a:buSzPts val="1200"/>
              <a:buFont typeface="Gill Sans"/>
              <a:buNone/>
            </a:pPr>
            <a:endParaRPr lang="en-US" sz="2200" b="1" dirty="0" smtClean="0">
              <a:solidFill>
                <a:schemeClr val="dk1"/>
              </a:solidFill>
            </a:endParaRPr>
          </a:p>
          <a:p>
            <a:pPr lvl="0">
              <a:lnSpc>
                <a:spcPct val="150000"/>
              </a:lnSpc>
              <a:buClr>
                <a:schemeClr val="dk1"/>
              </a:buClr>
              <a:buSzPts val="1200"/>
            </a:pPr>
            <a:r>
              <a:rPr lang="en-US" sz="2200" b="1" i="1" dirty="0">
                <a:solidFill>
                  <a:schemeClr val="dk1"/>
                </a:solidFill>
              </a:rPr>
              <a:t>Health Equity </a:t>
            </a:r>
            <a:r>
              <a:rPr lang="en-US" sz="2200" b="1" i="1" dirty="0" smtClean="0">
                <a:solidFill>
                  <a:schemeClr val="dk1"/>
                </a:solidFill>
              </a:rPr>
              <a:t>Rounds </a:t>
            </a:r>
            <a:r>
              <a:rPr lang="en-US" sz="2200" b="1" dirty="0" smtClean="0">
                <a:solidFill>
                  <a:schemeClr val="dk1"/>
                </a:solidFill>
              </a:rPr>
              <a:t>promotes</a:t>
            </a:r>
            <a:r>
              <a:rPr lang="en-US" sz="2200" b="1" i="1" dirty="0" smtClean="0">
                <a:solidFill>
                  <a:schemeClr val="dk1"/>
                </a:solidFill>
              </a:rPr>
              <a:t> </a:t>
            </a:r>
            <a:r>
              <a:rPr lang="en-US" sz="2200" b="1" dirty="0" smtClean="0">
                <a:solidFill>
                  <a:schemeClr val="dk1"/>
                </a:solidFill>
              </a:rPr>
              <a:t>the</a:t>
            </a:r>
            <a:r>
              <a:rPr lang="en-US" sz="2200" b="1" dirty="0">
                <a:solidFill>
                  <a:schemeClr val="dk1"/>
                </a:solidFill>
              </a:rPr>
              <a:t> </a:t>
            </a:r>
            <a:r>
              <a:rPr lang="en-US" sz="2200" b="1" dirty="0" smtClean="0">
                <a:solidFill>
                  <a:schemeClr val="dk1"/>
                </a:solidFill>
              </a:rPr>
              <a:t>second </a:t>
            </a:r>
            <a:r>
              <a:rPr lang="en-US" sz="2200" b="1" dirty="0">
                <a:solidFill>
                  <a:schemeClr val="dk1"/>
                </a:solidFill>
              </a:rPr>
              <a:t>“key step to advancing health equity</a:t>
            </a:r>
            <a:r>
              <a:rPr lang="en-US" sz="2200" b="1" dirty="0" smtClean="0">
                <a:solidFill>
                  <a:schemeClr val="dk1"/>
                </a:solidFill>
              </a:rPr>
              <a:t>”: developing </a:t>
            </a:r>
            <a:r>
              <a:rPr lang="en-US" sz="2200" b="1" dirty="0">
                <a:solidFill>
                  <a:schemeClr val="dk1"/>
                </a:solidFill>
              </a:rPr>
              <a:t>a consciousness of social accountability in budding physicians.</a:t>
            </a:r>
            <a:r>
              <a:rPr lang="en-US" sz="2200" b="1" baseline="30000" dirty="0">
                <a:solidFill>
                  <a:schemeClr val="dk1"/>
                </a:solidFill>
              </a:rPr>
              <a:t>2</a:t>
            </a:r>
            <a:endParaRPr sz="2200" b="1" baseline="30000" dirty="0">
              <a:solidFill>
                <a:schemeClr val="dk1"/>
              </a:solidFill>
            </a:endParaRPr>
          </a:p>
          <a:p>
            <a:pPr marL="0" marR="0" lvl="0" indent="0" algn="l" rtl="0">
              <a:lnSpc>
                <a:spcPct val="150000"/>
              </a:lnSpc>
              <a:spcBef>
                <a:spcPts val="0"/>
              </a:spcBef>
              <a:spcAft>
                <a:spcPts val="0"/>
              </a:spcAft>
              <a:buClr>
                <a:schemeClr val="dk1"/>
              </a:buClr>
              <a:buSzPts val="1200"/>
              <a:buFont typeface="Gill Sans"/>
              <a:buNone/>
            </a:pPr>
            <a:endParaRPr sz="2200" dirty="0">
              <a:solidFill>
                <a:schemeClr val="dk1"/>
              </a:solidFill>
            </a:endParaRPr>
          </a:p>
        </p:txBody>
      </p:sp>
      <p:sp>
        <p:nvSpPr>
          <p:cNvPr id="50" name="Google Shape;50;p3"/>
          <p:cNvSpPr txBox="1"/>
          <p:nvPr/>
        </p:nvSpPr>
        <p:spPr>
          <a:xfrm>
            <a:off x="24360100" y="15596009"/>
            <a:ext cx="10985400" cy="876300"/>
          </a:xfrm>
          <a:prstGeom prst="rect">
            <a:avLst/>
          </a:prstGeom>
          <a:solidFill>
            <a:srgbClr val="366092"/>
          </a:solidFill>
          <a:ln w="12700" cap="flat" cmpd="sng">
            <a:solidFill>
              <a:srgbClr val="395E89"/>
            </a:solidFill>
            <a:prstDash val="solid"/>
            <a:round/>
            <a:headEnd type="none" w="sm" len="sm"/>
            <a:tailEnd type="none" w="sm" len="sm"/>
          </a:ln>
        </p:spPr>
        <p:txBody>
          <a:bodyPr spcFirstLastPara="1" wrap="square" lIns="25400" tIns="25400" rIns="25400" bIns="25400" anchor="ctr" anchorCtr="0">
            <a:noAutofit/>
          </a:bodyPr>
          <a:lstStyle/>
          <a:p>
            <a:pPr marL="0" marR="0" lvl="0" indent="0" algn="ctr" rtl="0">
              <a:lnSpc>
                <a:spcPct val="100000"/>
              </a:lnSpc>
              <a:spcBef>
                <a:spcPts val="0"/>
              </a:spcBef>
              <a:spcAft>
                <a:spcPts val="0"/>
              </a:spcAft>
              <a:buClr>
                <a:srgbClr val="EBF1DD"/>
              </a:buClr>
              <a:buSzPts val="3500"/>
              <a:buFont typeface="Arial"/>
              <a:buNone/>
            </a:pPr>
            <a:r>
              <a:rPr lang="en-US" sz="3500" b="1" i="0" u="none" dirty="0" smtClean="0">
                <a:solidFill>
                  <a:srgbClr val="EBF1DD"/>
                </a:solidFill>
                <a:latin typeface="Arial"/>
                <a:ea typeface="Arial"/>
                <a:cs typeface="Arial"/>
                <a:sym typeface="Arial"/>
              </a:rPr>
              <a:t>Key Questions</a:t>
            </a:r>
            <a:endParaRPr dirty="0"/>
          </a:p>
        </p:txBody>
      </p:sp>
      <p:sp>
        <p:nvSpPr>
          <p:cNvPr id="51" name="Google Shape;51;p3"/>
          <p:cNvSpPr txBox="1"/>
          <p:nvPr/>
        </p:nvSpPr>
        <p:spPr>
          <a:xfrm>
            <a:off x="24344363" y="16564443"/>
            <a:ext cx="10985400" cy="2525400"/>
          </a:xfrm>
          <a:prstGeom prst="rect">
            <a:avLst/>
          </a:prstGeom>
          <a:solidFill>
            <a:srgbClr val="FFFFFF"/>
          </a:solidFill>
          <a:ln w="12700" cap="flat" cmpd="sng">
            <a:solidFill>
              <a:schemeClr val="bg1"/>
            </a:solidFill>
            <a:prstDash val="solid"/>
            <a:round/>
            <a:headEnd type="none" w="sm" len="sm"/>
            <a:tailEnd type="none" w="sm" len="sm"/>
          </a:ln>
        </p:spPr>
        <p:txBody>
          <a:bodyPr spcFirstLastPara="1" wrap="square" lIns="101600" tIns="101600" rIns="101600" bIns="101600" anchor="t" anchorCtr="0">
            <a:noAutofit/>
          </a:bodyPr>
          <a:lstStyle/>
          <a:p>
            <a:pPr marL="215900" marR="0" lvl="0" indent="-215900" algn="l" rtl="0">
              <a:lnSpc>
                <a:spcPct val="150000"/>
              </a:lnSpc>
              <a:spcBef>
                <a:spcPts val="0"/>
              </a:spcBef>
              <a:spcAft>
                <a:spcPts val="0"/>
              </a:spcAft>
              <a:buClr>
                <a:schemeClr val="dk1"/>
              </a:buClr>
              <a:buSzPts val="2750"/>
              <a:buFont typeface="Arial"/>
              <a:buChar char="•"/>
            </a:pPr>
            <a:r>
              <a:rPr lang="en-US" sz="2200" b="1" i="1" u="none" dirty="0" smtClean="0">
                <a:solidFill>
                  <a:schemeClr val="dk1"/>
                </a:solidFill>
              </a:rPr>
              <a:t>Growth</a:t>
            </a:r>
            <a:r>
              <a:rPr lang="en-US" sz="2200" b="1" i="0" u="none" dirty="0" smtClean="0">
                <a:solidFill>
                  <a:schemeClr val="dk1"/>
                </a:solidFill>
              </a:rPr>
              <a:t>: How do we expand </a:t>
            </a:r>
            <a:r>
              <a:rPr lang="en-US" sz="2200" b="1" i="0" u="none" dirty="0">
                <a:solidFill>
                  <a:schemeClr val="dk1"/>
                </a:solidFill>
              </a:rPr>
              <a:t>the core</a:t>
            </a:r>
            <a:r>
              <a:rPr lang="en-US" sz="2200" b="1" i="0" u="none" dirty="0">
                <a:solidFill>
                  <a:schemeClr val="dk1"/>
                </a:solidFill>
                <a:sym typeface="Arial"/>
              </a:rPr>
              <a:t> group of </a:t>
            </a:r>
            <a:r>
              <a:rPr lang="en-US" sz="2200" b="1" i="0" u="none" dirty="0" smtClean="0">
                <a:solidFill>
                  <a:schemeClr val="dk1"/>
                </a:solidFill>
                <a:sym typeface="Arial"/>
              </a:rPr>
              <a:t>students?  </a:t>
            </a:r>
          </a:p>
          <a:p>
            <a:pPr marL="215900" marR="0" lvl="0" indent="-215900" algn="l" rtl="0">
              <a:lnSpc>
                <a:spcPct val="150000"/>
              </a:lnSpc>
              <a:spcBef>
                <a:spcPts val="0"/>
              </a:spcBef>
              <a:spcAft>
                <a:spcPts val="0"/>
              </a:spcAft>
              <a:buClr>
                <a:schemeClr val="dk1"/>
              </a:buClr>
              <a:buSzPts val="2750"/>
              <a:buFont typeface="Arial"/>
              <a:buChar char="•"/>
            </a:pPr>
            <a:r>
              <a:rPr lang="en-US" sz="2200" b="1" i="1" u="none" dirty="0" smtClean="0">
                <a:solidFill>
                  <a:schemeClr val="dk1"/>
                </a:solidFill>
                <a:sym typeface="Arial"/>
              </a:rPr>
              <a:t>Logistics</a:t>
            </a:r>
            <a:r>
              <a:rPr lang="en-US" sz="2200" b="1" i="0" u="none" dirty="0" smtClean="0">
                <a:solidFill>
                  <a:schemeClr val="dk1"/>
                </a:solidFill>
                <a:sym typeface="Arial"/>
              </a:rPr>
              <a:t>: How can we optimize </a:t>
            </a:r>
            <a:r>
              <a:rPr lang="en-US" sz="2200" b="1" i="0" u="none" dirty="0">
                <a:solidFill>
                  <a:schemeClr val="dk1"/>
                </a:solidFill>
                <a:sym typeface="Arial"/>
              </a:rPr>
              <a:t>coordination of </a:t>
            </a:r>
            <a:r>
              <a:rPr lang="en-US" sz="2200" b="1" i="0" u="none" dirty="0" smtClean="0">
                <a:solidFill>
                  <a:schemeClr val="dk1"/>
                </a:solidFill>
                <a:sym typeface="Arial"/>
              </a:rPr>
              <a:t>schedules?</a:t>
            </a:r>
            <a:endParaRPr b="1" dirty="0"/>
          </a:p>
          <a:p>
            <a:pPr marL="215900" marR="0" lvl="0" indent="-215900" algn="l" rtl="0">
              <a:lnSpc>
                <a:spcPct val="150000"/>
              </a:lnSpc>
              <a:spcBef>
                <a:spcPts val="500"/>
              </a:spcBef>
              <a:spcAft>
                <a:spcPts val="0"/>
              </a:spcAft>
              <a:buClr>
                <a:schemeClr val="dk1"/>
              </a:buClr>
              <a:buSzPts val="2750"/>
              <a:buFont typeface="Arial"/>
              <a:buChar char="•"/>
            </a:pPr>
            <a:r>
              <a:rPr lang="en-US" sz="2200" b="1" i="1" u="none" dirty="0" smtClean="0">
                <a:solidFill>
                  <a:schemeClr val="dk1"/>
                </a:solidFill>
              </a:rPr>
              <a:t>Organization</a:t>
            </a:r>
            <a:r>
              <a:rPr lang="en-US" sz="2200" b="1" i="0" u="none" dirty="0" smtClean="0">
                <a:solidFill>
                  <a:schemeClr val="dk1"/>
                </a:solidFill>
              </a:rPr>
              <a:t>: Should we keep the group an </a:t>
            </a:r>
            <a:r>
              <a:rPr lang="en-US" sz="2200" b="1" i="0" u="none" dirty="0" smtClean="0">
                <a:solidFill>
                  <a:schemeClr val="dk1"/>
                </a:solidFill>
                <a:sym typeface="Arial"/>
              </a:rPr>
              <a:t>Informal gathering?</a:t>
            </a:r>
          </a:p>
          <a:p>
            <a:pPr marL="215900" marR="0" lvl="0" indent="-215900" algn="l" rtl="0">
              <a:lnSpc>
                <a:spcPct val="150000"/>
              </a:lnSpc>
              <a:spcBef>
                <a:spcPts val="500"/>
              </a:spcBef>
              <a:spcAft>
                <a:spcPts val="0"/>
              </a:spcAft>
              <a:buClr>
                <a:schemeClr val="dk1"/>
              </a:buClr>
              <a:buSzPts val="2750"/>
              <a:buFont typeface="Arial"/>
              <a:buChar char="•"/>
            </a:pPr>
            <a:r>
              <a:rPr lang="en-US" sz="2200" b="1" i="1" u="none" dirty="0" smtClean="0">
                <a:solidFill>
                  <a:schemeClr val="dk1"/>
                </a:solidFill>
                <a:sym typeface="Arial"/>
              </a:rPr>
              <a:t>Leadership</a:t>
            </a:r>
            <a:r>
              <a:rPr lang="en-US" sz="2200" b="1" i="0" u="none" dirty="0" smtClean="0">
                <a:solidFill>
                  <a:schemeClr val="dk1"/>
                </a:solidFill>
                <a:sym typeface="Arial"/>
              </a:rPr>
              <a:t>: </a:t>
            </a:r>
            <a:r>
              <a:rPr lang="en-US" sz="2200" b="1" i="0" u="none" dirty="0" smtClean="0">
                <a:solidFill>
                  <a:schemeClr val="dk1"/>
                </a:solidFill>
              </a:rPr>
              <a:t>How can we grow faculty participation in health equity issues?</a:t>
            </a:r>
            <a:endParaRPr b="1" dirty="0"/>
          </a:p>
        </p:txBody>
      </p:sp>
      <p:pic>
        <p:nvPicPr>
          <p:cNvPr id="52" name="Google Shape;52;p3"/>
          <p:cNvPicPr preferRelativeResize="0"/>
          <p:nvPr/>
        </p:nvPicPr>
        <p:blipFill rotWithShape="1">
          <a:blip r:embed="rId10">
            <a:alphaModFix/>
          </a:blip>
          <a:srcRect/>
          <a:stretch/>
        </p:blipFill>
        <p:spPr>
          <a:xfrm>
            <a:off x="2577086" y="23497110"/>
            <a:ext cx="2971800" cy="165100"/>
          </a:xfrm>
          <a:prstGeom prst="rect">
            <a:avLst/>
          </a:prstGeom>
          <a:noFill/>
          <a:ln>
            <a:noFill/>
          </a:ln>
        </p:spPr>
      </p:pic>
      <p:graphicFrame>
        <p:nvGraphicFramePr>
          <p:cNvPr id="53" name="Google Shape;53;p3"/>
          <p:cNvGraphicFramePr/>
          <p:nvPr>
            <p:extLst>
              <p:ext uri="{D42A27DB-BD31-4B8C-83A1-F6EECF244321}">
                <p14:modId xmlns:p14="http://schemas.microsoft.com/office/powerpoint/2010/main" val="4028681687"/>
              </p:ext>
            </p:extLst>
          </p:nvPr>
        </p:nvGraphicFramePr>
        <p:xfrm>
          <a:off x="12714275" y="17531950"/>
          <a:ext cx="10985500" cy="6289625"/>
        </p:xfrm>
        <a:graphic>
          <a:graphicData uri="http://schemas.openxmlformats.org/drawingml/2006/table">
            <a:tbl>
              <a:tblPr>
                <a:noFill/>
                <a:tableStyleId>{7603BF41-4F18-4FFD-92E0-8559E5687246}</a:tableStyleId>
              </a:tblPr>
              <a:tblGrid>
                <a:gridCol w="5492750">
                  <a:extLst>
                    <a:ext uri="{9D8B030D-6E8A-4147-A177-3AD203B41FA5}">
                      <a16:colId xmlns:a16="http://schemas.microsoft.com/office/drawing/2014/main" val="20000"/>
                    </a:ext>
                  </a:extLst>
                </a:gridCol>
                <a:gridCol w="5492750">
                  <a:extLst>
                    <a:ext uri="{9D8B030D-6E8A-4147-A177-3AD203B41FA5}">
                      <a16:colId xmlns:a16="http://schemas.microsoft.com/office/drawing/2014/main" val="20001"/>
                    </a:ext>
                  </a:extLst>
                </a:gridCol>
              </a:tblGrid>
              <a:tr h="1687074">
                <a:tc>
                  <a:txBody>
                    <a:bodyPr/>
                    <a:lstStyle/>
                    <a:p>
                      <a:pPr marL="215900" lvl="0" indent="-215900" algn="l" rtl="0">
                        <a:lnSpc>
                          <a:spcPct val="130000"/>
                        </a:lnSpc>
                        <a:spcBef>
                          <a:spcPts val="0"/>
                        </a:spcBef>
                        <a:spcAft>
                          <a:spcPts val="0"/>
                        </a:spcAft>
                        <a:buClr>
                          <a:schemeClr val="dk1"/>
                        </a:buClr>
                        <a:buSzPts val="2750"/>
                        <a:buChar char="•"/>
                      </a:pPr>
                      <a:r>
                        <a:rPr lang="en-US" sz="2200" b="1" dirty="0">
                          <a:solidFill>
                            <a:schemeClr val="dk1"/>
                          </a:solidFill>
                        </a:rPr>
                        <a:t>Race Relations in </a:t>
                      </a:r>
                      <a:r>
                        <a:rPr lang="en-US" sz="2200" b="1" dirty="0" smtClean="0">
                          <a:solidFill>
                            <a:schemeClr val="dk1"/>
                          </a:solidFill>
                        </a:rPr>
                        <a:t>Arkansas:</a:t>
                      </a:r>
                      <a:r>
                        <a:rPr lang="en-US" sz="2200" b="1" baseline="0" dirty="0" smtClean="0">
                          <a:solidFill>
                            <a:schemeClr val="dk1"/>
                          </a:solidFill>
                        </a:rPr>
                        <a:t>           </a:t>
                      </a:r>
                      <a:r>
                        <a:rPr lang="en-US" sz="2200" b="1" dirty="0" smtClean="0">
                          <a:solidFill>
                            <a:schemeClr val="dk1"/>
                          </a:solidFill>
                        </a:rPr>
                        <a:t>Past </a:t>
                      </a:r>
                      <a:r>
                        <a:rPr lang="en-US" sz="2200" b="1" dirty="0">
                          <a:solidFill>
                            <a:schemeClr val="dk1"/>
                          </a:solidFill>
                        </a:rPr>
                        <a:t>&amp; Present</a:t>
                      </a:r>
                      <a:endParaRPr b="1" dirty="0"/>
                    </a:p>
                  </a:txBody>
                  <a:tcPr marL="91425" marR="91425" marT="91425" marB="91425" anchor="ct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215900" lvl="0" indent="-215900" algn="l" rtl="0">
                        <a:lnSpc>
                          <a:spcPct val="130000"/>
                        </a:lnSpc>
                        <a:spcBef>
                          <a:spcPts val="0"/>
                        </a:spcBef>
                        <a:spcAft>
                          <a:spcPts val="0"/>
                        </a:spcAft>
                        <a:buClr>
                          <a:schemeClr val="dk1"/>
                        </a:buClr>
                        <a:buSzPts val="2750"/>
                        <a:buChar char="•"/>
                      </a:pPr>
                      <a:r>
                        <a:rPr lang="en-US" sz="2200" b="1">
                          <a:solidFill>
                            <a:schemeClr val="dk1"/>
                          </a:solidFill>
                        </a:rPr>
                        <a:t>“High-Impact Health”:  Caring for High-Risk/High-Need Patients</a:t>
                      </a:r>
                      <a:endParaRPr b="1"/>
                    </a:p>
                  </a:txBody>
                  <a:tcPr marL="91425" marR="91425" marT="91425" marB="91425" anchor="ct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228403">
                <a:tc>
                  <a:txBody>
                    <a:bodyPr/>
                    <a:lstStyle/>
                    <a:p>
                      <a:pPr marL="215900" lvl="0" indent="-215900" algn="l" rtl="0">
                        <a:lnSpc>
                          <a:spcPct val="130000"/>
                        </a:lnSpc>
                        <a:spcBef>
                          <a:spcPts val="0"/>
                        </a:spcBef>
                        <a:spcAft>
                          <a:spcPts val="0"/>
                        </a:spcAft>
                        <a:buClr>
                          <a:schemeClr val="dk1"/>
                        </a:buClr>
                        <a:buSzPts val="2750"/>
                        <a:buChar char="•"/>
                      </a:pPr>
                      <a:r>
                        <a:rPr lang="en-US" sz="2200" b="1" dirty="0">
                          <a:solidFill>
                            <a:schemeClr val="dk1"/>
                          </a:solidFill>
                        </a:rPr>
                        <a:t>The “John </a:t>
                      </a:r>
                      <a:r>
                        <a:rPr lang="en-US" sz="2200" b="1" dirty="0" err="1">
                          <a:solidFill>
                            <a:schemeClr val="dk1"/>
                          </a:solidFill>
                        </a:rPr>
                        <a:t>Henryism</a:t>
                      </a:r>
                      <a:r>
                        <a:rPr lang="en-US" sz="2200" b="1" dirty="0">
                          <a:solidFill>
                            <a:schemeClr val="dk1"/>
                          </a:solidFill>
                        </a:rPr>
                        <a:t>” Hypothesis</a:t>
                      </a:r>
                      <a:endParaRPr b="1" dirty="0"/>
                    </a:p>
                  </a:txBody>
                  <a:tcPr marL="91425" marR="91425" marT="91425" marB="91425" anchor="ct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215900" lvl="0" indent="-215900" algn="l" rtl="0">
                        <a:lnSpc>
                          <a:spcPct val="130000"/>
                        </a:lnSpc>
                        <a:spcBef>
                          <a:spcPts val="0"/>
                        </a:spcBef>
                        <a:spcAft>
                          <a:spcPts val="0"/>
                        </a:spcAft>
                        <a:buClr>
                          <a:schemeClr val="dk1"/>
                        </a:buClr>
                        <a:buSzPts val="2750"/>
                        <a:buChar char="•"/>
                      </a:pPr>
                      <a:r>
                        <a:rPr lang="en-US" sz="2200" b="1" dirty="0">
                          <a:solidFill>
                            <a:schemeClr val="dk1"/>
                          </a:solidFill>
                        </a:rPr>
                        <a:t>Community Health </a:t>
                      </a:r>
                      <a:r>
                        <a:rPr lang="en-US" sz="2200" b="1" dirty="0" smtClean="0">
                          <a:solidFill>
                            <a:schemeClr val="dk1"/>
                          </a:solidFill>
                        </a:rPr>
                        <a:t>Center</a:t>
                      </a:r>
                      <a:r>
                        <a:rPr lang="en-US" sz="2200" b="1" baseline="0" dirty="0" smtClean="0">
                          <a:solidFill>
                            <a:schemeClr val="dk1"/>
                          </a:solidFill>
                        </a:rPr>
                        <a:t> Practice</a:t>
                      </a:r>
                      <a:endParaRPr b="1" dirty="0"/>
                    </a:p>
                  </a:txBody>
                  <a:tcPr marL="91425" marR="91425" marT="91425" marB="91425" anchor="ct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687074">
                <a:tc>
                  <a:txBody>
                    <a:bodyPr/>
                    <a:lstStyle/>
                    <a:p>
                      <a:pPr marL="215900" lvl="0" indent="-215900" algn="l" rtl="0">
                        <a:lnSpc>
                          <a:spcPct val="130000"/>
                        </a:lnSpc>
                        <a:spcBef>
                          <a:spcPts val="0"/>
                        </a:spcBef>
                        <a:spcAft>
                          <a:spcPts val="0"/>
                        </a:spcAft>
                        <a:buClr>
                          <a:schemeClr val="dk1"/>
                        </a:buClr>
                        <a:buSzPts val="2750"/>
                        <a:buChar char="•"/>
                      </a:pPr>
                      <a:r>
                        <a:rPr lang="en-US" sz="2200" b="1" dirty="0">
                          <a:solidFill>
                            <a:schemeClr val="dk1"/>
                          </a:solidFill>
                        </a:rPr>
                        <a:t>“</a:t>
                      </a:r>
                      <a:r>
                        <a:rPr lang="en-US" sz="2200" b="1" dirty="0" err="1">
                          <a:solidFill>
                            <a:schemeClr val="dk1"/>
                          </a:solidFill>
                        </a:rPr>
                        <a:t>Deschooling</a:t>
                      </a:r>
                      <a:r>
                        <a:rPr lang="en-US" sz="2200" b="1" dirty="0">
                          <a:solidFill>
                            <a:schemeClr val="dk1"/>
                          </a:solidFill>
                        </a:rPr>
                        <a:t> </a:t>
                      </a:r>
                      <a:r>
                        <a:rPr lang="en-US" sz="2200" b="1" dirty="0" err="1">
                          <a:solidFill>
                            <a:schemeClr val="dk1"/>
                          </a:solidFill>
                        </a:rPr>
                        <a:t>MedEd</a:t>
                      </a:r>
                      <a:r>
                        <a:rPr lang="en-US" sz="2200" b="1" dirty="0">
                          <a:solidFill>
                            <a:schemeClr val="dk1"/>
                          </a:solidFill>
                        </a:rPr>
                        <a:t>”: </a:t>
                      </a:r>
                      <a:r>
                        <a:rPr lang="en-US" sz="2200" b="1" dirty="0" smtClean="0">
                          <a:solidFill>
                            <a:schemeClr val="dk1"/>
                          </a:solidFill>
                        </a:rPr>
                        <a:t>               Social Obligations in </a:t>
                      </a:r>
                      <a:r>
                        <a:rPr lang="en-US" sz="2200" b="1" dirty="0">
                          <a:solidFill>
                            <a:schemeClr val="dk1"/>
                          </a:solidFill>
                        </a:rPr>
                        <a:t>Medicine</a:t>
                      </a:r>
                      <a:endParaRPr b="1" dirty="0"/>
                    </a:p>
                  </a:txBody>
                  <a:tcPr marL="91425" marR="91425" marT="91425" marB="91425" anchor="ct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215900" lvl="0" indent="-215900" algn="l" rtl="0">
                        <a:lnSpc>
                          <a:spcPct val="130000"/>
                        </a:lnSpc>
                        <a:spcBef>
                          <a:spcPts val="0"/>
                        </a:spcBef>
                        <a:spcAft>
                          <a:spcPts val="0"/>
                        </a:spcAft>
                        <a:buClr>
                          <a:schemeClr val="dk1"/>
                        </a:buClr>
                        <a:buSzPts val="2750"/>
                        <a:buChar char="•"/>
                      </a:pPr>
                      <a:r>
                        <a:rPr lang="en-US" sz="2200" b="1" dirty="0">
                          <a:solidFill>
                            <a:schemeClr val="dk1"/>
                          </a:solidFill>
                        </a:rPr>
                        <a:t>Underserved Practice:  Urban &amp; Rural</a:t>
                      </a:r>
                      <a:endParaRPr b="1" dirty="0"/>
                    </a:p>
                  </a:txBody>
                  <a:tcPr marL="91425" marR="91425" marT="91425" marB="91425" anchor="ct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687074">
                <a:tc>
                  <a:txBody>
                    <a:bodyPr/>
                    <a:lstStyle/>
                    <a:p>
                      <a:pPr marL="215900" lvl="0" indent="-215900" algn="l" rtl="0">
                        <a:lnSpc>
                          <a:spcPct val="130000"/>
                        </a:lnSpc>
                        <a:spcBef>
                          <a:spcPts val="0"/>
                        </a:spcBef>
                        <a:spcAft>
                          <a:spcPts val="0"/>
                        </a:spcAft>
                        <a:buClr>
                          <a:schemeClr val="dk1"/>
                        </a:buClr>
                        <a:buSzPts val="2750"/>
                        <a:buChar char="•"/>
                      </a:pPr>
                      <a:r>
                        <a:rPr lang="en-US" sz="2200" b="1" dirty="0">
                          <a:solidFill>
                            <a:schemeClr val="dk1"/>
                          </a:solidFill>
                        </a:rPr>
                        <a:t>HIV &amp; Social Stigma</a:t>
                      </a:r>
                      <a:endParaRPr b="1" dirty="0"/>
                    </a:p>
                  </a:txBody>
                  <a:tcPr marL="91425" marR="91425" marT="91425" marB="91425" anchor="ct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215900" lvl="0" indent="-215900" algn="l" rtl="0">
                        <a:lnSpc>
                          <a:spcPct val="130000"/>
                        </a:lnSpc>
                        <a:spcBef>
                          <a:spcPts val="0"/>
                        </a:spcBef>
                        <a:spcAft>
                          <a:spcPts val="0"/>
                        </a:spcAft>
                        <a:buClr>
                          <a:schemeClr val="dk1"/>
                        </a:buClr>
                        <a:buSzPts val="2750"/>
                        <a:buChar char="•"/>
                      </a:pPr>
                      <a:r>
                        <a:rPr lang="en-US" sz="2200" b="1" dirty="0">
                          <a:solidFill>
                            <a:schemeClr val="dk1"/>
                          </a:solidFill>
                        </a:rPr>
                        <a:t>“State of the State”:  Implementing Change via Health Systems</a:t>
                      </a:r>
                      <a:endParaRPr b="1" dirty="0"/>
                    </a:p>
                  </a:txBody>
                  <a:tcPr marL="91425" marR="91425" marT="91425" marB="91425" anchor="ct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54" name="Google Shape;46;p3"/>
          <p:cNvSpPr txBox="1"/>
          <p:nvPr/>
        </p:nvSpPr>
        <p:spPr>
          <a:xfrm>
            <a:off x="1071612" y="10865006"/>
            <a:ext cx="10985400" cy="876300"/>
          </a:xfrm>
          <a:prstGeom prst="rect">
            <a:avLst/>
          </a:prstGeom>
          <a:solidFill>
            <a:srgbClr val="366092"/>
          </a:solidFill>
          <a:ln w="12700" cap="flat" cmpd="sng">
            <a:solidFill>
              <a:srgbClr val="395E89"/>
            </a:solidFill>
            <a:prstDash val="solid"/>
            <a:round/>
            <a:headEnd type="none" w="sm" len="sm"/>
            <a:tailEnd type="none" w="sm" len="sm"/>
          </a:ln>
        </p:spPr>
        <p:txBody>
          <a:bodyPr spcFirstLastPara="1" wrap="square" lIns="25400" tIns="25400" rIns="25400" bIns="25400" anchor="ctr" anchorCtr="0">
            <a:noAutofit/>
          </a:bodyPr>
          <a:lstStyle/>
          <a:p>
            <a:pPr marL="0" marR="0" lvl="0" indent="0" algn="ctr" rtl="0">
              <a:lnSpc>
                <a:spcPct val="100000"/>
              </a:lnSpc>
              <a:spcBef>
                <a:spcPts val="0"/>
              </a:spcBef>
              <a:spcAft>
                <a:spcPts val="0"/>
              </a:spcAft>
              <a:buClr>
                <a:srgbClr val="EBF1DD"/>
              </a:buClr>
              <a:buSzPts val="3500"/>
              <a:buFont typeface="Arial"/>
              <a:buNone/>
            </a:pPr>
            <a:r>
              <a:rPr lang="en-US" sz="3500" b="1" i="0" u="none" dirty="0" smtClean="0">
                <a:solidFill>
                  <a:srgbClr val="EBF1DD"/>
                </a:solidFill>
                <a:latin typeface="Arial"/>
                <a:ea typeface="Arial"/>
                <a:cs typeface="Arial"/>
                <a:sym typeface="Arial"/>
              </a:rPr>
              <a:t>Definitions</a:t>
            </a:r>
            <a:endParaRPr dirty="0"/>
          </a:p>
        </p:txBody>
      </p:sp>
      <p:sp>
        <p:nvSpPr>
          <p:cNvPr id="2" name="TextBox 1"/>
          <p:cNvSpPr txBox="1"/>
          <p:nvPr/>
        </p:nvSpPr>
        <p:spPr>
          <a:xfrm>
            <a:off x="1089124" y="11860763"/>
            <a:ext cx="10967938" cy="3862596"/>
          </a:xfrm>
          <a:prstGeom prst="rect">
            <a:avLst/>
          </a:prstGeom>
          <a:noFill/>
        </p:spPr>
        <p:txBody>
          <a:bodyPr wrap="square" rtlCol="0">
            <a:spAutoFit/>
          </a:bodyPr>
          <a:lstStyle/>
          <a:p>
            <a:pPr lvl="0">
              <a:lnSpc>
                <a:spcPct val="150000"/>
              </a:lnSpc>
              <a:buClr>
                <a:schemeClr val="dk1"/>
              </a:buClr>
              <a:buSzPts val="2200"/>
            </a:pPr>
            <a:r>
              <a:rPr lang="en-US" sz="2200" b="1" i="1" dirty="0" smtClean="0">
                <a:solidFill>
                  <a:schemeClr val="dk1"/>
                </a:solidFill>
              </a:rPr>
              <a:t>Health Equity </a:t>
            </a:r>
            <a:r>
              <a:rPr lang="en-US" sz="2200" b="1" dirty="0" smtClean="0">
                <a:solidFill>
                  <a:schemeClr val="dk1"/>
                </a:solidFill>
              </a:rPr>
              <a:t>– The reduction and ultimate elimination of disparities in health and its determinants that adversely affect excluded or marginalized groups</a:t>
            </a:r>
            <a:r>
              <a:rPr lang="en-US" sz="2200" b="1" baseline="30000" dirty="0" smtClean="0">
                <a:solidFill>
                  <a:schemeClr val="dk1"/>
                </a:solidFill>
              </a:rPr>
              <a:t>2</a:t>
            </a:r>
            <a:endParaRPr lang="en-US" sz="2200" b="1" dirty="0" smtClean="0">
              <a:solidFill>
                <a:schemeClr val="dk1"/>
              </a:solidFill>
            </a:endParaRPr>
          </a:p>
          <a:p>
            <a:pPr lvl="0">
              <a:lnSpc>
                <a:spcPct val="150000"/>
              </a:lnSpc>
              <a:buClr>
                <a:schemeClr val="dk1"/>
              </a:buClr>
              <a:buSzPts val="2200"/>
            </a:pPr>
            <a:r>
              <a:rPr lang="en-US" sz="2200" b="1" i="1" dirty="0" smtClean="0">
                <a:solidFill>
                  <a:schemeClr val="dk1"/>
                </a:solidFill>
              </a:rPr>
              <a:t>Social Responsibility </a:t>
            </a:r>
            <a:r>
              <a:rPr lang="en-US" sz="2200" b="1" dirty="0" smtClean="0">
                <a:solidFill>
                  <a:schemeClr val="dk1"/>
                </a:solidFill>
              </a:rPr>
              <a:t>– “The state of awareness to respond to society’s needs”</a:t>
            </a:r>
            <a:r>
              <a:rPr lang="en-US" sz="2200" b="1" baseline="30000" dirty="0" smtClean="0">
                <a:solidFill>
                  <a:schemeClr val="dk1"/>
                </a:solidFill>
              </a:rPr>
              <a:t>3</a:t>
            </a:r>
          </a:p>
          <a:p>
            <a:pPr lvl="0">
              <a:lnSpc>
                <a:spcPct val="150000"/>
              </a:lnSpc>
              <a:buClr>
                <a:schemeClr val="dk1"/>
              </a:buClr>
              <a:buSzPts val="2200"/>
            </a:pPr>
            <a:r>
              <a:rPr lang="en-US" sz="2200" b="1" i="1" dirty="0" smtClean="0">
                <a:solidFill>
                  <a:schemeClr val="dk1"/>
                </a:solidFill>
              </a:rPr>
              <a:t>Social Responsiveness</a:t>
            </a:r>
            <a:r>
              <a:rPr lang="en-US" sz="2200" b="1" dirty="0" smtClean="0">
                <a:solidFill>
                  <a:schemeClr val="dk1"/>
                </a:solidFill>
              </a:rPr>
              <a:t> – “The course of actions addressing society’s needs”</a:t>
            </a:r>
            <a:r>
              <a:rPr lang="en-US" sz="2200" b="1" baseline="30000" dirty="0" smtClean="0">
                <a:solidFill>
                  <a:schemeClr val="dk1"/>
                </a:solidFill>
              </a:rPr>
              <a:t>3</a:t>
            </a:r>
          </a:p>
          <a:p>
            <a:pPr lvl="0">
              <a:lnSpc>
                <a:spcPct val="150000"/>
              </a:lnSpc>
              <a:buClr>
                <a:schemeClr val="dk1"/>
              </a:buClr>
              <a:buSzPts val="2200"/>
            </a:pPr>
            <a:r>
              <a:rPr lang="en-US" sz="2200" b="1" i="1" dirty="0" smtClean="0">
                <a:solidFill>
                  <a:schemeClr val="dk1"/>
                </a:solidFill>
              </a:rPr>
              <a:t>Social Accountability </a:t>
            </a:r>
            <a:r>
              <a:rPr lang="en-US" sz="2200" b="1" dirty="0" smtClean="0">
                <a:solidFill>
                  <a:schemeClr val="dk1"/>
                </a:solidFill>
              </a:rPr>
              <a:t>– “The obligation [of medical schools] to direct their education, research and service activities towards addressing the priority health concerns of the community, region and/or nation they have a mandate to serve”</a:t>
            </a:r>
            <a:r>
              <a:rPr lang="en-US" sz="2200" b="1" baseline="30000" dirty="0" smtClean="0">
                <a:solidFill>
                  <a:schemeClr val="dk1"/>
                </a:solidFill>
              </a:rPr>
              <a:t>4</a:t>
            </a:r>
          </a:p>
          <a:p>
            <a:endParaRPr lang="en-US" dirty="0"/>
          </a:p>
        </p:txBody>
      </p:sp>
      <p:sp>
        <p:nvSpPr>
          <p:cNvPr id="55" name="Google Shape;46;p3"/>
          <p:cNvSpPr txBox="1"/>
          <p:nvPr/>
        </p:nvSpPr>
        <p:spPr>
          <a:xfrm>
            <a:off x="985057" y="16034159"/>
            <a:ext cx="10985400" cy="876300"/>
          </a:xfrm>
          <a:prstGeom prst="rect">
            <a:avLst/>
          </a:prstGeom>
          <a:solidFill>
            <a:srgbClr val="366092"/>
          </a:solidFill>
          <a:ln w="12700" cap="flat" cmpd="sng">
            <a:solidFill>
              <a:srgbClr val="395E89"/>
            </a:solidFill>
            <a:prstDash val="solid"/>
            <a:round/>
            <a:headEnd type="none" w="sm" len="sm"/>
            <a:tailEnd type="none" w="sm" len="sm"/>
          </a:ln>
        </p:spPr>
        <p:txBody>
          <a:bodyPr spcFirstLastPara="1" wrap="square" lIns="25400" tIns="25400" rIns="25400" bIns="25400" anchor="ctr" anchorCtr="0">
            <a:noAutofit/>
          </a:bodyPr>
          <a:lstStyle/>
          <a:p>
            <a:pPr marL="0" marR="0" lvl="0" indent="0" algn="ctr" rtl="0">
              <a:lnSpc>
                <a:spcPct val="100000"/>
              </a:lnSpc>
              <a:spcBef>
                <a:spcPts val="0"/>
              </a:spcBef>
              <a:spcAft>
                <a:spcPts val="0"/>
              </a:spcAft>
              <a:buClr>
                <a:srgbClr val="EBF1DD"/>
              </a:buClr>
              <a:buSzPts val="3500"/>
              <a:buFont typeface="Arial"/>
              <a:buNone/>
            </a:pPr>
            <a:r>
              <a:rPr lang="en-US" sz="3500" b="1" i="0" u="none" dirty="0" smtClean="0">
                <a:solidFill>
                  <a:srgbClr val="EBF1DD"/>
                </a:solidFill>
                <a:latin typeface="Arial"/>
                <a:ea typeface="Arial"/>
                <a:cs typeface="Arial"/>
                <a:sym typeface="Arial"/>
              </a:rPr>
              <a:t>Key Steps to Advancing Health Equity</a:t>
            </a:r>
            <a:endParaRPr dirty="0"/>
          </a:p>
        </p:txBody>
      </p:sp>
      <p:pic>
        <p:nvPicPr>
          <p:cNvPr id="16" name="Google Shape;16;p3"/>
          <p:cNvPicPr preferRelativeResize="0"/>
          <p:nvPr/>
        </p:nvPicPr>
        <p:blipFill rotWithShape="1">
          <a:blip r:embed="rId11">
            <a:alphaModFix/>
          </a:blip>
          <a:srcRect/>
          <a:stretch/>
        </p:blipFill>
        <p:spPr>
          <a:xfrm>
            <a:off x="31830912" y="766236"/>
            <a:ext cx="3498851" cy="2067380"/>
          </a:xfrm>
          <a:prstGeom prst="rect">
            <a:avLst/>
          </a:prstGeom>
          <a:noFill/>
          <a:ln>
            <a:noFill/>
          </a:ln>
        </p:spPr>
      </p:pic>
      <p:sp>
        <p:nvSpPr>
          <p:cNvPr id="4" name="TextBox 3"/>
          <p:cNvSpPr txBox="1"/>
          <p:nvPr/>
        </p:nvSpPr>
        <p:spPr>
          <a:xfrm>
            <a:off x="32406457" y="1632362"/>
            <a:ext cx="2347759" cy="430887"/>
          </a:xfrm>
          <a:prstGeom prst="rect">
            <a:avLst/>
          </a:prstGeom>
          <a:noFill/>
        </p:spPr>
        <p:txBody>
          <a:bodyPr wrap="square" rtlCol="0">
            <a:spAutoFit/>
          </a:bodyPr>
          <a:lstStyle/>
          <a:p>
            <a:r>
              <a:rPr lang="en-US" sz="2200" b="1" dirty="0" smtClean="0"/>
              <a:t>Arkansas</a:t>
            </a:r>
            <a:endParaRPr lang="en-US" sz="2200" b="1" dirty="0"/>
          </a:p>
        </p:txBody>
      </p:sp>
      <p:sp>
        <p:nvSpPr>
          <p:cNvPr id="5" name="TextBox 4"/>
          <p:cNvSpPr txBox="1"/>
          <p:nvPr/>
        </p:nvSpPr>
        <p:spPr>
          <a:xfrm>
            <a:off x="7555744" y="26794510"/>
            <a:ext cx="21004175" cy="646331"/>
          </a:xfrm>
          <a:prstGeom prst="rect">
            <a:avLst/>
          </a:prstGeom>
          <a:noFill/>
        </p:spPr>
        <p:txBody>
          <a:bodyPr wrap="square" rtlCol="0">
            <a:spAutoFit/>
          </a:bodyPr>
          <a:lstStyle/>
          <a:p>
            <a:r>
              <a:rPr lang="en-US" sz="2200" b="1" dirty="0"/>
              <a:t>Acknowledgement: We </a:t>
            </a:r>
            <a:r>
              <a:rPr lang="en-US" sz="2200" b="1" dirty="0" smtClean="0"/>
              <a:t>give thanks </a:t>
            </a:r>
            <a:r>
              <a:rPr lang="en-US" sz="2200" b="1" dirty="0"/>
              <a:t>to the </a:t>
            </a:r>
            <a:r>
              <a:rPr lang="en-US" sz="2200" b="1" dirty="0" smtClean="0"/>
              <a:t>University </a:t>
            </a:r>
            <a:r>
              <a:rPr lang="en-US" sz="2200" b="1" dirty="0"/>
              <a:t>of Arizona's </a:t>
            </a:r>
            <a:r>
              <a:rPr lang="en-US" sz="2200" b="1" dirty="0" smtClean="0"/>
              <a:t>CUP/</a:t>
            </a:r>
            <a:r>
              <a:rPr lang="en-US" sz="2200" b="1" dirty="0" err="1" smtClean="0"/>
              <a:t>Chuckwagon</a:t>
            </a:r>
            <a:r>
              <a:rPr lang="en-US" sz="2200" b="1" dirty="0" smtClean="0"/>
              <a:t> program, </a:t>
            </a:r>
            <a:r>
              <a:rPr lang="en-US" sz="2200" b="1" dirty="0"/>
              <a:t>which </a:t>
            </a:r>
            <a:r>
              <a:rPr lang="en-US" sz="2200" b="1" dirty="0" smtClean="0"/>
              <a:t>provided a programmatic blueprint for us to follow.</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 Title Slide">
  <a:themeElements>
    <a:clrScheme name="Default - Title Slide">
      <a:dk1>
        <a:srgbClr val="000000"/>
      </a:dk1>
      <a:lt1>
        <a:srgbClr val="FFFFFF"/>
      </a:lt1>
      <a:dk2>
        <a:srgbClr val="000000"/>
      </a:dk2>
      <a:lt2>
        <a:srgbClr val="808080"/>
      </a:lt2>
      <a:accent1>
        <a:srgbClr val="D7E3BC"/>
      </a:accent1>
      <a:accent2>
        <a:srgbClr val="333399"/>
      </a:accent2>
      <a:accent3>
        <a:srgbClr val="FFFFFF"/>
      </a:accent3>
      <a:accent4>
        <a:srgbClr val="D7E3BC"/>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TotalTime>
  <Words>1315</Words>
  <Application>Microsoft Office PowerPoint</Application>
  <PresentationFormat>Custom</PresentationFormat>
  <Paragraphs>90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Gill Sans</vt:lpstr>
      <vt:lpstr>NTR</vt:lpstr>
      <vt:lpstr>Default - Title Slide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Ventres, William</dc:creator>
  <cp:lastModifiedBy>Ventres, William</cp:lastModifiedBy>
  <cp:revision>17</cp:revision>
  <dcterms:modified xsi:type="dcterms:W3CDTF">2020-01-21T20:18:09Z</dcterms:modified>
</cp:coreProperties>
</file>