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Lst>
  <p:notesMasterIdLst>
    <p:notesMasterId r:id="rId61"/>
  </p:notesMasterIdLst>
  <p:sldIdLst>
    <p:sldId id="256" r:id="rId6"/>
    <p:sldId id="271" r:id="rId7"/>
    <p:sldId id="257" r:id="rId8"/>
    <p:sldId id="259" r:id="rId9"/>
    <p:sldId id="278" r:id="rId10"/>
    <p:sldId id="289" r:id="rId11"/>
    <p:sldId id="290" r:id="rId12"/>
    <p:sldId id="355" r:id="rId13"/>
    <p:sldId id="282" r:id="rId14"/>
    <p:sldId id="272" r:id="rId15"/>
    <p:sldId id="351" r:id="rId16"/>
    <p:sldId id="348" r:id="rId17"/>
    <p:sldId id="370" r:id="rId18"/>
    <p:sldId id="353" r:id="rId19"/>
    <p:sldId id="316" r:id="rId20"/>
    <p:sldId id="352" r:id="rId21"/>
    <p:sldId id="354" r:id="rId22"/>
    <p:sldId id="286" r:id="rId23"/>
    <p:sldId id="368" r:id="rId24"/>
    <p:sldId id="349" r:id="rId25"/>
    <p:sldId id="378" r:id="rId26"/>
    <p:sldId id="374" r:id="rId27"/>
    <p:sldId id="376" r:id="rId28"/>
    <p:sldId id="377" r:id="rId29"/>
    <p:sldId id="373" r:id="rId30"/>
    <p:sldId id="372" r:id="rId31"/>
    <p:sldId id="375" r:id="rId32"/>
    <p:sldId id="379" r:id="rId33"/>
    <p:sldId id="380" r:id="rId34"/>
    <p:sldId id="384" r:id="rId35"/>
    <p:sldId id="385" r:id="rId36"/>
    <p:sldId id="386" r:id="rId37"/>
    <p:sldId id="387" r:id="rId38"/>
    <p:sldId id="391" r:id="rId39"/>
    <p:sldId id="285" r:id="rId40"/>
    <p:sldId id="390" r:id="rId41"/>
    <p:sldId id="388" r:id="rId42"/>
    <p:sldId id="362" r:id="rId43"/>
    <p:sldId id="382" r:id="rId44"/>
    <p:sldId id="383" r:id="rId45"/>
    <p:sldId id="365" r:id="rId46"/>
    <p:sldId id="366" r:id="rId47"/>
    <p:sldId id="389" r:id="rId48"/>
    <p:sldId id="392" r:id="rId49"/>
    <p:sldId id="367" r:id="rId50"/>
    <p:sldId id="393" r:id="rId51"/>
    <p:sldId id="395" r:id="rId52"/>
    <p:sldId id="394" r:id="rId53"/>
    <p:sldId id="396" r:id="rId54"/>
    <p:sldId id="399" r:id="rId55"/>
    <p:sldId id="398" r:id="rId56"/>
    <p:sldId id="397" r:id="rId57"/>
    <p:sldId id="381" r:id="rId58"/>
    <p:sldId id="268" r:id="rId59"/>
    <p:sldId id="28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B53"/>
    <a:srgbClr val="31284A"/>
    <a:srgbClr val="F9E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66" autoAdjust="0"/>
    <p:restoredTop sz="67075" autoAdjust="0"/>
  </p:normalViewPr>
  <p:slideViewPr>
    <p:cSldViewPr snapToGrid="0">
      <p:cViewPr>
        <p:scale>
          <a:sx n="110" d="100"/>
          <a:sy n="110" d="100"/>
        </p:scale>
        <p:origin x="464"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E212E-66FC-4EEE-843D-78DC342A1D57}" type="doc">
      <dgm:prSet loTypeId="urn:microsoft.com/office/officeart/2005/8/layout/default" loCatId="list" qsTypeId="urn:microsoft.com/office/officeart/2005/8/quickstyle/simple3" qsCatId="simple" csTypeId="urn:microsoft.com/office/officeart/2005/8/colors/accent4_4" csCatId="accent4"/>
      <dgm:spPr/>
      <dgm:t>
        <a:bodyPr/>
        <a:lstStyle/>
        <a:p>
          <a:endParaRPr lang="en-US"/>
        </a:p>
      </dgm:t>
    </dgm:pt>
    <dgm:pt modelId="{0BA1A1A4-D976-494D-9861-10F4D5A37C09}">
      <dgm:prSet/>
      <dgm:spPr/>
      <dgm:t>
        <a:bodyPr/>
        <a:lstStyle/>
        <a:p>
          <a:r>
            <a:rPr lang="en-US" dirty="0"/>
            <a:t>Misinformation: false or inaccurate information</a:t>
          </a:r>
        </a:p>
      </dgm:t>
    </dgm:pt>
    <dgm:pt modelId="{62D143D3-631E-4CB6-9376-9D619007A192}" type="parTrans" cxnId="{DC27CE2F-FC5E-4650-B288-773AF184AE07}">
      <dgm:prSet/>
      <dgm:spPr/>
      <dgm:t>
        <a:bodyPr/>
        <a:lstStyle/>
        <a:p>
          <a:endParaRPr lang="en-US"/>
        </a:p>
      </dgm:t>
    </dgm:pt>
    <dgm:pt modelId="{469568E4-75EC-4544-B670-81B1B0823CA4}" type="sibTrans" cxnId="{DC27CE2F-FC5E-4650-B288-773AF184AE07}">
      <dgm:prSet/>
      <dgm:spPr/>
      <dgm:t>
        <a:bodyPr/>
        <a:lstStyle/>
        <a:p>
          <a:endParaRPr lang="en-US"/>
        </a:p>
      </dgm:t>
    </dgm:pt>
    <dgm:pt modelId="{C396AAF5-40BD-4AA4-B478-21F72361815E}">
      <dgm:prSet/>
      <dgm:spPr/>
      <dgm:t>
        <a:bodyPr/>
        <a:lstStyle/>
        <a:p>
          <a:r>
            <a:rPr lang="en-US" dirty="0"/>
            <a:t>Disinformation: false information which is intended to mislead</a:t>
          </a:r>
        </a:p>
      </dgm:t>
    </dgm:pt>
    <dgm:pt modelId="{3671985E-303E-45E7-AB50-60D89281A1CD}" type="parTrans" cxnId="{213013CB-DA49-4076-9EAF-081733E853AF}">
      <dgm:prSet/>
      <dgm:spPr/>
      <dgm:t>
        <a:bodyPr/>
        <a:lstStyle/>
        <a:p>
          <a:endParaRPr lang="en-US"/>
        </a:p>
      </dgm:t>
    </dgm:pt>
    <dgm:pt modelId="{8D94F308-9E89-4716-A047-24B53F2F5DD8}" type="sibTrans" cxnId="{213013CB-DA49-4076-9EAF-081733E853AF}">
      <dgm:prSet/>
      <dgm:spPr/>
      <dgm:t>
        <a:bodyPr/>
        <a:lstStyle/>
        <a:p>
          <a:endParaRPr lang="en-US"/>
        </a:p>
      </dgm:t>
    </dgm:pt>
    <dgm:pt modelId="{D84E17C9-9F58-473E-883C-3DA8369E254E}" type="pres">
      <dgm:prSet presAssocID="{652E212E-66FC-4EEE-843D-78DC342A1D57}" presName="diagram" presStyleCnt="0">
        <dgm:presLayoutVars>
          <dgm:dir/>
          <dgm:resizeHandles val="exact"/>
        </dgm:presLayoutVars>
      </dgm:prSet>
      <dgm:spPr/>
    </dgm:pt>
    <dgm:pt modelId="{EEA5D3F6-EFE0-44B7-99DB-4FD32816B4D0}" type="pres">
      <dgm:prSet presAssocID="{0BA1A1A4-D976-494D-9861-10F4D5A37C09}" presName="node" presStyleLbl="node1" presStyleIdx="0" presStyleCnt="2">
        <dgm:presLayoutVars>
          <dgm:bulletEnabled val="1"/>
        </dgm:presLayoutVars>
      </dgm:prSet>
      <dgm:spPr/>
    </dgm:pt>
    <dgm:pt modelId="{28D501C3-96B7-4D9F-92A8-9F4E3F1A0B93}" type="pres">
      <dgm:prSet presAssocID="{469568E4-75EC-4544-B670-81B1B0823CA4}" presName="sibTrans" presStyleCnt="0"/>
      <dgm:spPr/>
    </dgm:pt>
    <dgm:pt modelId="{E4BD7824-95D5-44CE-968D-9FBCCE3932E9}" type="pres">
      <dgm:prSet presAssocID="{C396AAF5-40BD-4AA4-B478-21F72361815E}" presName="node" presStyleLbl="node1" presStyleIdx="1" presStyleCnt="2">
        <dgm:presLayoutVars>
          <dgm:bulletEnabled val="1"/>
        </dgm:presLayoutVars>
      </dgm:prSet>
      <dgm:spPr/>
    </dgm:pt>
  </dgm:ptLst>
  <dgm:cxnLst>
    <dgm:cxn modelId="{DC27CE2F-FC5E-4650-B288-773AF184AE07}" srcId="{652E212E-66FC-4EEE-843D-78DC342A1D57}" destId="{0BA1A1A4-D976-494D-9861-10F4D5A37C09}" srcOrd="0" destOrd="0" parTransId="{62D143D3-631E-4CB6-9376-9D619007A192}" sibTransId="{469568E4-75EC-4544-B670-81B1B0823CA4}"/>
    <dgm:cxn modelId="{22CBD53F-AA1A-4311-A8F6-3E9883943C78}" type="presOf" srcId="{C396AAF5-40BD-4AA4-B478-21F72361815E}" destId="{E4BD7824-95D5-44CE-968D-9FBCCE3932E9}" srcOrd="0" destOrd="0" presId="urn:microsoft.com/office/officeart/2005/8/layout/default"/>
    <dgm:cxn modelId="{48C7CE5F-6D01-4702-83C4-18C82AF5E66D}" type="presOf" srcId="{0BA1A1A4-D976-494D-9861-10F4D5A37C09}" destId="{EEA5D3F6-EFE0-44B7-99DB-4FD32816B4D0}" srcOrd="0" destOrd="0" presId="urn:microsoft.com/office/officeart/2005/8/layout/default"/>
    <dgm:cxn modelId="{85DEA97F-A87A-4A92-A984-3A3B9FCE9131}" type="presOf" srcId="{652E212E-66FC-4EEE-843D-78DC342A1D57}" destId="{D84E17C9-9F58-473E-883C-3DA8369E254E}" srcOrd="0" destOrd="0" presId="urn:microsoft.com/office/officeart/2005/8/layout/default"/>
    <dgm:cxn modelId="{213013CB-DA49-4076-9EAF-081733E853AF}" srcId="{652E212E-66FC-4EEE-843D-78DC342A1D57}" destId="{C396AAF5-40BD-4AA4-B478-21F72361815E}" srcOrd="1" destOrd="0" parTransId="{3671985E-303E-45E7-AB50-60D89281A1CD}" sibTransId="{8D94F308-9E89-4716-A047-24B53F2F5DD8}"/>
    <dgm:cxn modelId="{6F1A7006-C216-489D-873B-0BC23F040EBD}" type="presParOf" srcId="{D84E17C9-9F58-473E-883C-3DA8369E254E}" destId="{EEA5D3F6-EFE0-44B7-99DB-4FD32816B4D0}" srcOrd="0" destOrd="0" presId="urn:microsoft.com/office/officeart/2005/8/layout/default"/>
    <dgm:cxn modelId="{00891753-EBDF-46CD-9A92-57EE87FBD548}" type="presParOf" srcId="{D84E17C9-9F58-473E-883C-3DA8369E254E}" destId="{28D501C3-96B7-4D9F-92A8-9F4E3F1A0B93}" srcOrd="1" destOrd="0" presId="urn:microsoft.com/office/officeart/2005/8/layout/default"/>
    <dgm:cxn modelId="{6D66B055-A785-4B0E-A8C2-FC1DD3875C44}" type="presParOf" srcId="{D84E17C9-9F58-473E-883C-3DA8369E254E}" destId="{E4BD7824-95D5-44CE-968D-9FBCCE3932E9}" srcOrd="2" destOrd="0" presId="urn:microsoft.com/office/officeart/2005/8/layout/default"/>
  </dgm:cxnLst>
  <dgm:bg/>
  <dgm:whole>
    <a:ln w="57150">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5CEE7BA-5616-4996-A5C7-C4DD9CACD608}"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187530AD-B60E-4133-9C77-0A7E5417B544}">
      <dgm:prSet custT="1"/>
      <dgm:spPr/>
      <dgm:t>
        <a:bodyPr/>
        <a:lstStyle/>
        <a:p>
          <a:r>
            <a:rPr lang="en-US" sz="2000" dirty="0"/>
            <a:t>Financial Gain:</a:t>
          </a:r>
        </a:p>
      </dgm:t>
    </dgm:pt>
    <dgm:pt modelId="{51C928C0-8158-4ECB-BDDD-7F20DB26985C}" type="parTrans" cxnId="{F30F7CF3-E6D1-4CAA-9A25-F70982632546}">
      <dgm:prSet/>
      <dgm:spPr/>
      <dgm:t>
        <a:bodyPr/>
        <a:lstStyle/>
        <a:p>
          <a:endParaRPr lang="en-US"/>
        </a:p>
      </dgm:t>
    </dgm:pt>
    <dgm:pt modelId="{1394DD85-FB77-4B2D-AE19-F598A7CDB231}" type="sibTrans" cxnId="{F30F7CF3-E6D1-4CAA-9A25-F70982632546}">
      <dgm:prSet/>
      <dgm:spPr/>
      <dgm:t>
        <a:bodyPr/>
        <a:lstStyle/>
        <a:p>
          <a:endParaRPr lang="en-US"/>
        </a:p>
      </dgm:t>
    </dgm:pt>
    <dgm:pt modelId="{109001C6-2D66-49EF-9D63-F4941EB2DDED}">
      <dgm:prSet/>
      <dgm:spPr/>
      <dgm:t>
        <a:bodyPr/>
        <a:lstStyle/>
        <a:p>
          <a:r>
            <a:rPr lang="en-US" dirty="0"/>
            <a:t>Nutritional and “wellness” industries both invest heavily in and profit from anti-vaccination campaigns</a:t>
          </a:r>
        </a:p>
      </dgm:t>
    </dgm:pt>
    <dgm:pt modelId="{33C34E62-7300-40A8-8E87-EAA5DFCA075B}" type="parTrans" cxnId="{2C69957A-5D1B-436A-B1E3-C2B2C528BAC6}">
      <dgm:prSet/>
      <dgm:spPr/>
      <dgm:t>
        <a:bodyPr/>
        <a:lstStyle/>
        <a:p>
          <a:endParaRPr lang="en-US"/>
        </a:p>
      </dgm:t>
    </dgm:pt>
    <dgm:pt modelId="{DE7E9E61-EE9C-4B24-9CCA-861F842D292B}" type="sibTrans" cxnId="{2C69957A-5D1B-436A-B1E3-C2B2C528BAC6}">
      <dgm:prSet/>
      <dgm:spPr/>
      <dgm:t>
        <a:bodyPr/>
        <a:lstStyle/>
        <a:p>
          <a:endParaRPr lang="en-US"/>
        </a:p>
      </dgm:t>
    </dgm:pt>
    <dgm:pt modelId="{59D0E873-9B2F-4BBA-B35C-A5C4DB3194A6}">
      <dgm:prSet/>
      <dgm:spPr/>
      <dgm:t>
        <a:bodyPr/>
        <a:lstStyle/>
        <a:p>
          <a:r>
            <a:rPr lang="en-US" dirty="0"/>
            <a:t>Tech companies: Antivaccination content reaches 58 million online followers and generates $1 billion in revenue to tech</a:t>
          </a:r>
        </a:p>
      </dgm:t>
    </dgm:pt>
    <dgm:pt modelId="{FE333CDF-657A-4915-BC92-ED7E08465C95}" type="parTrans" cxnId="{99D6233B-0897-48D7-B24F-7320A16EC4CA}">
      <dgm:prSet/>
      <dgm:spPr/>
      <dgm:t>
        <a:bodyPr/>
        <a:lstStyle/>
        <a:p>
          <a:endParaRPr lang="en-US"/>
        </a:p>
      </dgm:t>
    </dgm:pt>
    <dgm:pt modelId="{EFF597F6-63E4-4F7E-BC91-7D164CA8C916}" type="sibTrans" cxnId="{99D6233B-0897-48D7-B24F-7320A16EC4CA}">
      <dgm:prSet/>
      <dgm:spPr/>
      <dgm:t>
        <a:bodyPr/>
        <a:lstStyle/>
        <a:p>
          <a:endParaRPr lang="en-US"/>
        </a:p>
      </dgm:t>
    </dgm:pt>
    <dgm:pt modelId="{7F239F7E-CC8F-4103-AF6F-7AD387A5011F}">
      <dgm:prSet custT="1"/>
      <dgm:spPr/>
      <dgm:t>
        <a:bodyPr/>
        <a:lstStyle/>
        <a:p>
          <a:r>
            <a:rPr lang="en-US" sz="2000" dirty="0"/>
            <a:t>Political Gain:</a:t>
          </a:r>
        </a:p>
      </dgm:t>
    </dgm:pt>
    <dgm:pt modelId="{FC57D414-F350-4274-A2D1-8DAF0A9A54F2}" type="parTrans" cxnId="{712C5735-146E-4FCA-B5A8-23B670611D10}">
      <dgm:prSet/>
      <dgm:spPr/>
      <dgm:t>
        <a:bodyPr/>
        <a:lstStyle/>
        <a:p>
          <a:endParaRPr lang="en-US"/>
        </a:p>
      </dgm:t>
    </dgm:pt>
    <dgm:pt modelId="{811A76D4-1FF4-449A-A4E9-3C45F3F980DA}" type="sibTrans" cxnId="{712C5735-146E-4FCA-B5A8-23B670611D10}">
      <dgm:prSet/>
      <dgm:spPr/>
      <dgm:t>
        <a:bodyPr/>
        <a:lstStyle/>
        <a:p>
          <a:endParaRPr lang="en-US"/>
        </a:p>
      </dgm:t>
    </dgm:pt>
    <dgm:pt modelId="{CEADBBDE-DB73-4390-90DA-F5FEAFA92527}">
      <dgm:prSet/>
      <dgm:spPr/>
      <dgm:t>
        <a:bodyPr/>
        <a:lstStyle/>
        <a:p>
          <a:r>
            <a:rPr lang="en-US" dirty="0"/>
            <a:t>Hungary: Prime Minister blamed Iranian students for the pandemic and George Soros for destroying Hungarian currency. </a:t>
          </a:r>
        </a:p>
      </dgm:t>
    </dgm:pt>
    <dgm:pt modelId="{97C8DC54-705D-4299-8F11-B550D3DC3FD1}" type="parTrans" cxnId="{4FB90D35-16CD-4C2D-86A2-45912E5EA833}">
      <dgm:prSet/>
      <dgm:spPr/>
      <dgm:t>
        <a:bodyPr/>
        <a:lstStyle/>
        <a:p>
          <a:endParaRPr lang="en-US"/>
        </a:p>
      </dgm:t>
    </dgm:pt>
    <dgm:pt modelId="{2C52AD93-B3FB-47B9-8735-A77EC5E7F1CF}" type="sibTrans" cxnId="{4FB90D35-16CD-4C2D-86A2-45912E5EA833}">
      <dgm:prSet/>
      <dgm:spPr/>
      <dgm:t>
        <a:bodyPr/>
        <a:lstStyle/>
        <a:p>
          <a:endParaRPr lang="en-US"/>
        </a:p>
      </dgm:t>
    </dgm:pt>
    <dgm:pt modelId="{E4A4D951-9C3B-4916-87D5-99CE0F3B7BB3}">
      <dgm:prSet/>
      <dgm:spPr/>
      <dgm:t>
        <a:bodyPr/>
        <a:lstStyle/>
        <a:p>
          <a:r>
            <a:rPr lang="en-US" dirty="0"/>
            <a:t>US: Pres Trump promotes unsafe or unproven treatments</a:t>
          </a:r>
        </a:p>
      </dgm:t>
    </dgm:pt>
    <dgm:pt modelId="{B348D82B-6D93-4E56-88AA-67F86FE7F440}" type="parTrans" cxnId="{808DC4E0-1D06-44F8-A16F-8E2292F5A01F}">
      <dgm:prSet/>
      <dgm:spPr/>
      <dgm:t>
        <a:bodyPr/>
        <a:lstStyle/>
        <a:p>
          <a:endParaRPr lang="en-US"/>
        </a:p>
      </dgm:t>
    </dgm:pt>
    <dgm:pt modelId="{545B4160-3C39-41D2-99B4-F488A655839A}" type="sibTrans" cxnId="{808DC4E0-1D06-44F8-A16F-8E2292F5A01F}">
      <dgm:prSet/>
      <dgm:spPr/>
      <dgm:t>
        <a:bodyPr/>
        <a:lstStyle/>
        <a:p>
          <a:endParaRPr lang="en-US"/>
        </a:p>
      </dgm:t>
    </dgm:pt>
    <dgm:pt modelId="{FDBCC1B4-C3A9-44C2-AE30-C0D8144531A2}">
      <dgm:prSet/>
      <dgm:spPr/>
      <dgm:t>
        <a:bodyPr/>
        <a:lstStyle/>
        <a:p>
          <a:r>
            <a:rPr lang="en-US" dirty="0"/>
            <a:t>Poland: State owned media claims opposition mayors enact policy that make the pandemic worse</a:t>
          </a:r>
        </a:p>
      </dgm:t>
    </dgm:pt>
    <dgm:pt modelId="{E7A61BB6-1BF6-4E1A-9A8E-2533B2E1536E}" type="parTrans" cxnId="{62145FC0-D390-419A-B0BF-79860A388392}">
      <dgm:prSet/>
      <dgm:spPr/>
      <dgm:t>
        <a:bodyPr/>
        <a:lstStyle/>
        <a:p>
          <a:endParaRPr lang="en-US"/>
        </a:p>
      </dgm:t>
    </dgm:pt>
    <dgm:pt modelId="{27EF6776-00A6-4C8F-B810-81B6F386D717}" type="sibTrans" cxnId="{62145FC0-D390-419A-B0BF-79860A388392}">
      <dgm:prSet/>
      <dgm:spPr/>
      <dgm:t>
        <a:bodyPr/>
        <a:lstStyle/>
        <a:p>
          <a:endParaRPr lang="en-US"/>
        </a:p>
      </dgm:t>
    </dgm:pt>
    <dgm:pt modelId="{0E62721B-7ABA-4E48-AD28-6118FA2FDC87}">
      <dgm:prSet custT="1"/>
      <dgm:spPr/>
      <dgm:t>
        <a:bodyPr/>
        <a:lstStyle/>
        <a:p>
          <a:r>
            <a:rPr lang="en-US" sz="1800" dirty="0"/>
            <a:t>Intellectual Conflict of Interest</a:t>
          </a:r>
          <a:r>
            <a:rPr lang="en-US" sz="1700" dirty="0"/>
            <a:t>:</a:t>
          </a:r>
        </a:p>
      </dgm:t>
    </dgm:pt>
    <dgm:pt modelId="{52C85FC9-7E91-4B34-B458-D30557E0C267}" type="parTrans" cxnId="{D73CFFD3-DCCC-4283-8C75-0D526245C2FB}">
      <dgm:prSet/>
      <dgm:spPr/>
      <dgm:t>
        <a:bodyPr/>
        <a:lstStyle/>
        <a:p>
          <a:endParaRPr lang="en-US"/>
        </a:p>
      </dgm:t>
    </dgm:pt>
    <dgm:pt modelId="{E759200B-2A5C-4CF5-AD42-C65D5A13156E}" type="sibTrans" cxnId="{D73CFFD3-DCCC-4283-8C75-0D526245C2FB}">
      <dgm:prSet/>
      <dgm:spPr/>
      <dgm:t>
        <a:bodyPr/>
        <a:lstStyle/>
        <a:p>
          <a:endParaRPr lang="en-US"/>
        </a:p>
      </dgm:t>
    </dgm:pt>
    <dgm:pt modelId="{A27FDB68-2E59-4C23-A251-BED6EE97605F}">
      <dgm:prSet/>
      <dgm:spPr/>
      <dgm:t>
        <a:bodyPr/>
        <a:lstStyle/>
        <a:p>
          <a:r>
            <a:rPr lang="en-US" dirty="0"/>
            <a:t>People with a strong core belief benefit from amplification of their message</a:t>
          </a:r>
        </a:p>
      </dgm:t>
    </dgm:pt>
    <dgm:pt modelId="{C905FCF8-154D-4117-8696-AB2C8D1BECF7}" type="parTrans" cxnId="{C6476D00-8772-452A-B46B-342C310B3B7E}">
      <dgm:prSet/>
      <dgm:spPr/>
      <dgm:t>
        <a:bodyPr/>
        <a:lstStyle/>
        <a:p>
          <a:endParaRPr lang="en-US"/>
        </a:p>
      </dgm:t>
    </dgm:pt>
    <dgm:pt modelId="{D4856C35-FF35-4CC2-A95E-01FE5736AAF6}" type="sibTrans" cxnId="{C6476D00-8772-452A-B46B-342C310B3B7E}">
      <dgm:prSet/>
      <dgm:spPr/>
      <dgm:t>
        <a:bodyPr/>
        <a:lstStyle/>
        <a:p>
          <a:endParaRPr lang="en-US"/>
        </a:p>
      </dgm:t>
    </dgm:pt>
    <dgm:pt modelId="{36293843-A144-4756-8CBD-ECCA988C67B9}">
      <dgm:prSet/>
      <dgm:spPr/>
      <dgm:t>
        <a:bodyPr/>
        <a:lstStyle/>
        <a:p>
          <a:r>
            <a:rPr lang="en-US" dirty="0"/>
            <a:t>Researchers promote material that is not peer reviewed</a:t>
          </a:r>
        </a:p>
      </dgm:t>
    </dgm:pt>
    <dgm:pt modelId="{59E3F4DA-47DE-4E1B-9E79-40F2B4A89ADD}" type="parTrans" cxnId="{2F78F6BC-6AB3-4CB7-95B8-F28211AB4D47}">
      <dgm:prSet/>
      <dgm:spPr/>
      <dgm:t>
        <a:bodyPr/>
        <a:lstStyle/>
        <a:p>
          <a:endParaRPr lang="en-US"/>
        </a:p>
      </dgm:t>
    </dgm:pt>
    <dgm:pt modelId="{AC9F959C-A4E7-4A49-B087-F0B83B897C5E}" type="sibTrans" cxnId="{2F78F6BC-6AB3-4CB7-95B8-F28211AB4D47}">
      <dgm:prSet/>
      <dgm:spPr/>
      <dgm:t>
        <a:bodyPr/>
        <a:lstStyle/>
        <a:p>
          <a:endParaRPr lang="en-US"/>
        </a:p>
      </dgm:t>
    </dgm:pt>
    <dgm:pt modelId="{A84A126E-038A-4C6D-A113-B8A6BF781D8A}" type="pres">
      <dgm:prSet presAssocID="{15CEE7BA-5616-4996-A5C7-C4DD9CACD608}" presName="Name0" presStyleCnt="0">
        <dgm:presLayoutVars>
          <dgm:dir/>
          <dgm:animLvl val="lvl"/>
          <dgm:resizeHandles val="exact"/>
        </dgm:presLayoutVars>
      </dgm:prSet>
      <dgm:spPr/>
    </dgm:pt>
    <dgm:pt modelId="{8252ADEB-CCA5-450D-9798-6404F8C26548}" type="pres">
      <dgm:prSet presAssocID="{187530AD-B60E-4133-9C77-0A7E5417B544}" presName="composite" presStyleCnt="0"/>
      <dgm:spPr/>
    </dgm:pt>
    <dgm:pt modelId="{F5617EAA-D64F-421A-9797-42AA146F140B}" type="pres">
      <dgm:prSet presAssocID="{187530AD-B60E-4133-9C77-0A7E5417B544}" presName="parTx" presStyleLbl="alignNode1" presStyleIdx="0" presStyleCnt="3">
        <dgm:presLayoutVars>
          <dgm:chMax val="0"/>
          <dgm:chPref val="0"/>
          <dgm:bulletEnabled val="1"/>
        </dgm:presLayoutVars>
      </dgm:prSet>
      <dgm:spPr/>
    </dgm:pt>
    <dgm:pt modelId="{F256ED69-A395-429B-ABD3-64A08884E9A0}" type="pres">
      <dgm:prSet presAssocID="{187530AD-B60E-4133-9C77-0A7E5417B544}" presName="desTx" presStyleLbl="alignAccFollowNode1" presStyleIdx="0" presStyleCnt="3">
        <dgm:presLayoutVars>
          <dgm:bulletEnabled val="1"/>
        </dgm:presLayoutVars>
      </dgm:prSet>
      <dgm:spPr/>
    </dgm:pt>
    <dgm:pt modelId="{8C02881B-CAFB-47CB-A117-7A8FDBBD472E}" type="pres">
      <dgm:prSet presAssocID="{1394DD85-FB77-4B2D-AE19-F598A7CDB231}" presName="space" presStyleCnt="0"/>
      <dgm:spPr/>
    </dgm:pt>
    <dgm:pt modelId="{0B9BC83B-1CBD-4152-92B5-3A4747C8010C}" type="pres">
      <dgm:prSet presAssocID="{7F239F7E-CC8F-4103-AF6F-7AD387A5011F}" presName="composite" presStyleCnt="0"/>
      <dgm:spPr/>
    </dgm:pt>
    <dgm:pt modelId="{F5FFDB39-697F-4C68-B835-ED2C3AA66F76}" type="pres">
      <dgm:prSet presAssocID="{7F239F7E-CC8F-4103-AF6F-7AD387A5011F}" presName="parTx" presStyleLbl="alignNode1" presStyleIdx="1" presStyleCnt="3">
        <dgm:presLayoutVars>
          <dgm:chMax val="0"/>
          <dgm:chPref val="0"/>
          <dgm:bulletEnabled val="1"/>
        </dgm:presLayoutVars>
      </dgm:prSet>
      <dgm:spPr/>
    </dgm:pt>
    <dgm:pt modelId="{6A17C511-D058-4F63-8BEC-AF969094C08E}" type="pres">
      <dgm:prSet presAssocID="{7F239F7E-CC8F-4103-AF6F-7AD387A5011F}" presName="desTx" presStyleLbl="alignAccFollowNode1" presStyleIdx="1" presStyleCnt="3">
        <dgm:presLayoutVars>
          <dgm:bulletEnabled val="1"/>
        </dgm:presLayoutVars>
      </dgm:prSet>
      <dgm:spPr/>
    </dgm:pt>
    <dgm:pt modelId="{D3B7DFAD-26C3-4777-8426-986DBF06912E}" type="pres">
      <dgm:prSet presAssocID="{811A76D4-1FF4-449A-A4E9-3C45F3F980DA}" presName="space" presStyleCnt="0"/>
      <dgm:spPr/>
    </dgm:pt>
    <dgm:pt modelId="{9952F1A0-8993-4828-B0F8-1CD3182E0F7F}" type="pres">
      <dgm:prSet presAssocID="{0E62721B-7ABA-4E48-AD28-6118FA2FDC87}" presName="composite" presStyleCnt="0"/>
      <dgm:spPr/>
    </dgm:pt>
    <dgm:pt modelId="{80C67B84-AA1A-425E-A5FC-71798A4D9261}" type="pres">
      <dgm:prSet presAssocID="{0E62721B-7ABA-4E48-AD28-6118FA2FDC87}" presName="parTx" presStyleLbl="alignNode1" presStyleIdx="2" presStyleCnt="3">
        <dgm:presLayoutVars>
          <dgm:chMax val="0"/>
          <dgm:chPref val="0"/>
          <dgm:bulletEnabled val="1"/>
        </dgm:presLayoutVars>
      </dgm:prSet>
      <dgm:spPr/>
    </dgm:pt>
    <dgm:pt modelId="{4F74A670-0C21-41E1-B0AC-5F16F63CA4C6}" type="pres">
      <dgm:prSet presAssocID="{0E62721B-7ABA-4E48-AD28-6118FA2FDC87}" presName="desTx" presStyleLbl="alignAccFollowNode1" presStyleIdx="2" presStyleCnt="3">
        <dgm:presLayoutVars>
          <dgm:bulletEnabled val="1"/>
        </dgm:presLayoutVars>
      </dgm:prSet>
      <dgm:spPr/>
    </dgm:pt>
  </dgm:ptLst>
  <dgm:cxnLst>
    <dgm:cxn modelId="{C6476D00-8772-452A-B46B-342C310B3B7E}" srcId="{0E62721B-7ABA-4E48-AD28-6118FA2FDC87}" destId="{A27FDB68-2E59-4C23-A251-BED6EE97605F}" srcOrd="0" destOrd="0" parTransId="{C905FCF8-154D-4117-8696-AB2C8D1BECF7}" sibTransId="{D4856C35-FF35-4CC2-A95E-01FE5736AAF6}"/>
    <dgm:cxn modelId="{30D33B0B-3E80-4E94-8BF7-EF8552E35E00}" type="presOf" srcId="{FDBCC1B4-C3A9-44C2-AE30-C0D8144531A2}" destId="{6A17C511-D058-4F63-8BEC-AF969094C08E}" srcOrd="0" destOrd="2" presId="urn:microsoft.com/office/officeart/2005/8/layout/hList1"/>
    <dgm:cxn modelId="{DC96D112-0872-496C-8159-9335C3E1EC0A}" type="presOf" srcId="{109001C6-2D66-49EF-9D63-F4941EB2DDED}" destId="{F256ED69-A395-429B-ABD3-64A08884E9A0}" srcOrd="0" destOrd="0" presId="urn:microsoft.com/office/officeart/2005/8/layout/hList1"/>
    <dgm:cxn modelId="{4FB90D35-16CD-4C2D-86A2-45912E5EA833}" srcId="{7F239F7E-CC8F-4103-AF6F-7AD387A5011F}" destId="{CEADBBDE-DB73-4390-90DA-F5FEAFA92527}" srcOrd="0" destOrd="0" parTransId="{97C8DC54-705D-4299-8F11-B550D3DC3FD1}" sibTransId="{2C52AD93-B3FB-47B9-8735-A77EC5E7F1CF}"/>
    <dgm:cxn modelId="{712C5735-146E-4FCA-B5A8-23B670611D10}" srcId="{15CEE7BA-5616-4996-A5C7-C4DD9CACD608}" destId="{7F239F7E-CC8F-4103-AF6F-7AD387A5011F}" srcOrd="1" destOrd="0" parTransId="{FC57D414-F350-4274-A2D1-8DAF0A9A54F2}" sibTransId="{811A76D4-1FF4-449A-A4E9-3C45F3F980DA}"/>
    <dgm:cxn modelId="{5CC1093A-AC2E-4D56-869E-4815EC13297C}" type="presOf" srcId="{A27FDB68-2E59-4C23-A251-BED6EE97605F}" destId="{4F74A670-0C21-41E1-B0AC-5F16F63CA4C6}" srcOrd="0" destOrd="0" presId="urn:microsoft.com/office/officeart/2005/8/layout/hList1"/>
    <dgm:cxn modelId="{99D6233B-0897-48D7-B24F-7320A16EC4CA}" srcId="{187530AD-B60E-4133-9C77-0A7E5417B544}" destId="{59D0E873-9B2F-4BBA-B35C-A5C4DB3194A6}" srcOrd="1" destOrd="0" parTransId="{FE333CDF-657A-4915-BC92-ED7E08465C95}" sibTransId="{EFF597F6-63E4-4F7E-BC91-7D164CA8C916}"/>
    <dgm:cxn modelId="{DA7BCB47-4074-43DD-86C3-3A1273BA3364}" type="presOf" srcId="{15CEE7BA-5616-4996-A5C7-C4DD9CACD608}" destId="{A84A126E-038A-4C6D-A113-B8A6BF781D8A}" srcOrd="0" destOrd="0" presId="urn:microsoft.com/office/officeart/2005/8/layout/hList1"/>
    <dgm:cxn modelId="{E7762D4D-7196-4803-BEED-3E6E3FAA3C9E}" type="presOf" srcId="{187530AD-B60E-4133-9C77-0A7E5417B544}" destId="{F5617EAA-D64F-421A-9797-42AA146F140B}" srcOrd="0" destOrd="0" presId="urn:microsoft.com/office/officeart/2005/8/layout/hList1"/>
    <dgm:cxn modelId="{EB590754-335A-44DF-9F59-1CF1D99D9BC5}" type="presOf" srcId="{E4A4D951-9C3B-4916-87D5-99CE0F3B7BB3}" destId="{6A17C511-D058-4F63-8BEC-AF969094C08E}" srcOrd="0" destOrd="1" presId="urn:microsoft.com/office/officeart/2005/8/layout/hList1"/>
    <dgm:cxn modelId="{C6268B75-036F-4574-B5A6-CA9C0DE6C10C}" type="presOf" srcId="{CEADBBDE-DB73-4390-90DA-F5FEAFA92527}" destId="{6A17C511-D058-4F63-8BEC-AF969094C08E}" srcOrd="0" destOrd="0" presId="urn:microsoft.com/office/officeart/2005/8/layout/hList1"/>
    <dgm:cxn modelId="{2C69957A-5D1B-436A-B1E3-C2B2C528BAC6}" srcId="{187530AD-B60E-4133-9C77-0A7E5417B544}" destId="{109001C6-2D66-49EF-9D63-F4941EB2DDED}" srcOrd="0" destOrd="0" parTransId="{33C34E62-7300-40A8-8E87-EAA5DFCA075B}" sibTransId="{DE7E9E61-EE9C-4B24-9CCA-861F842D292B}"/>
    <dgm:cxn modelId="{017CC792-EEF2-4BFB-A1AD-D95AC6670F08}" type="presOf" srcId="{36293843-A144-4756-8CBD-ECCA988C67B9}" destId="{4F74A670-0C21-41E1-B0AC-5F16F63CA4C6}" srcOrd="0" destOrd="1" presId="urn:microsoft.com/office/officeart/2005/8/layout/hList1"/>
    <dgm:cxn modelId="{65C4C299-2A00-4B27-AE6A-FD0DC34F7289}" type="presOf" srcId="{0E62721B-7ABA-4E48-AD28-6118FA2FDC87}" destId="{80C67B84-AA1A-425E-A5FC-71798A4D9261}" srcOrd="0" destOrd="0" presId="urn:microsoft.com/office/officeart/2005/8/layout/hList1"/>
    <dgm:cxn modelId="{AD9448A4-970D-4D49-8C43-4783717B9D0C}" type="presOf" srcId="{7F239F7E-CC8F-4103-AF6F-7AD387A5011F}" destId="{F5FFDB39-697F-4C68-B835-ED2C3AA66F76}" srcOrd="0" destOrd="0" presId="urn:microsoft.com/office/officeart/2005/8/layout/hList1"/>
    <dgm:cxn modelId="{2F78F6BC-6AB3-4CB7-95B8-F28211AB4D47}" srcId="{0E62721B-7ABA-4E48-AD28-6118FA2FDC87}" destId="{36293843-A144-4756-8CBD-ECCA988C67B9}" srcOrd="1" destOrd="0" parTransId="{59E3F4DA-47DE-4E1B-9E79-40F2B4A89ADD}" sibTransId="{AC9F959C-A4E7-4A49-B087-F0B83B897C5E}"/>
    <dgm:cxn modelId="{62145FC0-D390-419A-B0BF-79860A388392}" srcId="{7F239F7E-CC8F-4103-AF6F-7AD387A5011F}" destId="{FDBCC1B4-C3A9-44C2-AE30-C0D8144531A2}" srcOrd="2" destOrd="0" parTransId="{E7A61BB6-1BF6-4E1A-9A8E-2533B2E1536E}" sibTransId="{27EF6776-00A6-4C8F-B810-81B6F386D717}"/>
    <dgm:cxn modelId="{D73CFFD3-DCCC-4283-8C75-0D526245C2FB}" srcId="{15CEE7BA-5616-4996-A5C7-C4DD9CACD608}" destId="{0E62721B-7ABA-4E48-AD28-6118FA2FDC87}" srcOrd="2" destOrd="0" parTransId="{52C85FC9-7E91-4B34-B458-D30557E0C267}" sibTransId="{E759200B-2A5C-4CF5-AD42-C65D5A13156E}"/>
    <dgm:cxn modelId="{53D8C6DF-5893-4675-B2B6-2AEC5B8F8397}" type="presOf" srcId="{59D0E873-9B2F-4BBA-B35C-A5C4DB3194A6}" destId="{F256ED69-A395-429B-ABD3-64A08884E9A0}" srcOrd="0" destOrd="1" presId="urn:microsoft.com/office/officeart/2005/8/layout/hList1"/>
    <dgm:cxn modelId="{808DC4E0-1D06-44F8-A16F-8E2292F5A01F}" srcId="{7F239F7E-CC8F-4103-AF6F-7AD387A5011F}" destId="{E4A4D951-9C3B-4916-87D5-99CE0F3B7BB3}" srcOrd="1" destOrd="0" parTransId="{B348D82B-6D93-4E56-88AA-67F86FE7F440}" sibTransId="{545B4160-3C39-41D2-99B4-F488A655839A}"/>
    <dgm:cxn modelId="{F30F7CF3-E6D1-4CAA-9A25-F70982632546}" srcId="{15CEE7BA-5616-4996-A5C7-C4DD9CACD608}" destId="{187530AD-B60E-4133-9C77-0A7E5417B544}" srcOrd="0" destOrd="0" parTransId="{51C928C0-8158-4ECB-BDDD-7F20DB26985C}" sibTransId="{1394DD85-FB77-4B2D-AE19-F598A7CDB231}"/>
    <dgm:cxn modelId="{308C87C7-8C38-4B33-9C4F-C2ED13E82F4D}" type="presParOf" srcId="{A84A126E-038A-4C6D-A113-B8A6BF781D8A}" destId="{8252ADEB-CCA5-450D-9798-6404F8C26548}" srcOrd="0" destOrd="0" presId="urn:microsoft.com/office/officeart/2005/8/layout/hList1"/>
    <dgm:cxn modelId="{C26FAF43-6F92-4F5B-BAF0-3220C24ECA78}" type="presParOf" srcId="{8252ADEB-CCA5-450D-9798-6404F8C26548}" destId="{F5617EAA-D64F-421A-9797-42AA146F140B}" srcOrd="0" destOrd="0" presId="urn:microsoft.com/office/officeart/2005/8/layout/hList1"/>
    <dgm:cxn modelId="{98D75350-5A9F-4B18-9A56-8A23FBB8EE4C}" type="presParOf" srcId="{8252ADEB-CCA5-450D-9798-6404F8C26548}" destId="{F256ED69-A395-429B-ABD3-64A08884E9A0}" srcOrd="1" destOrd="0" presId="urn:microsoft.com/office/officeart/2005/8/layout/hList1"/>
    <dgm:cxn modelId="{0BBA3110-4C0C-4AD5-BD6E-216F89508BD8}" type="presParOf" srcId="{A84A126E-038A-4C6D-A113-B8A6BF781D8A}" destId="{8C02881B-CAFB-47CB-A117-7A8FDBBD472E}" srcOrd="1" destOrd="0" presId="urn:microsoft.com/office/officeart/2005/8/layout/hList1"/>
    <dgm:cxn modelId="{CEF1B9D7-D6F6-469D-AD67-E4989ACB8C60}" type="presParOf" srcId="{A84A126E-038A-4C6D-A113-B8A6BF781D8A}" destId="{0B9BC83B-1CBD-4152-92B5-3A4747C8010C}" srcOrd="2" destOrd="0" presId="urn:microsoft.com/office/officeart/2005/8/layout/hList1"/>
    <dgm:cxn modelId="{95156E56-67F5-44CA-8594-78787B6AB8E8}" type="presParOf" srcId="{0B9BC83B-1CBD-4152-92B5-3A4747C8010C}" destId="{F5FFDB39-697F-4C68-B835-ED2C3AA66F76}" srcOrd="0" destOrd="0" presId="urn:microsoft.com/office/officeart/2005/8/layout/hList1"/>
    <dgm:cxn modelId="{DD4D7699-F8D9-41D1-98FC-FED084BD9B93}" type="presParOf" srcId="{0B9BC83B-1CBD-4152-92B5-3A4747C8010C}" destId="{6A17C511-D058-4F63-8BEC-AF969094C08E}" srcOrd="1" destOrd="0" presId="urn:microsoft.com/office/officeart/2005/8/layout/hList1"/>
    <dgm:cxn modelId="{B0D98AF6-018C-42F8-9BC0-81A68B1E6DCF}" type="presParOf" srcId="{A84A126E-038A-4C6D-A113-B8A6BF781D8A}" destId="{D3B7DFAD-26C3-4777-8426-986DBF06912E}" srcOrd="3" destOrd="0" presId="urn:microsoft.com/office/officeart/2005/8/layout/hList1"/>
    <dgm:cxn modelId="{27255606-6C48-4758-9543-8FC0B379D9F2}" type="presParOf" srcId="{A84A126E-038A-4C6D-A113-B8A6BF781D8A}" destId="{9952F1A0-8993-4828-B0F8-1CD3182E0F7F}" srcOrd="4" destOrd="0" presId="urn:microsoft.com/office/officeart/2005/8/layout/hList1"/>
    <dgm:cxn modelId="{E133087A-9EE5-49FE-987E-8C822F3BC569}" type="presParOf" srcId="{9952F1A0-8993-4828-B0F8-1CD3182E0F7F}" destId="{80C67B84-AA1A-425E-A5FC-71798A4D9261}" srcOrd="0" destOrd="0" presId="urn:microsoft.com/office/officeart/2005/8/layout/hList1"/>
    <dgm:cxn modelId="{1DBF627E-CE49-41AB-991C-93576BB0D48C}" type="presParOf" srcId="{9952F1A0-8993-4828-B0F8-1CD3182E0F7F}" destId="{4F74A670-0C21-41E1-B0AC-5F16F63CA4C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24C6C3-465B-4696-BAB7-3C3AE36A5C4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A3E6BA0-2C8B-46E1-A57B-811A403F3F2F}">
      <dgm:prSet/>
      <dgm:spPr/>
      <dgm:t>
        <a:bodyPr anchor="ctr"/>
        <a:lstStyle/>
        <a:p>
          <a:r>
            <a:rPr lang="en-US" dirty="0"/>
            <a:t>Lower vaccination rates</a:t>
          </a:r>
        </a:p>
      </dgm:t>
    </dgm:pt>
    <dgm:pt modelId="{0D20F31C-7A4D-4A8E-8935-3FE60DBD2052}" type="parTrans" cxnId="{FEA57899-CDC0-4C49-B062-5FA5CC10AFDF}">
      <dgm:prSet/>
      <dgm:spPr/>
      <dgm:t>
        <a:bodyPr/>
        <a:lstStyle/>
        <a:p>
          <a:endParaRPr lang="en-US"/>
        </a:p>
      </dgm:t>
    </dgm:pt>
    <dgm:pt modelId="{59DD4AAC-4B1A-4651-817B-34C40F83E008}" type="sibTrans" cxnId="{FEA57899-CDC0-4C49-B062-5FA5CC10AFDF}">
      <dgm:prSet/>
      <dgm:spPr/>
      <dgm:t>
        <a:bodyPr/>
        <a:lstStyle/>
        <a:p>
          <a:endParaRPr lang="en-US"/>
        </a:p>
      </dgm:t>
    </dgm:pt>
    <dgm:pt modelId="{25330339-9888-465A-AF66-60E7B7250C9C}">
      <dgm:prSet/>
      <dgm:spPr/>
      <dgm:t>
        <a:bodyPr anchor="ctr"/>
        <a:lstStyle/>
        <a:p>
          <a:r>
            <a:rPr lang="en-US" dirty="0"/>
            <a:t>Belief in false cures</a:t>
          </a:r>
        </a:p>
      </dgm:t>
    </dgm:pt>
    <dgm:pt modelId="{8B2D4D40-4FFD-4AD0-81C2-55B38FAE1BFC}" type="parTrans" cxnId="{1AC1D8AC-FDD5-490B-A4AA-A10C0CA63CDB}">
      <dgm:prSet/>
      <dgm:spPr/>
      <dgm:t>
        <a:bodyPr/>
        <a:lstStyle/>
        <a:p>
          <a:endParaRPr lang="en-US"/>
        </a:p>
      </dgm:t>
    </dgm:pt>
    <dgm:pt modelId="{0E59E850-7BC6-47C7-817C-0A6254B66A79}" type="sibTrans" cxnId="{1AC1D8AC-FDD5-490B-A4AA-A10C0CA63CDB}">
      <dgm:prSet/>
      <dgm:spPr/>
      <dgm:t>
        <a:bodyPr/>
        <a:lstStyle/>
        <a:p>
          <a:endParaRPr lang="en-US"/>
        </a:p>
      </dgm:t>
    </dgm:pt>
    <dgm:pt modelId="{74BBD13C-CDB1-4E20-AE8B-7A2EC54508AC}">
      <dgm:prSet/>
      <dgm:spPr/>
      <dgm:t>
        <a:bodyPr anchor="ctr"/>
        <a:lstStyle/>
        <a:p>
          <a:r>
            <a:rPr lang="en-US" dirty="0"/>
            <a:t>Unsafe behaviors</a:t>
          </a:r>
        </a:p>
      </dgm:t>
    </dgm:pt>
    <dgm:pt modelId="{2DE3E4CD-EC61-44BB-B361-84C5113D8B7C}" type="parTrans" cxnId="{C56B310A-0596-4BD2-B42A-0A01E36D1951}">
      <dgm:prSet/>
      <dgm:spPr/>
      <dgm:t>
        <a:bodyPr/>
        <a:lstStyle/>
        <a:p>
          <a:endParaRPr lang="en-US"/>
        </a:p>
      </dgm:t>
    </dgm:pt>
    <dgm:pt modelId="{C3731990-979C-40CB-868C-0B303C3D98CB}" type="sibTrans" cxnId="{C56B310A-0596-4BD2-B42A-0A01E36D1951}">
      <dgm:prSet/>
      <dgm:spPr/>
      <dgm:t>
        <a:bodyPr/>
        <a:lstStyle/>
        <a:p>
          <a:endParaRPr lang="en-US"/>
        </a:p>
      </dgm:t>
    </dgm:pt>
    <dgm:pt modelId="{2D218150-7F3B-47EE-B385-B3316291B72B}">
      <dgm:prSet/>
      <dgm:spPr/>
      <dgm:t>
        <a:bodyPr anchor="ctr"/>
        <a:lstStyle/>
        <a:p>
          <a:r>
            <a:rPr lang="en-US" dirty="0"/>
            <a:t>Worsening health disparities</a:t>
          </a:r>
        </a:p>
      </dgm:t>
    </dgm:pt>
    <dgm:pt modelId="{5BFFE5AF-1272-4871-94A1-F81449FD8F5F}" type="parTrans" cxnId="{9F7D2082-6833-44A2-8032-33C38DD7292B}">
      <dgm:prSet/>
      <dgm:spPr/>
      <dgm:t>
        <a:bodyPr/>
        <a:lstStyle/>
        <a:p>
          <a:endParaRPr lang="en-US"/>
        </a:p>
      </dgm:t>
    </dgm:pt>
    <dgm:pt modelId="{24351E0B-8974-4536-9B23-928709AB8D68}" type="sibTrans" cxnId="{9F7D2082-6833-44A2-8032-33C38DD7292B}">
      <dgm:prSet/>
      <dgm:spPr/>
      <dgm:t>
        <a:bodyPr/>
        <a:lstStyle/>
        <a:p>
          <a:endParaRPr lang="en-US"/>
        </a:p>
      </dgm:t>
    </dgm:pt>
    <dgm:pt modelId="{42C014C7-DE50-4465-8E10-B311BF2814B3}">
      <dgm:prSet/>
      <dgm:spPr/>
      <dgm:t>
        <a:bodyPr anchor="ctr"/>
        <a:lstStyle/>
        <a:p>
          <a:r>
            <a:rPr lang="en-US" dirty="0"/>
            <a:t>Poorer health outcomes</a:t>
          </a:r>
        </a:p>
      </dgm:t>
    </dgm:pt>
    <dgm:pt modelId="{D89CC275-4AC1-4950-8C4E-C508CAE879B6}" type="parTrans" cxnId="{F2F78DE7-D325-475A-ACB9-12E3169BC7DE}">
      <dgm:prSet/>
      <dgm:spPr/>
      <dgm:t>
        <a:bodyPr/>
        <a:lstStyle/>
        <a:p>
          <a:endParaRPr lang="en-US"/>
        </a:p>
      </dgm:t>
    </dgm:pt>
    <dgm:pt modelId="{C9DB418C-2417-4317-B005-F3DE8B6A8D62}" type="sibTrans" cxnId="{F2F78DE7-D325-475A-ACB9-12E3169BC7DE}">
      <dgm:prSet/>
      <dgm:spPr/>
      <dgm:t>
        <a:bodyPr/>
        <a:lstStyle/>
        <a:p>
          <a:endParaRPr lang="en-US"/>
        </a:p>
      </dgm:t>
    </dgm:pt>
    <dgm:pt modelId="{31F8E0B1-C821-44EA-8D1E-645267D7EFBF}">
      <dgm:prSet/>
      <dgm:spPr/>
      <dgm:t>
        <a:bodyPr anchor="ctr"/>
        <a:lstStyle/>
        <a:p>
          <a:r>
            <a:rPr lang="en-US" dirty="0"/>
            <a:t>Lack of trust</a:t>
          </a:r>
        </a:p>
      </dgm:t>
    </dgm:pt>
    <dgm:pt modelId="{EA4EEACD-F6E5-487C-85F8-D1BDC9D2D2D0}" type="parTrans" cxnId="{B2F861D9-E26A-4CD3-9CC2-5D8443FF3406}">
      <dgm:prSet/>
      <dgm:spPr/>
      <dgm:t>
        <a:bodyPr/>
        <a:lstStyle/>
        <a:p>
          <a:endParaRPr lang="en-US"/>
        </a:p>
      </dgm:t>
    </dgm:pt>
    <dgm:pt modelId="{F727D5C5-0F50-4CDA-856A-C2ADD578F39C}" type="sibTrans" cxnId="{B2F861D9-E26A-4CD3-9CC2-5D8443FF3406}">
      <dgm:prSet/>
      <dgm:spPr/>
      <dgm:t>
        <a:bodyPr/>
        <a:lstStyle/>
        <a:p>
          <a:endParaRPr lang="en-US"/>
        </a:p>
      </dgm:t>
    </dgm:pt>
    <dgm:pt modelId="{A3EFC327-6FA6-4FE8-B59D-75A0E4BBF140}">
      <dgm:prSet/>
      <dgm:spPr/>
      <dgm:t>
        <a:bodyPr anchor="ctr"/>
        <a:lstStyle/>
        <a:p>
          <a:r>
            <a:rPr lang="en-US" dirty="0"/>
            <a:t>Harassment and threats to public health and healthcare workers</a:t>
          </a:r>
        </a:p>
      </dgm:t>
    </dgm:pt>
    <dgm:pt modelId="{D1CAEE6D-64F4-4F8C-AB42-935A8921EFB1}" type="parTrans" cxnId="{6907CC12-9CA2-4CF3-ADE3-E7E9177FC2EB}">
      <dgm:prSet/>
      <dgm:spPr/>
      <dgm:t>
        <a:bodyPr/>
        <a:lstStyle/>
        <a:p>
          <a:endParaRPr lang="en-US"/>
        </a:p>
      </dgm:t>
    </dgm:pt>
    <dgm:pt modelId="{4A54090D-C085-4E51-B181-2357E07398CD}" type="sibTrans" cxnId="{6907CC12-9CA2-4CF3-ADE3-E7E9177FC2EB}">
      <dgm:prSet/>
      <dgm:spPr/>
      <dgm:t>
        <a:bodyPr/>
        <a:lstStyle/>
        <a:p>
          <a:endParaRPr lang="en-US"/>
        </a:p>
      </dgm:t>
    </dgm:pt>
    <dgm:pt modelId="{E8C71193-4ADB-46DE-8F7D-8711ED67E7DB}" type="pres">
      <dgm:prSet presAssocID="{9824C6C3-465B-4696-BAB7-3C3AE36A5C4B}" presName="vert0" presStyleCnt="0">
        <dgm:presLayoutVars>
          <dgm:dir/>
          <dgm:animOne val="branch"/>
          <dgm:animLvl val="lvl"/>
        </dgm:presLayoutVars>
      </dgm:prSet>
      <dgm:spPr/>
    </dgm:pt>
    <dgm:pt modelId="{93A1FAF0-A092-4C3D-8023-4B6473CB1185}" type="pres">
      <dgm:prSet presAssocID="{0A3E6BA0-2C8B-46E1-A57B-811A403F3F2F}" presName="thickLine" presStyleLbl="alignNode1" presStyleIdx="0" presStyleCnt="7"/>
      <dgm:spPr/>
    </dgm:pt>
    <dgm:pt modelId="{A86632B2-E33C-4006-9BE4-766CA6FC31BF}" type="pres">
      <dgm:prSet presAssocID="{0A3E6BA0-2C8B-46E1-A57B-811A403F3F2F}" presName="horz1" presStyleCnt="0"/>
      <dgm:spPr/>
    </dgm:pt>
    <dgm:pt modelId="{0D48FE46-7F58-46FD-AC54-BF0BB81F8B54}" type="pres">
      <dgm:prSet presAssocID="{0A3E6BA0-2C8B-46E1-A57B-811A403F3F2F}" presName="tx1" presStyleLbl="revTx" presStyleIdx="0" presStyleCnt="7"/>
      <dgm:spPr/>
    </dgm:pt>
    <dgm:pt modelId="{BE142965-6A30-48C0-9237-68286A206C92}" type="pres">
      <dgm:prSet presAssocID="{0A3E6BA0-2C8B-46E1-A57B-811A403F3F2F}" presName="vert1" presStyleCnt="0"/>
      <dgm:spPr/>
    </dgm:pt>
    <dgm:pt modelId="{9B8E3A03-F964-47E1-AC36-700861241074}" type="pres">
      <dgm:prSet presAssocID="{25330339-9888-465A-AF66-60E7B7250C9C}" presName="thickLine" presStyleLbl="alignNode1" presStyleIdx="1" presStyleCnt="7"/>
      <dgm:spPr/>
    </dgm:pt>
    <dgm:pt modelId="{38931B69-5C6C-4964-B0EE-760F27E18632}" type="pres">
      <dgm:prSet presAssocID="{25330339-9888-465A-AF66-60E7B7250C9C}" presName="horz1" presStyleCnt="0"/>
      <dgm:spPr/>
    </dgm:pt>
    <dgm:pt modelId="{1CE2892B-CD31-423E-91CA-AF43A6FEE9D0}" type="pres">
      <dgm:prSet presAssocID="{25330339-9888-465A-AF66-60E7B7250C9C}" presName="tx1" presStyleLbl="revTx" presStyleIdx="1" presStyleCnt="7"/>
      <dgm:spPr/>
    </dgm:pt>
    <dgm:pt modelId="{5407F321-9FEC-4AAF-B9BA-69DB13DE71D1}" type="pres">
      <dgm:prSet presAssocID="{25330339-9888-465A-AF66-60E7B7250C9C}" presName="vert1" presStyleCnt="0"/>
      <dgm:spPr/>
    </dgm:pt>
    <dgm:pt modelId="{433B4935-62FF-4D3D-86FC-AE0D84C86DDE}" type="pres">
      <dgm:prSet presAssocID="{74BBD13C-CDB1-4E20-AE8B-7A2EC54508AC}" presName="thickLine" presStyleLbl="alignNode1" presStyleIdx="2" presStyleCnt="7"/>
      <dgm:spPr/>
    </dgm:pt>
    <dgm:pt modelId="{F46EA2BC-9557-40AE-8C10-570D52FBC1A8}" type="pres">
      <dgm:prSet presAssocID="{74BBD13C-CDB1-4E20-AE8B-7A2EC54508AC}" presName="horz1" presStyleCnt="0"/>
      <dgm:spPr/>
    </dgm:pt>
    <dgm:pt modelId="{CB6BCF87-979B-49CE-9DC4-9D2B26DD3B16}" type="pres">
      <dgm:prSet presAssocID="{74BBD13C-CDB1-4E20-AE8B-7A2EC54508AC}" presName="tx1" presStyleLbl="revTx" presStyleIdx="2" presStyleCnt="7"/>
      <dgm:spPr/>
    </dgm:pt>
    <dgm:pt modelId="{63F1C201-1E12-4CB5-9296-572E37D783EA}" type="pres">
      <dgm:prSet presAssocID="{74BBD13C-CDB1-4E20-AE8B-7A2EC54508AC}" presName="vert1" presStyleCnt="0"/>
      <dgm:spPr/>
    </dgm:pt>
    <dgm:pt modelId="{D0C94597-35D6-4FC0-B64E-F581A82F2D00}" type="pres">
      <dgm:prSet presAssocID="{2D218150-7F3B-47EE-B385-B3316291B72B}" presName="thickLine" presStyleLbl="alignNode1" presStyleIdx="3" presStyleCnt="7"/>
      <dgm:spPr/>
    </dgm:pt>
    <dgm:pt modelId="{300A2001-A750-4019-A525-26A744ECAB88}" type="pres">
      <dgm:prSet presAssocID="{2D218150-7F3B-47EE-B385-B3316291B72B}" presName="horz1" presStyleCnt="0"/>
      <dgm:spPr/>
    </dgm:pt>
    <dgm:pt modelId="{CC0372E2-99B6-4859-A621-66F6B2CB8C02}" type="pres">
      <dgm:prSet presAssocID="{2D218150-7F3B-47EE-B385-B3316291B72B}" presName="tx1" presStyleLbl="revTx" presStyleIdx="3" presStyleCnt="7"/>
      <dgm:spPr/>
    </dgm:pt>
    <dgm:pt modelId="{0D025132-3426-4CFF-B67B-5384830B2342}" type="pres">
      <dgm:prSet presAssocID="{2D218150-7F3B-47EE-B385-B3316291B72B}" presName="vert1" presStyleCnt="0"/>
      <dgm:spPr/>
    </dgm:pt>
    <dgm:pt modelId="{F9CE7F9C-B6AA-4784-BB34-349533F1BB9A}" type="pres">
      <dgm:prSet presAssocID="{42C014C7-DE50-4465-8E10-B311BF2814B3}" presName="thickLine" presStyleLbl="alignNode1" presStyleIdx="4" presStyleCnt="7"/>
      <dgm:spPr/>
    </dgm:pt>
    <dgm:pt modelId="{9FE7A820-472C-4060-8E49-731EF424ABE8}" type="pres">
      <dgm:prSet presAssocID="{42C014C7-DE50-4465-8E10-B311BF2814B3}" presName="horz1" presStyleCnt="0"/>
      <dgm:spPr/>
    </dgm:pt>
    <dgm:pt modelId="{3615E387-86E4-4744-A26B-0A2D51BDDCD0}" type="pres">
      <dgm:prSet presAssocID="{42C014C7-DE50-4465-8E10-B311BF2814B3}" presName="tx1" presStyleLbl="revTx" presStyleIdx="4" presStyleCnt="7"/>
      <dgm:spPr/>
    </dgm:pt>
    <dgm:pt modelId="{A12271BC-EBB7-4787-A308-0167E68FDDB3}" type="pres">
      <dgm:prSet presAssocID="{42C014C7-DE50-4465-8E10-B311BF2814B3}" presName="vert1" presStyleCnt="0"/>
      <dgm:spPr/>
    </dgm:pt>
    <dgm:pt modelId="{85C2019D-691A-44AC-8C2F-36DDCA6488B7}" type="pres">
      <dgm:prSet presAssocID="{31F8E0B1-C821-44EA-8D1E-645267D7EFBF}" presName="thickLine" presStyleLbl="alignNode1" presStyleIdx="5" presStyleCnt="7"/>
      <dgm:spPr/>
    </dgm:pt>
    <dgm:pt modelId="{5DCF4E30-F0B7-441F-8181-9773E1296190}" type="pres">
      <dgm:prSet presAssocID="{31F8E0B1-C821-44EA-8D1E-645267D7EFBF}" presName="horz1" presStyleCnt="0"/>
      <dgm:spPr/>
    </dgm:pt>
    <dgm:pt modelId="{B247297B-C792-4378-B67F-658CA63802B7}" type="pres">
      <dgm:prSet presAssocID="{31F8E0B1-C821-44EA-8D1E-645267D7EFBF}" presName="tx1" presStyleLbl="revTx" presStyleIdx="5" presStyleCnt="7"/>
      <dgm:spPr/>
    </dgm:pt>
    <dgm:pt modelId="{F1554A7E-0F87-4882-81DB-46728E992006}" type="pres">
      <dgm:prSet presAssocID="{31F8E0B1-C821-44EA-8D1E-645267D7EFBF}" presName="vert1" presStyleCnt="0"/>
      <dgm:spPr/>
    </dgm:pt>
    <dgm:pt modelId="{D4F8D131-A947-4736-A50D-A8987ACDC4E3}" type="pres">
      <dgm:prSet presAssocID="{A3EFC327-6FA6-4FE8-B59D-75A0E4BBF140}" presName="thickLine" presStyleLbl="alignNode1" presStyleIdx="6" presStyleCnt="7"/>
      <dgm:spPr/>
    </dgm:pt>
    <dgm:pt modelId="{17A5A383-3C10-4722-B350-95DA9EFD1240}" type="pres">
      <dgm:prSet presAssocID="{A3EFC327-6FA6-4FE8-B59D-75A0E4BBF140}" presName="horz1" presStyleCnt="0"/>
      <dgm:spPr/>
    </dgm:pt>
    <dgm:pt modelId="{3005BCD7-1AFA-4086-B3B0-CFD7B6DCF14C}" type="pres">
      <dgm:prSet presAssocID="{A3EFC327-6FA6-4FE8-B59D-75A0E4BBF140}" presName="tx1" presStyleLbl="revTx" presStyleIdx="6" presStyleCnt="7"/>
      <dgm:spPr/>
    </dgm:pt>
    <dgm:pt modelId="{8BB9420B-4A41-42CE-9062-BF417647BCAC}" type="pres">
      <dgm:prSet presAssocID="{A3EFC327-6FA6-4FE8-B59D-75A0E4BBF140}" presName="vert1" presStyleCnt="0"/>
      <dgm:spPr/>
    </dgm:pt>
  </dgm:ptLst>
  <dgm:cxnLst>
    <dgm:cxn modelId="{C56B310A-0596-4BD2-B42A-0A01E36D1951}" srcId="{9824C6C3-465B-4696-BAB7-3C3AE36A5C4B}" destId="{74BBD13C-CDB1-4E20-AE8B-7A2EC54508AC}" srcOrd="2" destOrd="0" parTransId="{2DE3E4CD-EC61-44BB-B361-84C5113D8B7C}" sibTransId="{C3731990-979C-40CB-868C-0B303C3D98CB}"/>
    <dgm:cxn modelId="{6907CC12-9CA2-4CF3-ADE3-E7E9177FC2EB}" srcId="{9824C6C3-465B-4696-BAB7-3C3AE36A5C4B}" destId="{A3EFC327-6FA6-4FE8-B59D-75A0E4BBF140}" srcOrd="6" destOrd="0" parTransId="{D1CAEE6D-64F4-4F8C-AB42-935A8921EFB1}" sibTransId="{4A54090D-C085-4E51-B181-2357E07398CD}"/>
    <dgm:cxn modelId="{13F8B827-228C-4D75-A9F6-1B839E6DC327}" type="presOf" srcId="{9824C6C3-465B-4696-BAB7-3C3AE36A5C4B}" destId="{E8C71193-4ADB-46DE-8F7D-8711ED67E7DB}" srcOrd="0" destOrd="0" presId="urn:microsoft.com/office/officeart/2008/layout/LinedList"/>
    <dgm:cxn modelId="{AA800E34-12C0-41B8-B5E5-33078435B2D1}" type="presOf" srcId="{74BBD13C-CDB1-4E20-AE8B-7A2EC54508AC}" destId="{CB6BCF87-979B-49CE-9DC4-9D2B26DD3B16}" srcOrd="0" destOrd="0" presId="urn:microsoft.com/office/officeart/2008/layout/LinedList"/>
    <dgm:cxn modelId="{9B00ED3D-73CA-4188-8FBC-A7C2ECE38188}" type="presOf" srcId="{0A3E6BA0-2C8B-46E1-A57B-811A403F3F2F}" destId="{0D48FE46-7F58-46FD-AC54-BF0BB81F8B54}" srcOrd="0" destOrd="0" presId="urn:microsoft.com/office/officeart/2008/layout/LinedList"/>
    <dgm:cxn modelId="{BFE84545-3DEC-4943-A82D-58BA010BE71B}" type="presOf" srcId="{42C014C7-DE50-4465-8E10-B311BF2814B3}" destId="{3615E387-86E4-4744-A26B-0A2D51BDDCD0}" srcOrd="0" destOrd="0" presId="urn:microsoft.com/office/officeart/2008/layout/LinedList"/>
    <dgm:cxn modelId="{7BE73A47-DB0D-48D6-AAB8-4EF95722F150}" type="presOf" srcId="{31F8E0B1-C821-44EA-8D1E-645267D7EFBF}" destId="{B247297B-C792-4378-B67F-658CA63802B7}" srcOrd="0" destOrd="0" presId="urn:microsoft.com/office/officeart/2008/layout/LinedList"/>
    <dgm:cxn modelId="{49B75B63-9A7F-4318-9E9F-5B98A4548BA1}" type="presOf" srcId="{25330339-9888-465A-AF66-60E7B7250C9C}" destId="{1CE2892B-CD31-423E-91CA-AF43A6FEE9D0}" srcOrd="0" destOrd="0" presId="urn:microsoft.com/office/officeart/2008/layout/LinedList"/>
    <dgm:cxn modelId="{9F7D2082-6833-44A2-8032-33C38DD7292B}" srcId="{9824C6C3-465B-4696-BAB7-3C3AE36A5C4B}" destId="{2D218150-7F3B-47EE-B385-B3316291B72B}" srcOrd="3" destOrd="0" parTransId="{5BFFE5AF-1272-4871-94A1-F81449FD8F5F}" sibTransId="{24351E0B-8974-4536-9B23-928709AB8D68}"/>
    <dgm:cxn modelId="{FEA57899-CDC0-4C49-B062-5FA5CC10AFDF}" srcId="{9824C6C3-465B-4696-BAB7-3C3AE36A5C4B}" destId="{0A3E6BA0-2C8B-46E1-A57B-811A403F3F2F}" srcOrd="0" destOrd="0" parTransId="{0D20F31C-7A4D-4A8E-8935-3FE60DBD2052}" sibTransId="{59DD4AAC-4B1A-4651-817B-34C40F83E008}"/>
    <dgm:cxn modelId="{D70D55A9-7597-44CB-8B27-2F9AE28246E8}" type="presOf" srcId="{A3EFC327-6FA6-4FE8-B59D-75A0E4BBF140}" destId="{3005BCD7-1AFA-4086-B3B0-CFD7B6DCF14C}" srcOrd="0" destOrd="0" presId="urn:microsoft.com/office/officeart/2008/layout/LinedList"/>
    <dgm:cxn modelId="{1AC1D8AC-FDD5-490B-A4AA-A10C0CA63CDB}" srcId="{9824C6C3-465B-4696-BAB7-3C3AE36A5C4B}" destId="{25330339-9888-465A-AF66-60E7B7250C9C}" srcOrd="1" destOrd="0" parTransId="{8B2D4D40-4FFD-4AD0-81C2-55B38FAE1BFC}" sibTransId="{0E59E850-7BC6-47C7-817C-0A6254B66A79}"/>
    <dgm:cxn modelId="{BE9BCEC5-3383-4A6B-B794-BB89A94F1ABB}" type="presOf" srcId="{2D218150-7F3B-47EE-B385-B3316291B72B}" destId="{CC0372E2-99B6-4859-A621-66F6B2CB8C02}" srcOrd="0" destOrd="0" presId="urn:microsoft.com/office/officeart/2008/layout/LinedList"/>
    <dgm:cxn modelId="{B2F861D9-E26A-4CD3-9CC2-5D8443FF3406}" srcId="{9824C6C3-465B-4696-BAB7-3C3AE36A5C4B}" destId="{31F8E0B1-C821-44EA-8D1E-645267D7EFBF}" srcOrd="5" destOrd="0" parTransId="{EA4EEACD-F6E5-487C-85F8-D1BDC9D2D2D0}" sibTransId="{F727D5C5-0F50-4CDA-856A-C2ADD578F39C}"/>
    <dgm:cxn modelId="{F2F78DE7-D325-475A-ACB9-12E3169BC7DE}" srcId="{9824C6C3-465B-4696-BAB7-3C3AE36A5C4B}" destId="{42C014C7-DE50-4465-8E10-B311BF2814B3}" srcOrd="4" destOrd="0" parTransId="{D89CC275-4AC1-4950-8C4E-C508CAE879B6}" sibTransId="{C9DB418C-2417-4317-B005-F3DE8B6A8D62}"/>
    <dgm:cxn modelId="{E2D3CB8D-1A13-43DC-B6BA-A4241423C19D}" type="presParOf" srcId="{E8C71193-4ADB-46DE-8F7D-8711ED67E7DB}" destId="{93A1FAF0-A092-4C3D-8023-4B6473CB1185}" srcOrd="0" destOrd="0" presId="urn:microsoft.com/office/officeart/2008/layout/LinedList"/>
    <dgm:cxn modelId="{B2D9E6DA-6E3F-49B1-ADED-DFE2EBE3A8D4}" type="presParOf" srcId="{E8C71193-4ADB-46DE-8F7D-8711ED67E7DB}" destId="{A86632B2-E33C-4006-9BE4-766CA6FC31BF}" srcOrd="1" destOrd="0" presId="urn:microsoft.com/office/officeart/2008/layout/LinedList"/>
    <dgm:cxn modelId="{E1D02CE3-DAF9-47B9-BDE5-629CBEB0A687}" type="presParOf" srcId="{A86632B2-E33C-4006-9BE4-766CA6FC31BF}" destId="{0D48FE46-7F58-46FD-AC54-BF0BB81F8B54}" srcOrd="0" destOrd="0" presId="urn:microsoft.com/office/officeart/2008/layout/LinedList"/>
    <dgm:cxn modelId="{4E73CE77-6A43-4A1E-9F4D-3374310646C0}" type="presParOf" srcId="{A86632B2-E33C-4006-9BE4-766CA6FC31BF}" destId="{BE142965-6A30-48C0-9237-68286A206C92}" srcOrd="1" destOrd="0" presId="urn:microsoft.com/office/officeart/2008/layout/LinedList"/>
    <dgm:cxn modelId="{7481B374-B7F1-4E65-865A-D44B9C9DC4A9}" type="presParOf" srcId="{E8C71193-4ADB-46DE-8F7D-8711ED67E7DB}" destId="{9B8E3A03-F964-47E1-AC36-700861241074}" srcOrd="2" destOrd="0" presId="urn:microsoft.com/office/officeart/2008/layout/LinedList"/>
    <dgm:cxn modelId="{7B5ED44D-562F-4233-BCDC-2B1F4681129E}" type="presParOf" srcId="{E8C71193-4ADB-46DE-8F7D-8711ED67E7DB}" destId="{38931B69-5C6C-4964-B0EE-760F27E18632}" srcOrd="3" destOrd="0" presId="urn:microsoft.com/office/officeart/2008/layout/LinedList"/>
    <dgm:cxn modelId="{7611A6EE-DB28-4A32-A552-85634E64881B}" type="presParOf" srcId="{38931B69-5C6C-4964-B0EE-760F27E18632}" destId="{1CE2892B-CD31-423E-91CA-AF43A6FEE9D0}" srcOrd="0" destOrd="0" presId="urn:microsoft.com/office/officeart/2008/layout/LinedList"/>
    <dgm:cxn modelId="{42BFD231-8940-48E5-B187-5682DE939BAC}" type="presParOf" srcId="{38931B69-5C6C-4964-B0EE-760F27E18632}" destId="{5407F321-9FEC-4AAF-B9BA-69DB13DE71D1}" srcOrd="1" destOrd="0" presId="urn:microsoft.com/office/officeart/2008/layout/LinedList"/>
    <dgm:cxn modelId="{4C1C77CF-AEBE-4DB9-B63C-F9339D0B320E}" type="presParOf" srcId="{E8C71193-4ADB-46DE-8F7D-8711ED67E7DB}" destId="{433B4935-62FF-4D3D-86FC-AE0D84C86DDE}" srcOrd="4" destOrd="0" presId="urn:microsoft.com/office/officeart/2008/layout/LinedList"/>
    <dgm:cxn modelId="{D2F484DE-39F2-43BC-93FA-6F7A68ACB5AF}" type="presParOf" srcId="{E8C71193-4ADB-46DE-8F7D-8711ED67E7DB}" destId="{F46EA2BC-9557-40AE-8C10-570D52FBC1A8}" srcOrd="5" destOrd="0" presId="urn:microsoft.com/office/officeart/2008/layout/LinedList"/>
    <dgm:cxn modelId="{B8EA73D3-77AF-449B-8E86-C920B2F0FEF6}" type="presParOf" srcId="{F46EA2BC-9557-40AE-8C10-570D52FBC1A8}" destId="{CB6BCF87-979B-49CE-9DC4-9D2B26DD3B16}" srcOrd="0" destOrd="0" presId="urn:microsoft.com/office/officeart/2008/layout/LinedList"/>
    <dgm:cxn modelId="{109D530A-30D9-4056-9501-1834EB363F9D}" type="presParOf" srcId="{F46EA2BC-9557-40AE-8C10-570D52FBC1A8}" destId="{63F1C201-1E12-4CB5-9296-572E37D783EA}" srcOrd="1" destOrd="0" presId="urn:microsoft.com/office/officeart/2008/layout/LinedList"/>
    <dgm:cxn modelId="{A581D81C-DE11-470E-ADDD-CF40F6FAE6E3}" type="presParOf" srcId="{E8C71193-4ADB-46DE-8F7D-8711ED67E7DB}" destId="{D0C94597-35D6-4FC0-B64E-F581A82F2D00}" srcOrd="6" destOrd="0" presId="urn:microsoft.com/office/officeart/2008/layout/LinedList"/>
    <dgm:cxn modelId="{264C6FBF-DE50-4B0D-8FE1-48D3340D8A7B}" type="presParOf" srcId="{E8C71193-4ADB-46DE-8F7D-8711ED67E7DB}" destId="{300A2001-A750-4019-A525-26A744ECAB88}" srcOrd="7" destOrd="0" presId="urn:microsoft.com/office/officeart/2008/layout/LinedList"/>
    <dgm:cxn modelId="{B030EA75-ACCF-48A6-A5EF-2CC7419D2105}" type="presParOf" srcId="{300A2001-A750-4019-A525-26A744ECAB88}" destId="{CC0372E2-99B6-4859-A621-66F6B2CB8C02}" srcOrd="0" destOrd="0" presId="urn:microsoft.com/office/officeart/2008/layout/LinedList"/>
    <dgm:cxn modelId="{8E60844B-59B8-4052-B404-F1408238F4C3}" type="presParOf" srcId="{300A2001-A750-4019-A525-26A744ECAB88}" destId="{0D025132-3426-4CFF-B67B-5384830B2342}" srcOrd="1" destOrd="0" presId="urn:microsoft.com/office/officeart/2008/layout/LinedList"/>
    <dgm:cxn modelId="{424BB94E-26E1-4D44-964D-D515C0669875}" type="presParOf" srcId="{E8C71193-4ADB-46DE-8F7D-8711ED67E7DB}" destId="{F9CE7F9C-B6AA-4784-BB34-349533F1BB9A}" srcOrd="8" destOrd="0" presId="urn:microsoft.com/office/officeart/2008/layout/LinedList"/>
    <dgm:cxn modelId="{84019D0A-A1C9-40B0-97E4-BC507904E808}" type="presParOf" srcId="{E8C71193-4ADB-46DE-8F7D-8711ED67E7DB}" destId="{9FE7A820-472C-4060-8E49-731EF424ABE8}" srcOrd="9" destOrd="0" presId="urn:microsoft.com/office/officeart/2008/layout/LinedList"/>
    <dgm:cxn modelId="{E559CA57-21D7-4E39-80C4-0EF1B23A28CD}" type="presParOf" srcId="{9FE7A820-472C-4060-8E49-731EF424ABE8}" destId="{3615E387-86E4-4744-A26B-0A2D51BDDCD0}" srcOrd="0" destOrd="0" presId="urn:microsoft.com/office/officeart/2008/layout/LinedList"/>
    <dgm:cxn modelId="{35FFE317-2956-4743-B000-E5DC204905BA}" type="presParOf" srcId="{9FE7A820-472C-4060-8E49-731EF424ABE8}" destId="{A12271BC-EBB7-4787-A308-0167E68FDDB3}" srcOrd="1" destOrd="0" presId="urn:microsoft.com/office/officeart/2008/layout/LinedList"/>
    <dgm:cxn modelId="{06AA1269-6014-41C6-9CD3-4E23F4469D8F}" type="presParOf" srcId="{E8C71193-4ADB-46DE-8F7D-8711ED67E7DB}" destId="{85C2019D-691A-44AC-8C2F-36DDCA6488B7}" srcOrd="10" destOrd="0" presId="urn:microsoft.com/office/officeart/2008/layout/LinedList"/>
    <dgm:cxn modelId="{274CA208-777A-4DFC-9063-C77A767E2EB4}" type="presParOf" srcId="{E8C71193-4ADB-46DE-8F7D-8711ED67E7DB}" destId="{5DCF4E30-F0B7-441F-8181-9773E1296190}" srcOrd="11" destOrd="0" presId="urn:microsoft.com/office/officeart/2008/layout/LinedList"/>
    <dgm:cxn modelId="{4FCCBF82-E173-4028-ACDA-2B6C5D3A6AA2}" type="presParOf" srcId="{5DCF4E30-F0B7-441F-8181-9773E1296190}" destId="{B247297B-C792-4378-B67F-658CA63802B7}" srcOrd="0" destOrd="0" presId="urn:microsoft.com/office/officeart/2008/layout/LinedList"/>
    <dgm:cxn modelId="{E7809442-04E9-491A-B143-EF9DC394BB2C}" type="presParOf" srcId="{5DCF4E30-F0B7-441F-8181-9773E1296190}" destId="{F1554A7E-0F87-4882-81DB-46728E992006}" srcOrd="1" destOrd="0" presId="urn:microsoft.com/office/officeart/2008/layout/LinedList"/>
    <dgm:cxn modelId="{A4D48BF5-E7E5-49BF-8CF9-4D13F31B6BF7}" type="presParOf" srcId="{E8C71193-4ADB-46DE-8F7D-8711ED67E7DB}" destId="{D4F8D131-A947-4736-A50D-A8987ACDC4E3}" srcOrd="12" destOrd="0" presId="urn:microsoft.com/office/officeart/2008/layout/LinedList"/>
    <dgm:cxn modelId="{53B37D41-6993-4005-B035-8BF94D22E5B2}" type="presParOf" srcId="{E8C71193-4ADB-46DE-8F7D-8711ED67E7DB}" destId="{17A5A383-3C10-4722-B350-95DA9EFD1240}" srcOrd="13" destOrd="0" presId="urn:microsoft.com/office/officeart/2008/layout/LinedList"/>
    <dgm:cxn modelId="{184AB7FA-ED37-4856-9C11-096D496E7362}" type="presParOf" srcId="{17A5A383-3C10-4722-B350-95DA9EFD1240}" destId="{3005BCD7-1AFA-4086-B3B0-CFD7B6DCF14C}" srcOrd="0" destOrd="0" presId="urn:microsoft.com/office/officeart/2008/layout/LinedList"/>
    <dgm:cxn modelId="{0487AE23-6D32-4F27-BD7C-585175C6B5FB}" type="presParOf" srcId="{17A5A383-3C10-4722-B350-95DA9EFD1240}" destId="{8BB9420B-4A41-42CE-9062-BF417647BCA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414627-1DD5-4821-A7E7-15E1B24AD84E}" type="doc">
      <dgm:prSet loTypeId="urn:microsoft.com/office/officeart/2005/8/layout/cycle8" loCatId="cycle" qsTypeId="urn:microsoft.com/office/officeart/2005/8/quickstyle/simple1" qsCatId="simple" csTypeId="urn:microsoft.com/office/officeart/2005/8/colors/accent1_2" csCatId="accent1"/>
      <dgm:spPr/>
      <dgm:t>
        <a:bodyPr/>
        <a:lstStyle/>
        <a:p>
          <a:endParaRPr lang="en-US"/>
        </a:p>
      </dgm:t>
    </dgm:pt>
    <dgm:pt modelId="{1973794B-F5EA-45B4-832E-E4A6720A69F7}">
      <dgm:prSet/>
      <dgm:spPr/>
      <dgm:t>
        <a:bodyPr/>
        <a:lstStyle/>
        <a:p>
          <a:r>
            <a:rPr lang="en-US"/>
            <a:t>Acknowledge uncertainty</a:t>
          </a:r>
        </a:p>
      </dgm:t>
    </dgm:pt>
    <dgm:pt modelId="{FF00057C-7321-4A24-A3D4-B9362411CCCD}" type="parTrans" cxnId="{2DF9D826-8F96-40D6-B046-9565AD18E116}">
      <dgm:prSet/>
      <dgm:spPr/>
      <dgm:t>
        <a:bodyPr/>
        <a:lstStyle/>
        <a:p>
          <a:endParaRPr lang="en-US"/>
        </a:p>
      </dgm:t>
    </dgm:pt>
    <dgm:pt modelId="{5EEF2A0A-F821-4521-B504-0A3E634F76F3}" type="sibTrans" cxnId="{2DF9D826-8F96-40D6-B046-9565AD18E116}">
      <dgm:prSet/>
      <dgm:spPr/>
      <dgm:t>
        <a:bodyPr/>
        <a:lstStyle/>
        <a:p>
          <a:endParaRPr lang="en-US"/>
        </a:p>
      </dgm:t>
    </dgm:pt>
    <dgm:pt modelId="{D98E3174-FD9B-4A4C-9177-1FADDD651C15}">
      <dgm:prSet/>
      <dgm:spPr/>
      <dgm:t>
        <a:bodyPr/>
        <a:lstStyle/>
        <a:p>
          <a:r>
            <a:rPr lang="en-US"/>
            <a:t>Be transparent</a:t>
          </a:r>
        </a:p>
      </dgm:t>
    </dgm:pt>
    <dgm:pt modelId="{767E73A8-663C-49D5-A389-7517B64D8935}" type="parTrans" cxnId="{03D95D84-9799-4175-A905-016C033C1741}">
      <dgm:prSet/>
      <dgm:spPr/>
      <dgm:t>
        <a:bodyPr/>
        <a:lstStyle/>
        <a:p>
          <a:endParaRPr lang="en-US"/>
        </a:p>
      </dgm:t>
    </dgm:pt>
    <dgm:pt modelId="{A86C9973-3ADB-4EDB-830F-167CADA4E7E6}" type="sibTrans" cxnId="{03D95D84-9799-4175-A905-016C033C1741}">
      <dgm:prSet/>
      <dgm:spPr/>
      <dgm:t>
        <a:bodyPr/>
        <a:lstStyle/>
        <a:p>
          <a:endParaRPr lang="en-US"/>
        </a:p>
      </dgm:t>
    </dgm:pt>
    <dgm:pt modelId="{453FFCF5-251C-4BD6-B0E7-26DA92F57EB0}">
      <dgm:prSet/>
      <dgm:spPr/>
      <dgm:t>
        <a:bodyPr/>
        <a:lstStyle/>
        <a:p>
          <a:r>
            <a:rPr lang="en-US"/>
            <a:t>Be timely</a:t>
          </a:r>
        </a:p>
      </dgm:t>
    </dgm:pt>
    <dgm:pt modelId="{B7210909-3250-4378-9C43-6BE9BF5908D0}" type="parTrans" cxnId="{9E96968C-CCDE-4259-BA47-ABB11717B972}">
      <dgm:prSet/>
      <dgm:spPr/>
      <dgm:t>
        <a:bodyPr/>
        <a:lstStyle/>
        <a:p>
          <a:endParaRPr lang="en-US"/>
        </a:p>
      </dgm:t>
    </dgm:pt>
    <dgm:pt modelId="{2C51F1B3-6A54-4CFA-9CE1-98E463681726}" type="sibTrans" cxnId="{9E96968C-CCDE-4259-BA47-ABB11717B972}">
      <dgm:prSet/>
      <dgm:spPr/>
      <dgm:t>
        <a:bodyPr/>
        <a:lstStyle/>
        <a:p>
          <a:endParaRPr lang="en-US"/>
        </a:p>
      </dgm:t>
    </dgm:pt>
    <dgm:pt modelId="{A99DBFE7-B796-4308-9BB0-9AB3096AA8A0}">
      <dgm:prSet/>
      <dgm:spPr/>
      <dgm:t>
        <a:bodyPr/>
        <a:lstStyle/>
        <a:p>
          <a:r>
            <a:rPr lang="en-US"/>
            <a:t>Easy to understand</a:t>
          </a:r>
        </a:p>
      </dgm:t>
    </dgm:pt>
    <dgm:pt modelId="{AA424911-E864-4466-A4CA-2F626688A9D3}" type="parTrans" cxnId="{700BE5B1-3A66-4BC5-8E40-7D48C227BA85}">
      <dgm:prSet/>
      <dgm:spPr/>
      <dgm:t>
        <a:bodyPr/>
        <a:lstStyle/>
        <a:p>
          <a:endParaRPr lang="en-US"/>
        </a:p>
      </dgm:t>
    </dgm:pt>
    <dgm:pt modelId="{DF8DC7EC-8F7A-4253-B9ED-BFD682B85958}" type="sibTrans" cxnId="{700BE5B1-3A66-4BC5-8E40-7D48C227BA85}">
      <dgm:prSet/>
      <dgm:spPr/>
      <dgm:t>
        <a:bodyPr/>
        <a:lstStyle/>
        <a:p>
          <a:endParaRPr lang="en-US"/>
        </a:p>
      </dgm:t>
    </dgm:pt>
    <dgm:pt modelId="{65D53345-A580-4E42-9CCE-E645C82357B6}">
      <dgm:prSet/>
      <dgm:spPr/>
      <dgm:t>
        <a:bodyPr/>
        <a:lstStyle/>
        <a:p>
          <a:r>
            <a:rPr lang="en-US"/>
            <a:t>Address affected populations</a:t>
          </a:r>
        </a:p>
      </dgm:t>
    </dgm:pt>
    <dgm:pt modelId="{543D18DE-191E-4567-9921-1417468151DE}" type="parTrans" cxnId="{2DDEB237-33E4-4B41-8ADF-41A2F5F6271F}">
      <dgm:prSet/>
      <dgm:spPr/>
      <dgm:t>
        <a:bodyPr/>
        <a:lstStyle/>
        <a:p>
          <a:endParaRPr lang="en-US"/>
        </a:p>
      </dgm:t>
    </dgm:pt>
    <dgm:pt modelId="{5BB07B21-E003-4C7C-B997-6ED88563B533}" type="sibTrans" cxnId="{2DDEB237-33E4-4B41-8ADF-41A2F5F6271F}">
      <dgm:prSet/>
      <dgm:spPr/>
      <dgm:t>
        <a:bodyPr/>
        <a:lstStyle/>
        <a:p>
          <a:endParaRPr lang="en-US"/>
        </a:p>
      </dgm:t>
    </dgm:pt>
    <dgm:pt modelId="{3226FA25-D576-4B58-B795-248D90FB8ED9}">
      <dgm:prSet/>
      <dgm:spPr/>
      <dgm:t>
        <a:bodyPr/>
        <a:lstStyle/>
        <a:p>
          <a:r>
            <a:rPr lang="en-US" dirty="0"/>
            <a:t>Partner with the community</a:t>
          </a:r>
        </a:p>
      </dgm:t>
    </dgm:pt>
    <dgm:pt modelId="{F9BAEED4-13A0-4C44-9725-208153FCC68E}" type="parTrans" cxnId="{3FE305FB-D72A-42A3-8942-5C94EEF76641}">
      <dgm:prSet/>
      <dgm:spPr/>
      <dgm:t>
        <a:bodyPr/>
        <a:lstStyle/>
        <a:p>
          <a:endParaRPr lang="en-US"/>
        </a:p>
      </dgm:t>
    </dgm:pt>
    <dgm:pt modelId="{5B76A059-6D1E-40F6-B658-89104DB974C5}" type="sibTrans" cxnId="{3FE305FB-D72A-42A3-8942-5C94EEF76641}">
      <dgm:prSet/>
      <dgm:spPr/>
      <dgm:t>
        <a:bodyPr/>
        <a:lstStyle/>
        <a:p>
          <a:endParaRPr lang="en-US"/>
        </a:p>
      </dgm:t>
    </dgm:pt>
    <dgm:pt modelId="{CADBD7F0-7811-40A1-9770-5DBE456939B7}" type="pres">
      <dgm:prSet presAssocID="{3C414627-1DD5-4821-A7E7-15E1B24AD84E}" presName="compositeShape" presStyleCnt="0">
        <dgm:presLayoutVars>
          <dgm:chMax val="7"/>
          <dgm:dir/>
          <dgm:resizeHandles val="exact"/>
        </dgm:presLayoutVars>
      </dgm:prSet>
      <dgm:spPr/>
    </dgm:pt>
    <dgm:pt modelId="{03F14394-9353-4752-A800-9F4706A48A8D}" type="pres">
      <dgm:prSet presAssocID="{3C414627-1DD5-4821-A7E7-15E1B24AD84E}" presName="wedge1" presStyleLbl="node1" presStyleIdx="0" presStyleCnt="6"/>
      <dgm:spPr/>
    </dgm:pt>
    <dgm:pt modelId="{DEAF6621-903A-4FCE-933C-3AC029C615B5}" type="pres">
      <dgm:prSet presAssocID="{3C414627-1DD5-4821-A7E7-15E1B24AD84E}" presName="dummy1a" presStyleCnt="0"/>
      <dgm:spPr/>
    </dgm:pt>
    <dgm:pt modelId="{91CD2E05-5B39-4809-8A65-02CA8141BFFC}" type="pres">
      <dgm:prSet presAssocID="{3C414627-1DD5-4821-A7E7-15E1B24AD84E}" presName="dummy1b" presStyleCnt="0"/>
      <dgm:spPr/>
    </dgm:pt>
    <dgm:pt modelId="{E7199281-CB0F-447C-B40D-E9314D79A575}" type="pres">
      <dgm:prSet presAssocID="{3C414627-1DD5-4821-A7E7-15E1B24AD84E}" presName="wedge1Tx" presStyleLbl="node1" presStyleIdx="0" presStyleCnt="6">
        <dgm:presLayoutVars>
          <dgm:chMax val="0"/>
          <dgm:chPref val="0"/>
          <dgm:bulletEnabled val="1"/>
        </dgm:presLayoutVars>
      </dgm:prSet>
      <dgm:spPr/>
    </dgm:pt>
    <dgm:pt modelId="{A4BF6871-DB0C-429D-8F6F-DAC08F0F8641}" type="pres">
      <dgm:prSet presAssocID="{3C414627-1DD5-4821-A7E7-15E1B24AD84E}" presName="wedge2" presStyleLbl="node1" presStyleIdx="1" presStyleCnt="6"/>
      <dgm:spPr/>
    </dgm:pt>
    <dgm:pt modelId="{4FAF956B-D108-4DC9-A13D-376C114B927E}" type="pres">
      <dgm:prSet presAssocID="{3C414627-1DD5-4821-A7E7-15E1B24AD84E}" presName="dummy2a" presStyleCnt="0"/>
      <dgm:spPr/>
    </dgm:pt>
    <dgm:pt modelId="{25DCCE80-CD17-4590-8CE3-AA8A49CC927B}" type="pres">
      <dgm:prSet presAssocID="{3C414627-1DD5-4821-A7E7-15E1B24AD84E}" presName="dummy2b" presStyleCnt="0"/>
      <dgm:spPr/>
    </dgm:pt>
    <dgm:pt modelId="{63DA608C-1D4F-42BF-9825-0D30CDBBFD14}" type="pres">
      <dgm:prSet presAssocID="{3C414627-1DD5-4821-A7E7-15E1B24AD84E}" presName="wedge2Tx" presStyleLbl="node1" presStyleIdx="1" presStyleCnt="6">
        <dgm:presLayoutVars>
          <dgm:chMax val="0"/>
          <dgm:chPref val="0"/>
          <dgm:bulletEnabled val="1"/>
        </dgm:presLayoutVars>
      </dgm:prSet>
      <dgm:spPr/>
    </dgm:pt>
    <dgm:pt modelId="{FE358197-9DF0-44BC-A18E-1CCBD930F2A2}" type="pres">
      <dgm:prSet presAssocID="{3C414627-1DD5-4821-A7E7-15E1B24AD84E}" presName="wedge3" presStyleLbl="node1" presStyleIdx="2" presStyleCnt="6"/>
      <dgm:spPr/>
    </dgm:pt>
    <dgm:pt modelId="{E5823935-F98C-4773-9DBD-9533A30CAD91}" type="pres">
      <dgm:prSet presAssocID="{3C414627-1DD5-4821-A7E7-15E1B24AD84E}" presName="dummy3a" presStyleCnt="0"/>
      <dgm:spPr/>
    </dgm:pt>
    <dgm:pt modelId="{8AFEFFED-AE59-4517-BE12-1E1177E44B8E}" type="pres">
      <dgm:prSet presAssocID="{3C414627-1DD5-4821-A7E7-15E1B24AD84E}" presName="dummy3b" presStyleCnt="0"/>
      <dgm:spPr/>
    </dgm:pt>
    <dgm:pt modelId="{D4541127-8290-4A52-BD18-8BE920758476}" type="pres">
      <dgm:prSet presAssocID="{3C414627-1DD5-4821-A7E7-15E1B24AD84E}" presName="wedge3Tx" presStyleLbl="node1" presStyleIdx="2" presStyleCnt="6">
        <dgm:presLayoutVars>
          <dgm:chMax val="0"/>
          <dgm:chPref val="0"/>
          <dgm:bulletEnabled val="1"/>
        </dgm:presLayoutVars>
      </dgm:prSet>
      <dgm:spPr/>
    </dgm:pt>
    <dgm:pt modelId="{DA684137-298A-43E1-AF50-142E3152B8E2}" type="pres">
      <dgm:prSet presAssocID="{3C414627-1DD5-4821-A7E7-15E1B24AD84E}" presName="wedge4" presStyleLbl="node1" presStyleIdx="3" presStyleCnt="6"/>
      <dgm:spPr/>
    </dgm:pt>
    <dgm:pt modelId="{7ED1FDC5-89BE-4DC3-B346-21E05F61AC7F}" type="pres">
      <dgm:prSet presAssocID="{3C414627-1DD5-4821-A7E7-15E1B24AD84E}" presName="dummy4a" presStyleCnt="0"/>
      <dgm:spPr/>
    </dgm:pt>
    <dgm:pt modelId="{40ADC708-141F-493D-ABA2-520D86E4F92B}" type="pres">
      <dgm:prSet presAssocID="{3C414627-1DD5-4821-A7E7-15E1B24AD84E}" presName="dummy4b" presStyleCnt="0"/>
      <dgm:spPr/>
    </dgm:pt>
    <dgm:pt modelId="{64CCFD5C-5DB9-4F0A-86E1-671F3BAF9BEE}" type="pres">
      <dgm:prSet presAssocID="{3C414627-1DD5-4821-A7E7-15E1B24AD84E}" presName="wedge4Tx" presStyleLbl="node1" presStyleIdx="3" presStyleCnt="6">
        <dgm:presLayoutVars>
          <dgm:chMax val="0"/>
          <dgm:chPref val="0"/>
          <dgm:bulletEnabled val="1"/>
        </dgm:presLayoutVars>
      </dgm:prSet>
      <dgm:spPr/>
    </dgm:pt>
    <dgm:pt modelId="{973AD82C-D962-45DB-A940-D27C419CB701}" type="pres">
      <dgm:prSet presAssocID="{3C414627-1DD5-4821-A7E7-15E1B24AD84E}" presName="wedge5" presStyleLbl="node1" presStyleIdx="4" presStyleCnt="6"/>
      <dgm:spPr/>
    </dgm:pt>
    <dgm:pt modelId="{6B346455-CAB3-4AF6-8838-C0DEB64F86C7}" type="pres">
      <dgm:prSet presAssocID="{3C414627-1DD5-4821-A7E7-15E1B24AD84E}" presName="dummy5a" presStyleCnt="0"/>
      <dgm:spPr/>
    </dgm:pt>
    <dgm:pt modelId="{1024354B-BE6C-4945-BA12-496CF228C629}" type="pres">
      <dgm:prSet presAssocID="{3C414627-1DD5-4821-A7E7-15E1B24AD84E}" presName="dummy5b" presStyleCnt="0"/>
      <dgm:spPr/>
    </dgm:pt>
    <dgm:pt modelId="{15FA871B-0428-47C3-ABBB-FE85B4376153}" type="pres">
      <dgm:prSet presAssocID="{3C414627-1DD5-4821-A7E7-15E1B24AD84E}" presName="wedge5Tx" presStyleLbl="node1" presStyleIdx="4" presStyleCnt="6">
        <dgm:presLayoutVars>
          <dgm:chMax val="0"/>
          <dgm:chPref val="0"/>
          <dgm:bulletEnabled val="1"/>
        </dgm:presLayoutVars>
      </dgm:prSet>
      <dgm:spPr/>
    </dgm:pt>
    <dgm:pt modelId="{82CE21BE-814A-4B3A-B659-9CA9E9E294E3}" type="pres">
      <dgm:prSet presAssocID="{3C414627-1DD5-4821-A7E7-15E1B24AD84E}" presName="wedge6" presStyleLbl="node1" presStyleIdx="5" presStyleCnt="6"/>
      <dgm:spPr/>
    </dgm:pt>
    <dgm:pt modelId="{C82418B0-CEA5-43CC-9777-27FAF819E977}" type="pres">
      <dgm:prSet presAssocID="{3C414627-1DD5-4821-A7E7-15E1B24AD84E}" presName="dummy6a" presStyleCnt="0"/>
      <dgm:spPr/>
    </dgm:pt>
    <dgm:pt modelId="{6CA2A78F-AF55-4427-8C98-35E65F3EE892}" type="pres">
      <dgm:prSet presAssocID="{3C414627-1DD5-4821-A7E7-15E1B24AD84E}" presName="dummy6b" presStyleCnt="0"/>
      <dgm:spPr/>
    </dgm:pt>
    <dgm:pt modelId="{ABE9B06A-84E6-471B-9DDF-F2E28A9A9ABD}" type="pres">
      <dgm:prSet presAssocID="{3C414627-1DD5-4821-A7E7-15E1B24AD84E}" presName="wedge6Tx" presStyleLbl="node1" presStyleIdx="5" presStyleCnt="6">
        <dgm:presLayoutVars>
          <dgm:chMax val="0"/>
          <dgm:chPref val="0"/>
          <dgm:bulletEnabled val="1"/>
        </dgm:presLayoutVars>
      </dgm:prSet>
      <dgm:spPr/>
    </dgm:pt>
    <dgm:pt modelId="{917F469D-66E4-491E-B8AE-C80EB2377347}" type="pres">
      <dgm:prSet presAssocID="{5EEF2A0A-F821-4521-B504-0A3E634F76F3}" presName="arrowWedge1" presStyleLbl="fgSibTrans2D1" presStyleIdx="0" presStyleCnt="6"/>
      <dgm:spPr/>
    </dgm:pt>
    <dgm:pt modelId="{BE77D0D4-5556-448F-BD7E-1CD1C05F39CC}" type="pres">
      <dgm:prSet presAssocID="{A86C9973-3ADB-4EDB-830F-167CADA4E7E6}" presName="arrowWedge2" presStyleLbl="fgSibTrans2D1" presStyleIdx="1" presStyleCnt="6"/>
      <dgm:spPr/>
    </dgm:pt>
    <dgm:pt modelId="{3DC5F3D1-C612-4C13-9631-056615D00C9D}" type="pres">
      <dgm:prSet presAssocID="{2C51F1B3-6A54-4CFA-9CE1-98E463681726}" presName="arrowWedge3" presStyleLbl="fgSibTrans2D1" presStyleIdx="2" presStyleCnt="6"/>
      <dgm:spPr/>
    </dgm:pt>
    <dgm:pt modelId="{A5DCDC39-44D2-43A7-BE28-310B47ED726F}" type="pres">
      <dgm:prSet presAssocID="{DF8DC7EC-8F7A-4253-B9ED-BFD682B85958}" presName="arrowWedge4" presStyleLbl="fgSibTrans2D1" presStyleIdx="3" presStyleCnt="6"/>
      <dgm:spPr/>
    </dgm:pt>
    <dgm:pt modelId="{DFB90002-ADC8-4CAF-B6CA-284290F2382F}" type="pres">
      <dgm:prSet presAssocID="{5BB07B21-E003-4C7C-B997-6ED88563B533}" presName="arrowWedge5" presStyleLbl="fgSibTrans2D1" presStyleIdx="4" presStyleCnt="6"/>
      <dgm:spPr/>
    </dgm:pt>
    <dgm:pt modelId="{951AFF87-4C7E-4634-AC6A-C56A270261EE}" type="pres">
      <dgm:prSet presAssocID="{5B76A059-6D1E-40F6-B658-89104DB974C5}" presName="arrowWedge6" presStyleLbl="fgSibTrans2D1" presStyleIdx="5" presStyleCnt="6"/>
      <dgm:spPr/>
    </dgm:pt>
  </dgm:ptLst>
  <dgm:cxnLst>
    <dgm:cxn modelId="{80459722-222E-4766-9E75-1AC3A08EFA87}" type="presOf" srcId="{D98E3174-FD9B-4A4C-9177-1FADDD651C15}" destId="{63DA608C-1D4F-42BF-9825-0D30CDBBFD14}" srcOrd="1" destOrd="0" presId="urn:microsoft.com/office/officeart/2005/8/layout/cycle8"/>
    <dgm:cxn modelId="{2DF9D826-8F96-40D6-B046-9565AD18E116}" srcId="{3C414627-1DD5-4821-A7E7-15E1B24AD84E}" destId="{1973794B-F5EA-45B4-832E-E4A6720A69F7}" srcOrd="0" destOrd="0" parTransId="{FF00057C-7321-4A24-A3D4-B9362411CCCD}" sibTransId="{5EEF2A0A-F821-4521-B504-0A3E634F76F3}"/>
    <dgm:cxn modelId="{96669B27-FDF5-41E9-90CB-777075C0F8F9}" type="presOf" srcId="{1973794B-F5EA-45B4-832E-E4A6720A69F7}" destId="{E7199281-CB0F-447C-B40D-E9314D79A575}" srcOrd="1" destOrd="0" presId="urn:microsoft.com/office/officeart/2005/8/layout/cycle8"/>
    <dgm:cxn modelId="{2DDEB237-33E4-4B41-8ADF-41A2F5F6271F}" srcId="{3C414627-1DD5-4821-A7E7-15E1B24AD84E}" destId="{65D53345-A580-4E42-9CCE-E645C82357B6}" srcOrd="4" destOrd="0" parTransId="{543D18DE-191E-4567-9921-1417468151DE}" sibTransId="{5BB07B21-E003-4C7C-B997-6ED88563B533}"/>
    <dgm:cxn modelId="{F54FD84A-4E73-4763-A2ED-836C7ACF242C}" type="presOf" srcId="{3226FA25-D576-4B58-B795-248D90FB8ED9}" destId="{ABE9B06A-84E6-471B-9DDF-F2E28A9A9ABD}" srcOrd="1" destOrd="0" presId="urn:microsoft.com/office/officeart/2005/8/layout/cycle8"/>
    <dgm:cxn modelId="{98C55851-5C60-48A2-A860-A4362439E92B}" type="presOf" srcId="{A99DBFE7-B796-4308-9BB0-9AB3096AA8A0}" destId="{DA684137-298A-43E1-AF50-142E3152B8E2}" srcOrd="0" destOrd="0" presId="urn:microsoft.com/office/officeart/2005/8/layout/cycle8"/>
    <dgm:cxn modelId="{AF918C52-283E-4AD5-AD76-46D9945D5CC3}" type="presOf" srcId="{A99DBFE7-B796-4308-9BB0-9AB3096AA8A0}" destId="{64CCFD5C-5DB9-4F0A-86E1-671F3BAF9BEE}" srcOrd="1" destOrd="0" presId="urn:microsoft.com/office/officeart/2005/8/layout/cycle8"/>
    <dgm:cxn modelId="{94940A65-ADB9-40D6-926D-786DD2431119}" type="presOf" srcId="{453FFCF5-251C-4BD6-B0E7-26DA92F57EB0}" destId="{FE358197-9DF0-44BC-A18E-1CCBD930F2A2}" srcOrd="0" destOrd="0" presId="urn:microsoft.com/office/officeart/2005/8/layout/cycle8"/>
    <dgm:cxn modelId="{5143286A-B10A-4703-9BE0-C39335F3C19B}" type="presOf" srcId="{3226FA25-D576-4B58-B795-248D90FB8ED9}" destId="{82CE21BE-814A-4B3A-B659-9CA9E9E294E3}" srcOrd="0" destOrd="0" presId="urn:microsoft.com/office/officeart/2005/8/layout/cycle8"/>
    <dgm:cxn modelId="{9C931374-1B29-4420-94F1-874E778A7F88}" type="presOf" srcId="{D98E3174-FD9B-4A4C-9177-1FADDD651C15}" destId="{A4BF6871-DB0C-429D-8F6F-DAC08F0F8641}" srcOrd="0" destOrd="0" presId="urn:microsoft.com/office/officeart/2005/8/layout/cycle8"/>
    <dgm:cxn modelId="{AF1C7279-714B-4C31-9259-8C83111D6D45}" type="presOf" srcId="{1973794B-F5EA-45B4-832E-E4A6720A69F7}" destId="{03F14394-9353-4752-A800-9F4706A48A8D}" srcOrd="0" destOrd="0" presId="urn:microsoft.com/office/officeart/2005/8/layout/cycle8"/>
    <dgm:cxn modelId="{03D95D84-9799-4175-A905-016C033C1741}" srcId="{3C414627-1DD5-4821-A7E7-15E1B24AD84E}" destId="{D98E3174-FD9B-4A4C-9177-1FADDD651C15}" srcOrd="1" destOrd="0" parTransId="{767E73A8-663C-49D5-A389-7517B64D8935}" sibTransId="{A86C9973-3ADB-4EDB-830F-167CADA4E7E6}"/>
    <dgm:cxn modelId="{9E96968C-CCDE-4259-BA47-ABB11717B972}" srcId="{3C414627-1DD5-4821-A7E7-15E1B24AD84E}" destId="{453FFCF5-251C-4BD6-B0E7-26DA92F57EB0}" srcOrd="2" destOrd="0" parTransId="{B7210909-3250-4378-9C43-6BE9BF5908D0}" sibTransId="{2C51F1B3-6A54-4CFA-9CE1-98E463681726}"/>
    <dgm:cxn modelId="{659444A8-9F97-44CE-AD8C-6A97879C40BF}" type="presOf" srcId="{453FFCF5-251C-4BD6-B0E7-26DA92F57EB0}" destId="{D4541127-8290-4A52-BD18-8BE920758476}" srcOrd="1" destOrd="0" presId="urn:microsoft.com/office/officeart/2005/8/layout/cycle8"/>
    <dgm:cxn modelId="{7FBA53B0-EAD9-4872-8523-D1010C24377B}" type="presOf" srcId="{65D53345-A580-4E42-9CCE-E645C82357B6}" destId="{15FA871B-0428-47C3-ABBB-FE85B4376153}" srcOrd="1" destOrd="0" presId="urn:microsoft.com/office/officeart/2005/8/layout/cycle8"/>
    <dgm:cxn modelId="{700BE5B1-3A66-4BC5-8E40-7D48C227BA85}" srcId="{3C414627-1DD5-4821-A7E7-15E1B24AD84E}" destId="{A99DBFE7-B796-4308-9BB0-9AB3096AA8A0}" srcOrd="3" destOrd="0" parTransId="{AA424911-E864-4466-A4CA-2F626688A9D3}" sibTransId="{DF8DC7EC-8F7A-4253-B9ED-BFD682B85958}"/>
    <dgm:cxn modelId="{CF77D6C6-09F4-4064-8756-31A9CD8E8F21}" type="presOf" srcId="{3C414627-1DD5-4821-A7E7-15E1B24AD84E}" destId="{CADBD7F0-7811-40A1-9770-5DBE456939B7}" srcOrd="0" destOrd="0" presId="urn:microsoft.com/office/officeart/2005/8/layout/cycle8"/>
    <dgm:cxn modelId="{7F154ED3-3B35-4BFE-865E-788474389BBA}" type="presOf" srcId="{65D53345-A580-4E42-9CCE-E645C82357B6}" destId="{973AD82C-D962-45DB-A940-D27C419CB701}" srcOrd="0" destOrd="0" presId="urn:microsoft.com/office/officeart/2005/8/layout/cycle8"/>
    <dgm:cxn modelId="{3FE305FB-D72A-42A3-8942-5C94EEF76641}" srcId="{3C414627-1DD5-4821-A7E7-15E1B24AD84E}" destId="{3226FA25-D576-4B58-B795-248D90FB8ED9}" srcOrd="5" destOrd="0" parTransId="{F9BAEED4-13A0-4C44-9725-208153FCC68E}" sibTransId="{5B76A059-6D1E-40F6-B658-89104DB974C5}"/>
    <dgm:cxn modelId="{F3A4F902-EE0D-401C-BF70-9D681A2E0D1C}" type="presParOf" srcId="{CADBD7F0-7811-40A1-9770-5DBE456939B7}" destId="{03F14394-9353-4752-A800-9F4706A48A8D}" srcOrd="0" destOrd="0" presId="urn:microsoft.com/office/officeart/2005/8/layout/cycle8"/>
    <dgm:cxn modelId="{8B84AB1E-6745-464B-88D3-FE2CFDD55E6F}" type="presParOf" srcId="{CADBD7F0-7811-40A1-9770-5DBE456939B7}" destId="{DEAF6621-903A-4FCE-933C-3AC029C615B5}" srcOrd="1" destOrd="0" presId="urn:microsoft.com/office/officeart/2005/8/layout/cycle8"/>
    <dgm:cxn modelId="{3DDC539F-3A37-4B2D-91DC-684A80202353}" type="presParOf" srcId="{CADBD7F0-7811-40A1-9770-5DBE456939B7}" destId="{91CD2E05-5B39-4809-8A65-02CA8141BFFC}" srcOrd="2" destOrd="0" presId="urn:microsoft.com/office/officeart/2005/8/layout/cycle8"/>
    <dgm:cxn modelId="{BAC8F9E8-A8F7-4560-9049-12274AAF7AF6}" type="presParOf" srcId="{CADBD7F0-7811-40A1-9770-5DBE456939B7}" destId="{E7199281-CB0F-447C-B40D-E9314D79A575}" srcOrd="3" destOrd="0" presId="urn:microsoft.com/office/officeart/2005/8/layout/cycle8"/>
    <dgm:cxn modelId="{AE7088FF-BC49-41DB-BBFC-034BD4CF6A8C}" type="presParOf" srcId="{CADBD7F0-7811-40A1-9770-5DBE456939B7}" destId="{A4BF6871-DB0C-429D-8F6F-DAC08F0F8641}" srcOrd="4" destOrd="0" presId="urn:microsoft.com/office/officeart/2005/8/layout/cycle8"/>
    <dgm:cxn modelId="{AC596B57-D88A-4A73-A8C8-DC5298321ADC}" type="presParOf" srcId="{CADBD7F0-7811-40A1-9770-5DBE456939B7}" destId="{4FAF956B-D108-4DC9-A13D-376C114B927E}" srcOrd="5" destOrd="0" presId="urn:microsoft.com/office/officeart/2005/8/layout/cycle8"/>
    <dgm:cxn modelId="{BB613E67-3C8D-4A1F-B238-09333C32926B}" type="presParOf" srcId="{CADBD7F0-7811-40A1-9770-5DBE456939B7}" destId="{25DCCE80-CD17-4590-8CE3-AA8A49CC927B}" srcOrd="6" destOrd="0" presId="urn:microsoft.com/office/officeart/2005/8/layout/cycle8"/>
    <dgm:cxn modelId="{3C372ECB-3461-4D10-9D49-F37561D670DB}" type="presParOf" srcId="{CADBD7F0-7811-40A1-9770-5DBE456939B7}" destId="{63DA608C-1D4F-42BF-9825-0D30CDBBFD14}" srcOrd="7" destOrd="0" presId="urn:microsoft.com/office/officeart/2005/8/layout/cycle8"/>
    <dgm:cxn modelId="{4C3DCF66-54FD-4784-BCA4-E3078DE190CD}" type="presParOf" srcId="{CADBD7F0-7811-40A1-9770-5DBE456939B7}" destId="{FE358197-9DF0-44BC-A18E-1CCBD930F2A2}" srcOrd="8" destOrd="0" presId="urn:microsoft.com/office/officeart/2005/8/layout/cycle8"/>
    <dgm:cxn modelId="{4AAE2D6B-E39A-4B2B-BC0C-88AC73B09F8D}" type="presParOf" srcId="{CADBD7F0-7811-40A1-9770-5DBE456939B7}" destId="{E5823935-F98C-4773-9DBD-9533A30CAD91}" srcOrd="9" destOrd="0" presId="urn:microsoft.com/office/officeart/2005/8/layout/cycle8"/>
    <dgm:cxn modelId="{EC3B7320-C2CD-48DC-A54F-BA84C28A1C11}" type="presParOf" srcId="{CADBD7F0-7811-40A1-9770-5DBE456939B7}" destId="{8AFEFFED-AE59-4517-BE12-1E1177E44B8E}" srcOrd="10" destOrd="0" presId="urn:microsoft.com/office/officeart/2005/8/layout/cycle8"/>
    <dgm:cxn modelId="{2C2F90BD-1859-4750-A85E-22E391080F22}" type="presParOf" srcId="{CADBD7F0-7811-40A1-9770-5DBE456939B7}" destId="{D4541127-8290-4A52-BD18-8BE920758476}" srcOrd="11" destOrd="0" presId="urn:microsoft.com/office/officeart/2005/8/layout/cycle8"/>
    <dgm:cxn modelId="{6D2FA824-AA8D-417C-94C2-87CE6D23B020}" type="presParOf" srcId="{CADBD7F0-7811-40A1-9770-5DBE456939B7}" destId="{DA684137-298A-43E1-AF50-142E3152B8E2}" srcOrd="12" destOrd="0" presId="urn:microsoft.com/office/officeart/2005/8/layout/cycle8"/>
    <dgm:cxn modelId="{4DEEDE93-CA12-48D3-83B5-B5815D00E194}" type="presParOf" srcId="{CADBD7F0-7811-40A1-9770-5DBE456939B7}" destId="{7ED1FDC5-89BE-4DC3-B346-21E05F61AC7F}" srcOrd="13" destOrd="0" presId="urn:microsoft.com/office/officeart/2005/8/layout/cycle8"/>
    <dgm:cxn modelId="{2852C444-32F0-4CA0-B763-9F8125CB4A67}" type="presParOf" srcId="{CADBD7F0-7811-40A1-9770-5DBE456939B7}" destId="{40ADC708-141F-493D-ABA2-520D86E4F92B}" srcOrd="14" destOrd="0" presId="urn:microsoft.com/office/officeart/2005/8/layout/cycle8"/>
    <dgm:cxn modelId="{508266A2-F31C-486D-B99B-D0FF0C130836}" type="presParOf" srcId="{CADBD7F0-7811-40A1-9770-5DBE456939B7}" destId="{64CCFD5C-5DB9-4F0A-86E1-671F3BAF9BEE}" srcOrd="15" destOrd="0" presId="urn:microsoft.com/office/officeart/2005/8/layout/cycle8"/>
    <dgm:cxn modelId="{AE0CB4C9-D8F2-4FF0-BE46-CB943E9A74AB}" type="presParOf" srcId="{CADBD7F0-7811-40A1-9770-5DBE456939B7}" destId="{973AD82C-D962-45DB-A940-D27C419CB701}" srcOrd="16" destOrd="0" presId="urn:microsoft.com/office/officeart/2005/8/layout/cycle8"/>
    <dgm:cxn modelId="{7193EBD6-4FB8-4504-986E-EA42E02500B2}" type="presParOf" srcId="{CADBD7F0-7811-40A1-9770-5DBE456939B7}" destId="{6B346455-CAB3-4AF6-8838-C0DEB64F86C7}" srcOrd="17" destOrd="0" presId="urn:microsoft.com/office/officeart/2005/8/layout/cycle8"/>
    <dgm:cxn modelId="{77FAC4EC-E07F-4616-A13D-1E6C4FFBFACA}" type="presParOf" srcId="{CADBD7F0-7811-40A1-9770-5DBE456939B7}" destId="{1024354B-BE6C-4945-BA12-496CF228C629}" srcOrd="18" destOrd="0" presId="urn:microsoft.com/office/officeart/2005/8/layout/cycle8"/>
    <dgm:cxn modelId="{DE8C9EBE-6711-4F93-90FA-8B23C1CCD280}" type="presParOf" srcId="{CADBD7F0-7811-40A1-9770-5DBE456939B7}" destId="{15FA871B-0428-47C3-ABBB-FE85B4376153}" srcOrd="19" destOrd="0" presId="urn:microsoft.com/office/officeart/2005/8/layout/cycle8"/>
    <dgm:cxn modelId="{104EDCA3-FCFD-4091-AE78-B6ADB3BFDCA7}" type="presParOf" srcId="{CADBD7F0-7811-40A1-9770-5DBE456939B7}" destId="{82CE21BE-814A-4B3A-B659-9CA9E9E294E3}" srcOrd="20" destOrd="0" presId="urn:microsoft.com/office/officeart/2005/8/layout/cycle8"/>
    <dgm:cxn modelId="{2C906805-E98D-4ABE-867D-8F3FB7A8A229}" type="presParOf" srcId="{CADBD7F0-7811-40A1-9770-5DBE456939B7}" destId="{C82418B0-CEA5-43CC-9777-27FAF819E977}" srcOrd="21" destOrd="0" presId="urn:microsoft.com/office/officeart/2005/8/layout/cycle8"/>
    <dgm:cxn modelId="{F6EAA289-FDC8-4461-B6D4-7A4000F2A1EE}" type="presParOf" srcId="{CADBD7F0-7811-40A1-9770-5DBE456939B7}" destId="{6CA2A78F-AF55-4427-8C98-35E65F3EE892}" srcOrd="22" destOrd="0" presId="urn:microsoft.com/office/officeart/2005/8/layout/cycle8"/>
    <dgm:cxn modelId="{C13A86E5-8219-4AF6-B37D-406E25D2E133}" type="presParOf" srcId="{CADBD7F0-7811-40A1-9770-5DBE456939B7}" destId="{ABE9B06A-84E6-471B-9DDF-F2E28A9A9ABD}" srcOrd="23" destOrd="0" presId="urn:microsoft.com/office/officeart/2005/8/layout/cycle8"/>
    <dgm:cxn modelId="{13E3CC58-6869-4F65-A3A1-11A229EB2986}" type="presParOf" srcId="{CADBD7F0-7811-40A1-9770-5DBE456939B7}" destId="{917F469D-66E4-491E-B8AE-C80EB2377347}" srcOrd="24" destOrd="0" presId="urn:microsoft.com/office/officeart/2005/8/layout/cycle8"/>
    <dgm:cxn modelId="{E7E2AD21-40CB-4EA8-80F5-AE7D286CE52F}" type="presParOf" srcId="{CADBD7F0-7811-40A1-9770-5DBE456939B7}" destId="{BE77D0D4-5556-448F-BD7E-1CD1C05F39CC}" srcOrd="25" destOrd="0" presId="urn:microsoft.com/office/officeart/2005/8/layout/cycle8"/>
    <dgm:cxn modelId="{945CE91C-A443-420B-91E7-9DDB7F2BF5B6}" type="presParOf" srcId="{CADBD7F0-7811-40A1-9770-5DBE456939B7}" destId="{3DC5F3D1-C612-4C13-9631-056615D00C9D}" srcOrd="26" destOrd="0" presId="urn:microsoft.com/office/officeart/2005/8/layout/cycle8"/>
    <dgm:cxn modelId="{DF9DB48C-A473-4E62-9E04-ED7DDCAFC461}" type="presParOf" srcId="{CADBD7F0-7811-40A1-9770-5DBE456939B7}" destId="{A5DCDC39-44D2-43A7-BE28-310B47ED726F}" srcOrd="27" destOrd="0" presId="urn:microsoft.com/office/officeart/2005/8/layout/cycle8"/>
    <dgm:cxn modelId="{11ED2C54-87C6-47C8-92AE-F851B8D1A16E}" type="presParOf" srcId="{CADBD7F0-7811-40A1-9770-5DBE456939B7}" destId="{DFB90002-ADC8-4CAF-B6CA-284290F2382F}" srcOrd="28" destOrd="0" presId="urn:microsoft.com/office/officeart/2005/8/layout/cycle8"/>
    <dgm:cxn modelId="{80E4675D-0554-493C-B0A6-85508DBF3963}" type="presParOf" srcId="{CADBD7F0-7811-40A1-9770-5DBE456939B7}" destId="{951AFF87-4C7E-4634-AC6A-C56A270261EE}"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5C1D0C-C55E-4410-8B70-284E2ABAA1EC}"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E9E99F31-B73D-4C32-8472-0135DE27F8D1}">
      <dgm:prSet phldrT="[Text]" custT="1"/>
      <dgm:spPr/>
      <dgm:t>
        <a:bodyPr/>
        <a:lstStyle/>
        <a:p>
          <a:r>
            <a:rPr lang="en-US" sz="4000"/>
            <a:t>Fact Based</a:t>
          </a:r>
          <a:endParaRPr lang="en-US" sz="4000" dirty="0"/>
        </a:p>
      </dgm:t>
    </dgm:pt>
    <dgm:pt modelId="{BD52EEE3-3DE5-42A4-9068-BDDBEBAFAA05}" type="parTrans" cxnId="{8D240C81-F178-4A35-8637-2214CB1998AC}">
      <dgm:prSet/>
      <dgm:spPr/>
      <dgm:t>
        <a:bodyPr/>
        <a:lstStyle/>
        <a:p>
          <a:endParaRPr lang="en-US"/>
        </a:p>
      </dgm:t>
    </dgm:pt>
    <dgm:pt modelId="{BED43365-FC35-4599-A121-7555DEF9A7B4}" type="sibTrans" cxnId="{8D240C81-F178-4A35-8637-2214CB1998AC}">
      <dgm:prSet/>
      <dgm:spPr/>
      <dgm:t>
        <a:bodyPr/>
        <a:lstStyle/>
        <a:p>
          <a:endParaRPr lang="en-US"/>
        </a:p>
      </dgm:t>
    </dgm:pt>
    <dgm:pt modelId="{20B688FA-3313-4A9E-977E-F700D10E8422}">
      <dgm:prSet phldrT="[Text]" custT="1"/>
      <dgm:spPr/>
      <dgm:t>
        <a:bodyPr/>
        <a:lstStyle/>
        <a:p>
          <a:r>
            <a:rPr lang="en-US" sz="4000"/>
            <a:t>Logic Based</a:t>
          </a:r>
          <a:endParaRPr lang="en-US" sz="4000" dirty="0"/>
        </a:p>
      </dgm:t>
    </dgm:pt>
    <dgm:pt modelId="{2968533D-D2F2-4291-B181-C2FB24690FA8}" type="parTrans" cxnId="{853EDC7D-44F3-44AE-AC21-070C4ED1B69C}">
      <dgm:prSet/>
      <dgm:spPr/>
      <dgm:t>
        <a:bodyPr/>
        <a:lstStyle/>
        <a:p>
          <a:endParaRPr lang="en-US"/>
        </a:p>
      </dgm:t>
    </dgm:pt>
    <dgm:pt modelId="{91EE94AE-86AC-4023-93C6-5621A68A9E5A}" type="sibTrans" cxnId="{853EDC7D-44F3-44AE-AC21-070C4ED1B69C}">
      <dgm:prSet/>
      <dgm:spPr/>
      <dgm:t>
        <a:bodyPr/>
        <a:lstStyle/>
        <a:p>
          <a:endParaRPr lang="en-US"/>
        </a:p>
      </dgm:t>
    </dgm:pt>
    <dgm:pt modelId="{B845E736-FB06-4E7E-B664-43E8ADC07BB4}">
      <dgm:prSet phldrT="[Text]" custT="1"/>
      <dgm:spPr/>
      <dgm:t>
        <a:bodyPr/>
        <a:lstStyle/>
        <a:p>
          <a:r>
            <a:rPr lang="en-US" sz="4000" dirty="0"/>
            <a:t>Source Based</a:t>
          </a:r>
        </a:p>
      </dgm:t>
    </dgm:pt>
    <dgm:pt modelId="{2CB31ADD-762E-46BE-9CCA-7E94C22C5165}" type="parTrans" cxnId="{3495E0D4-DE93-40F6-B4FE-D121A5E2B52C}">
      <dgm:prSet/>
      <dgm:spPr/>
      <dgm:t>
        <a:bodyPr/>
        <a:lstStyle/>
        <a:p>
          <a:endParaRPr lang="en-US"/>
        </a:p>
      </dgm:t>
    </dgm:pt>
    <dgm:pt modelId="{F56C7F03-3E67-46A1-AA9E-7A5893CA1188}" type="sibTrans" cxnId="{3495E0D4-DE93-40F6-B4FE-D121A5E2B52C}">
      <dgm:prSet/>
      <dgm:spPr/>
      <dgm:t>
        <a:bodyPr/>
        <a:lstStyle/>
        <a:p>
          <a:endParaRPr lang="en-US"/>
        </a:p>
      </dgm:t>
    </dgm:pt>
    <dgm:pt modelId="{6465A111-5A98-43D5-B12A-F76BBDED2F55}">
      <dgm:prSet phldrT="[Text]" custT="1"/>
      <dgm:spPr/>
      <dgm:t>
        <a:bodyPr/>
        <a:lstStyle/>
        <a:p>
          <a:r>
            <a:rPr lang="en-US" sz="4000"/>
            <a:t>Empathy Based</a:t>
          </a:r>
          <a:endParaRPr lang="en-US" sz="4000" dirty="0"/>
        </a:p>
      </dgm:t>
    </dgm:pt>
    <dgm:pt modelId="{3E0DFD8D-7967-4D89-AAF1-7D3F2F04DF22}" type="parTrans" cxnId="{035A6FC4-99E3-42E6-877D-7DB3DE719028}">
      <dgm:prSet/>
      <dgm:spPr/>
      <dgm:t>
        <a:bodyPr/>
        <a:lstStyle/>
        <a:p>
          <a:endParaRPr lang="en-US"/>
        </a:p>
      </dgm:t>
    </dgm:pt>
    <dgm:pt modelId="{FE562156-3A74-4C43-8AA7-A8F414A5308A}" type="sibTrans" cxnId="{035A6FC4-99E3-42E6-877D-7DB3DE719028}">
      <dgm:prSet/>
      <dgm:spPr/>
      <dgm:t>
        <a:bodyPr/>
        <a:lstStyle/>
        <a:p>
          <a:endParaRPr lang="en-US"/>
        </a:p>
      </dgm:t>
    </dgm:pt>
    <dgm:pt modelId="{EE9CB76F-6713-464A-9609-FABD14A62CAB}" type="pres">
      <dgm:prSet presAssocID="{AE5C1D0C-C55E-4410-8B70-284E2ABAA1EC}" presName="diagram" presStyleCnt="0">
        <dgm:presLayoutVars>
          <dgm:dir/>
          <dgm:resizeHandles val="exact"/>
        </dgm:presLayoutVars>
      </dgm:prSet>
      <dgm:spPr/>
    </dgm:pt>
    <dgm:pt modelId="{A3E928CD-74A5-4150-893F-C96DF752BCE3}" type="pres">
      <dgm:prSet presAssocID="{E9E99F31-B73D-4C32-8472-0135DE27F8D1}" presName="node" presStyleLbl="node1" presStyleIdx="0" presStyleCnt="4">
        <dgm:presLayoutVars>
          <dgm:bulletEnabled val="1"/>
        </dgm:presLayoutVars>
      </dgm:prSet>
      <dgm:spPr/>
    </dgm:pt>
    <dgm:pt modelId="{0DB36626-A113-4622-897C-DC3E3EEDCF5C}" type="pres">
      <dgm:prSet presAssocID="{BED43365-FC35-4599-A121-7555DEF9A7B4}" presName="sibTrans" presStyleCnt="0"/>
      <dgm:spPr/>
    </dgm:pt>
    <dgm:pt modelId="{05AA4127-8D0C-4E4A-9482-45FA07B4046E}" type="pres">
      <dgm:prSet presAssocID="{20B688FA-3313-4A9E-977E-F700D10E8422}" presName="node" presStyleLbl="node1" presStyleIdx="1" presStyleCnt="4">
        <dgm:presLayoutVars>
          <dgm:bulletEnabled val="1"/>
        </dgm:presLayoutVars>
      </dgm:prSet>
      <dgm:spPr/>
    </dgm:pt>
    <dgm:pt modelId="{CBFFB54D-4417-40BB-AFCF-406BF47241AF}" type="pres">
      <dgm:prSet presAssocID="{91EE94AE-86AC-4023-93C6-5621A68A9E5A}" presName="sibTrans" presStyleCnt="0"/>
      <dgm:spPr/>
    </dgm:pt>
    <dgm:pt modelId="{831490BC-AB34-4560-A956-CC68B13E8AEB}" type="pres">
      <dgm:prSet presAssocID="{B845E736-FB06-4E7E-B664-43E8ADC07BB4}" presName="node" presStyleLbl="node1" presStyleIdx="2" presStyleCnt="4">
        <dgm:presLayoutVars>
          <dgm:bulletEnabled val="1"/>
        </dgm:presLayoutVars>
      </dgm:prSet>
      <dgm:spPr/>
    </dgm:pt>
    <dgm:pt modelId="{10B57525-8024-4129-8713-0C8395DDF811}" type="pres">
      <dgm:prSet presAssocID="{F56C7F03-3E67-46A1-AA9E-7A5893CA1188}" presName="sibTrans" presStyleCnt="0"/>
      <dgm:spPr/>
    </dgm:pt>
    <dgm:pt modelId="{FFD846F8-A32B-4B95-9A19-4E1C3361D13B}" type="pres">
      <dgm:prSet presAssocID="{6465A111-5A98-43D5-B12A-F76BBDED2F55}" presName="node" presStyleLbl="node1" presStyleIdx="3" presStyleCnt="4">
        <dgm:presLayoutVars>
          <dgm:bulletEnabled val="1"/>
        </dgm:presLayoutVars>
      </dgm:prSet>
      <dgm:spPr/>
    </dgm:pt>
  </dgm:ptLst>
  <dgm:cxnLst>
    <dgm:cxn modelId="{1758DC03-3453-49D7-A3AC-C53EAD69DC09}" type="presOf" srcId="{AE5C1D0C-C55E-4410-8B70-284E2ABAA1EC}" destId="{EE9CB76F-6713-464A-9609-FABD14A62CAB}" srcOrd="0" destOrd="0" presId="urn:microsoft.com/office/officeart/2005/8/layout/default"/>
    <dgm:cxn modelId="{6C55B612-7156-40C5-B058-3815CD7ABB79}" type="presOf" srcId="{B845E736-FB06-4E7E-B664-43E8ADC07BB4}" destId="{831490BC-AB34-4560-A956-CC68B13E8AEB}" srcOrd="0" destOrd="0" presId="urn:microsoft.com/office/officeart/2005/8/layout/default"/>
    <dgm:cxn modelId="{853EDC7D-44F3-44AE-AC21-070C4ED1B69C}" srcId="{AE5C1D0C-C55E-4410-8B70-284E2ABAA1EC}" destId="{20B688FA-3313-4A9E-977E-F700D10E8422}" srcOrd="1" destOrd="0" parTransId="{2968533D-D2F2-4291-B181-C2FB24690FA8}" sibTransId="{91EE94AE-86AC-4023-93C6-5621A68A9E5A}"/>
    <dgm:cxn modelId="{8D240C81-F178-4A35-8637-2214CB1998AC}" srcId="{AE5C1D0C-C55E-4410-8B70-284E2ABAA1EC}" destId="{E9E99F31-B73D-4C32-8472-0135DE27F8D1}" srcOrd="0" destOrd="0" parTransId="{BD52EEE3-3DE5-42A4-9068-BDDBEBAFAA05}" sibTransId="{BED43365-FC35-4599-A121-7555DEF9A7B4}"/>
    <dgm:cxn modelId="{82E79282-30E1-4A0F-890C-F5F3967AD6FF}" type="presOf" srcId="{6465A111-5A98-43D5-B12A-F76BBDED2F55}" destId="{FFD846F8-A32B-4B95-9A19-4E1C3361D13B}" srcOrd="0" destOrd="0" presId="urn:microsoft.com/office/officeart/2005/8/layout/default"/>
    <dgm:cxn modelId="{E070AB84-F9D5-4E63-B172-3BE30F9A327C}" type="presOf" srcId="{20B688FA-3313-4A9E-977E-F700D10E8422}" destId="{05AA4127-8D0C-4E4A-9482-45FA07B4046E}" srcOrd="0" destOrd="0" presId="urn:microsoft.com/office/officeart/2005/8/layout/default"/>
    <dgm:cxn modelId="{035A6FC4-99E3-42E6-877D-7DB3DE719028}" srcId="{AE5C1D0C-C55E-4410-8B70-284E2ABAA1EC}" destId="{6465A111-5A98-43D5-B12A-F76BBDED2F55}" srcOrd="3" destOrd="0" parTransId="{3E0DFD8D-7967-4D89-AAF1-7D3F2F04DF22}" sibTransId="{FE562156-3A74-4C43-8AA7-A8F414A5308A}"/>
    <dgm:cxn modelId="{3495E0D4-DE93-40F6-B4FE-D121A5E2B52C}" srcId="{AE5C1D0C-C55E-4410-8B70-284E2ABAA1EC}" destId="{B845E736-FB06-4E7E-B664-43E8ADC07BB4}" srcOrd="2" destOrd="0" parTransId="{2CB31ADD-762E-46BE-9CCA-7E94C22C5165}" sibTransId="{F56C7F03-3E67-46A1-AA9E-7A5893CA1188}"/>
    <dgm:cxn modelId="{2991ACFC-4302-4995-94A0-F7942F9DF838}" type="presOf" srcId="{E9E99F31-B73D-4C32-8472-0135DE27F8D1}" destId="{A3E928CD-74A5-4150-893F-C96DF752BCE3}" srcOrd="0" destOrd="0" presId="urn:microsoft.com/office/officeart/2005/8/layout/default"/>
    <dgm:cxn modelId="{1957FD89-E1F0-488E-A279-B9B26705F642}" type="presParOf" srcId="{EE9CB76F-6713-464A-9609-FABD14A62CAB}" destId="{A3E928CD-74A5-4150-893F-C96DF752BCE3}" srcOrd="0" destOrd="0" presId="urn:microsoft.com/office/officeart/2005/8/layout/default"/>
    <dgm:cxn modelId="{2C14BFA9-6836-460F-B331-DA8EBCDE4A60}" type="presParOf" srcId="{EE9CB76F-6713-464A-9609-FABD14A62CAB}" destId="{0DB36626-A113-4622-897C-DC3E3EEDCF5C}" srcOrd="1" destOrd="0" presId="urn:microsoft.com/office/officeart/2005/8/layout/default"/>
    <dgm:cxn modelId="{955E1242-AA62-40B2-9FFD-B14E89204260}" type="presParOf" srcId="{EE9CB76F-6713-464A-9609-FABD14A62CAB}" destId="{05AA4127-8D0C-4E4A-9482-45FA07B4046E}" srcOrd="2" destOrd="0" presId="urn:microsoft.com/office/officeart/2005/8/layout/default"/>
    <dgm:cxn modelId="{0797D20A-1351-4552-9B2D-B45EA3FE17FF}" type="presParOf" srcId="{EE9CB76F-6713-464A-9609-FABD14A62CAB}" destId="{CBFFB54D-4417-40BB-AFCF-406BF47241AF}" srcOrd="3" destOrd="0" presId="urn:microsoft.com/office/officeart/2005/8/layout/default"/>
    <dgm:cxn modelId="{6C4FA978-01E6-46BB-81E8-7CBC0BBF62E6}" type="presParOf" srcId="{EE9CB76F-6713-464A-9609-FABD14A62CAB}" destId="{831490BC-AB34-4560-A956-CC68B13E8AEB}" srcOrd="4" destOrd="0" presId="urn:microsoft.com/office/officeart/2005/8/layout/default"/>
    <dgm:cxn modelId="{7A421AAD-693A-4B56-B490-0A192FB59CE6}" type="presParOf" srcId="{EE9CB76F-6713-464A-9609-FABD14A62CAB}" destId="{10B57525-8024-4129-8713-0C8395DDF811}" srcOrd="5" destOrd="0" presId="urn:microsoft.com/office/officeart/2005/8/layout/default"/>
    <dgm:cxn modelId="{FE648CA3-5283-4462-9EFF-11A1E5392166}" type="presParOf" srcId="{EE9CB76F-6713-464A-9609-FABD14A62CAB}" destId="{FFD846F8-A32B-4B95-9A19-4E1C3361D13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5D3F6-EFE0-44B7-99DB-4FD32816B4D0}">
      <dsp:nvSpPr>
        <dsp:cNvPr id="0" name=""/>
        <dsp:cNvSpPr/>
      </dsp:nvSpPr>
      <dsp:spPr>
        <a:xfrm>
          <a:off x="1283" y="673806"/>
          <a:ext cx="5006206" cy="3003723"/>
        </a:xfrm>
        <a:prstGeom prst="rect">
          <a:avLst/>
        </a:prstGeom>
        <a:gradFill rotWithShape="0">
          <a:gsLst>
            <a:gs pos="0">
              <a:schemeClr val="accent4">
                <a:shade val="50000"/>
                <a:hueOff val="0"/>
                <a:satOff val="0"/>
                <a:lumOff val="0"/>
                <a:alphaOff val="0"/>
                <a:lumMod val="110000"/>
                <a:satMod val="105000"/>
                <a:tint val="67000"/>
              </a:schemeClr>
            </a:gs>
            <a:gs pos="50000">
              <a:schemeClr val="accent4">
                <a:shade val="50000"/>
                <a:hueOff val="0"/>
                <a:satOff val="0"/>
                <a:lumOff val="0"/>
                <a:alphaOff val="0"/>
                <a:lumMod val="105000"/>
                <a:satMod val="103000"/>
                <a:tint val="73000"/>
              </a:schemeClr>
            </a:gs>
            <a:gs pos="100000">
              <a:schemeClr val="accent4">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Misinformation: false or inaccurate information</a:t>
          </a:r>
        </a:p>
      </dsp:txBody>
      <dsp:txXfrm>
        <a:off x="1283" y="673806"/>
        <a:ext cx="5006206" cy="3003723"/>
      </dsp:txXfrm>
    </dsp:sp>
    <dsp:sp modelId="{E4BD7824-95D5-44CE-968D-9FBCCE3932E9}">
      <dsp:nvSpPr>
        <dsp:cNvPr id="0" name=""/>
        <dsp:cNvSpPr/>
      </dsp:nvSpPr>
      <dsp:spPr>
        <a:xfrm>
          <a:off x="5508110" y="673806"/>
          <a:ext cx="5006206" cy="3003723"/>
        </a:xfrm>
        <a:prstGeom prst="rect">
          <a:avLst/>
        </a:prstGeom>
        <a:gradFill rotWithShape="0">
          <a:gsLst>
            <a:gs pos="0">
              <a:schemeClr val="accent4">
                <a:shade val="50000"/>
                <a:hueOff val="394261"/>
                <a:satOff val="40217"/>
                <a:lumOff val="38442"/>
                <a:alphaOff val="0"/>
                <a:lumMod val="110000"/>
                <a:satMod val="105000"/>
                <a:tint val="67000"/>
              </a:schemeClr>
            </a:gs>
            <a:gs pos="50000">
              <a:schemeClr val="accent4">
                <a:shade val="50000"/>
                <a:hueOff val="394261"/>
                <a:satOff val="40217"/>
                <a:lumOff val="38442"/>
                <a:alphaOff val="0"/>
                <a:lumMod val="105000"/>
                <a:satMod val="103000"/>
                <a:tint val="73000"/>
              </a:schemeClr>
            </a:gs>
            <a:gs pos="100000">
              <a:schemeClr val="accent4">
                <a:shade val="50000"/>
                <a:hueOff val="394261"/>
                <a:satOff val="40217"/>
                <a:lumOff val="3844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Disinformation: false information which is intended to mislead</a:t>
          </a:r>
        </a:p>
      </dsp:txBody>
      <dsp:txXfrm>
        <a:off x="5508110" y="673806"/>
        <a:ext cx="5006206" cy="3003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17EAA-D64F-421A-9797-42AA146F140B}">
      <dsp:nvSpPr>
        <dsp:cNvPr id="0" name=""/>
        <dsp:cNvSpPr/>
      </dsp:nvSpPr>
      <dsp:spPr>
        <a:xfrm>
          <a:off x="3358" y="138423"/>
          <a:ext cx="3274106" cy="576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Financial Gain:</a:t>
          </a:r>
        </a:p>
      </dsp:txBody>
      <dsp:txXfrm>
        <a:off x="3358" y="138423"/>
        <a:ext cx="3274106" cy="576000"/>
      </dsp:txXfrm>
    </dsp:sp>
    <dsp:sp modelId="{F256ED69-A395-429B-ABD3-64A08884E9A0}">
      <dsp:nvSpPr>
        <dsp:cNvPr id="0" name=""/>
        <dsp:cNvSpPr/>
      </dsp:nvSpPr>
      <dsp:spPr>
        <a:xfrm>
          <a:off x="3358" y="714423"/>
          <a:ext cx="3274106" cy="338664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Nutritional and “wellness” industries both invest heavily in and profit from anti-vaccination campaigns</a:t>
          </a:r>
        </a:p>
        <a:p>
          <a:pPr marL="228600" lvl="1" indent="-228600" algn="l" defTabSz="889000">
            <a:lnSpc>
              <a:spcPct val="90000"/>
            </a:lnSpc>
            <a:spcBef>
              <a:spcPct val="0"/>
            </a:spcBef>
            <a:spcAft>
              <a:spcPct val="15000"/>
            </a:spcAft>
            <a:buChar char="•"/>
          </a:pPr>
          <a:r>
            <a:rPr lang="en-US" sz="2000" kern="1200" dirty="0"/>
            <a:t>Tech companies: Antivaccination content reaches 58 million online followers and generates $1 billion in revenue to tech</a:t>
          </a:r>
        </a:p>
      </dsp:txBody>
      <dsp:txXfrm>
        <a:off x="3358" y="714423"/>
        <a:ext cx="3274106" cy="3386643"/>
      </dsp:txXfrm>
    </dsp:sp>
    <dsp:sp modelId="{F5FFDB39-697F-4C68-B835-ED2C3AA66F76}">
      <dsp:nvSpPr>
        <dsp:cNvPr id="0" name=""/>
        <dsp:cNvSpPr/>
      </dsp:nvSpPr>
      <dsp:spPr>
        <a:xfrm>
          <a:off x="3735840" y="138423"/>
          <a:ext cx="3274106" cy="576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Political Gain:</a:t>
          </a:r>
        </a:p>
      </dsp:txBody>
      <dsp:txXfrm>
        <a:off x="3735840" y="138423"/>
        <a:ext cx="3274106" cy="576000"/>
      </dsp:txXfrm>
    </dsp:sp>
    <dsp:sp modelId="{6A17C511-D058-4F63-8BEC-AF969094C08E}">
      <dsp:nvSpPr>
        <dsp:cNvPr id="0" name=""/>
        <dsp:cNvSpPr/>
      </dsp:nvSpPr>
      <dsp:spPr>
        <a:xfrm>
          <a:off x="3735840" y="714423"/>
          <a:ext cx="3274106" cy="338664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Hungary: Prime Minister blamed Iranian students for the pandemic and George Soros for destroying Hungarian currency. </a:t>
          </a:r>
        </a:p>
        <a:p>
          <a:pPr marL="228600" lvl="1" indent="-228600" algn="l" defTabSz="889000">
            <a:lnSpc>
              <a:spcPct val="90000"/>
            </a:lnSpc>
            <a:spcBef>
              <a:spcPct val="0"/>
            </a:spcBef>
            <a:spcAft>
              <a:spcPct val="15000"/>
            </a:spcAft>
            <a:buChar char="•"/>
          </a:pPr>
          <a:r>
            <a:rPr lang="en-US" sz="2000" kern="1200" dirty="0"/>
            <a:t>US: Pres Trump promotes unsafe or unproven treatments</a:t>
          </a:r>
        </a:p>
        <a:p>
          <a:pPr marL="228600" lvl="1" indent="-228600" algn="l" defTabSz="889000">
            <a:lnSpc>
              <a:spcPct val="90000"/>
            </a:lnSpc>
            <a:spcBef>
              <a:spcPct val="0"/>
            </a:spcBef>
            <a:spcAft>
              <a:spcPct val="15000"/>
            </a:spcAft>
            <a:buChar char="•"/>
          </a:pPr>
          <a:r>
            <a:rPr lang="en-US" sz="2000" kern="1200" dirty="0"/>
            <a:t>Poland: State owned media claims opposition mayors enact policy that make the pandemic worse</a:t>
          </a:r>
        </a:p>
      </dsp:txBody>
      <dsp:txXfrm>
        <a:off x="3735840" y="714423"/>
        <a:ext cx="3274106" cy="3386643"/>
      </dsp:txXfrm>
    </dsp:sp>
    <dsp:sp modelId="{80C67B84-AA1A-425E-A5FC-71798A4D9261}">
      <dsp:nvSpPr>
        <dsp:cNvPr id="0" name=""/>
        <dsp:cNvSpPr/>
      </dsp:nvSpPr>
      <dsp:spPr>
        <a:xfrm>
          <a:off x="7468321" y="138423"/>
          <a:ext cx="3274106" cy="576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Intellectual Conflict of Interest</a:t>
          </a:r>
          <a:r>
            <a:rPr lang="en-US" sz="1700" kern="1200" dirty="0"/>
            <a:t>:</a:t>
          </a:r>
        </a:p>
      </dsp:txBody>
      <dsp:txXfrm>
        <a:off x="7468321" y="138423"/>
        <a:ext cx="3274106" cy="576000"/>
      </dsp:txXfrm>
    </dsp:sp>
    <dsp:sp modelId="{4F74A670-0C21-41E1-B0AC-5F16F63CA4C6}">
      <dsp:nvSpPr>
        <dsp:cNvPr id="0" name=""/>
        <dsp:cNvSpPr/>
      </dsp:nvSpPr>
      <dsp:spPr>
        <a:xfrm>
          <a:off x="7468321" y="714423"/>
          <a:ext cx="3274106" cy="3386643"/>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People with a strong core belief benefit from amplification of their message</a:t>
          </a:r>
        </a:p>
        <a:p>
          <a:pPr marL="228600" lvl="1" indent="-228600" algn="l" defTabSz="889000">
            <a:lnSpc>
              <a:spcPct val="90000"/>
            </a:lnSpc>
            <a:spcBef>
              <a:spcPct val="0"/>
            </a:spcBef>
            <a:spcAft>
              <a:spcPct val="15000"/>
            </a:spcAft>
            <a:buChar char="•"/>
          </a:pPr>
          <a:r>
            <a:rPr lang="en-US" sz="2000" kern="1200" dirty="0"/>
            <a:t>Researchers promote material that is not peer reviewed</a:t>
          </a:r>
        </a:p>
      </dsp:txBody>
      <dsp:txXfrm>
        <a:off x="7468321" y="714423"/>
        <a:ext cx="3274106" cy="33866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1FAF0-A092-4C3D-8023-4B6473CB1185}">
      <dsp:nvSpPr>
        <dsp:cNvPr id="0" name=""/>
        <dsp:cNvSpPr/>
      </dsp:nvSpPr>
      <dsp:spPr>
        <a:xfrm>
          <a:off x="0" y="675"/>
          <a:ext cx="690086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8FE46-7F58-46FD-AC54-BF0BB81F8B54}">
      <dsp:nvSpPr>
        <dsp:cNvPr id="0" name=""/>
        <dsp:cNvSpPr/>
      </dsp:nvSpPr>
      <dsp:spPr>
        <a:xfrm>
          <a:off x="0" y="675"/>
          <a:ext cx="6900862" cy="79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Lower vaccination rates</a:t>
          </a:r>
        </a:p>
      </dsp:txBody>
      <dsp:txXfrm>
        <a:off x="0" y="675"/>
        <a:ext cx="6900862" cy="790608"/>
      </dsp:txXfrm>
    </dsp:sp>
    <dsp:sp modelId="{9B8E3A03-F964-47E1-AC36-700861241074}">
      <dsp:nvSpPr>
        <dsp:cNvPr id="0" name=""/>
        <dsp:cNvSpPr/>
      </dsp:nvSpPr>
      <dsp:spPr>
        <a:xfrm>
          <a:off x="0" y="791284"/>
          <a:ext cx="690086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2892B-CD31-423E-91CA-AF43A6FEE9D0}">
      <dsp:nvSpPr>
        <dsp:cNvPr id="0" name=""/>
        <dsp:cNvSpPr/>
      </dsp:nvSpPr>
      <dsp:spPr>
        <a:xfrm>
          <a:off x="0" y="791284"/>
          <a:ext cx="6900862" cy="79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Belief in false cures</a:t>
          </a:r>
        </a:p>
      </dsp:txBody>
      <dsp:txXfrm>
        <a:off x="0" y="791284"/>
        <a:ext cx="6900862" cy="790608"/>
      </dsp:txXfrm>
    </dsp:sp>
    <dsp:sp modelId="{433B4935-62FF-4D3D-86FC-AE0D84C86DDE}">
      <dsp:nvSpPr>
        <dsp:cNvPr id="0" name=""/>
        <dsp:cNvSpPr/>
      </dsp:nvSpPr>
      <dsp:spPr>
        <a:xfrm>
          <a:off x="0" y="1581893"/>
          <a:ext cx="690086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BCF87-979B-49CE-9DC4-9D2B26DD3B16}">
      <dsp:nvSpPr>
        <dsp:cNvPr id="0" name=""/>
        <dsp:cNvSpPr/>
      </dsp:nvSpPr>
      <dsp:spPr>
        <a:xfrm>
          <a:off x="0" y="1581893"/>
          <a:ext cx="6900862" cy="79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Unsafe behaviors</a:t>
          </a:r>
        </a:p>
      </dsp:txBody>
      <dsp:txXfrm>
        <a:off x="0" y="1581893"/>
        <a:ext cx="6900862" cy="790608"/>
      </dsp:txXfrm>
    </dsp:sp>
    <dsp:sp modelId="{D0C94597-35D6-4FC0-B64E-F581A82F2D00}">
      <dsp:nvSpPr>
        <dsp:cNvPr id="0" name=""/>
        <dsp:cNvSpPr/>
      </dsp:nvSpPr>
      <dsp:spPr>
        <a:xfrm>
          <a:off x="0" y="2372502"/>
          <a:ext cx="690086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372E2-99B6-4859-A621-66F6B2CB8C02}">
      <dsp:nvSpPr>
        <dsp:cNvPr id="0" name=""/>
        <dsp:cNvSpPr/>
      </dsp:nvSpPr>
      <dsp:spPr>
        <a:xfrm>
          <a:off x="0" y="2372502"/>
          <a:ext cx="6900862" cy="79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Worsening health disparities</a:t>
          </a:r>
        </a:p>
      </dsp:txBody>
      <dsp:txXfrm>
        <a:off x="0" y="2372502"/>
        <a:ext cx="6900862" cy="790608"/>
      </dsp:txXfrm>
    </dsp:sp>
    <dsp:sp modelId="{F9CE7F9C-B6AA-4784-BB34-349533F1BB9A}">
      <dsp:nvSpPr>
        <dsp:cNvPr id="0" name=""/>
        <dsp:cNvSpPr/>
      </dsp:nvSpPr>
      <dsp:spPr>
        <a:xfrm>
          <a:off x="0" y="3163110"/>
          <a:ext cx="690086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5E387-86E4-4744-A26B-0A2D51BDDCD0}">
      <dsp:nvSpPr>
        <dsp:cNvPr id="0" name=""/>
        <dsp:cNvSpPr/>
      </dsp:nvSpPr>
      <dsp:spPr>
        <a:xfrm>
          <a:off x="0" y="3163110"/>
          <a:ext cx="6900862" cy="79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Poorer health outcomes</a:t>
          </a:r>
        </a:p>
      </dsp:txBody>
      <dsp:txXfrm>
        <a:off x="0" y="3163110"/>
        <a:ext cx="6900862" cy="790608"/>
      </dsp:txXfrm>
    </dsp:sp>
    <dsp:sp modelId="{85C2019D-691A-44AC-8C2F-36DDCA6488B7}">
      <dsp:nvSpPr>
        <dsp:cNvPr id="0" name=""/>
        <dsp:cNvSpPr/>
      </dsp:nvSpPr>
      <dsp:spPr>
        <a:xfrm>
          <a:off x="0" y="3953719"/>
          <a:ext cx="690086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7297B-C792-4378-B67F-658CA63802B7}">
      <dsp:nvSpPr>
        <dsp:cNvPr id="0" name=""/>
        <dsp:cNvSpPr/>
      </dsp:nvSpPr>
      <dsp:spPr>
        <a:xfrm>
          <a:off x="0" y="3953719"/>
          <a:ext cx="6900862" cy="79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Lack of trust</a:t>
          </a:r>
        </a:p>
      </dsp:txBody>
      <dsp:txXfrm>
        <a:off x="0" y="3953719"/>
        <a:ext cx="6900862" cy="790608"/>
      </dsp:txXfrm>
    </dsp:sp>
    <dsp:sp modelId="{D4F8D131-A947-4736-A50D-A8987ACDC4E3}">
      <dsp:nvSpPr>
        <dsp:cNvPr id="0" name=""/>
        <dsp:cNvSpPr/>
      </dsp:nvSpPr>
      <dsp:spPr>
        <a:xfrm>
          <a:off x="0" y="4744328"/>
          <a:ext cx="690086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05BCD7-1AFA-4086-B3B0-CFD7B6DCF14C}">
      <dsp:nvSpPr>
        <dsp:cNvPr id="0" name=""/>
        <dsp:cNvSpPr/>
      </dsp:nvSpPr>
      <dsp:spPr>
        <a:xfrm>
          <a:off x="0" y="4744328"/>
          <a:ext cx="6900862" cy="79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Harassment and threats to public health and healthcare workers</a:t>
          </a:r>
        </a:p>
      </dsp:txBody>
      <dsp:txXfrm>
        <a:off x="0" y="4744328"/>
        <a:ext cx="6900862" cy="790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14394-9353-4752-A800-9F4706A48A8D}">
      <dsp:nvSpPr>
        <dsp:cNvPr id="0" name=""/>
        <dsp:cNvSpPr/>
      </dsp:nvSpPr>
      <dsp:spPr>
        <a:xfrm>
          <a:off x="467590" y="515572"/>
          <a:ext cx="4364182" cy="4364182"/>
        </a:xfrm>
        <a:prstGeom prst="pie">
          <a:avLst>
            <a:gd name="adj1" fmla="val 16200000"/>
            <a:gd name="adj2" fmla="val 19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Acknowledge uncertainty</a:t>
          </a:r>
        </a:p>
      </dsp:txBody>
      <dsp:txXfrm>
        <a:off x="2753591" y="1073044"/>
        <a:ext cx="1143000" cy="883227"/>
      </dsp:txXfrm>
    </dsp:sp>
    <dsp:sp modelId="{A4BF6871-DB0C-429D-8F6F-DAC08F0F8641}">
      <dsp:nvSpPr>
        <dsp:cNvPr id="0" name=""/>
        <dsp:cNvSpPr/>
      </dsp:nvSpPr>
      <dsp:spPr>
        <a:xfrm>
          <a:off x="519545" y="605453"/>
          <a:ext cx="4364182" cy="4364182"/>
        </a:xfrm>
        <a:prstGeom prst="pie">
          <a:avLst>
            <a:gd name="adj1" fmla="val 198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Be transparent</a:t>
          </a:r>
        </a:p>
      </dsp:txBody>
      <dsp:txXfrm>
        <a:off x="3480954" y="2371908"/>
        <a:ext cx="1194954" cy="857250"/>
      </dsp:txXfrm>
    </dsp:sp>
    <dsp:sp modelId="{FE358197-9DF0-44BC-A18E-1CCBD930F2A2}">
      <dsp:nvSpPr>
        <dsp:cNvPr id="0" name=""/>
        <dsp:cNvSpPr/>
      </dsp:nvSpPr>
      <dsp:spPr>
        <a:xfrm>
          <a:off x="467590" y="695335"/>
          <a:ext cx="4364182" cy="4364182"/>
        </a:xfrm>
        <a:prstGeom prst="pie">
          <a:avLst>
            <a:gd name="adj1" fmla="val 180000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Be timely</a:t>
          </a:r>
        </a:p>
      </dsp:txBody>
      <dsp:txXfrm>
        <a:off x="2753591" y="3644795"/>
        <a:ext cx="1143000" cy="883227"/>
      </dsp:txXfrm>
    </dsp:sp>
    <dsp:sp modelId="{DA684137-298A-43E1-AF50-142E3152B8E2}">
      <dsp:nvSpPr>
        <dsp:cNvPr id="0" name=""/>
        <dsp:cNvSpPr/>
      </dsp:nvSpPr>
      <dsp:spPr>
        <a:xfrm>
          <a:off x="363681" y="695335"/>
          <a:ext cx="4364182" cy="4364182"/>
        </a:xfrm>
        <a:prstGeom prst="pie">
          <a:avLst>
            <a:gd name="adj1" fmla="val 54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Easy to understand</a:t>
          </a:r>
        </a:p>
      </dsp:txBody>
      <dsp:txXfrm>
        <a:off x="1298863" y="3644795"/>
        <a:ext cx="1143000" cy="883227"/>
      </dsp:txXfrm>
    </dsp:sp>
    <dsp:sp modelId="{973AD82C-D962-45DB-A940-D27C419CB701}">
      <dsp:nvSpPr>
        <dsp:cNvPr id="0" name=""/>
        <dsp:cNvSpPr/>
      </dsp:nvSpPr>
      <dsp:spPr>
        <a:xfrm>
          <a:off x="311727" y="605453"/>
          <a:ext cx="4364182" cy="4364182"/>
        </a:xfrm>
        <a:prstGeom prst="pie">
          <a:avLst>
            <a:gd name="adj1" fmla="val 9000000"/>
            <a:gd name="adj2" fmla="val 126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Address affected populations</a:t>
          </a:r>
        </a:p>
      </dsp:txBody>
      <dsp:txXfrm>
        <a:off x="519545" y="2371908"/>
        <a:ext cx="1194954" cy="857250"/>
      </dsp:txXfrm>
    </dsp:sp>
    <dsp:sp modelId="{82CE21BE-814A-4B3A-B659-9CA9E9E294E3}">
      <dsp:nvSpPr>
        <dsp:cNvPr id="0" name=""/>
        <dsp:cNvSpPr/>
      </dsp:nvSpPr>
      <dsp:spPr>
        <a:xfrm>
          <a:off x="363681" y="515572"/>
          <a:ext cx="4364182" cy="4364182"/>
        </a:xfrm>
        <a:prstGeom prst="pie">
          <a:avLst>
            <a:gd name="adj1" fmla="val 126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Partner with the community</a:t>
          </a:r>
        </a:p>
      </dsp:txBody>
      <dsp:txXfrm>
        <a:off x="1298863" y="1073044"/>
        <a:ext cx="1143000" cy="883227"/>
      </dsp:txXfrm>
    </dsp:sp>
    <dsp:sp modelId="{917F469D-66E4-491E-B8AE-C80EB2377347}">
      <dsp:nvSpPr>
        <dsp:cNvPr id="0" name=""/>
        <dsp:cNvSpPr/>
      </dsp:nvSpPr>
      <dsp:spPr>
        <a:xfrm>
          <a:off x="197267" y="245408"/>
          <a:ext cx="4904509" cy="4904509"/>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77D0D4-5556-448F-BD7E-1CD1C05F39CC}">
      <dsp:nvSpPr>
        <dsp:cNvPr id="0" name=""/>
        <dsp:cNvSpPr/>
      </dsp:nvSpPr>
      <dsp:spPr>
        <a:xfrm>
          <a:off x="249222" y="335290"/>
          <a:ext cx="4904509" cy="4904509"/>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C5F3D1-C612-4C13-9631-056615D00C9D}">
      <dsp:nvSpPr>
        <dsp:cNvPr id="0" name=""/>
        <dsp:cNvSpPr/>
      </dsp:nvSpPr>
      <dsp:spPr>
        <a:xfrm>
          <a:off x="197267" y="425171"/>
          <a:ext cx="4904509" cy="4904509"/>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DCDC39-44D2-43A7-BE28-310B47ED726F}">
      <dsp:nvSpPr>
        <dsp:cNvPr id="0" name=""/>
        <dsp:cNvSpPr/>
      </dsp:nvSpPr>
      <dsp:spPr>
        <a:xfrm>
          <a:off x="93677" y="425171"/>
          <a:ext cx="4904509" cy="4904509"/>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B90002-ADC8-4CAF-B6CA-284290F2382F}">
      <dsp:nvSpPr>
        <dsp:cNvPr id="0" name=""/>
        <dsp:cNvSpPr/>
      </dsp:nvSpPr>
      <dsp:spPr>
        <a:xfrm>
          <a:off x="41722" y="335290"/>
          <a:ext cx="4904509" cy="4904509"/>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1AFF87-4C7E-4634-AC6A-C56A270261EE}">
      <dsp:nvSpPr>
        <dsp:cNvPr id="0" name=""/>
        <dsp:cNvSpPr/>
      </dsp:nvSpPr>
      <dsp:spPr>
        <a:xfrm>
          <a:off x="93677" y="245408"/>
          <a:ext cx="4904509" cy="4904509"/>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928CD-74A5-4150-893F-C96DF752BCE3}">
      <dsp:nvSpPr>
        <dsp:cNvPr id="0" name=""/>
        <dsp:cNvSpPr/>
      </dsp:nvSpPr>
      <dsp:spPr>
        <a:xfrm>
          <a:off x="1347420" y="1364"/>
          <a:ext cx="2515920" cy="150955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Fact Based</a:t>
          </a:r>
          <a:endParaRPr lang="en-US" sz="4000" kern="1200" dirty="0"/>
        </a:p>
      </dsp:txBody>
      <dsp:txXfrm>
        <a:off x="1347420" y="1364"/>
        <a:ext cx="2515920" cy="1509552"/>
      </dsp:txXfrm>
    </dsp:sp>
    <dsp:sp modelId="{05AA4127-8D0C-4E4A-9482-45FA07B4046E}">
      <dsp:nvSpPr>
        <dsp:cNvPr id="0" name=""/>
        <dsp:cNvSpPr/>
      </dsp:nvSpPr>
      <dsp:spPr>
        <a:xfrm>
          <a:off x="4114933" y="1364"/>
          <a:ext cx="2515920" cy="150955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Logic Based</a:t>
          </a:r>
          <a:endParaRPr lang="en-US" sz="4000" kern="1200" dirty="0"/>
        </a:p>
      </dsp:txBody>
      <dsp:txXfrm>
        <a:off x="4114933" y="1364"/>
        <a:ext cx="2515920" cy="1509552"/>
      </dsp:txXfrm>
    </dsp:sp>
    <dsp:sp modelId="{831490BC-AB34-4560-A956-CC68B13E8AEB}">
      <dsp:nvSpPr>
        <dsp:cNvPr id="0" name=""/>
        <dsp:cNvSpPr/>
      </dsp:nvSpPr>
      <dsp:spPr>
        <a:xfrm>
          <a:off x="6882445" y="1364"/>
          <a:ext cx="2515920" cy="150955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Source Based</a:t>
          </a:r>
        </a:p>
      </dsp:txBody>
      <dsp:txXfrm>
        <a:off x="6882445" y="1364"/>
        <a:ext cx="2515920" cy="1509552"/>
      </dsp:txXfrm>
    </dsp:sp>
    <dsp:sp modelId="{FFD846F8-A32B-4B95-9A19-4E1C3361D13B}">
      <dsp:nvSpPr>
        <dsp:cNvPr id="0" name=""/>
        <dsp:cNvSpPr/>
      </dsp:nvSpPr>
      <dsp:spPr>
        <a:xfrm>
          <a:off x="4114933" y="1762508"/>
          <a:ext cx="2515920" cy="150955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Empathy Based</a:t>
          </a:r>
          <a:endParaRPr lang="en-US" sz="4000" kern="1200" dirty="0"/>
        </a:p>
      </dsp:txBody>
      <dsp:txXfrm>
        <a:off x="4114933" y="1762508"/>
        <a:ext cx="2515920" cy="15095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F68BC-C0C1-4740-B1BC-01AF8EFFB980}" type="datetimeFigureOut">
              <a:rPr lang="en-US" smtClean="0"/>
              <a:t>9/12/22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2FD2-F864-2E4E-ACF0-2DBC196A7066}" type="slidenum">
              <a:rPr lang="en-US" smtClean="0"/>
              <a:t>‹#›</a:t>
            </a:fld>
            <a:endParaRPr lang="en-US" dirty="0"/>
          </a:p>
        </p:txBody>
      </p:sp>
    </p:spTree>
    <p:extLst>
      <p:ext uri="{BB962C8B-B14F-4D97-AF65-F5344CB8AC3E}">
        <p14:creationId xmlns:p14="http://schemas.microsoft.com/office/powerpoint/2010/main"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ublichealth.jmir.org/2022/6/e3461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11, 2020</a:t>
            </a:r>
          </a:p>
        </p:txBody>
      </p:sp>
      <p:sp>
        <p:nvSpPr>
          <p:cNvPr id="4" name="Slide Number Placeholder 3"/>
          <p:cNvSpPr>
            <a:spLocks noGrp="1"/>
          </p:cNvSpPr>
          <p:nvPr>
            <p:ph type="sldNum" sz="quarter" idx="5"/>
          </p:nvPr>
        </p:nvSpPr>
        <p:spPr/>
        <p:txBody>
          <a:bodyPr/>
          <a:lstStyle/>
          <a:p>
            <a:fld id="{DDE82FD2-F864-2E4E-ACF0-2DBC196A7066}" type="slidenum">
              <a:rPr lang="en-US" smtClean="0"/>
              <a:t>6</a:t>
            </a:fld>
            <a:endParaRPr lang="en-US" dirty="0"/>
          </a:p>
        </p:txBody>
      </p:sp>
    </p:spTree>
    <p:extLst>
      <p:ext uri="{BB962C8B-B14F-4D97-AF65-F5344CB8AC3E}">
        <p14:creationId xmlns:p14="http://schemas.microsoft.com/office/powerpoint/2010/main" val="1732862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pandemic started out slowly, insidiously. People who were paying attention were rightly worried right away. I wasn’t one of them, by the way.</a:t>
            </a:r>
          </a:p>
          <a:p>
            <a:endParaRPr lang="en-US" dirty="0"/>
          </a:p>
          <a:p>
            <a:r>
              <a:rPr lang="en-US" dirty="0"/>
              <a:t>January 9</a:t>
            </a:r>
            <a:r>
              <a:rPr lang="en-US" baseline="30000" dirty="0"/>
              <a:t>th</a:t>
            </a:r>
            <a:r>
              <a:rPr lang="en-US" dirty="0"/>
              <a:t>, the WHO announces a mysterious virus in China. By February, it was already in </a:t>
            </a:r>
            <a:r>
              <a:rPr lang="en-US" b="0" i="0" dirty="0">
                <a:solidFill>
                  <a:srgbClr val="000000"/>
                </a:solidFill>
                <a:effectLst/>
                <a:latin typeface="Work Sans" pitchFamily="2" charset="0"/>
              </a:rPr>
              <a:t>Iran, Italy, Spain, France, Germany, and the UK and by March 11 the WHO declares the COVID-19 pandemic. No one really understood what was happening. Information was changing daily and so rapidly it was impossible to keep up.</a:t>
            </a:r>
          </a:p>
          <a:p>
            <a:endParaRPr lang="en-US" b="0" i="0" dirty="0">
              <a:solidFill>
                <a:srgbClr val="000000"/>
              </a:solidFill>
              <a:effectLst/>
              <a:latin typeface="Work Sans" pitchFamily="2" charset="0"/>
            </a:endParaRPr>
          </a:p>
          <a:p>
            <a:r>
              <a:rPr lang="en-US" b="0" i="0" dirty="0">
                <a:solidFill>
                  <a:srgbClr val="000000"/>
                </a:solidFill>
                <a:effectLst/>
                <a:latin typeface="Work Sans" pitchFamily="2" charset="0"/>
              </a:rPr>
              <a:t>Malia Jones was an assistant profession at University of Wisconsin-Madison and researcher working at the intersection of infectious disease and social epidemiology, especially when it comes to infectious diseases and vaccines.  She began to receive questions from friends and family about what was going on.  What to do? How to stay safe? What does this all mean? So, she sent out an email with simple clear explanations of what was known and steps that could be taken. Lots of stuff she said was true, a lot of it wasn’t (it would turn out later) but it was the best available evidence at the time. People LOVED the concise, actionable message and starting forwarding it on to friends, like a chain letter of old. She was then asked to post it to Facebook and BAM! Internet celebrity. Her post went viral, so viral in fact she was invited on Dr. Phil. </a:t>
            </a: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22</a:t>
            </a:fld>
            <a:endParaRPr lang="en-US" dirty="0"/>
          </a:p>
        </p:txBody>
      </p:sp>
    </p:spTree>
    <p:extLst>
      <p:ext uri="{BB962C8B-B14F-4D97-AF65-F5344CB8AC3E}">
        <p14:creationId xmlns:p14="http://schemas.microsoft.com/office/powerpoint/2010/main" val="350314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emails and socials became flooded with questions, concerns, and fears.  And already misinformation and conspiracy theories.  She was sent this star chart to prove…something? Something nefarious at least. She got a clipping of a Michael </a:t>
            </a:r>
            <a:r>
              <a:rPr lang="en-US" dirty="0" err="1"/>
              <a:t>Chriton</a:t>
            </a:r>
            <a:r>
              <a:rPr lang="en-US" dirty="0"/>
              <a:t> book to prove the virus was made in a lab. Allison </a:t>
            </a:r>
            <a:r>
              <a:rPr lang="en-US" dirty="0" err="1"/>
              <a:t>Buttenhiem</a:t>
            </a:r>
            <a:r>
              <a:rPr lang="en-US" dirty="0"/>
              <a:t>, </a:t>
            </a:r>
            <a:r>
              <a:rPr lang="en-US" b="0" i="0" dirty="0">
                <a:solidFill>
                  <a:srgbClr val="000000"/>
                </a:solidFill>
                <a:effectLst/>
                <a:latin typeface="Work Sans" pitchFamily="2" charset="0"/>
              </a:rPr>
              <a:t>social scientist who studies the behavioral aspects of infectious disease prevention, was also fielding questions on Facebook.  </a:t>
            </a:r>
          </a:p>
          <a:p>
            <a:endParaRPr lang="en-US" b="0" i="0" dirty="0">
              <a:solidFill>
                <a:srgbClr val="000000"/>
              </a:solidFill>
              <a:effectLst/>
              <a:latin typeface="Work Sans" pitchFamily="2" charset="0"/>
            </a:endParaRPr>
          </a:p>
        </p:txBody>
      </p:sp>
      <p:sp>
        <p:nvSpPr>
          <p:cNvPr id="4" name="Slide Number Placeholder 3"/>
          <p:cNvSpPr>
            <a:spLocks noGrp="1"/>
          </p:cNvSpPr>
          <p:nvPr>
            <p:ph type="sldNum" sz="quarter" idx="5"/>
          </p:nvPr>
        </p:nvSpPr>
        <p:spPr/>
        <p:txBody>
          <a:bodyPr/>
          <a:lstStyle/>
          <a:p>
            <a:fld id="{DDE82FD2-F864-2E4E-ACF0-2DBC196A7066}" type="slidenum">
              <a:rPr lang="en-US" smtClean="0"/>
              <a:t>23</a:t>
            </a:fld>
            <a:endParaRPr lang="en-US" dirty="0"/>
          </a:p>
        </p:txBody>
      </p:sp>
    </p:spTree>
    <p:extLst>
      <p:ext uri="{BB962C8B-B14F-4D97-AF65-F5344CB8AC3E}">
        <p14:creationId xmlns:p14="http://schemas.microsoft.com/office/powerpoint/2010/main" val="288534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began to pull a team together, utilizing their network of women scientists and clinicians, and Dear Pandemic was born.  By the end of March, the team include 10 PhD trained women.  They jokingly referred to themselves as the Nerdy Girls. The name stuck.</a:t>
            </a:r>
          </a:p>
          <a:p>
            <a:endParaRPr lang="en-US" dirty="0"/>
          </a:p>
          <a:p>
            <a:r>
              <a:rPr lang="en-US" dirty="0"/>
              <a:t>How did I join?  One of the Nerdy Girls was giving a townhall about misinformation to the AAFP.  At the time, I was serving on the AAFP Commission on Health of the Public and Science and chaired the subcommittee on clinical policies and recommendations, which meant I was living and breathing COVID-19 not just in my clinical and educational roles, but in helping the AAFP building policy, clinical guidance, and reviewing the reams of data that were coming out daily to communicate what was good and what was not so good to family docs around the country. The AAFP CEO joked in the town hall that Dear Pandemic was missing a family doc and much to his surprise they said, “Yes we are! Know anyone?”  That’s where I came in.  I joined in August.</a:t>
            </a:r>
          </a:p>
        </p:txBody>
      </p:sp>
      <p:sp>
        <p:nvSpPr>
          <p:cNvPr id="4" name="Slide Number Placeholder 3"/>
          <p:cNvSpPr>
            <a:spLocks noGrp="1"/>
          </p:cNvSpPr>
          <p:nvPr>
            <p:ph type="sldNum" sz="quarter" idx="5"/>
          </p:nvPr>
        </p:nvSpPr>
        <p:spPr/>
        <p:txBody>
          <a:bodyPr/>
          <a:lstStyle/>
          <a:p>
            <a:fld id="{DDE82FD2-F864-2E4E-ACF0-2DBC196A7066}" type="slidenum">
              <a:rPr lang="en-US" smtClean="0"/>
              <a:t>24</a:t>
            </a:fld>
            <a:endParaRPr lang="en-US" dirty="0"/>
          </a:p>
        </p:txBody>
      </p:sp>
    </p:spTree>
    <p:extLst>
      <p:ext uri="{BB962C8B-B14F-4D97-AF65-F5344CB8AC3E}">
        <p14:creationId xmlns:p14="http://schemas.microsoft.com/office/powerpoint/2010/main" val="6481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post that was entered in the Library of Congress</a:t>
            </a:r>
          </a:p>
        </p:txBody>
      </p:sp>
      <p:sp>
        <p:nvSpPr>
          <p:cNvPr id="4" name="Slide Number Placeholder 3"/>
          <p:cNvSpPr>
            <a:spLocks noGrp="1"/>
          </p:cNvSpPr>
          <p:nvPr>
            <p:ph type="sldNum" sz="quarter" idx="5"/>
          </p:nvPr>
        </p:nvSpPr>
        <p:spPr/>
        <p:txBody>
          <a:bodyPr/>
          <a:lstStyle/>
          <a:p>
            <a:fld id="{DDE82FD2-F864-2E4E-ACF0-2DBC196A7066}" type="slidenum">
              <a:rPr lang="en-US" smtClean="0"/>
              <a:t>28</a:t>
            </a:fld>
            <a:endParaRPr lang="en-US" dirty="0"/>
          </a:p>
        </p:txBody>
      </p:sp>
    </p:spTree>
    <p:extLst>
      <p:ext uri="{BB962C8B-B14F-4D97-AF65-F5344CB8AC3E}">
        <p14:creationId xmlns:p14="http://schemas.microsoft.com/office/powerpoint/2010/main" val="1792264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Scales D, Gorman J, Jamieson KH. The Covid-19 </a:t>
            </a:r>
            <a:r>
              <a:rPr lang="en-US" b="0" i="0" dirty="0" err="1">
                <a:solidFill>
                  <a:srgbClr val="212121"/>
                </a:solidFill>
                <a:effectLst/>
                <a:latin typeface="BlinkMacSystemFont"/>
              </a:rPr>
              <a:t>Infodemic</a:t>
            </a:r>
            <a:r>
              <a:rPr lang="en-US" b="0" i="0" dirty="0">
                <a:solidFill>
                  <a:srgbClr val="212121"/>
                </a:solidFill>
                <a:effectLst/>
                <a:latin typeface="BlinkMacSystemFont"/>
              </a:rPr>
              <a:t> - Applying the Epidemiologic Model to Counter Misinformation.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2021 Aug 19;385(8):678-681. </a:t>
            </a:r>
            <a:r>
              <a:rPr lang="en-US" b="0" i="0" dirty="0" err="1">
                <a:solidFill>
                  <a:srgbClr val="212121"/>
                </a:solidFill>
                <a:effectLst/>
                <a:latin typeface="BlinkMacSystemFont"/>
              </a:rPr>
              <a:t>doi</a:t>
            </a:r>
            <a:r>
              <a:rPr lang="en-US" b="0" i="0" dirty="0">
                <a:solidFill>
                  <a:srgbClr val="212121"/>
                </a:solidFill>
                <a:effectLst/>
                <a:latin typeface="BlinkMacSystemFont"/>
              </a:rPr>
              <a:t>: 10.1056/NEJMp2103798. </a:t>
            </a:r>
            <a:r>
              <a:rPr lang="en-US" b="0" i="0" dirty="0" err="1">
                <a:solidFill>
                  <a:srgbClr val="212121"/>
                </a:solidFill>
                <a:effectLst/>
                <a:latin typeface="BlinkMacSystemFont"/>
              </a:rPr>
              <a:t>Epub</a:t>
            </a:r>
            <a:r>
              <a:rPr lang="en-US" b="0" i="0" dirty="0">
                <a:solidFill>
                  <a:srgbClr val="212121"/>
                </a:solidFill>
                <a:effectLst/>
                <a:latin typeface="BlinkMacSystemFont"/>
              </a:rPr>
              <a:t> 2021 May 12. PMID: 33979506.</a:t>
            </a: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29</a:t>
            </a:fld>
            <a:endParaRPr lang="en-US" dirty="0"/>
          </a:p>
        </p:txBody>
      </p:sp>
    </p:spTree>
    <p:extLst>
      <p:ext uri="{BB962C8B-B14F-4D97-AF65-F5344CB8AC3E}">
        <p14:creationId xmlns:p14="http://schemas.microsoft.com/office/powerpoint/2010/main" val="1216898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&gt;1</a:t>
            </a:r>
            <a:r>
              <a:rPr lang="en-US" baseline="0" dirty="0"/>
              <a:t>00 million adults obtain health information online</a:t>
            </a:r>
          </a:p>
          <a:p>
            <a:r>
              <a:rPr lang="en-US" baseline="0" dirty="0"/>
              <a:t>Approximately 70% of adult consumers of healthcare reported making a decision about health based on online resources</a:t>
            </a:r>
          </a:p>
          <a:p>
            <a:endParaRPr lang="en-US" dirty="0"/>
          </a:p>
          <a:p>
            <a:r>
              <a:rPr lang="en-US" dirty="0"/>
              <a:t>Written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 of below basic report getting information from the internet vs 42% basic vs 67% intermediate vs 85% proficient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Average person cannot find information sought 60% of the time</a:t>
            </a: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31</a:t>
            </a:fld>
            <a:endParaRPr lang="en-US" dirty="0"/>
          </a:p>
        </p:txBody>
      </p:sp>
    </p:spTree>
    <p:extLst>
      <p:ext uri="{BB962C8B-B14F-4D97-AF65-F5344CB8AC3E}">
        <p14:creationId xmlns:p14="http://schemas.microsoft.com/office/powerpoint/2010/main" val="3630606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33</a:t>
            </a:fld>
            <a:endParaRPr lang="en-US" dirty="0"/>
          </a:p>
        </p:txBody>
      </p:sp>
    </p:spTree>
    <p:extLst>
      <p:ext uri="{BB962C8B-B14F-4D97-AF65-F5344CB8AC3E}">
        <p14:creationId xmlns:p14="http://schemas.microsoft.com/office/powerpoint/2010/main" val="4227107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Sunday Funnies</a:t>
            </a:r>
          </a:p>
          <a:p>
            <a:r>
              <a:rPr lang="en-US" dirty="0"/>
              <a:t>Image Source: </a:t>
            </a:r>
            <a:r>
              <a:rPr lang="en-US" b="0" i="0" dirty="0">
                <a:solidFill>
                  <a:srgbClr val="9AA0A6"/>
                </a:solidFill>
                <a:effectLst/>
                <a:latin typeface="Roboto" panose="02000000000000000000" pitchFamily="2" charset="0"/>
              </a:rPr>
              <a:t>Creator: Jim </a:t>
            </a:r>
            <a:r>
              <a:rPr lang="en-US" b="0" i="0" dirty="0" err="1">
                <a:solidFill>
                  <a:srgbClr val="9AA0A6"/>
                </a:solidFill>
                <a:effectLst/>
                <a:latin typeface="Roboto" panose="02000000000000000000" pitchFamily="2" charset="0"/>
              </a:rPr>
              <a:t>Shoenbill</a:t>
            </a:r>
            <a:r>
              <a:rPr lang="en-US" b="0" i="0" dirty="0">
                <a:solidFill>
                  <a:srgbClr val="9AA0A6"/>
                </a:solidFill>
                <a:effectLst/>
                <a:latin typeface="Roboto" panose="02000000000000000000" pitchFamily="2" charset="0"/>
              </a:rPr>
              <a:t> | Credit: Jim </a:t>
            </a:r>
            <a:r>
              <a:rPr lang="en-US" b="0" i="0" dirty="0" err="1">
                <a:solidFill>
                  <a:srgbClr val="9AA0A6"/>
                </a:solidFill>
                <a:effectLst/>
                <a:latin typeface="Roboto" panose="02000000000000000000" pitchFamily="2" charset="0"/>
              </a:rPr>
              <a:t>Shoenbill</a:t>
            </a:r>
            <a:r>
              <a:rPr lang="en-US" b="0" i="0" dirty="0">
                <a:solidFill>
                  <a:srgbClr val="9AA0A6"/>
                </a:solidFill>
                <a:effectLst/>
                <a:latin typeface="Roboto" panose="02000000000000000000" pitchFamily="2" charset="0"/>
              </a:rPr>
              <a:t> via </a:t>
            </a:r>
            <a:r>
              <a:rPr lang="en-US" b="0" i="0" dirty="0" err="1">
                <a:solidFill>
                  <a:srgbClr val="9AA0A6"/>
                </a:solidFill>
                <a:effectLst/>
                <a:latin typeface="Roboto" panose="02000000000000000000" pitchFamily="2" charset="0"/>
              </a:rPr>
              <a:t>CartoonStock</a:t>
            </a:r>
            <a:r>
              <a:rPr lang="en-US" b="0" i="0" dirty="0">
                <a:solidFill>
                  <a:srgbClr val="9AA0A6"/>
                </a:solidFill>
                <a:effectLst/>
                <a:latin typeface="Roboto" panose="02000000000000000000" pitchFamily="2" charset="0"/>
              </a:rPr>
              <a:t> </a:t>
            </a: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35</a:t>
            </a:fld>
            <a:endParaRPr lang="en-US" dirty="0"/>
          </a:p>
        </p:txBody>
      </p:sp>
    </p:spTree>
    <p:extLst>
      <p:ext uri="{BB962C8B-B14F-4D97-AF65-F5344CB8AC3E}">
        <p14:creationId xmlns:p14="http://schemas.microsoft.com/office/powerpoint/2010/main" val="3742605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ASL interpreter for our videos</a:t>
            </a:r>
          </a:p>
        </p:txBody>
      </p:sp>
      <p:sp>
        <p:nvSpPr>
          <p:cNvPr id="4" name="Slide Number Placeholder 3"/>
          <p:cNvSpPr>
            <a:spLocks noGrp="1"/>
          </p:cNvSpPr>
          <p:nvPr>
            <p:ph type="sldNum" sz="quarter" idx="5"/>
          </p:nvPr>
        </p:nvSpPr>
        <p:spPr/>
        <p:txBody>
          <a:bodyPr/>
          <a:lstStyle/>
          <a:p>
            <a:fld id="{DDE82FD2-F864-2E4E-ACF0-2DBC196A7066}" type="slidenum">
              <a:rPr lang="en-US" smtClean="0"/>
              <a:t>36</a:t>
            </a:fld>
            <a:endParaRPr lang="en-US" dirty="0"/>
          </a:p>
        </p:txBody>
      </p:sp>
    </p:spTree>
    <p:extLst>
      <p:ext uri="{BB962C8B-B14F-4D97-AF65-F5344CB8AC3E}">
        <p14:creationId xmlns:p14="http://schemas.microsoft.com/office/powerpoint/2010/main" val="3863790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from Harvard University Emergency Preparedness, Research, Evaluation and Practice Program (EPREP) and American University showed that </a:t>
            </a:r>
            <a:r>
              <a:rPr lang="en-US" dirty="0" err="1"/>
              <a:t>prebunking</a:t>
            </a:r>
            <a:r>
              <a:rPr lang="en-US" dirty="0"/>
              <a:t> with a short, 30 second video caused participants to be more likely to recognize rhetorical strategies and reported lower support for sharing or supporting videos containing misinformation AND had a higher willingness to get the COVID-19 vaccine!</a:t>
            </a:r>
          </a:p>
          <a:p>
            <a:endParaRPr lang="en-US" dirty="0"/>
          </a:p>
          <a:p>
            <a:r>
              <a:rPr lang="en-US" dirty="0"/>
              <a:t>Manipulative approaches (like scapegoating, racist tropes, frightening images or music)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Piltch</a:t>
            </a:r>
            <a:r>
              <a:rPr lang="en-US" sz="1800" dirty="0">
                <a:effectLst/>
                <a:latin typeface="Calibri" panose="020F0502020204030204" pitchFamily="34" charset="0"/>
                <a:ea typeface="Calibri" panose="020F0502020204030204" pitchFamily="34" charset="0"/>
                <a:cs typeface="Times New Roman" panose="02020603050405020304" pitchFamily="18" charset="0"/>
              </a:rPr>
              <a:t>-Loeb 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a:t>
            </a:r>
            <a:r>
              <a:rPr lang="en-US" sz="1800" dirty="0">
                <a:effectLst/>
                <a:latin typeface="Calibri" panose="020F0502020204030204" pitchFamily="34" charset="0"/>
                <a:ea typeface="Calibri" panose="020F0502020204030204" pitchFamily="34" charset="0"/>
                <a:cs typeface="Times New Roman" panose="02020603050405020304" pitchFamily="18" charset="0"/>
              </a:rPr>
              <a:t> M, Hughes B, Testa M, Goldberg B, Braddock K, Miller-</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Idriss</a:t>
            </a:r>
            <a:r>
              <a:rPr lang="en-US" sz="1800" dirty="0">
                <a:effectLst/>
                <a:latin typeface="Calibri" panose="020F0502020204030204" pitchFamily="34" charset="0"/>
                <a:ea typeface="Calibri" panose="020F0502020204030204" pitchFamily="34" charset="0"/>
                <a:cs typeface="Times New Roman" panose="02020603050405020304" pitchFamily="18" charset="0"/>
              </a:rPr>
              <a:t> 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Maturo</a:t>
            </a:r>
            <a:r>
              <a:rPr lang="en-US" sz="1800" dirty="0">
                <a:effectLst/>
                <a:latin typeface="Calibri" panose="020F0502020204030204" pitchFamily="34" charset="0"/>
                <a:ea typeface="Calibri" panose="020F0502020204030204" pitchFamily="34" charset="0"/>
                <a:cs typeface="Times New Roman" panose="02020603050405020304" pitchFamily="18" charset="0"/>
              </a:rPr>
              <a:t> V,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Savoia</a:t>
            </a:r>
            <a:r>
              <a:rPr lang="en-US" sz="1800" dirty="0">
                <a:effectLst/>
                <a:latin typeface="Calibri" panose="020F0502020204030204" pitchFamily="34" charset="0"/>
                <a:ea typeface="Calibri" panose="020F0502020204030204" pitchFamily="34" charset="0"/>
                <a:cs typeface="Times New Roman" panose="02020603050405020304" pitchFamily="18" charset="0"/>
              </a:rPr>
              <a:t> E. Testing the Efficacy of Attitudinal Inoculation Videos to Enhance COVID-19 Vaccine Acceptance: Quasi-Experimental Intervention Trial; JMIR Public Health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Surveill</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2022;8(6):e34615. URL: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https://publichealth.jmir.org/2022/6/e34615</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2 step example: You might see things online pressure you not to get the COVID vaccine. They may make it sound like getting the vaccine will make you very sick. Actually, the vaccine is very safe and helps prevent severe illness and keep you out of the hospital if you got COVID. </a:t>
            </a:r>
          </a:p>
          <a:p>
            <a:endParaRPr lang="en-US" dirty="0"/>
          </a:p>
          <a:p>
            <a:r>
              <a:rPr lang="en-US" dirty="0" err="1"/>
              <a:t>Prebunking</a:t>
            </a:r>
            <a:r>
              <a:rPr lang="en-US" dirty="0"/>
              <a:t> has been effectively utilized in messaging around alcohol use in teens, encouraging condom use, getting vaccines, and in non-healthcare areas (like climate change).</a:t>
            </a:r>
          </a:p>
        </p:txBody>
      </p:sp>
      <p:sp>
        <p:nvSpPr>
          <p:cNvPr id="4" name="Slide Number Placeholder 3"/>
          <p:cNvSpPr>
            <a:spLocks noGrp="1"/>
          </p:cNvSpPr>
          <p:nvPr>
            <p:ph type="sldNum" sz="quarter" idx="5"/>
          </p:nvPr>
        </p:nvSpPr>
        <p:spPr/>
        <p:txBody>
          <a:bodyPr/>
          <a:lstStyle/>
          <a:p>
            <a:fld id="{DDE82FD2-F864-2E4E-ACF0-2DBC196A7066}" type="slidenum">
              <a:rPr lang="en-US" smtClean="0"/>
              <a:t>38</a:t>
            </a:fld>
            <a:endParaRPr lang="en-US" dirty="0"/>
          </a:p>
        </p:txBody>
      </p:sp>
    </p:spTree>
    <p:extLst>
      <p:ext uri="{BB962C8B-B14F-4D97-AF65-F5344CB8AC3E}">
        <p14:creationId xmlns:p14="http://schemas.microsoft.com/office/powerpoint/2010/main" val="2015950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Health Organization: “Excessive amount of information about a problem, which makes it difficult to identify a solution.”</a:t>
            </a:r>
          </a:p>
          <a:p>
            <a:r>
              <a:rPr lang="en-US" dirty="0"/>
              <a:t>“They can spread misinformation, disinformation and </a:t>
            </a:r>
            <a:r>
              <a:rPr lang="en-US" dirty="0" err="1"/>
              <a:t>rumours</a:t>
            </a:r>
            <a:r>
              <a:rPr lang="en-US" dirty="0"/>
              <a:t> during a health emergency. </a:t>
            </a:r>
            <a:r>
              <a:rPr lang="en-US" b="1" dirty="0" err="1"/>
              <a:t>Infodemics</a:t>
            </a:r>
            <a:r>
              <a:rPr lang="en-US" dirty="0"/>
              <a:t> can hamper an effective public health response and create confusion and distrust among people.”</a:t>
            </a:r>
            <a:br>
              <a:rPr lang="en-US" dirty="0"/>
            </a:br>
            <a:r>
              <a:rPr lang="en-US" dirty="0"/>
              <a:t>— The United Nations Department of Global Communications (DGC), </a:t>
            </a:r>
            <a:r>
              <a:rPr lang="en-US" i="1" dirty="0"/>
              <a:t>UN.org</a:t>
            </a:r>
            <a:r>
              <a:rPr lang="en-US" dirty="0"/>
              <a:t>, 28 Mar. 2020</a:t>
            </a:r>
          </a:p>
          <a:p>
            <a:endParaRPr lang="en-US" dirty="0"/>
          </a:p>
          <a:p>
            <a:r>
              <a:rPr lang="en-US" dirty="0"/>
              <a:t>Misinformation and conspiracy theories have become increasingly prevalent since the start of COVID19 pandemic.  </a:t>
            </a:r>
          </a:p>
          <a:p>
            <a:endParaRPr lang="en-US" dirty="0"/>
          </a:p>
          <a:p>
            <a:r>
              <a:rPr lang="en-US" dirty="0"/>
              <a:t>Lack of scientific and health literacy play a role, as does conspiratorial thinking, and purposeful and unintentional misinformation</a:t>
            </a: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10</a:t>
            </a:fld>
            <a:endParaRPr lang="en-US" dirty="0"/>
          </a:p>
        </p:txBody>
      </p:sp>
    </p:spTree>
    <p:extLst>
      <p:ext uri="{BB962C8B-B14F-4D97-AF65-F5344CB8AC3E}">
        <p14:creationId xmlns:p14="http://schemas.microsoft.com/office/powerpoint/2010/main" val="3701775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b="0" i="0" dirty="0">
                <a:solidFill>
                  <a:srgbClr val="222222"/>
                </a:solidFill>
                <a:effectLst/>
                <a:latin typeface="Arial" panose="020B0604020202020204" pitchFamily="34" charset="0"/>
              </a:rPr>
              <a:t>Hughes B, Miller-</a:t>
            </a:r>
            <a:r>
              <a:rPr lang="en-US" b="0" i="0" dirty="0" err="1">
                <a:solidFill>
                  <a:srgbClr val="222222"/>
                </a:solidFill>
                <a:effectLst/>
                <a:latin typeface="Arial" panose="020B0604020202020204" pitchFamily="34" charset="0"/>
              </a:rPr>
              <a:t>Idriss</a:t>
            </a:r>
            <a:r>
              <a:rPr lang="en-US" b="0" i="0" dirty="0">
                <a:solidFill>
                  <a:srgbClr val="222222"/>
                </a:solidFill>
                <a:effectLst/>
                <a:latin typeface="Arial" panose="020B0604020202020204" pitchFamily="34" charset="0"/>
              </a:rPr>
              <a:t> C, </a:t>
            </a:r>
            <a:r>
              <a:rPr lang="en-US" b="0" i="0" dirty="0" err="1">
                <a:solidFill>
                  <a:srgbClr val="222222"/>
                </a:solidFill>
                <a:effectLst/>
                <a:latin typeface="Arial" panose="020B0604020202020204" pitchFamily="34" charset="0"/>
              </a:rPr>
              <a:t>Piltch</a:t>
            </a:r>
            <a:r>
              <a:rPr lang="en-US" b="0" i="0" dirty="0">
                <a:solidFill>
                  <a:srgbClr val="222222"/>
                </a:solidFill>
                <a:effectLst/>
                <a:latin typeface="Arial" panose="020B0604020202020204" pitchFamily="34" charset="0"/>
              </a:rPr>
              <a:t>-Loeb R, Goldberg B, White K, </a:t>
            </a:r>
            <a:r>
              <a:rPr lang="en-US" b="0" i="0" dirty="0" err="1">
                <a:solidFill>
                  <a:srgbClr val="222222"/>
                </a:solidFill>
                <a:effectLst/>
                <a:latin typeface="Arial" panose="020B0604020202020204" pitchFamily="34" charset="0"/>
              </a:rPr>
              <a:t>Criezis</a:t>
            </a:r>
            <a:r>
              <a:rPr lang="en-US" b="0" i="0" dirty="0">
                <a:solidFill>
                  <a:srgbClr val="222222"/>
                </a:solidFill>
                <a:effectLst/>
                <a:latin typeface="Arial" panose="020B0604020202020204" pitchFamily="34" charset="0"/>
              </a:rPr>
              <a:t> M, </a:t>
            </a:r>
            <a:r>
              <a:rPr lang="en-US" b="0" i="0" dirty="0" err="1">
                <a:solidFill>
                  <a:srgbClr val="222222"/>
                </a:solidFill>
                <a:effectLst/>
                <a:latin typeface="Arial" panose="020B0604020202020204" pitchFamily="34" charset="0"/>
              </a:rPr>
              <a:t>Savoia</a:t>
            </a:r>
            <a:r>
              <a:rPr lang="en-US" b="0" i="0" dirty="0">
                <a:solidFill>
                  <a:srgbClr val="222222"/>
                </a:solidFill>
                <a:effectLst/>
                <a:latin typeface="Arial" panose="020B0604020202020204" pitchFamily="34" charset="0"/>
              </a:rPr>
              <a:t> E. Development of a Codebook of Online Anti-Vaccination Rhetoric to Manage COVID-19 Vaccine Misinformation. </a:t>
            </a:r>
            <a:r>
              <a:rPr lang="en-US" b="0" i="1" dirty="0">
                <a:solidFill>
                  <a:srgbClr val="222222"/>
                </a:solidFill>
                <a:effectLst/>
                <a:latin typeface="Arial" panose="020B0604020202020204" pitchFamily="34" charset="0"/>
              </a:rPr>
              <a:t>International Journal of Environmental Research and Public Health</a:t>
            </a:r>
            <a:r>
              <a:rPr lang="en-US" b="0" i="0" dirty="0">
                <a:solidFill>
                  <a:srgbClr val="222222"/>
                </a:solidFill>
                <a:effectLst/>
                <a:latin typeface="Arial" panose="020B0604020202020204" pitchFamily="34" charset="0"/>
              </a:rPr>
              <a:t>. 2021; 18(14):7556. https://doi.org/10.3390/ijerph18147556</a:t>
            </a: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39</a:t>
            </a:fld>
            <a:endParaRPr lang="en-US" dirty="0"/>
          </a:p>
        </p:txBody>
      </p:sp>
    </p:spTree>
    <p:extLst>
      <p:ext uri="{BB962C8B-B14F-4D97-AF65-F5344CB8AC3E}">
        <p14:creationId xmlns:p14="http://schemas.microsoft.com/office/powerpoint/2010/main" val="825115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Work Sans" pitchFamily="2" charset="0"/>
              </a:rPr>
              <a:t>Sealioning: This behavior, when repeated ad nauseum, is known as “sealioning,” where a person repeatedly asks questions or demands evidence, pretending to being engaged in honest enquiry, but refusing to be satisfied by any response provided. The goal is ultimately to spread doubt through questions and/or harass the person who is being questioned to the point of exhaustion, all while maintaining a pretense of humble enquiry.</a:t>
            </a:r>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40</a:t>
            </a:fld>
            <a:endParaRPr lang="en-US" dirty="0"/>
          </a:p>
        </p:txBody>
      </p:sp>
    </p:spTree>
    <p:extLst>
      <p:ext uri="{BB962C8B-B14F-4D97-AF65-F5344CB8AC3E}">
        <p14:creationId xmlns:p14="http://schemas.microsoft.com/office/powerpoint/2010/main" val="281003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Debunking is time intensive, resource heavy requires individual attention, and precision</a:t>
            </a:r>
          </a:p>
        </p:txBody>
      </p:sp>
      <p:sp>
        <p:nvSpPr>
          <p:cNvPr id="4" name="Slide Number Placeholder 3"/>
          <p:cNvSpPr>
            <a:spLocks noGrp="1"/>
          </p:cNvSpPr>
          <p:nvPr>
            <p:ph type="sldNum" sz="quarter" idx="5"/>
          </p:nvPr>
        </p:nvSpPr>
        <p:spPr/>
        <p:txBody>
          <a:bodyPr/>
          <a:lstStyle/>
          <a:p>
            <a:fld id="{DDE82FD2-F864-2E4E-ACF0-2DBC196A7066}" type="slidenum">
              <a:rPr lang="en-US" smtClean="0"/>
              <a:t>41</a:t>
            </a:fld>
            <a:endParaRPr lang="en-US" dirty="0"/>
          </a:p>
        </p:txBody>
      </p:sp>
    </p:spTree>
    <p:extLst>
      <p:ext uri="{BB962C8B-B14F-4D97-AF65-F5344CB8AC3E}">
        <p14:creationId xmlns:p14="http://schemas.microsoft.com/office/powerpoint/2010/main" val="372450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Microchips in a vaccine.</a:t>
            </a:r>
          </a:p>
          <a:p>
            <a:endParaRPr lang="en-US" dirty="0"/>
          </a:p>
          <a:p>
            <a:r>
              <a:rPr lang="en-US" dirty="0"/>
              <a:t>Fact based: There are no microchips in a vaccine</a:t>
            </a:r>
          </a:p>
          <a:p>
            <a:r>
              <a:rPr lang="en-US" dirty="0"/>
              <a:t>Logic based: Microchips are too big to fit into a vaccine and the government can already track your phone</a:t>
            </a:r>
          </a:p>
          <a:p>
            <a:r>
              <a:rPr lang="en-US" dirty="0"/>
              <a:t>Source Based: The WHO says there are no microchips in a vaccine</a:t>
            </a:r>
          </a:p>
          <a:p>
            <a:r>
              <a:rPr lang="en-US" dirty="0"/>
              <a:t>Empathy based: It must be very scary to think there are microchips in a vaccine, but I’m comforted that there are not.</a:t>
            </a:r>
          </a:p>
        </p:txBody>
      </p:sp>
      <p:sp>
        <p:nvSpPr>
          <p:cNvPr id="4" name="Slide Number Placeholder 3"/>
          <p:cNvSpPr>
            <a:spLocks noGrp="1"/>
          </p:cNvSpPr>
          <p:nvPr>
            <p:ph type="sldNum" sz="quarter" idx="5"/>
          </p:nvPr>
        </p:nvSpPr>
        <p:spPr/>
        <p:txBody>
          <a:bodyPr/>
          <a:lstStyle/>
          <a:p>
            <a:fld id="{C099F744-FD9C-44F3-92AB-510D9A2A268B}" type="slidenum">
              <a:rPr lang="en-US" smtClean="0"/>
              <a:t>42</a:t>
            </a:fld>
            <a:endParaRPr lang="en-US"/>
          </a:p>
        </p:txBody>
      </p:sp>
    </p:spTree>
    <p:extLst>
      <p:ext uri="{BB962C8B-B14F-4D97-AF65-F5344CB8AC3E}">
        <p14:creationId xmlns:p14="http://schemas.microsoft.com/office/powerpoint/2010/main" val="3313864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Affirm Critical Thinking: Conspiracy theorists believe that they are critical thinkers who are not “tricked” by the official account</a:t>
            </a:r>
          </a:p>
        </p:txBody>
      </p:sp>
      <p:sp>
        <p:nvSpPr>
          <p:cNvPr id="4" name="Slide Number Placeholder 3"/>
          <p:cNvSpPr>
            <a:spLocks noGrp="1"/>
          </p:cNvSpPr>
          <p:nvPr>
            <p:ph type="sldNum" sz="quarter" idx="5"/>
          </p:nvPr>
        </p:nvSpPr>
        <p:spPr/>
        <p:txBody>
          <a:bodyPr/>
          <a:lstStyle/>
          <a:p>
            <a:fld id="{C099F744-FD9C-44F3-92AB-510D9A2A268B}" type="slidenum">
              <a:rPr lang="en-US" smtClean="0"/>
              <a:t>45</a:t>
            </a:fld>
            <a:endParaRPr lang="en-US"/>
          </a:p>
        </p:txBody>
      </p:sp>
    </p:spTree>
    <p:extLst>
      <p:ext uri="{BB962C8B-B14F-4D97-AF65-F5344CB8AC3E}">
        <p14:creationId xmlns:p14="http://schemas.microsoft.com/office/powerpoint/2010/main" val="2557739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47</a:t>
            </a:fld>
            <a:endParaRPr lang="en-US" dirty="0"/>
          </a:p>
        </p:txBody>
      </p:sp>
    </p:spTree>
    <p:extLst>
      <p:ext uri="{BB962C8B-B14F-4D97-AF65-F5344CB8AC3E}">
        <p14:creationId xmlns:p14="http://schemas.microsoft.com/office/powerpoint/2010/main" val="60548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Nutritional and wellness companies increase sales by casting doubt on traditional medicine and benefit from misinformation.</a:t>
            </a:r>
          </a:p>
          <a:p>
            <a:endParaRPr lang="en-US" dirty="0"/>
          </a:p>
          <a:p>
            <a:r>
              <a:rPr lang="en-US" dirty="0"/>
              <a:t>Source: https://www.counterhate.co.uk/anti-vaxx-industry?mc_cid=740d9a3543&amp;mc_eid=6919eb05a1 </a:t>
            </a:r>
          </a:p>
        </p:txBody>
      </p:sp>
      <p:sp>
        <p:nvSpPr>
          <p:cNvPr id="4" name="Slide Number Placeholder 3"/>
          <p:cNvSpPr>
            <a:spLocks noGrp="1"/>
          </p:cNvSpPr>
          <p:nvPr>
            <p:ph type="sldNum" sz="quarter" idx="5"/>
          </p:nvPr>
        </p:nvSpPr>
        <p:spPr/>
        <p:txBody>
          <a:bodyPr/>
          <a:lstStyle/>
          <a:p>
            <a:fld id="{8888F5BD-A6D1-4BBF-9942-72FBED6BC0C4}" type="slidenum">
              <a:rPr lang="en-US" smtClean="0"/>
              <a:t>12</a:t>
            </a:fld>
            <a:endParaRPr lang="en-US"/>
          </a:p>
        </p:txBody>
      </p:sp>
    </p:spTree>
    <p:extLst>
      <p:ext uri="{BB962C8B-B14F-4D97-AF65-F5344CB8AC3E}">
        <p14:creationId xmlns:p14="http://schemas.microsoft.com/office/powerpoint/2010/main" val="374833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Amplified by many voices.  Social media does not have any gatekeeping, allowing misinformation to spread easily.  Consumers of conspiracy theories are more likely to “like” and share misinformation on social media.  </a:t>
            </a:r>
          </a:p>
          <a:p>
            <a:endParaRPr lang="en-US" dirty="0"/>
          </a:p>
          <a:p>
            <a:r>
              <a:rPr lang="en-US" dirty="0"/>
              <a:t>For Zika, for example, Tweets about misinformation were 2x more common than debunking tweets</a:t>
            </a:r>
          </a:p>
        </p:txBody>
      </p:sp>
      <p:sp>
        <p:nvSpPr>
          <p:cNvPr id="4" name="Slide Number Placeholder 3"/>
          <p:cNvSpPr>
            <a:spLocks noGrp="1"/>
          </p:cNvSpPr>
          <p:nvPr>
            <p:ph type="sldNum" sz="quarter" idx="5"/>
          </p:nvPr>
        </p:nvSpPr>
        <p:spPr/>
        <p:txBody>
          <a:bodyPr/>
          <a:lstStyle/>
          <a:p>
            <a:fld id="{C099F744-FD9C-44F3-92AB-510D9A2A268B}" type="slidenum">
              <a:rPr lang="en-US" smtClean="0"/>
              <a:t>14</a:t>
            </a:fld>
            <a:endParaRPr lang="en-US"/>
          </a:p>
        </p:txBody>
      </p:sp>
    </p:spTree>
    <p:extLst>
      <p:ext uri="{BB962C8B-B14F-4D97-AF65-F5344CB8AC3E}">
        <p14:creationId xmlns:p14="http://schemas.microsoft.com/office/powerpoint/2010/main" val="69988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is different today than past: Internet, 24 hour news cycles</a:t>
            </a:r>
          </a:p>
          <a:p>
            <a:endParaRPr lang="en-US" dirty="0"/>
          </a:p>
          <a:p>
            <a:r>
              <a:rPr lang="en-US" dirty="0"/>
              <a:t>Mis and disinformation is EVERYWHERE.  It spreads easily, quickly and is amplified</a:t>
            </a:r>
          </a:p>
          <a:p>
            <a:endParaRPr lang="en-US" dirty="0"/>
          </a:p>
          <a:p>
            <a:r>
              <a:rPr lang="en-US" dirty="0"/>
              <a:t>Health misinformation was viewed on Facebook 3.8 BILLION times in the 2020, and only 16% of the misinformation has a warning label</a:t>
            </a:r>
          </a:p>
          <a:p>
            <a:pPr marL="171450" indent="-171450">
              <a:buFontTx/>
              <a:buChar char="-"/>
            </a:pPr>
            <a:r>
              <a:rPr lang="en-US" dirty="0"/>
              <a:t>Types of misinformation: bogus cures (ex: Colloidal silver), Bill Gates backed a polio vaccine that causes paralysis, and quarantine “harms” public health</a:t>
            </a:r>
          </a:p>
          <a:p>
            <a:pPr marL="171450" indent="-171450">
              <a:buFontTx/>
              <a:buChar char="-"/>
            </a:pPr>
            <a:endParaRPr lang="en-US" dirty="0"/>
          </a:p>
          <a:p>
            <a:pPr marL="171450" indent="-171450">
              <a:buFontTx/>
              <a:buChar char="-"/>
            </a:pPr>
            <a:r>
              <a:rPr lang="en-US" dirty="0"/>
              <a:t>Social media platforms incentivize people to share content to get likes, comments, and other positive signals of engagement. These features help connect and inform people but reward engagement rather than accuracy, allowing emotionally charged misinformation to spread more easily than emotionally neutral content. </a:t>
            </a:r>
          </a:p>
          <a:p>
            <a:pPr marL="171450" indent="-171450">
              <a:buFontTx/>
              <a:buChar char="-"/>
            </a:pPr>
            <a:r>
              <a:rPr lang="en-US" dirty="0"/>
              <a:t>One study found that false news stories were 70 percent more likely to be shared on social media than true stories.</a:t>
            </a:r>
          </a:p>
          <a:p>
            <a:endParaRPr lang="en-US" dirty="0"/>
          </a:p>
          <a:p>
            <a:r>
              <a:rPr lang="en-US" dirty="0"/>
              <a:t>Algorithms that determine what users see online often prioritize content based on its popularity or similarity to previously seen content. As a result, a user exposed to misinformation once could see more and more of it over time, further reinforcing one’s misunderstanding. Some websites also combine different kinds of information, such as news, ads, and posts from users, into a single feed, which can leave consumers confused about the underlying source of any given piece of content.</a:t>
            </a:r>
          </a:p>
        </p:txBody>
      </p:sp>
      <p:sp>
        <p:nvSpPr>
          <p:cNvPr id="4" name="Slide Number Placeholder 3"/>
          <p:cNvSpPr>
            <a:spLocks noGrp="1"/>
          </p:cNvSpPr>
          <p:nvPr>
            <p:ph type="sldNum" sz="quarter" idx="5"/>
          </p:nvPr>
        </p:nvSpPr>
        <p:spPr/>
        <p:txBody>
          <a:bodyPr/>
          <a:lstStyle/>
          <a:p>
            <a:fld id="{82276FE1-291A-4701-A228-CAA1E4652221}" type="slidenum">
              <a:rPr lang="en-US" smtClean="0"/>
              <a:t>15</a:t>
            </a:fld>
            <a:endParaRPr lang="en-US"/>
          </a:p>
        </p:txBody>
      </p:sp>
    </p:spTree>
    <p:extLst>
      <p:ext uri="{BB962C8B-B14F-4D97-AF65-F5344CB8AC3E}">
        <p14:creationId xmlns:p14="http://schemas.microsoft.com/office/powerpoint/2010/main" val="60102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exposure to COVID-19 vaccine misinformation made people less likely to want a COVID-19 vaccine.</a:t>
            </a:r>
          </a:p>
          <a:p>
            <a:endParaRPr lang="en-US" dirty="0"/>
          </a:p>
          <a:p>
            <a:r>
              <a:rPr lang="en-US" dirty="0"/>
              <a:t>Misinformation has also led to harassment of and violence against public health workers, health professionals, airline staff, and other frontline workers tasked with communicating evolving public health measures.</a:t>
            </a:r>
          </a:p>
        </p:txBody>
      </p:sp>
      <p:sp>
        <p:nvSpPr>
          <p:cNvPr id="4" name="Slide Number Placeholder 3"/>
          <p:cNvSpPr>
            <a:spLocks noGrp="1"/>
          </p:cNvSpPr>
          <p:nvPr>
            <p:ph type="sldNum" sz="quarter" idx="5"/>
          </p:nvPr>
        </p:nvSpPr>
        <p:spPr/>
        <p:txBody>
          <a:bodyPr/>
          <a:lstStyle/>
          <a:p>
            <a:fld id="{DDE82FD2-F864-2E4E-ACF0-2DBC196A7066}" type="slidenum">
              <a:rPr lang="en-US" smtClean="0"/>
              <a:t>16</a:t>
            </a:fld>
            <a:endParaRPr lang="en-US" dirty="0"/>
          </a:p>
        </p:txBody>
      </p:sp>
    </p:spTree>
    <p:extLst>
      <p:ext uri="{BB962C8B-B14F-4D97-AF65-F5344CB8AC3E}">
        <p14:creationId xmlns:p14="http://schemas.microsoft.com/office/powerpoint/2010/main" val="4050042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“Conspiracy theorists also have an outsized influence despite their small numbers. An analysis of over 2 million comments on the subreddit site r/conspiracy found that while only 5% of posters exhibited conspiratorial thinking, they were responsible for 64% of all comments. The most active author wrote 896,337 words, twice the length of the Lord of the Rings trilogy!” </a:t>
            </a:r>
          </a:p>
          <a:p>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19</a:t>
            </a:fld>
            <a:endParaRPr lang="en-US" dirty="0"/>
          </a:p>
        </p:txBody>
      </p:sp>
    </p:spTree>
    <p:extLst>
      <p:ext uri="{BB962C8B-B14F-4D97-AF65-F5344CB8AC3E}">
        <p14:creationId xmlns:p14="http://schemas.microsoft.com/office/powerpoint/2010/main" val="192702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Contradictory: Able to hold multiple contradictory beliefs at one time.  Often, the commitment to believe the “official” account is stronger than believes a specific alternative explanation</a:t>
            </a:r>
          </a:p>
          <a:p>
            <a:endParaRPr lang="en-US" dirty="0"/>
          </a:p>
          <a:p>
            <a:r>
              <a:rPr lang="en-US" dirty="0"/>
              <a:t>Overriding suspicion: Extreme suspicion of the “official account”</a:t>
            </a:r>
          </a:p>
          <a:p>
            <a:endParaRPr lang="en-US" dirty="0"/>
          </a:p>
          <a:p>
            <a:r>
              <a:rPr lang="en-US" dirty="0"/>
              <a:t>Nefarious Intent: Motivations behind the situation are presumed to be nefarious</a:t>
            </a:r>
          </a:p>
          <a:p>
            <a:endParaRPr lang="en-US" dirty="0"/>
          </a:p>
          <a:p>
            <a:r>
              <a:rPr lang="en-US" dirty="0"/>
              <a:t>Something must be wrong: Convinced that “something” is wrong</a:t>
            </a:r>
          </a:p>
          <a:p>
            <a:endParaRPr lang="en-US" dirty="0"/>
          </a:p>
          <a:p>
            <a:r>
              <a:rPr lang="en-US" dirty="0"/>
              <a:t>Persecute victim: Often perceived and present themselves as victimized while at the same time the brave antagonist taking on the conspiracy</a:t>
            </a:r>
          </a:p>
          <a:p>
            <a:endParaRPr lang="en-US" dirty="0"/>
          </a:p>
          <a:p>
            <a:r>
              <a:rPr lang="en-US" dirty="0"/>
              <a:t>Immune to evidence: Evidence that counters the conspiracy is inherently seen as part of the conspiracy</a:t>
            </a:r>
          </a:p>
          <a:p>
            <a:endParaRPr lang="en-US" dirty="0"/>
          </a:p>
          <a:p>
            <a:r>
              <a:rPr lang="en-US" dirty="0"/>
              <a:t>Re-interpreting randomness: Belief that nothing occurs by accident</a:t>
            </a:r>
          </a:p>
          <a:p>
            <a:endParaRPr lang="en-US" dirty="0"/>
          </a:p>
          <a:p>
            <a:r>
              <a:rPr lang="en-US" dirty="0"/>
              <a:t>Source: https://www.climatechangecommunication.org/wp-content/uploads/2020/03/ConspiracyTheoryHandbook.pdf </a:t>
            </a:r>
          </a:p>
        </p:txBody>
      </p:sp>
      <p:sp>
        <p:nvSpPr>
          <p:cNvPr id="4" name="Slide Number Placeholder 3"/>
          <p:cNvSpPr>
            <a:spLocks noGrp="1"/>
          </p:cNvSpPr>
          <p:nvPr>
            <p:ph type="sldNum" sz="quarter" idx="5"/>
          </p:nvPr>
        </p:nvSpPr>
        <p:spPr/>
        <p:txBody>
          <a:bodyPr/>
          <a:lstStyle/>
          <a:p>
            <a:fld id="{8888F5BD-A6D1-4BBF-9942-72FBED6BC0C4}" type="slidenum">
              <a:rPr lang="en-US" smtClean="0"/>
              <a:t>20</a:t>
            </a:fld>
            <a:endParaRPr lang="en-US"/>
          </a:p>
        </p:txBody>
      </p:sp>
    </p:spTree>
    <p:extLst>
      <p:ext uri="{BB962C8B-B14F-4D97-AF65-F5344CB8AC3E}">
        <p14:creationId xmlns:p14="http://schemas.microsoft.com/office/powerpoint/2010/main" val="148907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Interdisciplinary volunteer team of women comprised of researchers and clinicians with expertise in medicine, epidemiology, demography, health policy, economics, mental health, nursing, behavioral science, and immunology.  We publish reliable, evidence based information about COVID-19, other health </a:t>
            </a:r>
            <a:r>
              <a:rPr lang="en-US" dirty="0" err="1"/>
              <a:t>topicsm</a:t>
            </a:r>
            <a:r>
              <a:rPr lang="en-US" dirty="0"/>
              <a:t> and information </a:t>
            </a:r>
            <a:r>
              <a:rPr lang="en-US" dirty="0" err="1"/>
              <a:t>hygeine</a:t>
            </a:r>
            <a:r>
              <a:rPr lang="en-US" dirty="0"/>
              <a:t> in simple, easy to understand language and concepts.  We have six primary outlets for our content: our website, newsletter, Facebook, Twitter, Instagram, and </a:t>
            </a:r>
            <a:r>
              <a:rPr lang="en-US" dirty="0" err="1"/>
              <a:t>Linkedin</a:t>
            </a:r>
            <a:r>
              <a:rPr lang="en-US" dirty="0"/>
              <a:t>. We post 1-2 articles daily and cross post on each platform.  Our messages short, </a:t>
            </a:r>
            <a:r>
              <a:rPr lang="en-US" dirty="0" err="1"/>
              <a:t>focussed</a:t>
            </a:r>
            <a:r>
              <a:rPr lang="en-US" dirty="0"/>
              <a:t>, and are amplified by our readership.  </a:t>
            </a:r>
          </a:p>
        </p:txBody>
      </p:sp>
      <p:sp>
        <p:nvSpPr>
          <p:cNvPr id="4" name="Slide Number Placeholder 3"/>
          <p:cNvSpPr>
            <a:spLocks noGrp="1"/>
          </p:cNvSpPr>
          <p:nvPr>
            <p:ph type="sldNum" sz="quarter" idx="5"/>
          </p:nvPr>
        </p:nvSpPr>
        <p:spPr/>
        <p:txBody>
          <a:bodyPr/>
          <a:lstStyle/>
          <a:p>
            <a:fld id="{DDE82FD2-F864-2E4E-ACF0-2DBC196A7066}" type="slidenum">
              <a:rPr lang="en-US" smtClean="0"/>
              <a:t>21</a:t>
            </a:fld>
            <a:endParaRPr lang="en-US" dirty="0"/>
          </a:p>
        </p:txBody>
      </p:sp>
    </p:spTree>
    <p:extLst>
      <p:ext uri="{BB962C8B-B14F-4D97-AF65-F5344CB8AC3E}">
        <p14:creationId xmlns:p14="http://schemas.microsoft.com/office/powerpoint/2010/main" val="165312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a:noAutofit/>
          </a:bodyPr>
          <a:lstStyle>
            <a:lvl1pPr>
              <a:defRPr sz="4000" cap="all" spc="3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916016" y="2551819"/>
            <a:ext cx="2952599" cy="1781642"/>
          </a:xfrm>
        </p:spPr>
        <p:txBody>
          <a:bodyPr>
            <a:normAutofit/>
          </a:bodyPr>
          <a:lstStyle>
            <a:lvl1pPr marL="0" indent="0" algn="l">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id="{6B46AC40-4848-C146-B8DE-C805F662DCA5}"/>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0966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dirty="0"/>
          </a:p>
        </p:txBody>
      </p:sp>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633306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916016" y="2551819"/>
            <a:ext cx="4413068" cy="3539265"/>
          </a:xfrm>
        </p:spPr>
        <p:txBody>
          <a:bodyPr>
            <a:normAutofit/>
          </a:bodyPr>
          <a:lstStyle>
            <a:lvl1pPr marL="342900" indent="-342900"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6461342" y="0"/>
            <a:ext cx="5730658"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dirty="0"/>
          </a:p>
        </p:txBody>
      </p: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916016" y="2551819"/>
            <a:ext cx="4413068" cy="3539265"/>
          </a:xfrm>
        </p:spPr>
        <p:txBody>
          <a:bodyPr>
            <a:normAutofit/>
          </a:bodyPr>
          <a:lstStyle>
            <a:lvl1pPr marL="342900" indent="-342900"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B68D0772-CD2B-41C8-B1A4-597648784B5F}"/>
              </a:ext>
            </a:extLst>
          </p:cNvPr>
          <p:cNvSpPr>
            <a:spLocks noGrp="1"/>
          </p:cNvSpPr>
          <p:nvPr>
            <p:ph sz="quarter" idx="13"/>
          </p:nvPr>
        </p:nvSpPr>
        <p:spPr>
          <a:xfrm>
            <a:off x="6096000" y="0"/>
            <a:ext cx="6096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704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0">
            <a:extLst>
              <a:ext uri="{FF2B5EF4-FFF2-40B4-BE49-F238E27FC236}">
                <a16:creationId xmlns:a16="http://schemas.microsoft.com/office/drawing/2014/main" id="{ACD184E7-842E-4CDA-8022-CFE5CEA0DBE9}"/>
              </a:ext>
            </a:extLst>
          </p:cNvPr>
          <p:cNvSpPr>
            <a:spLocks noGrp="1"/>
          </p:cNvSpPr>
          <p:nvPr>
            <p:ph type="pic" sz="quarter" idx="16"/>
          </p:nvPr>
        </p:nvSpPr>
        <p:spPr>
          <a:xfrm>
            <a:off x="0" y="0"/>
            <a:ext cx="8534400" cy="6858000"/>
          </a:xfrm>
          <a:custGeom>
            <a:avLst/>
            <a:gdLst>
              <a:gd name="connsiteX0" fmla="*/ 0 w 8534400"/>
              <a:gd name="connsiteY0" fmla="*/ 0 h 6858000"/>
              <a:gd name="connsiteX1" fmla="*/ 6827520 w 8534400"/>
              <a:gd name="connsiteY1" fmla="*/ 0 h 6858000"/>
              <a:gd name="connsiteX2" fmla="*/ 7396480 w 8534400"/>
              <a:gd name="connsiteY2" fmla="*/ 2286000 h 6858000"/>
              <a:gd name="connsiteX3" fmla="*/ 693682 w 8534400"/>
              <a:gd name="connsiteY3" fmla="*/ 2286000 h 6858000"/>
              <a:gd name="connsiteX4" fmla="*/ 693682 w 8534400"/>
              <a:gd name="connsiteY4" fmla="*/ 5702300 h 6858000"/>
              <a:gd name="connsiteX5" fmla="*/ 8246759 w 8534400"/>
              <a:gd name="connsiteY5" fmla="*/ 5702300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396480" y="2286000"/>
                </a:lnTo>
                <a:lnTo>
                  <a:pt x="693682" y="2286000"/>
                </a:lnTo>
                <a:lnTo>
                  <a:pt x="693682" y="5702300"/>
                </a:lnTo>
                <a:lnTo>
                  <a:pt x="8246759" y="5702300"/>
                </a:lnTo>
                <a:lnTo>
                  <a:pt x="8534400" y="6858000"/>
                </a:lnTo>
                <a:lnTo>
                  <a:pt x="0" y="6858000"/>
                </a:lnTo>
                <a:close/>
              </a:path>
            </a:pathLst>
          </a:custGeom>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bg1"/>
                </a:solidFill>
              </a:defRPr>
            </a:lvl1pPr>
          </a:lstStyle>
          <a:p>
            <a:fld id="{B1597006-230C-EE41-ACD1-3FF8D7F2D9A3}" type="datetime1">
              <a:rPr lang="en-US" smtClean="0"/>
              <a:pPr/>
              <a:t>9/12/22</a:t>
            </a:fld>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lvl1pPr>
              <a:defRPr sz="1000">
                <a:solidFill>
                  <a:schemeClr val="bg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3" name="Text Placeholder 2">
            <a:extLst>
              <a:ext uri="{FF2B5EF4-FFF2-40B4-BE49-F238E27FC236}">
                <a16:creationId xmlns:a16="http://schemas.microsoft.com/office/drawing/2014/main" id="{6CC650A3-C37B-8949-AAFB-1CA610A432AE}"/>
              </a:ext>
            </a:extLst>
          </p:cNvPr>
          <p:cNvSpPr>
            <a:spLocks noGrp="1"/>
          </p:cNvSpPr>
          <p:nvPr>
            <p:ph type="body" sz="quarter" idx="13"/>
          </p:nvPr>
        </p:nvSpPr>
        <p:spPr>
          <a:xfrm>
            <a:off x="4661069"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6823CE96-7B45-0E4E-8DD2-AAE6F7DB97C9}"/>
              </a:ext>
            </a:extLst>
          </p:cNvPr>
          <p:cNvSpPr>
            <a:spLocks noGrp="1"/>
          </p:cNvSpPr>
          <p:nvPr>
            <p:ph type="body" sz="quarter" idx="14"/>
          </p:nvPr>
        </p:nvSpPr>
        <p:spPr>
          <a:xfrm>
            <a:off x="81151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7F451F20-9248-594B-8CD5-3442A64513D8}"/>
              </a:ext>
            </a:extLst>
          </p:cNvPr>
          <p:cNvSpPr>
            <a:spLocks noGrp="1"/>
          </p:cNvSpPr>
          <p:nvPr>
            <p:ph type="body" sz="quarter" idx="15"/>
          </p:nvPr>
        </p:nvSpPr>
        <p:spPr>
          <a:xfrm>
            <a:off x="12190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31027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388056-F1AF-4D00-8876-6F9D99943082}"/>
              </a:ext>
            </a:extLst>
          </p:cNvPr>
          <p:cNvSpPr>
            <a:spLocks noGrp="1"/>
          </p:cNvSpPr>
          <p:nvPr>
            <p:ph type="sldNum" sz="quarter" idx="10"/>
          </p:nvPr>
        </p:nvSpPr>
        <p:spPr>
          <a:xfrm>
            <a:off x="100415" y="6356077"/>
            <a:ext cx="403122" cy="409575"/>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279775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lstStyle/>
          <a:p>
            <a:r>
              <a:rPr lang="en-US" dirty="0"/>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413352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87134-F934-480B-8220-793DEA3E5216}"/>
              </a:ext>
            </a:extLst>
          </p:cNvPr>
          <p:cNvSpPr>
            <a:spLocks noGrp="1"/>
          </p:cNvSpPr>
          <p:nvPr>
            <p:ph type="title" hasCustomPrompt="1"/>
          </p:nvPr>
        </p:nvSpPr>
        <p:spPr>
          <a:xfrm>
            <a:off x="1100847" y="2573304"/>
            <a:ext cx="10515600" cy="1325563"/>
          </a:xfrm>
        </p:spPr>
        <p:txBody>
          <a:bodyPr/>
          <a:lstStyle>
            <a:lvl1pPr algn="ctr">
              <a:defRPr>
                <a:solidFill>
                  <a:schemeClr val="bg1"/>
                </a:solidFill>
              </a:defRPr>
            </a:lvl1pPr>
          </a:lstStyle>
          <a:p>
            <a:r>
              <a:rPr lang="en-US" dirty="0"/>
              <a:t>Divider Slide - Click to edit</a:t>
            </a:r>
          </a:p>
        </p:txBody>
      </p:sp>
    </p:spTree>
    <p:extLst>
      <p:ext uri="{BB962C8B-B14F-4D97-AF65-F5344CB8AC3E}">
        <p14:creationId xmlns:p14="http://schemas.microsoft.com/office/powerpoint/2010/main" val="1985271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6" name="Picture Placeholder 5">
            <a:extLst>
              <a:ext uri="{FF2B5EF4-FFF2-40B4-BE49-F238E27FC236}">
                <a16:creationId xmlns:a16="http://schemas.microsoft.com/office/drawing/2014/main" id="{22459DEE-E152-47DA-8D52-C9681014BC8E}"/>
              </a:ext>
            </a:extLst>
          </p:cNvPr>
          <p:cNvSpPr>
            <a:spLocks noGrp="1"/>
          </p:cNvSpPr>
          <p:nvPr>
            <p:ph type="pic" sz="quarter" idx="10"/>
          </p:nvPr>
        </p:nvSpPr>
        <p:spPr>
          <a:xfrm>
            <a:off x="0" y="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rmAutofit/>
          </a:bodyPr>
          <a:lstStyle>
            <a:lvl1pPr algn="ctr">
              <a:defRPr sz="4000" spc="300">
                <a:solidFill>
                  <a:schemeClr val="bg1"/>
                </a:solidFill>
                <a:latin typeface="Bahnschrift" panose="020B05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3597462" y="3567953"/>
            <a:ext cx="4997076" cy="610066"/>
          </a:xfrm>
        </p:spPr>
        <p:txBody>
          <a:bodyPr>
            <a:normAutofit/>
          </a:bodyPr>
          <a:lstStyle>
            <a:lvl1pPr marL="0" indent="0" algn="ctr">
              <a:buNone/>
              <a:defRPr sz="20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288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A6943C0-A7A3-4C4C-BEB2-9176DE863005}"/>
              </a:ext>
            </a:extLst>
          </p:cNvPr>
          <p:cNvSpPr>
            <a:spLocks noGrp="1"/>
          </p:cNvSpPr>
          <p:nvPr>
            <p:ph type="pic" sz="quarter" idx="13"/>
          </p:nvPr>
        </p:nvSpPr>
        <p:spPr>
          <a:xfrm>
            <a:off x="3681047" y="0"/>
            <a:ext cx="8510952" cy="68580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anchor="ctr">
            <a:noAutofit/>
          </a:bodyPr>
          <a:lstStyle>
            <a:lvl1pPr marL="0" indent="0" algn="ctr">
              <a:buNone/>
              <a:defRPr/>
            </a:lvl1pPr>
          </a:lstStyle>
          <a:p>
            <a:r>
              <a:rPr lang="en-US" dirty="0"/>
              <a:t>Click icon to add picture</a:t>
            </a:r>
          </a:p>
        </p:txBody>
      </p:sp>
      <p:cxnSp>
        <p:nvCxnSpPr>
          <p:cNvPr id="4" name="Straight Connector 3">
            <a:extLst>
              <a:ext uri="{FF2B5EF4-FFF2-40B4-BE49-F238E27FC236}">
                <a16:creationId xmlns:a16="http://schemas.microsoft.com/office/drawing/2014/main" id="{104F3C93-C085-8A47-9A2A-6AD3F3D69F4E}"/>
              </a:ext>
            </a:extLst>
          </p:cNvPr>
          <p:cNvCxnSpPr/>
          <p:nvPr userDrawn="1"/>
        </p:nvCxnSpPr>
        <p:spPr>
          <a:xfrm flipH="1">
            <a:off x="3510116" y="0"/>
            <a:ext cx="1533832" cy="6091084"/>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916016" y="2551819"/>
            <a:ext cx="2952599" cy="3539265"/>
          </a:xfrm>
        </p:spPr>
        <p:txBody>
          <a:bodyPr>
            <a:normAutofit/>
          </a:bodyPr>
          <a:lstStyle>
            <a:lvl1pPr marL="0" indent="0" algn="l">
              <a:lnSpc>
                <a:spcPct val="100000"/>
              </a:lnSpc>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937ADF-F9E1-BA4B-9DD9-49C1B8F55FAB}" type="datetime1">
              <a:rPr kumimoji="0" lang="en-US" sz="1000" b="0" i="0" u="none" strike="noStrike" kern="1200" cap="none" spc="0" normalizeH="0" baseline="0" noProof="0" smtClean="0">
                <a:ln>
                  <a:noFill/>
                </a:ln>
                <a:solidFill>
                  <a:srgbClr val="3A3A3A">
                    <a:lumMod val="60000"/>
                    <a:lumOff val="40000"/>
                  </a:srgbClr>
                </a:solidFill>
                <a:effectLst/>
                <a:uLnTx/>
                <a:uFillTx/>
                <a:latin typeface="Tw Cen MT" panose="020B0602020104020603" pitchFamily="34"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9/12/22</a:t>
            </a:fld>
            <a:endParaRPr kumimoji="0" lang="en-US" sz="1000" b="0" i="0" u="none" strike="noStrike" kern="1200" cap="none" spc="0" normalizeH="0" baseline="0" noProof="0" dirty="0">
              <a:ln>
                <a:noFill/>
              </a:ln>
              <a:solidFill>
                <a:srgbClr val="3A3A3A">
                  <a:lumMod val="60000"/>
                  <a:lumOff val="40000"/>
                </a:srgbClr>
              </a:solidFill>
              <a:effectLst/>
              <a:uLnTx/>
              <a:uFillTx/>
              <a:latin typeface="Tw Cen MT" panose="020B0602020104020603" pitchFamily="34" charset="77"/>
              <a:ea typeface="+mn-ea"/>
              <a:cs typeface="+mn-cs"/>
            </a:endParaRPr>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FFFFFF"/>
                </a:solidFill>
                <a:effectLst/>
                <a:uLnTx/>
                <a:uFillTx/>
                <a:latin typeface="Tw Cen MT" panose="020B0602020104020603" pitchFamily="34" charset="77"/>
                <a:ea typeface="+mn-ea"/>
                <a:cs typeface="+mn-cs"/>
              </a:rPr>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000" b="0" i="0" u="none" strike="noStrike" kern="1200" cap="none" spc="0" normalizeH="0" baseline="0" noProof="0" smtClean="0">
                <a:ln>
                  <a:noFill/>
                </a:ln>
                <a:solidFill>
                  <a:srgbClr val="FFFFFF"/>
                </a:solidFill>
                <a:effectLst/>
                <a:uLnTx/>
                <a:uFillTx/>
                <a:latin typeface="Tw Cen MT" panose="020B06020201040206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1742496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FD6AC9F3-6F32-409B-A3B1-EEF36BA06678}"/>
              </a:ext>
            </a:extLst>
          </p:cNvPr>
          <p:cNvSpPr>
            <a:spLocks noGrp="1"/>
          </p:cNvSpPr>
          <p:nvPr>
            <p:ph type="pic" sz="quarter" idx="13"/>
          </p:nvPr>
        </p:nvSpPr>
        <p:spPr>
          <a:xfrm>
            <a:off x="0" y="0"/>
            <a:ext cx="8534400" cy="685800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20" name="Rectangle 19">
            <a:extLst>
              <a:ext uri="{FF2B5EF4-FFF2-40B4-BE49-F238E27FC236}">
                <a16:creationId xmlns:a16="http://schemas.microsoft.com/office/drawing/2014/main" id="{E26FF020-BB93-4C6C-B3ED-8326D424097A}"/>
              </a:ext>
            </a:extLst>
          </p:cNvPr>
          <p:cNvSpPr/>
          <p:nvPr userDrawn="1"/>
        </p:nvSpPr>
        <p:spPr>
          <a:xfrm>
            <a:off x="5680814" y="974442"/>
            <a:ext cx="5228191" cy="478421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6096000" y="2075245"/>
            <a:ext cx="4446062" cy="3295405"/>
          </a:xfrm>
        </p:spPr>
        <p:txBody>
          <a:bodyPr>
            <a:normAutofit/>
          </a:bodyPr>
          <a:lstStyle>
            <a:lvl1pPr marL="0" indent="0" algn="l">
              <a:lnSpc>
                <a:spcPct val="125000"/>
              </a:lnSpc>
              <a:buNone/>
              <a:defRPr sz="18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0B419B9-5288-FE4A-9F37-54AAEB8CA389}" type="datetime1">
              <a:rPr kumimoji="0" lang="en-US" sz="1000" b="0" i="0" u="none" strike="noStrike" kern="1200" cap="none" spc="0" normalizeH="0" baseline="0" noProof="0" smtClean="0">
                <a:ln>
                  <a:noFill/>
                </a:ln>
                <a:solidFill>
                  <a:srgbClr val="FFFFFF"/>
                </a:solidFill>
                <a:effectLst/>
                <a:uLnTx/>
                <a:uFillTx/>
                <a:latin typeface="Tw Cen MT" panose="020B0602020104020603" pitchFamily="34"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9/12/22</a:t>
            </a:fld>
            <a:endParaRPr kumimoji="0" lang="en-US" sz="1000" b="0" i="0" u="none" strike="noStrike" kern="1200" cap="none" spc="0" normalizeH="0" baseline="0" noProof="0" dirty="0">
              <a:ln>
                <a:noFill/>
              </a:ln>
              <a:solidFill>
                <a:srgbClr val="FFFFFF"/>
              </a:solidFill>
              <a:effectLst/>
              <a:uLnTx/>
              <a:uFillTx/>
              <a:latin typeface="Tw Cen MT" panose="020B0602020104020603" pitchFamily="34" charset="77"/>
              <a:ea typeface="+mn-ea"/>
              <a:cs typeface="+mn-cs"/>
            </a:endParaRPr>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FFFFFF"/>
                </a:solidFill>
                <a:effectLst/>
                <a:uLnTx/>
                <a:uFillTx/>
                <a:latin typeface="Tw Cen MT" panose="020B0602020104020603" pitchFamily="34" charset="77"/>
                <a:ea typeface="+mn-ea"/>
                <a:cs typeface="+mn-cs"/>
              </a:rPr>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000" b="0" i="0" u="none" strike="noStrike" kern="1200" cap="none" spc="0" normalizeH="0" baseline="0" noProof="0" smtClean="0">
                <a:ln>
                  <a:noFill/>
                </a:ln>
                <a:solidFill>
                  <a:srgbClr val="3A3A3A">
                    <a:lumMod val="60000"/>
                    <a:lumOff val="40000"/>
                  </a:srgbClr>
                </a:solidFill>
                <a:effectLst/>
                <a:uLnTx/>
                <a:uFillTx/>
                <a:latin typeface="Tw Cen MT" panose="020B06020201040206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3A3A3A">
                  <a:lumMod val="60000"/>
                  <a:lumOff val="40000"/>
                </a:srgbClr>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74173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A6943C0-A7A3-4C4C-BEB2-9176DE863005}"/>
              </a:ext>
            </a:extLst>
          </p:cNvPr>
          <p:cNvSpPr>
            <a:spLocks noGrp="1"/>
          </p:cNvSpPr>
          <p:nvPr>
            <p:ph type="pic" sz="quarter" idx="13"/>
          </p:nvPr>
        </p:nvSpPr>
        <p:spPr>
          <a:xfrm>
            <a:off x="3681047" y="0"/>
            <a:ext cx="8510952" cy="68580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104F3C93-C085-8A47-9A2A-6AD3F3D69F4E}"/>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916016" y="2551819"/>
            <a:ext cx="2952599" cy="3539265"/>
          </a:xfrm>
        </p:spPr>
        <p:txBody>
          <a:bodyPr>
            <a:normAutofit/>
          </a:bodyPr>
          <a:lstStyle>
            <a:lvl1pPr marL="0" indent="0" algn="l">
              <a:lnSpc>
                <a:spcPct val="100000"/>
              </a:lnSpc>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lvl1pPr>
          </a:lstStyle>
          <a:p>
            <a:fld id="{95937ADF-F9E1-BA4B-9DD9-49C1B8F55FAB}" type="datetime1">
              <a:rPr lang="en-US" smtClean="0"/>
              <a:pPr/>
              <a:t>9/12/22</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21" name="Picture Placeholder 20">
            <a:extLst>
              <a:ext uri="{FF2B5EF4-FFF2-40B4-BE49-F238E27FC236}">
                <a16:creationId xmlns:a16="http://schemas.microsoft.com/office/drawing/2014/main" id="{ACD184E7-842E-4CDA-8022-CFE5CEA0DBE9}"/>
              </a:ext>
            </a:extLst>
          </p:cNvPr>
          <p:cNvSpPr>
            <a:spLocks noGrp="1"/>
          </p:cNvSpPr>
          <p:nvPr>
            <p:ph type="pic" sz="quarter" idx="16"/>
          </p:nvPr>
        </p:nvSpPr>
        <p:spPr>
          <a:xfrm>
            <a:off x="0" y="0"/>
            <a:ext cx="8534400" cy="6858000"/>
          </a:xfrm>
          <a:custGeom>
            <a:avLst/>
            <a:gdLst>
              <a:gd name="connsiteX0" fmla="*/ 0 w 8534400"/>
              <a:gd name="connsiteY0" fmla="*/ 0 h 6858000"/>
              <a:gd name="connsiteX1" fmla="*/ 6827520 w 8534400"/>
              <a:gd name="connsiteY1" fmla="*/ 0 h 6858000"/>
              <a:gd name="connsiteX2" fmla="*/ 7396480 w 8534400"/>
              <a:gd name="connsiteY2" fmla="*/ 2286000 h 6858000"/>
              <a:gd name="connsiteX3" fmla="*/ 693682 w 8534400"/>
              <a:gd name="connsiteY3" fmla="*/ 2286000 h 6858000"/>
              <a:gd name="connsiteX4" fmla="*/ 693682 w 8534400"/>
              <a:gd name="connsiteY4" fmla="*/ 5702300 h 6858000"/>
              <a:gd name="connsiteX5" fmla="*/ 8246759 w 8534400"/>
              <a:gd name="connsiteY5" fmla="*/ 5702300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396480" y="2286000"/>
                </a:lnTo>
                <a:lnTo>
                  <a:pt x="693682" y="2286000"/>
                </a:lnTo>
                <a:lnTo>
                  <a:pt x="693682" y="5702300"/>
                </a:lnTo>
                <a:lnTo>
                  <a:pt x="8246759" y="5702300"/>
                </a:lnTo>
                <a:lnTo>
                  <a:pt x="8534400" y="6858000"/>
                </a:lnTo>
                <a:lnTo>
                  <a:pt x="0" y="6858000"/>
                </a:lnTo>
                <a:close/>
              </a:path>
            </a:pathLst>
          </a:custGeom>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597006-230C-EE41-ACD1-3FF8D7F2D9A3}" type="datetime1">
              <a:rPr kumimoji="0" lang="en-US" sz="1000" b="0" i="0" u="none" strike="noStrike" kern="1200" cap="none" spc="0" normalizeH="0" baseline="0" noProof="0" smtClean="0">
                <a:ln>
                  <a:noFill/>
                </a:ln>
                <a:solidFill>
                  <a:srgbClr val="FFFFFF"/>
                </a:solidFill>
                <a:effectLst/>
                <a:uLnTx/>
                <a:uFillTx/>
                <a:latin typeface="Tw Cen MT" panose="020B0602020104020603" pitchFamily="34"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9/12/22</a:t>
            </a:fld>
            <a:endParaRPr kumimoji="0" lang="en-US" sz="1000" b="0" i="0" u="none" strike="noStrike" kern="1200" cap="none" spc="0" normalizeH="0" baseline="0" noProof="0" dirty="0">
              <a:ln>
                <a:noFill/>
              </a:ln>
              <a:solidFill>
                <a:srgbClr val="FFFFFF"/>
              </a:solidFill>
              <a:effectLst/>
              <a:uLnTx/>
              <a:uFillTx/>
              <a:latin typeface="Tw Cen MT" panose="020B0602020104020603" pitchFamily="34" charset="77"/>
              <a:ea typeface="+mn-ea"/>
              <a:cs typeface="+mn-cs"/>
            </a:endParaRP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lvl1pPr>
              <a:defRPr sz="10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FFFFFF"/>
                </a:solidFill>
                <a:effectLst/>
                <a:uLnTx/>
                <a:uFillTx/>
                <a:latin typeface="Tw Cen MT" panose="020B0602020104020603" pitchFamily="34" charset="77"/>
                <a:ea typeface="+mn-ea"/>
                <a:cs typeface="+mn-cs"/>
              </a:rPr>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000" b="0" i="0" u="none" strike="noStrike" kern="1200" cap="none" spc="0" normalizeH="0" baseline="0" noProof="0" smtClean="0">
                <a:ln>
                  <a:noFill/>
                </a:ln>
                <a:solidFill>
                  <a:srgbClr val="3A3A3A">
                    <a:lumMod val="60000"/>
                    <a:lumOff val="40000"/>
                  </a:srgbClr>
                </a:solidFill>
                <a:effectLst/>
                <a:uLnTx/>
                <a:uFillTx/>
                <a:latin typeface="Tw Cen MT" panose="020B06020201040206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3A3A3A">
                  <a:lumMod val="60000"/>
                  <a:lumOff val="40000"/>
                </a:srgbClr>
              </a:solidFill>
              <a:effectLst/>
              <a:uLnTx/>
              <a:uFillTx/>
              <a:latin typeface="Tw Cen MT" panose="020B0602020104020603" pitchFamily="34" charset="77"/>
              <a:ea typeface="+mn-ea"/>
              <a:cs typeface="+mn-cs"/>
            </a:endParaRPr>
          </a:p>
        </p:txBody>
      </p:sp>
      <p:sp>
        <p:nvSpPr>
          <p:cNvPr id="3" name="Text Placeholder 2">
            <a:extLst>
              <a:ext uri="{FF2B5EF4-FFF2-40B4-BE49-F238E27FC236}">
                <a16:creationId xmlns:a16="http://schemas.microsoft.com/office/drawing/2014/main" id="{6CC650A3-C37B-8949-AAFB-1CA610A432AE}"/>
              </a:ext>
            </a:extLst>
          </p:cNvPr>
          <p:cNvSpPr>
            <a:spLocks noGrp="1"/>
          </p:cNvSpPr>
          <p:nvPr>
            <p:ph type="body" sz="quarter" idx="13"/>
          </p:nvPr>
        </p:nvSpPr>
        <p:spPr>
          <a:xfrm>
            <a:off x="4661069"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6823CE96-7B45-0E4E-8DD2-AAE6F7DB97C9}"/>
              </a:ext>
            </a:extLst>
          </p:cNvPr>
          <p:cNvSpPr>
            <a:spLocks noGrp="1"/>
          </p:cNvSpPr>
          <p:nvPr>
            <p:ph type="body" sz="quarter" idx="14"/>
          </p:nvPr>
        </p:nvSpPr>
        <p:spPr>
          <a:xfrm>
            <a:off x="81151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7F451F20-9248-594B-8CD5-3442A64513D8}"/>
              </a:ext>
            </a:extLst>
          </p:cNvPr>
          <p:cNvSpPr>
            <a:spLocks noGrp="1"/>
          </p:cNvSpPr>
          <p:nvPr>
            <p:ph type="body" sz="quarter" idx="15"/>
          </p:nvPr>
        </p:nvSpPr>
        <p:spPr>
          <a:xfrm>
            <a:off x="12190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8301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329649E-3847-4CC6-A84D-56DE76BD193D}"/>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84E120DB-DDEC-4DDF-8FB4-5C52F8078B86}"/>
              </a:ext>
            </a:extLst>
          </p:cNvPr>
          <p:cNvSpPr>
            <a:spLocks noGrp="1"/>
          </p:cNvSpPr>
          <p:nvPr>
            <p:ph sz="quarter" idx="13"/>
          </p:nvPr>
        </p:nvSpPr>
        <p:spPr>
          <a:xfrm>
            <a:off x="693738" y="2705425"/>
            <a:ext cx="10745787" cy="32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5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FD6AC9F3-6F32-409B-A3B1-EEF36BA06678}"/>
              </a:ext>
            </a:extLst>
          </p:cNvPr>
          <p:cNvSpPr>
            <a:spLocks noGrp="1"/>
          </p:cNvSpPr>
          <p:nvPr>
            <p:ph type="pic" sz="quarter" idx="13"/>
          </p:nvPr>
        </p:nvSpPr>
        <p:spPr>
          <a:xfrm>
            <a:off x="0" y="0"/>
            <a:ext cx="8534400" cy="685800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20" name="Rectangle 19">
            <a:extLst>
              <a:ext uri="{FF2B5EF4-FFF2-40B4-BE49-F238E27FC236}">
                <a16:creationId xmlns:a16="http://schemas.microsoft.com/office/drawing/2014/main" id="{E26FF020-BB93-4C6C-B3ED-8326D424097A}"/>
              </a:ext>
            </a:extLst>
          </p:cNvPr>
          <p:cNvSpPr/>
          <p:nvPr userDrawn="1"/>
        </p:nvSpPr>
        <p:spPr>
          <a:xfrm>
            <a:off x="5680814" y="974442"/>
            <a:ext cx="5228191" cy="478421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6096000" y="2075245"/>
            <a:ext cx="4446062" cy="3295405"/>
          </a:xfrm>
        </p:spPr>
        <p:txBody>
          <a:bodyPr>
            <a:normAutofit/>
          </a:bodyPr>
          <a:lstStyle>
            <a:lvl1pPr marL="0" indent="0" algn="l">
              <a:lnSpc>
                <a:spcPct val="125000"/>
              </a:lnSpc>
              <a:buNone/>
              <a:defRPr sz="18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fld id="{10B419B9-5288-FE4A-9F37-54AAEB8CA389}" type="datetime1">
              <a:rPr lang="en-US" smtClean="0"/>
              <a:pPr/>
              <a:t>9/12/22</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tx2">
                    <a:lumMod val="60000"/>
                    <a:lumOff val="40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58699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22459DEE-E152-47DA-8D52-C9681014BC8E}"/>
              </a:ext>
            </a:extLst>
          </p:cNvPr>
          <p:cNvSpPr>
            <a:spLocks noGrp="1"/>
          </p:cNvSpPr>
          <p:nvPr>
            <p:ph type="pic" sz="quarter" idx="10"/>
          </p:nvPr>
        </p:nvSpPr>
        <p:spPr>
          <a:xfrm>
            <a:off x="0" y="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rmAutofit/>
          </a:bodyPr>
          <a:lstStyle>
            <a:lvl1pPr algn="ctr">
              <a:defRPr sz="4000" spc="300">
                <a:solidFill>
                  <a:schemeClr val="bg1"/>
                </a:solidFill>
                <a:latin typeface="Bahnschrift" panose="020B05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3597462" y="3567953"/>
            <a:ext cx="4997076" cy="610066"/>
          </a:xfrm>
        </p:spPr>
        <p:txBody>
          <a:bodyPr>
            <a:normAutofit/>
          </a:bodyPr>
          <a:lstStyle>
            <a:lvl1pPr marL="0" indent="0" algn="ctr">
              <a:buNone/>
              <a:defRPr sz="20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icture Placeholder 5">
            <a:extLst>
              <a:ext uri="{FF2B5EF4-FFF2-40B4-BE49-F238E27FC236}">
                <a16:creationId xmlns:a16="http://schemas.microsoft.com/office/drawing/2014/main" id="{D5F4E9B4-BBA4-4C0F-ACDC-23174CD63643}"/>
              </a:ext>
            </a:extLst>
          </p:cNvPr>
          <p:cNvSpPr txBox="1">
            <a:spLocks/>
          </p:cNvSpPr>
          <p:nvPr userDrawn="1"/>
        </p:nvSpPr>
        <p:spPr>
          <a:xfrm>
            <a:off x="152400" y="15240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Tw Cen MT"/>
                <a:ea typeface="+mn-ea"/>
                <a:cs typeface="+mn-cs"/>
              </a:rPr>
              <a:t>Click icon to add picture</a:t>
            </a:r>
            <a:endParaRPr kumimoji="0" lang="en-US" sz="2800" b="0" i="0" u="none" strike="noStrike" kern="1200" cap="none" spc="0" normalizeH="0" baseline="0" noProof="0" dirty="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280263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9/12/22</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cxnSp>
        <p:nvCxnSpPr>
          <p:cNvPr id="11" name="Straight Connecto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4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921764" y="2145265"/>
            <a:ext cx="8348472" cy="2363568"/>
          </a:xfrm>
          <a:noFill/>
        </p:spPr>
        <p:txBody>
          <a:bodyPr>
            <a:normAutofit/>
          </a:bodyPr>
          <a:lstStyle>
            <a:lvl1pPr algn="ctr">
              <a:defRPr sz="4000" spc="140" baseline="0">
                <a:solidFill>
                  <a:schemeClr val="tx2"/>
                </a:solidFill>
                <a:latin typeface="Tw Cen MT" panose="020B0602020104020603" pitchFamily="34" charset="77"/>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3" name="Title 1">
            <a:extLst>
              <a:ext uri="{FF2B5EF4-FFF2-40B4-BE49-F238E27FC236}">
                <a16:creationId xmlns:a16="http://schemas.microsoft.com/office/drawing/2014/main"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5" name="Text Placeholder 14">
            <a:extLst>
              <a:ext uri="{FF2B5EF4-FFF2-40B4-BE49-F238E27FC236}">
                <a16:creationId xmlns:a16="http://schemas.microsoft.com/office/drawing/2014/main"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a:t>Click to edit Master text styles</a:t>
            </a:r>
          </a:p>
        </p:txBody>
      </p:sp>
    </p:spTree>
    <p:extLst>
      <p:ext uri="{BB962C8B-B14F-4D97-AF65-F5344CB8AC3E}">
        <p14:creationId xmlns:p14="http://schemas.microsoft.com/office/powerpoint/2010/main" val="15933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he Team 4">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405063"/>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2200773"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2200773"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1" name="Picture Placeholder 16">
            <a:extLst>
              <a:ext uri="{FF2B5EF4-FFF2-40B4-BE49-F238E27FC236}">
                <a16:creationId xmlns:a16="http://schemas.microsoft.com/office/drawing/2014/main" id="{6D61AF1F-6298-744E-B9E2-999EED4A1EC8}"/>
              </a:ext>
            </a:extLst>
          </p:cNvPr>
          <p:cNvSpPr>
            <a:spLocks noGrp="1"/>
          </p:cNvSpPr>
          <p:nvPr>
            <p:ph type="pic" sz="quarter" idx="17"/>
          </p:nvPr>
        </p:nvSpPr>
        <p:spPr>
          <a:xfrm>
            <a:off x="1038044" y="4021592"/>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B409E4EC-6771-344F-AC49-F0493C4E505B}"/>
              </a:ext>
            </a:extLst>
          </p:cNvPr>
          <p:cNvSpPr>
            <a:spLocks noGrp="1"/>
          </p:cNvSpPr>
          <p:nvPr>
            <p:ph type="body" sz="quarter" idx="18" hasCustomPrompt="1"/>
          </p:nvPr>
        </p:nvSpPr>
        <p:spPr>
          <a:xfrm>
            <a:off x="2200773"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3" name="Text Placeholder 18">
            <a:extLst>
              <a:ext uri="{FF2B5EF4-FFF2-40B4-BE49-F238E27FC236}">
                <a16:creationId xmlns:a16="http://schemas.microsoft.com/office/drawing/2014/main" id="{22E21560-0E2C-7E48-882F-77B02B0CE34D}"/>
              </a:ext>
            </a:extLst>
          </p:cNvPr>
          <p:cNvSpPr>
            <a:spLocks noGrp="1"/>
          </p:cNvSpPr>
          <p:nvPr>
            <p:ph type="body" sz="quarter" idx="19"/>
          </p:nvPr>
        </p:nvSpPr>
        <p:spPr>
          <a:xfrm>
            <a:off x="2200773"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0" name="Picture Placeholder 16">
            <a:extLst>
              <a:ext uri="{FF2B5EF4-FFF2-40B4-BE49-F238E27FC236}">
                <a16:creationId xmlns:a16="http://schemas.microsoft.com/office/drawing/2014/main" id="{E38C0995-936E-464D-86FA-9C8847D9C4DB}"/>
              </a:ext>
            </a:extLst>
          </p:cNvPr>
          <p:cNvSpPr>
            <a:spLocks noGrp="1"/>
          </p:cNvSpPr>
          <p:nvPr>
            <p:ph type="pic" sz="quarter" idx="20"/>
          </p:nvPr>
        </p:nvSpPr>
        <p:spPr>
          <a:xfrm>
            <a:off x="5710265" y="2405063"/>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31" name="Text Placeholder 18">
            <a:extLst>
              <a:ext uri="{FF2B5EF4-FFF2-40B4-BE49-F238E27FC236}">
                <a16:creationId xmlns:a16="http://schemas.microsoft.com/office/drawing/2014/main" id="{00F264F2-A8BF-BF4E-82E5-457A75FF385D}"/>
              </a:ext>
            </a:extLst>
          </p:cNvPr>
          <p:cNvSpPr>
            <a:spLocks noGrp="1"/>
          </p:cNvSpPr>
          <p:nvPr>
            <p:ph type="body" sz="quarter" idx="21" hasCustomPrompt="1"/>
          </p:nvPr>
        </p:nvSpPr>
        <p:spPr>
          <a:xfrm>
            <a:off x="6872994"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2" name="Text Placeholder 18">
            <a:extLst>
              <a:ext uri="{FF2B5EF4-FFF2-40B4-BE49-F238E27FC236}">
                <a16:creationId xmlns:a16="http://schemas.microsoft.com/office/drawing/2014/main" id="{C969F956-9E58-0C47-8A73-BA9372304267}"/>
              </a:ext>
            </a:extLst>
          </p:cNvPr>
          <p:cNvSpPr>
            <a:spLocks noGrp="1"/>
          </p:cNvSpPr>
          <p:nvPr>
            <p:ph type="body" sz="quarter" idx="22"/>
          </p:nvPr>
        </p:nvSpPr>
        <p:spPr>
          <a:xfrm>
            <a:off x="6872994"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3" name="Picture Placeholder 16">
            <a:extLst>
              <a:ext uri="{FF2B5EF4-FFF2-40B4-BE49-F238E27FC236}">
                <a16:creationId xmlns:a16="http://schemas.microsoft.com/office/drawing/2014/main" id="{3A0B62B7-7680-5D4B-BC6D-4FFA49561510}"/>
              </a:ext>
            </a:extLst>
          </p:cNvPr>
          <p:cNvSpPr>
            <a:spLocks noGrp="1"/>
          </p:cNvSpPr>
          <p:nvPr>
            <p:ph type="pic" sz="quarter" idx="23"/>
          </p:nvPr>
        </p:nvSpPr>
        <p:spPr>
          <a:xfrm>
            <a:off x="5710265" y="4021592"/>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34" name="Text Placeholder 18">
            <a:extLst>
              <a:ext uri="{FF2B5EF4-FFF2-40B4-BE49-F238E27FC236}">
                <a16:creationId xmlns:a16="http://schemas.microsoft.com/office/drawing/2014/main" id="{6C664169-B5AF-FB46-AA38-C9DDC1EB8F74}"/>
              </a:ext>
            </a:extLst>
          </p:cNvPr>
          <p:cNvSpPr>
            <a:spLocks noGrp="1"/>
          </p:cNvSpPr>
          <p:nvPr>
            <p:ph type="body" sz="quarter" idx="24" hasCustomPrompt="1"/>
          </p:nvPr>
        </p:nvSpPr>
        <p:spPr>
          <a:xfrm>
            <a:off x="6872994"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5" name="Text Placeholder 18">
            <a:extLst>
              <a:ext uri="{FF2B5EF4-FFF2-40B4-BE49-F238E27FC236}">
                <a16:creationId xmlns:a16="http://schemas.microsoft.com/office/drawing/2014/main" id="{EB349D7E-9425-EA4B-906F-145652D00795}"/>
              </a:ext>
            </a:extLst>
          </p:cNvPr>
          <p:cNvSpPr>
            <a:spLocks noGrp="1"/>
          </p:cNvSpPr>
          <p:nvPr>
            <p:ph type="body" sz="quarter" idx="25"/>
          </p:nvPr>
        </p:nvSpPr>
        <p:spPr>
          <a:xfrm>
            <a:off x="6872994"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6" name="Title 1">
            <a:extLst>
              <a:ext uri="{FF2B5EF4-FFF2-40B4-BE49-F238E27FC236}">
                <a16:creationId xmlns:a16="http://schemas.microsoft.com/office/drawing/2014/main" id="{E6971742-A7E0-0D4A-AE6E-496FB9EC1BF1}"/>
              </a:ext>
            </a:extLst>
          </p:cNvPr>
          <p:cNvSpPr>
            <a:spLocks noGrp="1"/>
          </p:cNvSpPr>
          <p:nvPr>
            <p:ph type="ctrTitle"/>
          </p:nvPr>
        </p:nvSpPr>
        <p:spPr>
          <a:xfrm>
            <a:off x="916017" y="978408"/>
            <a:ext cx="8357616" cy="1088136"/>
          </a:xfrm>
        </p:spPr>
        <p:txBody>
          <a:bodyPr anchor="ctr">
            <a:norm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7184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 8">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159159"/>
            <a:ext cx="923886" cy="922335"/>
          </a:xfrm>
        </p:spPr>
        <p:txBody>
          <a:bodyPr>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1038044"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1038044"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4" name="Picture Placeholder 16">
            <a:extLst>
              <a:ext uri="{FF2B5EF4-FFF2-40B4-BE49-F238E27FC236}">
                <a16:creationId xmlns:a16="http://schemas.microsoft.com/office/drawing/2014/main" id="{6A88DE59-CC76-784E-91CC-86A873E12BB0}"/>
              </a:ext>
            </a:extLst>
          </p:cNvPr>
          <p:cNvSpPr>
            <a:spLocks noGrp="1"/>
          </p:cNvSpPr>
          <p:nvPr>
            <p:ph type="pic" sz="quarter" idx="17"/>
          </p:nvPr>
        </p:nvSpPr>
        <p:spPr>
          <a:xfrm>
            <a:off x="3719251" y="2159159"/>
            <a:ext cx="923886" cy="922335"/>
          </a:xfrm>
        </p:spPr>
        <p:txBody>
          <a:bodyPr>
            <a:noAutofit/>
          </a:bodyPr>
          <a:lstStyle/>
          <a:p>
            <a:r>
              <a:rPr lang="en-US"/>
              <a:t>Click icon to add picture</a:t>
            </a:r>
            <a:endParaRPr lang="en-US" dirty="0"/>
          </a:p>
        </p:txBody>
      </p:sp>
      <p:sp>
        <p:nvSpPr>
          <p:cNvPr id="25" name="Text Placeholder 18">
            <a:extLst>
              <a:ext uri="{FF2B5EF4-FFF2-40B4-BE49-F238E27FC236}">
                <a16:creationId xmlns:a16="http://schemas.microsoft.com/office/drawing/2014/main" id="{EC7436AA-C631-914A-893C-01BFCB514469}"/>
              </a:ext>
            </a:extLst>
          </p:cNvPr>
          <p:cNvSpPr>
            <a:spLocks noGrp="1"/>
          </p:cNvSpPr>
          <p:nvPr>
            <p:ph type="body" sz="quarter" idx="18" hasCustomPrompt="1"/>
          </p:nvPr>
        </p:nvSpPr>
        <p:spPr>
          <a:xfrm>
            <a:off x="3719251"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6" name="Text Placeholder 18">
            <a:extLst>
              <a:ext uri="{FF2B5EF4-FFF2-40B4-BE49-F238E27FC236}">
                <a16:creationId xmlns:a16="http://schemas.microsoft.com/office/drawing/2014/main" id="{7D3267A9-41C6-6D41-B94A-AF3A0B8D3CC2}"/>
              </a:ext>
            </a:extLst>
          </p:cNvPr>
          <p:cNvSpPr>
            <a:spLocks noGrp="1"/>
          </p:cNvSpPr>
          <p:nvPr>
            <p:ph type="body" sz="quarter" idx="19"/>
          </p:nvPr>
        </p:nvSpPr>
        <p:spPr>
          <a:xfrm>
            <a:off x="3719251"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7" name="Picture Placeholder 16">
            <a:extLst>
              <a:ext uri="{FF2B5EF4-FFF2-40B4-BE49-F238E27FC236}">
                <a16:creationId xmlns:a16="http://schemas.microsoft.com/office/drawing/2014/main" id="{0CA14719-28D1-1245-82ED-C30AEA3FF510}"/>
              </a:ext>
            </a:extLst>
          </p:cNvPr>
          <p:cNvSpPr>
            <a:spLocks noGrp="1"/>
          </p:cNvSpPr>
          <p:nvPr>
            <p:ph type="pic" sz="quarter" idx="20"/>
          </p:nvPr>
        </p:nvSpPr>
        <p:spPr>
          <a:xfrm>
            <a:off x="6415955" y="2159159"/>
            <a:ext cx="923886" cy="922335"/>
          </a:xfrm>
        </p:spPr>
        <p:txBody>
          <a:bodyPr>
            <a:noAutofit/>
          </a:bodyPr>
          <a:lstStyle/>
          <a:p>
            <a:r>
              <a:rPr lang="en-US"/>
              <a:t>Click icon to add picture</a:t>
            </a:r>
            <a:endParaRPr lang="en-US" dirty="0"/>
          </a:p>
        </p:txBody>
      </p:sp>
      <p:sp>
        <p:nvSpPr>
          <p:cNvPr id="28" name="Text Placeholder 18">
            <a:extLst>
              <a:ext uri="{FF2B5EF4-FFF2-40B4-BE49-F238E27FC236}">
                <a16:creationId xmlns:a16="http://schemas.microsoft.com/office/drawing/2014/main" id="{A0F20BEC-0D1F-424C-A708-3CD1B159CB9D}"/>
              </a:ext>
            </a:extLst>
          </p:cNvPr>
          <p:cNvSpPr>
            <a:spLocks noGrp="1"/>
          </p:cNvSpPr>
          <p:nvPr>
            <p:ph type="body" sz="quarter" idx="21" hasCustomPrompt="1"/>
          </p:nvPr>
        </p:nvSpPr>
        <p:spPr>
          <a:xfrm>
            <a:off x="6415955"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9" name="Text Placeholder 18">
            <a:extLst>
              <a:ext uri="{FF2B5EF4-FFF2-40B4-BE49-F238E27FC236}">
                <a16:creationId xmlns:a16="http://schemas.microsoft.com/office/drawing/2014/main" id="{1AF30013-E0ED-7F43-83DA-D58BF2C564E5}"/>
              </a:ext>
            </a:extLst>
          </p:cNvPr>
          <p:cNvSpPr>
            <a:spLocks noGrp="1"/>
          </p:cNvSpPr>
          <p:nvPr>
            <p:ph type="body" sz="quarter" idx="22"/>
          </p:nvPr>
        </p:nvSpPr>
        <p:spPr>
          <a:xfrm>
            <a:off x="6415955"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6" name="Picture Placeholder 16">
            <a:extLst>
              <a:ext uri="{FF2B5EF4-FFF2-40B4-BE49-F238E27FC236}">
                <a16:creationId xmlns:a16="http://schemas.microsoft.com/office/drawing/2014/main" id="{6F279F35-215F-8247-9F1E-B98FCFCBDCD3}"/>
              </a:ext>
            </a:extLst>
          </p:cNvPr>
          <p:cNvSpPr>
            <a:spLocks noGrp="1"/>
          </p:cNvSpPr>
          <p:nvPr>
            <p:ph type="pic" sz="quarter" idx="23"/>
          </p:nvPr>
        </p:nvSpPr>
        <p:spPr>
          <a:xfrm>
            <a:off x="9097162" y="2159159"/>
            <a:ext cx="923886" cy="922335"/>
          </a:xfrm>
        </p:spPr>
        <p:txBody>
          <a:bodyPr>
            <a:noAutofit/>
          </a:bodyPr>
          <a:lstStyle/>
          <a:p>
            <a:r>
              <a:rPr lang="en-US"/>
              <a:t>Click icon to add picture</a:t>
            </a:r>
            <a:endParaRPr lang="en-US" dirty="0"/>
          </a:p>
        </p:txBody>
      </p:sp>
      <p:sp>
        <p:nvSpPr>
          <p:cNvPr id="37" name="Text Placeholder 18">
            <a:extLst>
              <a:ext uri="{FF2B5EF4-FFF2-40B4-BE49-F238E27FC236}">
                <a16:creationId xmlns:a16="http://schemas.microsoft.com/office/drawing/2014/main" id="{A61B963F-0880-1E47-A659-7FC76D4D9D59}"/>
              </a:ext>
            </a:extLst>
          </p:cNvPr>
          <p:cNvSpPr>
            <a:spLocks noGrp="1"/>
          </p:cNvSpPr>
          <p:nvPr>
            <p:ph type="body" sz="quarter" idx="24" hasCustomPrompt="1"/>
          </p:nvPr>
        </p:nvSpPr>
        <p:spPr>
          <a:xfrm>
            <a:off x="9097162"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38" name="Text Placeholder 18">
            <a:extLst>
              <a:ext uri="{FF2B5EF4-FFF2-40B4-BE49-F238E27FC236}">
                <a16:creationId xmlns:a16="http://schemas.microsoft.com/office/drawing/2014/main" id="{50E852F6-B5E8-8B43-801C-1C4F7B19A5CC}"/>
              </a:ext>
            </a:extLst>
          </p:cNvPr>
          <p:cNvSpPr>
            <a:spLocks noGrp="1"/>
          </p:cNvSpPr>
          <p:nvPr>
            <p:ph type="body" sz="quarter" idx="25"/>
          </p:nvPr>
        </p:nvSpPr>
        <p:spPr>
          <a:xfrm>
            <a:off x="9097162"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9" name="Picture Placeholder 16">
            <a:extLst>
              <a:ext uri="{FF2B5EF4-FFF2-40B4-BE49-F238E27FC236}">
                <a16:creationId xmlns:a16="http://schemas.microsoft.com/office/drawing/2014/main" id="{4FA256BD-105F-BE40-B47B-B9E1894250BC}"/>
              </a:ext>
            </a:extLst>
          </p:cNvPr>
          <p:cNvSpPr>
            <a:spLocks noGrp="1"/>
          </p:cNvSpPr>
          <p:nvPr>
            <p:ph type="pic" sz="quarter" idx="26"/>
          </p:nvPr>
        </p:nvSpPr>
        <p:spPr>
          <a:xfrm>
            <a:off x="1038044" y="4198047"/>
            <a:ext cx="923886" cy="922335"/>
          </a:xfrm>
        </p:spPr>
        <p:txBody>
          <a:bodyPr>
            <a:noAutofit/>
          </a:bodyPr>
          <a:lstStyle/>
          <a:p>
            <a:r>
              <a:rPr lang="en-US" dirty="0"/>
              <a:t>Click icon to add picture</a:t>
            </a:r>
          </a:p>
        </p:txBody>
      </p:sp>
      <p:sp>
        <p:nvSpPr>
          <p:cNvPr id="40" name="Text Placeholder 18">
            <a:extLst>
              <a:ext uri="{FF2B5EF4-FFF2-40B4-BE49-F238E27FC236}">
                <a16:creationId xmlns:a16="http://schemas.microsoft.com/office/drawing/2014/main" id="{6A4AC0F6-874C-7C4C-9547-94508CE42D0C}"/>
              </a:ext>
            </a:extLst>
          </p:cNvPr>
          <p:cNvSpPr>
            <a:spLocks noGrp="1"/>
          </p:cNvSpPr>
          <p:nvPr>
            <p:ph type="body" sz="quarter" idx="27" hasCustomPrompt="1"/>
          </p:nvPr>
        </p:nvSpPr>
        <p:spPr>
          <a:xfrm>
            <a:off x="1038044"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41" name="Text Placeholder 18">
            <a:extLst>
              <a:ext uri="{FF2B5EF4-FFF2-40B4-BE49-F238E27FC236}">
                <a16:creationId xmlns:a16="http://schemas.microsoft.com/office/drawing/2014/main" id="{EA3CCA23-6E76-8F41-9FED-4DB323AEC855}"/>
              </a:ext>
            </a:extLst>
          </p:cNvPr>
          <p:cNvSpPr>
            <a:spLocks noGrp="1"/>
          </p:cNvSpPr>
          <p:nvPr>
            <p:ph type="body" sz="quarter" idx="28"/>
          </p:nvPr>
        </p:nvSpPr>
        <p:spPr>
          <a:xfrm>
            <a:off x="1038044"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2" name="Picture Placeholder 16">
            <a:extLst>
              <a:ext uri="{FF2B5EF4-FFF2-40B4-BE49-F238E27FC236}">
                <a16:creationId xmlns:a16="http://schemas.microsoft.com/office/drawing/2014/main" id="{C2654D0F-1EF0-C945-B023-1561C866903C}"/>
              </a:ext>
            </a:extLst>
          </p:cNvPr>
          <p:cNvSpPr>
            <a:spLocks noGrp="1"/>
          </p:cNvSpPr>
          <p:nvPr>
            <p:ph type="pic" sz="quarter" idx="29"/>
          </p:nvPr>
        </p:nvSpPr>
        <p:spPr>
          <a:xfrm>
            <a:off x="3719251" y="4198047"/>
            <a:ext cx="923886" cy="922335"/>
          </a:xfrm>
        </p:spPr>
        <p:txBody>
          <a:bodyPr>
            <a:noAutofit/>
          </a:bodyPr>
          <a:lstStyle/>
          <a:p>
            <a:r>
              <a:rPr lang="en-US"/>
              <a:t>Click icon to add picture</a:t>
            </a:r>
            <a:endParaRPr lang="en-US" dirty="0"/>
          </a:p>
        </p:txBody>
      </p:sp>
      <p:sp>
        <p:nvSpPr>
          <p:cNvPr id="43" name="Text Placeholder 18">
            <a:extLst>
              <a:ext uri="{FF2B5EF4-FFF2-40B4-BE49-F238E27FC236}">
                <a16:creationId xmlns:a16="http://schemas.microsoft.com/office/drawing/2014/main" id="{117D52FF-094D-6749-8A26-B894CEF6ACBA}"/>
              </a:ext>
            </a:extLst>
          </p:cNvPr>
          <p:cNvSpPr>
            <a:spLocks noGrp="1"/>
          </p:cNvSpPr>
          <p:nvPr>
            <p:ph type="body" sz="quarter" idx="30" hasCustomPrompt="1"/>
          </p:nvPr>
        </p:nvSpPr>
        <p:spPr>
          <a:xfrm>
            <a:off x="3719251"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4" name="Text Placeholder 18">
            <a:extLst>
              <a:ext uri="{FF2B5EF4-FFF2-40B4-BE49-F238E27FC236}">
                <a16:creationId xmlns:a16="http://schemas.microsoft.com/office/drawing/2014/main" id="{0052C3E7-B5A5-E44C-91BD-16DB655583BE}"/>
              </a:ext>
            </a:extLst>
          </p:cNvPr>
          <p:cNvSpPr>
            <a:spLocks noGrp="1"/>
          </p:cNvSpPr>
          <p:nvPr>
            <p:ph type="body" sz="quarter" idx="31"/>
          </p:nvPr>
        </p:nvSpPr>
        <p:spPr>
          <a:xfrm>
            <a:off x="3719251"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5" name="Picture Placeholder 16">
            <a:extLst>
              <a:ext uri="{FF2B5EF4-FFF2-40B4-BE49-F238E27FC236}">
                <a16:creationId xmlns:a16="http://schemas.microsoft.com/office/drawing/2014/main" id="{D4C618F6-4987-274F-8D08-0934922ACA5A}"/>
              </a:ext>
            </a:extLst>
          </p:cNvPr>
          <p:cNvSpPr>
            <a:spLocks noGrp="1"/>
          </p:cNvSpPr>
          <p:nvPr>
            <p:ph type="pic" sz="quarter" idx="32"/>
          </p:nvPr>
        </p:nvSpPr>
        <p:spPr>
          <a:xfrm>
            <a:off x="6415955" y="4198047"/>
            <a:ext cx="923886" cy="922335"/>
          </a:xfrm>
        </p:spPr>
        <p:txBody>
          <a:bodyPr>
            <a:noAutofit/>
          </a:bodyPr>
          <a:lstStyle/>
          <a:p>
            <a:r>
              <a:rPr lang="en-US"/>
              <a:t>Click icon to add picture</a:t>
            </a:r>
            <a:endParaRPr lang="en-US" dirty="0"/>
          </a:p>
        </p:txBody>
      </p:sp>
      <p:sp>
        <p:nvSpPr>
          <p:cNvPr id="46" name="Text Placeholder 18">
            <a:extLst>
              <a:ext uri="{FF2B5EF4-FFF2-40B4-BE49-F238E27FC236}">
                <a16:creationId xmlns:a16="http://schemas.microsoft.com/office/drawing/2014/main" id="{04553546-0C16-4843-8655-70FFDC038AC2}"/>
              </a:ext>
            </a:extLst>
          </p:cNvPr>
          <p:cNvSpPr>
            <a:spLocks noGrp="1"/>
          </p:cNvSpPr>
          <p:nvPr>
            <p:ph type="body" sz="quarter" idx="33" hasCustomPrompt="1"/>
          </p:nvPr>
        </p:nvSpPr>
        <p:spPr>
          <a:xfrm>
            <a:off x="6415955"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7" name="Text Placeholder 18">
            <a:extLst>
              <a:ext uri="{FF2B5EF4-FFF2-40B4-BE49-F238E27FC236}">
                <a16:creationId xmlns:a16="http://schemas.microsoft.com/office/drawing/2014/main" id="{0F174D17-C816-804A-BED4-E43623C46686}"/>
              </a:ext>
            </a:extLst>
          </p:cNvPr>
          <p:cNvSpPr>
            <a:spLocks noGrp="1"/>
          </p:cNvSpPr>
          <p:nvPr>
            <p:ph type="body" sz="quarter" idx="34"/>
          </p:nvPr>
        </p:nvSpPr>
        <p:spPr>
          <a:xfrm>
            <a:off x="6415955"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8" name="Picture Placeholder 16">
            <a:extLst>
              <a:ext uri="{FF2B5EF4-FFF2-40B4-BE49-F238E27FC236}">
                <a16:creationId xmlns:a16="http://schemas.microsoft.com/office/drawing/2014/main" id="{3A5BCDFF-966C-EE4B-B676-0DC4FE521CDB}"/>
              </a:ext>
            </a:extLst>
          </p:cNvPr>
          <p:cNvSpPr>
            <a:spLocks noGrp="1"/>
          </p:cNvSpPr>
          <p:nvPr>
            <p:ph type="pic" sz="quarter" idx="35"/>
          </p:nvPr>
        </p:nvSpPr>
        <p:spPr>
          <a:xfrm>
            <a:off x="9097162" y="4198047"/>
            <a:ext cx="923886" cy="922335"/>
          </a:xfrm>
        </p:spPr>
        <p:txBody>
          <a:bodyPr>
            <a:noAutofit/>
          </a:bodyPr>
          <a:lstStyle/>
          <a:p>
            <a:r>
              <a:rPr lang="en-US"/>
              <a:t>Click icon to add picture</a:t>
            </a:r>
            <a:endParaRPr lang="en-US" dirty="0"/>
          </a:p>
        </p:txBody>
      </p:sp>
      <p:sp>
        <p:nvSpPr>
          <p:cNvPr id="49" name="Text Placeholder 18">
            <a:extLst>
              <a:ext uri="{FF2B5EF4-FFF2-40B4-BE49-F238E27FC236}">
                <a16:creationId xmlns:a16="http://schemas.microsoft.com/office/drawing/2014/main" id="{3E877DB1-D772-1B4C-8F31-F2C6ACE01CFC}"/>
              </a:ext>
            </a:extLst>
          </p:cNvPr>
          <p:cNvSpPr>
            <a:spLocks noGrp="1"/>
          </p:cNvSpPr>
          <p:nvPr>
            <p:ph type="body" sz="quarter" idx="36" hasCustomPrompt="1"/>
          </p:nvPr>
        </p:nvSpPr>
        <p:spPr>
          <a:xfrm>
            <a:off x="9097162"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50" name="Text Placeholder 18">
            <a:extLst>
              <a:ext uri="{FF2B5EF4-FFF2-40B4-BE49-F238E27FC236}">
                <a16:creationId xmlns:a16="http://schemas.microsoft.com/office/drawing/2014/main" id="{BE7B6561-93FC-9B47-B1F2-95F66BC3A859}"/>
              </a:ext>
            </a:extLst>
          </p:cNvPr>
          <p:cNvSpPr>
            <a:spLocks noGrp="1"/>
          </p:cNvSpPr>
          <p:nvPr>
            <p:ph type="body" sz="quarter" idx="37"/>
          </p:nvPr>
        </p:nvSpPr>
        <p:spPr>
          <a:xfrm>
            <a:off x="9097162"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51" name="Title 1">
            <a:extLst>
              <a:ext uri="{FF2B5EF4-FFF2-40B4-BE49-F238E27FC236}">
                <a16:creationId xmlns:a16="http://schemas.microsoft.com/office/drawing/2014/main" id="{373FEBAB-37BE-6B43-AFCA-653DB9B95900}"/>
              </a:ext>
            </a:extLst>
          </p:cNvPr>
          <p:cNvSpPr>
            <a:spLocks noGrp="1"/>
          </p:cNvSpPr>
          <p:nvPr>
            <p:ph type="ctrTitle"/>
          </p:nvPr>
        </p:nvSpPr>
        <p:spPr>
          <a:xfrm>
            <a:off x="916017" y="1033272"/>
            <a:ext cx="8357616" cy="969264"/>
          </a:xfrm>
        </p:spPr>
        <p:txBody>
          <a:bodyPr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2406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Tw Cen MT" panose="020B0602020104020603" pitchFamily="34" charset="77"/>
              </a:defRPr>
            </a:lvl1pPr>
          </a:lstStyle>
          <a:p>
            <a:fld id="{8BA0ED1B-1813-CA43-9C57-D85969C5BB08}" type="datetime1">
              <a:rPr lang="en-US" smtClean="0"/>
              <a:pPr/>
              <a:t>9/12/22</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Tw Cen MT" panose="020B0602020104020603" pitchFamily="34" charset="77"/>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Tw Cen MT" panose="020B0602020104020603" pitchFamily="34" charset="77"/>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9" r:id="rId4"/>
    <p:sldLayoutId id="2147483651" r:id="rId5"/>
    <p:sldLayoutId id="2147483654" r:id="rId6"/>
    <p:sldLayoutId id="2147483661" r:id="rId7"/>
    <p:sldLayoutId id="2147483662" r:id="rId8"/>
    <p:sldLayoutId id="2147483663" r:id="rId9"/>
    <p:sldLayoutId id="2147483664" r:id="rId10"/>
    <p:sldLayoutId id="2147483652" r:id="rId11"/>
    <p:sldLayoutId id="2147483667" r:id="rId12"/>
    <p:sldLayoutId id="2147483665" r:id="rId13"/>
    <p:sldLayoutId id="2147483677" r:id="rId14"/>
    <p:sldLayoutId id="2147483678" r:id="rId15"/>
    <p:sldLayoutId id="2147483679"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Tw Cen MT" panose="020B06020201040206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A0ED1B-1813-CA43-9C57-D85969C5BB08}" type="datetime1">
              <a:rPr kumimoji="0" lang="en-US" sz="1000" b="0" i="0" u="none" strike="noStrike" kern="1200" cap="none" spc="0" normalizeH="0" baseline="0" noProof="0" smtClean="0">
                <a:ln>
                  <a:noFill/>
                </a:ln>
                <a:solidFill>
                  <a:srgbClr val="3A3A3A">
                    <a:lumMod val="60000"/>
                    <a:lumOff val="40000"/>
                  </a:srgbClr>
                </a:solidFill>
                <a:effectLst/>
                <a:uLnTx/>
                <a:uFillTx/>
                <a:latin typeface="Tw Cen MT" panose="020B0602020104020603" pitchFamily="34"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9/12/22</a:t>
            </a:fld>
            <a:endParaRPr kumimoji="0" lang="en-US" sz="1000" b="0" i="0" u="none" strike="noStrike" kern="1200" cap="none" spc="0" normalizeH="0" baseline="0" noProof="0" dirty="0">
              <a:ln>
                <a:noFill/>
              </a:ln>
              <a:solidFill>
                <a:srgbClr val="3A3A3A">
                  <a:lumMod val="60000"/>
                  <a:lumOff val="40000"/>
                </a:srgbClr>
              </a:solidFill>
              <a:effectLst/>
              <a:uLnTx/>
              <a:uFillTx/>
              <a:latin typeface="Tw Cen MT" panose="020B0602020104020603" pitchFamily="34" charset="77"/>
              <a:ea typeface="+mn-ea"/>
              <a:cs typeface="+mn-cs"/>
            </a:endParaRP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Tw Cen MT" panose="020B0602020104020603" pitchFamily="34"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dirty="0">
                <a:ln>
                  <a:noFill/>
                </a:ln>
                <a:solidFill>
                  <a:srgbClr val="3A3A3A">
                    <a:lumMod val="60000"/>
                    <a:lumOff val="40000"/>
                  </a:srgbClr>
                </a:solidFill>
                <a:effectLst/>
                <a:uLnTx/>
                <a:uFillTx/>
                <a:latin typeface="Tw Cen MT" panose="020B0602020104020603" pitchFamily="34" charset="77"/>
                <a:ea typeface="+mn-ea"/>
                <a:cs typeface="+mn-cs"/>
              </a:rPr>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Tw Cen MT" panose="020B0602020104020603" pitchFamily="34"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000" b="0" i="0" u="none" strike="noStrike" kern="1200" cap="none" spc="0" normalizeH="0" baseline="0" noProof="0" smtClean="0">
                <a:ln>
                  <a:noFill/>
                </a:ln>
                <a:solidFill>
                  <a:srgbClr val="3A3A3A">
                    <a:lumMod val="60000"/>
                    <a:lumOff val="40000"/>
                  </a:srgbClr>
                </a:solidFill>
                <a:effectLst/>
                <a:uLnTx/>
                <a:uFillTx/>
                <a:latin typeface="Tw Cen MT" panose="020B06020201040206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3A3A3A">
                  <a:lumMod val="60000"/>
                  <a:lumOff val="40000"/>
                </a:srgbClr>
              </a:solidFill>
              <a:effectLst/>
              <a:uLnTx/>
              <a:uFillTx/>
              <a:latin typeface="Tw Cen MT" panose="020B0602020104020603" pitchFamily="34" charset="77"/>
              <a:ea typeface="+mn-ea"/>
              <a:cs typeface="+mn-cs"/>
            </a:endParaRPr>
          </a:p>
        </p:txBody>
      </p:sp>
    </p:spTree>
    <p:extLst>
      <p:ext uri="{BB962C8B-B14F-4D97-AF65-F5344CB8AC3E}">
        <p14:creationId xmlns:p14="http://schemas.microsoft.com/office/powerpoint/2010/main" val="3612113902"/>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3" r:id="rId3"/>
    <p:sldLayoutId id="2147483675"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climatechangecommunication.org/wp-content/uploads/2020/03/ConspiracyTheoryHandbook.pdf" TargetMode="External"/><Relationship Id="rId7" Type="http://schemas.openxmlformats.org/officeDocument/2006/relationships/hyperlink" Target="https://cdn.who.int/media/docs/default-source/science-translation/case-studies-1/cs10_dearpandemic.pdf?sfvrsn=c17f16ce_4" TargetMode="External"/><Relationship Id="rId2" Type="http://schemas.openxmlformats.org/officeDocument/2006/relationships/hyperlink" Target="https://www.cdc.gov/healthcommunication/risks/index.html#:~:text=Virtually%20every%20day%2C%20crisis%20and,their%20health%20and%20well%2Dbeing." TargetMode="External"/><Relationship Id="rId1" Type="http://schemas.openxmlformats.org/officeDocument/2006/relationships/slideLayout" Target="../slideLayouts/slideLayout3.xml"/><Relationship Id="rId6" Type="http://schemas.openxmlformats.org/officeDocument/2006/relationships/hyperlink" Target="https://doi.org/10.1038/s41598-022-10070-w" TargetMode="External"/><Relationship Id="rId5" Type="http://schemas.openxmlformats.org/officeDocument/2006/relationships/hyperlink" Target="https://publichealth.jmir.org/2022/6/e34615" TargetMode="External"/><Relationship Id="rId4" Type="http://schemas.openxmlformats.org/officeDocument/2006/relationships/hyperlink" Target="https://doi.org/10.3390/ijerph1814755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mailto:scoles@nchcaz.org"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23F701C8-5460-EBCB-B2D0-23785AB2BE3E}"/>
              </a:ext>
            </a:extLst>
          </p:cNvPr>
          <p:cNvSpPr>
            <a:spLocks noGrp="1"/>
          </p:cNvSpPr>
          <p:nvPr>
            <p:ph type="sldNum" sz="quarter" idx="12"/>
          </p:nvPr>
        </p:nvSpPr>
        <p:spPr>
          <a:xfrm>
            <a:off x="10271342" y="6356350"/>
            <a:ext cx="1539658" cy="365125"/>
          </a:xfrm>
        </p:spPr>
        <p:txBody>
          <a:bodyPr/>
          <a:lstStyle/>
          <a:p>
            <a:pPr>
              <a:spcAft>
                <a:spcPts val="600"/>
              </a:spcAft>
            </a:pPr>
            <a:fld id="{294A09A9-5501-47C1-A89A-A340965A2BE2}" type="slidenum">
              <a:rPr lang="en-US" smtClean="0"/>
              <a:pPr>
                <a:spcAft>
                  <a:spcPts val="600"/>
                </a:spcAft>
              </a:pPr>
              <a:t>1</a:t>
            </a:fld>
            <a:endParaRPr lang="en-US"/>
          </a:p>
        </p:txBody>
      </p:sp>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875938" y="591079"/>
            <a:ext cx="5730658" cy="3360406"/>
          </a:xfrm>
        </p:spPr>
        <p:txBody>
          <a:bodyPr wrap="square" anchor="ctr">
            <a:normAutofit/>
          </a:bodyPr>
          <a:lstStyle/>
          <a:p>
            <a:r>
              <a:rPr lang="en-US" dirty="0"/>
              <a:t>Can you get COVID from farts? </a:t>
            </a:r>
            <a:br>
              <a:rPr lang="en-US" dirty="0"/>
            </a:br>
            <a:r>
              <a:rPr lang="en-US" sz="3200" dirty="0"/>
              <a:t>How the Nerdy Girls blend science and humanism in defiance of disinformation</a:t>
            </a:r>
            <a:endParaRPr lang="en-US" dirty="0"/>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875938" y="4586718"/>
            <a:ext cx="5431556" cy="2134758"/>
          </a:xfrm>
        </p:spPr>
        <p:txBody>
          <a:bodyPr>
            <a:normAutofit fontScale="92500" lnSpcReduction="20000"/>
          </a:bodyPr>
          <a:lstStyle/>
          <a:p>
            <a:pPr marL="0" indent="0">
              <a:buNone/>
            </a:pPr>
            <a:r>
              <a:rPr lang="en-US" dirty="0"/>
              <a:t>Sarah Coles, MD FAAFP</a:t>
            </a:r>
          </a:p>
          <a:p>
            <a:pPr marL="0" indent="0">
              <a:buNone/>
            </a:pPr>
            <a:r>
              <a:rPr lang="en-US" sz="2000" dirty="0"/>
              <a:t>Program director</a:t>
            </a:r>
          </a:p>
          <a:p>
            <a:pPr marL="0" indent="0">
              <a:buNone/>
            </a:pPr>
            <a:r>
              <a:rPr lang="en-US" sz="2000" dirty="0"/>
              <a:t>Colorado Plateau Family and Community Medicine Residency</a:t>
            </a:r>
          </a:p>
          <a:p>
            <a:pPr marL="0" indent="0">
              <a:buNone/>
            </a:pPr>
            <a:r>
              <a:rPr lang="en-US" sz="2000" dirty="0"/>
              <a:t>North Country Healthcare</a:t>
            </a:r>
          </a:p>
          <a:p>
            <a:pPr marL="0" indent="0">
              <a:buNone/>
            </a:pPr>
            <a:r>
              <a:rPr lang="en-US" dirty="0"/>
              <a:t>And Nerdy Girl</a:t>
            </a:r>
            <a:endParaRPr lang="en-US" sz="2000" dirty="0"/>
          </a:p>
        </p:txBody>
      </p:sp>
      <p:pic>
        <p:nvPicPr>
          <p:cNvPr id="8" name="Picture Placeholder 7" descr="A picture containing text&#10;&#10;Description automatically generated">
            <a:extLst>
              <a:ext uri="{FF2B5EF4-FFF2-40B4-BE49-F238E27FC236}">
                <a16:creationId xmlns:a16="http://schemas.microsoft.com/office/drawing/2014/main" id="{75B869B8-B346-44CE-9201-6287A8213EAD}"/>
              </a:ext>
            </a:extLst>
          </p:cNvPr>
          <p:cNvPicPr>
            <a:picLocks noGrp="1" noChangeAspect="1"/>
          </p:cNvPicPr>
          <p:nvPr>
            <p:ph type="pic" sz="quarter" idx="14"/>
          </p:nvPr>
        </p:nvPicPr>
        <p:blipFill rotWithShape="1">
          <a:blip r:embed="rId2"/>
          <a:srcRect l="26215" r="26781"/>
          <a:stretch/>
        </p:blipFill>
        <p:spPr>
          <a:xfrm>
            <a:off x="6461342" y="10"/>
            <a:ext cx="5730658" cy="6857990"/>
          </a:xfrm>
          <a:solidFill>
            <a:srgbClr val="31284A"/>
          </a:solidFill>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icture Placeholder 63">
            <a:extLst>
              <a:ext uri="{FF2B5EF4-FFF2-40B4-BE49-F238E27FC236}">
                <a16:creationId xmlns:a16="http://schemas.microsoft.com/office/drawing/2014/main" id="{5E626CE8-5899-43B0-8028-596CAB53E2F4}"/>
              </a:ext>
            </a:extLst>
          </p:cNvPr>
          <p:cNvSpPr>
            <a:spLocks noGrp="1"/>
          </p:cNvSpPr>
          <p:nvPr>
            <p:ph type="pic" sz="quarter" idx="10"/>
          </p:nvPr>
        </p:nvSpPr>
        <p:spPr>
          <a:solidFill>
            <a:srgbClr val="31284A"/>
          </a:solidFill>
        </p:spPr>
      </p:sp>
      <p:pic>
        <p:nvPicPr>
          <p:cNvPr id="65" name="Picture 64">
            <a:extLst>
              <a:ext uri="{FF2B5EF4-FFF2-40B4-BE49-F238E27FC236}">
                <a16:creationId xmlns:a16="http://schemas.microsoft.com/office/drawing/2014/main" id="{50B13758-C0FE-4C1B-BC33-9E9170A8BAA2}"/>
              </a:ext>
            </a:extLst>
          </p:cNvPr>
          <p:cNvPicPr>
            <a:picLocks noChangeAspect="1"/>
          </p:cNvPicPr>
          <p:nvPr/>
        </p:nvPicPr>
        <p:blipFill>
          <a:blip r:embed="rId3"/>
          <a:stretch>
            <a:fillRect/>
          </a:stretch>
        </p:blipFill>
        <p:spPr>
          <a:xfrm>
            <a:off x="160170" y="803908"/>
            <a:ext cx="11871660" cy="5045455"/>
          </a:xfrm>
          <a:prstGeom prst="rect">
            <a:avLst/>
          </a:prstGeom>
        </p:spPr>
      </p:pic>
    </p:spTree>
    <p:extLst>
      <p:ext uri="{BB962C8B-B14F-4D97-AF65-F5344CB8AC3E}">
        <p14:creationId xmlns:p14="http://schemas.microsoft.com/office/powerpoint/2010/main" val="65365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2D961B9A-B942-4199-BC15-DD16EB6B03ED}"/>
              </a:ext>
            </a:extLst>
          </p:cNvPr>
          <p:cNvGraphicFramePr>
            <a:graphicFrameLocks noGrp="1"/>
          </p:cNvGraphicFramePr>
          <p:nvPr>
            <p:ph idx="4294967295"/>
            <p:extLst>
              <p:ext uri="{D42A27DB-BD31-4B8C-83A1-F6EECF244321}">
                <p14:modId xmlns:p14="http://schemas.microsoft.com/office/powerpoint/2010/main" val="3262157349"/>
              </p:ext>
            </p:extLst>
          </p:nvPr>
        </p:nvGraphicFramePr>
        <p:xfrm>
          <a:off x="838200" y="886423"/>
          <a:ext cx="105156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9100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25F6-E362-466E-972D-106FAE4A8F2A}"/>
              </a:ext>
            </a:extLst>
          </p:cNvPr>
          <p:cNvSpPr>
            <a:spLocks noGrp="1"/>
          </p:cNvSpPr>
          <p:nvPr>
            <p:ph type="ctrTitle"/>
          </p:nvPr>
        </p:nvSpPr>
        <p:spPr>
          <a:xfrm>
            <a:off x="693683" y="879635"/>
            <a:ext cx="10745786" cy="1198179"/>
          </a:xfrm>
          <a:solidFill>
            <a:srgbClr val="31284A"/>
          </a:solidFill>
        </p:spPr>
        <p:txBody>
          <a:bodyPr wrap="square" anchor="ctr">
            <a:normAutofit/>
          </a:bodyPr>
          <a:lstStyle/>
          <a:p>
            <a:r>
              <a:rPr lang="en-US" dirty="0"/>
              <a:t>Infodemic: Who Benefits?</a:t>
            </a:r>
          </a:p>
        </p:txBody>
      </p:sp>
      <p:graphicFrame>
        <p:nvGraphicFramePr>
          <p:cNvPr id="10" name="Content Placeholder 2">
            <a:extLst>
              <a:ext uri="{FF2B5EF4-FFF2-40B4-BE49-F238E27FC236}">
                <a16:creationId xmlns:a16="http://schemas.microsoft.com/office/drawing/2014/main" id="{03E9D885-DD29-1BD2-7CC7-454CBEB13D0C}"/>
              </a:ext>
            </a:extLst>
          </p:cNvPr>
          <p:cNvGraphicFramePr>
            <a:graphicFrameLocks noGrp="1"/>
          </p:cNvGraphicFramePr>
          <p:nvPr>
            <p:ph sz="quarter" idx="13"/>
            <p:extLst>
              <p:ext uri="{D42A27DB-BD31-4B8C-83A1-F6EECF244321}">
                <p14:modId xmlns:p14="http://schemas.microsoft.com/office/powerpoint/2010/main" val="796199944"/>
              </p:ext>
            </p:extLst>
          </p:nvPr>
        </p:nvGraphicFramePr>
        <p:xfrm>
          <a:off x="693738" y="2382982"/>
          <a:ext cx="10745787" cy="423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1" hidden="1">
            <a:extLst>
              <a:ext uri="{FF2B5EF4-FFF2-40B4-BE49-F238E27FC236}">
                <a16:creationId xmlns:a16="http://schemas.microsoft.com/office/drawing/2014/main" id="{6A2F50B8-ADF6-D2FC-05CA-268DC6DDCC6A}"/>
              </a:ext>
            </a:extLst>
          </p:cNvPr>
          <p:cNvSpPr>
            <a:spLocks noGrp="1"/>
          </p:cNvSpPr>
          <p:nvPr>
            <p:ph type="sldNum" sz="quarter" idx="4294967295"/>
          </p:nvPr>
        </p:nvSpPr>
        <p:spPr>
          <a:xfrm>
            <a:off x="10652125" y="6356350"/>
            <a:ext cx="1539875" cy="365125"/>
          </a:xfrm>
        </p:spPr>
        <p:txBody>
          <a:bodyPr/>
          <a:lstStyle/>
          <a:p>
            <a:pPr>
              <a:spcAft>
                <a:spcPts val="600"/>
              </a:spcAft>
            </a:pPr>
            <a:fld id="{294A09A9-5501-47C1-A89A-A340965A2BE2}" type="slidenum">
              <a:rPr lang="en-US" smtClean="0"/>
              <a:pPr>
                <a:spcAft>
                  <a:spcPts val="600"/>
                </a:spcAft>
              </a:pPr>
              <a:t>12</a:t>
            </a:fld>
            <a:endParaRPr lang="en-US"/>
          </a:p>
        </p:txBody>
      </p:sp>
    </p:spTree>
    <p:extLst>
      <p:ext uri="{BB962C8B-B14F-4D97-AF65-F5344CB8AC3E}">
        <p14:creationId xmlns:p14="http://schemas.microsoft.com/office/powerpoint/2010/main" val="931019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8F43AA1-84B7-4371-BBC6-07E659EE32D2}"/>
              </a:ext>
            </a:extLst>
          </p:cNvPr>
          <p:cNvSpPr>
            <a:spLocks noGrp="1"/>
          </p:cNvSpPr>
          <p:nvPr>
            <p:ph type="sldNum" sz="quarter" idx="12"/>
          </p:nvPr>
        </p:nvSpPr>
        <p:spPr/>
        <p:txBody>
          <a:bodyPr/>
          <a:lstStyle/>
          <a:p>
            <a:fld id="{294A09A9-5501-47C1-A89A-A340965A2BE2}" type="slidenum">
              <a:rPr lang="en-US" smtClean="0"/>
              <a:pPr/>
              <a:t>13</a:t>
            </a:fld>
            <a:endParaRPr lang="en-US" dirty="0"/>
          </a:p>
        </p:txBody>
      </p:sp>
      <p:sp>
        <p:nvSpPr>
          <p:cNvPr id="3" name="Title 2">
            <a:extLst>
              <a:ext uri="{FF2B5EF4-FFF2-40B4-BE49-F238E27FC236}">
                <a16:creationId xmlns:a16="http://schemas.microsoft.com/office/drawing/2014/main" id="{CA1B966D-C0EC-4988-88C2-75CD0F4AC5DD}"/>
              </a:ext>
            </a:extLst>
          </p:cNvPr>
          <p:cNvSpPr>
            <a:spLocks noGrp="1"/>
          </p:cNvSpPr>
          <p:nvPr>
            <p:ph type="ctrTitle"/>
          </p:nvPr>
        </p:nvSpPr>
        <p:spPr>
          <a:solidFill>
            <a:srgbClr val="31284A"/>
          </a:solidFill>
        </p:spPr>
        <p:txBody>
          <a:bodyPr/>
          <a:lstStyle/>
          <a:p>
            <a:r>
              <a:rPr lang="en-US" dirty="0"/>
              <a:t>Medical </a:t>
            </a:r>
            <a:r>
              <a:rPr lang="en-US" dirty="0" err="1"/>
              <a:t>infodemic</a:t>
            </a:r>
            <a:endParaRPr lang="en-US" dirty="0"/>
          </a:p>
        </p:txBody>
      </p:sp>
      <p:sp>
        <p:nvSpPr>
          <p:cNvPr id="4" name="Subtitle 3">
            <a:extLst>
              <a:ext uri="{FF2B5EF4-FFF2-40B4-BE49-F238E27FC236}">
                <a16:creationId xmlns:a16="http://schemas.microsoft.com/office/drawing/2014/main" id="{3AD619E7-0356-4F89-83C5-C90BDB7C301C}"/>
              </a:ext>
            </a:extLst>
          </p:cNvPr>
          <p:cNvSpPr>
            <a:spLocks noGrp="1"/>
          </p:cNvSpPr>
          <p:nvPr>
            <p:ph type="subTitle" idx="1"/>
          </p:nvPr>
        </p:nvSpPr>
        <p:spPr>
          <a:xfrm>
            <a:off x="693683" y="2378075"/>
            <a:ext cx="5179984" cy="4202834"/>
          </a:xfrm>
        </p:spPr>
        <p:txBody>
          <a:bodyPr>
            <a:normAutofit lnSpcReduction="10000"/>
          </a:bodyPr>
          <a:lstStyle/>
          <a:p>
            <a:r>
              <a:rPr lang="en-US" sz="2400" dirty="0"/>
              <a:t>Immediate and widespread sharing of scientific information without vetting</a:t>
            </a:r>
          </a:p>
          <a:p>
            <a:r>
              <a:rPr lang="en-US" sz="2400" dirty="0"/>
              <a:t>Strong statements from healthcare professionals without evidence</a:t>
            </a:r>
          </a:p>
          <a:p>
            <a:r>
              <a:rPr lang="en-US" sz="2400" dirty="0"/>
              <a:t>Multiple credible seeming resources </a:t>
            </a:r>
          </a:p>
          <a:p>
            <a:r>
              <a:rPr lang="en-US" sz="2400" dirty="0"/>
              <a:t>Lack of EBM knowledge </a:t>
            </a:r>
          </a:p>
          <a:p>
            <a:r>
              <a:rPr lang="en-US" sz="2400" dirty="0"/>
              <a:t>Intellectual conflicts of interest</a:t>
            </a:r>
          </a:p>
        </p:txBody>
      </p:sp>
      <p:pic>
        <p:nvPicPr>
          <p:cNvPr id="12" name="Picture 2" descr="Science Is Whatever We Want It To Be GIF - 30rock Leospaceman - Discover &amp;amp;  Share GIFs">
            <a:extLst>
              <a:ext uri="{FF2B5EF4-FFF2-40B4-BE49-F238E27FC236}">
                <a16:creationId xmlns:a16="http://schemas.microsoft.com/office/drawing/2014/main" id="{6AF1D682-3F3E-4C1D-B602-46C404220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743200"/>
            <a:ext cx="5751403" cy="323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485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Oval 8">
            <a:extLst>
              <a:ext uri="{FF2B5EF4-FFF2-40B4-BE49-F238E27FC236}">
                <a16:creationId xmlns:a16="http://schemas.microsoft.com/office/drawing/2014/main" id="{5AB07907-3AB4-4253-B489-522B948645C9}"/>
              </a:ext>
            </a:extLst>
          </p:cNvPr>
          <p:cNvSpPr/>
          <p:nvPr/>
        </p:nvSpPr>
        <p:spPr>
          <a:xfrm>
            <a:off x="5655953" y="824248"/>
            <a:ext cx="6179732" cy="4250028"/>
          </a:xfrm>
          <a:prstGeom prst="wedgeEllipse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52FE5019-1FEF-48DA-8A10-590E4B942A41}"/>
              </a:ext>
            </a:extLst>
          </p:cNvPr>
          <p:cNvPicPr>
            <a:picLocks noGrp="1" noChangeAspect="1"/>
          </p:cNvPicPr>
          <p:nvPr>
            <p:ph sz="half" idx="1"/>
          </p:nvPr>
        </p:nvPicPr>
        <p:blipFill>
          <a:blip r:embed="rId3"/>
          <a:stretch>
            <a:fillRect/>
          </a:stretch>
        </p:blipFill>
        <p:spPr>
          <a:xfrm rot="21003993">
            <a:off x="171729" y="2345335"/>
            <a:ext cx="5181600" cy="3958891"/>
          </a:xfrm>
        </p:spPr>
      </p:pic>
      <p:sp>
        <p:nvSpPr>
          <p:cNvPr id="8" name="Content Placeholder 7">
            <a:extLst>
              <a:ext uri="{FF2B5EF4-FFF2-40B4-BE49-F238E27FC236}">
                <a16:creationId xmlns:a16="http://schemas.microsoft.com/office/drawing/2014/main" id="{0B8977AD-E265-427C-8DA0-A15E4F0CE1BB}"/>
              </a:ext>
            </a:extLst>
          </p:cNvPr>
          <p:cNvSpPr>
            <a:spLocks noGrp="1"/>
          </p:cNvSpPr>
          <p:nvPr>
            <p:ph sz="half" idx="2"/>
          </p:nvPr>
        </p:nvSpPr>
        <p:spPr>
          <a:xfrm>
            <a:off x="6855646" y="1268793"/>
            <a:ext cx="5181600" cy="4351338"/>
          </a:xfrm>
        </p:spPr>
        <p:txBody>
          <a:bodyPr>
            <a:normAutofit/>
          </a:bodyPr>
          <a:lstStyle/>
          <a:p>
            <a:pPr marL="0" indent="0">
              <a:buNone/>
            </a:pPr>
            <a:r>
              <a:rPr lang="en-US" sz="3200" dirty="0"/>
              <a:t>Social Media</a:t>
            </a:r>
          </a:p>
          <a:p>
            <a:pPr marL="0" indent="0">
              <a:buNone/>
            </a:pPr>
            <a:r>
              <a:rPr lang="en-US" sz="3200" dirty="0"/>
              <a:t>Traditional Media</a:t>
            </a:r>
          </a:p>
          <a:p>
            <a:pPr marL="0" indent="0">
              <a:buNone/>
            </a:pPr>
            <a:r>
              <a:rPr lang="en-US" sz="3200" dirty="0"/>
              <a:t>Political Leaders</a:t>
            </a:r>
          </a:p>
          <a:p>
            <a:pPr marL="0" indent="0">
              <a:buNone/>
            </a:pPr>
            <a:r>
              <a:rPr lang="en-US" sz="3200" dirty="0"/>
              <a:t>Businesses</a:t>
            </a:r>
          </a:p>
          <a:p>
            <a:pPr marL="0" indent="0">
              <a:buNone/>
            </a:pPr>
            <a:r>
              <a:rPr lang="en-US" sz="3200" dirty="0"/>
              <a:t>Healthcare professionals</a:t>
            </a:r>
          </a:p>
          <a:p>
            <a:pPr marL="0" indent="0">
              <a:buNone/>
            </a:pPr>
            <a:r>
              <a:rPr lang="en-US" sz="3200" dirty="0"/>
              <a:t>Your Weird Uncle</a:t>
            </a:r>
          </a:p>
        </p:txBody>
      </p:sp>
    </p:spTree>
    <p:extLst>
      <p:ext uri="{BB962C8B-B14F-4D97-AF65-F5344CB8AC3E}">
        <p14:creationId xmlns:p14="http://schemas.microsoft.com/office/powerpoint/2010/main" val="103951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cebook - Wikipedia">
            <a:extLst>
              <a:ext uri="{FF2B5EF4-FFF2-40B4-BE49-F238E27FC236}">
                <a16:creationId xmlns:a16="http://schemas.microsoft.com/office/drawing/2014/main" id="{281963A2-F0E2-4D78-9763-9E2AEFFFA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000" y="1987212"/>
            <a:ext cx="1760164" cy="176016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becomingminimalist.com/wp-content/uploads/2011/11/51-Untruths-From-Television.jpg"/>
          <p:cNvPicPr>
            <a:picLocks noGrp="1" noChangeAspect="1" noChangeArrowheads="1"/>
          </p:cNvPicPr>
          <p:nvPr>
            <p:ph idx="4294967295"/>
          </p:nvPr>
        </p:nvPicPr>
        <p:blipFill rotWithShape="1">
          <a:blip r:embed="rId4">
            <a:extLst>
              <a:ext uri="{28A0092B-C50C-407E-A947-70E740481C1C}">
                <a14:useLocalDpi xmlns:a14="http://schemas.microsoft.com/office/drawing/2010/main" val="0"/>
              </a:ext>
            </a:extLst>
          </a:blip>
          <a:srcRect t="9465" b="9093"/>
          <a:stretch/>
        </p:blipFill>
        <p:spPr bwMode="auto">
          <a:xfrm>
            <a:off x="8394700" y="982663"/>
            <a:ext cx="3797300" cy="2009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ho Made That Twitter Bird? - The New York Times">
            <a:extLst>
              <a:ext uri="{FF2B5EF4-FFF2-40B4-BE49-F238E27FC236}">
                <a16:creationId xmlns:a16="http://schemas.microsoft.com/office/drawing/2014/main" id="{558E4E2D-656F-40DC-8541-B324AF0CB9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71" r="1" b="12155"/>
          <a:stretch/>
        </p:blipFill>
        <p:spPr bwMode="auto">
          <a:xfrm>
            <a:off x="1574886" y="111731"/>
            <a:ext cx="2709918" cy="143471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prep-blog.com/wp-content/uploads/2012/05/spotlight-meet-the-neighbors.jpg"/>
          <p:cNvPicPr>
            <a:picLocks noChangeAspect="1" noChangeArrowheads="1"/>
          </p:cNvPicPr>
          <p:nvPr/>
        </p:nvPicPr>
        <p:blipFill rotWithShape="1">
          <a:blip r:embed="rId6">
            <a:extLst>
              <a:ext uri="{28A0092B-C50C-407E-A947-70E740481C1C}">
                <a14:useLocalDpi xmlns:a14="http://schemas.microsoft.com/office/drawing/2010/main" val="0"/>
              </a:ext>
            </a:extLst>
          </a:blip>
          <a:srcRect r="7733" b="2"/>
          <a:stretch/>
        </p:blipFill>
        <p:spPr bwMode="auto">
          <a:xfrm>
            <a:off x="4199264" y="1318624"/>
            <a:ext cx="3793472" cy="411132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ww.lvsys.com/pub/photo/stock-newspaper.jpg"/>
          <p:cNvPicPr>
            <a:picLocks noChangeAspect="1" noChangeArrowheads="1"/>
          </p:cNvPicPr>
          <p:nvPr/>
        </p:nvPicPr>
        <p:blipFill rotWithShape="1">
          <a:blip r:embed="rId7">
            <a:extLst>
              <a:ext uri="{28A0092B-C50C-407E-A947-70E740481C1C}">
                <a14:useLocalDpi xmlns:a14="http://schemas.microsoft.com/office/drawing/2010/main" val="0"/>
              </a:ext>
            </a:extLst>
          </a:blip>
          <a:srcRect t="21707" b="816"/>
          <a:stretch/>
        </p:blipFill>
        <p:spPr bwMode="auto">
          <a:xfrm>
            <a:off x="8086177" y="3671046"/>
            <a:ext cx="3797983" cy="20009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az616578.vo.msecnd.net/files/2016/01/30/635897728052078191555035650_bigstock-Vintage-radio-58711064.jpg"/>
          <p:cNvPicPr preferRelativeResize="0">
            <a:picLocks noChangeAspect="1" noChangeArrowheads="1"/>
          </p:cNvPicPr>
          <p:nvPr/>
        </p:nvPicPr>
        <p:blipFill rotWithShape="1">
          <a:blip r:embed="rId8">
            <a:extLst>
              <a:ext uri="{28A0092B-C50C-407E-A947-70E740481C1C}">
                <a14:useLocalDpi xmlns:a14="http://schemas.microsoft.com/office/drawing/2010/main" val="0"/>
              </a:ext>
            </a:extLst>
          </a:blip>
          <a:srcRect t="31934" r="1" b="13020"/>
          <a:stretch/>
        </p:blipFill>
        <p:spPr bwMode="auto">
          <a:xfrm>
            <a:off x="67620" y="3973156"/>
            <a:ext cx="3794760" cy="20105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cdn.thisiswhyimbroke.com/images/welcome-to-the-internet.jpg">
            <a:extLst>
              <a:ext uri="{FF2B5EF4-FFF2-40B4-BE49-F238E27FC236}">
                <a16:creationId xmlns:a16="http://schemas.microsoft.com/office/drawing/2014/main" id="{01AF392F-DF10-4F97-A3AA-A0E2860E66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1214" y="713443"/>
            <a:ext cx="5735113" cy="482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5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D260FD18-8E1B-4438-A4FB-179D9E2D7D02}"/>
              </a:ext>
            </a:extLst>
          </p:cNvPr>
          <p:cNvSpPr>
            <a:spLocks noGrp="1"/>
          </p:cNvSpPr>
          <p:nvPr>
            <p:ph type="title" idx="4294967295"/>
          </p:nvPr>
        </p:nvSpPr>
        <p:spPr>
          <a:xfrm>
            <a:off x="490654" y="2578429"/>
            <a:ext cx="3678036" cy="1701142"/>
          </a:xfr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anchor="ctr">
            <a:normAutofit/>
          </a:bodyPr>
          <a:lstStyle/>
          <a:p>
            <a:pPr algn="ctr"/>
            <a:r>
              <a:rPr lang="en-US" sz="5400" dirty="0"/>
              <a:t>Harms</a:t>
            </a:r>
          </a:p>
        </p:txBody>
      </p:sp>
      <p:graphicFrame>
        <p:nvGraphicFramePr>
          <p:cNvPr id="14" name="Content Placeholder 3">
            <a:extLst>
              <a:ext uri="{FF2B5EF4-FFF2-40B4-BE49-F238E27FC236}">
                <a16:creationId xmlns:a16="http://schemas.microsoft.com/office/drawing/2014/main" id="{DB85AC22-FA48-4D26-BEF0-322D3374E731}"/>
              </a:ext>
            </a:extLst>
          </p:cNvPr>
          <p:cNvGraphicFramePr>
            <a:graphicFrameLocks noGrp="1"/>
          </p:cNvGraphicFramePr>
          <p:nvPr>
            <p:ph idx="4294967295"/>
            <p:extLst>
              <p:ext uri="{D42A27DB-BD31-4B8C-83A1-F6EECF244321}">
                <p14:modId xmlns:p14="http://schemas.microsoft.com/office/powerpoint/2010/main" val="1873443808"/>
              </p:ext>
            </p:extLst>
          </p:nvPr>
        </p:nvGraphicFramePr>
        <p:xfrm>
          <a:off x="4572881" y="661193"/>
          <a:ext cx="6900862" cy="553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6836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E15448-807F-4FD1-91F0-8F0C8E7C9E1D}"/>
              </a:ext>
            </a:extLst>
          </p:cNvPr>
          <p:cNvSpPr>
            <a:spLocks noGrp="1"/>
          </p:cNvSpPr>
          <p:nvPr>
            <p:ph type="title"/>
          </p:nvPr>
        </p:nvSpPr>
        <p:spPr>
          <a:xfrm>
            <a:off x="8842248" y="1481328"/>
            <a:ext cx="2926080" cy="2468880"/>
          </a:xfrm>
        </p:spPr>
        <p:txBody>
          <a:bodyPr vert="horz" lIns="91440" tIns="45720" rIns="91440" bIns="45720" rtlCol="0" anchor="b">
            <a:normAutofit/>
          </a:bodyPr>
          <a:lstStyle/>
          <a:p>
            <a:pPr algn="l"/>
            <a:r>
              <a:rPr lang="en-US" sz="3100">
                <a:solidFill>
                  <a:schemeClr val="tx1"/>
                </a:solidFill>
              </a:rPr>
              <a:t>Conspiratorial Thinking</a:t>
            </a:r>
          </a:p>
        </p:txBody>
      </p:sp>
      <p:sp>
        <p:nvSpPr>
          <p:cNvPr id="4" name="Slide Number Placeholder 3">
            <a:extLst>
              <a:ext uri="{FF2B5EF4-FFF2-40B4-BE49-F238E27FC236}">
                <a16:creationId xmlns:a16="http://schemas.microsoft.com/office/drawing/2014/main" id="{C4FFBB2F-7025-480D-A189-9CD6765ADF4C}"/>
              </a:ext>
            </a:extLst>
          </p:cNvPr>
          <p:cNvSpPr>
            <a:spLocks noGrp="1"/>
          </p:cNvSpPr>
          <p:nvPr>
            <p:ph type="sldNum" sz="quarter" idx="4294967295"/>
          </p:nvPr>
        </p:nvSpPr>
        <p:spPr>
          <a:xfrm>
            <a:off x="10469880" y="320040"/>
            <a:ext cx="914400" cy="320040"/>
          </a:xfrm>
        </p:spPr>
        <p:txBody>
          <a:bodyPr vert="horz" lIns="91440" tIns="45720" rIns="91440" bIns="45720" rtlCol="0" anchor="ctr">
            <a:normAutofit/>
          </a:bodyPr>
          <a:lstStyle/>
          <a:p>
            <a:pPr algn="r">
              <a:spcAft>
                <a:spcPts val="600"/>
              </a:spcAft>
              <a:defRPr/>
            </a:pPr>
            <a:fld id="{AC38F574-C4C0-48B1-B81D-85833E98F04F}" type="slidenum">
              <a:rPr lang="en-US" sz="1200" b="0">
                <a:solidFill>
                  <a:schemeClr val="tx1">
                    <a:lumMod val="50000"/>
                    <a:lumOff val="50000"/>
                  </a:schemeClr>
                </a:solidFill>
                <a:latin typeface="Calibri" panose="020F0502020204030204"/>
              </a:rPr>
              <a:pPr algn="r">
                <a:spcAft>
                  <a:spcPts val="600"/>
                </a:spcAft>
                <a:defRPr/>
              </a:pPr>
              <a:t>17</a:t>
            </a:fld>
            <a:endParaRPr lang="en-US" sz="1200" b="0">
              <a:solidFill>
                <a:schemeClr val="tx1">
                  <a:lumMod val="50000"/>
                  <a:lumOff val="50000"/>
                </a:schemeClr>
              </a:solidFill>
              <a:latin typeface="Calibri" panose="020F0502020204030204"/>
            </a:endParaRPr>
          </a:p>
        </p:txBody>
      </p:sp>
      <p:pic>
        <p:nvPicPr>
          <p:cNvPr id="9" name="Picture 8">
            <a:extLst>
              <a:ext uri="{FF2B5EF4-FFF2-40B4-BE49-F238E27FC236}">
                <a16:creationId xmlns:a16="http://schemas.microsoft.com/office/drawing/2014/main" id="{34D29273-7A29-4A6F-8D12-4B1EF715EA52}"/>
              </a:ext>
            </a:extLst>
          </p:cNvPr>
          <p:cNvPicPr>
            <a:picLocks noChangeAspect="1"/>
          </p:cNvPicPr>
          <p:nvPr/>
        </p:nvPicPr>
        <p:blipFill rotWithShape="1">
          <a:blip r:embed="rId2"/>
          <a:srcRect l="1111" r="1558"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7" name="TextBox 6">
            <a:extLst>
              <a:ext uri="{FF2B5EF4-FFF2-40B4-BE49-F238E27FC236}">
                <a16:creationId xmlns:a16="http://schemas.microsoft.com/office/drawing/2014/main" id="{50BADEE2-F49C-4B0D-9C71-2D04A4570B95}"/>
              </a:ext>
            </a:extLst>
          </p:cNvPr>
          <p:cNvSpPr txBox="1"/>
          <p:nvPr/>
        </p:nvSpPr>
        <p:spPr>
          <a:xfrm>
            <a:off x="3049073" y="3247553"/>
            <a:ext cx="6098146"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3278606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o photo description available.">
            <a:extLst>
              <a:ext uri="{FF2B5EF4-FFF2-40B4-BE49-F238E27FC236}">
                <a16:creationId xmlns:a16="http://schemas.microsoft.com/office/drawing/2014/main" id="{A2347AFE-3A8E-4AD2-9C9E-E89C873A6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 y="0"/>
            <a:ext cx="7967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050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DF65A4-3E82-4E7A-9880-D495ABF2F296}"/>
              </a:ext>
            </a:extLst>
          </p:cNvPr>
          <p:cNvSpPr>
            <a:spLocks noGrp="1"/>
          </p:cNvSpPr>
          <p:nvPr>
            <p:ph type="sldNum" sz="quarter" idx="10"/>
          </p:nvPr>
        </p:nvSpPr>
        <p:spPr>
          <a:prstGeom prst="ellipse">
            <a:avLst/>
          </a:prstGeom>
          <a:solidFill>
            <a:srgbClr val="7F7F7F"/>
          </a:solidFill>
        </p:spPr>
        <p:txBody>
          <a:bodyPr vert="horz" lIns="91440" tIns="45720" rIns="91440" bIns="45720" rtlCol="0" anchor="ctr">
            <a:normAutofit fontScale="55000" lnSpcReduction="20000"/>
          </a:bodyPr>
          <a:lstStyle/>
          <a:p>
            <a:pPr>
              <a:spcAft>
                <a:spcPts val="600"/>
              </a:spcAft>
              <a:defRPr/>
            </a:pPr>
            <a:fld id="{AC38F574-C4C0-48B1-B81D-85833E98F04F}" type="slidenum">
              <a:rPr lang="en-US" sz="1500" b="0" smtClean="0">
                <a:solidFill>
                  <a:srgbClr val="FFFFFF"/>
                </a:solidFill>
                <a:latin typeface="Calibri" panose="020F0502020204030204"/>
              </a:rPr>
              <a:pPr>
                <a:spcAft>
                  <a:spcPts val="600"/>
                </a:spcAft>
                <a:defRPr/>
              </a:pPr>
              <a:t>19</a:t>
            </a:fld>
            <a:endParaRPr lang="en-US" sz="1500" b="0">
              <a:solidFill>
                <a:srgbClr val="FFFFFF"/>
              </a:solidFill>
              <a:latin typeface="Calibri" panose="020F0502020204030204"/>
            </a:endParaRPr>
          </a:p>
        </p:txBody>
      </p:sp>
      <p:pic>
        <p:nvPicPr>
          <p:cNvPr id="6" name="Content Placeholder 5" descr="Shape, arrow&#10;&#10;Description automatically generated">
            <a:extLst>
              <a:ext uri="{FF2B5EF4-FFF2-40B4-BE49-F238E27FC236}">
                <a16:creationId xmlns:a16="http://schemas.microsoft.com/office/drawing/2014/main" id="{CBA57F50-6879-4DF7-8876-2693D5691798}"/>
              </a:ext>
            </a:extLst>
          </p:cNvPr>
          <p:cNvPicPr>
            <a:picLocks noGrp="1" noChangeAspect="1"/>
          </p:cNvPicPr>
          <p:nvPr>
            <p:ph idx="4294967295"/>
          </p:nvPr>
        </p:nvPicPr>
        <p:blipFill rotWithShape="1">
          <a:blip r:embed="rId3"/>
          <a:srcRect l="6341" r="9622" b="2"/>
          <a:stretch/>
        </p:blipFill>
        <p:spPr>
          <a:xfrm>
            <a:off x="0" y="0"/>
            <a:ext cx="7027863"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89D00819-65FD-44EB-A22F-33AC4FD897DF}"/>
              </a:ext>
            </a:extLst>
          </p:cNvPr>
          <p:cNvSpPr txBox="1"/>
          <p:nvPr/>
        </p:nvSpPr>
        <p:spPr>
          <a:xfrm>
            <a:off x="7151204" y="1952787"/>
            <a:ext cx="4963306" cy="4061368"/>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Provide comforting explanation during episodes of powerlessness, anxiety, uncertainty</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Messaging around core emotions and values</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Often use preexisting biases and prejudices</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Social media amplifies</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Feeds into confirmation bias and motivated reasoning</a:t>
            </a:r>
          </a:p>
          <a:p>
            <a:pPr marL="342900" marR="0" lvl="0" indent="-342900">
              <a:lnSpc>
                <a:spcPct val="107000"/>
              </a:lnSpc>
              <a:spcBef>
                <a:spcPts val="0"/>
              </a:spcBef>
              <a:spcAft>
                <a:spcPts val="8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Highly effective</a:t>
            </a:r>
          </a:p>
        </p:txBody>
      </p:sp>
      <p:sp>
        <p:nvSpPr>
          <p:cNvPr id="8" name="Title 2">
            <a:extLst>
              <a:ext uri="{FF2B5EF4-FFF2-40B4-BE49-F238E27FC236}">
                <a16:creationId xmlns:a16="http://schemas.microsoft.com/office/drawing/2014/main" id="{F239F643-03D1-49C8-97DC-43A9F1A6544E}"/>
              </a:ext>
            </a:extLst>
          </p:cNvPr>
          <p:cNvSpPr txBox="1">
            <a:spLocks/>
          </p:cNvSpPr>
          <p:nvPr/>
        </p:nvSpPr>
        <p:spPr>
          <a:xfrm>
            <a:off x="7275189" y="1353697"/>
            <a:ext cx="5164137"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Conspiracy Theories</a:t>
            </a:r>
          </a:p>
        </p:txBody>
      </p:sp>
    </p:spTree>
    <p:extLst>
      <p:ext uri="{BB962C8B-B14F-4D97-AF65-F5344CB8AC3E}">
        <p14:creationId xmlns:p14="http://schemas.microsoft.com/office/powerpoint/2010/main" val="1956390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CEB9A4-5969-4752-8793-D32D44A40233}"/>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2</a:t>
            </a:fld>
            <a:endParaRPr lang="en-US"/>
          </a:p>
        </p:txBody>
      </p:sp>
      <p:sp>
        <p:nvSpPr>
          <p:cNvPr id="4" name="Subtitle 3">
            <a:extLst>
              <a:ext uri="{FF2B5EF4-FFF2-40B4-BE49-F238E27FC236}">
                <a16:creationId xmlns:a16="http://schemas.microsoft.com/office/drawing/2014/main" id="{2FFE7602-146F-4235-A5D8-6BF0ED75AD0B}"/>
              </a:ext>
            </a:extLst>
          </p:cNvPr>
          <p:cNvSpPr>
            <a:spLocks noGrp="1"/>
          </p:cNvSpPr>
          <p:nvPr>
            <p:ph type="subTitle" idx="1"/>
          </p:nvPr>
        </p:nvSpPr>
        <p:spPr>
          <a:xfrm>
            <a:off x="7064003" y="2071759"/>
            <a:ext cx="4413068" cy="3539265"/>
          </a:xfrm>
        </p:spPr>
        <p:txBody>
          <a:bodyPr>
            <a:normAutofit/>
          </a:bodyPr>
          <a:lstStyle/>
          <a:p>
            <a:r>
              <a:rPr lang="en-US" dirty="0"/>
              <a:t>I am a volunteer author and editor for Dear Pandemic, as one of Those Nerdy Girls. </a:t>
            </a:r>
          </a:p>
          <a:p>
            <a:r>
              <a:rPr lang="en-US" dirty="0"/>
              <a:t>I do not have any financial conflicts of interest in relation to this program or presentation.</a:t>
            </a:r>
          </a:p>
          <a:p>
            <a:r>
              <a:rPr lang="en-US" dirty="0"/>
              <a:t>I am real nerdy. Like play Dungeons and Dragons kind of nerdy.</a:t>
            </a:r>
          </a:p>
          <a:p>
            <a:r>
              <a:rPr lang="en-US" dirty="0"/>
              <a:t>There will be fart jokes.</a:t>
            </a:r>
          </a:p>
          <a:p>
            <a:pPr marL="0" indent="0">
              <a:buNone/>
            </a:pPr>
            <a:endParaRPr lang="en-US" dirty="0"/>
          </a:p>
        </p:txBody>
      </p:sp>
      <p:pic>
        <p:nvPicPr>
          <p:cNvPr id="7" name="Picture Placeholder 6" descr="A person smiling for the camera&#10;&#10;Description automatically generated with medium confidence">
            <a:extLst>
              <a:ext uri="{FF2B5EF4-FFF2-40B4-BE49-F238E27FC236}">
                <a16:creationId xmlns:a16="http://schemas.microsoft.com/office/drawing/2014/main" id="{9885DD4C-3D43-47E7-9AF7-889D65A83C0A}"/>
              </a:ext>
            </a:extLst>
          </p:cNvPr>
          <p:cNvPicPr>
            <a:picLocks noGrp="1" noChangeAspect="1"/>
          </p:cNvPicPr>
          <p:nvPr>
            <p:ph sz="quarter" idx="13"/>
          </p:nvPr>
        </p:nvPicPr>
        <p:blipFill rotWithShape="1">
          <a:blip r:embed="rId2"/>
          <a:srcRect t="6688" b="8937"/>
          <a:stretch/>
        </p:blipFill>
        <p:spPr>
          <a:xfrm>
            <a:off x="0" y="0"/>
            <a:ext cx="6096000" cy="6857990"/>
          </a:xfrm>
          <a:noFill/>
        </p:spPr>
      </p:pic>
      <p:sp>
        <p:nvSpPr>
          <p:cNvPr id="8" name="Title 2">
            <a:extLst>
              <a:ext uri="{FF2B5EF4-FFF2-40B4-BE49-F238E27FC236}">
                <a16:creationId xmlns:a16="http://schemas.microsoft.com/office/drawing/2014/main" id="{7F492477-1B86-4B4E-A33F-BD17A48CB8C5}"/>
              </a:ext>
            </a:extLst>
          </p:cNvPr>
          <p:cNvSpPr txBox="1">
            <a:spLocks/>
          </p:cNvSpPr>
          <p:nvPr/>
        </p:nvSpPr>
        <p:spPr>
          <a:xfrm>
            <a:off x="6670343" y="380526"/>
            <a:ext cx="5200387"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vert="horz" wrap="square" lIns="228600" tIns="45720" rIns="91440" bIns="45720" rtlCol="0" anchor="ctr">
            <a:noAutofit/>
          </a:bodyPr>
          <a:lstStyle>
            <a:lvl1pPr algn="l" defTabSz="914400" rtl="0" eaLnBrk="1" latinLnBrk="0" hangingPunct="1">
              <a:lnSpc>
                <a:spcPct val="100000"/>
              </a:lnSpc>
              <a:spcBef>
                <a:spcPct val="0"/>
              </a:spcBef>
              <a:buNone/>
              <a:defRPr sz="4000" kern="1200" cap="all" spc="300" baseline="0">
                <a:solidFill>
                  <a:schemeClr val="bg1"/>
                </a:solidFill>
                <a:latin typeface="Bahnschrift" panose="020B0502040204020203" pitchFamily="34" charset="0"/>
                <a:ea typeface="+mj-ea"/>
                <a:cs typeface="+mj-cs"/>
              </a:defRPr>
            </a:lvl1pPr>
          </a:lstStyle>
          <a:p>
            <a:r>
              <a:rPr lang="en-US"/>
              <a:t>Disclosures</a:t>
            </a:r>
            <a:endParaRPr lang="en-US" dirty="0"/>
          </a:p>
        </p:txBody>
      </p:sp>
    </p:spTree>
    <p:extLst>
      <p:ext uri="{BB962C8B-B14F-4D97-AF65-F5344CB8AC3E}">
        <p14:creationId xmlns:p14="http://schemas.microsoft.com/office/powerpoint/2010/main" val="4066078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318FA7-F507-43FA-B94D-416625E5ABE4}"/>
              </a:ext>
            </a:extLst>
          </p:cNvPr>
          <p:cNvSpPr>
            <a:spLocks noGrp="1"/>
          </p:cNvSpPr>
          <p:nvPr>
            <p:ph type="ctrTitle"/>
          </p:nvPr>
        </p:nvSpPr>
        <p:spPr>
          <a:xfrm>
            <a:off x="693682" y="879635"/>
            <a:ext cx="10745787" cy="1198179"/>
          </a:xfrm>
        </p:spPr>
        <p:txBody>
          <a:bodyPr wrap="square" anchor="ctr">
            <a:normAutofit/>
          </a:bodyPr>
          <a:lstStyle/>
          <a:p>
            <a:r>
              <a:rPr lang="en-US" dirty="0"/>
              <a:t>Conspiratorial Thinking</a:t>
            </a:r>
          </a:p>
        </p:txBody>
      </p:sp>
      <p:pic>
        <p:nvPicPr>
          <p:cNvPr id="7" name="Content Placeholder 6">
            <a:extLst>
              <a:ext uri="{FF2B5EF4-FFF2-40B4-BE49-F238E27FC236}">
                <a16:creationId xmlns:a16="http://schemas.microsoft.com/office/drawing/2014/main" id="{7E8916E7-CABE-477E-A63F-E36667817432}"/>
              </a:ext>
            </a:extLst>
          </p:cNvPr>
          <p:cNvPicPr>
            <a:picLocks noGrp="1" noChangeAspect="1"/>
          </p:cNvPicPr>
          <p:nvPr>
            <p:ph sz="quarter" idx="13"/>
          </p:nvPr>
        </p:nvPicPr>
        <p:blipFill>
          <a:blip r:embed="rId3"/>
          <a:stretch>
            <a:fillRect/>
          </a:stretch>
        </p:blipFill>
        <p:spPr>
          <a:xfrm>
            <a:off x="0" y="2753436"/>
            <a:ext cx="12192000" cy="2895598"/>
          </a:xfrm>
          <a:prstGeom prst="rect">
            <a:avLst/>
          </a:prstGeom>
          <a:noFill/>
          <a:ln>
            <a:solidFill>
              <a:schemeClr val="accent2"/>
            </a:solidFill>
          </a:ln>
        </p:spPr>
      </p:pic>
    </p:spTree>
    <p:extLst>
      <p:ext uri="{BB962C8B-B14F-4D97-AF65-F5344CB8AC3E}">
        <p14:creationId xmlns:p14="http://schemas.microsoft.com/office/powerpoint/2010/main" val="669771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Graphical user interface, application&#10;&#10;Description automatically generated">
            <a:extLst>
              <a:ext uri="{FF2B5EF4-FFF2-40B4-BE49-F238E27FC236}">
                <a16:creationId xmlns:a16="http://schemas.microsoft.com/office/drawing/2014/main" id="{D6DFD7A6-1DAC-4D1A-9DDF-97CBC2DC3619}"/>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4931" r="6180"/>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120742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C4AE16A-514E-4577-8693-3F965A3F61BC}"/>
              </a:ext>
            </a:extLst>
          </p:cNvPr>
          <p:cNvSpPr>
            <a:spLocks noGrp="1"/>
          </p:cNvSpPr>
          <p:nvPr>
            <p:ph type="subTitle" idx="1"/>
          </p:nvPr>
        </p:nvSpPr>
        <p:spPr>
          <a:xfrm>
            <a:off x="6096000" y="1610295"/>
            <a:ext cx="4446062" cy="3295405"/>
          </a:xfrm>
        </p:spPr>
        <p:txBody>
          <a:bodyPr anchor="ctr">
            <a:normAutofit/>
          </a:bodyPr>
          <a:lstStyle/>
          <a:p>
            <a:r>
              <a:rPr lang="en-US" sz="6000" dirty="0"/>
              <a:t>Origin Story</a:t>
            </a:r>
          </a:p>
        </p:txBody>
      </p:sp>
      <p:pic>
        <p:nvPicPr>
          <p:cNvPr id="15" name="Picture 14">
            <a:extLst>
              <a:ext uri="{FF2B5EF4-FFF2-40B4-BE49-F238E27FC236}">
                <a16:creationId xmlns:a16="http://schemas.microsoft.com/office/drawing/2014/main" id="{5D998F35-9F2C-4AD6-8384-7E5AFA8EF235}"/>
              </a:ext>
            </a:extLst>
          </p:cNvPr>
          <p:cNvPicPr>
            <a:picLocks noChangeAspect="1"/>
          </p:cNvPicPr>
          <p:nvPr/>
        </p:nvPicPr>
        <p:blipFill>
          <a:blip r:embed="rId3"/>
          <a:stretch>
            <a:fillRect/>
          </a:stretch>
        </p:blipFill>
        <p:spPr>
          <a:xfrm>
            <a:off x="590148" y="401071"/>
            <a:ext cx="4882450" cy="6055857"/>
          </a:xfrm>
          <a:prstGeom prst="rect">
            <a:avLst/>
          </a:prstGeom>
        </p:spPr>
      </p:pic>
    </p:spTree>
    <p:extLst>
      <p:ext uri="{BB962C8B-B14F-4D97-AF65-F5344CB8AC3E}">
        <p14:creationId xmlns:p14="http://schemas.microsoft.com/office/powerpoint/2010/main" val="2114789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tarchart">
            <a:extLst>
              <a:ext uri="{FF2B5EF4-FFF2-40B4-BE49-F238E27FC236}">
                <a16:creationId xmlns:a16="http://schemas.microsoft.com/office/drawing/2014/main" id="{48876CF6-2AE1-493C-B55C-78EB44DC88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56" r="2" b="7979"/>
          <a:stretch/>
        </p:blipFill>
        <p:spPr bwMode="auto">
          <a:xfrm>
            <a:off x="3681047" y="10"/>
            <a:ext cx="8510952" cy="685799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319" name="Title 2">
            <a:extLst>
              <a:ext uri="{FF2B5EF4-FFF2-40B4-BE49-F238E27FC236}">
                <a16:creationId xmlns:a16="http://schemas.microsoft.com/office/drawing/2014/main" id="{4E96B0B1-D960-D9A3-67CC-A37EB98ECDC2}"/>
              </a:ext>
            </a:extLst>
          </p:cNvPr>
          <p:cNvSpPr>
            <a:spLocks noGrp="1"/>
          </p:cNvSpPr>
          <p:nvPr>
            <p:ph type="ctrTitle"/>
          </p:nvPr>
        </p:nvSpPr>
        <p:spPr>
          <a:xfrm>
            <a:off x="693683" y="879635"/>
            <a:ext cx="6192892" cy="1198179"/>
          </a:xfrm>
        </p:spPr>
        <p:txBody>
          <a:bodyPr wrap="square" anchor="ctr">
            <a:normAutofit/>
          </a:bodyPr>
          <a:lstStyle/>
          <a:p>
            <a:r>
              <a:rPr lang="en-US" dirty="0"/>
              <a:t>Huh?</a:t>
            </a:r>
          </a:p>
        </p:txBody>
      </p:sp>
    </p:spTree>
    <p:extLst>
      <p:ext uri="{BB962C8B-B14F-4D97-AF65-F5344CB8AC3E}">
        <p14:creationId xmlns:p14="http://schemas.microsoft.com/office/powerpoint/2010/main" val="1551168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llustration of the overlapping institutions of the team members">
            <a:extLst>
              <a:ext uri="{FF2B5EF4-FFF2-40B4-BE49-F238E27FC236}">
                <a16:creationId xmlns:a16="http://schemas.microsoft.com/office/drawing/2014/main" id="{F751A718-5FB7-43B9-94E0-B101B94951D7}"/>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r="8890" b="1"/>
          <a:stretch/>
        </p:blipFill>
        <p:spPr bwMode="auto">
          <a:xfrm>
            <a:off x="20" y="10"/>
            <a:ext cx="12191980" cy="6857990"/>
          </a:xfrm>
          <a:prstGeom prst="rect">
            <a:avLst/>
          </a:prstGeom>
          <a:solidFill>
            <a:srgbClr val="FFFFFF"/>
          </a:solidFill>
        </p:spPr>
      </p:pic>
      <p:sp>
        <p:nvSpPr>
          <p:cNvPr id="5" name="Date Placeholder 4" hidden="1">
            <a:extLst>
              <a:ext uri="{FF2B5EF4-FFF2-40B4-BE49-F238E27FC236}">
                <a16:creationId xmlns:a16="http://schemas.microsoft.com/office/drawing/2014/main" id="{863F6229-77AA-4D9B-B67F-AFD42A8F81A9}"/>
              </a:ext>
            </a:extLst>
          </p:cNvPr>
          <p:cNvSpPr>
            <a:spLocks noGrp="1"/>
          </p:cNvSpPr>
          <p:nvPr>
            <p:ph type="dt" sz="half" idx="4294967295"/>
          </p:nvPr>
        </p:nvSpPr>
        <p:spPr>
          <a:xfrm>
            <a:off x="0" y="6356350"/>
            <a:ext cx="1730375" cy="365125"/>
          </a:xfrm>
        </p:spPr>
        <p:txBody>
          <a:bodyPr/>
          <a:lstStyle/>
          <a:p>
            <a:pPr>
              <a:spcAft>
                <a:spcPts val="600"/>
              </a:spcAft>
            </a:pPr>
            <a:fld id="{95937ADF-F9E1-BA4B-9DD9-49C1B8F55FAB}" type="datetime1">
              <a:rPr lang="en-US" smtClean="0"/>
              <a:pPr>
                <a:spcAft>
                  <a:spcPts val="600"/>
                </a:spcAft>
              </a:pPr>
              <a:t>9/12/22</a:t>
            </a:fld>
            <a:endParaRPr lang="en-US"/>
          </a:p>
        </p:txBody>
      </p:sp>
      <p:sp>
        <p:nvSpPr>
          <p:cNvPr id="7" name="Slide Number Placeholder 6" hidden="1">
            <a:extLst>
              <a:ext uri="{FF2B5EF4-FFF2-40B4-BE49-F238E27FC236}">
                <a16:creationId xmlns:a16="http://schemas.microsoft.com/office/drawing/2014/main" id="{E509D56B-91F5-4455-A52A-3319312BEC9C}"/>
              </a:ext>
            </a:extLst>
          </p:cNvPr>
          <p:cNvSpPr>
            <a:spLocks noGrp="1"/>
          </p:cNvSpPr>
          <p:nvPr>
            <p:ph type="sldNum" sz="quarter" idx="4294967295"/>
          </p:nvPr>
        </p:nvSpPr>
        <p:spPr>
          <a:xfrm>
            <a:off x="10652125" y="6356350"/>
            <a:ext cx="1539875" cy="365125"/>
          </a:xfrm>
        </p:spPr>
        <p:txBody>
          <a:bodyPr/>
          <a:lstStyle/>
          <a:p>
            <a:pPr>
              <a:spcAft>
                <a:spcPts val="600"/>
              </a:spcAft>
            </a:pPr>
            <a:fld id="{294A09A9-5501-47C1-A89A-A340965A2BE2}" type="slidenum">
              <a:rPr lang="en-US" smtClean="0"/>
              <a:pPr>
                <a:spcAft>
                  <a:spcPts val="600"/>
                </a:spcAft>
              </a:pPr>
              <a:t>24</a:t>
            </a:fld>
            <a:endParaRPr lang="en-US"/>
          </a:p>
        </p:txBody>
      </p:sp>
    </p:spTree>
    <p:extLst>
      <p:ext uri="{BB962C8B-B14F-4D97-AF65-F5344CB8AC3E}">
        <p14:creationId xmlns:p14="http://schemas.microsoft.com/office/powerpoint/2010/main" val="3049698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y be an image of 11 people">
            <a:extLst>
              <a:ext uri="{FF2B5EF4-FFF2-40B4-BE49-F238E27FC236}">
                <a16:creationId xmlns:a16="http://schemas.microsoft.com/office/drawing/2014/main" id="{1E91CD66-FA46-4219-B3C8-48B99C384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0"/>
            <a:ext cx="10475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DD70F48D-0647-482C-9AD1-C80F751D04F5}"/>
              </a:ext>
            </a:extLst>
          </p:cNvPr>
          <p:cNvSpPr/>
          <p:nvPr/>
        </p:nvSpPr>
        <p:spPr>
          <a:xfrm>
            <a:off x="108488" y="352586"/>
            <a:ext cx="593003" cy="6152828"/>
          </a:xfrm>
          <a:prstGeom prst="leftBrace">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3596A11F-AF7B-4FA6-BB0C-F322D3451475}"/>
              </a:ext>
            </a:extLst>
          </p:cNvPr>
          <p:cNvSpPr/>
          <p:nvPr/>
        </p:nvSpPr>
        <p:spPr>
          <a:xfrm rot="10800000">
            <a:off x="11488922" y="352586"/>
            <a:ext cx="593003" cy="6152828"/>
          </a:xfrm>
          <a:prstGeom prst="leftBrace">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6406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icture containing text, indoor&#10;&#10;Description automatically generated">
            <a:extLst>
              <a:ext uri="{FF2B5EF4-FFF2-40B4-BE49-F238E27FC236}">
                <a16:creationId xmlns:a16="http://schemas.microsoft.com/office/drawing/2014/main" id="{1F8E862E-4DFE-4EDA-976C-68986F040F7F}"/>
              </a:ext>
            </a:extLst>
          </p:cNvPr>
          <p:cNvPicPr>
            <a:picLocks noGrp="1" noChangeAspect="1"/>
          </p:cNvPicPr>
          <p:nvPr>
            <p:ph type="pic" sz="quarter" idx="13"/>
          </p:nvPr>
        </p:nvPicPr>
        <p:blipFill rotWithShape="1">
          <a:blip r:embed="rId2"/>
          <a:srcRect t="19866" b="19866"/>
          <a:stretch/>
        </p:blipFill>
        <p:spPr>
          <a:noFill/>
        </p:spPr>
      </p:pic>
      <p:sp>
        <p:nvSpPr>
          <p:cNvPr id="25" name="Title 2">
            <a:extLst>
              <a:ext uri="{FF2B5EF4-FFF2-40B4-BE49-F238E27FC236}">
                <a16:creationId xmlns:a16="http://schemas.microsoft.com/office/drawing/2014/main" id="{55730F8B-592C-EEDA-817A-681A3DB4F551}"/>
              </a:ext>
            </a:extLst>
          </p:cNvPr>
          <p:cNvSpPr>
            <a:spLocks noGrp="1"/>
          </p:cNvSpPr>
          <p:nvPr>
            <p:ph type="ctrTitle"/>
          </p:nvPr>
        </p:nvSpPr>
        <p:spPr>
          <a:xfrm>
            <a:off x="6571281" y="2092271"/>
            <a:ext cx="4186150" cy="2758697"/>
          </a:xfrm>
        </p:spPr>
        <p:txBody>
          <a:bodyPr anchor="ctr"/>
          <a:lstStyle/>
          <a:p>
            <a:r>
              <a:rPr lang="en-US" sz="4800" dirty="0"/>
              <a:t>My Path to nerdy </a:t>
            </a:r>
            <a:br>
              <a:rPr lang="en-US" sz="4800" dirty="0"/>
            </a:br>
            <a:r>
              <a:rPr lang="en-US" sz="4800" dirty="0" err="1"/>
              <a:t>GirlDom</a:t>
            </a:r>
            <a:endParaRPr lang="en-US" sz="4800" dirty="0"/>
          </a:p>
        </p:txBody>
      </p:sp>
    </p:spTree>
    <p:extLst>
      <p:ext uri="{BB962C8B-B14F-4D97-AF65-F5344CB8AC3E}">
        <p14:creationId xmlns:p14="http://schemas.microsoft.com/office/powerpoint/2010/main" val="3155731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56BDEB-D0DC-496A-9CA4-02928882BF86}"/>
              </a:ext>
            </a:extLst>
          </p:cNvPr>
          <p:cNvSpPr>
            <a:spLocks noGrp="1"/>
          </p:cNvSpPr>
          <p:nvPr>
            <p:ph type="ctrTitle"/>
          </p:nvPr>
        </p:nvSpPr>
        <p:spPr>
          <a:xfrm>
            <a:off x="693683" y="879635"/>
            <a:ext cx="6668012" cy="1198179"/>
          </a:xfrm>
        </p:spPr>
        <p:txBody>
          <a:bodyPr/>
          <a:lstStyle/>
          <a:p>
            <a:r>
              <a:rPr lang="en-US" dirty="0"/>
              <a:t>Dear Pandemic Stats</a:t>
            </a:r>
          </a:p>
        </p:txBody>
      </p:sp>
      <p:sp>
        <p:nvSpPr>
          <p:cNvPr id="9" name="Content Placeholder 8">
            <a:extLst>
              <a:ext uri="{FF2B5EF4-FFF2-40B4-BE49-F238E27FC236}">
                <a16:creationId xmlns:a16="http://schemas.microsoft.com/office/drawing/2014/main" id="{B3AF4D69-7023-483D-A942-B9E5570EAB7A}"/>
              </a:ext>
            </a:extLst>
          </p:cNvPr>
          <p:cNvSpPr>
            <a:spLocks noGrp="1"/>
          </p:cNvSpPr>
          <p:nvPr>
            <p:ph sz="quarter" idx="13"/>
          </p:nvPr>
        </p:nvSpPr>
        <p:spPr/>
        <p:txBody>
          <a:bodyPr>
            <a:normAutofit fontScale="70000" lnSpcReduction="20000"/>
          </a:bodyPr>
          <a:lstStyle/>
          <a:p>
            <a:r>
              <a:rPr lang="en-US" dirty="0"/>
              <a:t>Over 5 million impressions/views per month</a:t>
            </a:r>
          </a:p>
          <a:p>
            <a:r>
              <a:rPr lang="en-US" dirty="0"/>
              <a:t>Over 200,000 users regularly follow on one of our outlets</a:t>
            </a:r>
          </a:p>
          <a:p>
            <a:r>
              <a:rPr lang="en-US" dirty="0"/>
              <a:t>Over 2000 questions answered</a:t>
            </a:r>
          </a:p>
          <a:p>
            <a:r>
              <a:rPr lang="en-US" dirty="0"/>
              <a:t>Querida </a:t>
            </a:r>
            <a:r>
              <a:rPr lang="en-US" dirty="0" err="1"/>
              <a:t>Pandemia</a:t>
            </a:r>
            <a:r>
              <a:rPr lang="en-US" dirty="0"/>
              <a:t>: &gt;50K followers</a:t>
            </a:r>
          </a:p>
          <a:p>
            <a:r>
              <a:rPr lang="en-US" dirty="0"/>
              <a:t>Over 566 media appearances/interview</a:t>
            </a:r>
          </a:p>
          <a:p>
            <a:r>
              <a:rPr lang="en-US" dirty="0"/>
              <a:t>Selected to be in the Library of Congress Coronavirus Web Archive</a:t>
            </a:r>
          </a:p>
          <a:p>
            <a:r>
              <a:rPr lang="en-US" dirty="0"/>
              <a:t>Featured as  Case Study by the World Health Organization “Innovative Concepts to Communicate Science”</a:t>
            </a:r>
          </a:p>
          <a:p>
            <a:r>
              <a:rPr lang="en-US" dirty="0"/>
              <a:t>Cited and featured in multiple journals, newspapers, media, community organizations, healthcare organizations</a:t>
            </a:r>
          </a:p>
          <a:p>
            <a:endParaRPr lang="en-US" dirty="0"/>
          </a:p>
        </p:txBody>
      </p:sp>
      <p:pic>
        <p:nvPicPr>
          <p:cNvPr id="3" name="Picture 2">
            <a:extLst>
              <a:ext uri="{FF2B5EF4-FFF2-40B4-BE49-F238E27FC236}">
                <a16:creationId xmlns:a16="http://schemas.microsoft.com/office/drawing/2014/main" id="{72898613-9D1D-40B2-86F4-56CEF7F1401E}"/>
              </a:ext>
            </a:extLst>
          </p:cNvPr>
          <p:cNvPicPr>
            <a:picLocks noChangeAspect="1"/>
          </p:cNvPicPr>
          <p:nvPr/>
        </p:nvPicPr>
        <p:blipFill>
          <a:blip r:embed="rId2"/>
          <a:stretch>
            <a:fillRect/>
          </a:stretch>
        </p:blipFill>
        <p:spPr>
          <a:xfrm>
            <a:off x="7612871" y="686995"/>
            <a:ext cx="4213056" cy="3409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02236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C52BAF-0A5C-4811-A1C9-9DCA6639A1FE}"/>
              </a:ext>
            </a:extLst>
          </p:cNvPr>
          <p:cNvPicPr>
            <a:picLocks noChangeAspect="1"/>
          </p:cNvPicPr>
          <p:nvPr/>
        </p:nvPicPr>
        <p:blipFill>
          <a:blip r:embed="rId3"/>
          <a:stretch>
            <a:fillRect/>
          </a:stretch>
        </p:blipFill>
        <p:spPr>
          <a:xfrm>
            <a:off x="1171556" y="409153"/>
            <a:ext cx="6468378" cy="6039693"/>
          </a:xfrm>
          <a:prstGeom prst="rect">
            <a:avLst/>
          </a:prstGeom>
        </p:spPr>
      </p:pic>
      <p:pic>
        <p:nvPicPr>
          <p:cNvPr id="3" name="Picture 2" descr="Poop Gummy Monsters">
            <a:extLst>
              <a:ext uri="{FF2B5EF4-FFF2-40B4-BE49-F238E27FC236}">
                <a16:creationId xmlns:a16="http://schemas.microsoft.com/office/drawing/2014/main" id="{6F484558-4435-4BA9-B855-BAC19F7532D3}"/>
              </a:ext>
            </a:extLst>
          </p:cNvPr>
          <p:cNvPicPr>
            <a:picLocks noChangeAspect="1"/>
          </p:cNvPicPr>
          <p:nvPr/>
        </p:nvPicPr>
        <p:blipFill>
          <a:blip r:embed="rId4"/>
          <a:stretch>
            <a:fillRect/>
          </a:stretch>
        </p:blipFill>
        <p:spPr>
          <a:xfrm>
            <a:off x="7778479" y="1406236"/>
            <a:ext cx="4045526" cy="4045526"/>
          </a:xfrm>
          <a:prstGeom prst="rect">
            <a:avLst/>
          </a:prstGeom>
        </p:spPr>
      </p:pic>
    </p:spTree>
    <p:extLst>
      <p:ext uri="{BB962C8B-B14F-4D97-AF65-F5344CB8AC3E}">
        <p14:creationId xmlns:p14="http://schemas.microsoft.com/office/powerpoint/2010/main" val="13271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A0793B-6A07-4C59-91CB-9993654B1773}"/>
              </a:ext>
            </a:extLst>
          </p:cNvPr>
          <p:cNvPicPr>
            <a:picLocks noGrp="1" noChangeAspect="1"/>
          </p:cNvPicPr>
          <p:nvPr>
            <p:ph sz="quarter" idx="13"/>
          </p:nvPr>
        </p:nvPicPr>
        <p:blipFill>
          <a:blip r:embed="rId3"/>
          <a:stretch>
            <a:fillRect/>
          </a:stretch>
        </p:blipFill>
        <p:spPr>
          <a:xfrm>
            <a:off x="946941" y="375408"/>
            <a:ext cx="10298118" cy="6107184"/>
          </a:xfrm>
        </p:spPr>
      </p:pic>
      <p:sp>
        <p:nvSpPr>
          <p:cNvPr id="4" name="Oval 3">
            <a:extLst>
              <a:ext uri="{FF2B5EF4-FFF2-40B4-BE49-F238E27FC236}">
                <a16:creationId xmlns:a16="http://schemas.microsoft.com/office/drawing/2014/main" id="{813B996B-7D70-46F1-8D0A-00ADEF2922D7}"/>
              </a:ext>
            </a:extLst>
          </p:cNvPr>
          <p:cNvSpPr/>
          <p:nvPr/>
        </p:nvSpPr>
        <p:spPr>
          <a:xfrm rot="20500826">
            <a:off x="7881161" y="4402308"/>
            <a:ext cx="3320549" cy="1533172"/>
          </a:xfrm>
          <a:custGeom>
            <a:avLst/>
            <a:gdLst>
              <a:gd name="connsiteX0" fmla="*/ 0 w 3320549"/>
              <a:gd name="connsiteY0" fmla="*/ 766586 h 1533172"/>
              <a:gd name="connsiteX1" fmla="*/ 1660275 w 3320549"/>
              <a:gd name="connsiteY1" fmla="*/ 0 h 1533172"/>
              <a:gd name="connsiteX2" fmla="*/ 3320550 w 3320549"/>
              <a:gd name="connsiteY2" fmla="*/ 766586 h 1533172"/>
              <a:gd name="connsiteX3" fmla="*/ 1660275 w 3320549"/>
              <a:gd name="connsiteY3" fmla="*/ 1533172 h 1533172"/>
              <a:gd name="connsiteX4" fmla="*/ 0 w 3320549"/>
              <a:gd name="connsiteY4" fmla="*/ 766586 h 153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549" h="1533172" extrusionOk="0">
                <a:moveTo>
                  <a:pt x="0" y="766586"/>
                </a:moveTo>
                <a:cubicBezTo>
                  <a:pt x="-15962" y="333367"/>
                  <a:pt x="709759" y="12600"/>
                  <a:pt x="1660275" y="0"/>
                </a:cubicBezTo>
                <a:cubicBezTo>
                  <a:pt x="2612225" y="7369"/>
                  <a:pt x="3207486" y="346807"/>
                  <a:pt x="3320550" y="766586"/>
                </a:cubicBezTo>
                <a:cubicBezTo>
                  <a:pt x="3302561" y="1207527"/>
                  <a:pt x="2565984" y="1595278"/>
                  <a:pt x="1660275" y="1533172"/>
                </a:cubicBezTo>
                <a:cubicBezTo>
                  <a:pt x="713722" y="1516973"/>
                  <a:pt x="68607" y="1222741"/>
                  <a:pt x="0" y="766586"/>
                </a:cubicBezTo>
                <a:close/>
              </a:path>
            </a:pathLst>
          </a:custGeom>
          <a:noFill/>
          <a:ln w="63500">
            <a:solidFill>
              <a:srgbClr val="C0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575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12F7148E-1D50-4D71-AE1C-44B4E631CB49}"/>
              </a:ext>
            </a:extLst>
          </p:cNvPr>
          <p:cNvPicPr>
            <a:picLocks noGrp="1" noChangeAspect="1"/>
          </p:cNvPicPr>
          <p:nvPr>
            <p:ph type="pic" sz="quarter" idx="13"/>
          </p:nvPr>
        </p:nvPicPr>
        <p:blipFill rotWithShape="1">
          <a:blip r:embed="rId2"/>
          <a:srcRect r="-2" b="6029"/>
          <a:stretch/>
        </p:blipFill>
        <p:spPr>
          <a:xfrm>
            <a:off x="3681047" y="10"/>
            <a:ext cx="8510952" cy="6857990"/>
          </a:xfrm>
          <a:noFill/>
        </p:spPr>
      </p:pic>
      <p:sp>
        <p:nvSpPr>
          <p:cNvPr id="51" name="Title 50">
            <a:extLst>
              <a:ext uri="{FF2B5EF4-FFF2-40B4-BE49-F238E27FC236}">
                <a16:creationId xmlns:a16="http://schemas.microsoft.com/office/drawing/2014/main" id="{92016388-C216-491D-B032-A86FF344C82A}"/>
              </a:ext>
            </a:extLst>
          </p:cNvPr>
          <p:cNvSpPr>
            <a:spLocks noGrp="1"/>
          </p:cNvSpPr>
          <p:nvPr>
            <p:ph type="ctrTitle"/>
          </p:nvPr>
        </p:nvSpPr>
        <p:spPr>
          <a:xfrm>
            <a:off x="487943" y="879634"/>
            <a:ext cx="6192892" cy="1198179"/>
          </a:xfrm>
        </p:spPr>
        <p:txBody>
          <a:bodyPr wrap="square" anchor="ctr">
            <a:normAutofit/>
          </a:bodyPr>
          <a:lstStyle/>
          <a:p>
            <a:r>
              <a:rPr lang="en-US" dirty="0"/>
              <a:t>objectives</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type="subTitle" idx="1"/>
          </p:nvPr>
        </p:nvSpPr>
        <p:spPr>
          <a:xfrm>
            <a:off x="487943" y="2447449"/>
            <a:ext cx="3319975" cy="3539265"/>
          </a:xfrm>
        </p:spPr>
        <p:txBody>
          <a:bodyPr vert="horz" lIns="91440" tIns="45720" rIns="91440" bIns="45720" rtlCol="0">
            <a:normAutofit lnSpcReduction="10000"/>
          </a:bodyPr>
          <a:lstStyle/>
          <a:p>
            <a:pPr>
              <a:lnSpc>
                <a:spcPct val="90000"/>
              </a:lnSpc>
            </a:pPr>
            <a:r>
              <a:rPr lang="en-US" dirty="0"/>
              <a:t>Define the </a:t>
            </a:r>
            <a:r>
              <a:rPr lang="en-US" dirty="0" err="1"/>
              <a:t>infodemic</a:t>
            </a:r>
            <a:r>
              <a:rPr lang="en-US" dirty="0"/>
              <a:t> and the role the family physician plays in combatting mis- and disinformation</a:t>
            </a:r>
          </a:p>
          <a:p>
            <a:pPr>
              <a:lnSpc>
                <a:spcPct val="90000"/>
              </a:lnSpc>
            </a:pPr>
            <a:r>
              <a:rPr lang="en-US" dirty="0"/>
              <a:t>Identify and utilize best practices in science communication</a:t>
            </a:r>
          </a:p>
          <a:p>
            <a:pPr>
              <a:lnSpc>
                <a:spcPct val="90000"/>
              </a:lnSpc>
            </a:pPr>
            <a:r>
              <a:rPr lang="en-US" dirty="0"/>
              <a:t>Utilize humanism to strengthen science communication to improve health literacy.</a:t>
            </a:r>
          </a:p>
        </p:txBody>
      </p:sp>
      <p:sp>
        <p:nvSpPr>
          <p:cNvPr id="58" name="Footer Placeholder 5">
            <a:extLst>
              <a:ext uri="{FF2B5EF4-FFF2-40B4-BE49-F238E27FC236}">
                <a16:creationId xmlns:a16="http://schemas.microsoft.com/office/drawing/2014/main" id="{477EB6FF-DBCF-F220-53D0-76285EA9660E}"/>
              </a:ext>
            </a:extLst>
          </p:cNvPr>
          <p:cNvSpPr>
            <a:spLocks noGrp="1"/>
          </p:cNvSpPr>
          <p:nvPr>
            <p:ph type="ftr" sz="quarter" idx="11"/>
          </p:nvPr>
        </p:nvSpPr>
        <p:spPr>
          <a:xfrm>
            <a:off x="4038600" y="6356350"/>
            <a:ext cx="4114800" cy="365125"/>
          </a:xfrm>
        </p:spPr>
        <p:txBody>
          <a:bodyPr/>
          <a:lstStyle/>
          <a:p>
            <a:pPr>
              <a:spcAft>
                <a:spcPts val="600"/>
              </a:spcAft>
            </a:pPr>
            <a:r>
              <a:rPr lang="en-US"/>
              <a:t>PRESENTATION TITLE</a:t>
            </a:r>
          </a:p>
        </p:txBody>
      </p:sp>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3</a:t>
            </a:fld>
            <a:endParaRPr lang="en-US"/>
          </a:p>
        </p:txBody>
      </p:sp>
    </p:spTree>
    <p:extLst>
      <p:ext uri="{BB962C8B-B14F-4D97-AF65-F5344CB8AC3E}">
        <p14:creationId xmlns:p14="http://schemas.microsoft.com/office/powerpoint/2010/main" val="1325608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ext&#10;&#10;Description automatically generated">
            <a:extLst>
              <a:ext uri="{FF2B5EF4-FFF2-40B4-BE49-F238E27FC236}">
                <a16:creationId xmlns:a16="http://schemas.microsoft.com/office/drawing/2014/main" id="{691FFBE8-BD47-4F9E-B2D3-3FB7CD32E3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65" r="13979" b="-1"/>
          <a:stretch/>
        </p:blipFill>
        <p:spPr bwMode="auto">
          <a:xfrm>
            <a:off x="20" y="10"/>
            <a:ext cx="8534380" cy="685799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a:solidFill>
            <a:srgbClr val="FFFFFF"/>
          </a:solidFill>
        </p:spPr>
      </p:pic>
      <p:sp>
        <p:nvSpPr>
          <p:cNvPr id="7" name="Title 6">
            <a:extLst>
              <a:ext uri="{FF2B5EF4-FFF2-40B4-BE49-F238E27FC236}">
                <a16:creationId xmlns:a16="http://schemas.microsoft.com/office/drawing/2014/main" id="{D60C7E41-F6EC-4764-8217-D676C4914944}"/>
              </a:ext>
            </a:extLst>
          </p:cNvPr>
          <p:cNvSpPr>
            <a:spLocks noGrp="1"/>
          </p:cNvSpPr>
          <p:nvPr>
            <p:ph type="ctrTitle"/>
          </p:nvPr>
        </p:nvSpPr>
        <p:spPr>
          <a:xfrm>
            <a:off x="5902036" y="2175165"/>
            <a:ext cx="4889408" cy="1915390"/>
          </a:xfrm>
        </p:spPr>
        <p:txBody>
          <a:bodyPr anchor="b">
            <a:normAutofit/>
          </a:bodyPr>
          <a:lstStyle/>
          <a:p>
            <a:pPr algn="ctr"/>
            <a:r>
              <a:rPr lang="en-US" sz="3600" b="1" dirty="0"/>
              <a:t>Lessons Learned</a:t>
            </a:r>
          </a:p>
        </p:txBody>
      </p:sp>
    </p:spTree>
    <p:extLst>
      <p:ext uri="{BB962C8B-B14F-4D97-AF65-F5344CB8AC3E}">
        <p14:creationId xmlns:p14="http://schemas.microsoft.com/office/powerpoint/2010/main" val="600188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8404A4-322C-4DF0-8D9A-7FA42DE94C6F}"/>
              </a:ext>
            </a:extLst>
          </p:cNvPr>
          <p:cNvSpPr>
            <a:spLocks noGrp="1"/>
          </p:cNvSpPr>
          <p:nvPr>
            <p:ph type="sldNum" sz="quarter" idx="12"/>
          </p:nvPr>
        </p:nvSpPr>
        <p:spPr>
          <a:xfrm>
            <a:off x="10271342" y="6356350"/>
            <a:ext cx="1539658"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294A09A9-5501-47C1-A89A-A340965A2BE2}"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31</a:t>
            </a:fld>
            <a:endParaRPr kumimoji="0" lang="en-US" b="0" i="0" u="none" strike="noStrike" kern="1200" cap="none" spc="0" normalizeH="0" baseline="0" noProof="0">
              <a:ln>
                <a:noFill/>
              </a:ln>
              <a:effectLst/>
              <a:uLnTx/>
              <a:uFillTx/>
            </a:endParaRPr>
          </a:p>
        </p:txBody>
      </p:sp>
      <p:sp>
        <p:nvSpPr>
          <p:cNvPr id="3" name="Title 2">
            <a:extLst>
              <a:ext uri="{FF2B5EF4-FFF2-40B4-BE49-F238E27FC236}">
                <a16:creationId xmlns:a16="http://schemas.microsoft.com/office/drawing/2014/main" id="{9E218AAA-A04B-4979-90CC-DC642B73D90F}"/>
              </a:ext>
            </a:extLst>
          </p:cNvPr>
          <p:cNvSpPr>
            <a:spLocks noGrp="1"/>
          </p:cNvSpPr>
          <p:nvPr>
            <p:ph type="ctrTitle"/>
          </p:nvPr>
        </p:nvSpPr>
        <p:spPr>
          <a:xfrm>
            <a:off x="693683" y="879636"/>
            <a:ext cx="6192892" cy="1198179"/>
          </a:xfrm>
        </p:spPr>
        <p:txBody>
          <a:bodyPr wrap="square" anchor="ctr">
            <a:normAutofit/>
          </a:bodyPr>
          <a:lstStyle/>
          <a:p>
            <a:r>
              <a:rPr lang="en-US" dirty="0"/>
              <a:t>Social media</a:t>
            </a:r>
          </a:p>
        </p:txBody>
      </p:sp>
      <p:sp>
        <p:nvSpPr>
          <p:cNvPr id="15" name="Subtitle 3">
            <a:extLst>
              <a:ext uri="{FF2B5EF4-FFF2-40B4-BE49-F238E27FC236}">
                <a16:creationId xmlns:a16="http://schemas.microsoft.com/office/drawing/2014/main" id="{5EBB5F7A-BEEA-517D-0852-3607C27165C7}"/>
              </a:ext>
            </a:extLst>
          </p:cNvPr>
          <p:cNvSpPr>
            <a:spLocks noGrp="1"/>
          </p:cNvSpPr>
          <p:nvPr>
            <p:ph type="subTitle" idx="1"/>
          </p:nvPr>
        </p:nvSpPr>
        <p:spPr>
          <a:xfrm>
            <a:off x="693683" y="2427128"/>
            <a:ext cx="5545326" cy="3804531"/>
          </a:xfrm>
        </p:spPr>
        <p:txBody>
          <a:bodyPr>
            <a:normAutofit fontScale="92500" lnSpcReduction="20000"/>
          </a:bodyPr>
          <a:lstStyle/>
          <a:p>
            <a:pPr marL="285750" indent="-285750">
              <a:buFont typeface="Arial" panose="020B0604020202020204" pitchFamily="34" charset="0"/>
              <a:buChar char="•"/>
            </a:pPr>
            <a:r>
              <a:rPr lang="en-US" dirty="0">
                <a:latin typeface="+mn-lt"/>
              </a:rPr>
              <a:t>Where the audience is</a:t>
            </a:r>
          </a:p>
          <a:p>
            <a:pPr marL="742950" lvl="1" indent="-285750" algn="l">
              <a:buFont typeface="Arial" panose="020B0604020202020204" pitchFamily="34" charset="0"/>
              <a:buChar char="•"/>
            </a:pPr>
            <a:r>
              <a:rPr lang="en-US" dirty="0">
                <a:solidFill>
                  <a:schemeClr val="tx2"/>
                </a:solidFill>
              </a:rPr>
              <a:t>&gt;1</a:t>
            </a:r>
            <a:r>
              <a:rPr lang="en-US" baseline="0" dirty="0">
                <a:solidFill>
                  <a:schemeClr val="tx2"/>
                </a:solidFill>
              </a:rPr>
              <a:t>00 million adults obtain health information online</a:t>
            </a:r>
          </a:p>
          <a:p>
            <a:pPr marL="742950" lvl="1" indent="-285750" algn="l">
              <a:buFont typeface="Arial" panose="020B0604020202020204" pitchFamily="34" charset="0"/>
              <a:buChar char="•"/>
            </a:pPr>
            <a:r>
              <a:rPr lang="en-US" baseline="0" dirty="0">
                <a:solidFill>
                  <a:schemeClr val="tx2"/>
                </a:solidFill>
              </a:rPr>
              <a:t>Approximately 70% of adults make a decision about health based on online resources</a:t>
            </a:r>
          </a:p>
          <a:p>
            <a:pPr marL="742950" lvl="1" indent="-285750" algn="l">
              <a:buFont typeface="Arial" panose="020B0604020202020204" pitchFamily="34" charset="0"/>
              <a:buChar char="•"/>
            </a:pPr>
            <a:r>
              <a:rPr lang="en-US" dirty="0">
                <a:solidFill>
                  <a:schemeClr val="tx2"/>
                </a:solidFill>
              </a:rPr>
              <a:t>Average person cannot find information sought 60% of the time</a:t>
            </a:r>
          </a:p>
          <a:p>
            <a:pPr marL="285750" indent="-285750">
              <a:buFont typeface="Arial" panose="020B0604020202020204" pitchFamily="34" charset="0"/>
              <a:buChar char="•"/>
            </a:pPr>
            <a:r>
              <a:rPr lang="en-US" dirty="0">
                <a:latin typeface="+mn-lt"/>
              </a:rPr>
              <a:t>Timely</a:t>
            </a:r>
          </a:p>
          <a:p>
            <a:pPr marL="692150" lvl="1" indent="-234950" algn="l">
              <a:buFont typeface="Arial" panose="020B0604020202020204" pitchFamily="34" charset="0"/>
              <a:buChar char="•"/>
            </a:pPr>
            <a:r>
              <a:rPr lang="en-US" dirty="0">
                <a:solidFill>
                  <a:schemeClr val="tx2"/>
                </a:solidFill>
              </a:rPr>
              <a:t>Daily content</a:t>
            </a:r>
            <a:endParaRPr lang="en-US" dirty="0">
              <a:solidFill>
                <a:schemeClr val="tx2"/>
              </a:solidFill>
              <a:latin typeface="+mn-lt"/>
            </a:endParaRPr>
          </a:p>
          <a:p>
            <a:pPr marL="285750" indent="-285750">
              <a:buFont typeface="Arial" panose="020B0604020202020204" pitchFamily="34" charset="0"/>
              <a:buChar char="•"/>
            </a:pPr>
            <a:r>
              <a:rPr lang="en-US" dirty="0">
                <a:latin typeface="+mn-lt"/>
              </a:rPr>
              <a:t>Uses networks of individuals to spread messaging</a:t>
            </a:r>
          </a:p>
          <a:p>
            <a:pPr marL="285750" indent="-285750">
              <a:buFont typeface="Arial" panose="020B0604020202020204" pitchFamily="34" charset="0"/>
              <a:buChar char="•"/>
            </a:pPr>
            <a:r>
              <a:rPr lang="en-US" dirty="0">
                <a:latin typeface="+mn-lt"/>
              </a:rPr>
              <a:t>Co-opt the tricks of misinformation for good</a:t>
            </a:r>
          </a:p>
          <a:p>
            <a:pPr marL="747713" lvl="1" indent="-288925" algn="l">
              <a:buFont typeface="Arial" panose="020B0604020202020204" pitchFamily="34" charset="0"/>
              <a:buChar char="•"/>
            </a:pPr>
            <a:r>
              <a:rPr lang="en-US" dirty="0">
                <a:solidFill>
                  <a:schemeClr val="tx2"/>
                </a:solidFill>
              </a:rPr>
              <a:t>Yes. We read all the cringy stuff out there</a:t>
            </a:r>
            <a:endParaRPr lang="en-US" dirty="0">
              <a:solidFill>
                <a:schemeClr val="tx2"/>
              </a:solidFill>
              <a:latin typeface="+mn-lt"/>
            </a:endParaRPr>
          </a:p>
        </p:txBody>
      </p:sp>
      <p:pic>
        <p:nvPicPr>
          <p:cNvPr id="11" name="Picture 10" descr="Green dialogue boxes">
            <a:extLst>
              <a:ext uri="{FF2B5EF4-FFF2-40B4-BE49-F238E27FC236}">
                <a16:creationId xmlns:a16="http://schemas.microsoft.com/office/drawing/2014/main" id="{A23A7A70-B3CB-66D6-ED16-8F0F9A730B66}"/>
              </a:ext>
            </a:extLst>
          </p:cNvPr>
          <p:cNvPicPr>
            <a:picLocks noChangeAspect="1"/>
          </p:cNvPicPr>
          <p:nvPr/>
        </p:nvPicPr>
        <p:blipFill rotWithShape="1">
          <a:blip r:embed="rId3"/>
          <a:srcRect l="13162" r="17274" b="2"/>
          <a:stretch/>
        </p:blipFill>
        <p:spPr>
          <a:xfrm>
            <a:off x="6461342" y="10"/>
            <a:ext cx="5730658" cy="685799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a:noFill/>
        </p:spPr>
      </p:pic>
    </p:spTree>
    <p:extLst>
      <p:ext uri="{BB962C8B-B14F-4D97-AF65-F5344CB8AC3E}">
        <p14:creationId xmlns:p14="http://schemas.microsoft.com/office/powerpoint/2010/main" val="2172117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EA4A2AA-98DA-4E55-A4C5-F6949F3BDE15}"/>
              </a:ext>
            </a:extLst>
          </p:cNvPr>
          <p:cNvSpPr>
            <a:spLocks noGrp="1"/>
          </p:cNvSpPr>
          <p:nvPr>
            <p:ph type="sldNum" sz="quarter" idx="12"/>
          </p:nvPr>
        </p:nvSpPr>
        <p:spPr/>
        <p:txBody>
          <a:bodyPr/>
          <a:lstStyle/>
          <a:p>
            <a:fld id="{294A09A9-5501-47C1-A89A-A340965A2BE2}" type="slidenum">
              <a:rPr lang="en-US" smtClean="0"/>
              <a:pPr/>
              <a:t>32</a:t>
            </a:fld>
            <a:endParaRPr lang="en-US" dirty="0"/>
          </a:p>
        </p:txBody>
      </p:sp>
      <p:sp>
        <p:nvSpPr>
          <p:cNvPr id="14" name="Title 13">
            <a:extLst>
              <a:ext uri="{FF2B5EF4-FFF2-40B4-BE49-F238E27FC236}">
                <a16:creationId xmlns:a16="http://schemas.microsoft.com/office/drawing/2014/main" id="{B03E3708-83A8-4DAF-8408-073599EC90B4}"/>
              </a:ext>
            </a:extLst>
          </p:cNvPr>
          <p:cNvSpPr>
            <a:spLocks noGrp="1"/>
          </p:cNvSpPr>
          <p:nvPr>
            <p:ph type="ctrTitle"/>
          </p:nvPr>
        </p:nvSpPr>
        <p:spPr>
          <a:xfrm>
            <a:off x="693682" y="879636"/>
            <a:ext cx="11117317" cy="1198179"/>
          </a:xfrm>
        </p:spPr>
        <p:txBody>
          <a:bodyPr/>
          <a:lstStyle/>
          <a:p>
            <a:r>
              <a:rPr lang="en-US" dirty="0"/>
              <a:t>Two Way Communication</a:t>
            </a:r>
          </a:p>
        </p:txBody>
      </p:sp>
      <p:sp>
        <p:nvSpPr>
          <p:cNvPr id="15" name="Subtitle 14">
            <a:extLst>
              <a:ext uri="{FF2B5EF4-FFF2-40B4-BE49-F238E27FC236}">
                <a16:creationId xmlns:a16="http://schemas.microsoft.com/office/drawing/2014/main" id="{489884AF-5F41-4427-BBFF-C45FEAE17ECA}"/>
              </a:ext>
            </a:extLst>
          </p:cNvPr>
          <p:cNvSpPr>
            <a:spLocks noGrp="1"/>
          </p:cNvSpPr>
          <p:nvPr>
            <p:ph type="subTitle" idx="1"/>
          </p:nvPr>
        </p:nvSpPr>
        <p:spPr>
          <a:xfrm>
            <a:off x="7397931" y="2493768"/>
            <a:ext cx="4413068" cy="3539265"/>
          </a:xfrm>
        </p:spPr>
        <p:txBody>
          <a:bodyPr/>
          <a:lstStyle/>
          <a:p>
            <a:r>
              <a:rPr lang="en-US" dirty="0"/>
              <a:t>Readers can submit questions via Question Box</a:t>
            </a:r>
          </a:p>
          <a:p>
            <a:r>
              <a:rPr lang="en-US" dirty="0"/>
              <a:t>Many posts start with question and identify the asker</a:t>
            </a:r>
          </a:p>
          <a:p>
            <a:pPr marL="800100" lvl="1" indent="-342900" algn="l">
              <a:buFont typeface="Arial" panose="020B0604020202020204" pitchFamily="34" charset="0"/>
              <a:buChar char="•"/>
            </a:pPr>
            <a:r>
              <a:rPr lang="en-US" dirty="0">
                <a:solidFill>
                  <a:schemeClr val="tx2"/>
                </a:solidFill>
              </a:rPr>
              <a:t>Communicate to the asker that we answered their question</a:t>
            </a:r>
          </a:p>
          <a:p>
            <a:r>
              <a:rPr lang="en-US" dirty="0"/>
              <a:t>Live videos where we take questions</a:t>
            </a:r>
          </a:p>
          <a:p>
            <a:r>
              <a:rPr lang="en-US" dirty="0"/>
              <a:t>Respond to comments on posts</a:t>
            </a:r>
          </a:p>
        </p:txBody>
      </p:sp>
      <p:pic>
        <p:nvPicPr>
          <p:cNvPr id="10" name="Picture 9">
            <a:extLst>
              <a:ext uri="{FF2B5EF4-FFF2-40B4-BE49-F238E27FC236}">
                <a16:creationId xmlns:a16="http://schemas.microsoft.com/office/drawing/2014/main" id="{0FFA3EE3-F889-4539-BD7F-9AB3DC74742F}"/>
              </a:ext>
            </a:extLst>
          </p:cNvPr>
          <p:cNvPicPr>
            <a:picLocks noChangeAspect="1"/>
          </p:cNvPicPr>
          <p:nvPr/>
        </p:nvPicPr>
        <p:blipFill>
          <a:blip r:embed="rId2"/>
          <a:stretch>
            <a:fillRect/>
          </a:stretch>
        </p:blipFill>
        <p:spPr>
          <a:xfrm>
            <a:off x="693682" y="2308238"/>
            <a:ext cx="6525536" cy="37247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4419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9A4AC2-40EC-4BD4-953C-E401DA18322C}"/>
              </a:ext>
            </a:extLst>
          </p:cNvPr>
          <p:cNvSpPr>
            <a:spLocks noGrp="1"/>
          </p:cNvSpPr>
          <p:nvPr>
            <p:ph type="sldNum" sz="quarter" idx="12"/>
          </p:nvPr>
        </p:nvSpPr>
        <p:spPr/>
        <p:txBody>
          <a:bodyPr/>
          <a:lstStyle/>
          <a:p>
            <a:fld id="{294A09A9-5501-47C1-A89A-A340965A2BE2}" type="slidenum">
              <a:rPr lang="en-US" smtClean="0"/>
              <a:pPr/>
              <a:t>33</a:t>
            </a:fld>
            <a:endParaRPr lang="en-US" dirty="0"/>
          </a:p>
        </p:txBody>
      </p:sp>
      <p:sp>
        <p:nvSpPr>
          <p:cNvPr id="6" name="Title 5">
            <a:extLst>
              <a:ext uri="{FF2B5EF4-FFF2-40B4-BE49-F238E27FC236}">
                <a16:creationId xmlns:a16="http://schemas.microsoft.com/office/drawing/2014/main" id="{C8E7A13A-3986-4EA0-92FA-3A2E85267263}"/>
              </a:ext>
            </a:extLst>
          </p:cNvPr>
          <p:cNvSpPr>
            <a:spLocks noGrp="1"/>
          </p:cNvSpPr>
          <p:nvPr>
            <p:ph type="ctrTitle"/>
          </p:nvPr>
        </p:nvSpPr>
        <p:spPr>
          <a:xfrm>
            <a:off x="916015" y="1111945"/>
            <a:ext cx="4413067" cy="1198179"/>
          </a:xfrm>
        </p:spPr>
        <p:txBody>
          <a:bodyPr/>
          <a:lstStyle/>
          <a:p>
            <a:r>
              <a:rPr lang="en-US" dirty="0"/>
              <a:t>Real Talk</a:t>
            </a:r>
          </a:p>
        </p:txBody>
      </p:sp>
      <p:pic>
        <p:nvPicPr>
          <p:cNvPr id="10" name="Content Placeholder 9">
            <a:extLst>
              <a:ext uri="{FF2B5EF4-FFF2-40B4-BE49-F238E27FC236}">
                <a16:creationId xmlns:a16="http://schemas.microsoft.com/office/drawing/2014/main" id="{C959E914-7CCA-4D88-816C-319A713FE730}"/>
              </a:ext>
            </a:extLst>
          </p:cNvPr>
          <p:cNvPicPr>
            <a:picLocks noGrp="1" noChangeAspect="1"/>
          </p:cNvPicPr>
          <p:nvPr>
            <p:ph sz="quarter" idx="13"/>
          </p:nvPr>
        </p:nvPicPr>
        <p:blipFill>
          <a:blip r:embed="rId3"/>
          <a:stretch>
            <a:fillRect/>
          </a:stretch>
        </p:blipFill>
        <p:spPr>
          <a:xfrm>
            <a:off x="6096000" y="1009312"/>
            <a:ext cx="5439534" cy="4839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Speech Bubble: Oval 12">
            <a:extLst>
              <a:ext uri="{FF2B5EF4-FFF2-40B4-BE49-F238E27FC236}">
                <a16:creationId xmlns:a16="http://schemas.microsoft.com/office/drawing/2014/main" id="{F6774B98-7F2E-4528-8BFD-A00716DA4731}"/>
              </a:ext>
            </a:extLst>
          </p:cNvPr>
          <p:cNvSpPr/>
          <p:nvPr/>
        </p:nvSpPr>
        <p:spPr>
          <a:xfrm>
            <a:off x="656466" y="2757055"/>
            <a:ext cx="4871498" cy="26739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760D4FD-3023-486B-B8E6-81C1529C1239}"/>
              </a:ext>
            </a:extLst>
          </p:cNvPr>
          <p:cNvSpPr txBox="1"/>
          <p:nvPr/>
        </p:nvSpPr>
        <p:spPr>
          <a:xfrm>
            <a:off x="1464306" y="3062966"/>
            <a:ext cx="3255818" cy="2062103"/>
          </a:xfrm>
          <a:prstGeom prst="rect">
            <a:avLst/>
          </a:prstGeom>
          <a:noFill/>
        </p:spPr>
        <p:txBody>
          <a:bodyPr wrap="square" rtlCol="0">
            <a:spAutoFit/>
          </a:bodyPr>
          <a:lstStyle/>
          <a:p>
            <a:pPr algn="ctr"/>
            <a:r>
              <a:rPr lang="en-US" sz="3200" b="1" dirty="0">
                <a:solidFill>
                  <a:schemeClr val="bg1"/>
                </a:solidFill>
              </a:rPr>
              <a:t>Is Halloween canceled? How can I trick or treat safely?</a:t>
            </a:r>
          </a:p>
        </p:txBody>
      </p:sp>
    </p:spTree>
    <p:extLst>
      <p:ext uri="{BB962C8B-B14F-4D97-AF65-F5344CB8AC3E}">
        <p14:creationId xmlns:p14="http://schemas.microsoft.com/office/powerpoint/2010/main" val="528214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2A57E5-FE13-4D26-9932-191C161C8A27}"/>
              </a:ext>
            </a:extLst>
          </p:cNvPr>
          <p:cNvSpPr>
            <a:spLocks noGrp="1"/>
          </p:cNvSpPr>
          <p:nvPr>
            <p:ph type="ctrTitle"/>
          </p:nvPr>
        </p:nvSpPr>
        <p:spPr/>
        <p:txBody>
          <a:bodyPr/>
          <a:lstStyle/>
          <a:p>
            <a:r>
              <a:rPr lang="en-US" dirty="0"/>
              <a:t>humanism</a:t>
            </a:r>
          </a:p>
        </p:txBody>
      </p:sp>
      <p:pic>
        <p:nvPicPr>
          <p:cNvPr id="8" name="Content Placeholder 7">
            <a:extLst>
              <a:ext uri="{FF2B5EF4-FFF2-40B4-BE49-F238E27FC236}">
                <a16:creationId xmlns:a16="http://schemas.microsoft.com/office/drawing/2014/main" id="{32A4BC69-77AA-44B1-97F4-A6DB3F4D99CC}"/>
              </a:ext>
            </a:extLst>
          </p:cNvPr>
          <p:cNvPicPr>
            <a:picLocks noGrp="1" noChangeAspect="1"/>
          </p:cNvPicPr>
          <p:nvPr>
            <p:ph sz="quarter" idx="13"/>
          </p:nvPr>
        </p:nvPicPr>
        <p:blipFill>
          <a:blip r:embed="rId2"/>
          <a:stretch>
            <a:fillRect/>
          </a:stretch>
        </p:blipFill>
        <p:spPr>
          <a:xfrm>
            <a:off x="568992" y="2247901"/>
            <a:ext cx="6192892" cy="4205159"/>
          </a:xfrm>
        </p:spPr>
      </p:pic>
      <p:pic>
        <p:nvPicPr>
          <p:cNvPr id="10" name="Picture 9" descr="A picture containing car, person&#10;&#10;Description automatically generated">
            <a:extLst>
              <a:ext uri="{FF2B5EF4-FFF2-40B4-BE49-F238E27FC236}">
                <a16:creationId xmlns:a16="http://schemas.microsoft.com/office/drawing/2014/main" id="{28BF8616-821F-4E56-B34C-87067D0427AD}"/>
              </a:ext>
            </a:extLst>
          </p:cNvPr>
          <p:cNvPicPr>
            <a:picLocks noChangeAspect="1"/>
          </p:cNvPicPr>
          <p:nvPr/>
        </p:nvPicPr>
        <p:blipFill>
          <a:blip r:embed="rId3"/>
          <a:stretch>
            <a:fillRect/>
          </a:stretch>
        </p:blipFill>
        <p:spPr>
          <a:xfrm>
            <a:off x="7110873" y="2829879"/>
            <a:ext cx="4387444" cy="3290583"/>
          </a:xfrm>
          <a:prstGeom prst="rect">
            <a:avLst/>
          </a:prstGeom>
        </p:spPr>
      </p:pic>
    </p:spTree>
    <p:extLst>
      <p:ext uri="{BB962C8B-B14F-4D97-AF65-F5344CB8AC3E}">
        <p14:creationId xmlns:p14="http://schemas.microsoft.com/office/powerpoint/2010/main" val="30768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Slide Number Placeholder 1">
            <a:extLst>
              <a:ext uri="{FF2B5EF4-FFF2-40B4-BE49-F238E27FC236}">
                <a16:creationId xmlns:a16="http://schemas.microsoft.com/office/drawing/2014/main" id="{375EA408-2D1F-AE56-1BC3-75BF744C5CF4}"/>
              </a:ext>
            </a:extLst>
          </p:cNvPr>
          <p:cNvSpPr>
            <a:spLocks noGrp="1"/>
          </p:cNvSpPr>
          <p:nvPr>
            <p:ph type="sldNum" sz="quarter" idx="12"/>
          </p:nvPr>
        </p:nvSpPr>
        <p:spPr>
          <a:xfrm>
            <a:off x="10271342" y="6356350"/>
            <a:ext cx="1539658" cy="365125"/>
          </a:xfrm>
        </p:spPr>
        <p:txBody>
          <a:bodyPr/>
          <a:lstStyle/>
          <a:p>
            <a:pPr>
              <a:spcAft>
                <a:spcPts val="600"/>
              </a:spcAft>
            </a:pPr>
            <a:fld id="{294A09A9-5501-47C1-A89A-A340965A2BE2}" type="slidenum">
              <a:rPr lang="en-US" smtClean="0"/>
              <a:pPr>
                <a:spcAft>
                  <a:spcPts val="600"/>
                </a:spcAft>
              </a:pPr>
              <a:t>35</a:t>
            </a:fld>
            <a:endParaRPr lang="en-US"/>
          </a:p>
        </p:txBody>
      </p:sp>
      <p:sp>
        <p:nvSpPr>
          <p:cNvPr id="6153" name="Title 2">
            <a:extLst>
              <a:ext uri="{FF2B5EF4-FFF2-40B4-BE49-F238E27FC236}">
                <a16:creationId xmlns:a16="http://schemas.microsoft.com/office/drawing/2014/main" id="{B1EA75DC-8876-250D-AD92-C3A040AC8682}"/>
              </a:ext>
            </a:extLst>
          </p:cNvPr>
          <p:cNvSpPr>
            <a:spLocks noGrp="1"/>
          </p:cNvSpPr>
          <p:nvPr>
            <p:ph type="ctrTitle"/>
          </p:nvPr>
        </p:nvSpPr>
        <p:spPr>
          <a:xfrm>
            <a:off x="693683" y="879636"/>
            <a:ext cx="6192892" cy="1198179"/>
          </a:xfrm>
          <a:solidFill>
            <a:schemeClr val="accent6"/>
          </a:solidFill>
        </p:spPr>
        <p:txBody>
          <a:bodyPr/>
          <a:lstStyle/>
          <a:p>
            <a:r>
              <a:rPr lang="en-US" dirty="0"/>
              <a:t>Humor</a:t>
            </a:r>
          </a:p>
        </p:txBody>
      </p:sp>
      <p:sp>
        <p:nvSpPr>
          <p:cNvPr id="6155" name="Subtitle 3">
            <a:extLst>
              <a:ext uri="{FF2B5EF4-FFF2-40B4-BE49-F238E27FC236}">
                <a16:creationId xmlns:a16="http://schemas.microsoft.com/office/drawing/2014/main" id="{2376A0BB-C790-497E-BE4B-CF630458ADEF}"/>
              </a:ext>
            </a:extLst>
          </p:cNvPr>
          <p:cNvSpPr>
            <a:spLocks noGrp="1"/>
          </p:cNvSpPr>
          <p:nvPr>
            <p:ph type="subTitle" idx="1"/>
          </p:nvPr>
        </p:nvSpPr>
        <p:spPr>
          <a:xfrm>
            <a:off x="916016" y="2551819"/>
            <a:ext cx="4413068" cy="3539265"/>
          </a:xfrm>
        </p:spPr>
        <p:txBody>
          <a:bodyPr>
            <a:normAutofit fontScale="92500" lnSpcReduction="20000"/>
          </a:bodyPr>
          <a:lstStyle/>
          <a:p>
            <a:r>
              <a:rPr lang="en-US" dirty="0"/>
              <a:t>Captures attention</a:t>
            </a:r>
          </a:p>
          <a:p>
            <a:r>
              <a:rPr lang="en-US" dirty="0"/>
              <a:t>Effective at highlighting misinformation</a:t>
            </a:r>
          </a:p>
          <a:p>
            <a:r>
              <a:rPr lang="en-US" dirty="0"/>
              <a:t>Direct viewer to correct information embedded within the post</a:t>
            </a:r>
          </a:p>
          <a:p>
            <a:r>
              <a:rPr lang="en-US" dirty="0"/>
              <a:t>Marshal cognitive resources to “get the joke”</a:t>
            </a:r>
          </a:p>
          <a:p>
            <a:r>
              <a:rPr lang="en-US" dirty="0"/>
              <a:t>De-escalate strong emotions</a:t>
            </a:r>
          </a:p>
          <a:p>
            <a:r>
              <a:rPr lang="en-US" dirty="0"/>
              <a:t>Bolsters trustworthiness and likeability</a:t>
            </a:r>
          </a:p>
        </p:txBody>
      </p:sp>
      <p:pic>
        <p:nvPicPr>
          <p:cNvPr id="6146" name="Picture 2" descr="May be a cartoon of standing and text">
            <a:extLst>
              <a:ext uri="{FF2B5EF4-FFF2-40B4-BE49-F238E27FC236}">
                <a16:creationId xmlns:a16="http://schemas.microsoft.com/office/drawing/2014/main" id="{E644DDAA-3C79-4BFD-92F4-A3FE6C7B8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3" r="3431"/>
          <a:stretch/>
        </p:blipFill>
        <p:spPr bwMode="auto">
          <a:xfrm>
            <a:off x="6461342" y="10"/>
            <a:ext cx="5730658" cy="685799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a:solidFill>
            <a:srgbClr val="FFFFFF"/>
          </a:solidFill>
        </p:spPr>
      </p:pic>
    </p:spTree>
    <p:extLst>
      <p:ext uri="{BB962C8B-B14F-4D97-AF65-F5344CB8AC3E}">
        <p14:creationId xmlns:p14="http://schemas.microsoft.com/office/powerpoint/2010/main" val="2486944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32B35-7C1B-4AD1-A971-6E3CD7C1774E}"/>
              </a:ext>
            </a:extLst>
          </p:cNvPr>
          <p:cNvSpPr>
            <a:spLocks noGrp="1"/>
          </p:cNvSpPr>
          <p:nvPr>
            <p:ph type="sldNum" sz="quarter" idx="12"/>
          </p:nvPr>
        </p:nvSpPr>
        <p:spPr/>
        <p:txBody>
          <a:bodyPr/>
          <a:lstStyle/>
          <a:p>
            <a:fld id="{294A09A9-5501-47C1-A89A-A340965A2BE2}" type="slidenum">
              <a:rPr lang="en-US" smtClean="0"/>
              <a:pPr/>
              <a:t>36</a:t>
            </a:fld>
            <a:endParaRPr lang="en-US" dirty="0"/>
          </a:p>
        </p:txBody>
      </p:sp>
      <p:sp>
        <p:nvSpPr>
          <p:cNvPr id="3" name="Title 2">
            <a:extLst>
              <a:ext uri="{FF2B5EF4-FFF2-40B4-BE49-F238E27FC236}">
                <a16:creationId xmlns:a16="http://schemas.microsoft.com/office/drawing/2014/main" id="{8CBBE827-90F1-4E91-BA81-EC818B82E944}"/>
              </a:ext>
            </a:extLst>
          </p:cNvPr>
          <p:cNvSpPr>
            <a:spLocks noGrp="1"/>
          </p:cNvSpPr>
          <p:nvPr>
            <p:ph type="ctrTitle"/>
          </p:nvPr>
        </p:nvSpPr>
        <p:spPr>
          <a:xfrm>
            <a:off x="693683" y="754945"/>
            <a:ext cx="4635401" cy="1198179"/>
          </a:xfrm>
        </p:spPr>
        <p:txBody>
          <a:bodyPr/>
          <a:lstStyle/>
          <a:p>
            <a:r>
              <a:rPr lang="en-US" dirty="0"/>
              <a:t>Cultural humility</a:t>
            </a:r>
          </a:p>
        </p:txBody>
      </p:sp>
      <p:pic>
        <p:nvPicPr>
          <p:cNvPr id="7" name="Content Placeholder 6">
            <a:extLst>
              <a:ext uri="{FF2B5EF4-FFF2-40B4-BE49-F238E27FC236}">
                <a16:creationId xmlns:a16="http://schemas.microsoft.com/office/drawing/2014/main" id="{C31D5683-4B03-4271-BF1E-6AAD0B18F530}"/>
              </a:ext>
            </a:extLst>
          </p:cNvPr>
          <p:cNvPicPr>
            <a:picLocks noGrp="1" noChangeAspect="1"/>
          </p:cNvPicPr>
          <p:nvPr>
            <p:ph sz="quarter" idx="13"/>
          </p:nvPr>
        </p:nvPicPr>
        <p:blipFill>
          <a:blip r:embed="rId3"/>
          <a:stretch>
            <a:fillRect/>
          </a:stretch>
        </p:blipFill>
        <p:spPr>
          <a:xfrm>
            <a:off x="5735722" y="879636"/>
            <a:ext cx="5782482" cy="53823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BDA713B-2AA5-4E61-B7DE-868317DE9F5B}"/>
              </a:ext>
            </a:extLst>
          </p:cNvPr>
          <p:cNvPicPr>
            <a:picLocks noChangeAspect="1"/>
          </p:cNvPicPr>
          <p:nvPr/>
        </p:nvPicPr>
        <p:blipFill>
          <a:blip r:embed="rId4"/>
          <a:stretch>
            <a:fillRect/>
          </a:stretch>
        </p:blipFill>
        <p:spPr>
          <a:xfrm>
            <a:off x="693683" y="2295885"/>
            <a:ext cx="4354686" cy="42430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97524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F5FFE9-D8D9-416A-BC55-E33285F57E66}"/>
              </a:ext>
            </a:extLst>
          </p:cNvPr>
          <p:cNvSpPr>
            <a:spLocks noGrp="1"/>
          </p:cNvSpPr>
          <p:nvPr>
            <p:ph type="sldNum" sz="quarter" idx="12"/>
          </p:nvPr>
        </p:nvSpPr>
        <p:spPr/>
        <p:txBody>
          <a:bodyPr/>
          <a:lstStyle/>
          <a:p>
            <a:fld id="{294A09A9-5501-47C1-A89A-A340965A2BE2}" type="slidenum">
              <a:rPr lang="en-US" smtClean="0"/>
              <a:pPr/>
              <a:t>37</a:t>
            </a:fld>
            <a:endParaRPr lang="en-US" dirty="0"/>
          </a:p>
        </p:txBody>
      </p:sp>
      <p:sp>
        <p:nvSpPr>
          <p:cNvPr id="3" name="Title 2">
            <a:extLst>
              <a:ext uri="{FF2B5EF4-FFF2-40B4-BE49-F238E27FC236}">
                <a16:creationId xmlns:a16="http://schemas.microsoft.com/office/drawing/2014/main" id="{68EF0FD7-15F5-4814-8196-0BD25142BE55}"/>
              </a:ext>
            </a:extLst>
          </p:cNvPr>
          <p:cNvSpPr>
            <a:spLocks noGrp="1"/>
          </p:cNvSpPr>
          <p:nvPr>
            <p:ph type="ctrTitle"/>
          </p:nvPr>
        </p:nvSpPr>
        <p:spPr/>
        <p:txBody>
          <a:bodyPr/>
          <a:lstStyle/>
          <a:p>
            <a:r>
              <a:rPr lang="en-US" dirty="0"/>
              <a:t>Trustworthy</a:t>
            </a:r>
          </a:p>
        </p:txBody>
      </p:sp>
      <p:sp>
        <p:nvSpPr>
          <p:cNvPr id="4" name="Subtitle 3">
            <a:extLst>
              <a:ext uri="{FF2B5EF4-FFF2-40B4-BE49-F238E27FC236}">
                <a16:creationId xmlns:a16="http://schemas.microsoft.com/office/drawing/2014/main" id="{C4AEF985-1D54-4932-8971-95A48830E53E}"/>
              </a:ext>
            </a:extLst>
          </p:cNvPr>
          <p:cNvSpPr>
            <a:spLocks noGrp="1"/>
          </p:cNvSpPr>
          <p:nvPr>
            <p:ph type="subTitle" idx="1"/>
          </p:nvPr>
        </p:nvSpPr>
        <p:spPr>
          <a:xfrm>
            <a:off x="777471" y="2369127"/>
            <a:ext cx="5983547" cy="4114799"/>
          </a:xfrm>
        </p:spPr>
        <p:txBody>
          <a:bodyPr>
            <a:normAutofit/>
          </a:bodyPr>
          <a:lstStyle/>
          <a:p>
            <a:r>
              <a:rPr lang="en-US" sz="2400" dirty="0">
                <a:latin typeface="+mn-lt"/>
              </a:rPr>
              <a:t>Acknowledge uncertainty</a:t>
            </a:r>
          </a:p>
          <a:p>
            <a:r>
              <a:rPr lang="en-US" sz="2400" dirty="0">
                <a:latin typeface="+mn-lt"/>
              </a:rPr>
              <a:t>Admit mistakes</a:t>
            </a:r>
          </a:p>
          <a:p>
            <a:r>
              <a:rPr lang="en-US" sz="2400" dirty="0">
                <a:latin typeface="+mn-lt"/>
              </a:rPr>
              <a:t>Admit hard truths, even when it doesn’t support our preferred message</a:t>
            </a:r>
          </a:p>
          <a:p>
            <a:r>
              <a:rPr lang="en-US" sz="2400" dirty="0">
                <a:latin typeface="+mn-lt"/>
              </a:rPr>
              <a:t>Non-partisan </a:t>
            </a:r>
          </a:p>
          <a:p>
            <a:r>
              <a:rPr lang="en-US" sz="2400" dirty="0">
                <a:latin typeface="+mn-lt"/>
              </a:rPr>
              <a:t>Cite our sources</a:t>
            </a:r>
          </a:p>
          <a:p>
            <a:r>
              <a:rPr lang="en-US" sz="2400" dirty="0">
                <a:latin typeface="+mn-lt"/>
              </a:rPr>
              <a:t>Revisit topics as information changes</a:t>
            </a:r>
          </a:p>
          <a:p>
            <a:r>
              <a:rPr lang="en-US" sz="2400" dirty="0">
                <a:latin typeface="+mn-lt"/>
              </a:rPr>
              <a:t>Wide array of backgrounds</a:t>
            </a:r>
          </a:p>
        </p:txBody>
      </p:sp>
      <p:graphicFrame>
        <p:nvGraphicFramePr>
          <p:cNvPr id="6" name="Content Placeholder 2">
            <a:extLst>
              <a:ext uri="{FF2B5EF4-FFF2-40B4-BE49-F238E27FC236}">
                <a16:creationId xmlns:a16="http://schemas.microsoft.com/office/drawing/2014/main" id="{3302FECF-8ECE-44E9-8331-6AB7D4EDD91F}"/>
              </a:ext>
            </a:extLst>
          </p:cNvPr>
          <p:cNvGraphicFramePr>
            <a:graphicFrameLocks noGrp="1"/>
          </p:cNvGraphicFramePr>
          <p:nvPr>
            <p:ph sz="quarter" idx="13"/>
            <p:extLst>
              <p:ext uri="{D42A27DB-BD31-4B8C-83A1-F6EECF244321}">
                <p14:modId xmlns:p14="http://schemas.microsoft.com/office/powerpoint/2010/main" val="1459209460"/>
              </p:ext>
            </p:extLst>
          </p:nvPr>
        </p:nvGraphicFramePr>
        <p:xfrm>
          <a:off x="6862918" y="1110385"/>
          <a:ext cx="5195455" cy="5611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1706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9C8D-90D7-4F62-BFFE-8CB738EB002A}"/>
              </a:ext>
            </a:extLst>
          </p:cNvPr>
          <p:cNvSpPr>
            <a:spLocks noGrp="1"/>
          </p:cNvSpPr>
          <p:nvPr>
            <p:ph type="ctrTitle"/>
          </p:nvPr>
        </p:nvSpPr>
        <p:spPr/>
        <p:txBody>
          <a:bodyPr/>
          <a:lstStyle/>
          <a:p>
            <a:r>
              <a:rPr lang="en-US" dirty="0" err="1"/>
              <a:t>Prebunk</a:t>
            </a:r>
            <a:endParaRPr lang="en-US" dirty="0"/>
          </a:p>
        </p:txBody>
      </p:sp>
      <p:sp>
        <p:nvSpPr>
          <p:cNvPr id="3" name="Content Placeholder 2">
            <a:extLst>
              <a:ext uri="{FF2B5EF4-FFF2-40B4-BE49-F238E27FC236}">
                <a16:creationId xmlns:a16="http://schemas.microsoft.com/office/drawing/2014/main" id="{81D87223-19D8-4002-AAE2-884B3FB7DFFD}"/>
              </a:ext>
            </a:extLst>
          </p:cNvPr>
          <p:cNvSpPr>
            <a:spLocks noGrp="1"/>
          </p:cNvSpPr>
          <p:nvPr>
            <p:ph sz="quarter" idx="13"/>
          </p:nvPr>
        </p:nvSpPr>
        <p:spPr>
          <a:xfrm>
            <a:off x="693738" y="2272144"/>
            <a:ext cx="10745787" cy="4058805"/>
          </a:xfrm>
        </p:spPr>
        <p:txBody>
          <a:bodyPr>
            <a:normAutofit/>
          </a:bodyPr>
          <a:lstStyle/>
          <a:p>
            <a:r>
              <a:rPr lang="en-US" dirty="0"/>
              <a:t>Attitudinal inoculation</a:t>
            </a:r>
          </a:p>
          <a:p>
            <a:r>
              <a:rPr lang="en-US" dirty="0"/>
              <a:t>Making people aware in advance that they might be misled</a:t>
            </a:r>
          </a:p>
          <a:p>
            <a:r>
              <a:rPr lang="en-US" dirty="0"/>
              <a:t>Effective at developing resilience to conspiracy theories</a:t>
            </a:r>
          </a:p>
          <a:p>
            <a:r>
              <a:rPr lang="en-US" dirty="0"/>
              <a:t>Teaches people about manipulative approaches using hypothetical example</a:t>
            </a:r>
          </a:p>
          <a:p>
            <a:r>
              <a:rPr lang="en-US" dirty="0"/>
              <a:t>Requires 2 steps: </a:t>
            </a:r>
          </a:p>
          <a:p>
            <a:pPr lvl="1"/>
            <a:r>
              <a:rPr lang="en-US" dirty="0"/>
              <a:t>Explanation of the threat, and refutation</a:t>
            </a:r>
          </a:p>
          <a:p>
            <a:r>
              <a:rPr lang="en-US" dirty="0"/>
              <a:t>More effective than debunking for vaccine conspiracy theories</a:t>
            </a:r>
          </a:p>
        </p:txBody>
      </p:sp>
    </p:spTree>
    <p:extLst>
      <p:ext uri="{BB962C8B-B14F-4D97-AF65-F5344CB8AC3E}">
        <p14:creationId xmlns:p14="http://schemas.microsoft.com/office/powerpoint/2010/main" val="3169878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798E9-B7ED-4AF1-8EF8-518CDF4133BE}"/>
              </a:ext>
            </a:extLst>
          </p:cNvPr>
          <p:cNvSpPr>
            <a:spLocks noGrp="1"/>
          </p:cNvSpPr>
          <p:nvPr>
            <p:ph type="ctrTitle"/>
          </p:nvPr>
        </p:nvSpPr>
        <p:spPr>
          <a:xfrm>
            <a:off x="693683" y="879635"/>
            <a:ext cx="9073772" cy="1198179"/>
          </a:xfrm>
        </p:spPr>
        <p:txBody>
          <a:bodyPr/>
          <a:lstStyle/>
          <a:p>
            <a:r>
              <a:rPr lang="en-US" dirty="0"/>
              <a:t>COVID misinformation</a:t>
            </a:r>
          </a:p>
        </p:txBody>
      </p:sp>
      <p:graphicFrame>
        <p:nvGraphicFramePr>
          <p:cNvPr id="4" name="Table 4">
            <a:extLst>
              <a:ext uri="{FF2B5EF4-FFF2-40B4-BE49-F238E27FC236}">
                <a16:creationId xmlns:a16="http://schemas.microsoft.com/office/drawing/2014/main" id="{42829682-43CC-4614-8690-801162AC570C}"/>
              </a:ext>
            </a:extLst>
          </p:cNvPr>
          <p:cNvGraphicFramePr>
            <a:graphicFrameLocks noGrp="1"/>
          </p:cNvGraphicFramePr>
          <p:nvPr>
            <p:ph sz="quarter" idx="13"/>
            <p:extLst>
              <p:ext uri="{D42A27DB-BD31-4B8C-83A1-F6EECF244321}">
                <p14:modId xmlns:p14="http://schemas.microsoft.com/office/powerpoint/2010/main" val="469539751"/>
              </p:ext>
            </p:extLst>
          </p:nvPr>
        </p:nvGraphicFramePr>
        <p:xfrm>
          <a:off x="693683" y="2275609"/>
          <a:ext cx="10745786" cy="4388428"/>
        </p:xfrm>
        <a:graphic>
          <a:graphicData uri="http://schemas.openxmlformats.org/drawingml/2006/table">
            <a:tbl>
              <a:tblPr firstRow="1" bandRow="1">
                <a:tableStyleId>{5C22544A-7EE6-4342-B048-85BDC9FD1C3A}</a:tableStyleId>
              </a:tblPr>
              <a:tblGrid>
                <a:gridCol w="3389978">
                  <a:extLst>
                    <a:ext uri="{9D8B030D-6E8A-4147-A177-3AD203B41FA5}">
                      <a16:colId xmlns:a16="http://schemas.microsoft.com/office/drawing/2014/main" val="2019978395"/>
                    </a:ext>
                  </a:extLst>
                </a:gridCol>
                <a:gridCol w="7355808">
                  <a:extLst>
                    <a:ext uri="{9D8B030D-6E8A-4147-A177-3AD203B41FA5}">
                      <a16:colId xmlns:a16="http://schemas.microsoft.com/office/drawing/2014/main" val="2636445759"/>
                    </a:ext>
                  </a:extLst>
                </a:gridCol>
              </a:tblGrid>
              <a:tr h="443092">
                <a:tc>
                  <a:txBody>
                    <a:bodyPr/>
                    <a:lstStyle/>
                    <a:p>
                      <a:r>
                        <a:rPr lang="en-US" b="1" dirty="0"/>
                        <a:t>Trope or Strategy</a:t>
                      </a:r>
                    </a:p>
                  </a:txBody>
                  <a:tcPr anchor="ctr"/>
                </a:tc>
                <a:tc>
                  <a:txBody>
                    <a:bodyPr/>
                    <a:lstStyle/>
                    <a:p>
                      <a:r>
                        <a:rPr lang="en-US" dirty="0"/>
                        <a:t>Explanation</a:t>
                      </a:r>
                    </a:p>
                  </a:txBody>
                  <a:tcPr anchor="ctr"/>
                </a:tc>
                <a:extLst>
                  <a:ext uri="{0D108BD9-81ED-4DB2-BD59-A6C34878D82A}">
                    <a16:rowId xmlns:a16="http://schemas.microsoft.com/office/drawing/2014/main" val="3838476771"/>
                  </a:ext>
                </a:extLst>
              </a:tr>
              <a:tr h="764788">
                <a:tc>
                  <a:txBody>
                    <a:bodyPr/>
                    <a:lstStyle/>
                    <a:p>
                      <a:r>
                        <a:rPr lang="en-US" b="1" dirty="0"/>
                        <a:t>Corrupt Elites</a:t>
                      </a:r>
                    </a:p>
                  </a:txBody>
                  <a:tcPr anchor="ctr"/>
                </a:tc>
                <a:tc>
                  <a:txBody>
                    <a:bodyPr/>
                    <a:lstStyle/>
                    <a:p>
                      <a:r>
                        <a:rPr lang="en-US" dirty="0"/>
                        <a:t>Populist framing that corrupt elites are forcing lockdowns against the righteous and oppressed majority for gain</a:t>
                      </a:r>
                    </a:p>
                  </a:txBody>
                  <a:tcPr anchor="ctr"/>
                </a:tc>
                <a:extLst>
                  <a:ext uri="{0D108BD9-81ED-4DB2-BD59-A6C34878D82A}">
                    <a16:rowId xmlns:a16="http://schemas.microsoft.com/office/drawing/2014/main" val="260947402"/>
                  </a:ext>
                </a:extLst>
              </a:tr>
              <a:tr h="764788">
                <a:tc>
                  <a:txBody>
                    <a:bodyPr/>
                    <a:lstStyle/>
                    <a:p>
                      <a:r>
                        <a:rPr lang="en-US" b="1" dirty="0"/>
                        <a:t>Sinister Origin</a:t>
                      </a:r>
                    </a:p>
                  </a:txBody>
                  <a:tcPr anchor="ctr"/>
                </a:tc>
                <a:tc>
                  <a:txBody>
                    <a:bodyPr/>
                    <a:lstStyle/>
                    <a:p>
                      <a:r>
                        <a:rPr lang="en-US" dirty="0"/>
                        <a:t>COVID was intentionally created in a “shadowy and suspicious” place. Government and intelligence agencies involved</a:t>
                      </a:r>
                    </a:p>
                  </a:txBody>
                  <a:tcPr anchor="ctr"/>
                </a:tc>
                <a:extLst>
                  <a:ext uri="{0D108BD9-81ED-4DB2-BD59-A6C34878D82A}">
                    <a16:rowId xmlns:a16="http://schemas.microsoft.com/office/drawing/2014/main" val="2045091331"/>
                  </a:ext>
                </a:extLst>
              </a:tr>
              <a:tr h="764788">
                <a:tc>
                  <a:txBody>
                    <a:bodyPr/>
                    <a:lstStyle/>
                    <a:p>
                      <a:r>
                        <a:rPr lang="en-US" b="1" dirty="0"/>
                        <a:t>Health Freedom</a:t>
                      </a:r>
                    </a:p>
                  </a:txBody>
                  <a:tcPr anchor="ctr"/>
                </a:tc>
                <a:tc>
                  <a:txBody>
                    <a:bodyPr/>
                    <a:lstStyle/>
                    <a:p>
                      <a:r>
                        <a:rPr lang="en-US" dirty="0"/>
                        <a:t>Co-opts language of choice (usually reproductive freedom language) and misapplies to vaccination. Frames public health as individual freedoms</a:t>
                      </a:r>
                    </a:p>
                  </a:txBody>
                  <a:tcPr anchor="ctr"/>
                </a:tc>
                <a:extLst>
                  <a:ext uri="{0D108BD9-81ED-4DB2-BD59-A6C34878D82A}">
                    <a16:rowId xmlns:a16="http://schemas.microsoft.com/office/drawing/2014/main" val="530066885"/>
                  </a:ext>
                </a:extLst>
              </a:tr>
              <a:tr h="764788">
                <a:tc>
                  <a:txBody>
                    <a:bodyPr/>
                    <a:lstStyle/>
                    <a:p>
                      <a:r>
                        <a:rPr lang="en-US" b="1" dirty="0"/>
                        <a:t>Think of the Children!</a:t>
                      </a:r>
                    </a:p>
                  </a:txBody>
                  <a:tcPr anchor="ctr"/>
                </a:tc>
                <a:tc>
                  <a:txBody>
                    <a:bodyPr/>
                    <a:lstStyle/>
                    <a:p>
                      <a:r>
                        <a:rPr lang="en-US" dirty="0"/>
                        <a:t>Centered misinformation as campaign to protect children. Uses emotionally manipulative images</a:t>
                      </a:r>
                    </a:p>
                  </a:txBody>
                  <a:tcPr anchor="ctr"/>
                </a:tc>
                <a:extLst>
                  <a:ext uri="{0D108BD9-81ED-4DB2-BD59-A6C34878D82A}">
                    <a16:rowId xmlns:a16="http://schemas.microsoft.com/office/drawing/2014/main" val="523966798"/>
                  </a:ext>
                </a:extLst>
              </a:tr>
              <a:tr h="443092">
                <a:tc>
                  <a:txBody>
                    <a:bodyPr/>
                    <a:lstStyle/>
                    <a:p>
                      <a:r>
                        <a:rPr lang="en-US" b="1" dirty="0"/>
                        <a:t>Do Your Own Research (DYOR)</a:t>
                      </a:r>
                    </a:p>
                  </a:txBody>
                  <a:tcPr anchor="ctr"/>
                </a:tc>
                <a:tc>
                  <a:txBody>
                    <a:bodyPr/>
                    <a:lstStyle/>
                    <a:p>
                      <a:r>
                        <a:rPr lang="en-US" dirty="0"/>
                        <a:t>States a conclusion and asks reader to DYOR.</a:t>
                      </a:r>
                    </a:p>
                  </a:txBody>
                  <a:tcPr anchor="ctr"/>
                </a:tc>
                <a:extLst>
                  <a:ext uri="{0D108BD9-81ED-4DB2-BD59-A6C34878D82A}">
                    <a16:rowId xmlns:a16="http://schemas.microsoft.com/office/drawing/2014/main" val="959234603"/>
                  </a:ext>
                </a:extLst>
              </a:tr>
              <a:tr h="443092">
                <a:tc>
                  <a:txBody>
                    <a:bodyPr/>
                    <a:lstStyle/>
                    <a:p>
                      <a:r>
                        <a:rPr lang="en-US" b="1" dirty="0"/>
                        <a:t>Panic</a:t>
                      </a:r>
                    </a:p>
                  </a:txBody>
                  <a:tcPr anchor="ctr"/>
                </a:tc>
                <a:tc>
                  <a:txBody>
                    <a:bodyPr/>
                    <a:lstStyle/>
                    <a:p>
                      <a:r>
                        <a:rPr lang="en-US" dirty="0"/>
                        <a:t>Audio and visual cues intended to spark alarm</a:t>
                      </a:r>
                    </a:p>
                  </a:txBody>
                  <a:tcPr anchor="ctr"/>
                </a:tc>
                <a:extLst>
                  <a:ext uri="{0D108BD9-81ED-4DB2-BD59-A6C34878D82A}">
                    <a16:rowId xmlns:a16="http://schemas.microsoft.com/office/drawing/2014/main" val="2426979821"/>
                  </a:ext>
                </a:extLst>
              </a:tr>
            </a:tbl>
          </a:graphicData>
        </a:graphic>
      </p:graphicFrame>
    </p:spTree>
    <p:extLst>
      <p:ext uri="{BB962C8B-B14F-4D97-AF65-F5344CB8AC3E}">
        <p14:creationId xmlns:p14="http://schemas.microsoft.com/office/powerpoint/2010/main" val="1424803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descr="Graphical user interface&#10;&#10;Description automatically generated">
            <a:extLst>
              <a:ext uri="{FF2B5EF4-FFF2-40B4-BE49-F238E27FC236}">
                <a16:creationId xmlns:a16="http://schemas.microsoft.com/office/drawing/2014/main" id="{F4B3BC0F-D38F-4EA5-BA32-8D21D70A20C9}"/>
              </a:ext>
            </a:extLst>
          </p:cNvPr>
          <p:cNvPicPr>
            <a:picLocks noGrp="1" noChangeAspect="1"/>
          </p:cNvPicPr>
          <p:nvPr>
            <p:ph type="pic" sz="quarter" idx="13"/>
          </p:nvPr>
        </p:nvPicPr>
        <p:blipFill rotWithShape="1">
          <a:blip r:embed="rId2"/>
          <a:srcRect l="1245" r="1245" b="-1"/>
          <a:stretch/>
        </p:blipFill>
        <p:spPr>
          <a:xfrm>
            <a:off x="2261691" y="900545"/>
            <a:ext cx="7668617" cy="5278582"/>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3446797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56140D-F456-405F-993C-677096416466}"/>
              </a:ext>
            </a:extLst>
          </p:cNvPr>
          <p:cNvPicPr>
            <a:picLocks noChangeAspect="1"/>
          </p:cNvPicPr>
          <p:nvPr/>
        </p:nvPicPr>
        <p:blipFill>
          <a:blip r:embed="rId3"/>
          <a:stretch>
            <a:fillRect/>
          </a:stretch>
        </p:blipFill>
        <p:spPr>
          <a:xfrm>
            <a:off x="4818325" y="575864"/>
            <a:ext cx="6573167" cy="570627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0D3DD48-730E-455B-8E73-56432EC38ABB}"/>
              </a:ext>
            </a:extLst>
          </p:cNvPr>
          <p:cNvPicPr>
            <a:picLocks noChangeAspect="1"/>
          </p:cNvPicPr>
          <p:nvPr/>
        </p:nvPicPr>
        <p:blipFill>
          <a:blip r:embed="rId4"/>
          <a:stretch>
            <a:fillRect/>
          </a:stretch>
        </p:blipFill>
        <p:spPr>
          <a:xfrm>
            <a:off x="800508" y="2250301"/>
            <a:ext cx="3162741" cy="2800741"/>
          </a:xfrm>
          <a:prstGeom prst="rect">
            <a:avLst/>
          </a:prstGeom>
        </p:spPr>
      </p:pic>
    </p:spTree>
    <p:extLst>
      <p:ext uri="{BB962C8B-B14F-4D97-AF65-F5344CB8AC3E}">
        <p14:creationId xmlns:p14="http://schemas.microsoft.com/office/powerpoint/2010/main" val="1152514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AADFF8-2955-42E5-A6C9-E69B8B162EA7}"/>
              </a:ext>
            </a:extLst>
          </p:cNvPr>
          <p:cNvPicPr>
            <a:picLocks noChangeAspect="1"/>
          </p:cNvPicPr>
          <p:nvPr/>
        </p:nvPicPr>
        <p:blipFill rotWithShape="1">
          <a:blip r:embed="rId3"/>
          <a:srcRect r="20884"/>
          <a:stretch/>
        </p:blipFill>
        <p:spPr>
          <a:xfrm>
            <a:off x="3681048" y="0"/>
            <a:ext cx="8510952" cy="685799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a:noFill/>
        </p:spPr>
      </p:pic>
      <p:sp>
        <p:nvSpPr>
          <p:cNvPr id="2" name="Title 1">
            <a:extLst>
              <a:ext uri="{FF2B5EF4-FFF2-40B4-BE49-F238E27FC236}">
                <a16:creationId xmlns:a16="http://schemas.microsoft.com/office/drawing/2014/main" id="{DD2B38A5-95EF-4F06-98C9-0130F489C3C6}"/>
              </a:ext>
            </a:extLst>
          </p:cNvPr>
          <p:cNvSpPr>
            <a:spLocks noGrp="1"/>
          </p:cNvSpPr>
          <p:nvPr>
            <p:ph type="ctrTitle"/>
          </p:nvPr>
        </p:nvSpPr>
        <p:spPr>
          <a:xfrm>
            <a:off x="693683" y="879635"/>
            <a:ext cx="6192892" cy="1198179"/>
          </a:xfrm>
        </p:spPr>
        <p:txBody>
          <a:bodyPr vert="horz" wrap="square" lIns="320040" tIns="45720" rIns="91440" bIns="45720" rtlCol="0" anchor="ctr">
            <a:normAutofit/>
          </a:bodyPr>
          <a:lstStyle/>
          <a:p>
            <a:r>
              <a:rPr lang="en-US" kern="1200" cap="all" spc="300" baseline="0">
                <a:latin typeface="Bahnschrift" panose="020B0502040204020203" pitchFamily="34" charset="0"/>
                <a:ea typeface="+mj-ea"/>
                <a:cs typeface="+mj-cs"/>
              </a:rPr>
              <a:t>Debunk</a:t>
            </a:r>
          </a:p>
        </p:txBody>
      </p:sp>
      <p:sp>
        <p:nvSpPr>
          <p:cNvPr id="6" name="Content Placeholder 2">
            <a:extLst>
              <a:ext uri="{FF2B5EF4-FFF2-40B4-BE49-F238E27FC236}">
                <a16:creationId xmlns:a16="http://schemas.microsoft.com/office/drawing/2014/main" id="{83AE4F29-2516-4FDB-9069-4EB4FCA14CBE}"/>
              </a:ext>
            </a:extLst>
          </p:cNvPr>
          <p:cNvSpPr txBox="1">
            <a:spLocks/>
          </p:cNvSpPr>
          <p:nvPr/>
        </p:nvSpPr>
        <p:spPr>
          <a:xfrm>
            <a:off x="693683" y="2537964"/>
            <a:ext cx="3116317" cy="3818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kern="1200" spc="140" baseline="0" dirty="0">
                <a:solidFill>
                  <a:schemeClr val="tx2"/>
                </a:solidFill>
                <a:latin typeface="Tw Cen MT" panose="020B0602020104020603" pitchFamily="34" charset="77"/>
                <a:ea typeface="+mn-ea"/>
                <a:cs typeface="+mn-cs"/>
              </a:rPr>
              <a:t>Exposes a claim as being false or exaggerated</a:t>
            </a:r>
          </a:p>
          <a:p>
            <a:pPr>
              <a:lnSpc>
                <a:spcPct val="100000"/>
              </a:lnSpc>
            </a:pPr>
            <a:r>
              <a:rPr lang="en-US" sz="2400" kern="1200" spc="140" baseline="0" dirty="0">
                <a:solidFill>
                  <a:schemeClr val="tx2"/>
                </a:solidFill>
                <a:latin typeface="Tw Cen MT" panose="020B0602020104020603" pitchFamily="34" charset="77"/>
                <a:ea typeface="+mn-ea"/>
                <a:cs typeface="+mn-cs"/>
              </a:rPr>
              <a:t>Fact-checking</a:t>
            </a:r>
          </a:p>
          <a:p>
            <a:pPr>
              <a:lnSpc>
                <a:spcPct val="100000"/>
              </a:lnSpc>
            </a:pPr>
            <a:r>
              <a:rPr lang="en-US" sz="2400" kern="1200" spc="140" baseline="0" dirty="0">
                <a:solidFill>
                  <a:schemeClr val="tx2"/>
                </a:solidFill>
                <a:latin typeface="Tw Cen MT" panose="020B0602020104020603" pitchFamily="34" charset="77"/>
                <a:ea typeface="+mn-ea"/>
                <a:cs typeface="+mn-cs"/>
              </a:rPr>
              <a:t>Time consuming, reactive, resource heavy, and requires individual work</a:t>
            </a:r>
          </a:p>
        </p:txBody>
      </p:sp>
    </p:spTree>
    <p:extLst>
      <p:ext uri="{BB962C8B-B14F-4D97-AF65-F5344CB8AC3E}">
        <p14:creationId xmlns:p14="http://schemas.microsoft.com/office/powerpoint/2010/main" val="4077449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5FB619-4C82-46CB-82F8-4406CBEAF9F4}"/>
              </a:ext>
            </a:extLst>
          </p:cNvPr>
          <p:cNvSpPr>
            <a:spLocks noGrp="1"/>
          </p:cNvSpPr>
          <p:nvPr>
            <p:ph type="ctrTitle"/>
          </p:nvPr>
        </p:nvSpPr>
        <p:spPr>
          <a:solidFill>
            <a:srgbClr val="31284A"/>
          </a:solidFill>
        </p:spPr>
        <p:txBody>
          <a:bodyPr/>
          <a:lstStyle/>
          <a:p>
            <a:r>
              <a:rPr lang="en-US" dirty="0"/>
              <a:t>Strategies</a:t>
            </a:r>
          </a:p>
        </p:txBody>
      </p:sp>
      <p:graphicFrame>
        <p:nvGraphicFramePr>
          <p:cNvPr id="5" name="Content Placeholder 4">
            <a:extLst>
              <a:ext uri="{FF2B5EF4-FFF2-40B4-BE49-F238E27FC236}">
                <a16:creationId xmlns:a16="http://schemas.microsoft.com/office/drawing/2014/main" id="{8FFE5BC0-A76A-4919-9DFA-E86403E725D7}"/>
              </a:ext>
            </a:extLst>
          </p:cNvPr>
          <p:cNvGraphicFramePr>
            <a:graphicFrameLocks noGrp="1"/>
          </p:cNvGraphicFramePr>
          <p:nvPr>
            <p:ph sz="quarter" idx="13"/>
            <p:extLst>
              <p:ext uri="{D42A27DB-BD31-4B8C-83A1-F6EECF244321}">
                <p14:modId xmlns:p14="http://schemas.microsoft.com/office/powerpoint/2010/main" val="212694655"/>
              </p:ext>
            </p:extLst>
          </p:nvPr>
        </p:nvGraphicFramePr>
        <p:xfrm>
          <a:off x="693738" y="2705100"/>
          <a:ext cx="10745787" cy="3273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0093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27ECB-F45B-4FD9-BD8C-4EACCAEF13C8}"/>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43</a:t>
            </a:fld>
            <a:endParaRPr lang="en-US"/>
          </a:p>
        </p:txBody>
      </p:sp>
      <p:sp>
        <p:nvSpPr>
          <p:cNvPr id="3" name="Title 2">
            <a:extLst>
              <a:ext uri="{FF2B5EF4-FFF2-40B4-BE49-F238E27FC236}">
                <a16:creationId xmlns:a16="http://schemas.microsoft.com/office/drawing/2014/main" id="{D0F44902-0C91-4D89-9645-444849A54233}"/>
              </a:ext>
            </a:extLst>
          </p:cNvPr>
          <p:cNvSpPr>
            <a:spLocks noGrp="1"/>
          </p:cNvSpPr>
          <p:nvPr>
            <p:ph type="ctrTitle"/>
          </p:nvPr>
        </p:nvSpPr>
        <p:spPr>
          <a:xfrm>
            <a:off x="693683" y="879636"/>
            <a:ext cx="6192892" cy="1198179"/>
          </a:xfrm>
        </p:spPr>
        <p:txBody>
          <a:bodyPr wrap="square" anchor="ctr">
            <a:normAutofit/>
          </a:bodyPr>
          <a:lstStyle/>
          <a:p>
            <a:r>
              <a:rPr lang="en-US" dirty="0"/>
              <a:t>Health literacy</a:t>
            </a:r>
          </a:p>
        </p:txBody>
      </p:sp>
      <p:sp>
        <p:nvSpPr>
          <p:cNvPr id="4" name="Subtitle 3">
            <a:extLst>
              <a:ext uri="{FF2B5EF4-FFF2-40B4-BE49-F238E27FC236}">
                <a16:creationId xmlns:a16="http://schemas.microsoft.com/office/drawing/2014/main" id="{07CA111E-2626-4CA8-B45A-2261E3C03FAB}"/>
              </a:ext>
            </a:extLst>
          </p:cNvPr>
          <p:cNvSpPr>
            <a:spLocks noGrp="1"/>
          </p:cNvSpPr>
          <p:nvPr>
            <p:ph type="subTitle" idx="1"/>
          </p:nvPr>
        </p:nvSpPr>
        <p:spPr>
          <a:xfrm>
            <a:off x="916015" y="2551819"/>
            <a:ext cx="4814643" cy="3539265"/>
          </a:xfrm>
        </p:spPr>
        <p:txBody>
          <a:bodyPr>
            <a:normAutofit fontScale="92500"/>
          </a:bodyPr>
          <a:lstStyle/>
          <a:p>
            <a:r>
              <a:rPr lang="en-US" altLang="en-US" sz="2800" dirty="0"/>
              <a:t>25% of the population has limited literacy (</a:t>
            </a:r>
            <a:r>
              <a:rPr lang="en-US" altLang="en-US" sz="2800" u="sng" dirty="0"/>
              <a:t>&lt;</a:t>
            </a:r>
            <a:r>
              <a:rPr lang="en-US" altLang="en-US" sz="2800" dirty="0"/>
              <a:t>5th grade)</a:t>
            </a:r>
          </a:p>
          <a:p>
            <a:r>
              <a:rPr lang="en-US" altLang="en-US" sz="2800" dirty="0"/>
              <a:t>Average reading level is 8th grade.  </a:t>
            </a:r>
          </a:p>
          <a:p>
            <a:r>
              <a:rPr lang="en-US" altLang="en-US" sz="2800" dirty="0"/>
              <a:t>12% have proficient health literacy</a:t>
            </a:r>
          </a:p>
          <a:p>
            <a:r>
              <a:rPr lang="en-US" altLang="en-US" sz="2800" dirty="0"/>
              <a:t>55% have limited numeracy</a:t>
            </a:r>
          </a:p>
          <a:p>
            <a:pPr marL="0" indent="0">
              <a:buNone/>
            </a:pPr>
            <a:endParaRPr lang="en-US" dirty="0"/>
          </a:p>
        </p:txBody>
      </p:sp>
      <p:pic>
        <p:nvPicPr>
          <p:cNvPr id="7" name="Picture 6">
            <a:extLst>
              <a:ext uri="{FF2B5EF4-FFF2-40B4-BE49-F238E27FC236}">
                <a16:creationId xmlns:a16="http://schemas.microsoft.com/office/drawing/2014/main" id="{5562FA8D-4E6D-4B79-B8CB-5C6954A5292E}"/>
              </a:ext>
            </a:extLst>
          </p:cNvPr>
          <p:cNvPicPr>
            <a:picLocks noChangeAspect="1"/>
          </p:cNvPicPr>
          <p:nvPr/>
        </p:nvPicPr>
        <p:blipFill rotWithShape="1">
          <a:blip r:embed="rId2"/>
          <a:srcRect l="7219" r="15880"/>
          <a:stretch/>
        </p:blipFill>
        <p:spPr>
          <a:xfrm>
            <a:off x="6461342" y="10"/>
            <a:ext cx="5730658" cy="685799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a:noFill/>
        </p:spPr>
      </p:pic>
    </p:spTree>
    <p:extLst>
      <p:ext uri="{BB962C8B-B14F-4D97-AF65-F5344CB8AC3E}">
        <p14:creationId xmlns:p14="http://schemas.microsoft.com/office/powerpoint/2010/main" val="2630326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9B9309-E0EB-4218-A24A-8538811D15F0}"/>
              </a:ext>
            </a:extLst>
          </p:cNvPr>
          <p:cNvSpPr>
            <a:spLocks noGrp="1"/>
          </p:cNvSpPr>
          <p:nvPr>
            <p:ph type="sldNum" sz="quarter" idx="12"/>
          </p:nvPr>
        </p:nvSpPr>
        <p:spPr/>
        <p:txBody>
          <a:bodyPr/>
          <a:lstStyle/>
          <a:p>
            <a:fld id="{294A09A9-5501-47C1-A89A-A340965A2BE2}" type="slidenum">
              <a:rPr lang="en-US" smtClean="0"/>
              <a:pPr/>
              <a:t>44</a:t>
            </a:fld>
            <a:endParaRPr lang="en-US" dirty="0"/>
          </a:p>
        </p:txBody>
      </p:sp>
      <p:sp>
        <p:nvSpPr>
          <p:cNvPr id="3" name="Title 2">
            <a:extLst>
              <a:ext uri="{FF2B5EF4-FFF2-40B4-BE49-F238E27FC236}">
                <a16:creationId xmlns:a16="http://schemas.microsoft.com/office/drawing/2014/main" id="{3A611C85-5DDA-4023-8B2D-52CBDC4573B4}"/>
              </a:ext>
            </a:extLst>
          </p:cNvPr>
          <p:cNvSpPr>
            <a:spLocks noGrp="1"/>
          </p:cNvSpPr>
          <p:nvPr>
            <p:ph type="ctrTitle"/>
          </p:nvPr>
        </p:nvSpPr>
        <p:spPr/>
        <p:txBody>
          <a:bodyPr/>
          <a:lstStyle/>
          <a:p>
            <a:r>
              <a:rPr lang="en-US" dirty="0"/>
              <a:t>Written posts</a:t>
            </a:r>
          </a:p>
        </p:txBody>
      </p:sp>
      <p:sp>
        <p:nvSpPr>
          <p:cNvPr id="4" name="Subtitle 3">
            <a:extLst>
              <a:ext uri="{FF2B5EF4-FFF2-40B4-BE49-F238E27FC236}">
                <a16:creationId xmlns:a16="http://schemas.microsoft.com/office/drawing/2014/main" id="{4DBC428D-AF5A-4F73-BFF5-ECFCE25D1AAF}"/>
              </a:ext>
            </a:extLst>
          </p:cNvPr>
          <p:cNvSpPr>
            <a:spLocks noGrp="1"/>
          </p:cNvSpPr>
          <p:nvPr>
            <p:ph type="subTitle" idx="1"/>
          </p:nvPr>
        </p:nvSpPr>
        <p:spPr>
          <a:xfrm>
            <a:off x="693683" y="2410691"/>
            <a:ext cx="5984208" cy="3945659"/>
          </a:xfrm>
        </p:spPr>
        <p:txBody>
          <a:bodyPr>
            <a:normAutofit fontScale="85000" lnSpcReduction="10000"/>
          </a:bodyPr>
          <a:lstStyle/>
          <a:p>
            <a:r>
              <a:rPr lang="en-US" sz="2400" dirty="0">
                <a:latin typeface="+mn-lt"/>
              </a:rPr>
              <a:t>Use plain language</a:t>
            </a:r>
          </a:p>
          <a:p>
            <a:pPr marL="742950" lvl="1" indent="-285750" algn="l">
              <a:buFont typeface="Arial" panose="020B0604020202020204" pitchFamily="34" charset="0"/>
              <a:buChar char="•"/>
            </a:pPr>
            <a:r>
              <a:rPr lang="en-US" sz="2400" dirty="0">
                <a:solidFill>
                  <a:schemeClr val="tx2"/>
                </a:solidFill>
              </a:rPr>
              <a:t>&lt; 8</a:t>
            </a:r>
            <a:r>
              <a:rPr lang="en-US" sz="2400" baseline="30000" dirty="0">
                <a:solidFill>
                  <a:schemeClr val="tx2"/>
                </a:solidFill>
              </a:rPr>
              <a:t>th</a:t>
            </a:r>
            <a:r>
              <a:rPr lang="en-US" sz="2400" dirty="0">
                <a:solidFill>
                  <a:schemeClr val="tx2"/>
                </a:solidFill>
              </a:rPr>
              <a:t> grade reading level</a:t>
            </a:r>
          </a:p>
          <a:p>
            <a:pPr marL="742950" lvl="1" indent="-285750" algn="l">
              <a:buFont typeface="Arial" panose="020B0604020202020204" pitchFamily="34" charset="0"/>
              <a:buChar char="•"/>
            </a:pPr>
            <a:r>
              <a:rPr lang="en-US" sz="2400" dirty="0">
                <a:solidFill>
                  <a:schemeClr val="tx2"/>
                </a:solidFill>
              </a:rPr>
              <a:t>Avoid jargon</a:t>
            </a:r>
          </a:p>
          <a:p>
            <a:r>
              <a:rPr lang="en-US" sz="2400" dirty="0">
                <a:latin typeface="+mn-lt"/>
              </a:rPr>
              <a:t>Focus on 2-3 key messages and repeat them</a:t>
            </a:r>
          </a:p>
          <a:p>
            <a:r>
              <a:rPr lang="en-US" sz="2400" dirty="0">
                <a:latin typeface="+mn-lt"/>
              </a:rPr>
              <a:t>Provide clear and simple information</a:t>
            </a:r>
          </a:p>
          <a:p>
            <a:r>
              <a:rPr lang="en-US" sz="2400" dirty="0">
                <a:latin typeface="+mn-lt"/>
              </a:rPr>
              <a:t>Emphasize actionable things </a:t>
            </a:r>
          </a:p>
          <a:p>
            <a:r>
              <a:rPr lang="en-US" sz="2400" dirty="0">
                <a:latin typeface="+mn-lt"/>
              </a:rPr>
              <a:t>Tailor information to audience</a:t>
            </a:r>
          </a:p>
          <a:p>
            <a:r>
              <a:rPr lang="en-US" sz="2400" dirty="0">
                <a:latin typeface="+mn-lt"/>
              </a:rPr>
              <a:t>Cognizant of framing effects</a:t>
            </a:r>
          </a:p>
          <a:p>
            <a:r>
              <a:rPr lang="en-US" sz="2400" dirty="0">
                <a:latin typeface="+mn-lt"/>
              </a:rPr>
              <a:t>Person first language</a:t>
            </a:r>
          </a:p>
          <a:p>
            <a:r>
              <a:rPr lang="en-US" sz="2400" dirty="0">
                <a:latin typeface="+mn-lt"/>
              </a:rPr>
              <a:t>Write like we talk with our unique voices</a:t>
            </a:r>
          </a:p>
          <a:p>
            <a:pPr marL="0" indent="0">
              <a:buNone/>
            </a:pPr>
            <a:endParaRPr lang="en-US" dirty="0"/>
          </a:p>
        </p:txBody>
      </p:sp>
      <p:pic>
        <p:nvPicPr>
          <p:cNvPr id="7" name="Picture 6">
            <a:extLst>
              <a:ext uri="{FF2B5EF4-FFF2-40B4-BE49-F238E27FC236}">
                <a16:creationId xmlns:a16="http://schemas.microsoft.com/office/drawing/2014/main" id="{C4E4FA98-5D46-494E-A288-FD43AD735925}"/>
              </a:ext>
            </a:extLst>
          </p:cNvPr>
          <p:cNvPicPr>
            <a:picLocks noChangeAspect="1"/>
          </p:cNvPicPr>
          <p:nvPr/>
        </p:nvPicPr>
        <p:blipFill>
          <a:blip r:embed="rId2"/>
          <a:stretch>
            <a:fillRect/>
          </a:stretch>
        </p:blipFill>
        <p:spPr>
          <a:xfrm>
            <a:off x="6969903" y="2551819"/>
            <a:ext cx="4841097" cy="26723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66212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941008-7295-4D76-A7B0-A034C3979E10}"/>
              </a:ext>
            </a:extLst>
          </p:cNvPr>
          <p:cNvSpPr>
            <a:spLocks noGrp="1"/>
          </p:cNvSpPr>
          <p:nvPr>
            <p:ph type="sldNum" sz="quarter" idx="12"/>
          </p:nvPr>
        </p:nvSpPr>
        <p:spPr/>
        <p:txBody>
          <a:bodyPr/>
          <a:lstStyle/>
          <a:p>
            <a:fld id="{AC38F574-C4C0-48B1-B81D-85833E98F04F}" type="slidenum">
              <a:rPr lang="en-US" smtClean="0"/>
              <a:pPr/>
              <a:t>45</a:t>
            </a:fld>
            <a:endParaRPr lang="en-US" dirty="0"/>
          </a:p>
        </p:txBody>
      </p:sp>
      <p:sp>
        <p:nvSpPr>
          <p:cNvPr id="3" name="Title 2">
            <a:extLst>
              <a:ext uri="{FF2B5EF4-FFF2-40B4-BE49-F238E27FC236}">
                <a16:creationId xmlns:a16="http://schemas.microsoft.com/office/drawing/2014/main" id="{A8C50A8C-5A89-4556-90DB-AE2A065B6BD6}"/>
              </a:ext>
            </a:extLst>
          </p:cNvPr>
          <p:cNvSpPr>
            <a:spLocks noGrp="1"/>
          </p:cNvSpPr>
          <p:nvPr>
            <p:ph type="ctrTitle"/>
          </p:nvPr>
        </p:nvSpPr>
        <p:spPr/>
        <p:txBody>
          <a:bodyPr/>
          <a:lstStyle/>
          <a:p>
            <a:r>
              <a:rPr lang="en-US" dirty="0"/>
              <a:t>Empower Others</a:t>
            </a:r>
          </a:p>
        </p:txBody>
      </p:sp>
      <p:sp>
        <p:nvSpPr>
          <p:cNvPr id="4" name="Content Placeholder 3">
            <a:extLst>
              <a:ext uri="{FF2B5EF4-FFF2-40B4-BE49-F238E27FC236}">
                <a16:creationId xmlns:a16="http://schemas.microsoft.com/office/drawing/2014/main" id="{F1B8FE23-B783-49D0-8F68-92953867344F}"/>
              </a:ext>
            </a:extLst>
          </p:cNvPr>
          <p:cNvSpPr>
            <a:spLocks noGrp="1"/>
          </p:cNvSpPr>
          <p:nvPr>
            <p:ph type="subTitle" idx="1"/>
          </p:nvPr>
        </p:nvSpPr>
        <p:spPr>
          <a:xfrm>
            <a:off x="693683" y="2369256"/>
            <a:ext cx="5970560" cy="4169656"/>
          </a:xfrm>
        </p:spPr>
        <p:txBody>
          <a:bodyPr>
            <a:normAutofit/>
          </a:bodyPr>
          <a:lstStyle/>
          <a:p>
            <a:pPr marL="346075"/>
            <a:r>
              <a:rPr lang="en-US" sz="3000" dirty="0">
                <a:solidFill>
                  <a:schemeClr val="tx2"/>
                </a:solidFill>
              </a:rPr>
              <a:t>Encourage to think analytically </a:t>
            </a:r>
          </a:p>
          <a:p>
            <a:pPr marL="346075"/>
            <a:r>
              <a:rPr lang="en-US" sz="3000" dirty="0">
                <a:solidFill>
                  <a:schemeClr val="tx2"/>
                </a:solidFill>
              </a:rPr>
              <a:t>Affirm value critical thinking</a:t>
            </a:r>
          </a:p>
          <a:p>
            <a:pPr marL="346075"/>
            <a:r>
              <a:rPr lang="en-US" sz="3000" dirty="0">
                <a:solidFill>
                  <a:schemeClr val="tx2"/>
                </a:solidFill>
              </a:rPr>
              <a:t>Show empathy</a:t>
            </a:r>
          </a:p>
          <a:p>
            <a:pPr marL="346075"/>
            <a:r>
              <a:rPr lang="en-US" sz="3000" dirty="0">
                <a:solidFill>
                  <a:schemeClr val="tx2"/>
                </a:solidFill>
              </a:rPr>
              <a:t>Do not ridicule</a:t>
            </a:r>
          </a:p>
          <a:p>
            <a:pPr marL="346075"/>
            <a:r>
              <a:rPr lang="en-US" sz="3000" dirty="0">
                <a:solidFill>
                  <a:schemeClr val="tx2"/>
                </a:solidFill>
              </a:rPr>
              <a:t>Link to good resources</a:t>
            </a:r>
            <a:endParaRPr lang="en-US" dirty="0"/>
          </a:p>
          <a:p>
            <a:pPr lvl="1"/>
            <a:endParaRPr lang="en-US" dirty="0"/>
          </a:p>
        </p:txBody>
      </p:sp>
      <p:pic>
        <p:nvPicPr>
          <p:cNvPr id="16" name="Picture 2" descr="No photo description available.">
            <a:extLst>
              <a:ext uri="{FF2B5EF4-FFF2-40B4-BE49-F238E27FC236}">
                <a16:creationId xmlns:a16="http://schemas.microsoft.com/office/drawing/2014/main" id="{6E53EFA6-3C05-4324-AEA5-0C4100632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842" y="0"/>
            <a:ext cx="3038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43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77A9C-AC82-4AA0-B8D3-A407728B6256}"/>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46</a:t>
            </a:fld>
            <a:endParaRPr lang="en-US"/>
          </a:p>
        </p:txBody>
      </p:sp>
      <p:sp>
        <p:nvSpPr>
          <p:cNvPr id="6" name="Title 5">
            <a:extLst>
              <a:ext uri="{FF2B5EF4-FFF2-40B4-BE49-F238E27FC236}">
                <a16:creationId xmlns:a16="http://schemas.microsoft.com/office/drawing/2014/main" id="{6F798476-2A7A-455F-9A82-BE02B139161F}"/>
              </a:ext>
            </a:extLst>
          </p:cNvPr>
          <p:cNvSpPr>
            <a:spLocks noGrp="1"/>
          </p:cNvSpPr>
          <p:nvPr>
            <p:ph type="ctrTitle"/>
          </p:nvPr>
        </p:nvSpPr>
        <p:spPr>
          <a:xfrm>
            <a:off x="693683" y="879636"/>
            <a:ext cx="6192892" cy="1198179"/>
          </a:xfrm>
          <a:solidFill>
            <a:srgbClr val="31284A"/>
          </a:solidFill>
        </p:spPr>
        <p:txBody>
          <a:bodyPr wrap="square" anchor="ctr">
            <a:normAutofit/>
          </a:bodyPr>
          <a:lstStyle/>
          <a:p>
            <a:pPr>
              <a:lnSpc>
                <a:spcPct val="90000"/>
              </a:lnSpc>
            </a:pPr>
            <a:r>
              <a:rPr lang="en-US" dirty="0"/>
              <a:t>Equip our community</a:t>
            </a:r>
          </a:p>
        </p:txBody>
      </p:sp>
      <p:sp>
        <p:nvSpPr>
          <p:cNvPr id="7" name="Subtitle 6">
            <a:extLst>
              <a:ext uri="{FF2B5EF4-FFF2-40B4-BE49-F238E27FC236}">
                <a16:creationId xmlns:a16="http://schemas.microsoft.com/office/drawing/2014/main" id="{63F2A303-8EC7-47DB-A131-D1526A73FF2A}"/>
              </a:ext>
            </a:extLst>
          </p:cNvPr>
          <p:cNvSpPr>
            <a:spLocks noGrp="1"/>
          </p:cNvSpPr>
          <p:nvPr>
            <p:ph type="subTitle" idx="1"/>
          </p:nvPr>
        </p:nvSpPr>
        <p:spPr>
          <a:xfrm>
            <a:off x="916015" y="2551819"/>
            <a:ext cx="4695075" cy="3804531"/>
          </a:xfrm>
        </p:spPr>
        <p:txBody>
          <a:bodyPr>
            <a:normAutofit fontScale="92500" lnSpcReduction="10000"/>
          </a:bodyPr>
          <a:lstStyle/>
          <a:p>
            <a:r>
              <a:rPr lang="en-US" sz="2800" dirty="0">
                <a:latin typeface="+mn-lt"/>
              </a:rPr>
              <a:t>Promote skills</a:t>
            </a:r>
          </a:p>
          <a:p>
            <a:pPr marL="800100" lvl="1" indent="-342900" algn="l">
              <a:buFont typeface="Arial" panose="020B0604020202020204" pitchFamily="34" charset="0"/>
              <a:buChar char="•"/>
            </a:pPr>
            <a:r>
              <a:rPr lang="en-US" sz="2800" dirty="0">
                <a:solidFill>
                  <a:schemeClr val="tx2"/>
                </a:solidFill>
              </a:rPr>
              <a:t>Information hygiene</a:t>
            </a:r>
          </a:p>
          <a:p>
            <a:pPr marL="800100" lvl="1" indent="-342900" algn="l">
              <a:buFont typeface="Arial" panose="020B0604020202020204" pitchFamily="34" charset="0"/>
              <a:buChar char="•"/>
            </a:pPr>
            <a:r>
              <a:rPr lang="en-US" sz="2800" dirty="0">
                <a:solidFill>
                  <a:schemeClr val="tx2"/>
                </a:solidFill>
              </a:rPr>
              <a:t>Health literacy</a:t>
            </a:r>
          </a:p>
          <a:p>
            <a:pPr marL="800100" lvl="1" indent="-342900" algn="l">
              <a:buFont typeface="Arial" panose="020B0604020202020204" pitchFamily="34" charset="0"/>
              <a:buChar char="•"/>
            </a:pPr>
            <a:r>
              <a:rPr lang="en-US" sz="2800" dirty="0">
                <a:solidFill>
                  <a:schemeClr val="tx2"/>
                </a:solidFill>
              </a:rPr>
              <a:t>Numeracy</a:t>
            </a:r>
          </a:p>
          <a:p>
            <a:pPr marL="800100" lvl="1" indent="-342900" algn="l">
              <a:buFont typeface="Arial" panose="020B0604020202020204" pitchFamily="34" charset="0"/>
              <a:buChar char="•"/>
            </a:pPr>
            <a:r>
              <a:rPr lang="en-US" sz="2800" dirty="0">
                <a:solidFill>
                  <a:schemeClr val="tx2"/>
                </a:solidFill>
              </a:rPr>
              <a:t>Skeptical inquiry</a:t>
            </a:r>
          </a:p>
          <a:p>
            <a:pPr marL="346075"/>
            <a:r>
              <a:rPr lang="en-US" sz="2800" dirty="0">
                <a:latin typeface="+mn-lt"/>
              </a:rPr>
              <a:t>Encourage engagement and contribution</a:t>
            </a:r>
          </a:p>
          <a:p>
            <a:pPr marL="346075"/>
            <a:r>
              <a:rPr lang="en-US" sz="2800" dirty="0">
                <a:latin typeface="+mn-lt"/>
              </a:rPr>
              <a:t>Participate in community training events</a:t>
            </a:r>
          </a:p>
          <a:p>
            <a:pPr marL="460375" lvl="1"/>
            <a:endParaRPr lang="en-US" dirty="0"/>
          </a:p>
        </p:txBody>
      </p:sp>
      <p:pic>
        <p:nvPicPr>
          <p:cNvPr id="11" name="Picture 10">
            <a:extLst>
              <a:ext uri="{FF2B5EF4-FFF2-40B4-BE49-F238E27FC236}">
                <a16:creationId xmlns:a16="http://schemas.microsoft.com/office/drawing/2014/main" id="{40DCCE49-CAE3-4675-A171-88BFC74320F9}"/>
              </a:ext>
            </a:extLst>
          </p:cNvPr>
          <p:cNvPicPr>
            <a:picLocks noChangeAspect="1"/>
          </p:cNvPicPr>
          <p:nvPr/>
        </p:nvPicPr>
        <p:blipFill>
          <a:blip r:embed="rId2"/>
          <a:stretch>
            <a:fillRect/>
          </a:stretch>
        </p:blipFill>
        <p:spPr>
          <a:xfrm>
            <a:off x="6096000" y="2551819"/>
            <a:ext cx="5333042" cy="3160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8644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CFC34-820E-4CFB-AAAE-672AB0D50504}"/>
              </a:ext>
            </a:extLst>
          </p:cNvPr>
          <p:cNvSpPr>
            <a:spLocks noGrp="1"/>
          </p:cNvSpPr>
          <p:nvPr>
            <p:ph type="sldNum" sz="quarter" idx="12"/>
          </p:nvPr>
        </p:nvSpPr>
        <p:spPr/>
        <p:txBody>
          <a:bodyPr/>
          <a:lstStyle/>
          <a:p>
            <a:fld id="{294A09A9-5501-47C1-A89A-A340965A2BE2}" type="slidenum">
              <a:rPr lang="en-US" smtClean="0"/>
              <a:pPr/>
              <a:t>47</a:t>
            </a:fld>
            <a:endParaRPr lang="en-US" dirty="0"/>
          </a:p>
        </p:txBody>
      </p:sp>
      <p:sp>
        <p:nvSpPr>
          <p:cNvPr id="3" name="Title 2">
            <a:extLst>
              <a:ext uri="{FF2B5EF4-FFF2-40B4-BE49-F238E27FC236}">
                <a16:creationId xmlns:a16="http://schemas.microsoft.com/office/drawing/2014/main" id="{BC557DBE-A81A-4401-8880-4790D44A4882}"/>
              </a:ext>
            </a:extLst>
          </p:cNvPr>
          <p:cNvSpPr>
            <a:spLocks noGrp="1"/>
          </p:cNvSpPr>
          <p:nvPr>
            <p:ph type="ctrTitle"/>
          </p:nvPr>
        </p:nvSpPr>
        <p:spPr/>
        <p:txBody>
          <a:bodyPr/>
          <a:lstStyle/>
          <a:p>
            <a:r>
              <a:rPr lang="en-US" dirty="0"/>
              <a:t>equity</a:t>
            </a:r>
          </a:p>
        </p:txBody>
      </p:sp>
      <p:sp>
        <p:nvSpPr>
          <p:cNvPr id="4" name="Subtitle 3">
            <a:extLst>
              <a:ext uri="{FF2B5EF4-FFF2-40B4-BE49-F238E27FC236}">
                <a16:creationId xmlns:a16="http://schemas.microsoft.com/office/drawing/2014/main" id="{DD274856-B936-47F1-B3A9-D46FB58FF1F7}"/>
              </a:ext>
            </a:extLst>
          </p:cNvPr>
          <p:cNvSpPr>
            <a:spLocks noGrp="1"/>
          </p:cNvSpPr>
          <p:nvPr>
            <p:ph type="subTitle" idx="1"/>
          </p:nvPr>
        </p:nvSpPr>
        <p:spPr/>
        <p:txBody>
          <a:bodyPr>
            <a:normAutofit/>
          </a:bodyPr>
          <a:lstStyle/>
          <a:p>
            <a:r>
              <a:rPr lang="en-US" dirty="0">
                <a:latin typeface="+mn-lt"/>
              </a:rPr>
              <a:t>Women have unequal burden in the pandemic</a:t>
            </a:r>
          </a:p>
          <a:p>
            <a:pPr marL="346075" indent="-346075"/>
            <a:r>
              <a:rPr lang="en-US" dirty="0">
                <a:latin typeface="+mn-lt"/>
              </a:rPr>
              <a:t>Goal: give visibility to women scientists and the important role they can take in science translation</a:t>
            </a:r>
          </a:p>
          <a:p>
            <a:pPr marL="917575" lvl="2" indent="-346075" algn="l">
              <a:buFont typeface="Arial" panose="020B0604020202020204" pitchFamily="34" charset="0"/>
              <a:buChar char="•"/>
            </a:pPr>
            <a:r>
              <a:rPr lang="en-US" dirty="0">
                <a:solidFill>
                  <a:schemeClr val="tx2"/>
                </a:solidFill>
              </a:rPr>
              <a:t>Initially, all white women</a:t>
            </a:r>
          </a:p>
          <a:p>
            <a:pPr marL="917575" lvl="2" indent="-346075" algn="l">
              <a:buFont typeface="Arial" panose="020B0604020202020204" pitchFamily="34" charset="0"/>
              <a:buChar char="•"/>
            </a:pPr>
            <a:r>
              <a:rPr lang="en-US" dirty="0">
                <a:solidFill>
                  <a:schemeClr val="tx2"/>
                </a:solidFill>
                <a:latin typeface="+mn-lt"/>
              </a:rPr>
              <a:t>Recruited actively for diverse backgrounds, culture, race, ethnicity, belief systems</a:t>
            </a:r>
          </a:p>
        </p:txBody>
      </p:sp>
      <p:pic>
        <p:nvPicPr>
          <p:cNvPr id="7170" name="Picture 2" descr="No photo description available.">
            <a:extLst>
              <a:ext uri="{FF2B5EF4-FFF2-40B4-BE49-F238E27FC236}">
                <a16:creationId xmlns:a16="http://schemas.microsoft.com/office/drawing/2014/main" id="{D3DB450F-DBD2-4155-ABB7-03FAE7C501AB}"/>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096000" y="421563"/>
            <a:ext cx="6096000" cy="601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57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04088D-2397-4B29-82EC-784DF24099B5}"/>
              </a:ext>
            </a:extLst>
          </p:cNvPr>
          <p:cNvSpPr>
            <a:spLocks noGrp="1"/>
          </p:cNvSpPr>
          <p:nvPr>
            <p:ph type="sldNum" sz="quarter" idx="12"/>
          </p:nvPr>
        </p:nvSpPr>
        <p:spPr/>
        <p:txBody>
          <a:bodyPr/>
          <a:lstStyle/>
          <a:p>
            <a:fld id="{294A09A9-5501-47C1-A89A-A340965A2BE2}" type="slidenum">
              <a:rPr lang="en-US" smtClean="0"/>
              <a:pPr/>
              <a:t>48</a:t>
            </a:fld>
            <a:endParaRPr lang="en-US" dirty="0"/>
          </a:p>
        </p:txBody>
      </p:sp>
      <p:sp>
        <p:nvSpPr>
          <p:cNvPr id="3" name="Title 2">
            <a:extLst>
              <a:ext uri="{FF2B5EF4-FFF2-40B4-BE49-F238E27FC236}">
                <a16:creationId xmlns:a16="http://schemas.microsoft.com/office/drawing/2014/main" id="{0124B386-EED5-4A1E-B643-970826A88825}"/>
              </a:ext>
            </a:extLst>
          </p:cNvPr>
          <p:cNvSpPr>
            <a:spLocks noGrp="1"/>
          </p:cNvSpPr>
          <p:nvPr>
            <p:ph type="ctrTitle"/>
          </p:nvPr>
        </p:nvSpPr>
        <p:spPr/>
        <p:txBody>
          <a:bodyPr/>
          <a:lstStyle/>
          <a:p>
            <a:r>
              <a:rPr lang="en-US" dirty="0"/>
              <a:t>Support each other</a:t>
            </a:r>
          </a:p>
        </p:txBody>
      </p:sp>
      <p:sp>
        <p:nvSpPr>
          <p:cNvPr id="4" name="Subtitle 3">
            <a:extLst>
              <a:ext uri="{FF2B5EF4-FFF2-40B4-BE49-F238E27FC236}">
                <a16:creationId xmlns:a16="http://schemas.microsoft.com/office/drawing/2014/main" id="{1C7977CF-A31B-401D-B6E0-0A2E72AF4F81}"/>
              </a:ext>
            </a:extLst>
          </p:cNvPr>
          <p:cNvSpPr>
            <a:spLocks noGrp="1"/>
          </p:cNvSpPr>
          <p:nvPr>
            <p:ph type="subTitle" idx="1"/>
          </p:nvPr>
        </p:nvSpPr>
        <p:spPr>
          <a:xfrm>
            <a:off x="693683" y="2424242"/>
            <a:ext cx="5776389" cy="3932108"/>
          </a:xfrm>
        </p:spPr>
        <p:txBody>
          <a:bodyPr>
            <a:normAutofit fontScale="77500" lnSpcReduction="20000"/>
          </a:bodyPr>
          <a:lstStyle/>
          <a:p>
            <a:r>
              <a:rPr lang="en-US" sz="2800" dirty="0">
                <a:latin typeface="+mn-lt"/>
              </a:rPr>
              <a:t>We preview and review each others' posts</a:t>
            </a:r>
          </a:p>
          <a:p>
            <a:r>
              <a:rPr lang="en-US" sz="2800" dirty="0">
                <a:latin typeface="+mn-lt"/>
              </a:rPr>
              <a:t>Slack channel</a:t>
            </a:r>
          </a:p>
          <a:p>
            <a:pPr marL="914400" lvl="1" indent="-457200" algn="l">
              <a:buFont typeface="Arial" panose="020B0604020202020204" pitchFamily="34" charset="0"/>
              <a:buChar char="•"/>
            </a:pPr>
            <a:r>
              <a:rPr lang="en-US" sz="2800" dirty="0">
                <a:solidFill>
                  <a:schemeClr val="tx2"/>
                </a:solidFill>
              </a:rPr>
              <a:t>Brought together a “Nerdy Neighborhood” of fellow science communicators who speak to online and geographic communities across North America, South America, and Europe</a:t>
            </a:r>
            <a:endParaRPr lang="en-US" sz="3200" dirty="0">
              <a:solidFill>
                <a:schemeClr val="tx2"/>
              </a:solidFill>
            </a:endParaRPr>
          </a:p>
          <a:p>
            <a:r>
              <a:rPr lang="en-US" sz="2800" dirty="0">
                <a:latin typeface="+mn-lt"/>
              </a:rPr>
              <a:t>Regular zoom meetings and virtual happy hours</a:t>
            </a:r>
          </a:p>
          <a:p>
            <a:r>
              <a:rPr lang="en-US" sz="2800" dirty="0">
                <a:latin typeface="+mn-lt"/>
              </a:rPr>
              <a:t>Sharing our triumphs and challenges </a:t>
            </a:r>
          </a:p>
          <a:p>
            <a:r>
              <a:rPr lang="en-US" sz="2800" dirty="0">
                <a:latin typeface="+mn-lt"/>
              </a:rPr>
              <a:t>No trolls allowed!</a:t>
            </a:r>
          </a:p>
        </p:txBody>
      </p:sp>
      <p:pic>
        <p:nvPicPr>
          <p:cNvPr id="5126" name="Picture 6" descr="Popcorn ELT Primary Readers Starter Level – Level 1: Trolls (Book only) -  Scholastic Shop">
            <a:extLst>
              <a:ext uri="{FF2B5EF4-FFF2-40B4-BE49-F238E27FC236}">
                <a16:creationId xmlns:a16="http://schemas.microsoft.com/office/drawing/2014/main" id="{533E78A9-9FC9-4752-BBCC-BAF9A5BEDD52}"/>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47385" y="879636"/>
            <a:ext cx="3393786" cy="515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92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3C2FC15-ED98-4435-A888-1F7803DFFFF3}"/>
              </a:ext>
            </a:extLst>
          </p:cNvPr>
          <p:cNvPicPr>
            <a:picLocks noGrp="1" noChangeAspect="1"/>
          </p:cNvPicPr>
          <p:nvPr>
            <p:ph sz="quarter" idx="13"/>
          </p:nvPr>
        </p:nvPicPr>
        <p:blipFill>
          <a:blip r:embed="rId2"/>
          <a:stretch>
            <a:fillRect/>
          </a:stretch>
        </p:blipFill>
        <p:spPr>
          <a:xfrm>
            <a:off x="6096000" y="1641005"/>
            <a:ext cx="6096000" cy="4450079"/>
          </a:xfrm>
          <a:noFill/>
        </p:spPr>
      </p:pic>
      <p:sp>
        <p:nvSpPr>
          <p:cNvPr id="2" name="Slide Number Placeholder 1">
            <a:extLst>
              <a:ext uri="{FF2B5EF4-FFF2-40B4-BE49-F238E27FC236}">
                <a16:creationId xmlns:a16="http://schemas.microsoft.com/office/drawing/2014/main" id="{2E99FB8A-2B35-4AAD-A746-ACF8A4DA3465}"/>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49</a:t>
            </a:fld>
            <a:endParaRPr lang="en-US"/>
          </a:p>
        </p:txBody>
      </p:sp>
      <p:sp>
        <p:nvSpPr>
          <p:cNvPr id="3" name="Title 2">
            <a:extLst>
              <a:ext uri="{FF2B5EF4-FFF2-40B4-BE49-F238E27FC236}">
                <a16:creationId xmlns:a16="http://schemas.microsoft.com/office/drawing/2014/main" id="{460748FE-2CE9-4585-884E-1AAFC054C4B9}"/>
              </a:ext>
            </a:extLst>
          </p:cNvPr>
          <p:cNvSpPr>
            <a:spLocks noGrp="1"/>
          </p:cNvSpPr>
          <p:nvPr>
            <p:ph type="ctrTitle"/>
          </p:nvPr>
        </p:nvSpPr>
        <p:spPr>
          <a:xfrm>
            <a:off x="693683" y="879636"/>
            <a:ext cx="6192892" cy="1198179"/>
          </a:xfrm>
        </p:spPr>
        <p:txBody>
          <a:bodyPr wrap="square" anchor="ctr">
            <a:normAutofit/>
          </a:bodyPr>
          <a:lstStyle/>
          <a:p>
            <a:r>
              <a:rPr lang="en-US" dirty="0"/>
              <a:t>Challenges</a:t>
            </a:r>
          </a:p>
        </p:txBody>
      </p:sp>
      <p:sp>
        <p:nvSpPr>
          <p:cNvPr id="4" name="Subtitle 3">
            <a:extLst>
              <a:ext uri="{FF2B5EF4-FFF2-40B4-BE49-F238E27FC236}">
                <a16:creationId xmlns:a16="http://schemas.microsoft.com/office/drawing/2014/main" id="{31BEB1CD-28DD-41CC-9020-20103B11AE77}"/>
              </a:ext>
            </a:extLst>
          </p:cNvPr>
          <p:cNvSpPr>
            <a:spLocks noGrp="1"/>
          </p:cNvSpPr>
          <p:nvPr>
            <p:ph type="subTitle" idx="1"/>
          </p:nvPr>
        </p:nvSpPr>
        <p:spPr>
          <a:xfrm>
            <a:off x="916016" y="2551819"/>
            <a:ext cx="4413068" cy="3539265"/>
          </a:xfrm>
        </p:spPr>
        <p:txBody>
          <a:bodyPr>
            <a:normAutofit/>
          </a:bodyPr>
          <a:lstStyle/>
          <a:p>
            <a:r>
              <a:rPr lang="en-US" sz="2400" dirty="0">
                <a:latin typeface="+mn-lt"/>
              </a:rPr>
              <a:t>All volunteer</a:t>
            </a:r>
          </a:p>
          <a:p>
            <a:pPr marL="800100" lvl="1" indent="-342900" algn="l">
              <a:buFont typeface="Arial" panose="020B0604020202020204" pitchFamily="34" charset="0"/>
              <a:buChar char="•"/>
            </a:pPr>
            <a:r>
              <a:rPr lang="en-US" sz="2400" dirty="0">
                <a:solidFill>
                  <a:schemeClr val="tx2"/>
                </a:solidFill>
              </a:rPr>
              <a:t>Investing time and expertise into Dear Pandemic takes away from “productive” time or personal time</a:t>
            </a:r>
          </a:p>
          <a:p>
            <a:r>
              <a:rPr lang="en-US" sz="2400" dirty="0">
                <a:latin typeface="+mn-lt"/>
              </a:rPr>
              <a:t>Need advocacy to promote science and health communication as integral work that is compensated</a:t>
            </a:r>
          </a:p>
        </p:txBody>
      </p:sp>
    </p:spTree>
    <p:extLst>
      <p:ext uri="{BB962C8B-B14F-4D97-AF65-F5344CB8AC3E}">
        <p14:creationId xmlns:p14="http://schemas.microsoft.com/office/powerpoint/2010/main" val="3358479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B619BAD-1624-4941-A3AF-63342EF6CF68}"/>
              </a:ext>
            </a:extLst>
          </p:cNvPr>
          <p:cNvPicPr>
            <a:picLocks noChangeAspect="1"/>
          </p:cNvPicPr>
          <p:nvPr/>
        </p:nvPicPr>
        <p:blipFill rotWithShape="1">
          <a:blip r:embed="rId2"/>
          <a:srcRect t="10960" b="14040"/>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537F73B3-9CA2-44BB-A1E8-8387A52B1B7E}"/>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5</a:t>
            </a:fld>
            <a:endParaRPr lang="en-US"/>
          </a:p>
        </p:txBody>
      </p:sp>
    </p:spTree>
    <p:extLst>
      <p:ext uri="{BB962C8B-B14F-4D97-AF65-F5344CB8AC3E}">
        <p14:creationId xmlns:p14="http://schemas.microsoft.com/office/powerpoint/2010/main" val="2442075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1BB806-91EB-4BB7-A617-3E44B1E4C1BD}"/>
              </a:ext>
            </a:extLst>
          </p:cNvPr>
          <p:cNvSpPr>
            <a:spLocks noGrp="1"/>
          </p:cNvSpPr>
          <p:nvPr>
            <p:ph type="ctrTitle"/>
          </p:nvPr>
        </p:nvSpPr>
        <p:spPr>
          <a:xfrm>
            <a:off x="752531" y="270035"/>
            <a:ext cx="10745788" cy="1198179"/>
          </a:xfrm>
        </p:spPr>
        <p:txBody>
          <a:bodyPr/>
          <a:lstStyle/>
          <a:p>
            <a:r>
              <a:rPr lang="en-US" dirty="0"/>
              <a:t>Summary of Strategies: Let’s Learn</a:t>
            </a:r>
          </a:p>
        </p:txBody>
      </p:sp>
      <p:graphicFrame>
        <p:nvGraphicFramePr>
          <p:cNvPr id="8" name="Table 8">
            <a:extLst>
              <a:ext uri="{FF2B5EF4-FFF2-40B4-BE49-F238E27FC236}">
                <a16:creationId xmlns:a16="http://schemas.microsoft.com/office/drawing/2014/main" id="{D63F7984-1367-45E6-9B94-35BFD8C0D79C}"/>
              </a:ext>
            </a:extLst>
          </p:cNvPr>
          <p:cNvGraphicFramePr>
            <a:graphicFrameLocks noGrp="1"/>
          </p:cNvGraphicFramePr>
          <p:nvPr>
            <p:ph sz="quarter" idx="13"/>
            <p:extLst>
              <p:ext uri="{D42A27DB-BD31-4B8C-83A1-F6EECF244321}">
                <p14:modId xmlns:p14="http://schemas.microsoft.com/office/powerpoint/2010/main" val="3929430981"/>
              </p:ext>
            </p:extLst>
          </p:nvPr>
        </p:nvGraphicFramePr>
        <p:xfrm>
          <a:off x="752533" y="1778635"/>
          <a:ext cx="10745786" cy="4942840"/>
        </p:xfrm>
        <a:graphic>
          <a:graphicData uri="http://schemas.openxmlformats.org/drawingml/2006/table">
            <a:tbl>
              <a:tblPr firstRow="1" bandRow="1">
                <a:tableStyleId>{5C22544A-7EE6-4342-B048-85BDC9FD1C3A}</a:tableStyleId>
              </a:tblPr>
              <a:tblGrid>
                <a:gridCol w="3750196">
                  <a:extLst>
                    <a:ext uri="{9D8B030D-6E8A-4147-A177-3AD203B41FA5}">
                      <a16:colId xmlns:a16="http://schemas.microsoft.com/office/drawing/2014/main" val="3497480269"/>
                    </a:ext>
                  </a:extLst>
                </a:gridCol>
                <a:gridCol w="6995590">
                  <a:extLst>
                    <a:ext uri="{9D8B030D-6E8A-4147-A177-3AD203B41FA5}">
                      <a16:colId xmlns:a16="http://schemas.microsoft.com/office/drawing/2014/main" val="2091544899"/>
                    </a:ext>
                  </a:extLst>
                </a:gridCol>
              </a:tblGrid>
              <a:tr h="370840">
                <a:tc>
                  <a:txBody>
                    <a:bodyPr/>
                    <a:lstStyle/>
                    <a:p>
                      <a:r>
                        <a:rPr lang="en-US" dirty="0"/>
                        <a:t>Strategy</a:t>
                      </a:r>
                    </a:p>
                  </a:txBody>
                  <a:tcPr/>
                </a:tc>
                <a:tc>
                  <a:txBody>
                    <a:bodyPr/>
                    <a:lstStyle/>
                    <a:p>
                      <a:r>
                        <a:rPr lang="en-US" dirty="0"/>
                        <a:t>Implementation</a:t>
                      </a:r>
                    </a:p>
                  </a:txBody>
                  <a:tcPr/>
                </a:tc>
                <a:extLst>
                  <a:ext uri="{0D108BD9-81ED-4DB2-BD59-A6C34878D82A}">
                    <a16:rowId xmlns:a16="http://schemas.microsoft.com/office/drawing/2014/main" val="36312626"/>
                  </a:ext>
                </a:extLst>
              </a:tr>
              <a:tr h="370840">
                <a:tc>
                  <a:txBody>
                    <a:bodyPr/>
                    <a:lstStyle/>
                    <a:p>
                      <a:r>
                        <a:rPr lang="en-US" b="1" dirty="0"/>
                        <a:t>L- Listening and Empathy Come First</a:t>
                      </a:r>
                    </a:p>
                  </a:txBody>
                  <a:tcPr anchor="ctr"/>
                </a:tc>
                <a:tc>
                  <a:txBody>
                    <a:bodyPr/>
                    <a:lstStyle/>
                    <a:p>
                      <a:r>
                        <a:rPr lang="en-US" dirty="0"/>
                        <a:t>Question and answer format builds rapport</a:t>
                      </a:r>
                    </a:p>
                    <a:p>
                      <a:r>
                        <a:rPr lang="en-US" dirty="0"/>
                        <a:t>Allows content to be centered around needs of the readers/community</a:t>
                      </a:r>
                    </a:p>
                    <a:p>
                      <a:r>
                        <a:rPr lang="en-US" dirty="0"/>
                        <a:t>Use empathy first communication style</a:t>
                      </a:r>
                    </a:p>
                  </a:txBody>
                  <a:tcPr/>
                </a:tc>
                <a:extLst>
                  <a:ext uri="{0D108BD9-81ED-4DB2-BD59-A6C34878D82A}">
                    <a16:rowId xmlns:a16="http://schemas.microsoft.com/office/drawing/2014/main" val="3562315013"/>
                  </a:ext>
                </a:extLst>
              </a:tr>
              <a:tr h="370840">
                <a:tc>
                  <a:txBody>
                    <a:bodyPr/>
                    <a:lstStyle/>
                    <a:p>
                      <a:r>
                        <a:rPr lang="en-US" b="1" dirty="0"/>
                        <a:t>E- Engage Partner</a:t>
                      </a:r>
                    </a:p>
                  </a:txBody>
                  <a:tcPr anchor="ctr"/>
                </a:tc>
                <a:tc>
                  <a:txBody>
                    <a:bodyPr/>
                    <a:lstStyle/>
                    <a:p>
                      <a:r>
                        <a:rPr lang="en-US" dirty="0"/>
                        <a:t>Find the right messenger</a:t>
                      </a:r>
                    </a:p>
                    <a:p>
                      <a:r>
                        <a:rPr lang="en-US" dirty="0"/>
                        <a:t>Collaborate and seek info outside of your bubble (“Nerdy Neighborhood”)</a:t>
                      </a:r>
                    </a:p>
                    <a:p>
                      <a:r>
                        <a:rPr lang="en-US" dirty="0"/>
                        <a:t>Identify partners with shared goals</a:t>
                      </a:r>
                    </a:p>
                  </a:txBody>
                  <a:tcPr/>
                </a:tc>
                <a:extLst>
                  <a:ext uri="{0D108BD9-81ED-4DB2-BD59-A6C34878D82A}">
                    <a16:rowId xmlns:a16="http://schemas.microsoft.com/office/drawing/2014/main" val="1100051177"/>
                  </a:ext>
                </a:extLst>
              </a:tr>
              <a:tr h="370840">
                <a:tc>
                  <a:txBody>
                    <a:bodyPr/>
                    <a:lstStyle/>
                    <a:p>
                      <a:r>
                        <a:rPr lang="en-US" b="1" dirty="0"/>
                        <a:t>T- Transparency is Non-negotiable</a:t>
                      </a:r>
                    </a:p>
                  </a:txBody>
                  <a:tcPr anchor="ctr"/>
                </a:tc>
                <a:tc>
                  <a:txBody>
                    <a:bodyPr/>
                    <a:lstStyle/>
                    <a:p>
                      <a:r>
                        <a:rPr lang="en-US" dirty="0"/>
                        <a:t>Cite sources</a:t>
                      </a:r>
                    </a:p>
                    <a:p>
                      <a:r>
                        <a:rPr lang="en-US" dirty="0"/>
                        <a:t>Admit to errors or changing information</a:t>
                      </a:r>
                    </a:p>
                    <a:p>
                      <a:r>
                        <a:rPr lang="en-US" dirty="0"/>
                        <a:t>Normalize ambiguity</a:t>
                      </a:r>
                    </a:p>
                  </a:txBody>
                  <a:tcPr/>
                </a:tc>
                <a:extLst>
                  <a:ext uri="{0D108BD9-81ED-4DB2-BD59-A6C34878D82A}">
                    <a16:rowId xmlns:a16="http://schemas.microsoft.com/office/drawing/2014/main" val="3517431698"/>
                  </a:ext>
                </a:extLst>
              </a:tr>
              <a:tr h="370840">
                <a:tc>
                  <a:txBody>
                    <a:bodyPr/>
                    <a:lstStyle/>
                    <a:p>
                      <a:r>
                        <a:rPr lang="en-US" b="1" dirty="0"/>
                        <a:t>S- Source and Vet Data Rigorously</a:t>
                      </a:r>
                    </a:p>
                  </a:txBody>
                  <a:tcPr anchor="ctr"/>
                </a:tc>
                <a:tc>
                  <a:txBody>
                    <a:bodyPr/>
                    <a:lstStyle/>
                    <a:p>
                      <a:r>
                        <a:rPr lang="en-US" dirty="0"/>
                        <a:t>Peer review each other’s posts</a:t>
                      </a:r>
                    </a:p>
                    <a:p>
                      <a:r>
                        <a:rPr lang="en-US" dirty="0"/>
                        <a:t>Provide references</a:t>
                      </a:r>
                    </a:p>
                    <a:p>
                      <a:r>
                        <a:rPr lang="en-US" dirty="0"/>
                        <a:t>Provide training on science literacy and critical thinking</a:t>
                      </a:r>
                    </a:p>
                  </a:txBody>
                  <a:tcPr/>
                </a:tc>
                <a:extLst>
                  <a:ext uri="{0D108BD9-81ED-4DB2-BD59-A6C34878D82A}">
                    <a16:rowId xmlns:a16="http://schemas.microsoft.com/office/drawing/2014/main" val="1479875104"/>
                  </a:ext>
                </a:extLst>
              </a:tr>
              <a:tr h="370840">
                <a:tc>
                  <a:txBody>
                    <a:bodyPr/>
                    <a:lstStyle/>
                    <a:p>
                      <a:r>
                        <a:rPr lang="en-US" b="1" dirty="0"/>
                        <a:t>LEARN</a:t>
                      </a:r>
                    </a:p>
                  </a:txBody>
                  <a:tcPr anchor="ctr"/>
                </a:tc>
                <a:tc>
                  <a:txBody>
                    <a:bodyPr/>
                    <a:lstStyle/>
                    <a:p>
                      <a:r>
                        <a:rPr lang="en-US" dirty="0"/>
                        <a:t>Learning science tactics by looking, examples, analogies, rules, and narratives </a:t>
                      </a:r>
                    </a:p>
                  </a:txBody>
                  <a:tcPr/>
                </a:tc>
                <a:extLst>
                  <a:ext uri="{0D108BD9-81ED-4DB2-BD59-A6C34878D82A}">
                    <a16:rowId xmlns:a16="http://schemas.microsoft.com/office/drawing/2014/main" val="1678742640"/>
                  </a:ext>
                </a:extLst>
              </a:tr>
            </a:tbl>
          </a:graphicData>
        </a:graphic>
      </p:graphicFrame>
    </p:spTree>
    <p:extLst>
      <p:ext uri="{BB962C8B-B14F-4D97-AF65-F5344CB8AC3E}">
        <p14:creationId xmlns:p14="http://schemas.microsoft.com/office/powerpoint/2010/main" val="3381136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B6BCDAC6-65E0-4308-9318-702515A7C1BD}"/>
              </a:ext>
            </a:extLst>
          </p:cNvPr>
          <p:cNvPicPr>
            <a:picLocks noChangeAspect="1"/>
          </p:cNvPicPr>
          <p:nvPr/>
        </p:nvPicPr>
        <p:blipFill>
          <a:blip r:embed="rId2"/>
          <a:stretch>
            <a:fillRect/>
          </a:stretch>
        </p:blipFill>
        <p:spPr>
          <a:xfrm>
            <a:off x="2008908" y="329374"/>
            <a:ext cx="7908175" cy="6231490"/>
          </a:xfrm>
          <a:prstGeom prst="rect">
            <a:avLst/>
          </a:prstGeom>
        </p:spPr>
      </p:pic>
    </p:spTree>
    <p:extLst>
      <p:ext uri="{BB962C8B-B14F-4D97-AF65-F5344CB8AC3E}">
        <p14:creationId xmlns:p14="http://schemas.microsoft.com/office/powerpoint/2010/main" val="2977551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2B7581A-6A28-4278-8FDD-44F74E09903A}"/>
              </a:ext>
            </a:extLst>
          </p:cNvPr>
          <p:cNvPicPr>
            <a:picLocks noGrp="1" noChangeAspect="1"/>
          </p:cNvPicPr>
          <p:nvPr>
            <p:ph type="pic" sz="quarter" idx="13"/>
          </p:nvPr>
        </p:nvPicPr>
        <p:blipFill rotWithShape="1">
          <a:blip r:embed="rId2"/>
          <a:srcRect t="6562" r="-2" b="6560"/>
          <a:stretch/>
        </p:blipFill>
        <p:spPr>
          <a:xfrm>
            <a:off x="3681047" y="10"/>
            <a:ext cx="8510952" cy="6857990"/>
          </a:xfrm>
          <a:noFill/>
        </p:spPr>
      </p:pic>
      <p:sp>
        <p:nvSpPr>
          <p:cNvPr id="9" name="Title 8">
            <a:extLst>
              <a:ext uri="{FF2B5EF4-FFF2-40B4-BE49-F238E27FC236}">
                <a16:creationId xmlns:a16="http://schemas.microsoft.com/office/drawing/2014/main" id="{D9F32039-ED95-4FD8-BE6C-515347D63FE5}"/>
              </a:ext>
            </a:extLst>
          </p:cNvPr>
          <p:cNvSpPr>
            <a:spLocks noGrp="1"/>
          </p:cNvSpPr>
          <p:nvPr>
            <p:ph type="ctrTitle"/>
          </p:nvPr>
        </p:nvSpPr>
        <p:spPr>
          <a:xfrm>
            <a:off x="584601" y="4626772"/>
            <a:ext cx="6192892" cy="1198179"/>
          </a:xfrm>
        </p:spPr>
        <p:txBody>
          <a:bodyPr wrap="square" anchor="ctr">
            <a:normAutofit/>
          </a:bodyPr>
          <a:lstStyle/>
          <a:p>
            <a:r>
              <a:rPr lang="en-US" dirty="0"/>
              <a:t>Let’s talk about you</a:t>
            </a:r>
          </a:p>
        </p:txBody>
      </p:sp>
      <p:sp>
        <p:nvSpPr>
          <p:cNvPr id="22" name="Footer Placeholder 5">
            <a:extLst>
              <a:ext uri="{FF2B5EF4-FFF2-40B4-BE49-F238E27FC236}">
                <a16:creationId xmlns:a16="http://schemas.microsoft.com/office/drawing/2014/main" id="{ADDD876C-0DD9-569B-062B-8D3645888306}"/>
              </a:ext>
            </a:extLst>
          </p:cNvPr>
          <p:cNvSpPr>
            <a:spLocks noGrp="1"/>
          </p:cNvSpPr>
          <p:nvPr>
            <p:ph type="ftr" sz="quarter" idx="11"/>
          </p:nvPr>
        </p:nvSpPr>
        <p:spPr>
          <a:xfrm>
            <a:off x="4038600" y="6356350"/>
            <a:ext cx="4114800" cy="365125"/>
          </a:xfrm>
        </p:spPr>
        <p:txBody>
          <a:bodyPr/>
          <a:lstStyle/>
          <a:p>
            <a:pPr>
              <a:spcAft>
                <a:spcPts val="600"/>
              </a:spcAft>
            </a:pPr>
            <a:r>
              <a:rPr lang="en-US"/>
              <a:t>PRESENTATION TITLE</a:t>
            </a:r>
          </a:p>
        </p:txBody>
      </p:sp>
      <p:sp>
        <p:nvSpPr>
          <p:cNvPr id="2" name="Slide Number Placeholder 1">
            <a:extLst>
              <a:ext uri="{FF2B5EF4-FFF2-40B4-BE49-F238E27FC236}">
                <a16:creationId xmlns:a16="http://schemas.microsoft.com/office/drawing/2014/main" id="{752D3B77-3407-489A-AA1E-518B5AF2737A}"/>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52</a:t>
            </a:fld>
            <a:endParaRPr lang="en-US"/>
          </a:p>
        </p:txBody>
      </p:sp>
    </p:spTree>
    <p:extLst>
      <p:ext uri="{BB962C8B-B14F-4D97-AF65-F5344CB8AC3E}">
        <p14:creationId xmlns:p14="http://schemas.microsoft.com/office/powerpoint/2010/main" val="3632687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E360-13CE-4837-8560-C7D8514E71EE}"/>
              </a:ext>
            </a:extLst>
          </p:cNvPr>
          <p:cNvSpPr>
            <a:spLocks noGrp="1"/>
          </p:cNvSpPr>
          <p:nvPr>
            <p:ph type="ctrTitle"/>
          </p:nvPr>
        </p:nvSpPr>
        <p:spPr>
          <a:xfrm>
            <a:off x="693683" y="270035"/>
            <a:ext cx="6192892" cy="1198179"/>
          </a:xfrm>
        </p:spPr>
        <p:txBody>
          <a:bodyPr/>
          <a:lstStyle/>
          <a:p>
            <a:r>
              <a:rPr lang="en-US" dirty="0"/>
              <a:t>Resources</a:t>
            </a:r>
          </a:p>
        </p:txBody>
      </p:sp>
      <p:sp>
        <p:nvSpPr>
          <p:cNvPr id="3" name="Content Placeholder 2">
            <a:extLst>
              <a:ext uri="{FF2B5EF4-FFF2-40B4-BE49-F238E27FC236}">
                <a16:creationId xmlns:a16="http://schemas.microsoft.com/office/drawing/2014/main" id="{772A270F-B093-4E21-89CB-C6FC82AB7382}"/>
              </a:ext>
            </a:extLst>
          </p:cNvPr>
          <p:cNvSpPr>
            <a:spLocks noGrp="1"/>
          </p:cNvSpPr>
          <p:nvPr>
            <p:ph sz="quarter" idx="13"/>
          </p:nvPr>
        </p:nvSpPr>
        <p:spPr>
          <a:xfrm>
            <a:off x="693683" y="1620981"/>
            <a:ext cx="11193517" cy="5410489"/>
          </a:xfrm>
        </p:spPr>
        <p:txBody>
          <a:bodyPr>
            <a:normAutofit lnSpcReduction="10000"/>
          </a:bodyPr>
          <a:lstStyle/>
          <a:p>
            <a:r>
              <a:rPr lang="en-US" sz="1400" dirty="0"/>
              <a:t>Dearpandemic.org</a:t>
            </a:r>
          </a:p>
          <a:p>
            <a:r>
              <a:rPr lang="en-US" sz="1400" dirty="0"/>
              <a:t>Leininger LJ, Albrecht SS, </a:t>
            </a:r>
            <a:r>
              <a:rPr lang="en-US" sz="1400" dirty="0" err="1"/>
              <a:t>Buttenheim</a:t>
            </a:r>
            <a:r>
              <a:rPr lang="en-US" sz="1400" dirty="0"/>
              <a:t> A, et al. Fight Like a Nerdy Girl: The Dear Pandemic Playbook for Combating Health Misinformation. American Journal of Health Promotion. 2022;36(3):563-567. doi:10.1177/08901171211070956</a:t>
            </a:r>
          </a:p>
          <a:p>
            <a:r>
              <a:rPr lang="en-US" sz="1400" dirty="0"/>
              <a:t>Centers for Disease Control and Prevention. Risk Communication. </a:t>
            </a:r>
            <a:r>
              <a:rPr lang="en-US" sz="1400" dirty="0">
                <a:solidFill>
                  <a:schemeClr val="accent4">
                    <a:lumMod val="50000"/>
                  </a:schemeClr>
                </a:solidFill>
                <a:hlinkClick r:id="rId2">
                  <a:extLst>
                    <a:ext uri="{A12FA001-AC4F-418D-AE19-62706E023703}">
                      <ahyp:hlinkClr xmlns:ahyp="http://schemas.microsoft.com/office/drawing/2018/hyperlinkcolor" val="tx"/>
                    </a:ext>
                  </a:extLst>
                </a:hlinkClick>
              </a:rPr>
              <a:t>https://www.cdc.gov/healthcommunication/risks/index.html#:~:text=Virtually%20every%20day%2C%20crisis%20and,their%20health%20and%20well%2Dbeing.</a:t>
            </a:r>
            <a:endParaRPr lang="en-US" sz="1400" dirty="0">
              <a:solidFill>
                <a:schemeClr val="accent4">
                  <a:lumMod val="50000"/>
                </a:schemeClr>
              </a:solidFill>
            </a:endParaRPr>
          </a:p>
          <a:p>
            <a:r>
              <a:rPr lang="en-US" sz="1400" dirty="0"/>
              <a:t>Communicating risk in public health emergencies: a WHO guideline for emergency risk communication (ERC) policy and practice. Geneva: World Health Organization; 2017. </a:t>
            </a:r>
            <a:r>
              <a:rPr lang="en-US" sz="1400" dirty="0" err="1"/>
              <a:t>Licence</a:t>
            </a:r>
            <a:r>
              <a:rPr lang="en-US" sz="1400" dirty="0"/>
              <a:t>: CC BY-NC-SA 3.0 IGO.</a:t>
            </a:r>
          </a:p>
          <a:p>
            <a:r>
              <a:rPr lang="en-US" sz="1400" dirty="0"/>
              <a:t>Conspiracy Theory Handbook</a:t>
            </a:r>
            <a:r>
              <a:rPr lang="en-US" sz="1400" dirty="0">
                <a:solidFill>
                  <a:schemeClr val="accent4">
                    <a:lumMod val="50000"/>
                  </a:schemeClr>
                </a:solidFill>
              </a:rPr>
              <a:t>: </a:t>
            </a:r>
            <a:r>
              <a:rPr lang="en-US" sz="1400" dirty="0">
                <a:solidFill>
                  <a:schemeClr val="accent4">
                    <a:lumMod val="50000"/>
                  </a:schemeClr>
                </a:solidFill>
                <a:hlinkClick r:id="rId3">
                  <a:extLst>
                    <a:ext uri="{A12FA001-AC4F-418D-AE19-62706E023703}">
                      <ahyp:hlinkClr xmlns:ahyp="http://schemas.microsoft.com/office/drawing/2018/hyperlinkcolor" val="tx"/>
                    </a:ext>
                  </a:extLst>
                </a:hlinkClick>
              </a:rPr>
              <a:t>https://www.climatechangecommunication.org/wp-content/uploads/2020/03/ConspiracyTheoryHandbook.pdf</a:t>
            </a:r>
            <a:r>
              <a:rPr lang="en-US" sz="1400" dirty="0">
                <a:solidFill>
                  <a:schemeClr val="accent4">
                    <a:lumMod val="50000"/>
                  </a:schemeClr>
                </a:solidFill>
              </a:rPr>
              <a:t> </a:t>
            </a:r>
          </a:p>
          <a:p>
            <a:r>
              <a:rPr lang="en-US" sz="1400" b="0" i="0" dirty="0">
                <a:solidFill>
                  <a:srgbClr val="212121"/>
                </a:solidFill>
                <a:effectLst/>
              </a:rPr>
              <a:t>Scales D, Gorman J, Jamieson KH. The Covid-19 </a:t>
            </a:r>
            <a:r>
              <a:rPr lang="en-US" sz="1400" b="0" i="0" dirty="0" err="1">
                <a:solidFill>
                  <a:srgbClr val="212121"/>
                </a:solidFill>
                <a:effectLst/>
              </a:rPr>
              <a:t>Infodemic</a:t>
            </a:r>
            <a:r>
              <a:rPr lang="en-US" sz="1400" b="0" i="0" dirty="0">
                <a:solidFill>
                  <a:srgbClr val="212121"/>
                </a:solidFill>
                <a:effectLst/>
              </a:rPr>
              <a:t> - Applying the Epidemiologic Model to Counter Misinformation. N </a:t>
            </a:r>
            <a:r>
              <a:rPr lang="en-US" sz="1400" b="0" i="0" dirty="0" err="1">
                <a:solidFill>
                  <a:srgbClr val="212121"/>
                </a:solidFill>
                <a:effectLst/>
              </a:rPr>
              <a:t>Engl</a:t>
            </a:r>
            <a:r>
              <a:rPr lang="en-US" sz="1400" b="0" i="0" dirty="0">
                <a:solidFill>
                  <a:srgbClr val="212121"/>
                </a:solidFill>
                <a:effectLst/>
              </a:rPr>
              <a:t> J Med. 2021 Aug 19;385(8):678-681. </a:t>
            </a:r>
            <a:r>
              <a:rPr lang="en-US" sz="1400" b="0" i="0" dirty="0" err="1">
                <a:solidFill>
                  <a:srgbClr val="212121"/>
                </a:solidFill>
                <a:effectLst/>
              </a:rPr>
              <a:t>doi</a:t>
            </a:r>
            <a:r>
              <a:rPr lang="en-US" sz="1400" b="0" i="0" dirty="0">
                <a:solidFill>
                  <a:srgbClr val="212121"/>
                </a:solidFill>
                <a:effectLst/>
              </a:rPr>
              <a:t>: 10.1056/NEJMp2103798. </a:t>
            </a:r>
            <a:r>
              <a:rPr lang="en-US" sz="1400" b="0" i="0" dirty="0" err="1">
                <a:solidFill>
                  <a:srgbClr val="212121"/>
                </a:solidFill>
                <a:effectLst/>
              </a:rPr>
              <a:t>Epub</a:t>
            </a:r>
            <a:r>
              <a:rPr lang="en-US" sz="1400" b="0" i="0" dirty="0">
                <a:solidFill>
                  <a:srgbClr val="212121"/>
                </a:solidFill>
                <a:effectLst/>
              </a:rPr>
              <a:t> 2021 May 12. PMID: 33979506.</a:t>
            </a:r>
            <a:endParaRPr lang="en-US" sz="1400" dirty="0"/>
          </a:p>
          <a:p>
            <a:r>
              <a:rPr lang="en-US" sz="1400" b="0" i="0" dirty="0">
                <a:solidFill>
                  <a:srgbClr val="222222"/>
                </a:solidFill>
                <a:effectLst/>
              </a:rPr>
              <a:t>Hughes B, Miller-</a:t>
            </a:r>
            <a:r>
              <a:rPr lang="en-US" sz="1400" b="0" i="0" dirty="0" err="1">
                <a:solidFill>
                  <a:srgbClr val="222222"/>
                </a:solidFill>
                <a:effectLst/>
              </a:rPr>
              <a:t>Idriss</a:t>
            </a:r>
            <a:r>
              <a:rPr lang="en-US" sz="1400" b="0" i="0" dirty="0">
                <a:solidFill>
                  <a:srgbClr val="222222"/>
                </a:solidFill>
                <a:effectLst/>
              </a:rPr>
              <a:t> C, </a:t>
            </a:r>
            <a:r>
              <a:rPr lang="en-US" sz="1400" b="0" i="0" dirty="0" err="1">
                <a:solidFill>
                  <a:srgbClr val="222222"/>
                </a:solidFill>
                <a:effectLst/>
              </a:rPr>
              <a:t>Piltch</a:t>
            </a:r>
            <a:r>
              <a:rPr lang="en-US" sz="1400" b="0" i="0" dirty="0">
                <a:solidFill>
                  <a:srgbClr val="222222"/>
                </a:solidFill>
                <a:effectLst/>
              </a:rPr>
              <a:t>-Loeb R, Goldberg B, White K, </a:t>
            </a:r>
            <a:r>
              <a:rPr lang="en-US" sz="1400" b="0" i="0" dirty="0" err="1">
                <a:solidFill>
                  <a:srgbClr val="222222"/>
                </a:solidFill>
                <a:effectLst/>
              </a:rPr>
              <a:t>Criezis</a:t>
            </a:r>
            <a:r>
              <a:rPr lang="en-US" sz="1400" b="0" i="0" dirty="0">
                <a:solidFill>
                  <a:srgbClr val="222222"/>
                </a:solidFill>
                <a:effectLst/>
              </a:rPr>
              <a:t> M, </a:t>
            </a:r>
            <a:r>
              <a:rPr lang="en-US" sz="1400" b="0" i="0" dirty="0" err="1">
                <a:solidFill>
                  <a:srgbClr val="222222"/>
                </a:solidFill>
                <a:effectLst/>
              </a:rPr>
              <a:t>Savoia</a:t>
            </a:r>
            <a:r>
              <a:rPr lang="en-US" sz="1400" b="0" i="0" dirty="0">
                <a:solidFill>
                  <a:srgbClr val="222222"/>
                </a:solidFill>
                <a:effectLst/>
              </a:rPr>
              <a:t> E. Development of a Codebook of Online Anti-Vaccination Rhetoric to Manage COVID-19 Vaccine Misinformation. </a:t>
            </a:r>
            <a:r>
              <a:rPr lang="en-US" sz="1400" b="0" i="1" dirty="0">
                <a:solidFill>
                  <a:srgbClr val="222222"/>
                </a:solidFill>
                <a:effectLst/>
              </a:rPr>
              <a:t>International Journal of Environmental Research and Public Health</a:t>
            </a:r>
            <a:r>
              <a:rPr lang="en-US" sz="1400" b="0" i="0" dirty="0">
                <a:solidFill>
                  <a:srgbClr val="222222"/>
                </a:solidFill>
                <a:effectLst/>
              </a:rPr>
              <a:t>. 2021; 18(14):7556. </a:t>
            </a:r>
            <a:r>
              <a:rPr lang="en-US" sz="1400" b="0" i="0" dirty="0">
                <a:solidFill>
                  <a:schemeClr val="accent4">
                    <a:lumMod val="50000"/>
                  </a:schemeClr>
                </a:solidFill>
                <a:effectLst/>
                <a:hlinkClick r:id="rId4">
                  <a:extLst>
                    <a:ext uri="{A12FA001-AC4F-418D-AE19-62706E023703}">
                      <ahyp:hlinkClr xmlns:ahyp="http://schemas.microsoft.com/office/drawing/2018/hyperlinkcolor" val="tx"/>
                    </a:ext>
                  </a:extLst>
                </a:hlinkClick>
              </a:rPr>
              <a:t>https://doi.org/10.3390/ijerph18147556</a:t>
            </a:r>
            <a:endParaRPr lang="en-US" sz="1400" b="0" i="0" dirty="0">
              <a:solidFill>
                <a:schemeClr val="accent4">
                  <a:lumMod val="50000"/>
                </a:schemeClr>
              </a:solidFill>
              <a:effectLst/>
            </a:endParaRPr>
          </a:p>
          <a:p>
            <a:r>
              <a:rPr lang="en-US" sz="1400" dirty="0" err="1">
                <a:effectLst/>
                <a:ea typeface="Calibri" panose="020F0502020204030204" pitchFamily="34" charset="0"/>
                <a:cs typeface="Times New Roman" panose="02020603050405020304" pitchFamily="18" charset="0"/>
              </a:rPr>
              <a:t>Piltch</a:t>
            </a:r>
            <a:r>
              <a:rPr lang="en-US" sz="1400" dirty="0">
                <a:effectLst/>
                <a:ea typeface="Calibri" panose="020F0502020204030204" pitchFamily="34" charset="0"/>
                <a:cs typeface="Times New Roman" panose="02020603050405020304" pitchFamily="18" charset="0"/>
              </a:rPr>
              <a:t>-Loeb R, </a:t>
            </a:r>
            <a:r>
              <a:rPr lang="en-US" sz="1400" dirty="0" err="1">
                <a:effectLst/>
                <a:ea typeface="Calibri" panose="020F0502020204030204" pitchFamily="34" charset="0"/>
                <a:cs typeface="Times New Roman" panose="02020603050405020304" pitchFamily="18" charset="0"/>
              </a:rPr>
              <a:t>Su</a:t>
            </a:r>
            <a:r>
              <a:rPr lang="en-US" sz="1400" dirty="0">
                <a:effectLst/>
                <a:ea typeface="Calibri" panose="020F0502020204030204" pitchFamily="34" charset="0"/>
                <a:cs typeface="Times New Roman" panose="02020603050405020304" pitchFamily="18" charset="0"/>
              </a:rPr>
              <a:t> M, Hughes B, Testa M, Goldberg B, Braddock K, Miller-</a:t>
            </a:r>
            <a:r>
              <a:rPr lang="en-US" sz="1400" dirty="0" err="1">
                <a:effectLst/>
                <a:ea typeface="Calibri" panose="020F0502020204030204" pitchFamily="34" charset="0"/>
                <a:cs typeface="Times New Roman" panose="02020603050405020304" pitchFamily="18" charset="0"/>
              </a:rPr>
              <a:t>Idriss</a:t>
            </a:r>
            <a:r>
              <a:rPr lang="en-US" sz="1400" dirty="0">
                <a:effectLst/>
                <a:ea typeface="Calibri" panose="020F0502020204030204" pitchFamily="34" charset="0"/>
                <a:cs typeface="Times New Roman" panose="02020603050405020304" pitchFamily="18" charset="0"/>
              </a:rPr>
              <a:t> C, </a:t>
            </a:r>
            <a:r>
              <a:rPr lang="en-US" sz="1400" dirty="0" err="1">
                <a:effectLst/>
                <a:ea typeface="Calibri" panose="020F0502020204030204" pitchFamily="34" charset="0"/>
                <a:cs typeface="Times New Roman" panose="02020603050405020304" pitchFamily="18" charset="0"/>
              </a:rPr>
              <a:t>Maturo</a:t>
            </a:r>
            <a:r>
              <a:rPr lang="en-US" sz="1400" dirty="0">
                <a:effectLst/>
                <a:ea typeface="Calibri" panose="020F0502020204030204" pitchFamily="34" charset="0"/>
                <a:cs typeface="Times New Roman" panose="02020603050405020304" pitchFamily="18" charset="0"/>
              </a:rPr>
              <a:t> V, </a:t>
            </a:r>
            <a:r>
              <a:rPr lang="en-US" sz="1400" dirty="0" err="1">
                <a:effectLst/>
                <a:ea typeface="Calibri" panose="020F0502020204030204" pitchFamily="34" charset="0"/>
                <a:cs typeface="Times New Roman" panose="02020603050405020304" pitchFamily="18" charset="0"/>
              </a:rPr>
              <a:t>Savoia</a:t>
            </a:r>
            <a:r>
              <a:rPr lang="en-US" sz="1400" dirty="0">
                <a:effectLst/>
                <a:ea typeface="Calibri" panose="020F0502020204030204" pitchFamily="34" charset="0"/>
                <a:cs typeface="Times New Roman" panose="02020603050405020304" pitchFamily="18" charset="0"/>
              </a:rPr>
              <a:t> E. Testing the Efficacy of Attitudinal Inoculation Videos to Enhance COVID-19 Vaccine Acceptance: Quasi-Experimental Intervention Trial; JMIR Public Health </a:t>
            </a:r>
            <a:r>
              <a:rPr lang="en-US" sz="1400" dirty="0" err="1">
                <a:effectLst/>
                <a:ea typeface="Calibri" panose="020F0502020204030204" pitchFamily="34" charset="0"/>
                <a:cs typeface="Times New Roman" panose="02020603050405020304" pitchFamily="18" charset="0"/>
              </a:rPr>
              <a:t>Surveill</a:t>
            </a:r>
            <a:r>
              <a:rPr lang="en-US" sz="1400" dirty="0">
                <a:effectLst/>
                <a:ea typeface="Calibri" panose="020F0502020204030204" pitchFamily="34" charset="0"/>
                <a:cs typeface="Times New Roman" panose="02020603050405020304" pitchFamily="18" charset="0"/>
              </a:rPr>
              <a:t> 2022;8(6):e34615. URL: </a:t>
            </a:r>
            <a:r>
              <a:rPr lang="en-US" sz="1400" u="sng" dirty="0">
                <a:solidFill>
                  <a:schemeClr val="accent4">
                    <a:lumMod val="50000"/>
                  </a:schemeClr>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https://publichealth.jmir.org/2022/6/e34615</a:t>
            </a:r>
            <a:r>
              <a:rPr lang="en-US" sz="1400" dirty="0">
                <a:solidFill>
                  <a:schemeClr val="accent4">
                    <a:lumMod val="50000"/>
                  </a:schemeClr>
                </a:solidFill>
                <a:effectLst/>
                <a:ea typeface="Calibri" panose="020F0502020204030204" pitchFamily="34" charset="0"/>
                <a:cs typeface="Times New Roman" panose="02020603050405020304" pitchFamily="18" charset="0"/>
              </a:rPr>
              <a:t> </a:t>
            </a:r>
          </a:p>
          <a:p>
            <a:r>
              <a:rPr lang="en-US" sz="1400" b="0" i="0" dirty="0" err="1">
                <a:solidFill>
                  <a:srgbClr val="222222"/>
                </a:solidFill>
                <a:effectLst/>
              </a:rPr>
              <a:t>Pierri</a:t>
            </a:r>
            <a:r>
              <a:rPr lang="en-US" sz="1400" b="0" i="0" dirty="0">
                <a:solidFill>
                  <a:srgbClr val="222222"/>
                </a:solidFill>
                <a:effectLst/>
              </a:rPr>
              <a:t>, F., Perry, B.L., </a:t>
            </a:r>
            <a:r>
              <a:rPr lang="en-US" sz="1400" b="0" i="0" dirty="0" err="1">
                <a:solidFill>
                  <a:srgbClr val="222222"/>
                </a:solidFill>
                <a:effectLst/>
              </a:rPr>
              <a:t>DeVerna</a:t>
            </a:r>
            <a:r>
              <a:rPr lang="en-US" sz="1400" b="0" i="0" dirty="0">
                <a:solidFill>
                  <a:srgbClr val="222222"/>
                </a:solidFill>
                <a:effectLst/>
              </a:rPr>
              <a:t>, M.R. </a:t>
            </a:r>
            <a:r>
              <a:rPr lang="en-US" sz="1400" b="0" i="1" dirty="0">
                <a:solidFill>
                  <a:srgbClr val="222222"/>
                </a:solidFill>
                <a:effectLst/>
              </a:rPr>
              <a:t>et al.</a:t>
            </a:r>
            <a:r>
              <a:rPr lang="en-US" sz="1400" b="0" i="0" dirty="0">
                <a:solidFill>
                  <a:srgbClr val="222222"/>
                </a:solidFill>
                <a:effectLst/>
              </a:rPr>
              <a:t> Online misinformation is linked to early COVID-19 vaccination hesitancy and refusal. </a:t>
            </a:r>
            <a:r>
              <a:rPr lang="en-US" sz="1400" b="0" i="1" dirty="0">
                <a:solidFill>
                  <a:srgbClr val="222222"/>
                </a:solidFill>
                <a:effectLst/>
              </a:rPr>
              <a:t>Sci Rep</a:t>
            </a:r>
            <a:r>
              <a:rPr lang="en-US" sz="1400" b="0" i="0" dirty="0">
                <a:solidFill>
                  <a:srgbClr val="222222"/>
                </a:solidFill>
                <a:effectLst/>
              </a:rPr>
              <a:t> </a:t>
            </a:r>
            <a:r>
              <a:rPr lang="en-US" sz="1400" b="1" i="0" dirty="0">
                <a:solidFill>
                  <a:srgbClr val="222222"/>
                </a:solidFill>
                <a:effectLst/>
              </a:rPr>
              <a:t>12</a:t>
            </a:r>
            <a:r>
              <a:rPr lang="en-US" sz="1400" b="0" i="0" dirty="0">
                <a:solidFill>
                  <a:srgbClr val="222222"/>
                </a:solidFill>
                <a:effectLst/>
              </a:rPr>
              <a:t>, 5966 (2022). </a:t>
            </a:r>
            <a:r>
              <a:rPr lang="en-US" sz="1400" b="0" i="0" dirty="0">
                <a:solidFill>
                  <a:schemeClr val="accent4">
                    <a:lumMod val="50000"/>
                  </a:schemeClr>
                </a:solidFill>
                <a:effectLst/>
                <a:hlinkClick r:id="rId6">
                  <a:extLst>
                    <a:ext uri="{A12FA001-AC4F-418D-AE19-62706E023703}">
                      <ahyp:hlinkClr xmlns:ahyp="http://schemas.microsoft.com/office/drawing/2018/hyperlinkcolor" val="tx"/>
                    </a:ext>
                  </a:extLst>
                </a:hlinkClick>
              </a:rPr>
              <a:t>https://doi.org/10.1038/s41598-022-10070-w</a:t>
            </a:r>
            <a:endParaRPr lang="en-US" sz="1400" b="0" i="0" dirty="0">
              <a:solidFill>
                <a:schemeClr val="accent4">
                  <a:lumMod val="50000"/>
                </a:schemeClr>
              </a:solidFill>
              <a:effectLst/>
            </a:endParaRPr>
          </a:p>
          <a:p>
            <a:r>
              <a:rPr lang="en-US" sz="1400" b="0" i="0" dirty="0">
                <a:solidFill>
                  <a:srgbClr val="212121"/>
                </a:solidFill>
                <a:effectLst/>
              </a:rPr>
              <a:t>Office of the Surgeon General (OSG). Confronting Health Misinformation: The U.S. Surgeon General’s Advisory on Building a Healthy Information Environment [Internet]. Washington (DC): US Department of Health and Human Services; 2021. PMID: 34283416.</a:t>
            </a:r>
          </a:p>
          <a:p>
            <a:r>
              <a:rPr lang="en-US" sz="1400" dirty="0">
                <a:solidFill>
                  <a:schemeClr val="accent4">
                    <a:lumMod val="50000"/>
                  </a:schemeClr>
                </a:solidFill>
                <a:hlinkClick r:id="rId7">
                  <a:extLst>
                    <a:ext uri="{A12FA001-AC4F-418D-AE19-62706E023703}">
                      <ahyp:hlinkClr xmlns:ahyp="http://schemas.microsoft.com/office/drawing/2018/hyperlinkcolor" val="tx"/>
                    </a:ext>
                  </a:extLst>
                </a:hlinkClick>
              </a:rPr>
              <a:t>https://cdn.who.int/media/docs/default-source/science-translation/case-studies-1/cs10_dearpandemic.pdf?sfvrsn=c17f16ce_4</a:t>
            </a:r>
            <a:r>
              <a:rPr lang="en-US" sz="1400" dirty="0">
                <a:solidFill>
                  <a:schemeClr val="accent4">
                    <a:lumMod val="50000"/>
                  </a:schemeClr>
                </a:solidFill>
              </a:rPr>
              <a:t> </a:t>
            </a:r>
          </a:p>
        </p:txBody>
      </p:sp>
    </p:spTree>
    <p:extLst>
      <p:ext uri="{BB962C8B-B14F-4D97-AF65-F5344CB8AC3E}">
        <p14:creationId xmlns:p14="http://schemas.microsoft.com/office/powerpoint/2010/main" val="3694730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693683" y="879635"/>
            <a:ext cx="7659486" cy="1198178"/>
          </a:xfrm>
        </p:spPr>
        <p:txBody>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916016" y="2551818"/>
            <a:ext cx="3171075" cy="3544181"/>
          </a:xfrm>
        </p:spPr>
        <p:txBody>
          <a:bodyPr>
            <a:normAutofit/>
          </a:bodyPr>
          <a:lstStyle/>
          <a:p>
            <a:r>
              <a:rPr lang="en-US" dirty="0"/>
              <a:t>Sarah Coles, MD FAAFP</a:t>
            </a:r>
          </a:p>
          <a:p>
            <a:r>
              <a:rPr lang="en-US" dirty="0">
                <a:solidFill>
                  <a:schemeClr val="accent4">
                    <a:lumMod val="50000"/>
                  </a:schemeClr>
                </a:solidFill>
                <a:hlinkClick r:id="rId2">
                  <a:extLst>
                    <a:ext uri="{A12FA001-AC4F-418D-AE19-62706E023703}">
                      <ahyp:hlinkClr xmlns:ahyp="http://schemas.microsoft.com/office/drawing/2018/hyperlinkcolor" val="tx"/>
                    </a:ext>
                  </a:extLst>
                </a:hlinkClick>
              </a:rPr>
              <a:t>scoles@nchcaz.org</a:t>
            </a:r>
            <a:endParaRPr lang="en-US" dirty="0">
              <a:solidFill>
                <a:schemeClr val="accent4">
                  <a:lumMod val="50000"/>
                </a:schemeClr>
              </a:solidFill>
            </a:endParaRPr>
          </a:p>
          <a:p>
            <a:r>
              <a:rPr lang="en-US" dirty="0"/>
              <a:t>@sarahmwc</a:t>
            </a:r>
          </a:p>
          <a:p>
            <a:r>
              <a:rPr lang="en-US" dirty="0"/>
              <a:t>Dearpandemic.org </a:t>
            </a:r>
          </a:p>
        </p:txBody>
      </p:sp>
      <p:pic>
        <p:nvPicPr>
          <p:cNvPr id="15" name="Picture 14" descr="Graphical user interface&#10;&#10;Description automatically generated with medium confidence">
            <a:extLst>
              <a:ext uri="{FF2B5EF4-FFF2-40B4-BE49-F238E27FC236}">
                <a16:creationId xmlns:a16="http://schemas.microsoft.com/office/drawing/2014/main" id="{40C24CB1-8C4D-4B47-92E8-F2B0FA47A5C6}"/>
              </a:ext>
            </a:extLst>
          </p:cNvPr>
          <p:cNvPicPr>
            <a:picLocks noChangeAspect="1"/>
          </p:cNvPicPr>
          <p:nvPr/>
        </p:nvPicPr>
        <p:blipFill>
          <a:blip r:embed="rId3"/>
          <a:stretch>
            <a:fillRect/>
          </a:stretch>
        </p:blipFill>
        <p:spPr>
          <a:xfrm>
            <a:off x="5872161" y="2819066"/>
            <a:ext cx="4902452" cy="1746340"/>
          </a:xfrm>
          <a:prstGeom prst="rect">
            <a:avLst/>
          </a:prstGeom>
        </p:spPr>
      </p:pic>
    </p:spTree>
    <p:extLst>
      <p:ext uri="{BB962C8B-B14F-4D97-AF65-F5344CB8AC3E}">
        <p14:creationId xmlns:p14="http://schemas.microsoft.com/office/powerpoint/2010/main" val="3103683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73B3F4-E5B9-43B0-BEE6-8ACD62B43FEC}"/>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55</a:t>
            </a:fld>
            <a:endParaRPr lang="en-US"/>
          </a:p>
        </p:txBody>
      </p:sp>
      <p:sp>
        <p:nvSpPr>
          <p:cNvPr id="2" name="Title 1">
            <a:extLst>
              <a:ext uri="{FF2B5EF4-FFF2-40B4-BE49-F238E27FC236}">
                <a16:creationId xmlns:a16="http://schemas.microsoft.com/office/drawing/2014/main" id="{9E6581C8-E2D8-44B0-B046-9FD0E046639D}"/>
              </a:ext>
            </a:extLst>
          </p:cNvPr>
          <p:cNvSpPr>
            <a:spLocks noGrp="1"/>
          </p:cNvSpPr>
          <p:nvPr>
            <p:ph type="ctrTitle"/>
          </p:nvPr>
        </p:nvSpPr>
        <p:spPr>
          <a:xfrm>
            <a:off x="1164738" y="2829910"/>
            <a:ext cx="4224680" cy="1198179"/>
          </a:xfrm>
        </p:spPr>
        <p:txBody>
          <a:bodyPr wrap="square" anchor="ctr">
            <a:normAutofit/>
          </a:bodyPr>
          <a:lstStyle/>
          <a:p>
            <a:r>
              <a:rPr lang="en-US" dirty="0"/>
              <a:t>Questions?</a:t>
            </a:r>
          </a:p>
        </p:txBody>
      </p:sp>
      <p:pic>
        <p:nvPicPr>
          <p:cNvPr id="5122" name="Picture 2" descr="May be a cartoon of dog and text that says 'Sit!! Damn mask.. PHODE'">
            <a:extLst>
              <a:ext uri="{FF2B5EF4-FFF2-40B4-BE49-F238E27FC236}">
                <a16:creationId xmlns:a16="http://schemas.microsoft.com/office/drawing/2014/main" id="{393C4F4C-BD77-4555-A26F-3DA27A5069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18909" y="426719"/>
            <a:ext cx="6096000" cy="60045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hidden="1">
            <a:extLst>
              <a:ext uri="{FF2B5EF4-FFF2-40B4-BE49-F238E27FC236}">
                <a16:creationId xmlns:a16="http://schemas.microsoft.com/office/drawing/2014/main" id="{0B4E3E46-B366-4955-B9B0-10011CA5CD9B}"/>
              </a:ext>
            </a:extLst>
          </p:cNvPr>
          <p:cNvSpPr>
            <a:spLocks noGrp="1"/>
          </p:cNvSpPr>
          <p:nvPr>
            <p:ph type="dt" sz="half" idx="4294967295"/>
          </p:nvPr>
        </p:nvSpPr>
        <p:spPr>
          <a:xfrm>
            <a:off x="381000" y="6356350"/>
            <a:ext cx="1730829" cy="365125"/>
          </a:xfrm>
        </p:spPr>
        <p:txBody>
          <a:bodyPr/>
          <a:lstStyle/>
          <a:p>
            <a:pPr>
              <a:spcAft>
                <a:spcPts val="600"/>
              </a:spcAft>
            </a:pPr>
            <a:fld id="{A4486D74-B37B-F546-968B-4AC3E7616DD3}" type="datetime1">
              <a:rPr lang="en-US" smtClean="0"/>
              <a:pPr>
                <a:spcAft>
                  <a:spcPts val="600"/>
                </a:spcAft>
              </a:pPr>
              <a:t>9/12/22</a:t>
            </a:fld>
            <a:endParaRPr lang="en-US"/>
          </a:p>
        </p:txBody>
      </p:sp>
    </p:spTree>
    <p:extLst>
      <p:ext uri="{BB962C8B-B14F-4D97-AF65-F5344CB8AC3E}">
        <p14:creationId xmlns:p14="http://schemas.microsoft.com/office/powerpoint/2010/main" val="1215189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Best Global Responses to COVID-19 Pandemic, 1 Year Later | Time">
            <a:extLst>
              <a:ext uri="{FF2B5EF4-FFF2-40B4-BE49-F238E27FC236}">
                <a16:creationId xmlns:a16="http://schemas.microsoft.com/office/drawing/2014/main" id="{6EE6509C-429D-4C35-A89A-1AB3755D28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25" b="8506"/>
          <a:stretch/>
        </p:blipFill>
        <p:spPr bwMode="auto">
          <a:xfrm>
            <a:off x="20" y="10"/>
            <a:ext cx="12191980" cy="6857990"/>
          </a:xfrm>
          <a:prstGeom prst="rect">
            <a:avLst/>
          </a:prstGeom>
          <a:solidFill>
            <a:srgbClr val="FFFFFF"/>
          </a:solidFill>
        </p:spPr>
      </p:pic>
      <p:sp>
        <p:nvSpPr>
          <p:cNvPr id="2" name="Slide Number Placeholder 1" hidden="1">
            <a:extLst>
              <a:ext uri="{FF2B5EF4-FFF2-40B4-BE49-F238E27FC236}">
                <a16:creationId xmlns:a16="http://schemas.microsoft.com/office/drawing/2014/main" id="{08FB34E7-66E5-4A82-AB16-A48FCFE3D4DA}"/>
              </a:ext>
            </a:extLst>
          </p:cNvPr>
          <p:cNvSpPr>
            <a:spLocks noGrp="1"/>
          </p:cNvSpPr>
          <p:nvPr>
            <p:ph type="sldNum" sz="quarter" idx="12"/>
          </p:nvPr>
        </p:nvSpPr>
        <p:spPr/>
        <p:txBody>
          <a:bodyPr/>
          <a:lstStyle/>
          <a:p>
            <a:pPr>
              <a:spcAft>
                <a:spcPts val="600"/>
              </a:spcAft>
            </a:pPr>
            <a:fld id="{294A09A9-5501-47C1-A89A-A340965A2BE2}" type="slidenum">
              <a:rPr lang="en-US" smtClean="0"/>
              <a:pPr>
                <a:spcAft>
                  <a:spcPts val="600"/>
                </a:spcAft>
              </a:pPr>
              <a:t>6</a:t>
            </a:fld>
            <a:endParaRPr lang="en-US"/>
          </a:p>
        </p:txBody>
      </p:sp>
    </p:spTree>
    <p:extLst>
      <p:ext uri="{BB962C8B-B14F-4D97-AF65-F5344CB8AC3E}">
        <p14:creationId xmlns:p14="http://schemas.microsoft.com/office/powerpoint/2010/main" val="2390948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A picture containing wall, indoor&#10;&#10;Description automatically generated">
            <a:extLst>
              <a:ext uri="{FF2B5EF4-FFF2-40B4-BE49-F238E27FC236}">
                <a16:creationId xmlns:a16="http://schemas.microsoft.com/office/drawing/2014/main" id="{1594038B-5BC9-43ED-AFC1-56C9F42D3E51}"/>
              </a:ext>
            </a:extLst>
          </p:cNvPr>
          <p:cNvPicPr>
            <a:picLocks noGrp="1" noChangeAspect="1"/>
          </p:cNvPicPr>
          <p:nvPr>
            <p:ph sz="quarter" idx="13"/>
          </p:nvPr>
        </p:nvPicPr>
        <p:blipFill>
          <a:blip r:embed="rId2"/>
          <a:stretch>
            <a:fillRect/>
          </a:stretch>
        </p:blipFill>
        <p:spPr>
          <a:xfrm rot="5400000">
            <a:off x="6147962" y="857272"/>
            <a:ext cx="6901310" cy="5186766"/>
          </a:xfrm>
        </p:spPr>
      </p:pic>
      <p:sp>
        <p:nvSpPr>
          <p:cNvPr id="2" name="Slide Number Placeholder 1">
            <a:extLst>
              <a:ext uri="{FF2B5EF4-FFF2-40B4-BE49-F238E27FC236}">
                <a16:creationId xmlns:a16="http://schemas.microsoft.com/office/drawing/2014/main" id="{059845D5-C853-4CC6-BE73-5B9BBFCFE949}"/>
              </a:ext>
            </a:extLst>
          </p:cNvPr>
          <p:cNvSpPr>
            <a:spLocks noGrp="1"/>
          </p:cNvSpPr>
          <p:nvPr>
            <p:ph type="sldNum" sz="quarter" idx="12"/>
          </p:nvPr>
        </p:nvSpPr>
        <p:spPr/>
        <p:txBody>
          <a:bodyPr/>
          <a:lstStyle/>
          <a:p>
            <a:fld id="{294A09A9-5501-47C1-A89A-A340965A2BE2}" type="slidenum">
              <a:rPr lang="en-US" smtClean="0"/>
              <a:pPr/>
              <a:t>7</a:t>
            </a:fld>
            <a:endParaRPr lang="en-US" dirty="0"/>
          </a:p>
        </p:txBody>
      </p:sp>
      <p:sp>
        <p:nvSpPr>
          <p:cNvPr id="16" name="Title 15">
            <a:extLst>
              <a:ext uri="{FF2B5EF4-FFF2-40B4-BE49-F238E27FC236}">
                <a16:creationId xmlns:a16="http://schemas.microsoft.com/office/drawing/2014/main" id="{8218DD29-43E1-4976-8110-6F33E9B57C6A}"/>
              </a:ext>
            </a:extLst>
          </p:cNvPr>
          <p:cNvSpPr>
            <a:spLocks noGrp="1"/>
          </p:cNvSpPr>
          <p:nvPr>
            <p:ph type="ctrTitle"/>
          </p:nvPr>
        </p:nvSpPr>
        <p:spPr>
          <a:xfrm>
            <a:off x="466951" y="290701"/>
            <a:ext cx="6192892" cy="1198179"/>
          </a:xfrm>
        </p:spPr>
        <p:txBody>
          <a:bodyPr/>
          <a:lstStyle/>
          <a:p>
            <a:r>
              <a:rPr lang="en-US" dirty="0"/>
              <a:t>New world</a:t>
            </a:r>
          </a:p>
        </p:txBody>
      </p:sp>
      <p:pic>
        <p:nvPicPr>
          <p:cNvPr id="20" name="Picture 19" descr="A picture containing wall, indoor&#10;&#10;Description automatically generated">
            <a:extLst>
              <a:ext uri="{FF2B5EF4-FFF2-40B4-BE49-F238E27FC236}">
                <a16:creationId xmlns:a16="http://schemas.microsoft.com/office/drawing/2014/main" id="{368EE4BC-D525-4F64-B0EC-E2EE7780DED7}"/>
              </a:ext>
            </a:extLst>
          </p:cNvPr>
          <p:cNvPicPr>
            <a:picLocks noChangeAspect="1"/>
          </p:cNvPicPr>
          <p:nvPr/>
        </p:nvPicPr>
        <p:blipFill>
          <a:blip r:embed="rId3"/>
          <a:stretch>
            <a:fillRect/>
          </a:stretch>
        </p:blipFill>
        <p:spPr>
          <a:xfrm rot="5400000">
            <a:off x="966275" y="2318421"/>
            <a:ext cx="4823419" cy="3617564"/>
          </a:xfrm>
          <a:prstGeom prst="rect">
            <a:avLst/>
          </a:prstGeom>
        </p:spPr>
      </p:pic>
    </p:spTree>
    <p:extLst>
      <p:ext uri="{BB962C8B-B14F-4D97-AF65-F5344CB8AC3E}">
        <p14:creationId xmlns:p14="http://schemas.microsoft.com/office/powerpoint/2010/main" val="133965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person, electronic&#10;&#10;Description automatically generated">
            <a:extLst>
              <a:ext uri="{FF2B5EF4-FFF2-40B4-BE49-F238E27FC236}">
                <a16:creationId xmlns:a16="http://schemas.microsoft.com/office/drawing/2014/main" id="{1D355F94-5CC6-4FDE-B2A0-073DDB979030}"/>
              </a:ext>
            </a:extLst>
          </p:cNvPr>
          <p:cNvPicPr>
            <a:picLocks noGrp="1" noChangeAspect="1"/>
          </p:cNvPicPr>
          <p:nvPr>
            <p:ph sz="quarter" idx="13"/>
          </p:nvPr>
        </p:nvPicPr>
        <p:blipFill>
          <a:blip r:embed="rId2"/>
          <a:stretch>
            <a:fillRect/>
          </a:stretch>
        </p:blipFill>
        <p:spPr>
          <a:xfrm rot="5400000">
            <a:off x="-857250" y="857250"/>
            <a:ext cx="6858002" cy="5143501"/>
          </a:xfrm>
          <a:noFill/>
        </p:spPr>
      </p:pic>
      <p:sp>
        <p:nvSpPr>
          <p:cNvPr id="2" name="Slide Number Placeholder 1" hidden="1">
            <a:extLst>
              <a:ext uri="{FF2B5EF4-FFF2-40B4-BE49-F238E27FC236}">
                <a16:creationId xmlns:a16="http://schemas.microsoft.com/office/drawing/2014/main" id="{3227FCA1-7701-4DE7-A484-730BABF542BD}"/>
              </a:ext>
            </a:extLst>
          </p:cNvPr>
          <p:cNvSpPr>
            <a:spLocks noGrp="1"/>
          </p:cNvSpPr>
          <p:nvPr>
            <p:ph type="sldNum" sz="quarter" idx="4294967295"/>
          </p:nvPr>
        </p:nvSpPr>
        <p:spPr>
          <a:xfrm>
            <a:off x="10271342" y="6356350"/>
            <a:ext cx="1539658" cy="365125"/>
          </a:xfrm>
        </p:spPr>
        <p:txBody>
          <a:bodyPr/>
          <a:lstStyle/>
          <a:p>
            <a:pPr>
              <a:spcAft>
                <a:spcPts val="600"/>
              </a:spcAft>
            </a:pPr>
            <a:fld id="{294A09A9-5501-47C1-A89A-A340965A2BE2}" type="slidenum">
              <a:rPr lang="en-US" smtClean="0"/>
              <a:pPr>
                <a:spcAft>
                  <a:spcPts val="600"/>
                </a:spcAft>
              </a:pPr>
              <a:t>8</a:t>
            </a:fld>
            <a:endParaRPr lang="en-US"/>
          </a:p>
        </p:txBody>
      </p:sp>
      <p:pic>
        <p:nvPicPr>
          <p:cNvPr id="11" name="Picture 2" descr="No photo description available.">
            <a:extLst>
              <a:ext uri="{FF2B5EF4-FFF2-40B4-BE49-F238E27FC236}">
                <a16:creationId xmlns:a16="http://schemas.microsoft.com/office/drawing/2014/main" id="{47F57FF7-53F1-4E26-8B59-D7403405F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655" y="356460"/>
            <a:ext cx="6956345" cy="574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21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y be an image of text that says 'The (real) scientific method. NO DATA'">
            <a:extLst>
              <a:ext uri="{FF2B5EF4-FFF2-40B4-BE49-F238E27FC236}">
                <a16:creationId xmlns:a16="http://schemas.microsoft.com/office/drawing/2014/main" id="{4E2A54DC-E44C-4B45-A980-7A8400EDE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675" y="94351"/>
            <a:ext cx="6493790" cy="666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35165"/>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3A3A3A"/>
      </a:dk2>
      <a:lt2>
        <a:srgbClr val="E7E6E6"/>
      </a:lt2>
      <a:accent1>
        <a:srgbClr val="4A2739"/>
      </a:accent1>
      <a:accent2>
        <a:srgbClr val="DA6710"/>
      </a:accent2>
      <a:accent3>
        <a:srgbClr val="F7C198"/>
      </a:accent3>
      <a:accent4>
        <a:srgbClr val="55A6F9"/>
      </a:accent4>
      <a:accent5>
        <a:srgbClr val="4A2739"/>
      </a:accent5>
      <a:accent6>
        <a:srgbClr val="DA6710"/>
      </a:accent6>
      <a:hlink>
        <a:srgbClr val="C2DFFD"/>
      </a:hlink>
      <a:folHlink>
        <a:srgbClr val="954F72"/>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ive Red_Win32_AP_v3" id="{489718BF-5BA9-42DA-9832-0D6458117CDF}" vid="{B56DAA54-D084-4F49-84BA-6965B108C566}"/>
    </a:ext>
  </a:extLst>
</a:theme>
</file>

<file path=ppt/theme/theme2.xml><?xml version="1.0" encoding="utf-8"?>
<a:theme xmlns:a="http://schemas.openxmlformats.org/drawingml/2006/main" name="1_Office Theme">
  <a:themeElements>
    <a:clrScheme name="Custom 12">
      <a:dk1>
        <a:srgbClr val="000000"/>
      </a:dk1>
      <a:lt1>
        <a:srgbClr val="FFFFFF"/>
      </a:lt1>
      <a:dk2>
        <a:srgbClr val="3A3A3A"/>
      </a:dk2>
      <a:lt2>
        <a:srgbClr val="E7E6E6"/>
      </a:lt2>
      <a:accent1>
        <a:srgbClr val="31284A"/>
      </a:accent1>
      <a:accent2>
        <a:srgbClr val="31284A"/>
      </a:accent2>
      <a:accent3>
        <a:srgbClr val="A498C7"/>
      </a:accent3>
      <a:accent4>
        <a:srgbClr val="55A6F9"/>
      </a:accent4>
      <a:accent5>
        <a:srgbClr val="4A2739"/>
      </a:accent5>
      <a:accent6>
        <a:srgbClr val="DA6710"/>
      </a:accent6>
      <a:hlink>
        <a:srgbClr val="C2DFFD"/>
      </a:hlink>
      <a:folHlink>
        <a:srgbClr val="954F72"/>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ive Red_Win32_AP_v3" id="{489718BF-5BA9-42DA-9832-0D6458117CDF}" vid="{B56DAA54-D084-4F49-84BA-6965B108C56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4C50BF-B542-4C65-9576-F6A949345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2BC193-1E5D-42CA-92FB-CB15BBE1F56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8D1B13BD-E781-417A-B53F-0EDDA23B05B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Creative red presentation</Template>
  <TotalTime>2055</TotalTime>
  <Words>3701</Words>
  <Application>Microsoft Macintosh PowerPoint</Application>
  <PresentationFormat>Widescreen</PresentationFormat>
  <Paragraphs>371</Paragraphs>
  <Slides>55</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Arial</vt:lpstr>
      <vt:lpstr>Bahnschrift</vt:lpstr>
      <vt:lpstr>BlinkMacSystemFont</vt:lpstr>
      <vt:lpstr>Calibri</vt:lpstr>
      <vt:lpstr>Roboto</vt:lpstr>
      <vt:lpstr>Symbol</vt:lpstr>
      <vt:lpstr>Tw Cen MT</vt:lpstr>
      <vt:lpstr>Wingdings</vt:lpstr>
      <vt:lpstr>Work Sans</vt:lpstr>
      <vt:lpstr>Office Theme</vt:lpstr>
      <vt:lpstr>1_Office Theme</vt:lpstr>
      <vt:lpstr>Can you get COVID from farts?  How the Nerdy Girls blend science and humanism in defiance of disinformation</vt:lpstr>
      <vt:lpstr>PowerPoint Presentation</vt:lpstr>
      <vt:lpstr>objectives</vt:lpstr>
      <vt:lpstr>PowerPoint Presentation</vt:lpstr>
      <vt:lpstr>PowerPoint Presentation</vt:lpstr>
      <vt:lpstr>PowerPoint Presentation</vt:lpstr>
      <vt:lpstr>New world</vt:lpstr>
      <vt:lpstr>PowerPoint Presentation</vt:lpstr>
      <vt:lpstr>PowerPoint Presentation</vt:lpstr>
      <vt:lpstr>PowerPoint Presentation</vt:lpstr>
      <vt:lpstr>PowerPoint Presentation</vt:lpstr>
      <vt:lpstr>Infodemic: Who Benefits?</vt:lpstr>
      <vt:lpstr>Medical infodemic</vt:lpstr>
      <vt:lpstr>PowerPoint Presentation</vt:lpstr>
      <vt:lpstr>PowerPoint Presentation</vt:lpstr>
      <vt:lpstr>Harms</vt:lpstr>
      <vt:lpstr>Conspiratorial Thinking</vt:lpstr>
      <vt:lpstr>PowerPoint Presentation</vt:lpstr>
      <vt:lpstr>PowerPoint Presentation</vt:lpstr>
      <vt:lpstr>Conspiratorial Thinking</vt:lpstr>
      <vt:lpstr>PowerPoint Presentation</vt:lpstr>
      <vt:lpstr>PowerPoint Presentation</vt:lpstr>
      <vt:lpstr>Huh?</vt:lpstr>
      <vt:lpstr>PowerPoint Presentation</vt:lpstr>
      <vt:lpstr>PowerPoint Presentation</vt:lpstr>
      <vt:lpstr>My Path to nerdy  GirlDom</vt:lpstr>
      <vt:lpstr>Dear Pandemic Stats</vt:lpstr>
      <vt:lpstr>PowerPoint Presentation</vt:lpstr>
      <vt:lpstr>PowerPoint Presentation</vt:lpstr>
      <vt:lpstr>Lessons Learned</vt:lpstr>
      <vt:lpstr>Social media</vt:lpstr>
      <vt:lpstr>Two Way Communication</vt:lpstr>
      <vt:lpstr>Real Talk</vt:lpstr>
      <vt:lpstr>humanism</vt:lpstr>
      <vt:lpstr>Humor</vt:lpstr>
      <vt:lpstr>Cultural humility</vt:lpstr>
      <vt:lpstr>Trustworthy</vt:lpstr>
      <vt:lpstr>Prebunk</vt:lpstr>
      <vt:lpstr>COVID misinformation</vt:lpstr>
      <vt:lpstr>PowerPoint Presentation</vt:lpstr>
      <vt:lpstr>Debunk</vt:lpstr>
      <vt:lpstr>Strategies</vt:lpstr>
      <vt:lpstr>Health literacy</vt:lpstr>
      <vt:lpstr>Written posts</vt:lpstr>
      <vt:lpstr>Empower Others</vt:lpstr>
      <vt:lpstr>Equip our community</vt:lpstr>
      <vt:lpstr>equity</vt:lpstr>
      <vt:lpstr>Support each other</vt:lpstr>
      <vt:lpstr>Challenges</vt:lpstr>
      <vt:lpstr>Summary of Strategies: Let’s Learn</vt:lpstr>
      <vt:lpstr>PowerPoint Presentation</vt:lpstr>
      <vt:lpstr>Let’s talk about you</vt:lpstr>
      <vt:lpstr>Resources</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you get COVID from farts?  How the Nerdy Girls blend science and humanism in defiance of disinformation</dc:title>
  <dc:creator>Sarah Coles</dc:creator>
  <cp:lastModifiedBy>STFM_Staff_Mac</cp:lastModifiedBy>
  <cp:revision>250</cp:revision>
  <dcterms:created xsi:type="dcterms:W3CDTF">2022-09-09T03:50:02Z</dcterms:created>
  <dcterms:modified xsi:type="dcterms:W3CDTF">2022-09-12T14:55:39Z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