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12.xml" ContentType="application/vnd.openxmlformats-officedocument.presentationml.notesSl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notesSlides/notesSlide13.xml" ContentType="application/vnd.openxmlformats-officedocument.presentationml.notesSlid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notesSlides/notesSlide14.xml" ContentType="application/vnd.openxmlformats-officedocument.presentationml.notesSlid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sldIdLst>
    <p:sldId id="320" r:id="rId2"/>
    <p:sldId id="258" r:id="rId3"/>
    <p:sldId id="259" r:id="rId4"/>
    <p:sldId id="340" r:id="rId5"/>
    <p:sldId id="315" r:id="rId6"/>
    <p:sldId id="285" r:id="rId7"/>
    <p:sldId id="270" r:id="rId8"/>
    <p:sldId id="339" r:id="rId9"/>
    <p:sldId id="307" r:id="rId10"/>
    <p:sldId id="337" r:id="rId11"/>
    <p:sldId id="308" r:id="rId12"/>
    <p:sldId id="309" r:id="rId13"/>
    <p:sldId id="319" r:id="rId14"/>
    <p:sldId id="311" r:id="rId15"/>
    <p:sldId id="312" r:id="rId16"/>
    <p:sldId id="314" r:id="rId17"/>
    <p:sldId id="341" r:id="rId18"/>
    <p:sldId id="342" r:id="rId19"/>
    <p:sldId id="293" r:id="rId20"/>
    <p:sldId id="290" r:id="rId21"/>
    <p:sldId id="292" r:id="rId22"/>
    <p:sldId id="288" r:id="rId23"/>
    <p:sldId id="294" r:id="rId24"/>
    <p:sldId id="289" r:id="rId25"/>
    <p:sldId id="295" r:id="rId26"/>
    <p:sldId id="327" r:id="rId27"/>
    <p:sldId id="338" r:id="rId28"/>
    <p:sldId id="296" r:id="rId29"/>
    <p:sldId id="322" r:id="rId30"/>
    <p:sldId id="305" r:id="rId31"/>
    <p:sldId id="306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937" autoAdjust="0"/>
    <p:restoredTop sz="57759"/>
  </p:normalViewPr>
  <p:slideViewPr>
    <p:cSldViewPr snapToGrid="0">
      <p:cViewPr>
        <p:scale>
          <a:sx n="89" d="100"/>
          <a:sy n="89" d="100"/>
        </p:scale>
        <p:origin x="672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\sarahoconnor\Documents\UFCOM\Activities\LARC%20Research%20Project\LARC%20Analysis%20\larc%2004-25-18%20data%20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\sarahoconnor\Documents\UFCOM\Activities\LARC%20Research%20Project\LARC%20Analysis%20\larc%2004-25-18%20data%20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\sarahoconnor\Documents\UFCOM\Activities\LARC%20Research%20Project\LARC%20Analysis%20\larc%2004-25-18%20data%20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\sarahoconnor\Documents\UFCOM\Activities\LARC%20Research%20Project\LARC%20Analysis%20\larc%2004-25-18%20data%20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\sarahoconnor\Documents\UFCOM\Activities\LARC%20Research%20Project\LARC%20Analysis%20\larc%2004-25-18%20data%20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\sarahoconnor\Documents\UFCOM\Activities\LARC%20Research%20Project\LARC%20Analysis%20\larc%2004-25-18%20data%20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\amiegoodin\Dropbox\larc%2004-25-18.xlsx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\amiegoodin\Dropbox\larc%2004-25-18.xlsx" TargetMode="External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>
                <a:solidFill>
                  <a:schemeClr val="tx1"/>
                </a:solidFill>
              </a:rPr>
              <a:t>Sexual Orientation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>
                <a:solidFill>
                  <a:schemeClr val="tx1"/>
                </a:solidFill>
              </a:rPr>
              <a:t>Sexual Orientation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32C5-2346-A758-68B8102F95BA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32C5-2346-A758-68B8102F95BA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32C5-2346-A758-68B8102F95BA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32C5-2346-A758-68B8102F95BA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32C5-2346-A758-68B8102F95BA}"/>
              </c:ext>
            </c:extLst>
          </c:dPt>
          <c:dLbls>
            <c:dLbl>
              <c:idx val="2"/>
              <c:layout>
                <c:manualLayout>
                  <c:x val="1.7127977673676867E-2"/>
                  <c:y val="9.7513852435111431E-3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32C5-2346-A758-68B8102F95BA}"/>
                </c:ext>
              </c:extLst>
            </c:dLbl>
            <c:dLbl>
              <c:idx val="3"/>
              <c:layout>
                <c:manualLayout>
                  <c:x val="1.361993696850324E-2"/>
                  <c:y val="-1.482521820190698E-2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32C5-2346-A758-68B8102F95B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Sheet1!$A$5:$A$9</c:f>
              <c:strCache>
                <c:ptCount val="5"/>
                <c:pt idx="0">
                  <c:v>Straight</c:v>
                </c:pt>
                <c:pt idx="1">
                  <c:v>Bisexual</c:v>
                </c:pt>
                <c:pt idx="2">
                  <c:v>Lesbian</c:v>
                </c:pt>
                <c:pt idx="3">
                  <c:v>Other</c:v>
                </c:pt>
                <c:pt idx="4">
                  <c:v>No Response</c:v>
                </c:pt>
              </c:strCache>
            </c:strRef>
          </c:cat>
          <c:val>
            <c:numRef>
              <c:f>Sheet1!$B$5:$B$9</c:f>
              <c:numCache>
                <c:formatCode>General</c:formatCode>
                <c:ptCount val="5"/>
                <c:pt idx="0">
                  <c:v>65</c:v>
                </c:pt>
                <c:pt idx="1">
                  <c:v>7</c:v>
                </c:pt>
                <c:pt idx="2">
                  <c:v>1</c:v>
                </c:pt>
                <c:pt idx="3">
                  <c:v>1</c:v>
                </c:pt>
                <c:pt idx="4">
                  <c:v>19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32C5-2346-A758-68B8102F95BA}"/>
            </c:ext>
          </c:extLst>
        </c:ser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solidFill>
        <a:schemeClr val="tx1"/>
      </a:solidFill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>
                <a:solidFill>
                  <a:schemeClr val="tx1"/>
                </a:solidFill>
              </a:rPr>
              <a:t>Race &amp;</a:t>
            </a:r>
            <a:r>
              <a:rPr lang="en-US" baseline="0">
                <a:solidFill>
                  <a:schemeClr val="tx1"/>
                </a:solidFill>
              </a:rPr>
              <a:t> Ethnicity</a:t>
            </a:r>
            <a:endParaRPr lang="en-US">
              <a:solidFill>
                <a:schemeClr val="tx1"/>
              </a:solidFill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3EFB-5342-8343-4B268B43F3E6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3EFB-5342-8343-4B268B43F3E6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3EFB-5342-8343-4B268B43F3E6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3EFB-5342-8343-4B268B43F3E6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3EFB-5342-8343-4B268B43F3E6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3EFB-5342-8343-4B268B43F3E6}"/>
              </c:ext>
            </c:extLst>
          </c:dPt>
          <c:dLbls>
            <c:dLbl>
              <c:idx val="4"/>
              <c:layout>
                <c:manualLayout>
                  <c:x val="-7.4542936790044315E-3"/>
                  <c:y val="2.5812849462270825E-2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3EFB-5342-8343-4B268B43F3E6}"/>
                </c:ext>
              </c:extLst>
            </c:dLbl>
            <c:dLbl>
              <c:idx val="5"/>
              <c:layout>
                <c:manualLayout>
                  <c:x val="8.5406022720442391E-3"/>
                  <c:y val="2.1723743317334791E-2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3EFB-5342-8343-4B268B43F3E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overflow" horzOverflow="overflow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Sheet1!$A$12:$A$17</c:f>
              <c:strCache>
                <c:ptCount val="6"/>
                <c:pt idx="0">
                  <c:v>White</c:v>
                </c:pt>
                <c:pt idx="1">
                  <c:v>Black</c:v>
                </c:pt>
                <c:pt idx="2">
                  <c:v>Hispanic</c:v>
                </c:pt>
                <c:pt idx="3">
                  <c:v>Asian</c:v>
                </c:pt>
                <c:pt idx="4">
                  <c:v>Multiethnic</c:v>
                </c:pt>
                <c:pt idx="5">
                  <c:v>No Response</c:v>
                </c:pt>
              </c:strCache>
            </c:strRef>
          </c:cat>
          <c:val>
            <c:numRef>
              <c:f>Sheet1!$B$12:$B$17</c:f>
              <c:numCache>
                <c:formatCode>General</c:formatCode>
                <c:ptCount val="6"/>
                <c:pt idx="0">
                  <c:v>35</c:v>
                </c:pt>
                <c:pt idx="1">
                  <c:v>26</c:v>
                </c:pt>
                <c:pt idx="2">
                  <c:v>22</c:v>
                </c:pt>
                <c:pt idx="3">
                  <c:v>9</c:v>
                </c:pt>
                <c:pt idx="4">
                  <c:v>2</c:v>
                </c:pt>
                <c:pt idx="5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3EFB-5342-8343-4B268B43F3E6}"/>
            </c:ext>
          </c:extLst>
        </c:ser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solidFill>
        <a:schemeClr val="tx1"/>
      </a:solidFill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>
                <a:solidFill>
                  <a:schemeClr val="tx1"/>
                </a:solidFill>
              </a:rPr>
              <a:t>Insurance</a:t>
            </a:r>
            <a:r>
              <a:rPr lang="en-US" baseline="0">
                <a:solidFill>
                  <a:schemeClr val="tx1"/>
                </a:solidFill>
              </a:rPr>
              <a:t> Status</a:t>
            </a:r>
            <a:endParaRPr lang="en-US">
              <a:solidFill>
                <a:schemeClr val="tx1"/>
              </a:solidFill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64DB-3445-BD7E-26014E5FF6CC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64DB-3445-BD7E-26014E5FF6CC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64DB-3445-BD7E-26014E5FF6CC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64DB-3445-BD7E-26014E5FF6CC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64DB-3445-BD7E-26014E5FF6CC}"/>
              </c:ext>
            </c:extLst>
          </c:dPt>
          <c:dLbls>
            <c:dLbl>
              <c:idx val="4"/>
              <c:layout>
                <c:manualLayout>
                  <c:x val="3.6948818897637797E-3"/>
                  <c:y val="1.6520122484689415E-2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64DB-3445-BD7E-26014E5FF6C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Sheet1!$A$33:$A$37</c:f>
              <c:strCache>
                <c:ptCount val="5"/>
                <c:pt idx="0">
                  <c:v>None</c:v>
                </c:pt>
                <c:pt idx="1">
                  <c:v>Medicaid</c:v>
                </c:pt>
                <c:pt idx="2">
                  <c:v>Medicare</c:v>
                </c:pt>
                <c:pt idx="3">
                  <c:v>Private</c:v>
                </c:pt>
                <c:pt idx="4">
                  <c:v>Other</c:v>
                </c:pt>
              </c:strCache>
            </c:strRef>
          </c:cat>
          <c:val>
            <c:numRef>
              <c:f>Sheet1!$B$33:$B$37</c:f>
              <c:numCache>
                <c:formatCode>General</c:formatCode>
                <c:ptCount val="5"/>
                <c:pt idx="0">
                  <c:v>61</c:v>
                </c:pt>
                <c:pt idx="1">
                  <c:v>12</c:v>
                </c:pt>
                <c:pt idx="2">
                  <c:v>3</c:v>
                </c:pt>
                <c:pt idx="3">
                  <c:v>16</c:v>
                </c:pt>
                <c:pt idx="4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64DB-3445-BD7E-26014E5FF6CC}"/>
            </c:ext>
          </c:extLst>
        </c:ser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solidFill>
        <a:schemeClr val="tx1"/>
      </a:solidFill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>
                <a:solidFill>
                  <a:schemeClr val="tx1"/>
                </a:solidFill>
              </a:rPr>
              <a:t>Relationship Status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A9AB-3F40-84D9-EAB65151C763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A9AB-3F40-84D9-EAB65151C763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A9AB-3F40-84D9-EAB65151C763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A9AB-3F40-84D9-EAB65151C763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A9AB-3F40-84D9-EAB65151C763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A9AB-3F40-84D9-EAB65151C763}"/>
              </c:ext>
            </c:extLst>
          </c:dPt>
          <c:dLbls>
            <c:dLbl>
              <c:idx val="4"/>
              <c:layout>
                <c:manualLayout>
                  <c:x val="-1.6409675471530508E-2"/>
                  <c:y val="1.1201720898752007E-2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A9AB-3F40-84D9-EAB65151C763}"/>
                </c:ext>
              </c:extLst>
            </c:dLbl>
            <c:dLbl>
              <c:idx val="5"/>
              <c:layout>
                <c:manualLayout>
                  <c:x val="1.0278478733708254E-2"/>
                  <c:y val="1.1337701377219058E-2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A9AB-3F40-84D9-EAB65151C76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Sheet1!$A$48:$A$53</c:f>
              <c:strCache>
                <c:ptCount val="6"/>
                <c:pt idx="0">
                  <c:v>Single</c:v>
                </c:pt>
                <c:pt idx="1">
                  <c:v>Relationship</c:v>
                </c:pt>
                <c:pt idx="2">
                  <c:v>Engaged</c:v>
                </c:pt>
                <c:pt idx="3">
                  <c:v>Married</c:v>
                </c:pt>
                <c:pt idx="4">
                  <c:v>Divorced</c:v>
                </c:pt>
                <c:pt idx="5">
                  <c:v>No Response</c:v>
                </c:pt>
              </c:strCache>
            </c:strRef>
          </c:cat>
          <c:val>
            <c:numRef>
              <c:f>Sheet1!$B$48:$B$53</c:f>
              <c:numCache>
                <c:formatCode>General</c:formatCode>
                <c:ptCount val="6"/>
                <c:pt idx="0">
                  <c:v>41</c:v>
                </c:pt>
                <c:pt idx="1">
                  <c:v>18</c:v>
                </c:pt>
                <c:pt idx="2">
                  <c:v>7</c:v>
                </c:pt>
                <c:pt idx="3">
                  <c:v>25</c:v>
                </c:pt>
                <c:pt idx="4">
                  <c:v>1</c:v>
                </c:pt>
                <c:pt idx="5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A9AB-3F40-84D9-EAB65151C763}"/>
            </c:ext>
          </c:extLst>
        </c:ser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solidFill>
        <a:schemeClr val="tx1"/>
      </a:solidFill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dirty="0">
                <a:solidFill>
                  <a:schemeClr val="tx1"/>
                </a:solidFill>
              </a:rPr>
              <a:t>Current</a:t>
            </a:r>
            <a:r>
              <a:rPr lang="en-US" baseline="0" dirty="0">
                <a:solidFill>
                  <a:schemeClr val="tx1"/>
                </a:solidFill>
              </a:rPr>
              <a:t> Contraception Use (n=93)</a:t>
            </a:r>
            <a:endParaRPr lang="en-US" dirty="0">
              <a:solidFill>
                <a:schemeClr val="tx1"/>
              </a:solidFill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Sheet1!$A$69:$A$82</c:f>
              <c:strCache>
                <c:ptCount val="14"/>
                <c:pt idx="0">
                  <c:v>None</c:v>
                </c:pt>
                <c:pt idx="1">
                  <c:v>Male Condoms</c:v>
                </c:pt>
                <c:pt idx="2">
                  <c:v>Pill</c:v>
                </c:pt>
                <c:pt idx="3">
                  <c:v>Fertility Awareness</c:v>
                </c:pt>
                <c:pt idx="4">
                  <c:v>Withdrawal</c:v>
                </c:pt>
                <c:pt idx="5">
                  <c:v>IUD</c:v>
                </c:pt>
                <c:pt idx="6">
                  <c:v>Implant</c:v>
                </c:pt>
                <c:pt idx="7">
                  <c:v>Tubal Ligation</c:v>
                </c:pt>
                <c:pt idx="8">
                  <c:v>Injectables</c:v>
                </c:pt>
                <c:pt idx="9">
                  <c:v>Female Condoms</c:v>
                </c:pt>
                <c:pt idx="10">
                  <c:v>Spermacide</c:v>
                </c:pt>
                <c:pt idx="11">
                  <c:v>Plan B</c:v>
                </c:pt>
                <c:pt idx="12">
                  <c:v>Hysterectomy</c:v>
                </c:pt>
                <c:pt idx="13">
                  <c:v>Vasectomy</c:v>
                </c:pt>
              </c:strCache>
            </c:strRef>
          </c:cat>
          <c:val>
            <c:numRef>
              <c:f>Sheet1!$B$69:$B$82</c:f>
              <c:numCache>
                <c:formatCode>General</c:formatCode>
                <c:ptCount val="14"/>
                <c:pt idx="0">
                  <c:v>34</c:v>
                </c:pt>
                <c:pt idx="1">
                  <c:v>24</c:v>
                </c:pt>
                <c:pt idx="2">
                  <c:v>12</c:v>
                </c:pt>
                <c:pt idx="3">
                  <c:v>4</c:v>
                </c:pt>
                <c:pt idx="4">
                  <c:v>9</c:v>
                </c:pt>
                <c:pt idx="5">
                  <c:v>9</c:v>
                </c:pt>
                <c:pt idx="6">
                  <c:v>2</c:v>
                </c:pt>
                <c:pt idx="7">
                  <c:v>5</c:v>
                </c:pt>
                <c:pt idx="8">
                  <c:v>3</c:v>
                </c:pt>
                <c:pt idx="9">
                  <c:v>3</c:v>
                </c:pt>
                <c:pt idx="10">
                  <c:v>1</c:v>
                </c:pt>
                <c:pt idx="11">
                  <c:v>1</c:v>
                </c:pt>
                <c:pt idx="12">
                  <c:v>1</c:v>
                </c:pt>
                <c:pt idx="13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C11-9B48-A217-0254F3BDF01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135230111"/>
        <c:axId val="110573040"/>
      </c:barChart>
      <c:catAx>
        <c:axId val="213523011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0573040"/>
        <c:crosses val="autoZero"/>
        <c:auto val="1"/>
        <c:lblAlgn val="ctr"/>
        <c:lblOffset val="100"/>
        <c:noMultiLvlLbl val="0"/>
      </c:catAx>
      <c:valAx>
        <c:axId val="11057304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35230111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solidFill>
        <a:schemeClr val="tx1"/>
      </a:solidFill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percentStacked"/>
        <c:varyColors val="0"/>
        <c:ser>
          <c:idx val="0"/>
          <c:order val="0"/>
          <c:tx>
            <c:strRef>
              <c:f>'Perceptions of LARC'!$C$35</c:f>
              <c:strCache>
                <c:ptCount val="1"/>
                <c:pt idx="0">
                  <c:v>Strongly Disagree or Disagree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'Perceptions of LARC'!$A$36:$B$41</c:f>
              <c:multiLvlStrCache>
                <c:ptCount val="6"/>
                <c:lvl>
                  <c:pt idx="0">
                    <c:v>cause problematic changes to my menstrual cycle</c:v>
                  </c:pt>
                  <c:pt idx="1">
                    <c:v>cause other problematic side effects</c:v>
                  </c:pt>
                  <c:pt idx="2">
                    <c:v>increase risk for infection</c:v>
                  </c:pt>
                  <c:pt idx="3">
                    <c:v>increase risk for infertility</c:v>
                  </c:pt>
                  <c:pt idx="4">
                    <c:v>increase risk for ectopic pregnancies</c:v>
                  </c:pt>
                  <c:pt idx="5">
                    <c:v>cause abortions</c:v>
                  </c:pt>
                </c:lvl>
                <c:lvl>
                  <c:pt idx="0">
                    <c:v>I feel that IUDs and/or implants…</c:v>
                  </c:pt>
                </c:lvl>
              </c:multiLvlStrCache>
            </c:multiLvlStrRef>
          </c:cat>
          <c:val>
            <c:numRef>
              <c:f>'Perceptions of LARC'!$C$36:$C$41</c:f>
              <c:numCache>
                <c:formatCode>0.00%</c:formatCode>
                <c:ptCount val="6"/>
                <c:pt idx="0">
                  <c:v>0.13793103448275901</c:v>
                </c:pt>
                <c:pt idx="1">
                  <c:v>6.8181818181818205E-2</c:v>
                </c:pt>
                <c:pt idx="2">
                  <c:v>0.15909090909090901</c:v>
                </c:pt>
                <c:pt idx="3">
                  <c:v>0.29545454545454503</c:v>
                </c:pt>
                <c:pt idx="4">
                  <c:v>0.232558139534884</c:v>
                </c:pt>
                <c:pt idx="5">
                  <c:v>0.48275862068965503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172-EC41-801D-BB40CAD076FA}"/>
            </c:ext>
          </c:extLst>
        </c:ser>
        <c:ser>
          <c:idx val="1"/>
          <c:order val="1"/>
          <c:tx>
            <c:strRef>
              <c:f>'Perceptions of LARC'!$D$35</c:f>
              <c:strCache>
                <c:ptCount val="1"/>
                <c:pt idx="0">
                  <c:v>Neutral</c:v>
                </c:pt>
              </c:strCache>
            </c:strRef>
          </c:tx>
          <c:spPr>
            <a:solidFill>
              <a:srgbClr val="FFFF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'Perceptions of LARC'!$A$36:$B$41</c:f>
              <c:multiLvlStrCache>
                <c:ptCount val="6"/>
                <c:lvl>
                  <c:pt idx="0">
                    <c:v>cause problematic changes to my menstrual cycle</c:v>
                  </c:pt>
                  <c:pt idx="1">
                    <c:v>cause other problematic side effects</c:v>
                  </c:pt>
                  <c:pt idx="2">
                    <c:v>increase risk for infection</c:v>
                  </c:pt>
                  <c:pt idx="3">
                    <c:v>increase risk for infertility</c:v>
                  </c:pt>
                  <c:pt idx="4">
                    <c:v>increase risk for ectopic pregnancies</c:v>
                  </c:pt>
                  <c:pt idx="5">
                    <c:v>cause abortions</c:v>
                  </c:pt>
                </c:lvl>
                <c:lvl>
                  <c:pt idx="0">
                    <c:v>I feel that IUDs and/or implants…</c:v>
                  </c:pt>
                </c:lvl>
              </c:multiLvlStrCache>
            </c:multiLvlStrRef>
          </c:cat>
          <c:val>
            <c:numRef>
              <c:f>'Perceptions of LARC'!$D$36:$D$41</c:f>
              <c:numCache>
                <c:formatCode>0.00%</c:formatCode>
                <c:ptCount val="6"/>
                <c:pt idx="0">
                  <c:v>0.35632183908046</c:v>
                </c:pt>
                <c:pt idx="1">
                  <c:v>0.39772727272727298</c:v>
                </c:pt>
                <c:pt idx="2">
                  <c:v>0.47727272727272702</c:v>
                </c:pt>
                <c:pt idx="3">
                  <c:v>0.43181818181818199</c:v>
                </c:pt>
                <c:pt idx="4">
                  <c:v>0.47674418604651198</c:v>
                </c:pt>
                <c:pt idx="5">
                  <c:v>0.37931034482758602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172-EC41-801D-BB40CAD076FA}"/>
            </c:ext>
          </c:extLst>
        </c:ser>
        <c:ser>
          <c:idx val="2"/>
          <c:order val="2"/>
          <c:tx>
            <c:strRef>
              <c:f>'Perceptions of LARC'!$E$35</c:f>
              <c:strCache>
                <c:ptCount val="1"/>
                <c:pt idx="0">
                  <c:v>Agree or Strongly Agree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'Perceptions of LARC'!$A$36:$B$41</c:f>
              <c:multiLvlStrCache>
                <c:ptCount val="6"/>
                <c:lvl>
                  <c:pt idx="0">
                    <c:v>cause problematic changes to my menstrual cycle</c:v>
                  </c:pt>
                  <c:pt idx="1">
                    <c:v>cause other problematic side effects</c:v>
                  </c:pt>
                  <c:pt idx="2">
                    <c:v>increase risk for infection</c:v>
                  </c:pt>
                  <c:pt idx="3">
                    <c:v>increase risk for infertility</c:v>
                  </c:pt>
                  <c:pt idx="4">
                    <c:v>increase risk for ectopic pregnancies</c:v>
                  </c:pt>
                  <c:pt idx="5">
                    <c:v>cause abortions</c:v>
                  </c:pt>
                </c:lvl>
                <c:lvl>
                  <c:pt idx="0">
                    <c:v>I feel that IUDs and/or implants…</c:v>
                  </c:pt>
                </c:lvl>
              </c:multiLvlStrCache>
            </c:multiLvlStrRef>
          </c:cat>
          <c:val>
            <c:numRef>
              <c:f>'Perceptions of LARC'!$E$36:$E$41</c:f>
              <c:numCache>
                <c:formatCode>0.00%</c:formatCode>
                <c:ptCount val="6"/>
                <c:pt idx="0">
                  <c:v>0.50574712643678199</c:v>
                </c:pt>
                <c:pt idx="1">
                  <c:v>0.53409090909090895</c:v>
                </c:pt>
                <c:pt idx="2">
                  <c:v>0.36363636363636398</c:v>
                </c:pt>
                <c:pt idx="3">
                  <c:v>0.27272727272727298</c:v>
                </c:pt>
                <c:pt idx="4">
                  <c:v>0.290697674418605</c:v>
                </c:pt>
                <c:pt idx="5">
                  <c:v>0.13793103448275901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4172-EC41-801D-BB40CAD076FA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-1315827616"/>
        <c:axId val="-1343140512"/>
      </c:barChart>
      <c:catAx>
        <c:axId val="-131582761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1343140512"/>
        <c:crosses val="autoZero"/>
        <c:auto val="1"/>
        <c:lblAlgn val="ctr"/>
        <c:lblOffset val="100"/>
        <c:noMultiLvlLbl val="0"/>
      </c:catAx>
      <c:valAx>
        <c:axId val="-134314051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131582761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solidFill>
        <a:schemeClr val="tx1"/>
      </a:solidFill>
    </a:ln>
    <a:effectLst/>
  </c:spPr>
  <c:txPr>
    <a:bodyPr/>
    <a:lstStyle/>
    <a:p>
      <a:pPr>
        <a:defRPr sz="1400"/>
      </a:pPr>
      <a:endParaRPr lang="en-US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percentStacked"/>
        <c:varyColors val="0"/>
        <c:ser>
          <c:idx val="0"/>
          <c:order val="0"/>
          <c:tx>
            <c:strRef>
              <c:f>'Barriers to LARC'!$C$31</c:f>
              <c:strCache>
                <c:ptCount val="1"/>
                <c:pt idx="0">
                  <c:v>Strongly Disagree or Disagree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'Barriers to LARC'!$A$32:$B$36</c:f>
              <c:multiLvlStrCache>
                <c:ptCount val="5"/>
                <c:lvl>
                  <c:pt idx="0">
                    <c:v>cost is a significant barrier for me.</c:v>
                  </c:pt>
                  <c:pt idx="1">
                    <c:v>knowledge and awareness are signficant barriers for me.</c:v>
                  </c:pt>
                  <c:pt idx="2">
                    <c:v>doctor awareness of birth control options and discussion with my doctor are significant barriers for me.</c:v>
                  </c:pt>
                  <c:pt idx="3">
                    <c:v>side effects are significant barriers for me.</c:v>
                  </c:pt>
                  <c:pt idx="4">
                    <c:v>appointments to remove an IUD or implant is a signficant barrier for me.</c:v>
                  </c:pt>
                </c:lvl>
                <c:lvl>
                  <c:pt idx="0">
                    <c:v>When considering the IUD or implant, I feel that…</c:v>
                  </c:pt>
                </c:lvl>
              </c:multiLvlStrCache>
            </c:multiLvlStrRef>
          </c:cat>
          <c:val>
            <c:numRef>
              <c:f>'Barriers to LARC'!$C$32:$C$36</c:f>
              <c:numCache>
                <c:formatCode>0.00%</c:formatCode>
                <c:ptCount val="5"/>
                <c:pt idx="0">
                  <c:v>0.28735632183908</c:v>
                </c:pt>
                <c:pt idx="1">
                  <c:v>0.33707865168539303</c:v>
                </c:pt>
                <c:pt idx="2">
                  <c:v>0.37078651685393299</c:v>
                </c:pt>
                <c:pt idx="3">
                  <c:v>0.19318181818181801</c:v>
                </c:pt>
                <c:pt idx="4">
                  <c:v>0.35227272727272702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8AB-D34D-899A-50626BF500B9}"/>
            </c:ext>
          </c:extLst>
        </c:ser>
        <c:ser>
          <c:idx val="1"/>
          <c:order val="1"/>
          <c:tx>
            <c:strRef>
              <c:f>'Barriers to LARC'!$D$31</c:f>
              <c:strCache>
                <c:ptCount val="1"/>
                <c:pt idx="0">
                  <c:v>Neutral</c:v>
                </c:pt>
              </c:strCache>
            </c:strRef>
          </c:tx>
          <c:spPr>
            <a:solidFill>
              <a:srgbClr val="FFFF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'Barriers to LARC'!$A$32:$B$36</c:f>
              <c:multiLvlStrCache>
                <c:ptCount val="5"/>
                <c:lvl>
                  <c:pt idx="0">
                    <c:v>cost is a significant barrier for me.</c:v>
                  </c:pt>
                  <c:pt idx="1">
                    <c:v>knowledge and awareness are signficant barriers for me.</c:v>
                  </c:pt>
                  <c:pt idx="2">
                    <c:v>doctor awareness of birth control options and discussion with my doctor are significant barriers for me.</c:v>
                  </c:pt>
                  <c:pt idx="3">
                    <c:v>side effects are significant barriers for me.</c:v>
                  </c:pt>
                  <c:pt idx="4">
                    <c:v>appointments to remove an IUD or implant is a signficant barrier for me.</c:v>
                  </c:pt>
                </c:lvl>
                <c:lvl>
                  <c:pt idx="0">
                    <c:v>When considering the IUD or implant, I feel that…</c:v>
                  </c:pt>
                </c:lvl>
              </c:multiLvlStrCache>
            </c:multiLvlStrRef>
          </c:cat>
          <c:val>
            <c:numRef>
              <c:f>'Barriers to LARC'!$D$32:$D$36</c:f>
              <c:numCache>
                <c:formatCode>0.00%</c:formatCode>
                <c:ptCount val="5"/>
                <c:pt idx="0">
                  <c:v>0.28735632183908</c:v>
                </c:pt>
                <c:pt idx="1">
                  <c:v>0.224719101123595</c:v>
                </c:pt>
                <c:pt idx="2">
                  <c:v>0.325842696629213</c:v>
                </c:pt>
                <c:pt idx="3">
                  <c:v>0.375</c:v>
                </c:pt>
                <c:pt idx="4">
                  <c:v>0.34090909090909099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8AB-D34D-899A-50626BF500B9}"/>
            </c:ext>
          </c:extLst>
        </c:ser>
        <c:ser>
          <c:idx val="2"/>
          <c:order val="2"/>
          <c:tx>
            <c:strRef>
              <c:f>'Barriers to LARC'!$E$31</c:f>
              <c:strCache>
                <c:ptCount val="1"/>
                <c:pt idx="0">
                  <c:v>Agree or Strongly Agree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'Barriers to LARC'!$A$32:$B$36</c:f>
              <c:multiLvlStrCache>
                <c:ptCount val="5"/>
                <c:lvl>
                  <c:pt idx="0">
                    <c:v>cost is a significant barrier for me.</c:v>
                  </c:pt>
                  <c:pt idx="1">
                    <c:v>knowledge and awareness are signficant barriers for me.</c:v>
                  </c:pt>
                  <c:pt idx="2">
                    <c:v>doctor awareness of birth control options and discussion with my doctor are significant barriers for me.</c:v>
                  </c:pt>
                  <c:pt idx="3">
                    <c:v>side effects are significant barriers for me.</c:v>
                  </c:pt>
                  <c:pt idx="4">
                    <c:v>appointments to remove an IUD or implant is a signficant barrier for me.</c:v>
                  </c:pt>
                </c:lvl>
                <c:lvl>
                  <c:pt idx="0">
                    <c:v>When considering the IUD or implant, I feel that…</c:v>
                  </c:pt>
                </c:lvl>
              </c:multiLvlStrCache>
            </c:multiLvlStrRef>
          </c:cat>
          <c:val>
            <c:numRef>
              <c:f>'Barriers to LARC'!$E$32:$E$36</c:f>
              <c:numCache>
                <c:formatCode>0.00%</c:formatCode>
                <c:ptCount val="5"/>
                <c:pt idx="0">
                  <c:v>0.42528735632183901</c:v>
                </c:pt>
                <c:pt idx="1">
                  <c:v>0.43820224719101097</c:v>
                </c:pt>
                <c:pt idx="2">
                  <c:v>0.30337078651685401</c:v>
                </c:pt>
                <c:pt idx="3">
                  <c:v>0.43181818181818199</c:v>
                </c:pt>
                <c:pt idx="4">
                  <c:v>0.30681818181818199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88AB-D34D-899A-50626BF500B9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-1274758624"/>
        <c:axId val="-1274755792"/>
      </c:barChart>
      <c:catAx>
        <c:axId val="-127475862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1274755792"/>
        <c:crosses val="autoZero"/>
        <c:auto val="1"/>
        <c:lblAlgn val="ctr"/>
        <c:lblOffset val="100"/>
        <c:noMultiLvlLbl val="0"/>
      </c:catAx>
      <c:valAx>
        <c:axId val="-127475579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127475862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solidFill>
        <a:schemeClr val="tx1"/>
      </a:solidFill>
    </a:ln>
    <a:effectLst/>
  </c:spPr>
  <c:txPr>
    <a:bodyPr/>
    <a:lstStyle/>
    <a:p>
      <a:pPr>
        <a:defRPr sz="1600"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A704FF3-4C2E-044B-81FA-30AFEAB57B14}" type="doc">
      <dgm:prSet loTypeId="urn:microsoft.com/office/officeart/2005/8/layout/radial5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69A4DBF-D80F-8940-BB76-D3747AB01FA9}">
      <dgm:prSet phldrT="[Text]"/>
      <dgm:spPr/>
      <dgm:t>
        <a:bodyPr/>
        <a:lstStyle/>
        <a:p>
          <a:r>
            <a:rPr lang="en-US" dirty="0"/>
            <a:t>LARC</a:t>
          </a:r>
        </a:p>
      </dgm:t>
    </dgm:pt>
    <dgm:pt modelId="{7D6E53FA-D8D6-AC49-AC65-43473D67DA1A}" type="parTrans" cxnId="{DD7FBE21-0578-BA4E-965B-2B4686300859}">
      <dgm:prSet/>
      <dgm:spPr/>
      <dgm:t>
        <a:bodyPr/>
        <a:lstStyle/>
        <a:p>
          <a:endParaRPr lang="en-US"/>
        </a:p>
      </dgm:t>
    </dgm:pt>
    <dgm:pt modelId="{8657E110-274A-A54A-80BD-DC2E928A803B}" type="sibTrans" cxnId="{DD7FBE21-0578-BA4E-965B-2B4686300859}">
      <dgm:prSet/>
      <dgm:spPr/>
      <dgm:t>
        <a:bodyPr/>
        <a:lstStyle/>
        <a:p>
          <a:endParaRPr lang="en-US"/>
        </a:p>
      </dgm:t>
    </dgm:pt>
    <dgm:pt modelId="{2C177507-F90A-264F-A8C2-63F8AF2A082E}">
      <dgm:prSet phldrT="[Text]" custT="1"/>
      <dgm:spPr/>
      <dgm:t>
        <a:bodyPr/>
        <a:lstStyle/>
        <a:p>
          <a:r>
            <a:rPr lang="en-US" sz="1050" dirty="0"/>
            <a:t>Reduce unintended pregnancy</a:t>
          </a:r>
          <a:r>
            <a:rPr lang="en-US" sz="1050" baseline="30000" dirty="0"/>
            <a:t>2</a:t>
          </a:r>
        </a:p>
      </dgm:t>
    </dgm:pt>
    <dgm:pt modelId="{3430399C-6B09-A04E-AD16-114ECCA6AC3D}" type="parTrans" cxnId="{A696748F-2EEC-4143-A1F6-7D07C84D7869}">
      <dgm:prSet/>
      <dgm:spPr/>
      <dgm:t>
        <a:bodyPr/>
        <a:lstStyle/>
        <a:p>
          <a:endParaRPr lang="en-US"/>
        </a:p>
      </dgm:t>
    </dgm:pt>
    <dgm:pt modelId="{F850B1D1-BA61-0841-94EA-5365722D7FC2}" type="sibTrans" cxnId="{A696748F-2EEC-4143-A1F6-7D07C84D7869}">
      <dgm:prSet/>
      <dgm:spPr/>
      <dgm:t>
        <a:bodyPr/>
        <a:lstStyle/>
        <a:p>
          <a:endParaRPr lang="en-US"/>
        </a:p>
      </dgm:t>
    </dgm:pt>
    <dgm:pt modelId="{348F95E1-0EAB-9644-9C53-723923814B81}">
      <dgm:prSet phldrT="[Text]" custT="1"/>
      <dgm:spPr/>
      <dgm:t>
        <a:bodyPr/>
        <a:lstStyle/>
        <a:p>
          <a:r>
            <a:rPr lang="en-US" sz="1050" dirty="0"/>
            <a:t>Reduce abortions</a:t>
          </a:r>
          <a:r>
            <a:rPr lang="en-US" sz="1050" baseline="30000" dirty="0"/>
            <a:t>2</a:t>
          </a:r>
        </a:p>
      </dgm:t>
    </dgm:pt>
    <dgm:pt modelId="{C34CB5FC-D5B3-204B-9F51-D1D95C8D946B}" type="parTrans" cxnId="{8C837C57-6B19-B94D-8732-9654B0859DCF}">
      <dgm:prSet/>
      <dgm:spPr/>
      <dgm:t>
        <a:bodyPr/>
        <a:lstStyle/>
        <a:p>
          <a:endParaRPr lang="en-US"/>
        </a:p>
      </dgm:t>
    </dgm:pt>
    <dgm:pt modelId="{55F7848B-ACFE-154F-AB52-E36F5E0A5533}" type="sibTrans" cxnId="{8C837C57-6B19-B94D-8732-9654B0859DCF}">
      <dgm:prSet/>
      <dgm:spPr/>
      <dgm:t>
        <a:bodyPr/>
        <a:lstStyle/>
        <a:p>
          <a:endParaRPr lang="en-US"/>
        </a:p>
      </dgm:t>
    </dgm:pt>
    <dgm:pt modelId="{53FB7761-9338-9344-A2D7-FDDDCA916B4C}">
      <dgm:prSet phldrT="[Text]" custT="1"/>
      <dgm:spPr/>
      <dgm:t>
        <a:bodyPr/>
        <a:lstStyle/>
        <a:p>
          <a:r>
            <a:rPr lang="en-US" sz="1050" dirty="0"/>
            <a:t>Reduce incidence of preterm labor</a:t>
          </a:r>
          <a:r>
            <a:rPr lang="en-US" sz="1050" baseline="30000" dirty="0"/>
            <a:t>1</a:t>
          </a:r>
        </a:p>
      </dgm:t>
    </dgm:pt>
    <dgm:pt modelId="{FAEC2C3B-FF0B-334F-8341-76C70F6A1E4F}" type="parTrans" cxnId="{4E3088AD-DCFA-3B4A-92C9-BA4A0AEF272C}">
      <dgm:prSet/>
      <dgm:spPr/>
      <dgm:t>
        <a:bodyPr/>
        <a:lstStyle/>
        <a:p>
          <a:endParaRPr lang="en-US"/>
        </a:p>
      </dgm:t>
    </dgm:pt>
    <dgm:pt modelId="{5E750965-E415-BB4E-9C9B-86A6DEC86E38}" type="sibTrans" cxnId="{4E3088AD-DCFA-3B4A-92C9-BA4A0AEF272C}">
      <dgm:prSet/>
      <dgm:spPr/>
      <dgm:t>
        <a:bodyPr/>
        <a:lstStyle/>
        <a:p>
          <a:endParaRPr lang="en-US"/>
        </a:p>
      </dgm:t>
    </dgm:pt>
    <dgm:pt modelId="{E557B53E-F3C5-0546-970E-8B3502C1694A}">
      <dgm:prSet phldrT="[Text]" custT="1"/>
      <dgm:spPr/>
      <dgm:t>
        <a:bodyPr/>
        <a:lstStyle/>
        <a:p>
          <a:r>
            <a:rPr lang="en-US" sz="1200" dirty="0"/>
            <a:t>Reduce teen pregnancy</a:t>
          </a:r>
          <a:r>
            <a:rPr lang="en-US" sz="1200" baseline="30000" dirty="0"/>
            <a:t>2</a:t>
          </a:r>
        </a:p>
      </dgm:t>
    </dgm:pt>
    <dgm:pt modelId="{281CDD85-ABDF-2646-94A8-4109CED6322E}" type="parTrans" cxnId="{540FD06D-3589-4548-AE1D-823F2A323ABF}">
      <dgm:prSet/>
      <dgm:spPr/>
      <dgm:t>
        <a:bodyPr/>
        <a:lstStyle/>
        <a:p>
          <a:endParaRPr lang="en-US"/>
        </a:p>
      </dgm:t>
    </dgm:pt>
    <dgm:pt modelId="{9525DB2C-436C-3C4A-967B-A0CC5CC60FB2}" type="sibTrans" cxnId="{540FD06D-3589-4548-AE1D-823F2A323ABF}">
      <dgm:prSet/>
      <dgm:spPr/>
      <dgm:t>
        <a:bodyPr/>
        <a:lstStyle/>
        <a:p>
          <a:endParaRPr lang="en-US"/>
        </a:p>
      </dgm:t>
    </dgm:pt>
    <dgm:pt modelId="{42087456-CA97-1345-98C8-BFDBC86A3255}">
      <dgm:prSet custT="1"/>
      <dgm:spPr/>
      <dgm:t>
        <a:bodyPr/>
        <a:lstStyle/>
        <a:p>
          <a:r>
            <a:rPr lang="en-US" sz="1400" dirty="0"/>
            <a:t>Improve birth spacing</a:t>
          </a:r>
          <a:r>
            <a:rPr lang="en-US" sz="1100" baseline="30000" dirty="0"/>
            <a:t>1</a:t>
          </a:r>
        </a:p>
      </dgm:t>
    </dgm:pt>
    <dgm:pt modelId="{BFA4A51C-3FB8-1540-AD7C-2E9E5C4C50AE}" type="parTrans" cxnId="{9AE94B40-59C1-4B49-92BF-99C8A6E1B176}">
      <dgm:prSet/>
      <dgm:spPr/>
      <dgm:t>
        <a:bodyPr/>
        <a:lstStyle/>
        <a:p>
          <a:endParaRPr lang="en-US"/>
        </a:p>
      </dgm:t>
    </dgm:pt>
    <dgm:pt modelId="{238859C9-7FCA-D741-8FAB-F897F214A88F}" type="sibTrans" cxnId="{9AE94B40-59C1-4B49-92BF-99C8A6E1B176}">
      <dgm:prSet/>
      <dgm:spPr/>
      <dgm:t>
        <a:bodyPr/>
        <a:lstStyle/>
        <a:p>
          <a:endParaRPr lang="en-US"/>
        </a:p>
      </dgm:t>
    </dgm:pt>
    <dgm:pt modelId="{D08AE08C-70D8-0843-BA20-36A5AAA82A51}">
      <dgm:prSet custT="1"/>
      <dgm:spPr/>
      <dgm:t>
        <a:bodyPr/>
        <a:lstStyle/>
        <a:p>
          <a:r>
            <a:rPr lang="en-US" sz="1050" dirty="0"/>
            <a:t>Reduce rates of low birthweight</a:t>
          </a:r>
          <a:r>
            <a:rPr lang="en-US" sz="1050" baseline="30000" dirty="0"/>
            <a:t>1</a:t>
          </a:r>
        </a:p>
      </dgm:t>
    </dgm:pt>
    <dgm:pt modelId="{97EBD5CC-1C21-A043-8C13-92979BC6796C}" type="parTrans" cxnId="{418AB64E-A3FF-884B-9B50-EAE4E18D286A}">
      <dgm:prSet/>
      <dgm:spPr/>
      <dgm:t>
        <a:bodyPr/>
        <a:lstStyle/>
        <a:p>
          <a:endParaRPr lang="en-US"/>
        </a:p>
      </dgm:t>
    </dgm:pt>
    <dgm:pt modelId="{14C9F430-4804-5C4B-92C7-4F17C9AD2062}" type="sibTrans" cxnId="{418AB64E-A3FF-884B-9B50-EAE4E18D286A}">
      <dgm:prSet/>
      <dgm:spPr/>
      <dgm:t>
        <a:bodyPr/>
        <a:lstStyle/>
        <a:p>
          <a:endParaRPr lang="en-US"/>
        </a:p>
      </dgm:t>
    </dgm:pt>
    <dgm:pt modelId="{872D42A7-D9E1-6A4D-9C4B-A9BFF9DF0EC3}">
      <dgm:prSet custT="1"/>
      <dgm:spPr/>
      <dgm:t>
        <a:bodyPr/>
        <a:lstStyle/>
        <a:p>
          <a:r>
            <a:rPr lang="en-US" sz="1600" dirty="0"/>
            <a:t>Reduce poverty</a:t>
          </a:r>
          <a:r>
            <a:rPr lang="en-US" sz="1200" baseline="30000" dirty="0"/>
            <a:t>3</a:t>
          </a:r>
        </a:p>
      </dgm:t>
    </dgm:pt>
    <dgm:pt modelId="{7C151C54-6E99-A640-8982-8DD068470C5B}" type="parTrans" cxnId="{EBAFE277-F5B1-ED49-BCBB-FC4A96252821}">
      <dgm:prSet/>
      <dgm:spPr/>
      <dgm:t>
        <a:bodyPr/>
        <a:lstStyle/>
        <a:p>
          <a:endParaRPr lang="en-US"/>
        </a:p>
      </dgm:t>
    </dgm:pt>
    <dgm:pt modelId="{C7DC0A40-3D98-184A-A43C-F260869D34B9}" type="sibTrans" cxnId="{EBAFE277-F5B1-ED49-BCBB-FC4A96252821}">
      <dgm:prSet/>
      <dgm:spPr/>
      <dgm:t>
        <a:bodyPr/>
        <a:lstStyle/>
        <a:p>
          <a:endParaRPr lang="en-US"/>
        </a:p>
      </dgm:t>
    </dgm:pt>
    <dgm:pt modelId="{E443B7AF-250F-E14A-912F-5899128DF48E}">
      <dgm:prSet custT="1"/>
      <dgm:spPr/>
      <dgm:t>
        <a:bodyPr/>
        <a:lstStyle/>
        <a:p>
          <a:endParaRPr lang="en-US" sz="1100" baseline="30000" dirty="0"/>
        </a:p>
      </dgm:t>
    </dgm:pt>
    <dgm:pt modelId="{16D3E50B-396C-2D48-BA7F-F34767D92554}" type="parTrans" cxnId="{70248F07-8671-C04D-859C-7FD4EB384B15}">
      <dgm:prSet/>
      <dgm:spPr/>
      <dgm:t>
        <a:bodyPr/>
        <a:lstStyle/>
        <a:p>
          <a:endParaRPr lang="en-US"/>
        </a:p>
      </dgm:t>
    </dgm:pt>
    <dgm:pt modelId="{00865628-DD84-4644-91B1-DBE6A6FB2F4E}" type="sibTrans" cxnId="{70248F07-8671-C04D-859C-7FD4EB384B15}">
      <dgm:prSet/>
      <dgm:spPr/>
      <dgm:t>
        <a:bodyPr/>
        <a:lstStyle/>
        <a:p>
          <a:endParaRPr lang="en-US"/>
        </a:p>
      </dgm:t>
    </dgm:pt>
    <dgm:pt modelId="{0E079795-F9D7-1743-841D-625D2991CA44}" type="pres">
      <dgm:prSet presAssocID="{2A704FF3-4C2E-044B-81FA-30AFEAB57B14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6E4C88F4-7F9C-1A40-B3B4-4209391A0D95}" type="pres">
      <dgm:prSet presAssocID="{969A4DBF-D80F-8940-BB76-D3747AB01FA9}" presName="centerShape" presStyleLbl="node0" presStyleIdx="0" presStyleCnt="1"/>
      <dgm:spPr/>
    </dgm:pt>
    <dgm:pt modelId="{AA69DB14-BD6C-284C-B430-65329FC1C946}" type="pres">
      <dgm:prSet presAssocID="{3430399C-6B09-A04E-AD16-114ECCA6AC3D}" presName="parTrans" presStyleLbl="sibTrans2D1" presStyleIdx="0" presStyleCnt="7"/>
      <dgm:spPr/>
    </dgm:pt>
    <dgm:pt modelId="{9B87D358-BF03-E24D-B7CF-0F51C3217133}" type="pres">
      <dgm:prSet presAssocID="{3430399C-6B09-A04E-AD16-114ECCA6AC3D}" presName="connectorText" presStyleLbl="sibTrans2D1" presStyleIdx="0" presStyleCnt="7"/>
      <dgm:spPr/>
    </dgm:pt>
    <dgm:pt modelId="{9CB5B702-6BE7-9B41-9303-56BA85CFA520}" type="pres">
      <dgm:prSet presAssocID="{2C177507-F90A-264F-A8C2-63F8AF2A082E}" presName="node" presStyleLbl="node1" presStyleIdx="0" presStyleCnt="7">
        <dgm:presLayoutVars>
          <dgm:bulletEnabled val="1"/>
        </dgm:presLayoutVars>
      </dgm:prSet>
      <dgm:spPr/>
    </dgm:pt>
    <dgm:pt modelId="{89017FE2-A223-274D-AE7F-3EFA0CFEBBDB}" type="pres">
      <dgm:prSet presAssocID="{C34CB5FC-D5B3-204B-9F51-D1D95C8D946B}" presName="parTrans" presStyleLbl="sibTrans2D1" presStyleIdx="1" presStyleCnt="7"/>
      <dgm:spPr/>
    </dgm:pt>
    <dgm:pt modelId="{9132C95A-9BC2-2447-832D-22C5D776966F}" type="pres">
      <dgm:prSet presAssocID="{C34CB5FC-D5B3-204B-9F51-D1D95C8D946B}" presName="connectorText" presStyleLbl="sibTrans2D1" presStyleIdx="1" presStyleCnt="7"/>
      <dgm:spPr/>
    </dgm:pt>
    <dgm:pt modelId="{797A3E3F-E837-534B-9C93-67254EDEFCB8}" type="pres">
      <dgm:prSet presAssocID="{348F95E1-0EAB-9644-9C53-723923814B81}" presName="node" presStyleLbl="node1" presStyleIdx="1" presStyleCnt="7">
        <dgm:presLayoutVars>
          <dgm:bulletEnabled val="1"/>
        </dgm:presLayoutVars>
      </dgm:prSet>
      <dgm:spPr/>
    </dgm:pt>
    <dgm:pt modelId="{0481C7CD-B40D-CA42-8C49-06B9D7981AE1}" type="pres">
      <dgm:prSet presAssocID="{FAEC2C3B-FF0B-334F-8341-76C70F6A1E4F}" presName="parTrans" presStyleLbl="sibTrans2D1" presStyleIdx="2" presStyleCnt="7"/>
      <dgm:spPr/>
    </dgm:pt>
    <dgm:pt modelId="{88629054-D26E-EC48-A790-90C2C9546032}" type="pres">
      <dgm:prSet presAssocID="{FAEC2C3B-FF0B-334F-8341-76C70F6A1E4F}" presName="connectorText" presStyleLbl="sibTrans2D1" presStyleIdx="2" presStyleCnt="7"/>
      <dgm:spPr/>
    </dgm:pt>
    <dgm:pt modelId="{570C7484-6FB1-3C45-BE4E-434B178EE8D1}" type="pres">
      <dgm:prSet presAssocID="{53FB7761-9338-9344-A2D7-FDDDCA916B4C}" presName="node" presStyleLbl="node1" presStyleIdx="2" presStyleCnt="7">
        <dgm:presLayoutVars>
          <dgm:bulletEnabled val="1"/>
        </dgm:presLayoutVars>
      </dgm:prSet>
      <dgm:spPr/>
    </dgm:pt>
    <dgm:pt modelId="{0DCA696B-5EE6-FD4A-9F16-A63EC89DC748}" type="pres">
      <dgm:prSet presAssocID="{281CDD85-ABDF-2646-94A8-4109CED6322E}" presName="parTrans" presStyleLbl="sibTrans2D1" presStyleIdx="3" presStyleCnt="7"/>
      <dgm:spPr/>
    </dgm:pt>
    <dgm:pt modelId="{86DB5DDC-1456-FD4E-B7EF-629366FD99C3}" type="pres">
      <dgm:prSet presAssocID="{281CDD85-ABDF-2646-94A8-4109CED6322E}" presName="connectorText" presStyleLbl="sibTrans2D1" presStyleIdx="3" presStyleCnt="7"/>
      <dgm:spPr/>
    </dgm:pt>
    <dgm:pt modelId="{5ABD1D4B-B24C-F54D-A476-03D85BDE21B3}" type="pres">
      <dgm:prSet presAssocID="{E557B53E-F3C5-0546-970E-8B3502C1694A}" presName="node" presStyleLbl="node1" presStyleIdx="3" presStyleCnt="7">
        <dgm:presLayoutVars>
          <dgm:bulletEnabled val="1"/>
        </dgm:presLayoutVars>
      </dgm:prSet>
      <dgm:spPr/>
    </dgm:pt>
    <dgm:pt modelId="{DB5153C4-8AD4-6D43-A075-F7E22901563A}" type="pres">
      <dgm:prSet presAssocID="{BFA4A51C-3FB8-1540-AD7C-2E9E5C4C50AE}" presName="parTrans" presStyleLbl="sibTrans2D1" presStyleIdx="4" presStyleCnt="7"/>
      <dgm:spPr/>
    </dgm:pt>
    <dgm:pt modelId="{17E27387-CEF1-A34E-8EC0-745237AE4DBA}" type="pres">
      <dgm:prSet presAssocID="{BFA4A51C-3FB8-1540-AD7C-2E9E5C4C50AE}" presName="connectorText" presStyleLbl="sibTrans2D1" presStyleIdx="4" presStyleCnt="7"/>
      <dgm:spPr/>
    </dgm:pt>
    <dgm:pt modelId="{EB7684AA-6BAF-FC4C-824B-930B313693FA}" type="pres">
      <dgm:prSet presAssocID="{42087456-CA97-1345-98C8-BFDBC86A3255}" presName="node" presStyleLbl="node1" presStyleIdx="4" presStyleCnt="7">
        <dgm:presLayoutVars>
          <dgm:bulletEnabled val="1"/>
        </dgm:presLayoutVars>
      </dgm:prSet>
      <dgm:spPr/>
    </dgm:pt>
    <dgm:pt modelId="{45EC2377-EF45-BC4B-83E9-20F9AB321ACB}" type="pres">
      <dgm:prSet presAssocID="{97EBD5CC-1C21-A043-8C13-92979BC6796C}" presName="parTrans" presStyleLbl="sibTrans2D1" presStyleIdx="5" presStyleCnt="7"/>
      <dgm:spPr/>
    </dgm:pt>
    <dgm:pt modelId="{EB82FE99-F2E4-DF4E-B7FF-53BC14E61242}" type="pres">
      <dgm:prSet presAssocID="{97EBD5CC-1C21-A043-8C13-92979BC6796C}" presName="connectorText" presStyleLbl="sibTrans2D1" presStyleIdx="5" presStyleCnt="7"/>
      <dgm:spPr/>
    </dgm:pt>
    <dgm:pt modelId="{5B127607-86B9-DD48-8BF0-066A19F49D58}" type="pres">
      <dgm:prSet presAssocID="{D08AE08C-70D8-0843-BA20-36A5AAA82A51}" presName="node" presStyleLbl="node1" presStyleIdx="5" presStyleCnt="7">
        <dgm:presLayoutVars>
          <dgm:bulletEnabled val="1"/>
        </dgm:presLayoutVars>
      </dgm:prSet>
      <dgm:spPr/>
    </dgm:pt>
    <dgm:pt modelId="{10C21FE1-00F2-A14E-8E11-B4D24C13F4CE}" type="pres">
      <dgm:prSet presAssocID="{7C151C54-6E99-A640-8982-8DD068470C5B}" presName="parTrans" presStyleLbl="sibTrans2D1" presStyleIdx="6" presStyleCnt="7"/>
      <dgm:spPr/>
    </dgm:pt>
    <dgm:pt modelId="{FE0F35C1-89D5-E244-8CBA-AD5825B71AAD}" type="pres">
      <dgm:prSet presAssocID="{7C151C54-6E99-A640-8982-8DD068470C5B}" presName="connectorText" presStyleLbl="sibTrans2D1" presStyleIdx="6" presStyleCnt="7"/>
      <dgm:spPr/>
    </dgm:pt>
    <dgm:pt modelId="{1E43AD12-1EE8-4547-A3EE-EE4418E9B61F}" type="pres">
      <dgm:prSet presAssocID="{872D42A7-D9E1-6A4D-9C4B-A9BFF9DF0EC3}" presName="node" presStyleLbl="node1" presStyleIdx="6" presStyleCnt="7">
        <dgm:presLayoutVars>
          <dgm:bulletEnabled val="1"/>
        </dgm:presLayoutVars>
      </dgm:prSet>
      <dgm:spPr/>
    </dgm:pt>
  </dgm:ptLst>
  <dgm:cxnLst>
    <dgm:cxn modelId="{70248F07-8671-C04D-859C-7FD4EB384B15}" srcId="{2A704FF3-4C2E-044B-81FA-30AFEAB57B14}" destId="{E443B7AF-250F-E14A-912F-5899128DF48E}" srcOrd="1" destOrd="0" parTransId="{16D3E50B-396C-2D48-BA7F-F34767D92554}" sibTransId="{00865628-DD84-4644-91B1-DBE6A6FB2F4E}"/>
    <dgm:cxn modelId="{CBD25008-A387-AF48-BC2C-861E3480F7FC}" type="presOf" srcId="{2A704FF3-4C2E-044B-81FA-30AFEAB57B14}" destId="{0E079795-F9D7-1743-841D-625D2991CA44}" srcOrd="0" destOrd="0" presId="urn:microsoft.com/office/officeart/2005/8/layout/radial5"/>
    <dgm:cxn modelId="{DD7FBE21-0578-BA4E-965B-2B4686300859}" srcId="{2A704FF3-4C2E-044B-81FA-30AFEAB57B14}" destId="{969A4DBF-D80F-8940-BB76-D3747AB01FA9}" srcOrd="0" destOrd="0" parTransId="{7D6E53FA-D8D6-AC49-AC65-43473D67DA1A}" sibTransId="{8657E110-274A-A54A-80BD-DC2E928A803B}"/>
    <dgm:cxn modelId="{6D063D33-A77F-0349-BFFC-01407D855F29}" type="presOf" srcId="{E557B53E-F3C5-0546-970E-8B3502C1694A}" destId="{5ABD1D4B-B24C-F54D-A476-03D85BDE21B3}" srcOrd="0" destOrd="0" presId="urn:microsoft.com/office/officeart/2005/8/layout/radial5"/>
    <dgm:cxn modelId="{4BADC634-AC1F-0E44-AC25-44AFE52BF210}" type="presOf" srcId="{3430399C-6B09-A04E-AD16-114ECCA6AC3D}" destId="{9B87D358-BF03-E24D-B7CF-0F51C3217133}" srcOrd="1" destOrd="0" presId="urn:microsoft.com/office/officeart/2005/8/layout/radial5"/>
    <dgm:cxn modelId="{07958535-6486-C34A-AC73-024E4A6BE28C}" type="presOf" srcId="{969A4DBF-D80F-8940-BB76-D3747AB01FA9}" destId="{6E4C88F4-7F9C-1A40-B3B4-4209391A0D95}" srcOrd="0" destOrd="0" presId="urn:microsoft.com/office/officeart/2005/8/layout/radial5"/>
    <dgm:cxn modelId="{9AE94B40-59C1-4B49-92BF-99C8A6E1B176}" srcId="{969A4DBF-D80F-8940-BB76-D3747AB01FA9}" destId="{42087456-CA97-1345-98C8-BFDBC86A3255}" srcOrd="4" destOrd="0" parTransId="{BFA4A51C-3FB8-1540-AD7C-2E9E5C4C50AE}" sibTransId="{238859C9-7FCA-D741-8FAB-F897F214A88F}"/>
    <dgm:cxn modelId="{79698541-C3C6-C244-8AE3-212D728927BE}" type="presOf" srcId="{7C151C54-6E99-A640-8982-8DD068470C5B}" destId="{10C21FE1-00F2-A14E-8E11-B4D24C13F4CE}" srcOrd="0" destOrd="0" presId="urn:microsoft.com/office/officeart/2005/8/layout/radial5"/>
    <dgm:cxn modelId="{418AB64E-A3FF-884B-9B50-EAE4E18D286A}" srcId="{969A4DBF-D80F-8940-BB76-D3747AB01FA9}" destId="{D08AE08C-70D8-0843-BA20-36A5AAA82A51}" srcOrd="5" destOrd="0" parTransId="{97EBD5CC-1C21-A043-8C13-92979BC6796C}" sibTransId="{14C9F430-4804-5C4B-92C7-4F17C9AD2062}"/>
    <dgm:cxn modelId="{8C837C57-6B19-B94D-8732-9654B0859DCF}" srcId="{969A4DBF-D80F-8940-BB76-D3747AB01FA9}" destId="{348F95E1-0EAB-9644-9C53-723923814B81}" srcOrd="1" destOrd="0" parTransId="{C34CB5FC-D5B3-204B-9F51-D1D95C8D946B}" sibTransId="{55F7848B-ACFE-154F-AB52-E36F5E0A5533}"/>
    <dgm:cxn modelId="{5FFD6A6C-677A-624F-A1BB-D0DC7EBFB81F}" type="presOf" srcId="{3430399C-6B09-A04E-AD16-114ECCA6AC3D}" destId="{AA69DB14-BD6C-284C-B430-65329FC1C946}" srcOrd="0" destOrd="0" presId="urn:microsoft.com/office/officeart/2005/8/layout/radial5"/>
    <dgm:cxn modelId="{540FD06D-3589-4548-AE1D-823F2A323ABF}" srcId="{969A4DBF-D80F-8940-BB76-D3747AB01FA9}" destId="{E557B53E-F3C5-0546-970E-8B3502C1694A}" srcOrd="3" destOrd="0" parTransId="{281CDD85-ABDF-2646-94A8-4109CED6322E}" sibTransId="{9525DB2C-436C-3C4A-967B-A0CC5CC60FB2}"/>
    <dgm:cxn modelId="{75D8166F-7F01-F541-AF0C-AC66168787BC}" type="presOf" srcId="{2C177507-F90A-264F-A8C2-63F8AF2A082E}" destId="{9CB5B702-6BE7-9B41-9303-56BA85CFA520}" srcOrd="0" destOrd="0" presId="urn:microsoft.com/office/officeart/2005/8/layout/radial5"/>
    <dgm:cxn modelId="{EBAFE277-F5B1-ED49-BCBB-FC4A96252821}" srcId="{969A4DBF-D80F-8940-BB76-D3747AB01FA9}" destId="{872D42A7-D9E1-6A4D-9C4B-A9BFF9DF0EC3}" srcOrd="6" destOrd="0" parTransId="{7C151C54-6E99-A640-8982-8DD068470C5B}" sibTransId="{C7DC0A40-3D98-184A-A43C-F260869D34B9}"/>
    <dgm:cxn modelId="{83B7137F-272F-D346-8755-C5425B9036E7}" type="presOf" srcId="{7C151C54-6E99-A640-8982-8DD068470C5B}" destId="{FE0F35C1-89D5-E244-8CBA-AD5825B71AAD}" srcOrd="1" destOrd="0" presId="urn:microsoft.com/office/officeart/2005/8/layout/radial5"/>
    <dgm:cxn modelId="{4002237F-AC3A-EF4E-95A2-95B010BFB839}" type="presOf" srcId="{BFA4A51C-3FB8-1540-AD7C-2E9E5C4C50AE}" destId="{DB5153C4-8AD4-6D43-A075-F7E22901563A}" srcOrd="0" destOrd="0" presId="urn:microsoft.com/office/officeart/2005/8/layout/radial5"/>
    <dgm:cxn modelId="{1FF8A57F-1552-4F47-B9D3-E613954BD744}" type="presOf" srcId="{FAEC2C3B-FF0B-334F-8341-76C70F6A1E4F}" destId="{88629054-D26E-EC48-A790-90C2C9546032}" srcOrd="1" destOrd="0" presId="urn:microsoft.com/office/officeart/2005/8/layout/radial5"/>
    <dgm:cxn modelId="{522A808E-72FF-E448-983C-8F99DB68E359}" type="presOf" srcId="{53FB7761-9338-9344-A2D7-FDDDCA916B4C}" destId="{570C7484-6FB1-3C45-BE4E-434B178EE8D1}" srcOrd="0" destOrd="0" presId="urn:microsoft.com/office/officeart/2005/8/layout/radial5"/>
    <dgm:cxn modelId="{A696748F-2EEC-4143-A1F6-7D07C84D7869}" srcId="{969A4DBF-D80F-8940-BB76-D3747AB01FA9}" destId="{2C177507-F90A-264F-A8C2-63F8AF2A082E}" srcOrd="0" destOrd="0" parTransId="{3430399C-6B09-A04E-AD16-114ECCA6AC3D}" sibTransId="{F850B1D1-BA61-0841-94EA-5365722D7FC2}"/>
    <dgm:cxn modelId="{F2306B90-C77B-554B-88C5-CAB4509D1335}" type="presOf" srcId="{BFA4A51C-3FB8-1540-AD7C-2E9E5C4C50AE}" destId="{17E27387-CEF1-A34E-8EC0-745237AE4DBA}" srcOrd="1" destOrd="0" presId="urn:microsoft.com/office/officeart/2005/8/layout/radial5"/>
    <dgm:cxn modelId="{E0098BA0-FFEC-E94C-9D38-4BAC25C96C9D}" type="presOf" srcId="{D08AE08C-70D8-0843-BA20-36A5AAA82A51}" destId="{5B127607-86B9-DD48-8BF0-066A19F49D58}" srcOrd="0" destOrd="0" presId="urn:microsoft.com/office/officeart/2005/8/layout/radial5"/>
    <dgm:cxn modelId="{4E3088AD-DCFA-3B4A-92C9-BA4A0AEF272C}" srcId="{969A4DBF-D80F-8940-BB76-D3747AB01FA9}" destId="{53FB7761-9338-9344-A2D7-FDDDCA916B4C}" srcOrd="2" destOrd="0" parTransId="{FAEC2C3B-FF0B-334F-8341-76C70F6A1E4F}" sibTransId="{5E750965-E415-BB4E-9C9B-86A6DEC86E38}"/>
    <dgm:cxn modelId="{9195D8B0-C1B8-D34A-BFBA-CDA834BA6209}" type="presOf" srcId="{97EBD5CC-1C21-A043-8C13-92979BC6796C}" destId="{45EC2377-EF45-BC4B-83E9-20F9AB321ACB}" srcOrd="0" destOrd="0" presId="urn:microsoft.com/office/officeart/2005/8/layout/radial5"/>
    <dgm:cxn modelId="{D9EF0EB7-7A7E-7548-A8C4-A40330308111}" type="presOf" srcId="{FAEC2C3B-FF0B-334F-8341-76C70F6A1E4F}" destId="{0481C7CD-B40D-CA42-8C49-06B9D7981AE1}" srcOrd="0" destOrd="0" presId="urn:microsoft.com/office/officeart/2005/8/layout/radial5"/>
    <dgm:cxn modelId="{E976F9BC-C1DD-A246-80F5-5CEF9D52A822}" type="presOf" srcId="{872D42A7-D9E1-6A4D-9C4B-A9BFF9DF0EC3}" destId="{1E43AD12-1EE8-4547-A3EE-EE4418E9B61F}" srcOrd="0" destOrd="0" presId="urn:microsoft.com/office/officeart/2005/8/layout/radial5"/>
    <dgm:cxn modelId="{8A8A6CBD-C999-3E46-BA98-47FE1B9F5B11}" type="presOf" srcId="{C34CB5FC-D5B3-204B-9F51-D1D95C8D946B}" destId="{9132C95A-9BC2-2447-832D-22C5D776966F}" srcOrd="1" destOrd="0" presId="urn:microsoft.com/office/officeart/2005/8/layout/radial5"/>
    <dgm:cxn modelId="{7AB56CC1-4D05-0E4E-8CF8-82C00E52E801}" type="presOf" srcId="{348F95E1-0EAB-9644-9C53-723923814B81}" destId="{797A3E3F-E837-534B-9C93-67254EDEFCB8}" srcOrd="0" destOrd="0" presId="urn:microsoft.com/office/officeart/2005/8/layout/radial5"/>
    <dgm:cxn modelId="{5F6405C6-B786-ED4D-9410-529AF5570314}" type="presOf" srcId="{281CDD85-ABDF-2646-94A8-4109CED6322E}" destId="{0DCA696B-5EE6-FD4A-9F16-A63EC89DC748}" srcOrd="0" destOrd="0" presId="urn:microsoft.com/office/officeart/2005/8/layout/radial5"/>
    <dgm:cxn modelId="{8BA993C7-4159-3542-829C-9843BA7FEB63}" type="presOf" srcId="{281CDD85-ABDF-2646-94A8-4109CED6322E}" destId="{86DB5DDC-1456-FD4E-B7EF-629366FD99C3}" srcOrd="1" destOrd="0" presId="urn:microsoft.com/office/officeart/2005/8/layout/radial5"/>
    <dgm:cxn modelId="{CA42D0D1-6138-0A48-8902-24C7893D5370}" type="presOf" srcId="{42087456-CA97-1345-98C8-BFDBC86A3255}" destId="{EB7684AA-6BAF-FC4C-824B-930B313693FA}" srcOrd="0" destOrd="0" presId="urn:microsoft.com/office/officeart/2005/8/layout/radial5"/>
    <dgm:cxn modelId="{D44294D6-B2B9-DB43-8E65-99FC51E2AA87}" type="presOf" srcId="{97EBD5CC-1C21-A043-8C13-92979BC6796C}" destId="{EB82FE99-F2E4-DF4E-B7FF-53BC14E61242}" srcOrd="1" destOrd="0" presId="urn:microsoft.com/office/officeart/2005/8/layout/radial5"/>
    <dgm:cxn modelId="{316DF7DE-5548-854D-A100-4DA089A8791A}" type="presOf" srcId="{C34CB5FC-D5B3-204B-9F51-D1D95C8D946B}" destId="{89017FE2-A223-274D-AE7F-3EFA0CFEBBDB}" srcOrd="0" destOrd="0" presId="urn:microsoft.com/office/officeart/2005/8/layout/radial5"/>
    <dgm:cxn modelId="{7C5C660F-F353-0246-B17E-38D6F27ACC95}" type="presParOf" srcId="{0E079795-F9D7-1743-841D-625D2991CA44}" destId="{6E4C88F4-7F9C-1A40-B3B4-4209391A0D95}" srcOrd="0" destOrd="0" presId="urn:microsoft.com/office/officeart/2005/8/layout/radial5"/>
    <dgm:cxn modelId="{A57F5E94-3B80-1842-AFB4-2C341AD87B0B}" type="presParOf" srcId="{0E079795-F9D7-1743-841D-625D2991CA44}" destId="{AA69DB14-BD6C-284C-B430-65329FC1C946}" srcOrd="1" destOrd="0" presId="urn:microsoft.com/office/officeart/2005/8/layout/radial5"/>
    <dgm:cxn modelId="{673A63BC-594B-2B4B-AADC-7F61B6A8F720}" type="presParOf" srcId="{AA69DB14-BD6C-284C-B430-65329FC1C946}" destId="{9B87D358-BF03-E24D-B7CF-0F51C3217133}" srcOrd="0" destOrd="0" presId="urn:microsoft.com/office/officeart/2005/8/layout/radial5"/>
    <dgm:cxn modelId="{AA7705CE-E944-B54C-ABC1-FC7B2246C304}" type="presParOf" srcId="{0E079795-F9D7-1743-841D-625D2991CA44}" destId="{9CB5B702-6BE7-9B41-9303-56BA85CFA520}" srcOrd="2" destOrd="0" presId="urn:microsoft.com/office/officeart/2005/8/layout/radial5"/>
    <dgm:cxn modelId="{F1C36E51-BCBD-E142-A267-C23D957EB0EE}" type="presParOf" srcId="{0E079795-F9D7-1743-841D-625D2991CA44}" destId="{89017FE2-A223-274D-AE7F-3EFA0CFEBBDB}" srcOrd="3" destOrd="0" presId="urn:microsoft.com/office/officeart/2005/8/layout/radial5"/>
    <dgm:cxn modelId="{25690FCE-B86D-B54A-B63E-A804165D26A7}" type="presParOf" srcId="{89017FE2-A223-274D-AE7F-3EFA0CFEBBDB}" destId="{9132C95A-9BC2-2447-832D-22C5D776966F}" srcOrd="0" destOrd="0" presId="urn:microsoft.com/office/officeart/2005/8/layout/radial5"/>
    <dgm:cxn modelId="{D229D3E9-813D-5B4C-8CD6-11C0089D0135}" type="presParOf" srcId="{0E079795-F9D7-1743-841D-625D2991CA44}" destId="{797A3E3F-E837-534B-9C93-67254EDEFCB8}" srcOrd="4" destOrd="0" presId="urn:microsoft.com/office/officeart/2005/8/layout/radial5"/>
    <dgm:cxn modelId="{6BC65CB8-7EF2-9446-B777-78C46BCB258A}" type="presParOf" srcId="{0E079795-F9D7-1743-841D-625D2991CA44}" destId="{0481C7CD-B40D-CA42-8C49-06B9D7981AE1}" srcOrd="5" destOrd="0" presId="urn:microsoft.com/office/officeart/2005/8/layout/radial5"/>
    <dgm:cxn modelId="{995DC6A1-2B9D-1F4F-B31D-3DF1A7B882A9}" type="presParOf" srcId="{0481C7CD-B40D-CA42-8C49-06B9D7981AE1}" destId="{88629054-D26E-EC48-A790-90C2C9546032}" srcOrd="0" destOrd="0" presId="urn:microsoft.com/office/officeart/2005/8/layout/radial5"/>
    <dgm:cxn modelId="{ADB65A78-9F39-9C4F-89D2-D5B4A2400C29}" type="presParOf" srcId="{0E079795-F9D7-1743-841D-625D2991CA44}" destId="{570C7484-6FB1-3C45-BE4E-434B178EE8D1}" srcOrd="6" destOrd="0" presId="urn:microsoft.com/office/officeart/2005/8/layout/radial5"/>
    <dgm:cxn modelId="{B4397CC3-AC41-4E4B-8BF4-86006DFBCD67}" type="presParOf" srcId="{0E079795-F9D7-1743-841D-625D2991CA44}" destId="{0DCA696B-5EE6-FD4A-9F16-A63EC89DC748}" srcOrd="7" destOrd="0" presId="urn:microsoft.com/office/officeart/2005/8/layout/radial5"/>
    <dgm:cxn modelId="{A1563533-ADD1-3541-85B0-08E436D0A1FC}" type="presParOf" srcId="{0DCA696B-5EE6-FD4A-9F16-A63EC89DC748}" destId="{86DB5DDC-1456-FD4E-B7EF-629366FD99C3}" srcOrd="0" destOrd="0" presId="urn:microsoft.com/office/officeart/2005/8/layout/radial5"/>
    <dgm:cxn modelId="{31BA61AE-721F-5541-8D12-BBB70996F56B}" type="presParOf" srcId="{0E079795-F9D7-1743-841D-625D2991CA44}" destId="{5ABD1D4B-B24C-F54D-A476-03D85BDE21B3}" srcOrd="8" destOrd="0" presId="urn:microsoft.com/office/officeart/2005/8/layout/radial5"/>
    <dgm:cxn modelId="{79516AC4-A7BF-1541-A246-C5BB1982A367}" type="presParOf" srcId="{0E079795-F9D7-1743-841D-625D2991CA44}" destId="{DB5153C4-8AD4-6D43-A075-F7E22901563A}" srcOrd="9" destOrd="0" presId="urn:microsoft.com/office/officeart/2005/8/layout/radial5"/>
    <dgm:cxn modelId="{F1B07A88-D47B-B446-A93B-4153205456DC}" type="presParOf" srcId="{DB5153C4-8AD4-6D43-A075-F7E22901563A}" destId="{17E27387-CEF1-A34E-8EC0-745237AE4DBA}" srcOrd="0" destOrd="0" presId="urn:microsoft.com/office/officeart/2005/8/layout/radial5"/>
    <dgm:cxn modelId="{DD7B76FA-C8FF-2147-A32C-DE92EE9F8CDA}" type="presParOf" srcId="{0E079795-F9D7-1743-841D-625D2991CA44}" destId="{EB7684AA-6BAF-FC4C-824B-930B313693FA}" srcOrd="10" destOrd="0" presId="urn:microsoft.com/office/officeart/2005/8/layout/radial5"/>
    <dgm:cxn modelId="{BEC94148-855E-C740-A6C8-602BB601D779}" type="presParOf" srcId="{0E079795-F9D7-1743-841D-625D2991CA44}" destId="{45EC2377-EF45-BC4B-83E9-20F9AB321ACB}" srcOrd="11" destOrd="0" presId="urn:microsoft.com/office/officeart/2005/8/layout/radial5"/>
    <dgm:cxn modelId="{F008E309-C551-7C45-A308-DB2E5A89FF0A}" type="presParOf" srcId="{45EC2377-EF45-BC4B-83E9-20F9AB321ACB}" destId="{EB82FE99-F2E4-DF4E-B7FF-53BC14E61242}" srcOrd="0" destOrd="0" presId="urn:microsoft.com/office/officeart/2005/8/layout/radial5"/>
    <dgm:cxn modelId="{10C335C5-3912-2B45-ADFB-8FD6F9047D9F}" type="presParOf" srcId="{0E079795-F9D7-1743-841D-625D2991CA44}" destId="{5B127607-86B9-DD48-8BF0-066A19F49D58}" srcOrd="12" destOrd="0" presId="urn:microsoft.com/office/officeart/2005/8/layout/radial5"/>
    <dgm:cxn modelId="{25BD2D2B-CB7D-C64A-8212-872E68136C9E}" type="presParOf" srcId="{0E079795-F9D7-1743-841D-625D2991CA44}" destId="{10C21FE1-00F2-A14E-8E11-B4D24C13F4CE}" srcOrd="13" destOrd="0" presId="urn:microsoft.com/office/officeart/2005/8/layout/radial5"/>
    <dgm:cxn modelId="{9009A652-125D-2843-AD11-1DB74E754175}" type="presParOf" srcId="{10C21FE1-00F2-A14E-8E11-B4D24C13F4CE}" destId="{FE0F35C1-89D5-E244-8CBA-AD5825B71AAD}" srcOrd="0" destOrd="0" presId="urn:microsoft.com/office/officeart/2005/8/layout/radial5"/>
    <dgm:cxn modelId="{5BECBD33-38ED-0B41-A246-B5A1529AD1F8}" type="presParOf" srcId="{0E079795-F9D7-1743-841D-625D2991CA44}" destId="{1E43AD12-1EE8-4547-A3EE-EE4418E9B61F}" srcOrd="14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EF0401F-35EC-437E-BDA3-CAB2A3270EF1}" type="doc">
      <dgm:prSet loTypeId="urn:microsoft.com/office/officeart/2005/8/layout/bProcess3" loCatId="process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en-US"/>
        </a:p>
      </dgm:t>
    </dgm:pt>
    <dgm:pt modelId="{395C32C1-0015-4F68-8668-8BEB2303E626}">
      <dgm:prSet phldrT="[Text]" custT="1"/>
      <dgm:spPr/>
      <dgm:t>
        <a:bodyPr/>
        <a:lstStyle/>
        <a:p>
          <a:pPr algn="ctr"/>
          <a:r>
            <a:rPr lang="en-US" sz="1400">
              <a:latin typeface="Times New Roman" panose="02020603050405020304" pitchFamily="18" charset="0"/>
              <a:cs typeface="Times New Roman" panose="02020603050405020304" pitchFamily="18" charset="0"/>
            </a:rPr>
            <a:t>General Contraceptive Counseling</a:t>
          </a:r>
        </a:p>
      </dgm:t>
    </dgm:pt>
    <dgm:pt modelId="{064F6ACE-62D6-4840-A92F-05691612CA64}" type="parTrans" cxnId="{2E18A9AA-E178-45CA-886C-6A7276CEB4A8}">
      <dgm:prSet/>
      <dgm:spPr/>
      <dgm:t>
        <a:bodyPr/>
        <a:lstStyle/>
        <a:p>
          <a:endParaRPr lang="en-US" sz="11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2FBC1F8-3542-482B-835B-B82503B31D43}" type="sibTrans" cxnId="{2E18A9AA-E178-45CA-886C-6A7276CEB4A8}">
      <dgm:prSet/>
      <dgm:spPr/>
      <dgm:t>
        <a:bodyPr/>
        <a:lstStyle/>
        <a:p>
          <a:endParaRPr lang="en-US" sz="11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A7C4966-55AF-4006-80B4-1522807C95C8}">
      <dgm:prSet phldrT="[Text]" custT="1"/>
      <dgm:spPr/>
      <dgm:t>
        <a:bodyPr/>
        <a:lstStyle/>
        <a:p>
          <a:pPr algn="l"/>
          <a:r>
            <a:rPr lang="en-US" sz="1100">
              <a:latin typeface="Times New Roman" panose="02020603050405020304" pitchFamily="18" charset="0"/>
              <a:cs typeface="Times New Roman" panose="02020603050405020304" pitchFamily="18" charset="0"/>
            </a:rPr>
            <a:t>Use tiered counseling approach</a:t>
          </a:r>
        </a:p>
      </dgm:t>
    </dgm:pt>
    <dgm:pt modelId="{F16D1E01-3513-45FA-A853-8FAF75264C31}" type="parTrans" cxnId="{3D0C9311-4CBF-4084-827F-21A105E9AF60}">
      <dgm:prSet/>
      <dgm:spPr/>
      <dgm:t>
        <a:bodyPr/>
        <a:lstStyle/>
        <a:p>
          <a:endParaRPr lang="en-US" sz="11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7C1AEE9-E30A-4A60-847E-12D20288AAD8}" type="sibTrans" cxnId="{3D0C9311-4CBF-4084-827F-21A105E9AF60}">
      <dgm:prSet/>
      <dgm:spPr/>
      <dgm:t>
        <a:bodyPr/>
        <a:lstStyle/>
        <a:p>
          <a:endParaRPr lang="en-US" sz="11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3312BF1-3B38-4DF8-8B4C-1C70D5374BE5}">
      <dgm:prSet phldrT="[Text]" custT="1"/>
      <dgm:spPr/>
      <dgm:t>
        <a:bodyPr/>
        <a:lstStyle/>
        <a:p>
          <a:pPr algn="ctr"/>
          <a:r>
            <a:rPr lang="en-US" sz="1400">
              <a:latin typeface="Times New Roman" panose="02020603050405020304" pitchFamily="18" charset="0"/>
              <a:cs typeface="Times New Roman" panose="02020603050405020304" pitchFamily="18" charset="0"/>
            </a:rPr>
            <a:t>Order LARC Device</a:t>
          </a:r>
        </a:p>
      </dgm:t>
    </dgm:pt>
    <dgm:pt modelId="{5E86C3AA-BC57-48A3-AC89-4684E40331A4}" type="parTrans" cxnId="{73180F2B-3E9C-4B74-B3E0-5BE1B6100C18}">
      <dgm:prSet/>
      <dgm:spPr/>
      <dgm:t>
        <a:bodyPr/>
        <a:lstStyle/>
        <a:p>
          <a:endParaRPr lang="en-US" sz="11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CDEE3B5-C27D-443B-B0A7-558756391722}" type="sibTrans" cxnId="{73180F2B-3E9C-4B74-B3E0-5BE1B6100C18}">
      <dgm:prSet/>
      <dgm:spPr/>
      <dgm:t>
        <a:bodyPr/>
        <a:lstStyle/>
        <a:p>
          <a:endParaRPr lang="en-US" sz="11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D80F43D-1C3A-4917-B318-B35E638A02FE}">
      <dgm:prSet phldrT="[Text]" custT="1"/>
      <dgm:spPr/>
      <dgm:t>
        <a:bodyPr/>
        <a:lstStyle/>
        <a:p>
          <a:pPr algn="l"/>
          <a:r>
            <a:rPr lang="en-US" sz="1100">
              <a:latin typeface="Times New Roman" panose="02020603050405020304" pitchFamily="18" charset="0"/>
              <a:cs typeface="Times New Roman" panose="02020603050405020304" pitchFamily="18" charset="0"/>
            </a:rPr>
            <a:t>ARCH Patient Assistance Program for free levonorgestrel IUD if uninsured</a:t>
          </a:r>
        </a:p>
      </dgm:t>
    </dgm:pt>
    <dgm:pt modelId="{3ED16979-7F8B-4E69-B0E8-7A3D37B1ED24}" type="parTrans" cxnId="{62CE8CCC-78E3-4AAC-93BF-DF046C25D0C5}">
      <dgm:prSet/>
      <dgm:spPr/>
      <dgm:t>
        <a:bodyPr/>
        <a:lstStyle/>
        <a:p>
          <a:endParaRPr lang="en-US" sz="11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8A6F451-4328-4394-97A1-6C21C7977965}" type="sibTrans" cxnId="{62CE8CCC-78E3-4AAC-93BF-DF046C25D0C5}">
      <dgm:prSet/>
      <dgm:spPr/>
      <dgm:t>
        <a:bodyPr/>
        <a:lstStyle/>
        <a:p>
          <a:endParaRPr lang="en-US" sz="11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30E5CBF-3E23-4921-9A7D-B64CCDC2E0CB}">
      <dgm:prSet phldrT="[Text]" custT="1"/>
      <dgm:spPr/>
      <dgm:t>
        <a:bodyPr/>
        <a:lstStyle/>
        <a:p>
          <a:pPr algn="ctr"/>
          <a:r>
            <a:rPr lang="en-US" sz="1400">
              <a:latin typeface="Times New Roman" panose="02020603050405020304" pitchFamily="18" charset="0"/>
              <a:cs typeface="Times New Roman" panose="02020603050405020304" pitchFamily="18" charset="0"/>
            </a:rPr>
            <a:t>Preprocedure Counseling</a:t>
          </a:r>
        </a:p>
      </dgm:t>
    </dgm:pt>
    <dgm:pt modelId="{D2C847F8-7210-4296-871E-976BD3638DCA}" type="parTrans" cxnId="{078C93F5-7BA1-44C5-8377-E36C6E8CD61F}">
      <dgm:prSet/>
      <dgm:spPr/>
      <dgm:t>
        <a:bodyPr/>
        <a:lstStyle/>
        <a:p>
          <a:endParaRPr lang="en-US" sz="11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E125C99-A6E2-4C39-8D20-AF44FFAABAD7}" type="sibTrans" cxnId="{078C93F5-7BA1-44C5-8377-E36C6E8CD61F}">
      <dgm:prSet/>
      <dgm:spPr/>
      <dgm:t>
        <a:bodyPr/>
        <a:lstStyle/>
        <a:p>
          <a:endParaRPr lang="en-US" sz="11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298E1E8-0F74-4626-ABD4-2F571DB9940F}">
      <dgm:prSet phldrT="[Text]" custT="1"/>
      <dgm:spPr/>
      <dgm:t>
        <a:bodyPr/>
        <a:lstStyle/>
        <a:p>
          <a:pPr algn="l"/>
          <a:r>
            <a:rPr lang="en-US" sz="1100">
              <a:latin typeface="Times New Roman" panose="02020603050405020304" pitchFamily="18" charset="0"/>
              <a:cs typeface="Times New Roman" panose="02020603050405020304" pitchFamily="18" charset="0"/>
            </a:rPr>
            <a:t>Telephonic, done by ARNP provider who provides insertion</a:t>
          </a:r>
        </a:p>
      </dgm:t>
    </dgm:pt>
    <dgm:pt modelId="{B656A2C7-3393-406E-B633-28C7A0A9147E}" type="parTrans" cxnId="{BA9F6AAC-4F4B-4139-B20C-A6C1AC44188A}">
      <dgm:prSet/>
      <dgm:spPr/>
      <dgm:t>
        <a:bodyPr/>
        <a:lstStyle/>
        <a:p>
          <a:endParaRPr lang="en-US" sz="11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B47E9B4-FA6D-4D0C-B8C8-F3E67745CFA1}" type="sibTrans" cxnId="{BA9F6AAC-4F4B-4139-B20C-A6C1AC44188A}">
      <dgm:prSet/>
      <dgm:spPr/>
      <dgm:t>
        <a:bodyPr/>
        <a:lstStyle/>
        <a:p>
          <a:endParaRPr lang="en-US" sz="11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0AE8596-25C4-4E70-BC1C-AB6203D0F756}">
      <dgm:prSet phldrT="[Text]" custT="1"/>
      <dgm:spPr/>
      <dgm:t>
        <a:bodyPr/>
        <a:lstStyle/>
        <a:p>
          <a:pPr algn="l"/>
          <a:r>
            <a:rPr lang="en-US" sz="1100">
              <a:latin typeface="Times New Roman" panose="02020603050405020304" pitchFamily="18" charset="0"/>
              <a:cs typeface="Times New Roman" panose="02020603050405020304" pitchFamily="18" charset="0"/>
            </a:rPr>
            <a:t>Advise preprocedure NSAID for IUD insertion</a:t>
          </a:r>
        </a:p>
      </dgm:t>
    </dgm:pt>
    <dgm:pt modelId="{55FFBCAC-B833-4F0D-9128-D4217FA6CB48}" type="parTrans" cxnId="{90C1C8FE-7884-4004-8FA9-BB0B023AC956}">
      <dgm:prSet/>
      <dgm:spPr/>
      <dgm:t>
        <a:bodyPr/>
        <a:lstStyle/>
        <a:p>
          <a:endParaRPr lang="en-US" sz="11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95707E6-0D04-4DD6-9123-EB9F698EBD2A}" type="sibTrans" cxnId="{90C1C8FE-7884-4004-8FA9-BB0B023AC956}">
      <dgm:prSet/>
      <dgm:spPr/>
      <dgm:t>
        <a:bodyPr/>
        <a:lstStyle/>
        <a:p>
          <a:endParaRPr lang="en-US" sz="11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55398BB-C7B2-47C5-82C5-AAD7B2521E72}">
      <dgm:prSet custT="1"/>
      <dgm:spPr/>
      <dgm:t>
        <a:bodyPr/>
        <a:lstStyle/>
        <a:p>
          <a:pPr algn="ctr"/>
          <a:r>
            <a:rPr lang="en-US" sz="1400">
              <a:latin typeface="Times New Roman" panose="02020603050405020304" pitchFamily="18" charset="0"/>
              <a:cs typeface="Times New Roman" panose="02020603050405020304" pitchFamily="18" charset="0"/>
            </a:rPr>
            <a:t>Insertion</a:t>
          </a:r>
        </a:p>
      </dgm:t>
    </dgm:pt>
    <dgm:pt modelId="{EAC7D510-C1FA-4155-ADD1-3E45497BDE55}" type="parTrans" cxnId="{B847A18A-9FB9-4B7E-82B7-80FCEA4870F0}">
      <dgm:prSet/>
      <dgm:spPr/>
      <dgm:t>
        <a:bodyPr/>
        <a:lstStyle/>
        <a:p>
          <a:endParaRPr lang="en-US" sz="11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AD99047-00F8-476B-BD36-00BCA214FFC3}" type="sibTrans" cxnId="{B847A18A-9FB9-4B7E-82B7-80FCEA4870F0}">
      <dgm:prSet/>
      <dgm:spPr/>
      <dgm:t>
        <a:bodyPr/>
        <a:lstStyle/>
        <a:p>
          <a:endParaRPr lang="en-US" sz="11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CC8E004-9612-47C6-958B-FE731B59BC8F}">
      <dgm:prSet custT="1"/>
      <dgm:spPr/>
      <dgm:t>
        <a:bodyPr/>
        <a:lstStyle/>
        <a:p>
          <a:pPr algn="l"/>
          <a:r>
            <a:rPr lang="en-US" sz="1100">
              <a:latin typeface="Times New Roman" panose="02020603050405020304" pitchFamily="18" charset="0"/>
              <a:cs typeface="Times New Roman" panose="02020603050405020304" pitchFamily="18" charset="0"/>
            </a:rPr>
            <a:t>Urine hcg</a:t>
          </a:r>
        </a:p>
      </dgm:t>
    </dgm:pt>
    <dgm:pt modelId="{A6EB9F1D-A47F-4182-8610-978028903914}" type="parTrans" cxnId="{EAD00939-333A-4C96-B83B-E0DCA9DF32A4}">
      <dgm:prSet/>
      <dgm:spPr/>
      <dgm:t>
        <a:bodyPr/>
        <a:lstStyle/>
        <a:p>
          <a:endParaRPr lang="en-US" sz="11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B6E232C-2CE2-49AB-9EDA-3CB87BD6E184}" type="sibTrans" cxnId="{EAD00939-333A-4C96-B83B-E0DCA9DF32A4}">
      <dgm:prSet/>
      <dgm:spPr/>
      <dgm:t>
        <a:bodyPr/>
        <a:lstStyle/>
        <a:p>
          <a:endParaRPr lang="en-US" sz="11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A1F9647-CEAE-4E9B-A1FD-41FBABB210E6}">
      <dgm:prSet custT="1"/>
      <dgm:spPr/>
      <dgm:t>
        <a:bodyPr/>
        <a:lstStyle/>
        <a:p>
          <a:pPr algn="l"/>
          <a:r>
            <a:rPr lang="en-US" sz="1100" dirty="0">
              <a:latin typeface="Times New Roman" panose="02020603050405020304" pitchFamily="18" charset="0"/>
              <a:cs typeface="Times New Roman" panose="02020603050405020304" pitchFamily="18" charset="0"/>
            </a:rPr>
            <a:t>Gonorrhea/ chlamydia swab</a:t>
          </a:r>
        </a:p>
      </dgm:t>
    </dgm:pt>
    <dgm:pt modelId="{1A2C332D-E969-4FCD-9AF6-DEFE72768B9D}" type="parTrans" cxnId="{144FBA41-93CA-45C4-99CB-987658A6ABCA}">
      <dgm:prSet/>
      <dgm:spPr/>
      <dgm:t>
        <a:bodyPr/>
        <a:lstStyle/>
        <a:p>
          <a:endParaRPr lang="en-US" sz="11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388F3AE-70D6-4C86-A90C-2B8035C54F05}" type="sibTrans" cxnId="{144FBA41-93CA-45C4-99CB-987658A6ABCA}">
      <dgm:prSet/>
      <dgm:spPr/>
      <dgm:t>
        <a:bodyPr/>
        <a:lstStyle/>
        <a:p>
          <a:endParaRPr lang="en-US" sz="11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AC079A3-8DD8-4C0B-BCAF-8EDC13B92DD0}">
      <dgm:prSet custT="1"/>
      <dgm:spPr/>
      <dgm:t>
        <a:bodyPr/>
        <a:lstStyle/>
        <a:p>
          <a:pPr algn="l"/>
          <a:r>
            <a:rPr lang="en-US" sz="1100">
              <a:latin typeface="Times New Roman" panose="02020603050405020304" pitchFamily="18" charset="0"/>
              <a:cs typeface="Times New Roman" panose="02020603050405020304" pitchFamily="18" charset="0"/>
            </a:rPr>
            <a:t>Review and sign informed consent</a:t>
          </a:r>
        </a:p>
      </dgm:t>
    </dgm:pt>
    <dgm:pt modelId="{7D4A63A2-D2B4-4C92-8B80-07AC0040523E}" type="parTrans" cxnId="{0659E5FB-B40C-4BBB-9C75-58CA0F3D6464}">
      <dgm:prSet/>
      <dgm:spPr/>
      <dgm:t>
        <a:bodyPr/>
        <a:lstStyle/>
        <a:p>
          <a:endParaRPr lang="en-US" sz="11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7138F2E-572F-48D1-9541-3E0685AACE44}" type="sibTrans" cxnId="{0659E5FB-B40C-4BBB-9C75-58CA0F3D6464}">
      <dgm:prSet/>
      <dgm:spPr/>
      <dgm:t>
        <a:bodyPr/>
        <a:lstStyle/>
        <a:p>
          <a:endParaRPr lang="en-US" sz="11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C2CFE8E-1AB3-4F50-AEA3-4EFD06398C5A}">
      <dgm:prSet custT="1"/>
      <dgm:spPr/>
      <dgm:t>
        <a:bodyPr/>
        <a:lstStyle/>
        <a:p>
          <a:pPr algn="l"/>
          <a:r>
            <a:rPr lang="en-US" sz="1100">
              <a:latin typeface="Times New Roman" panose="02020603050405020304" pitchFamily="18" charset="0"/>
              <a:cs typeface="Times New Roman" panose="02020603050405020304" pitchFamily="18" charset="0"/>
            </a:rPr>
            <a:t>Review post-procedure instructions (expected side effects, timing of NSAIDS if needed, how to perform IUD string check, when to return to clinic)</a:t>
          </a:r>
        </a:p>
      </dgm:t>
    </dgm:pt>
    <dgm:pt modelId="{58390838-AEDC-4635-81BD-2ADF2BD58E80}" type="parTrans" cxnId="{39234B77-0B20-4923-A46C-C137F5041FA1}">
      <dgm:prSet/>
      <dgm:spPr/>
      <dgm:t>
        <a:bodyPr/>
        <a:lstStyle/>
        <a:p>
          <a:endParaRPr lang="en-US" sz="11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F009204-3DF5-4347-A4D0-B5F260706CAF}" type="sibTrans" cxnId="{39234B77-0B20-4923-A46C-C137F5041FA1}">
      <dgm:prSet/>
      <dgm:spPr/>
      <dgm:t>
        <a:bodyPr/>
        <a:lstStyle/>
        <a:p>
          <a:endParaRPr lang="en-US" sz="11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D765F92-71F9-4C54-B144-D8363F93C71C}">
      <dgm:prSet custT="1"/>
      <dgm:spPr/>
      <dgm:t>
        <a:bodyPr/>
        <a:lstStyle/>
        <a:p>
          <a:pPr algn="ctr"/>
          <a:r>
            <a:rPr lang="en-US" sz="1400">
              <a:latin typeface="Times New Roman" panose="02020603050405020304" pitchFamily="18" charset="0"/>
              <a:cs typeface="Times New Roman" panose="02020603050405020304" pitchFamily="18" charset="0"/>
            </a:rPr>
            <a:t>Cleaning and Sterilization of Equipment</a:t>
          </a:r>
        </a:p>
      </dgm:t>
    </dgm:pt>
    <dgm:pt modelId="{DC689AB0-874F-44B9-A4D7-4FE2C0D0D73E}" type="parTrans" cxnId="{53C6500D-BA25-45C5-B41D-0E945F01F54A}">
      <dgm:prSet/>
      <dgm:spPr/>
      <dgm:t>
        <a:bodyPr/>
        <a:lstStyle/>
        <a:p>
          <a:endParaRPr lang="en-US" sz="11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BC477D4-1793-4264-83A7-DBEBE4654B7A}" type="sibTrans" cxnId="{53C6500D-BA25-45C5-B41D-0E945F01F54A}">
      <dgm:prSet/>
      <dgm:spPr/>
      <dgm:t>
        <a:bodyPr/>
        <a:lstStyle/>
        <a:p>
          <a:endParaRPr lang="en-US" sz="11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6A37743-2C89-4A30-9E38-0940D3537A50}">
      <dgm:prSet custT="1"/>
      <dgm:spPr/>
      <dgm:t>
        <a:bodyPr/>
        <a:lstStyle/>
        <a:p>
          <a:pPr algn="ctr"/>
          <a:r>
            <a:rPr lang="en-US" sz="1400">
              <a:latin typeface="Times New Roman" panose="02020603050405020304" pitchFamily="18" charset="0"/>
              <a:cs typeface="Times New Roman" panose="02020603050405020304" pitchFamily="18" charset="0"/>
            </a:rPr>
            <a:t>Optional Follow-Up Visit</a:t>
          </a:r>
        </a:p>
      </dgm:t>
    </dgm:pt>
    <dgm:pt modelId="{D85476BD-6BEC-4E89-BDEA-0B43E0F9934E}" type="parTrans" cxnId="{177B9EB5-42AA-4F7E-B721-142E1FEF1E46}">
      <dgm:prSet/>
      <dgm:spPr/>
      <dgm:t>
        <a:bodyPr/>
        <a:lstStyle/>
        <a:p>
          <a:endParaRPr lang="en-US" sz="11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40956DE-BAE9-42F5-BA62-B838C8A420DF}" type="sibTrans" cxnId="{177B9EB5-42AA-4F7E-B721-142E1FEF1E46}">
      <dgm:prSet/>
      <dgm:spPr/>
      <dgm:t>
        <a:bodyPr/>
        <a:lstStyle/>
        <a:p>
          <a:endParaRPr lang="en-US" sz="11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04A5200-1793-4D15-BF4C-A6071975F195}">
      <dgm:prSet custT="1"/>
      <dgm:spPr/>
      <dgm:t>
        <a:bodyPr/>
        <a:lstStyle/>
        <a:p>
          <a:pPr algn="l"/>
          <a:endParaRPr lang="en-US" sz="11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836356E-ACB3-4F04-B2C5-A02B04C3E09E}" type="parTrans" cxnId="{497D6108-E5C2-477A-AE20-C23C8F2C17EE}">
      <dgm:prSet/>
      <dgm:spPr/>
      <dgm:t>
        <a:bodyPr/>
        <a:lstStyle/>
        <a:p>
          <a:endParaRPr lang="en-US" sz="11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24A56AA-07B5-4A3D-8E0C-281173C1D8C0}" type="sibTrans" cxnId="{497D6108-E5C2-477A-AE20-C23C8F2C17EE}">
      <dgm:prSet/>
      <dgm:spPr/>
      <dgm:t>
        <a:bodyPr/>
        <a:lstStyle/>
        <a:p>
          <a:endParaRPr lang="en-US" sz="11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0A91067-2CFA-4B62-A05D-5060BD08F79D}">
      <dgm:prSet phldrT="[Text]" custT="1"/>
      <dgm:spPr/>
      <dgm:t>
        <a:bodyPr/>
        <a:lstStyle/>
        <a:p>
          <a:pPr algn="l"/>
          <a:r>
            <a:rPr lang="en-US" sz="1100">
              <a:latin typeface="Times New Roman" panose="02020603050405020304" pitchFamily="18" charset="0"/>
              <a:cs typeface="Times New Roman" panose="02020603050405020304" pitchFamily="18" charset="0"/>
            </a:rPr>
            <a:t>Provide anticipatory guidance regarding procedure and expected change in bleeding patterns</a:t>
          </a:r>
        </a:p>
      </dgm:t>
    </dgm:pt>
    <dgm:pt modelId="{97AF0243-E8A6-4E00-A0E6-851F223347DD}" type="parTrans" cxnId="{63106EC7-87FF-48DB-BD41-349718592EE2}">
      <dgm:prSet/>
      <dgm:spPr/>
      <dgm:t>
        <a:bodyPr/>
        <a:lstStyle/>
        <a:p>
          <a:endParaRPr lang="en-US" sz="11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8FB6C94-285E-4E3E-870D-70A6FCAAA26E}" type="sibTrans" cxnId="{63106EC7-87FF-48DB-BD41-349718592EE2}">
      <dgm:prSet/>
      <dgm:spPr/>
      <dgm:t>
        <a:bodyPr/>
        <a:lstStyle/>
        <a:p>
          <a:endParaRPr lang="en-US" sz="11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5004B0A-CD8A-42AA-B6B1-E4DFC9699180}">
      <dgm:prSet custT="1"/>
      <dgm:spPr/>
      <dgm:t>
        <a:bodyPr/>
        <a:lstStyle/>
        <a:p>
          <a:pPr algn="l"/>
          <a:r>
            <a:rPr lang="en-US" sz="1100">
              <a:latin typeface="Times New Roman" panose="02020603050405020304" pitchFamily="18" charset="0"/>
              <a:cs typeface="Times New Roman" panose="02020603050405020304" pitchFamily="18" charset="0"/>
            </a:rPr>
            <a:t>Consider performing exam to examine IUD strings if indicated</a:t>
          </a:r>
        </a:p>
      </dgm:t>
    </dgm:pt>
    <dgm:pt modelId="{B66FE1A6-A7ED-48C1-9904-DB7B7802A720}" type="parTrans" cxnId="{80E70897-306D-4FCD-8615-3EC6EB5E4EEB}">
      <dgm:prSet/>
      <dgm:spPr/>
      <dgm:t>
        <a:bodyPr/>
        <a:lstStyle/>
        <a:p>
          <a:endParaRPr lang="en-US" sz="11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1216C30-F5AE-4515-B59B-E5AC0E0E5191}" type="sibTrans" cxnId="{80E70897-306D-4FCD-8615-3EC6EB5E4EEB}">
      <dgm:prSet/>
      <dgm:spPr/>
      <dgm:t>
        <a:bodyPr/>
        <a:lstStyle/>
        <a:p>
          <a:endParaRPr lang="en-US" sz="11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D12A494-6B15-4971-BA0C-1FBCCBC2900C}">
      <dgm:prSet custT="1"/>
      <dgm:spPr/>
      <dgm:t>
        <a:bodyPr/>
        <a:lstStyle/>
        <a:p>
          <a:pPr algn="l"/>
          <a:endParaRPr lang="en-US" sz="11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7E5B1CA-07C7-4CCF-BF1A-7C5ECCB18F27}" type="parTrans" cxnId="{E1A84C73-06C8-460B-A733-861FDD4974A9}">
      <dgm:prSet/>
      <dgm:spPr/>
      <dgm:t>
        <a:bodyPr/>
        <a:lstStyle/>
        <a:p>
          <a:endParaRPr lang="en-US" sz="11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9CCDB4C-013D-43D1-90ED-90312B205D26}" type="sibTrans" cxnId="{E1A84C73-06C8-460B-A733-861FDD4974A9}">
      <dgm:prSet/>
      <dgm:spPr/>
      <dgm:t>
        <a:bodyPr/>
        <a:lstStyle/>
        <a:p>
          <a:endParaRPr lang="en-US" sz="11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0F6F234-59A3-478F-A1C9-51A55AFBFCE7}">
      <dgm:prSet custT="1"/>
      <dgm:spPr/>
      <dgm:t>
        <a:bodyPr/>
        <a:lstStyle/>
        <a:p>
          <a:pPr algn="l"/>
          <a:r>
            <a:rPr lang="en-US" sz="1100" b="0" i="0" u="none">
              <a:latin typeface="Times New Roman" panose="02020603050405020304" pitchFamily="18" charset="0"/>
              <a:cs typeface="Times New Roman" panose="02020603050405020304" pitchFamily="18" charset="0"/>
            </a:rPr>
            <a:t>Advise the woman to return at any time desired</a:t>
          </a:r>
          <a:endParaRPr lang="en-US" sz="11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FBC2AA2-ED3B-486B-999E-3A698259849B}" type="parTrans" cxnId="{2157B489-2599-42F6-A5DF-F2671A471BC2}">
      <dgm:prSet/>
      <dgm:spPr/>
      <dgm:t>
        <a:bodyPr/>
        <a:lstStyle/>
        <a:p>
          <a:endParaRPr lang="en-US" sz="11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798AC2A-CCDD-41D0-8D13-6846461166DF}" type="sibTrans" cxnId="{2157B489-2599-42F6-A5DF-F2671A471BC2}">
      <dgm:prSet/>
      <dgm:spPr/>
      <dgm:t>
        <a:bodyPr/>
        <a:lstStyle/>
        <a:p>
          <a:endParaRPr lang="en-US" sz="11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DF866B4-1748-4A78-9BA1-3FE4746B0AFE}">
      <dgm:prSet phldrT="[Text]" custT="1"/>
      <dgm:spPr/>
      <dgm:t>
        <a:bodyPr/>
        <a:lstStyle/>
        <a:p>
          <a:pPr algn="l"/>
          <a:r>
            <a:rPr lang="en-US" sz="1100">
              <a:latin typeface="Times New Roman" panose="02020603050405020304" pitchFamily="18" charset="0"/>
              <a:cs typeface="Times New Roman" panose="02020603050405020304" pitchFamily="18" charset="0"/>
            </a:rPr>
            <a:t>Can be done by any MOC provider</a:t>
          </a:r>
        </a:p>
      </dgm:t>
    </dgm:pt>
    <dgm:pt modelId="{B70B25AE-F3F0-4FD0-B596-9FCB8CB8E9F9}" type="parTrans" cxnId="{0B116CA2-1902-4857-843F-8F05F5FB151E}">
      <dgm:prSet/>
      <dgm:spPr/>
      <dgm:t>
        <a:bodyPr/>
        <a:lstStyle/>
        <a:p>
          <a:endParaRPr lang="en-US"/>
        </a:p>
      </dgm:t>
    </dgm:pt>
    <dgm:pt modelId="{07B845FC-49AD-4238-9D7F-34826702C792}" type="sibTrans" cxnId="{0B116CA2-1902-4857-843F-8F05F5FB151E}">
      <dgm:prSet/>
      <dgm:spPr/>
      <dgm:t>
        <a:bodyPr/>
        <a:lstStyle/>
        <a:p>
          <a:endParaRPr lang="en-US"/>
        </a:p>
      </dgm:t>
    </dgm:pt>
    <dgm:pt modelId="{FC565DBA-C049-4DD4-A2C8-D29FEAFB3046}">
      <dgm:prSet phldrT="[Text]" custT="1"/>
      <dgm:spPr/>
      <dgm:t>
        <a:bodyPr/>
        <a:lstStyle/>
        <a:p>
          <a:pPr algn="l"/>
          <a:r>
            <a:rPr lang="en-US" sz="1100">
              <a:latin typeface="Times New Roman" panose="02020603050405020304" pitchFamily="18" charset="0"/>
              <a:cs typeface="Times New Roman" panose="02020603050405020304" pitchFamily="18" charset="0"/>
            </a:rPr>
            <a:t>If LARC selected, refer for insertion with ARNP</a:t>
          </a:r>
        </a:p>
      </dgm:t>
    </dgm:pt>
    <dgm:pt modelId="{5CA29D55-F25F-4755-9696-25A082E645EE}" type="parTrans" cxnId="{08257718-4B35-4812-B534-FF398247A5F9}">
      <dgm:prSet/>
      <dgm:spPr/>
      <dgm:t>
        <a:bodyPr/>
        <a:lstStyle/>
        <a:p>
          <a:endParaRPr lang="en-US"/>
        </a:p>
      </dgm:t>
    </dgm:pt>
    <dgm:pt modelId="{83DC80C6-BC88-445D-9623-46CB991D92E8}" type="sibTrans" cxnId="{08257718-4B35-4812-B534-FF398247A5F9}">
      <dgm:prSet/>
      <dgm:spPr/>
      <dgm:t>
        <a:bodyPr/>
        <a:lstStyle/>
        <a:p>
          <a:endParaRPr lang="en-US"/>
        </a:p>
      </dgm:t>
    </dgm:pt>
    <dgm:pt modelId="{7702962F-89E3-40D3-ADA8-E1E76DCFC1AA}">
      <dgm:prSet phldrT="[Text]" custT="1"/>
      <dgm:spPr/>
      <dgm:t>
        <a:bodyPr/>
        <a:lstStyle/>
        <a:p>
          <a:pPr algn="l"/>
          <a:endParaRPr lang="en-US" sz="11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D292121-E2C5-41E4-893C-14A566AC7AF3}" type="parTrans" cxnId="{A518C15C-9563-4FB9-9111-03A821A129F2}">
      <dgm:prSet/>
      <dgm:spPr/>
      <dgm:t>
        <a:bodyPr/>
        <a:lstStyle/>
        <a:p>
          <a:endParaRPr lang="en-US"/>
        </a:p>
      </dgm:t>
    </dgm:pt>
    <dgm:pt modelId="{1DC84CD6-838F-42AF-A46B-4B839440FD7C}" type="sibTrans" cxnId="{A518C15C-9563-4FB9-9111-03A821A129F2}">
      <dgm:prSet/>
      <dgm:spPr/>
      <dgm:t>
        <a:bodyPr/>
        <a:lstStyle/>
        <a:p>
          <a:endParaRPr lang="en-US"/>
        </a:p>
      </dgm:t>
    </dgm:pt>
    <dgm:pt modelId="{3CE89412-31E3-472B-8B82-7A42F49FB01A}">
      <dgm:prSet custT="1"/>
      <dgm:spPr/>
      <dgm:t>
        <a:bodyPr/>
        <a:lstStyle/>
        <a:p>
          <a:pPr algn="l"/>
          <a:r>
            <a:rPr lang="en-US" sz="1100">
              <a:latin typeface="Times New Roman" panose="02020603050405020304" pitchFamily="18" charset="0"/>
              <a:cs typeface="Times New Roman" panose="02020603050405020304" pitchFamily="18" charset="0"/>
            </a:rPr>
            <a:t>Drop off instruments for sterilization at local primary care office</a:t>
          </a:r>
        </a:p>
      </dgm:t>
    </dgm:pt>
    <dgm:pt modelId="{4517407D-3E9C-409A-8166-FF30E816D96F}" type="parTrans" cxnId="{7BEE2BA1-5368-42F4-B418-6B67C7E86455}">
      <dgm:prSet/>
      <dgm:spPr/>
      <dgm:t>
        <a:bodyPr/>
        <a:lstStyle/>
        <a:p>
          <a:endParaRPr lang="en-US"/>
        </a:p>
      </dgm:t>
    </dgm:pt>
    <dgm:pt modelId="{D7DF45FA-A234-4B86-B736-16FAC4C9D60B}" type="sibTrans" cxnId="{7BEE2BA1-5368-42F4-B418-6B67C7E86455}">
      <dgm:prSet/>
      <dgm:spPr/>
      <dgm:t>
        <a:bodyPr/>
        <a:lstStyle/>
        <a:p>
          <a:endParaRPr lang="en-US"/>
        </a:p>
      </dgm:t>
    </dgm:pt>
    <dgm:pt modelId="{22195F45-F92B-4646-9BB3-F8C9F04C0F7F}">
      <dgm:prSet custT="1"/>
      <dgm:spPr/>
      <dgm:t>
        <a:bodyPr/>
        <a:lstStyle/>
        <a:p>
          <a:pPr algn="l"/>
          <a:r>
            <a:rPr lang="en-US" sz="1100">
              <a:latin typeface="Times New Roman" panose="02020603050405020304" pitchFamily="18" charset="0"/>
              <a:cs typeface="Times New Roman" panose="02020603050405020304" pitchFamily="18" charset="0"/>
            </a:rPr>
            <a:t>Decontaminate and clean instruments according to institutional infection control practices</a:t>
          </a:r>
        </a:p>
      </dgm:t>
    </dgm:pt>
    <dgm:pt modelId="{30005339-894C-4CBE-9212-5A826FCCE7CC}" type="parTrans" cxnId="{C4AA0B88-92B0-4637-B6B8-BEACE68ACE4A}">
      <dgm:prSet/>
      <dgm:spPr/>
      <dgm:t>
        <a:bodyPr/>
        <a:lstStyle/>
        <a:p>
          <a:endParaRPr lang="en-US"/>
        </a:p>
      </dgm:t>
    </dgm:pt>
    <dgm:pt modelId="{35B0BCA4-4D4B-4245-8291-65930631CDF1}" type="sibTrans" cxnId="{C4AA0B88-92B0-4637-B6B8-BEACE68ACE4A}">
      <dgm:prSet/>
      <dgm:spPr/>
      <dgm:t>
        <a:bodyPr/>
        <a:lstStyle/>
        <a:p>
          <a:endParaRPr lang="en-US"/>
        </a:p>
      </dgm:t>
    </dgm:pt>
    <dgm:pt modelId="{FAE69642-57B6-4EF7-95DA-6032CE4C2044}">
      <dgm:prSet phldrT="[Text]" custT="1"/>
      <dgm:spPr/>
      <dgm:t>
        <a:bodyPr/>
        <a:lstStyle/>
        <a:p>
          <a:pPr algn="l"/>
          <a:r>
            <a:rPr lang="en-US" sz="1100">
              <a:latin typeface="Times New Roman" panose="02020603050405020304" pitchFamily="18" charset="0"/>
              <a:cs typeface="Times New Roman" panose="02020603050405020304" pitchFamily="18" charset="0"/>
            </a:rPr>
            <a:t>Device ships to MOC office</a:t>
          </a:r>
        </a:p>
      </dgm:t>
    </dgm:pt>
    <dgm:pt modelId="{6C17C187-CD11-40D1-8A37-2AEDC987A73B}" type="parTrans" cxnId="{7F6B59A5-59FE-44B9-9F77-57CA9060D181}">
      <dgm:prSet/>
      <dgm:spPr/>
      <dgm:t>
        <a:bodyPr/>
        <a:lstStyle/>
        <a:p>
          <a:endParaRPr lang="en-US"/>
        </a:p>
      </dgm:t>
    </dgm:pt>
    <dgm:pt modelId="{F656524B-C247-42DE-B598-F12A8CD1E4FB}" type="sibTrans" cxnId="{7F6B59A5-59FE-44B9-9F77-57CA9060D181}">
      <dgm:prSet/>
      <dgm:spPr/>
      <dgm:t>
        <a:bodyPr/>
        <a:lstStyle/>
        <a:p>
          <a:endParaRPr lang="en-US"/>
        </a:p>
      </dgm:t>
    </dgm:pt>
    <dgm:pt modelId="{875AC45F-9983-449A-A3C9-6BAB2B49A14E}">
      <dgm:prSet phldrT="[Text]" custT="1"/>
      <dgm:spPr/>
      <dgm:t>
        <a:bodyPr/>
        <a:lstStyle/>
        <a:p>
          <a:pPr algn="l"/>
          <a:r>
            <a:rPr lang="en-US" sz="1100" dirty="0">
              <a:latin typeface="Times New Roman" panose="02020603050405020304" pitchFamily="18" charset="0"/>
              <a:cs typeface="Times New Roman" panose="02020603050405020304" pitchFamily="18" charset="0"/>
            </a:rPr>
            <a:t>If insured, order LARC through health insurance</a:t>
          </a:r>
        </a:p>
      </dgm:t>
    </dgm:pt>
    <dgm:pt modelId="{BF39B045-6888-4A3E-A630-0A6FE95B1F04}" type="parTrans" cxnId="{3517A29A-F30B-4359-9A65-79676F6BCFCD}">
      <dgm:prSet/>
      <dgm:spPr/>
      <dgm:t>
        <a:bodyPr/>
        <a:lstStyle/>
        <a:p>
          <a:endParaRPr lang="en-US"/>
        </a:p>
      </dgm:t>
    </dgm:pt>
    <dgm:pt modelId="{30C03D1F-E98F-4992-B4DA-F704BFDD25D5}" type="sibTrans" cxnId="{3517A29A-F30B-4359-9A65-79676F6BCFCD}">
      <dgm:prSet/>
      <dgm:spPr/>
      <dgm:t>
        <a:bodyPr/>
        <a:lstStyle/>
        <a:p>
          <a:endParaRPr lang="en-US"/>
        </a:p>
      </dgm:t>
    </dgm:pt>
    <dgm:pt modelId="{FA6AA9B9-B574-4C0A-9F8C-D66DAA069A03}">
      <dgm:prSet phldrT="[Text]" custT="1"/>
      <dgm:spPr/>
      <dgm:t>
        <a:bodyPr/>
        <a:lstStyle/>
        <a:p>
          <a:pPr algn="l"/>
          <a:r>
            <a:rPr lang="en-US" sz="1100">
              <a:latin typeface="Times New Roman" panose="02020603050405020304" pitchFamily="18" charset="0"/>
              <a:cs typeface="Times New Roman" panose="02020603050405020304" pitchFamily="18" charset="0"/>
            </a:rPr>
            <a:t>ARNP calls patient to schedule insertion</a:t>
          </a:r>
        </a:p>
      </dgm:t>
    </dgm:pt>
    <dgm:pt modelId="{C949E22E-1275-488C-982E-FCD96FCD16F1}" type="parTrans" cxnId="{A83A2F10-335C-4F9F-8A80-BC1E16111A36}">
      <dgm:prSet/>
      <dgm:spPr/>
      <dgm:t>
        <a:bodyPr/>
        <a:lstStyle/>
        <a:p>
          <a:endParaRPr lang="en-US"/>
        </a:p>
      </dgm:t>
    </dgm:pt>
    <dgm:pt modelId="{4DE1D4F0-1C93-4ABC-AE78-871A1A3D1467}" type="sibTrans" cxnId="{A83A2F10-335C-4F9F-8A80-BC1E16111A36}">
      <dgm:prSet/>
      <dgm:spPr/>
      <dgm:t>
        <a:bodyPr/>
        <a:lstStyle/>
        <a:p>
          <a:endParaRPr lang="en-US"/>
        </a:p>
      </dgm:t>
    </dgm:pt>
    <dgm:pt modelId="{989319C0-B848-FD4D-A90C-8CF1CE71905D}">
      <dgm:prSet custT="1"/>
      <dgm:spPr/>
      <dgm:t>
        <a:bodyPr/>
        <a:lstStyle/>
        <a:p>
          <a:pPr algn="l"/>
          <a:r>
            <a:rPr lang="en-US" sz="1100">
              <a:latin typeface="Times New Roman" panose="02020603050405020304" pitchFamily="18" charset="0"/>
              <a:cs typeface="Times New Roman" panose="02020603050405020304" pitchFamily="18" charset="0"/>
            </a:rPr>
            <a:t>Assess satisfaction, side effects, other problems or questions</a:t>
          </a:r>
        </a:p>
      </dgm:t>
    </dgm:pt>
    <dgm:pt modelId="{0651B1F2-3714-E64F-BA96-069351DF6F96}" type="parTrans" cxnId="{AA22AD48-91B7-E149-9CE3-FF5285868C59}">
      <dgm:prSet/>
      <dgm:spPr/>
      <dgm:t>
        <a:bodyPr/>
        <a:lstStyle/>
        <a:p>
          <a:endParaRPr lang="en-US"/>
        </a:p>
      </dgm:t>
    </dgm:pt>
    <dgm:pt modelId="{0CB4D0D3-14F0-4245-81CF-84391A0C28A9}" type="sibTrans" cxnId="{AA22AD48-91B7-E149-9CE3-FF5285868C59}">
      <dgm:prSet/>
      <dgm:spPr/>
      <dgm:t>
        <a:bodyPr/>
        <a:lstStyle/>
        <a:p>
          <a:endParaRPr lang="en-US"/>
        </a:p>
      </dgm:t>
    </dgm:pt>
    <dgm:pt modelId="{718C6B25-9DAF-4C5D-87A2-319717B649F8}" type="pres">
      <dgm:prSet presAssocID="{7EF0401F-35EC-437E-BDA3-CAB2A3270EF1}" presName="Name0" presStyleCnt="0">
        <dgm:presLayoutVars>
          <dgm:dir/>
          <dgm:resizeHandles val="exact"/>
        </dgm:presLayoutVars>
      </dgm:prSet>
      <dgm:spPr/>
    </dgm:pt>
    <dgm:pt modelId="{D551DFF1-F5B2-42C1-8D2B-6C37426B08AC}" type="pres">
      <dgm:prSet presAssocID="{395C32C1-0015-4F68-8668-8BEB2303E626}" presName="node" presStyleLbl="node1" presStyleIdx="0" presStyleCnt="6">
        <dgm:presLayoutVars>
          <dgm:bulletEnabled val="1"/>
        </dgm:presLayoutVars>
      </dgm:prSet>
      <dgm:spPr/>
    </dgm:pt>
    <dgm:pt modelId="{95339751-EE34-4F39-B1F3-4A5BBB7E39E9}" type="pres">
      <dgm:prSet presAssocID="{12FBC1F8-3542-482B-835B-B82503B31D43}" presName="sibTrans" presStyleLbl="sibTrans1D1" presStyleIdx="0" presStyleCnt="5"/>
      <dgm:spPr/>
    </dgm:pt>
    <dgm:pt modelId="{341CB158-00EB-4898-939E-B0C71CE048FA}" type="pres">
      <dgm:prSet presAssocID="{12FBC1F8-3542-482B-835B-B82503B31D43}" presName="connectorText" presStyleLbl="sibTrans1D1" presStyleIdx="0" presStyleCnt="5"/>
      <dgm:spPr/>
    </dgm:pt>
    <dgm:pt modelId="{F9790D91-53D5-4ADC-B5D0-A2C71AD5BB2F}" type="pres">
      <dgm:prSet presAssocID="{53312BF1-3B38-4DF8-8B4C-1C70D5374BE5}" presName="node" presStyleLbl="node1" presStyleIdx="1" presStyleCnt="6">
        <dgm:presLayoutVars>
          <dgm:bulletEnabled val="1"/>
        </dgm:presLayoutVars>
      </dgm:prSet>
      <dgm:spPr/>
    </dgm:pt>
    <dgm:pt modelId="{EDEFDBD0-1131-4D2D-AB2C-448255310301}" type="pres">
      <dgm:prSet presAssocID="{7CDEE3B5-C27D-443B-B0A7-558756391722}" presName="sibTrans" presStyleLbl="sibTrans1D1" presStyleIdx="1" presStyleCnt="5"/>
      <dgm:spPr/>
    </dgm:pt>
    <dgm:pt modelId="{1BFB705B-D581-416D-B210-FF47212843A3}" type="pres">
      <dgm:prSet presAssocID="{7CDEE3B5-C27D-443B-B0A7-558756391722}" presName="connectorText" presStyleLbl="sibTrans1D1" presStyleIdx="1" presStyleCnt="5"/>
      <dgm:spPr/>
    </dgm:pt>
    <dgm:pt modelId="{2D625A2C-94B5-4A65-A4AD-87C58FEB8EDF}" type="pres">
      <dgm:prSet presAssocID="{B30E5CBF-3E23-4921-9A7D-B64CCDC2E0CB}" presName="node" presStyleLbl="node1" presStyleIdx="2" presStyleCnt="6">
        <dgm:presLayoutVars>
          <dgm:bulletEnabled val="1"/>
        </dgm:presLayoutVars>
      </dgm:prSet>
      <dgm:spPr/>
    </dgm:pt>
    <dgm:pt modelId="{F9BD6CBF-48DB-4D3E-9B8C-9CEC04C78979}" type="pres">
      <dgm:prSet presAssocID="{5E125C99-A6E2-4C39-8D20-AF44FFAABAD7}" presName="sibTrans" presStyleLbl="sibTrans1D1" presStyleIdx="2" presStyleCnt="5"/>
      <dgm:spPr/>
    </dgm:pt>
    <dgm:pt modelId="{E1506718-D1E2-450F-9B70-9864F10B2928}" type="pres">
      <dgm:prSet presAssocID="{5E125C99-A6E2-4C39-8D20-AF44FFAABAD7}" presName="connectorText" presStyleLbl="sibTrans1D1" presStyleIdx="2" presStyleCnt="5"/>
      <dgm:spPr/>
    </dgm:pt>
    <dgm:pt modelId="{712B8AFC-EF84-4062-A7DE-F373AF73B02B}" type="pres">
      <dgm:prSet presAssocID="{155398BB-C7B2-47C5-82C5-AAD7B2521E72}" presName="node" presStyleLbl="node1" presStyleIdx="3" presStyleCnt="6">
        <dgm:presLayoutVars>
          <dgm:bulletEnabled val="1"/>
        </dgm:presLayoutVars>
      </dgm:prSet>
      <dgm:spPr/>
    </dgm:pt>
    <dgm:pt modelId="{54EE8000-17AA-4F5B-8087-D3F337BCB870}" type="pres">
      <dgm:prSet presAssocID="{0AD99047-00F8-476B-BD36-00BCA214FFC3}" presName="sibTrans" presStyleLbl="sibTrans1D1" presStyleIdx="3" presStyleCnt="5"/>
      <dgm:spPr/>
    </dgm:pt>
    <dgm:pt modelId="{A6C5FFCB-C6E6-42FB-B618-A19754ED8FA3}" type="pres">
      <dgm:prSet presAssocID="{0AD99047-00F8-476B-BD36-00BCA214FFC3}" presName="connectorText" presStyleLbl="sibTrans1D1" presStyleIdx="3" presStyleCnt="5"/>
      <dgm:spPr/>
    </dgm:pt>
    <dgm:pt modelId="{34CFA924-CDE5-47A5-8919-75D9268177AB}" type="pres">
      <dgm:prSet presAssocID="{ED765F92-71F9-4C54-B144-D8363F93C71C}" presName="node" presStyleLbl="node1" presStyleIdx="4" presStyleCnt="6">
        <dgm:presLayoutVars>
          <dgm:bulletEnabled val="1"/>
        </dgm:presLayoutVars>
      </dgm:prSet>
      <dgm:spPr/>
    </dgm:pt>
    <dgm:pt modelId="{6A2BF0C2-1AA6-4829-8779-24D13F911F5A}" type="pres">
      <dgm:prSet presAssocID="{FBC477D4-1793-4264-83A7-DBEBE4654B7A}" presName="sibTrans" presStyleLbl="sibTrans1D1" presStyleIdx="4" presStyleCnt="5"/>
      <dgm:spPr/>
    </dgm:pt>
    <dgm:pt modelId="{EAFA5788-ED80-4B58-8A40-52D207AC7A37}" type="pres">
      <dgm:prSet presAssocID="{FBC477D4-1793-4264-83A7-DBEBE4654B7A}" presName="connectorText" presStyleLbl="sibTrans1D1" presStyleIdx="4" presStyleCnt="5"/>
      <dgm:spPr/>
    </dgm:pt>
    <dgm:pt modelId="{AFC3A94D-927E-4921-8BBB-2EA735438CEF}" type="pres">
      <dgm:prSet presAssocID="{D6A37743-2C89-4A30-9E38-0940D3537A50}" presName="node" presStyleLbl="node1" presStyleIdx="5" presStyleCnt="6">
        <dgm:presLayoutVars>
          <dgm:bulletEnabled val="1"/>
        </dgm:presLayoutVars>
      </dgm:prSet>
      <dgm:spPr/>
    </dgm:pt>
  </dgm:ptLst>
  <dgm:cxnLst>
    <dgm:cxn modelId="{497D6108-E5C2-477A-AE20-C23C8F2C17EE}" srcId="{D6A37743-2C89-4A30-9E38-0940D3537A50}" destId="{404A5200-1793-4D15-BF4C-A6071975F195}" srcOrd="4" destOrd="0" parTransId="{B836356E-ACB3-4F04-B2C5-A02B04C3E09E}" sibTransId="{E24A56AA-07B5-4A3D-8E0C-281173C1D8C0}"/>
    <dgm:cxn modelId="{53C6500D-BA25-45C5-B41D-0E945F01F54A}" srcId="{7EF0401F-35EC-437E-BDA3-CAB2A3270EF1}" destId="{ED765F92-71F9-4C54-B144-D8363F93C71C}" srcOrd="4" destOrd="0" parTransId="{DC689AB0-874F-44B9-A4D7-4FE2C0D0D73E}" sibTransId="{FBC477D4-1793-4264-83A7-DBEBE4654B7A}"/>
    <dgm:cxn modelId="{A83A2F10-335C-4F9F-8A80-BC1E16111A36}" srcId="{53312BF1-3B38-4DF8-8B4C-1C70D5374BE5}" destId="{FA6AA9B9-B574-4C0A-9F8C-D66DAA069A03}" srcOrd="3" destOrd="0" parTransId="{C949E22E-1275-488C-982E-FCD96FCD16F1}" sibTransId="{4DE1D4F0-1C93-4ABC-AE78-871A1A3D1467}"/>
    <dgm:cxn modelId="{BF3B4A11-AAC9-41D9-A8E7-B6947DEE9A82}" type="presOf" srcId="{0C2CFE8E-1AB3-4F50-AEA3-4EFD06398C5A}" destId="{712B8AFC-EF84-4062-A7DE-F373AF73B02B}" srcOrd="0" destOrd="4" presId="urn:microsoft.com/office/officeart/2005/8/layout/bProcess3"/>
    <dgm:cxn modelId="{3D0C9311-4CBF-4084-827F-21A105E9AF60}" srcId="{395C32C1-0015-4F68-8668-8BEB2303E626}" destId="{9A7C4966-55AF-4006-80B4-1522807C95C8}" srcOrd="0" destOrd="0" parTransId="{F16D1E01-3513-45FA-A853-8FAF75264C31}" sibTransId="{B7C1AEE9-E30A-4A60-847E-12D20288AAD8}"/>
    <dgm:cxn modelId="{4B041218-2DEB-CA4B-AB71-9BC212E0BB7C}" type="presOf" srcId="{989319C0-B848-FD4D-A90C-8CF1CE71905D}" destId="{AFC3A94D-927E-4921-8BBB-2EA735438CEF}" srcOrd="0" destOrd="2" presId="urn:microsoft.com/office/officeart/2005/8/layout/bProcess3"/>
    <dgm:cxn modelId="{08257718-4B35-4812-B534-FF398247A5F9}" srcId="{395C32C1-0015-4F68-8668-8BEB2303E626}" destId="{FC565DBA-C049-4DD4-A2C8-D29FEAFB3046}" srcOrd="2" destOrd="0" parTransId="{5CA29D55-F25F-4755-9696-25A082E645EE}" sibTransId="{83DC80C6-BC88-445D-9623-46CB991D92E8}"/>
    <dgm:cxn modelId="{04A6021B-38CF-481B-99DF-53F2CDEE941D}" type="presOf" srcId="{D6A37743-2C89-4A30-9E38-0940D3537A50}" destId="{AFC3A94D-927E-4921-8BBB-2EA735438CEF}" srcOrd="0" destOrd="0" presId="urn:microsoft.com/office/officeart/2005/8/layout/bProcess3"/>
    <dgm:cxn modelId="{8B8A4A1B-5DAD-4D68-B166-8A283992B644}" type="presOf" srcId="{FBC477D4-1793-4264-83A7-DBEBE4654B7A}" destId="{EAFA5788-ED80-4B58-8A40-52D207AC7A37}" srcOrd="1" destOrd="0" presId="urn:microsoft.com/office/officeart/2005/8/layout/bProcess3"/>
    <dgm:cxn modelId="{AAC33623-82FA-441D-BECB-49578A368059}" type="presOf" srcId="{B30E5CBF-3E23-4921-9A7D-B64CCDC2E0CB}" destId="{2D625A2C-94B5-4A65-A4AD-87C58FEB8EDF}" srcOrd="0" destOrd="0" presId="urn:microsoft.com/office/officeart/2005/8/layout/bProcess3"/>
    <dgm:cxn modelId="{73180F2B-3E9C-4B74-B3E0-5BE1B6100C18}" srcId="{7EF0401F-35EC-437E-BDA3-CAB2A3270EF1}" destId="{53312BF1-3B38-4DF8-8B4C-1C70D5374BE5}" srcOrd="1" destOrd="0" parTransId="{5E86C3AA-BC57-48A3-AC89-4684E40331A4}" sibTransId="{7CDEE3B5-C27D-443B-B0A7-558756391722}"/>
    <dgm:cxn modelId="{EAD00939-333A-4C96-B83B-E0DCA9DF32A4}" srcId="{155398BB-C7B2-47C5-82C5-AAD7B2521E72}" destId="{3CC8E004-9612-47C6-958B-FE731B59BC8F}" srcOrd="0" destOrd="0" parTransId="{A6EB9F1D-A47F-4182-8610-978028903914}" sibTransId="{6B6E232C-2CE2-49AB-9EDA-3CB87BD6E184}"/>
    <dgm:cxn modelId="{53CC313E-52DA-4F26-A0B7-7A34A8C73F7C}" type="presOf" srcId="{9A7C4966-55AF-4006-80B4-1522807C95C8}" destId="{D551DFF1-F5B2-42C1-8D2B-6C37426B08AC}" srcOrd="0" destOrd="1" presId="urn:microsoft.com/office/officeart/2005/8/layout/bProcess3"/>
    <dgm:cxn modelId="{144FBA41-93CA-45C4-99CB-987658A6ABCA}" srcId="{155398BB-C7B2-47C5-82C5-AAD7B2521E72}" destId="{CA1F9647-CEAE-4E9B-A1FD-41FBABB210E6}" srcOrd="2" destOrd="0" parTransId="{1A2C332D-E969-4FCD-9AF6-DEFE72768B9D}" sibTransId="{F388F3AE-70D6-4C86-A90C-2B8035C54F05}"/>
    <dgm:cxn modelId="{45258742-2EB2-46EE-AD48-02C0A40C4ACF}" type="presOf" srcId="{404A5200-1793-4D15-BF4C-A6071975F195}" destId="{AFC3A94D-927E-4921-8BBB-2EA735438CEF}" srcOrd="0" destOrd="5" presId="urn:microsoft.com/office/officeart/2005/8/layout/bProcess3"/>
    <dgm:cxn modelId="{AA22AD48-91B7-E149-9CE3-FF5285868C59}" srcId="{D6A37743-2C89-4A30-9E38-0940D3537A50}" destId="{989319C0-B848-FD4D-A90C-8CF1CE71905D}" srcOrd="1" destOrd="0" parTransId="{0651B1F2-3714-E64F-BA96-069351DF6F96}" sibTransId="{0CB4D0D3-14F0-4245-81CF-84391A0C28A9}"/>
    <dgm:cxn modelId="{851F9B51-E0D7-4979-85C4-038024577652}" type="presOf" srcId="{50AE8596-25C4-4E70-BC1C-AB6203D0F756}" destId="{2D625A2C-94B5-4A65-A4AD-87C58FEB8EDF}" srcOrd="0" destOrd="2" presId="urn:microsoft.com/office/officeart/2005/8/layout/bProcess3"/>
    <dgm:cxn modelId="{F4854954-BAB2-4479-8148-F10DA7422451}" type="presOf" srcId="{5E125C99-A6E2-4C39-8D20-AF44FFAABAD7}" destId="{E1506718-D1E2-450F-9B70-9864F10B2928}" srcOrd="1" destOrd="0" presId="urn:microsoft.com/office/officeart/2005/8/layout/bProcess3"/>
    <dgm:cxn modelId="{BBAE5A5A-0B0F-49A1-84FB-AE606AFA37B0}" type="presOf" srcId="{7EF0401F-35EC-437E-BDA3-CAB2A3270EF1}" destId="{718C6B25-9DAF-4C5D-87A2-319717B649F8}" srcOrd="0" destOrd="0" presId="urn:microsoft.com/office/officeart/2005/8/layout/bProcess3"/>
    <dgm:cxn modelId="{A518C15C-9563-4FB9-9111-03A821A129F2}" srcId="{53312BF1-3B38-4DF8-8B4C-1C70D5374BE5}" destId="{7702962F-89E3-40D3-ADA8-E1E76DCFC1AA}" srcOrd="4" destOrd="0" parTransId="{AD292121-E2C5-41E4-893C-14A566AC7AF3}" sibTransId="{1DC84CD6-838F-42AF-A46B-4B839440FD7C}"/>
    <dgm:cxn modelId="{288B9F5D-1D97-4750-8C12-94539B4D7049}" type="presOf" srcId="{7CDEE3B5-C27D-443B-B0A7-558756391722}" destId="{EDEFDBD0-1131-4D2D-AB2C-448255310301}" srcOrd="0" destOrd="0" presId="urn:microsoft.com/office/officeart/2005/8/layout/bProcess3"/>
    <dgm:cxn modelId="{23C14A64-73B5-4FBC-9426-10A94AFEF131}" type="presOf" srcId="{3CC8E004-9612-47C6-958B-FE731B59BC8F}" destId="{712B8AFC-EF84-4062-A7DE-F373AF73B02B}" srcOrd="0" destOrd="1" presId="urn:microsoft.com/office/officeart/2005/8/layout/bProcess3"/>
    <dgm:cxn modelId="{625F0A67-9D8F-407C-A4E7-BE70AD0F655B}" type="presOf" srcId="{55004B0A-CD8A-42AA-B6B1-E4DFC9699180}" destId="{AFC3A94D-927E-4921-8BBB-2EA735438CEF}" srcOrd="0" destOrd="3" presId="urn:microsoft.com/office/officeart/2005/8/layout/bProcess3"/>
    <dgm:cxn modelId="{5861AC72-26FE-4110-8EB6-F897B4FE0EC0}" type="presOf" srcId="{12FBC1F8-3542-482B-835B-B82503B31D43}" destId="{341CB158-00EB-4898-939E-B0C71CE048FA}" srcOrd="1" destOrd="0" presId="urn:microsoft.com/office/officeart/2005/8/layout/bProcess3"/>
    <dgm:cxn modelId="{AAA5E972-442C-4461-866E-9C33AF2741EA}" type="presOf" srcId="{4298E1E8-0F74-4626-ABD4-2F571DB9940F}" destId="{2D625A2C-94B5-4A65-A4AD-87C58FEB8EDF}" srcOrd="0" destOrd="1" presId="urn:microsoft.com/office/officeart/2005/8/layout/bProcess3"/>
    <dgm:cxn modelId="{E1A84C73-06C8-460B-A733-861FDD4974A9}" srcId="{D6A37743-2C89-4A30-9E38-0940D3537A50}" destId="{0D12A494-6B15-4971-BA0C-1FBCCBC2900C}" srcOrd="3" destOrd="0" parTransId="{D7E5B1CA-07C7-4CCF-BF1A-7C5ECCB18F27}" sibTransId="{B9CCDB4C-013D-43D1-90ED-90312B205D26}"/>
    <dgm:cxn modelId="{31631A74-0A9F-49F7-BF2D-FA61F660D329}" type="presOf" srcId="{7702962F-89E3-40D3-ADA8-E1E76DCFC1AA}" destId="{F9790D91-53D5-4ADC-B5D0-A2C71AD5BB2F}" srcOrd="0" destOrd="5" presId="urn:microsoft.com/office/officeart/2005/8/layout/bProcess3"/>
    <dgm:cxn modelId="{12C7B975-BD57-4C0F-8AB2-466EE45968B9}" type="presOf" srcId="{7CDEE3B5-C27D-443B-B0A7-558756391722}" destId="{1BFB705B-D581-416D-B210-FF47212843A3}" srcOrd="1" destOrd="0" presId="urn:microsoft.com/office/officeart/2005/8/layout/bProcess3"/>
    <dgm:cxn modelId="{39234B77-0B20-4923-A46C-C137F5041FA1}" srcId="{155398BB-C7B2-47C5-82C5-AAD7B2521E72}" destId="{0C2CFE8E-1AB3-4F50-AEA3-4EFD06398C5A}" srcOrd="3" destOrd="0" parTransId="{58390838-AEDC-4635-81BD-2ADF2BD58E80}" sibTransId="{6F009204-3DF5-4347-A4D0-B5F260706CAF}"/>
    <dgm:cxn modelId="{D4423D79-C928-47D8-BB60-AAAC9E595D26}" type="presOf" srcId="{FDF866B4-1748-4A78-9BA1-3FE4746B0AFE}" destId="{D551DFF1-F5B2-42C1-8D2B-6C37426B08AC}" srcOrd="0" destOrd="2" presId="urn:microsoft.com/office/officeart/2005/8/layout/bProcess3"/>
    <dgm:cxn modelId="{08DF7C7B-3129-4643-A772-9DEB0C7A9975}" type="presOf" srcId="{12FBC1F8-3542-482B-835B-B82503B31D43}" destId="{95339751-EE34-4F39-B1F3-4A5BBB7E39E9}" srcOrd="0" destOrd="0" presId="urn:microsoft.com/office/officeart/2005/8/layout/bProcess3"/>
    <dgm:cxn modelId="{C4AA0B88-92B0-4637-B6B8-BEACE68ACE4A}" srcId="{ED765F92-71F9-4C54-B144-D8363F93C71C}" destId="{22195F45-F92B-4646-9BB3-F8C9F04C0F7F}" srcOrd="0" destOrd="0" parTransId="{30005339-894C-4CBE-9212-5A826FCCE7CC}" sibTransId="{35B0BCA4-4D4B-4245-8291-65930631CDF1}"/>
    <dgm:cxn modelId="{2157B489-2599-42F6-A5DF-F2671A471BC2}" srcId="{D6A37743-2C89-4A30-9E38-0940D3537A50}" destId="{10F6F234-59A3-478F-A1C9-51A55AFBFCE7}" srcOrd="0" destOrd="0" parTransId="{0FBC2AA2-ED3B-486B-999E-3A698259849B}" sibTransId="{D798AC2A-CCDD-41D0-8D13-6846461166DF}"/>
    <dgm:cxn modelId="{B847A18A-9FB9-4B7E-82B7-80FCEA4870F0}" srcId="{7EF0401F-35EC-437E-BDA3-CAB2A3270EF1}" destId="{155398BB-C7B2-47C5-82C5-AAD7B2521E72}" srcOrd="3" destOrd="0" parTransId="{EAC7D510-C1FA-4155-ADD1-3E45497BDE55}" sibTransId="{0AD99047-00F8-476B-BD36-00BCA214FFC3}"/>
    <dgm:cxn modelId="{DF3B7F8C-D48A-49AB-A6C4-2F19E8626CD9}" type="presOf" srcId="{FBC477D4-1793-4264-83A7-DBEBE4654B7A}" destId="{6A2BF0C2-1AA6-4829-8779-24D13F911F5A}" srcOrd="0" destOrd="0" presId="urn:microsoft.com/office/officeart/2005/8/layout/bProcess3"/>
    <dgm:cxn modelId="{3C78B892-1298-4412-A4AA-2F97092BEFA9}" type="presOf" srcId="{875AC45F-9983-449A-A3C9-6BAB2B49A14E}" destId="{F9790D91-53D5-4ADC-B5D0-A2C71AD5BB2F}" srcOrd="0" destOrd="2" presId="urn:microsoft.com/office/officeart/2005/8/layout/bProcess3"/>
    <dgm:cxn modelId="{FA8C5294-E8D7-4E5E-BBE2-CEE306431DE2}" type="presOf" srcId="{9AC079A3-8DD8-4C0B-BCAF-8EDC13B92DD0}" destId="{712B8AFC-EF84-4062-A7DE-F373AF73B02B}" srcOrd="0" destOrd="2" presId="urn:microsoft.com/office/officeart/2005/8/layout/bProcess3"/>
    <dgm:cxn modelId="{80E70897-306D-4FCD-8615-3EC6EB5E4EEB}" srcId="{D6A37743-2C89-4A30-9E38-0940D3537A50}" destId="{55004B0A-CD8A-42AA-B6B1-E4DFC9699180}" srcOrd="2" destOrd="0" parTransId="{B66FE1A6-A7ED-48C1-9904-DB7B7802A720}" sibTransId="{E1216C30-F5AE-4515-B59B-E5AC0E0E5191}"/>
    <dgm:cxn modelId="{3517A29A-F30B-4359-9A65-79676F6BCFCD}" srcId="{53312BF1-3B38-4DF8-8B4C-1C70D5374BE5}" destId="{875AC45F-9983-449A-A3C9-6BAB2B49A14E}" srcOrd="1" destOrd="0" parTransId="{BF39B045-6888-4A3E-A630-0A6FE95B1F04}" sibTransId="{30C03D1F-E98F-4992-B4DA-F704BFDD25D5}"/>
    <dgm:cxn modelId="{8C09459B-2EFE-4C89-9080-04B0C1C9E82B}" type="presOf" srcId="{ED765F92-71F9-4C54-B144-D8363F93C71C}" destId="{34CFA924-CDE5-47A5-8919-75D9268177AB}" srcOrd="0" destOrd="0" presId="urn:microsoft.com/office/officeart/2005/8/layout/bProcess3"/>
    <dgm:cxn modelId="{59377B9B-1FC2-4C4A-AC99-67AB8F3149ED}" type="presOf" srcId="{B0A91067-2CFA-4B62-A05D-5060BD08F79D}" destId="{2D625A2C-94B5-4A65-A4AD-87C58FEB8EDF}" srcOrd="0" destOrd="3" presId="urn:microsoft.com/office/officeart/2005/8/layout/bProcess3"/>
    <dgm:cxn modelId="{7BEE2BA1-5368-42F4-B418-6B67C7E86455}" srcId="{ED765F92-71F9-4C54-B144-D8363F93C71C}" destId="{3CE89412-31E3-472B-8B82-7A42F49FB01A}" srcOrd="1" destOrd="0" parTransId="{4517407D-3E9C-409A-8166-FF30E816D96F}" sibTransId="{D7DF45FA-A234-4B86-B736-16FAC4C9D60B}"/>
    <dgm:cxn modelId="{0B116CA2-1902-4857-843F-8F05F5FB151E}" srcId="{395C32C1-0015-4F68-8668-8BEB2303E626}" destId="{FDF866B4-1748-4A78-9BA1-3FE4746B0AFE}" srcOrd="1" destOrd="0" parTransId="{B70B25AE-F3F0-4FD0-B596-9FCB8CB8E9F9}" sibTransId="{07B845FC-49AD-4238-9D7F-34826702C792}"/>
    <dgm:cxn modelId="{7F6B59A5-59FE-44B9-9F77-57CA9060D181}" srcId="{53312BF1-3B38-4DF8-8B4C-1C70D5374BE5}" destId="{FAE69642-57B6-4EF7-95DA-6032CE4C2044}" srcOrd="2" destOrd="0" parTransId="{6C17C187-CD11-40D1-8A37-2AEDC987A73B}" sibTransId="{F656524B-C247-42DE-B598-F12A8CD1E4FB}"/>
    <dgm:cxn modelId="{0557F0A6-8E66-45F4-A5F3-6BA5F75C7951}" type="presOf" srcId="{155398BB-C7B2-47C5-82C5-AAD7B2521E72}" destId="{712B8AFC-EF84-4062-A7DE-F373AF73B02B}" srcOrd="0" destOrd="0" presId="urn:microsoft.com/office/officeart/2005/8/layout/bProcess3"/>
    <dgm:cxn modelId="{5AA6B0A9-DE4C-4238-9F27-EF42845EE7B9}" type="presOf" srcId="{3CE89412-31E3-472B-8B82-7A42F49FB01A}" destId="{34CFA924-CDE5-47A5-8919-75D9268177AB}" srcOrd="0" destOrd="2" presId="urn:microsoft.com/office/officeart/2005/8/layout/bProcess3"/>
    <dgm:cxn modelId="{2E18A9AA-E178-45CA-886C-6A7276CEB4A8}" srcId="{7EF0401F-35EC-437E-BDA3-CAB2A3270EF1}" destId="{395C32C1-0015-4F68-8668-8BEB2303E626}" srcOrd="0" destOrd="0" parTransId="{064F6ACE-62D6-4840-A92F-05691612CA64}" sibTransId="{12FBC1F8-3542-482B-835B-B82503B31D43}"/>
    <dgm:cxn modelId="{BA9F6AAC-4F4B-4139-B20C-A6C1AC44188A}" srcId="{B30E5CBF-3E23-4921-9A7D-B64CCDC2E0CB}" destId="{4298E1E8-0F74-4626-ABD4-2F571DB9940F}" srcOrd="0" destOrd="0" parTransId="{B656A2C7-3393-406E-B633-28C7A0A9147E}" sibTransId="{5B47E9B4-FA6D-4D0C-B8C8-F3E67745CFA1}"/>
    <dgm:cxn modelId="{AF3FAEB1-F00E-4498-9A3C-61059FC3AA64}" type="presOf" srcId="{0D12A494-6B15-4971-BA0C-1FBCCBC2900C}" destId="{AFC3A94D-927E-4921-8BBB-2EA735438CEF}" srcOrd="0" destOrd="4" presId="urn:microsoft.com/office/officeart/2005/8/layout/bProcess3"/>
    <dgm:cxn modelId="{177B9EB5-42AA-4F7E-B721-142E1FEF1E46}" srcId="{7EF0401F-35EC-437E-BDA3-CAB2A3270EF1}" destId="{D6A37743-2C89-4A30-9E38-0940D3537A50}" srcOrd="5" destOrd="0" parTransId="{D85476BD-6BEC-4E89-BDEA-0B43E0F9934E}" sibTransId="{C40956DE-BAE9-42F5-BA62-B838C8A420DF}"/>
    <dgm:cxn modelId="{C25948B8-F953-42B2-A5BE-5C124A503447}" type="presOf" srcId="{0AD99047-00F8-476B-BD36-00BCA214FFC3}" destId="{54EE8000-17AA-4F5B-8087-D3F337BCB870}" srcOrd="0" destOrd="0" presId="urn:microsoft.com/office/officeart/2005/8/layout/bProcess3"/>
    <dgm:cxn modelId="{C0B910BB-1C4C-45F5-907E-C44AFC593880}" type="presOf" srcId="{9D80F43D-1C3A-4917-B318-B35E638A02FE}" destId="{F9790D91-53D5-4ADC-B5D0-A2C71AD5BB2F}" srcOrd="0" destOrd="1" presId="urn:microsoft.com/office/officeart/2005/8/layout/bProcess3"/>
    <dgm:cxn modelId="{63106EC7-87FF-48DB-BD41-349718592EE2}" srcId="{B30E5CBF-3E23-4921-9A7D-B64CCDC2E0CB}" destId="{B0A91067-2CFA-4B62-A05D-5060BD08F79D}" srcOrd="2" destOrd="0" parTransId="{97AF0243-E8A6-4E00-A0E6-851F223347DD}" sibTransId="{B8FB6C94-285E-4E3E-870D-70A6FCAAA26E}"/>
    <dgm:cxn modelId="{62CE8CCC-78E3-4AAC-93BF-DF046C25D0C5}" srcId="{53312BF1-3B38-4DF8-8B4C-1C70D5374BE5}" destId="{9D80F43D-1C3A-4917-B318-B35E638A02FE}" srcOrd="0" destOrd="0" parTransId="{3ED16979-7F8B-4E69-B0E8-7A3D37B1ED24}" sibTransId="{48A6F451-4328-4394-97A1-6C21C7977965}"/>
    <dgm:cxn modelId="{637CC4CD-81AD-4B72-845B-C30DEF1D4076}" type="presOf" srcId="{22195F45-F92B-4646-9BB3-F8C9F04C0F7F}" destId="{34CFA924-CDE5-47A5-8919-75D9268177AB}" srcOrd="0" destOrd="1" presId="urn:microsoft.com/office/officeart/2005/8/layout/bProcess3"/>
    <dgm:cxn modelId="{BE5CF1D0-C5FB-4BC3-8EFD-DD23BA06B4D6}" type="presOf" srcId="{5E125C99-A6E2-4C39-8D20-AF44FFAABAD7}" destId="{F9BD6CBF-48DB-4D3E-9B8C-9CEC04C78979}" srcOrd="0" destOrd="0" presId="urn:microsoft.com/office/officeart/2005/8/layout/bProcess3"/>
    <dgm:cxn modelId="{2D5404DC-A6BF-4F75-82C8-81F3399CB5DE}" type="presOf" srcId="{CA1F9647-CEAE-4E9B-A1FD-41FBABB210E6}" destId="{712B8AFC-EF84-4062-A7DE-F373AF73B02B}" srcOrd="0" destOrd="3" presId="urn:microsoft.com/office/officeart/2005/8/layout/bProcess3"/>
    <dgm:cxn modelId="{CA0053EB-C865-47FE-947B-444E0CB4D6D0}" type="presOf" srcId="{FA6AA9B9-B574-4C0A-9F8C-D66DAA069A03}" destId="{F9790D91-53D5-4ADC-B5D0-A2C71AD5BB2F}" srcOrd="0" destOrd="4" presId="urn:microsoft.com/office/officeart/2005/8/layout/bProcess3"/>
    <dgm:cxn modelId="{A94EC7EB-6A6A-48F3-AE13-9EFC15D9C6F2}" type="presOf" srcId="{10F6F234-59A3-478F-A1C9-51A55AFBFCE7}" destId="{AFC3A94D-927E-4921-8BBB-2EA735438CEF}" srcOrd="0" destOrd="1" presId="urn:microsoft.com/office/officeart/2005/8/layout/bProcess3"/>
    <dgm:cxn modelId="{3E40FBEF-7BD0-49E9-83F2-0DC08C5F03D5}" type="presOf" srcId="{395C32C1-0015-4F68-8668-8BEB2303E626}" destId="{D551DFF1-F5B2-42C1-8D2B-6C37426B08AC}" srcOrd="0" destOrd="0" presId="urn:microsoft.com/office/officeart/2005/8/layout/bProcess3"/>
    <dgm:cxn modelId="{40A8E2F3-D673-40D3-956A-81EBDFFABFE0}" type="presOf" srcId="{0AD99047-00F8-476B-BD36-00BCA214FFC3}" destId="{A6C5FFCB-C6E6-42FB-B618-A19754ED8FA3}" srcOrd="1" destOrd="0" presId="urn:microsoft.com/office/officeart/2005/8/layout/bProcess3"/>
    <dgm:cxn modelId="{078C93F5-7BA1-44C5-8377-E36C6E8CD61F}" srcId="{7EF0401F-35EC-437E-BDA3-CAB2A3270EF1}" destId="{B30E5CBF-3E23-4921-9A7D-B64CCDC2E0CB}" srcOrd="2" destOrd="0" parTransId="{D2C847F8-7210-4296-871E-976BD3638DCA}" sibTransId="{5E125C99-A6E2-4C39-8D20-AF44FFAABAD7}"/>
    <dgm:cxn modelId="{43D4E2F8-32A9-46BF-AACB-0D07B25DF820}" type="presOf" srcId="{FC565DBA-C049-4DD4-A2C8-D29FEAFB3046}" destId="{D551DFF1-F5B2-42C1-8D2B-6C37426B08AC}" srcOrd="0" destOrd="3" presId="urn:microsoft.com/office/officeart/2005/8/layout/bProcess3"/>
    <dgm:cxn modelId="{792253FB-4C16-412D-B349-39663B379F0D}" type="presOf" srcId="{FAE69642-57B6-4EF7-95DA-6032CE4C2044}" destId="{F9790D91-53D5-4ADC-B5D0-A2C71AD5BB2F}" srcOrd="0" destOrd="3" presId="urn:microsoft.com/office/officeart/2005/8/layout/bProcess3"/>
    <dgm:cxn modelId="{0659E5FB-B40C-4BBB-9C75-58CA0F3D6464}" srcId="{155398BB-C7B2-47C5-82C5-AAD7B2521E72}" destId="{9AC079A3-8DD8-4C0B-BCAF-8EDC13B92DD0}" srcOrd="1" destOrd="0" parTransId="{7D4A63A2-D2B4-4C92-8B80-07AC0040523E}" sibTransId="{67138F2E-572F-48D1-9541-3E0685AACE44}"/>
    <dgm:cxn modelId="{418B15FD-207A-4F5F-AECC-82827EB390C7}" type="presOf" srcId="{53312BF1-3B38-4DF8-8B4C-1C70D5374BE5}" destId="{F9790D91-53D5-4ADC-B5D0-A2C71AD5BB2F}" srcOrd="0" destOrd="0" presId="urn:microsoft.com/office/officeart/2005/8/layout/bProcess3"/>
    <dgm:cxn modelId="{90C1C8FE-7884-4004-8FA9-BB0B023AC956}" srcId="{B30E5CBF-3E23-4921-9A7D-B64CCDC2E0CB}" destId="{50AE8596-25C4-4E70-BC1C-AB6203D0F756}" srcOrd="1" destOrd="0" parTransId="{55FFBCAC-B833-4F0D-9128-D4217FA6CB48}" sibTransId="{695707E6-0D04-4DD6-9123-EB9F698EBD2A}"/>
    <dgm:cxn modelId="{0D5FF35B-A8B4-4889-B3A1-4CC2AAF833DC}" type="presParOf" srcId="{718C6B25-9DAF-4C5D-87A2-319717B649F8}" destId="{D551DFF1-F5B2-42C1-8D2B-6C37426B08AC}" srcOrd="0" destOrd="0" presId="urn:microsoft.com/office/officeart/2005/8/layout/bProcess3"/>
    <dgm:cxn modelId="{D6E539AC-B722-4B61-831C-4FF17E6FFB54}" type="presParOf" srcId="{718C6B25-9DAF-4C5D-87A2-319717B649F8}" destId="{95339751-EE34-4F39-B1F3-4A5BBB7E39E9}" srcOrd="1" destOrd="0" presId="urn:microsoft.com/office/officeart/2005/8/layout/bProcess3"/>
    <dgm:cxn modelId="{F7880736-E1C7-42F0-817A-606D398F8520}" type="presParOf" srcId="{95339751-EE34-4F39-B1F3-4A5BBB7E39E9}" destId="{341CB158-00EB-4898-939E-B0C71CE048FA}" srcOrd="0" destOrd="0" presId="urn:microsoft.com/office/officeart/2005/8/layout/bProcess3"/>
    <dgm:cxn modelId="{3E4D683F-2C5D-41FA-AEAE-880DC756BA49}" type="presParOf" srcId="{718C6B25-9DAF-4C5D-87A2-319717B649F8}" destId="{F9790D91-53D5-4ADC-B5D0-A2C71AD5BB2F}" srcOrd="2" destOrd="0" presId="urn:microsoft.com/office/officeart/2005/8/layout/bProcess3"/>
    <dgm:cxn modelId="{2D9F9243-CBCF-4E7D-A957-25D6651BAB01}" type="presParOf" srcId="{718C6B25-9DAF-4C5D-87A2-319717B649F8}" destId="{EDEFDBD0-1131-4D2D-AB2C-448255310301}" srcOrd="3" destOrd="0" presId="urn:microsoft.com/office/officeart/2005/8/layout/bProcess3"/>
    <dgm:cxn modelId="{896A7FE9-26C7-4969-AC11-6D2E3DC2C7BC}" type="presParOf" srcId="{EDEFDBD0-1131-4D2D-AB2C-448255310301}" destId="{1BFB705B-D581-416D-B210-FF47212843A3}" srcOrd="0" destOrd="0" presId="urn:microsoft.com/office/officeart/2005/8/layout/bProcess3"/>
    <dgm:cxn modelId="{B01C6EAE-9AAE-49E2-AFE3-F6BA0CB759C1}" type="presParOf" srcId="{718C6B25-9DAF-4C5D-87A2-319717B649F8}" destId="{2D625A2C-94B5-4A65-A4AD-87C58FEB8EDF}" srcOrd="4" destOrd="0" presId="urn:microsoft.com/office/officeart/2005/8/layout/bProcess3"/>
    <dgm:cxn modelId="{02003D0A-98E0-4700-B01E-29A14A0C1555}" type="presParOf" srcId="{718C6B25-9DAF-4C5D-87A2-319717B649F8}" destId="{F9BD6CBF-48DB-4D3E-9B8C-9CEC04C78979}" srcOrd="5" destOrd="0" presId="urn:microsoft.com/office/officeart/2005/8/layout/bProcess3"/>
    <dgm:cxn modelId="{48CDBE1B-D8DD-41AA-8C62-77030D7C75A1}" type="presParOf" srcId="{F9BD6CBF-48DB-4D3E-9B8C-9CEC04C78979}" destId="{E1506718-D1E2-450F-9B70-9864F10B2928}" srcOrd="0" destOrd="0" presId="urn:microsoft.com/office/officeart/2005/8/layout/bProcess3"/>
    <dgm:cxn modelId="{55CA0CDD-46D1-452B-A40D-94749B530E71}" type="presParOf" srcId="{718C6B25-9DAF-4C5D-87A2-319717B649F8}" destId="{712B8AFC-EF84-4062-A7DE-F373AF73B02B}" srcOrd="6" destOrd="0" presId="urn:microsoft.com/office/officeart/2005/8/layout/bProcess3"/>
    <dgm:cxn modelId="{9F38EB28-C662-4BF6-82B3-53C1B1C62AD7}" type="presParOf" srcId="{718C6B25-9DAF-4C5D-87A2-319717B649F8}" destId="{54EE8000-17AA-4F5B-8087-D3F337BCB870}" srcOrd="7" destOrd="0" presId="urn:microsoft.com/office/officeart/2005/8/layout/bProcess3"/>
    <dgm:cxn modelId="{26A92DA5-4DBF-4FAC-A883-13A476B37619}" type="presParOf" srcId="{54EE8000-17AA-4F5B-8087-D3F337BCB870}" destId="{A6C5FFCB-C6E6-42FB-B618-A19754ED8FA3}" srcOrd="0" destOrd="0" presId="urn:microsoft.com/office/officeart/2005/8/layout/bProcess3"/>
    <dgm:cxn modelId="{966A756F-7567-4735-9F6E-99F6350C06CC}" type="presParOf" srcId="{718C6B25-9DAF-4C5D-87A2-319717B649F8}" destId="{34CFA924-CDE5-47A5-8919-75D9268177AB}" srcOrd="8" destOrd="0" presId="urn:microsoft.com/office/officeart/2005/8/layout/bProcess3"/>
    <dgm:cxn modelId="{F9D52811-A04F-4170-9ED9-4732505FE151}" type="presParOf" srcId="{718C6B25-9DAF-4C5D-87A2-319717B649F8}" destId="{6A2BF0C2-1AA6-4829-8779-24D13F911F5A}" srcOrd="9" destOrd="0" presId="urn:microsoft.com/office/officeart/2005/8/layout/bProcess3"/>
    <dgm:cxn modelId="{BE7841AD-1BE9-4BDA-825D-BDE7D21944B2}" type="presParOf" srcId="{6A2BF0C2-1AA6-4829-8779-24D13F911F5A}" destId="{EAFA5788-ED80-4B58-8A40-52D207AC7A37}" srcOrd="0" destOrd="0" presId="urn:microsoft.com/office/officeart/2005/8/layout/bProcess3"/>
    <dgm:cxn modelId="{7AAD24C8-AA3D-44D2-83B1-648046E74F3B}" type="presParOf" srcId="{718C6B25-9DAF-4C5D-87A2-319717B649F8}" destId="{AFC3A94D-927E-4921-8BBB-2EA735438CEF}" srcOrd="10" destOrd="0" presId="urn:microsoft.com/office/officeart/2005/8/layout/bProcess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E4C88F4-7F9C-1A40-B3B4-4209391A0D95}">
      <dsp:nvSpPr>
        <dsp:cNvPr id="0" name=""/>
        <dsp:cNvSpPr/>
      </dsp:nvSpPr>
      <dsp:spPr>
        <a:xfrm>
          <a:off x="3511376" y="2357358"/>
          <a:ext cx="1811767" cy="1811767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5880" tIns="55880" rIns="55880" bIns="55880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400" kern="1200" dirty="0"/>
            <a:t>LARC</a:t>
          </a:r>
        </a:p>
      </dsp:txBody>
      <dsp:txXfrm>
        <a:off x="3776703" y="2622685"/>
        <a:ext cx="1281113" cy="1281113"/>
      </dsp:txXfrm>
    </dsp:sp>
    <dsp:sp modelId="{AA69DB14-BD6C-284C-B430-65329FC1C946}">
      <dsp:nvSpPr>
        <dsp:cNvPr id="0" name=""/>
        <dsp:cNvSpPr/>
      </dsp:nvSpPr>
      <dsp:spPr>
        <a:xfrm rot="16200000">
          <a:off x="4225829" y="1699002"/>
          <a:ext cx="382862" cy="616000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600" kern="1200"/>
        </a:p>
      </dsp:txBody>
      <dsp:txXfrm>
        <a:off x="4283259" y="1879632"/>
        <a:ext cx="268003" cy="369600"/>
      </dsp:txXfrm>
    </dsp:sp>
    <dsp:sp modelId="{9CB5B702-6BE7-9B41-9303-56BA85CFA520}">
      <dsp:nvSpPr>
        <dsp:cNvPr id="0" name=""/>
        <dsp:cNvSpPr/>
      </dsp:nvSpPr>
      <dsp:spPr>
        <a:xfrm>
          <a:off x="3601965" y="4385"/>
          <a:ext cx="1630590" cy="1630590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50" kern="1200" dirty="0"/>
            <a:t>Reduce unintended pregnancy</a:t>
          </a:r>
          <a:r>
            <a:rPr lang="en-US" sz="1050" kern="1200" baseline="30000" dirty="0"/>
            <a:t>2</a:t>
          </a:r>
        </a:p>
      </dsp:txBody>
      <dsp:txXfrm>
        <a:off x="3840759" y="243179"/>
        <a:ext cx="1153002" cy="1153002"/>
      </dsp:txXfrm>
    </dsp:sp>
    <dsp:sp modelId="{89017FE2-A223-274D-AE7F-3EFA0CFEBBDB}">
      <dsp:nvSpPr>
        <dsp:cNvPr id="0" name=""/>
        <dsp:cNvSpPr/>
      </dsp:nvSpPr>
      <dsp:spPr>
        <a:xfrm rot="19285714">
          <a:off x="5207996" y="2171989"/>
          <a:ext cx="382862" cy="616000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600" kern="1200"/>
        </a:p>
      </dsp:txBody>
      <dsp:txXfrm>
        <a:off x="5220525" y="2330996"/>
        <a:ext cx="268003" cy="369600"/>
      </dsp:txXfrm>
    </dsp:sp>
    <dsp:sp modelId="{797A3E3F-E837-534B-9C93-67254EDEFCB8}">
      <dsp:nvSpPr>
        <dsp:cNvPr id="0" name=""/>
        <dsp:cNvSpPr/>
      </dsp:nvSpPr>
      <dsp:spPr>
        <a:xfrm>
          <a:off x="5512418" y="924411"/>
          <a:ext cx="1630590" cy="1630590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50" kern="1200" dirty="0"/>
            <a:t>Reduce abortions</a:t>
          </a:r>
          <a:r>
            <a:rPr lang="en-US" sz="1050" kern="1200" baseline="30000" dirty="0"/>
            <a:t>2</a:t>
          </a:r>
        </a:p>
      </dsp:txBody>
      <dsp:txXfrm>
        <a:off x="5751212" y="1163205"/>
        <a:ext cx="1153002" cy="1153002"/>
      </dsp:txXfrm>
    </dsp:sp>
    <dsp:sp modelId="{0481C7CD-B40D-CA42-8C49-06B9D7981AE1}">
      <dsp:nvSpPr>
        <dsp:cNvPr id="0" name=""/>
        <dsp:cNvSpPr/>
      </dsp:nvSpPr>
      <dsp:spPr>
        <a:xfrm rot="771429">
          <a:off x="5450571" y="3234780"/>
          <a:ext cx="382862" cy="616000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600" kern="1200"/>
        </a:p>
      </dsp:txBody>
      <dsp:txXfrm>
        <a:off x="5452011" y="3345201"/>
        <a:ext cx="268003" cy="369600"/>
      </dsp:txXfrm>
    </dsp:sp>
    <dsp:sp modelId="{570C7484-6FB1-3C45-BE4E-434B178EE8D1}">
      <dsp:nvSpPr>
        <dsp:cNvPr id="0" name=""/>
        <dsp:cNvSpPr/>
      </dsp:nvSpPr>
      <dsp:spPr>
        <a:xfrm>
          <a:off x="5984260" y="2991690"/>
          <a:ext cx="1630590" cy="1630590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50" kern="1200" dirty="0"/>
            <a:t>Reduce incidence of preterm labor</a:t>
          </a:r>
          <a:r>
            <a:rPr lang="en-US" sz="1050" kern="1200" baseline="30000" dirty="0"/>
            <a:t>1</a:t>
          </a:r>
        </a:p>
      </dsp:txBody>
      <dsp:txXfrm>
        <a:off x="6223054" y="3230484"/>
        <a:ext cx="1153002" cy="1153002"/>
      </dsp:txXfrm>
    </dsp:sp>
    <dsp:sp modelId="{0DCA696B-5EE6-FD4A-9F16-A63EC89DC748}">
      <dsp:nvSpPr>
        <dsp:cNvPr id="0" name=""/>
        <dsp:cNvSpPr/>
      </dsp:nvSpPr>
      <dsp:spPr>
        <a:xfrm rot="3857143">
          <a:off x="4770890" y="4087073"/>
          <a:ext cx="382862" cy="616000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600" kern="1200"/>
        </a:p>
      </dsp:txBody>
      <dsp:txXfrm>
        <a:off x="4803402" y="4158531"/>
        <a:ext cx="268003" cy="369600"/>
      </dsp:txXfrm>
    </dsp:sp>
    <dsp:sp modelId="{5ABD1D4B-B24C-F54D-A476-03D85BDE21B3}">
      <dsp:nvSpPr>
        <dsp:cNvPr id="0" name=""/>
        <dsp:cNvSpPr/>
      </dsp:nvSpPr>
      <dsp:spPr>
        <a:xfrm>
          <a:off x="4662186" y="4649518"/>
          <a:ext cx="1630590" cy="1630590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Reduce teen pregnancy</a:t>
          </a:r>
          <a:r>
            <a:rPr lang="en-US" sz="1200" kern="1200" baseline="30000" dirty="0"/>
            <a:t>2</a:t>
          </a:r>
        </a:p>
      </dsp:txBody>
      <dsp:txXfrm>
        <a:off x="4900980" y="4888312"/>
        <a:ext cx="1153002" cy="1153002"/>
      </dsp:txXfrm>
    </dsp:sp>
    <dsp:sp modelId="{DB5153C4-8AD4-6D43-A075-F7E22901563A}">
      <dsp:nvSpPr>
        <dsp:cNvPr id="0" name=""/>
        <dsp:cNvSpPr/>
      </dsp:nvSpPr>
      <dsp:spPr>
        <a:xfrm rot="6942857">
          <a:off x="3680767" y="4087073"/>
          <a:ext cx="382862" cy="616000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600" kern="1200"/>
        </a:p>
      </dsp:txBody>
      <dsp:txXfrm rot="10800000">
        <a:off x="3763114" y="4158531"/>
        <a:ext cx="268003" cy="369600"/>
      </dsp:txXfrm>
    </dsp:sp>
    <dsp:sp modelId="{EB7684AA-6BAF-FC4C-824B-930B313693FA}">
      <dsp:nvSpPr>
        <dsp:cNvPr id="0" name=""/>
        <dsp:cNvSpPr/>
      </dsp:nvSpPr>
      <dsp:spPr>
        <a:xfrm>
          <a:off x="2541744" y="4649518"/>
          <a:ext cx="1630590" cy="1630590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Improve birth spacing</a:t>
          </a:r>
          <a:r>
            <a:rPr lang="en-US" sz="1100" kern="1200" baseline="30000" dirty="0"/>
            <a:t>1</a:t>
          </a:r>
        </a:p>
      </dsp:txBody>
      <dsp:txXfrm>
        <a:off x="2780538" y="4888312"/>
        <a:ext cx="1153002" cy="1153002"/>
      </dsp:txXfrm>
    </dsp:sp>
    <dsp:sp modelId="{45EC2377-EF45-BC4B-83E9-20F9AB321ACB}">
      <dsp:nvSpPr>
        <dsp:cNvPr id="0" name=""/>
        <dsp:cNvSpPr/>
      </dsp:nvSpPr>
      <dsp:spPr>
        <a:xfrm rot="10028571">
          <a:off x="3001087" y="3234780"/>
          <a:ext cx="382862" cy="616000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600" kern="1200"/>
        </a:p>
      </dsp:txBody>
      <dsp:txXfrm rot="10800000">
        <a:off x="3114506" y="3345201"/>
        <a:ext cx="268003" cy="369600"/>
      </dsp:txXfrm>
    </dsp:sp>
    <dsp:sp modelId="{5B127607-86B9-DD48-8BF0-066A19F49D58}">
      <dsp:nvSpPr>
        <dsp:cNvPr id="0" name=""/>
        <dsp:cNvSpPr/>
      </dsp:nvSpPr>
      <dsp:spPr>
        <a:xfrm>
          <a:off x="1219669" y="2991690"/>
          <a:ext cx="1630590" cy="1630590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50" kern="1200" dirty="0"/>
            <a:t>Reduce rates of low birthweight</a:t>
          </a:r>
          <a:r>
            <a:rPr lang="en-US" sz="1050" kern="1200" baseline="30000" dirty="0"/>
            <a:t>1</a:t>
          </a:r>
        </a:p>
      </dsp:txBody>
      <dsp:txXfrm>
        <a:off x="1458463" y="3230484"/>
        <a:ext cx="1153002" cy="1153002"/>
      </dsp:txXfrm>
    </dsp:sp>
    <dsp:sp modelId="{10C21FE1-00F2-A14E-8E11-B4D24C13F4CE}">
      <dsp:nvSpPr>
        <dsp:cNvPr id="0" name=""/>
        <dsp:cNvSpPr/>
      </dsp:nvSpPr>
      <dsp:spPr>
        <a:xfrm rot="13114286">
          <a:off x="3243662" y="2171989"/>
          <a:ext cx="382862" cy="616000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600" kern="1200"/>
        </a:p>
      </dsp:txBody>
      <dsp:txXfrm rot="10800000">
        <a:off x="3345992" y="2330996"/>
        <a:ext cx="268003" cy="369600"/>
      </dsp:txXfrm>
    </dsp:sp>
    <dsp:sp modelId="{1E43AD12-1EE8-4547-A3EE-EE4418E9B61F}">
      <dsp:nvSpPr>
        <dsp:cNvPr id="0" name=""/>
        <dsp:cNvSpPr/>
      </dsp:nvSpPr>
      <dsp:spPr>
        <a:xfrm>
          <a:off x="1691512" y="924411"/>
          <a:ext cx="1630590" cy="1630590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Reduce poverty</a:t>
          </a:r>
          <a:r>
            <a:rPr lang="en-US" sz="1200" kern="1200" baseline="30000" dirty="0"/>
            <a:t>3</a:t>
          </a:r>
        </a:p>
      </dsp:txBody>
      <dsp:txXfrm>
        <a:off x="1930306" y="1163205"/>
        <a:ext cx="1153002" cy="115300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5339751-EE34-4F39-B1F3-4A5BBB7E39E9}">
      <dsp:nvSpPr>
        <dsp:cNvPr id="0" name=""/>
        <dsp:cNvSpPr/>
      </dsp:nvSpPr>
      <dsp:spPr>
        <a:xfrm>
          <a:off x="2574107" y="1018746"/>
          <a:ext cx="559292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59292" y="45720"/>
              </a:lnTo>
            </a:path>
          </a:pathLst>
        </a:custGeom>
        <a:noFill/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839006" y="1061513"/>
        <a:ext cx="29494" cy="5904"/>
      </dsp:txXfrm>
    </dsp:sp>
    <dsp:sp modelId="{D551DFF1-F5B2-42C1-8D2B-6C37426B08AC}">
      <dsp:nvSpPr>
        <dsp:cNvPr id="0" name=""/>
        <dsp:cNvSpPr/>
      </dsp:nvSpPr>
      <dsp:spPr>
        <a:xfrm>
          <a:off x="11157" y="295041"/>
          <a:ext cx="2564750" cy="153885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t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>
              <a:latin typeface="Times New Roman" panose="02020603050405020304" pitchFamily="18" charset="0"/>
              <a:cs typeface="Times New Roman" panose="02020603050405020304" pitchFamily="18" charset="0"/>
            </a:rPr>
            <a:t>General Contraceptive Counseling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100" kern="1200">
              <a:latin typeface="Times New Roman" panose="02020603050405020304" pitchFamily="18" charset="0"/>
              <a:cs typeface="Times New Roman" panose="02020603050405020304" pitchFamily="18" charset="0"/>
            </a:rPr>
            <a:t>Use tiered counseling approach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100" kern="1200">
              <a:latin typeface="Times New Roman" panose="02020603050405020304" pitchFamily="18" charset="0"/>
              <a:cs typeface="Times New Roman" panose="02020603050405020304" pitchFamily="18" charset="0"/>
            </a:rPr>
            <a:t>Can be done by any MOC provider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100" kern="1200">
              <a:latin typeface="Times New Roman" panose="02020603050405020304" pitchFamily="18" charset="0"/>
              <a:cs typeface="Times New Roman" panose="02020603050405020304" pitchFamily="18" charset="0"/>
            </a:rPr>
            <a:t>If LARC selected, refer for insertion with ARNP</a:t>
          </a:r>
        </a:p>
      </dsp:txBody>
      <dsp:txXfrm>
        <a:off x="11157" y="295041"/>
        <a:ext cx="2564750" cy="1538850"/>
      </dsp:txXfrm>
    </dsp:sp>
    <dsp:sp modelId="{EDEFDBD0-1131-4D2D-AB2C-448255310301}">
      <dsp:nvSpPr>
        <dsp:cNvPr id="0" name=""/>
        <dsp:cNvSpPr/>
      </dsp:nvSpPr>
      <dsp:spPr>
        <a:xfrm>
          <a:off x="5728750" y="1018746"/>
          <a:ext cx="559292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59292" y="45720"/>
              </a:lnTo>
            </a:path>
          </a:pathLst>
        </a:custGeom>
        <a:noFill/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993649" y="1061513"/>
        <a:ext cx="29494" cy="5904"/>
      </dsp:txXfrm>
    </dsp:sp>
    <dsp:sp modelId="{F9790D91-53D5-4ADC-B5D0-A2C71AD5BB2F}">
      <dsp:nvSpPr>
        <dsp:cNvPr id="0" name=""/>
        <dsp:cNvSpPr/>
      </dsp:nvSpPr>
      <dsp:spPr>
        <a:xfrm>
          <a:off x="3165799" y="295041"/>
          <a:ext cx="2564750" cy="153885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t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>
              <a:latin typeface="Times New Roman" panose="02020603050405020304" pitchFamily="18" charset="0"/>
              <a:cs typeface="Times New Roman" panose="02020603050405020304" pitchFamily="18" charset="0"/>
            </a:rPr>
            <a:t>Order LARC Device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100" kern="1200">
              <a:latin typeface="Times New Roman" panose="02020603050405020304" pitchFamily="18" charset="0"/>
              <a:cs typeface="Times New Roman" panose="02020603050405020304" pitchFamily="18" charset="0"/>
            </a:rPr>
            <a:t>ARCH Patient Assistance Program for free levonorgestrel IUD if uninsured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1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If insured, order LARC through health insurance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100" kern="1200">
              <a:latin typeface="Times New Roman" panose="02020603050405020304" pitchFamily="18" charset="0"/>
              <a:cs typeface="Times New Roman" panose="02020603050405020304" pitchFamily="18" charset="0"/>
            </a:rPr>
            <a:t>Device ships to MOC office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100" kern="1200">
              <a:latin typeface="Times New Roman" panose="02020603050405020304" pitchFamily="18" charset="0"/>
              <a:cs typeface="Times New Roman" panose="02020603050405020304" pitchFamily="18" charset="0"/>
            </a:rPr>
            <a:t>ARNP calls patient to schedule insertion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1100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165799" y="295041"/>
        <a:ext cx="2564750" cy="1538850"/>
      </dsp:txXfrm>
    </dsp:sp>
    <dsp:sp modelId="{F9BD6CBF-48DB-4D3E-9B8C-9CEC04C78979}">
      <dsp:nvSpPr>
        <dsp:cNvPr id="0" name=""/>
        <dsp:cNvSpPr/>
      </dsp:nvSpPr>
      <dsp:spPr>
        <a:xfrm>
          <a:off x="1293532" y="1832091"/>
          <a:ext cx="6309285" cy="559292"/>
        </a:xfrm>
        <a:custGeom>
          <a:avLst/>
          <a:gdLst/>
          <a:ahLst/>
          <a:cxnLst/>
          <a:rect l="0" t="0" r="0" b="0"/>
          <a:pathLst>
            <a:path>
              <a:moveTo>
                <a:pt x="6309285" y="0"/>
              </a:moveTo>
              <a:lnTo>
                <a:pt x="6309285" y="296746"/>
              </a:lnTo>
              <a:lnTo>
                <a:pt x="0" y="296746"/>
              </a:lnTo>
              <a:lnTo>
                <a:pt x="0" y="559292"/>
              </a:lnTo>
            </a:path>
          </a:pathLst>
        </a:custGeom>
        <a:noFill/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289754" y="2108785"/>
        <a:ext cx="316840" cy="5904"/>
      </dsp:txXfrm>
    </dsp:sp>
    <dsp:sp modelId="{2D625A2C-94B5-4A65-A4AD-87C58FEB8EDF}">
      <dsp:nvSpPr>
        <dsp:cNvPr id="0" name=""/>
        <dsp:cNvSpPr/>
      </dsp:nvSpPr>
      <dsp:spPr>
        <a:xfrm>
          <a:off x="6320442" y="295041"/>
          <a:ext cx="2564750" cy="153885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t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>
              <a:latin typeface="Times New Roman" panose="02020603050405020304" pitchFamily="18" charset="0"/>
              <a:cs typeface="Times New Roman" panose="02020603050405020304" pitchFamily="18" charset="0"/>
            </a:rPr>
            <a:t>Preprocedure Counseling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100" kern="1200">
              <a:latin typeface="Times New Roman" panose="02020603050405020304" pitchFamily="18" charset="0"/>
              <a:cs typeface="Times New Roman" panose="02020603050405020304" pitchFamily="18" charset="0"/>
            </a:rPr>
            <a:t>Telephonic, done by ARNP provider who provides insertion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100" kern="1200">
              <a:latin typeface="Times New Roman" panose="02020603050405020304" pitchFamily="18" charset="0"/>
              <a:cs typeface="Times New Roman" panose="02020603050405020304" pitchFamily="18" charset="0"/>
            </a:rPr>
            <a:t>Advise preprocedure NSAID for IUD insertion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100" kern="1200">
              <a:latin typeface="Times New Roman" panose="02020603050405020304" pitchFamily="18" charset="0"/>
              <a:cs typeface="Times New Roman" panose="02020603050405020304" pitchFamily="18" charset="0"/>
            </a:rPr>
            <a:t>Provide anticipatory guidance regarding procedure and expected change in bleeding patterns</a:t>
          </a:r>
        </a:p>
      </dsp:txBody>
      <dsp:txXfrm>
        <a:off x="6320442" y="295041"/>
        <a:ext cx="2564750" cy="1538850"/>
      </dsp:txXfrm>
    </dsp:sp>
    <dsp:sp modelId="{54EE8000-17AA-4F5B-8087-D3F337BCB870}">
      <dsp:nvSpPr>
        <dsp:cNvPr id="0" name=""/>
        <dsp:cNvSpPr/>
      </dsp:nvSpPr>
      <dsp:spPr>
        <a:xfrm>
          <a:off x="2574107" y="3147488"/>
          <a:ext cx="559292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59292" y="45720"/>
              </a:lnTo>
            </a:path>
          </a:pathLst>
        </a:custGeom>
        <a:noFill/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839006" y="3190256"/>
        <a:ext cx="29494" cy="5904"/>
      </dsp:txXfrm>
    </dsp:sp>
    <dsp:sp modelId="{712B8AFC-EF84-4062-A7DE-F373AF73B02B}">
      <dsp:nvSpPr>
        <dsp:cNvPr id="0" name=""/>
        <dsp:cNvSpPr/>
      </dsp:nvSpPr>
      <dsp:spPr>
        <a:xfrm>
          <a:off x="11157" y="2423783"/>
          <a:ext cx="2564750" cy="153885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t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>
              <a:latin typeface="Times New Roman" panose="02020603050405020304" pitchFamily="18" charset="0"/>
              <a:cs typeface="Times New Roman" panose="02020603050405020304" pitchFamily="18" charset="0"/>
            </a:rPr>
            <a:t>Insertion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100" kern="1200">
              <a:latin typeface="Times New Roman" panose="02020603050405020304" pitchFamily="18" charset="0"/>
              <a:cs typeface="Times New Roman" panose="02020603050405020304" pitchFamily="18" charset="0"/>
            </a:rPr>
            <a:t>Urine hcg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100" kern="1200">
              <a:latin typeface="Times New Roman" panose="02020603050405020304" pitchFamily="18" charset="0"/>
              <a:cs typeface="Times New Roman" panose="02020603050405020304" pitchFamily="18" charset="0"/>
            </a:rPr>
            <a:t>Review and sign informed consent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1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Gonorrhea/ chlamydia swab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100" kern="1200">
              <a:latin typeface="Times New Roman" panose="02020603050405020304" pitchFamily="18" charset="0"/>
              <a:cs typeface="Times New Roman" panose="02020603050405020304" pitchFamily="18" charset="0"/>
            </a:rPr>
            <a:t>Review post-procedure instructions (expected side effects, timing of NSAIDS if needed, how to perform IUD string check, when to return to clinic)</a:t>
          </a:r>
        </a:p>
      </dsp:txBody>
      <dsp:txXfrm>
        <a:off x="11157" y="2423783"/>
        <a:ext cx="2564750" cy="1538850"/>
      </dsp:txXfrm>
    </dsp:sp>
    <dsp:sp modelId="{6A2BF0C2-1AA6-4829-8779-24D13F911F5A}">
      <dsp:nvSpPr>
        <dsp:cNvPr id="0" name=""/>
        <dsp:cNvSpPr/>
      </dsp:nvSpPr>
      <dsp:spPr>
        <a:xfrm>
          <a:off x="5728750" y="3147488"/>
          <a:ext cx="559292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59292" y="45720"/>
              </a:lnTo>
            </a:path>
          </a:pathLst>
        </a:custGeom>
        <a:noFill/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993649" y="3190256"/>
        <a:ext cx="29494" cy="5904"/>
      </dsp:txXfrm>
    </dsp:sp>
    <dsp:sp modelId="{34CFA924-CDE5-47A5-8919-75D9268177AB}">
      <dsp:nvSpPr>
        <dsp:cNvPr id="0" name=""/>
        <dsp:cNvSpPr/>
      </dsp:nvSpPr>
      <dsp:spPr>
        <a:xfrm>
          <a:off x="3165799" y="2423783"/>
          <a:ext cx="2564750" cy="153885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t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>
              <a:latin typeface="Times New Roman" panose="02020603050405020304" pitchFamily="18" charset="0"/>
              <a:cs typeface="Times New Roman" panose="02020603050405020304" pitchFamily="18" charset="0"/>
            </a:rPr>
            <a:t>Cleaning and Sterilization of Equipment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100" kern="1200">
              <a:latin typeface="Times New Roman" panose="02020603050405020304" pitchFamily="18" charset="0"/>
              <a:cs typeface="Times New Roman" panose="02020603050405020304" pitchFamily="18" charset="0"/>
            </a:rPr>
            <a:t>Decontaminate and clean instruments according to institutional infection control practices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100" kern="1200">
              <a:latin typeface="Times New Roman" panose="02020603050405020304" pitchFamily="18" charset="0"/>
              <a:cs typeface="Times New Roman" panose="02020603050405020304" pitchFamily="18" charset="0"/>
            </a:rPr>
            <a:t>Drop off instruments for sterilization at local primary care office</a:t>
          </a:r>
        </a:p>
      </dsp:txBody>
      <dsp:txXfrm>
        <a:off x="3165799" y="2423783"/>
        <a:ext cx="2564750" cy="1538850"/>
      </dsp:txXfrm>
    </dsp:sp>
    <dsp:sp modelId="{AFC3A94D-927E-4921-8BBB-2EA735438CEF}">
      <dsp:nvSpPr>
        <dsp:cNvPr id="0" name=""/>
        <dsp:cNvSpPr/>
      </dsp:nvSpPr>
      <dsp:spPr>
        <a:xfrm>
          <a:off x="6320442" y="2423783"/>
          <a:ext cx="2564750" cy="153885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t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>
              <a:latin typeface="Times New Roman" panose="02020603050405020304" pitchFamily="18" charset="0"/>
              <a:cs typeface="Times New Roman" panose="02020603050405020304" pitchFamily="18" charset="0"/>
            </a:rPr>
            <a:t>Optional Follow-Up Visit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100" b="0" i="0" u="none" kern="1200">
              <a:latin typeface="Times New Roman" panose="02020603050405020304" pitchFamily="18" charset="0"/>
              <a:cs typeface="Times New Roman" panose="02020603050405020304" pitchFamily="18" charset="0"/>
            </a:rPr>
            <a:t>Advise the woman to return at any time desired</a:t>
          </a:r>
          <a:endParaRPr lang="en-US" sz="1100" kern="120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100" kern="1200">
              <a:latin typeface="Times New Roman" panose="02020603050405020304" pitchFamily="18" charset="0"/>
              <a:cs typeface="Times New Roman" panose="02020603050405020304" pitchFamily="18" charset="0"/>
            </a:rPr>
            <a:t>Assess satisfaction, side effects, other problems or questions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100" kern="1200">
              <a:latin typeface="Times New Roman" panose="02020603050405020304" pitchFamily="18" charset="0"/>
              <a:cs typeface="Times New Roman" panose="02020603050405020304" pitchFamily="18" charset="0"/>
            </a:rPr>
            <a:t>Consider performing exam to examine IUD strings if indicated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1100" kern="120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1100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320442" y="2423783"/>
        <a:ext cx="2564750" cy="153885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bProcess3">
  <dgm:title val=""/>
  <dgm:desc val=""/>
  <dgm:catLst>
    <dgm:cat type="process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AE91E85-FF33-49EA-B6BE-EF645B65BE2E}" type="datetimeFigureOut">
              <a:rPr lang="en-US" smtClean="0"/>
              <a:t>12/7/18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0AE28A-B29F-4356-B69E-38708D5155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88275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85000" lnSpcReduction="2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727312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0AE28A-B29F-4356-B69E-38708D5155D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113703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0AE28A-B29F-4356-B69E-38708D5155D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590095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0AE28A-B29F-4356-B69E-38708D5155D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842808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0AE28A-B29F-4356-B69E-38708D5155D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758075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0AE28A-B29F-4356-B69E-38708D5155D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050436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0AE28A-B29F-4356-B69E-38708D5155D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490038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40000" lnSpcReduction="20000"/>
          </a:bodyPr>
          <a:lstStyle/>
          <a:p>
            <a:pPr marL="186644" lvl="1" indent="-186644">
              <a:spcAft>
                <a:spcPts val="816"/>
              </a:spcAft>
              <a:buFont typeface="Arial" pitchFamily="34" charset="0"/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287169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E8A152-485A-7042-AC44-9414C4B7EAE5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80905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endParaRPr lang="en-US" baseline="0" dirty="0"/>
          </a:p>
          <a:p>
            <a:endParaRPr lang="en-US" baseline="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341305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aseline="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2455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lnSpc>
                <a:spcPct val="300000"/>
              </a:lnSpc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213320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59551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32500" lnSpcReduction="20000"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198196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85000" lnSpcReduction="20000"/>
          </a:bodyPr>
          <a:lstStyle/>
          <a:p>
            <a:pPr marL="186644" lvl="1" indent="-186644">
              <a:spcBef>
                <a:spcPct val="0"/>
              </a:spcBef>
            </a:pPr>
            <a:endParaRPr lang="en-US" sz="1100" baseline="0" dirty="0">
              <a:ea typeface="ＭＳ Ｐゴシック"/>
            </a:endParaRPr>
          </a:p>
          <a:p>
            <a:pPr marL="186644" lvl="1" indent="-186644">
              <a:spcBef>
                <a:spcPct val="0"/>
              </a:spcBef>
              <a:spcAft>
                <a:spcPts val="809"/>
              </a:spcAft>
              <a:buFont typeface="Arial" pitchFamily="34" charset="0"/>
              <a:buChar char="•"/>
            </a:pPr>
            <a:endParaRPr lang="en-US" dirty="0">
              <a:ea typeface="ＭＳ Ｐゴシック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864466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460828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165568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926204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0AE28A-B29F-4356-B69E-38708D5155D2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176702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123842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925172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00666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lnSpc>
                <a:spcPct val="300000"/>
              </a:lnSpc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921519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14646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8BD8E7-1312-41F3-99C4-6DA5AF89196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03495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0AE28A-B29F-4356-B69E-38708D5155D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32861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85000" lnSpcReduction="20000"/>
          </a:bodyPr>
          <a:lstStyle/>
          <a:p>
            <a:endParaRPr lang="en-US" baseline="0" dirty="0"/>
          </a:p>
        </p:txBody>
      </p:sp>
    </p:spTree>
    <p:extLst>
      <p:ext uri="{BB962C8B-B14F-4D97-AF65-F5344CB8AC3E}">
        <p14:creationId xmlns:p14="http://schemas.microsoft.com/office/powerpoint/2010/main" val="20958257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8BD8E7-1312-41F3-99C4-6DA5AF89196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13709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0AE28A-B29F-4356-B69E-38708D5155D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334276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02220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688721-57F5-42C2-AB15-5AE1D2617E72}" type="datetimeFigureOut">
              <a:rPr lang="en-US" smtClean="0"/>
              <a:t>12/7/18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4E2AB-710F-45E6-8F37-ACF501A671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72112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688721-57F5-42C2-AB15-5AE1D2617E72}" type="datetimeFigureOut">
              <a:rPr lang="en-US" smtClean="0"/>
              <a:t>12/7/18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4E2AB-710F-45E6-8F37-ACF501A671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02544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688721-57F5-42C2-AB15-5AE1D2617E72}" type="datetimeFigureOut">
              <a:rPr lang="en-US" smtClean="0"/>
              <a:t>12/7/18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4E2AB-710F-45E6-8F37-ACF501A671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6050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688721-57F5-42C2-AB15-5AE1D2617E72}" type="datetimeFigureOut">
              <a:rPr lang="en-US" smtClean="0"/>
              <a:t>12/7/18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4E2AB-710F-45E6-8F37-ACF501A671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98735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688721-57F5-42C2-AB15-5AE1D2617E72}" type="datetimeFigureOut">
              <a:rPr lang="en-US" smtClean="0"/>
              <a:t>12/7/18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4E2AB-710F-45E6-8F37-ACF501A671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64701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688721-57F5-42C2-AB15-5AE1D2617E72}" type="datetimeFigureOut">
              <a:rPr lang="en-US" smtClean="0"/>
              <a:t>12/7/18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4E2AB-710F-45E6-8F37-ACF501A671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9300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688721-57F5-42C2-AB15-5AE1D2617E72}" type="datetimeFigureOut">
              <a:rPr lang="en-US" smtClean="0"/>
              <a:t>12/7/18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4E2AB-710F-45E6-8F37-ACF501A671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18333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688721-57F5-42C2-AB15-5AE1D2617E72}" type="datetimeFigureOut">
              <a:rPr lang="en-US" smtClean="0"/>
              <a:t>12/7/18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4E2AB-710F-45E6-8F37-ACF501A671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68222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688721-57F5-42C2-AB15-5AE1D2617E72}" type="datetimeFigureOut">
              <a:rPr lang="en-US" smtClean="0"/>
              <a:t>12/7/18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4E2AB-710F-45E6-8F37-ACF501A671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35758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688721-57F5-42C2-AB15-5AE1D2617E72}" type="datetimeFigureOut">
              <a:rPr lang="en-US" smtClean="0"/>
              <a:t>12/7/18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4E2AB-710F-45E6-8F37-ACF501A671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01902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688721-57F5-42C2-AB15-5AE1D2617E72}" type="datetimeFigureOut">
              <a:rPr lang="en-US" smtClean="0"/>
              <a:t>12/7/18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4E2AB-710F-45E6-8F37-ACF501A671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62077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688721-57F5-42C2-AB15-5AE1D2617E72}" type="datetimeFigureOut">
              <a:rPr lang="en-US" smtClean="0"/>
              <a:t>12/7/18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C4E2AB-710F-45E6-8F37-ACF501A671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61803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7" Type="http://schemas.openxmlformats.org/officeDocument/2006/relationships/chart" Target="../charts/chart5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4.xml"/><Relationship Id="rId5" Type="http://schemas.openxmlformats.org/officeDocument/2006/relationships/chart" Target="../charts/chart3.xml"/><Relationship Id="rId4" Type="http://schemas.openxmlformats.org/officeDocument/2006/relationships/chart" Target="../charts/char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tif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g"/><Relationship Id="rId4" Type="http://schemas.openxmlformats.org/officeDocument/2006/relationships/image" Target="../media/image3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44500" y="547688"/>
            <a:ext cx="11315700" cy="3505200"/>
          </a:xfrm>
          <a:prstGeom prst="rect">
            <a:avLst/>
          </a:prstGeom>
          <a:solidFill>
            <a:srgbClr val="74C0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98500" y="937029"/>
            <a:ext cx="108077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en-US" sz="4200" dirty="0">
                <a:latin typeface="Calibri" pitchFamily="34" charset="0"/>
              </a:rPr>
              <a:t>Building an Infrastructure for </a:t>
            </a:r>
          </a:p>
          <a:p>
            <a:pPr lvl="0" algn="ctr">
              <a:spcBef>
                <a:spcPct val="0"/>
              </a:spcBef>
              <a:defRPr/>
            </a:pPr>
            <a:r>
              <a:rPr lang="en-US" sz="4200" dirty="0">
                <a:latin typeface="Calibri" pitchFamily="34" charset="0"/>
              </a:rPr>
              <a:t>Long-Acting Reversible Contraception (LARC) Services</a:t>
            </a:r>
          </a:p>
          <a:p>
            <a:pPr lvl="0" algn="ctr">
              <a:spcBef>
                <a:spcPct val="0"/>
              </a:spcBef>
              <a:defRPr/>
            </a:pPr>
            <a:r>
              <a:rPr lang="en-US" sz="4200" dirty="0">
                <a:latin typeface="Calibri" pitchFamily="34" charset="0"/>
              </a:rPr>
              <a:t> in a Mobile Health Unit</a:t>
            </a:r>
          </a:p>
        </p:txBody>
      </p:sp>
      <p:sp>
        <p:nvSpPr>
          <p:cNvPr id="6" name="Rectangle 5"/>
          <p:cNvSpPr/>
          <p:nvPr/>
        </p:nvSpPr>
        <p:spPr>
          <a:xfrm>
            <a:off x="3886200" y="4419600"/>
            <a:ext cx="3962400" cy="2057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US" dirty="0"/>
          </a:p>
        </p:txBody>
      </p:sp>
      <p:sp>
        <p:nvSpPr>
          <p:cNvPr id="8" name="Rounded Rectangle 7"/>
          <p:cNvSpPr/>
          <p:nvPr/>
        </p:nvSpPr>
        <p:spPr>
          <a:xfrm>
            <a:off x="2254250" y="3651677"/>
            <a:ext cx="7696200" cy="990600"/>
          </a:xfrm>
          <a:prstGeom prst="roundRect">
            <a:avLst/>
          </a:prstGeom>
          <a:solidFill>
            <a:srgbClr val="F1F7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spcBef>
                <a:spcPct val="0"/>
              </a:spcBef>
              <a:defRPr/>
            </a:pPr>
            <a:r>
              <a:rPr lang="en-US" sz="2800" dirty="0">
                <a:solidFill>
                  <a:schemeClr val="tx1"/>
                </a:solidFill>
              </a:rPr>
              <a:t>Alachua County, FL</a:t>
            </a:r>
            <a:endParaRPr lang="en-US" sz="2800" b="1" dirty="0">
              <a:solidFill>
                <a:schemeClr val="tx1"/>
              </a:solidFill>
              <a:latin typeface="Calibri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769762" y="5457825"/>
            <a:ext cx="442024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400" dirty="0"/>
              <a:t>Michelle Nall, MPH, MSN, ANP-BC</a:t>
            </a:r>
          </a:p>
          <a:p>
            <a:pPr algn="r"/>
            <a:r>
              <a:rPr lang="en-US" sz="2400" dirty="0"/>
              <a:t>Grant Harrell, MD</a:t>
            </a:r>
          </a:p>
        </p:txBody>
      </p:sp>
    </p:spTree>
    <p:extLst>
      <p:ext uri="{BB962C8B-B14F-4D97-AF65-F5344CB8AC3E}">
        <p14:creationId xmlns:p14="http://schemas.microsoft.com/office/powerpoint/2010/main" val="23918941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524000" y="0"/>
            <a:ext cx="9144000" cy="990600"/>
          </a:xfrm>
          <a:prstGeom prst="rect">
            <a:avLst/>
          </a:prstGeom>
          <a:solidFill>
            <a:srgbClr val="74C0CF"/>
          </a:solidFill>
          <a:ln w="63500">
            <a:noFill/>
          </a:ln>
          <a:effectLst>
            <a:softEdge rad="12700"/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endParaRPr lang="en-US" sz="3600" b="1" dirty="0">
              <a:solidFill>
                <a:schemeClr val="tx2"/>
              </a:solidFill>
            </a:endParaRPr>
          </a:p>
          <a:p>
            <a:pPr algn="ctr"/>
            <a:endParaRPr lang="en-US" sz="3600" b="1" dirty="0">
              <a:solidFill>
                <a:srgbClr val="004557"/>
              </a:solidFill>
            </a:endParaRPr>
          </a:p>
          <a:p>
            <a:pPr algn="ctr"/>
            <a:endParaRPr lang="en-US" sz="4400" b="1" dirty="0">
              <a:solidFill>
                <a:srgbClr val="004557"/>
              </a:solidFill>
            </a:endParaRPr>
          </a:p>
          <a:p>
            <a:pPr algn="ctr"/>
            <a:endParaRPr lang="en-US" sz="4400" b="1" dirty="0">
              <a:solidFill>
                <a:srgbClr val="004557"/>
              </a:solidFill>
            </a:endParaRPr>
          </a:p>
          <a:p>
            <a:pPr algn="ctr"/>
            <a:endParaRPr lang="en-US" sz="4400" b="1" dirty="0">
              <a:solidFill>
                <a:srgbClr val="004557"/>
              </a:solidFill>
            </a:endParaRPr>
          </a:p>
          <a:p>
            <a:pPr algn="ctr"/>
            <a:endParaRPr lang="en-US" sz="4400" b="1" dirty="0">
              <a:solidFill>
                <a:srgbClr val="004557"/>
              </a:solidFill>
            </a:endParaRPr>
          </a:p>
          <a:p>
            <a:pPr algn="ctr"/>
            <a:endParaRPr lang="en-US" sz="4400" b="1" dirty="0">
              <a:solidFill>
                <a:srgbClr val="004557"/>
              </a:solidFill>
            </a:endParaRPr>
          </a:p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3733800" y="1447800"/>
            <a:ext cx="5715000" cy="5029200"/>
          </a:xfrm>
          <a:prstGeom prst="rect">
            <a:avLst/>
          </a:prstGeom>
        </p:spPr>
        <p:txBody>
          <a:bodyPr/>
          <a:lstStyle/>
          <a:p>
            <a:pPr marL="742950" lvl="1" indent="-285750">
              <a:lnSpc>
                <a:spcPct val="80000"/>
              </a:lnSpc>
              <a:spcBef>
                <a:spcPct val="20000"/>
              </a:spcBef>
              <a:defRPr/>
            </a:pPr>
            <a:endParaRPr lang="en-US" sz="2400" dirty="0">
              <a:solidFill>
                <a:srgbClr val="004557"/>
              </a:solidFill>
              <a:latin typeface="Gill Sans MT" pitchFamily="34" charset="0"/>
            </a:endParaRPr>
          </a:p>
          <a:p>
            <a:pPr marL="342900" indent="-342900">
              <a:lnSpc>
                <a:spcPct val="90000"/>
              </a:lnSpc>
              <a:spcAft>
                <a:spcPts val="2500"/>
              </a:spcAft>
              <a:buFont typeface="Arial" pitchFamily="34" charset="0"/>
              <a:buChar char="•"/>
            </a:pPr>
            <a:endParaRPr lang="en-US" sz="2500" dirty="0">
              <a:solidFill>
                <a:srgbClr val="4E7178"/>
              </a:solidFill>
              <a:latin typeface="Calibri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524000" y="0"/>
            <a:ext cx="990600" cy="6858000"/>
          </a:xfrm>
          <a:prstGeom prst="rect">
            <a:avLst/>
          </a:prstGeom>
          <a:solidFill>
            <a:srgbClr val="2A8C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2" name="Straight Connector 11"/>
          <p:cNvCxnSpPr/>
          <p:nvPr/>
        </p:nvCxnSpPr>
        <p:spPr>
          <a:xfrm>
            <a:off x="1524000" y="990600"/>
            <a:ext cx="9144000" cy="0"/>
          </a:xfrm>
          <a:prstGeom prst="line">
            <a:avLst/>
          </a:prstGeom>
          <a:ln w="984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2857500" y="152401"/>
            <a:ext cx="72237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004157"/>
                </a:solidFill>
              </a:rPr>
              <a:t>MOC Population- 2017</a:t>
            </a:r>
          </a:p>
        </p:txBody>
      </p:sp>
      <p:sp>
        <p:nvSpPr>
          <p:cNvPr id="4" name="Rectangle 3"/>
          <p:cNvSpPr/>
          <p:nvPr/>
        </p:nvSpPr>
        <p:spPr>
          <a:xfrm>
            <a:off x="2857500" y="1778140"/>
            <a:ext cx="810260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sz="2800" dirty="0">
                <a:solidFill>
                  <a:srgbClr val="1F497D"/>
                </a:solidFill>
              </a:rPr>
              <a:t>3,231 clinic visits 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800" dirty="0">
                <a:solidFill>
                  <a:srgbClr val="1F497D"/>
                </a:solidFill>
              </a:rPr>
              <a:t>1,971 unique patients</a:t>
            </a:r>
          </a:p>
          <a:p>
            <a:pPr marL="342900" indent="-342900">
              <a:buFont typeface="Arial" pitchFamily="34" charset="0"/>
              <a:buChar char="•"/>
            </a:pPr>
            <a:endParaRPr lang="en-US" sz="2800" dirty="0">
              <a:solidFill>
                <a:srgbClr val="1F497D"/>
              </a:solidFill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en-US" sz="2800" dirty="0">
                <a:solidFill>
                  <a:srgbClr val="1F497D"/>
                </a:solidFill>
              </a:rPr>
              <a:t>66.9% without health insurance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800" dirty="0">
                <a:solidFill>
                  <a:srgbClr val="1F497D"/>
                </a:solidFill>
              </a:rPr>
              <a:t>68.2% identify as a racial/ethnic minority</a:t>
            </a:r>
          </a:p>
          <a:p>
            <a:pPr marL="342900" indent="-342900">
              <a:buFont typeface="Arial" pitchFamily="34" charset="0"/>
              <a:buChar char="•"/>
            </a:pPr>
            <a:endParaRPr lang="en-US" sz="2800" dirty="0">
              <a:solidFill>
                <a:srgbClr val="1F497D"/>
              </a:solidFill>
            </a:endParaRPr>
          </a:p>
          <a:p>
            <a:pPr marL="342900" indent="-342900">
              <a:buFont typeface="Arial" pitchFamily="34" charset="0"/>
              <a:buChar char="•"/>
            </a:pPr>
            <a:endParaRPr lang="en-US" sz="2800" dirty="0">
              <a:solidFill>
                <a:srgbClr val="1F497D"/>
              </a:solidFill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en-US" sz="2800" dirty="0">
                <a:solidFill>
                  <a:srgbClr val="1F497D"/>
                </a:solidFill>
              </a:rPr>
              <a:t>26.3% of total population seen in 2017 are women of childbearing age!</a:t>
            </a:r>
          </a:p>
        </p:txBody>
      </p:sp>
    </p:spTree>
    <p:extLst>
      <p:ext uri="{BB962C8B-B14F-4D97-AF65-F5344CB8AC3E}">
        <p14:creationId xmlns:p14="http://schemas.microsoft.com/office/powerpoint/2010/main" val="3636441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LARC Needs Assessment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199" y="1825625"/>
            <a:ext cx="5938381" cy="4274550"/>
          </a:xfrm>
        </p:spPr>
        <p:txBody>
          <a:bodyPr>
            <a:normAutofit/>
          </a:bodyPr>
          <a:lstStyle/>
          <a:p>
            <a:r>
              <a:rPr lang="en-US" dirty="0"/>
              <a:t>Health Needs Assessment:</a:t>
            </a:r>
          </a:p>
          <a:p>
            <a:pPr lvl="1"/>
            <a:r>
              <a:rPr lang="en-US" dirty="0"/>
              <a:t>Demographics</a:t>
            </a:r>
          </a:p>
          <a:p>
            <a:pPr lvl="1"/>
            <a:r>
              <a:rPr lang="en-US" dirty="0"/>
              <a:t>Current &amp; historical contraception use</a:t>
            </a:r>
          </a:p>
          <a:p>
            <a:pPr lvl="1"/>
            <a:r>
              <a:rPr lang="en-US" dirty="0"/>
              <a:t>Perceptions of LARC</a:t>
            </a:r>
          </a:p>
          <a:p>
            <a:pPr lvl="1"/>
            <a:r>
              <a:rPr lang="en-US" dirty="0"/>
              <a:t>Perceived barriers to LARC</a:t>
            </a:r>
          </a:p>
          <a:p>
            <a:pPr lvl="1"/>
            <a:r>
              <a:rPr lang="en-US" dirty="0"/>
              <a:t>Counseling desires</a:t>
            </a:r>
          </a:p>
          <a:p>
            <a:r>
              <a:rPr lang="en-US" dirty="0"/>
              <a:t>Distributed to local women age 18-50</a:t>
            </a:r>
          </a:p>
          <a:p>
            <a:pPr lvl="1"/>
            <a:r>
              <a:rPr lang="en-US" dirty="0"/>
              <a:t>Mobile Outreach Clinic</a:t>
            </a:r>
          </a:p>
          <a:p>
            <a:pPr lvl="1"/>
            <a:r>
              <a:rPr lang="en-US" dirty="0"/>
              <a:t>Equal Access Clinic </a:t>
            </a:r>
          </a:p>
          <a:p>
            <a:r>
              <a:rPr lang="en-US" dirty="0"/>
              <a:t>93 surveys completed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4254" y="804672"/>
            <a:ext cx="4267754" cy="552297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6470358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49991"/>
          </a:xfrm>
        </p:spPr>
        <p:txBody>
          <a:bodyPr/>
          <a:lstStyle/>
          <a:p>
            <a:r>
              <a:rPr lang="en-US" dirty="0"/>
              <a:t>Who are our patients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2A051DA-4E75-1645-9198-5DD386BF1D9A}"/>
              </a:ext>
            </a:extLst>
          </p:cNvPr>
          <p:cNvSpPr txBox="1"/>
          <p:nvPr/>
        </p:nvSpPr>
        <p:spPr>
          <a:xfrm>
            <a:off x="1164920" y="1527849"/>
            <a:ext cx="4083486" cy="49398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dirty="0"/>
              <a:t>Gender: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500" dirty="0"/>
              <a:t>92 responded “female”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500" dirty="0"/>
              <a:t>1 responded “other (genderfluid)”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5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dirty="0"/>
              <a:t>Age: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500" dirty="0"/>
              <a:t>Average age was ~31 years old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500" dirty="0"/>
              <a:t>Saw full eligibility range: 18-50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5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dirty="0"/>
              <a:t>Currently employed?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500" dirty="0"/>
              <a:t>Yes: 52 (56%)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500" dirty="0"/>
              <a:t>No: 41 (44%)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5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dirty="0"/>
              <a:t>Future desire for children?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500" dirty="0"/>
              <a:t>Yes: 48 (52%)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500" dirty="0"/>
              <a:t>No: 29 (31%)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500" dirty="0"/>
              <a:t>Unsure: 14 (15%)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500" dirty="0"/>
              <a:t>No response: 2 (2%)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5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dirty="0"/>
              <a:t>Currently sexually active?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500" dirty="0"/>
              <a:t>Yes: 70 (75%)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500" dirty="0"/>
              <a:t>No: 23 (25%)</a:t>
            </a:r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122D6FA0-0423-BD4A-AB87-CEB71D72445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1246958"/>
              </p:ext>
            </p:extLst>
          </p:nvPr>
        </p:nvGraphicFramePr>
        <p:xfrm>
          <a:off x="5787025" y="1415116"/>
          <a:ext cx="3118284" cy="23070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122D6FA0-0423-BD4A-AB87-CEB71D72445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23098737"/>
              </p:ext>
            </p:extLst>
          </p:nvPr>
        </p:nvGraphicFramePr>
        <p:xfrm>
          <a:off x="5248406" y="1452268"/>
          <a:ext cx="3054346" cy="22699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B4A04D1A-D0F3-C744-99CB-656FFDE2380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1077060"/>
              </p:ext>
            </p:extLst>
          </p:nvPr>
        </p:nvGraphicFramePr>
        <p:xfrm>
          <a:off x="8470902" y="1452268"/>
          <a:ext cx="3421518" cy="22699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D6ECE317-E3F0-2246-82C7-495E1460827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56141555"/>
              </p:ext>
            </p:extLst>
          </p:nvPr>
        </p:nvGraphicFramePr>
        <p:xfrm>
          <a:off x="5248406" y="3997756"/>
          <a:ext cx="3070833" cy="22797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id="{B6F2E134-2969-7A40-9D6B-5D383F84358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2209001"/>
              </p:ext>
            </p:extLst>
          </p:nvPr>
        </p:nvGraphicFramePr>
        <p:xfrm>
          <a:off x="8470902" y="3997755"/>
          <a:ext cx="3421518" cy="22797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</p:spTree>
    <p:extLst>
      <p:ext uri="{BB962C8B-B14F-4D97-AF65-F5344CB8AC3E}">
        <p14:creationId xmlns:p14="http://schemas.microsoft.com/office/powerpoint/2010/main" val="15054511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FD162FA-54E5-774A-9FF3-C3D36CCC53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075368"/>
          </a:xfrm>
        </p:spPr>
        <p:txBody>
          <a:bodyPr/>
          <a:lstStyle/>
          <a:p>
            <a:r>
              <a:rPr lang="en-US" dirty="0"/>
              <a:t>Who are our patients</a:t>
            </a: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BA0CF93A-EB84-7C45-B57F-F3320A57374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20036655"/>
              </p:ext>
            </p:extLst>
          </p:nvPr>
        </p:nvGraphicFramePr>
        <p:xfrm>
          <a:off x="838200" y="2057399"/>
          <a:ext cx="5663852" cy="33162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CDE509EC-259B-AF42-8CC6-BC243CAF563B}"/>
              </a:ext>
            </a:extLst>
          </p:cNvPr>
          <p:cNvSpPr txBox="1"/>
          <p:nvPr/>
        </p:nvSpPr>
        <p:spPr>
          <a:xfrm>
            <a:off x="7565720" y="4078422"/>
            <a:ext cx="412106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Compared to 2016 National Data</a:t>
            </a:r>
            <a:br>
              <a:rPr lang="en-US" sz="1600" b="1" dirty="0"/>
            </a:br>
            <a:r>
              <a:rPr lang="en-US" sz="1200" b="1" dirty="0"/>
              <a:t>Kavanaugh et al, 2018</a:t>
            </a:r>
          </a:p>
          <a:p>
            <a:pPr algn="ctr"/>
            <a:endParaRPr lang="en-US" sz="16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Current contraception use: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No method: 39%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Any method: 61%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Current LARC use: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IUD: 11.8%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Implant: 2.6%</a:t>
            </a:r>
          </a:p>
        </p:txBody>
      </p:sp>
      <p:sp>
        <p:nvSpPr>
          <p:cNvPr id="2" name="Oval 1"/>
          <p:cNvSpPr/>
          <p:nvPr/>
        </p:nvSpPr>
        <p:spPr>
          <a:xfrm>
            <a:off x="1077760" y="4528332"/>
            <a:ext cx="337681" cy="3429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/>
          <p:cNvSpPr/>
          <p:nvPr/>
        </p:nvSpPr>
        <p:spPr>
          <a:xfrm>
            <a:off x="2984674" y="4496843"/>
            <a:ext cx="697978" cy="43701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C5DCD98-30F8-5849-A712-6EBCB8639648}"/>
              </a:ext>
            </a:extLst>
          </p:cNvPr>
          <p:cNvSpPr txBox="1"/>
          <p:nvPr/>
        </p:nvSpPr>
        <p:spPr>
          <a:xfrm>
            <a:off x="7565720" y="1003018"/>
            <a:ext cx="4121063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EACN &amp; MOC Patients</a:t>
            </a:r>
          </a:p>
          <a:p>
            <a:pPr algn="ctr"/>
            <a:endParaRPr lang="en-US" sz="16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Current contraception use: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No method: 34 (36%)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Any method: 59 (64%)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1600" dirty="0"/>
              <a:t>14 of 59 patients selected using more than one method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Current LARC use: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IUD: 9.7%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Implant: 2.1%</a:t>
            </a:r>
          </a:p>
        </p:txBody>
      </p:sp>
    </p:spTree>
    <p:extLst>
      <p:ext uri="{BB962C8B-B14F-4D97-AF65-F5344CB8AC3E}">
        <p14:creationId xmlns:p14="http://schemas.microsoft.com/office/powerpoint/2010/main" val="6438586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Patient Perceptions of LARC </a:t>
            </a:r>
          </a:p>
        </p:txBody>
      </p:sp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12544844"/>
              </p:ext>
            </p:extLst>
          </p:nvPr>
        </p:nvGraphicFramePr>
        <p:xfrm>
          <a:off x="956966" y="1690688"/>
          <a:ext cx="10396834" cy="43834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6363668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Patient Perceived Barriers to LARC</a:t>
            </a:r>
          </a:p>
        </p:txBody>
      </p:sp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92787953"/>
              </p:ext>
            </p:extLst>
          </p:nvPr>
        </p:nvGraphicFramePr>
        <p:xfrm>
          <a:off x="713984" y="1816274"/>
          <a:ext cx="10639816" cy="43167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7443570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88187"/>
          </a:xfrm>
        </p:spPr>
        <p:txBody>
          <a:bodyPr/>
          <a:lstStyle/>
          <a:p>
            <a:r>
              <a:rPr lang="en-US" dirty="0"/>
              <a:t>Needs Assessment Conclusions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536193"/>
            <a:ext cx="10515600" cy="3236976"/>
          </a:xfrm>
        </p:spPr>
        <p:txBody>
          <a:bodyPr anchor="ctr">
            <a:normAutofit/>
          </a:bodyPr>
          <a:lstStyle/>
          <a:p>
            <a:r>
              <a:rPr lang="en-US" sz="2000" dirty="0"/>
              <a:t>Survey administration can increase awareness and discussion with provider about options</a:t>
            </a:r>
          </a:p>
          <a:p>
            <a:r>
              <a:rPr lang="en-US" sz="2000" dirty="0"/>
              <a:t>Patient perceptions of LARC indicate that women are predominantly worried about side effects</a:t>
            </a:r>
          </a:p>
          <a:p>
            <a:pPr lvl="1"/>
            <a:r>
              <a:rPr lang="en-US" sz="2000" dirty="0"/>
              <a:t>However, data underscores large need for greater patient education on LARC methods</a:t>
            </a:r>
          </a:p>
          <a:p>
            <a:r>
              <a:rPr lang="en-US" sz="2000" dirty="0"/>
              <a:t>Patient’s largest barriers to LARC use include: cost, knowledge and fear of side effects</a:t>
            </a:r>
          </a:p>
          <a:p>
            <a:r>
              <a:rPr lang="en-US" sz="2000" dirty="0"/>
              <a:t>The vast majority of patients would prefer contraception counseling to include:</a:t>
            </a:r>
          </a:p>
          <a:p>
            <a:pPr lvl="1"/>
            <a:r>
              <a:rPr lang="en-US" sz="2000" dirty="0"/>
              <a:t>A full spectrum conversation on all options</a:t>
            </a:r>
          </a:p>
          <a:p>
            <a:pPr lvl="1"/>
            <a:r>
              <a:rPr lang="en-US" sz="2000" dirty="0"/>
              <a:t>Presence of written materials, more information during counseling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0A611EF-911F-DB45-9546-B14C8E779A48}"/>
              </a:ext>
            </a:extLst>
          </p:cNvPr>
          <p:cNvSpPr txBox="1"/>
          <p:nvPr/>
        </p:nvSpPr>
        <p:spPr>
          <a:xfrm>
            <a:off x="838200" y="5138928"/>
            <a:ext cx="105156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/>
              <a:t>Clinical Recommendation</a:t>
            </a:r>
            <a:r>
              <a:rPr lang="en-US" sz="2200" dirty="0"/>
              <a:t>: When discussing contraception with a patient, counseling should include a discussion on full spectrum of options, regardless of clinic-specific offerings, and include education/printed material to enhance patient education</a:t>
            </a:r>
          </a:p>
        </p:txBody>
      </p:sp>
    </p:spTree>
    <p:extLst>
      <p:ext uri="{BB962C8B-B14F-4D97-AF65-F5344CB8AC3E}">
        <p14:creationId xmlns:p14="http://schemas.microsoft.com/office/powerpoint/2010/main" val="135275228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5" descr="WHO effectiveness graphic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2099733" y="151407"/>
            <a:ext cx="8105201" cy="6554941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30811106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799" y="150185"/>
            <a:ext cx="8754533" cy="645375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02986595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524000" y="0"/>
            <a:ext cx="9144000" cy="990600"/>
          </a:xfrm>
          <a:prstGeom prst="rect">
            <a:avLst/>
          </a:prstGeom>
          <a:solidFill>
            <a:srgbClr val="74C0CF"/>
          </a:solidFill>
          <a:ln w="63500">
            <a:noFill/>
          </a:ln>
          <a:effectLst>
            <a:softEdge rad="12700"/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endParaRPr lang="en-US" sz="3600" b="1" dirty="0">
              <a:solidFill>
                <a:schemeClr val="tx2"/>
              </a:solidFill>
            </a:endParaRPr>
          </a:p>
          <a:p>
            <a:pPr algn="ctr"/>
            <a:endParaRPr lang="en-US" sz="3600" b="1" dirty="0">
              <a:solidFill>
                <a:srgbClr val="004557"/>
              </a:solidFill>
            </a:endParaRPr>
          </a:p>
          <a:p>
            <a:pPr algn="ctr"/>
            <a:endParaRPr lang="en-US" sz="4400" b="1" dirty="0">
              <a:solidFill>
                <a:srgbClr val="004557"/>
              </a:solidFill>
            </a:endParaRPr>
          </a:p>
          <a:p>
            <a:pPr algn="ctr"/>
            <a:endParaRPr lang="en-US" sz="4400" b="1" dirty="0">
              <a:solidFill>
                <a:srgbClr val="004557"/>
              </a:solidFill>
            </a:endParaRPr>
          </a:p>
          <a:p>
            <a:pPr algn="ctr"/>
            <a:endParaRPr lang="en-US" sz="4400" b="1" dirty="0">
              <a:solidFill>
                <a:srgbClr val="004557"/>
              </a:solidFill>
            </a:endParaRPr>
          </a:p>
          <a:p>
            <a:pPr algn="ctr"/>
            <a:endParaRPr lang="en-US" sz="4400" b="1" dirty="0">
              <a:solidFill>
                <a:srgbClr val="004557"/>
              </a:solidFill>
            </a:endParaRPr>
          </a:p>
          <a:p>
            <a:pPr algn="ctr"/>
            <a:endParaRPr lang="en-US" sz="4400" b="1" dirty="0">
              <a:solidFill>
                <a:srgbClr val="004557"/>
              </a:solidFill>
            </a:endParaRPr>
          </a:p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3733800" y="1447800"/>
            <a:ext cx="5715000" cy="5029200"/>
          </a:xfrm>
          <a:prstGeom prst="rect">
            <a:avLst/>
          </a:prstGeom>
        </p:spPr>
        <p:txBody>
          <a:bodyPr/>
          <a:lstStyle/>
          <a:p>
            <a:pPr marL="742950" lvl="1" indent="-285750">
              <a:lnSpc>
                <a:spcPct val="80000"/>
              </a:lnSpc>
              <a:spcBef>
                <a:spcPct val="20000"/>
              </a:spcBef>
              <a:defRPr/>
            </a:pPr>
            <a:endParaRPr lang="en-US" sz="2400" dirty="0">
              <a:solidFill>
                <a:srgbClr val="004557"/>
              </a:solidFill>
              <a:latin typeface="Gill Sans MT" pitchFamily="34" charset="0"/>
            </a:endParaRPr>
          </a:p>
          <a:p>
            <a:pPr marL="342900" indent="-342900">
              <a:lnSpc>
                <a:spcPct val="90000"/>
              </a:lnSpc>
              <a:spcAft>
                <a:spcPts val="2500"/>
              </a:spcAft>
              <a:buFont typeface="Arial" pitchFamily="34" charset="0"/>
              <a:buChar char="•"/>
            </a:pPr>
            <a:endParaRPr lang="en-US" sz="2500" dirty="0">
              <a:solidFill>
                <a:srgbClr val="4E7178"/>
              </a:solidFill>
              <a:latin typeface="Calibri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524000" y="0"/>
            <a:ext cx="990600" cy="6858000"/>
          </a:xfrm>
          <a:prstGeom prst="rect">
            <a:avLst/>
          </a:prstGeom>
          <a:solidFill>
            <a:srgbClr val="2A8C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2" name="Straight Connector 11"/>
          <p:cNvCxnSpPr/>
          <p:nvPr/>
        </p:nvCxnSpPr>
        <p:spPr>
          <a:xfrm>
            <a:off x="1524000" y="990600"/>
            <a:ext cx="9144000" cy="0"/>
          </a:xfrm>
          <a:prstGeom prst="line">
            <a:avLst/>
          </a:prstGeom>
          <a:ln w="984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2577654" y="152400"/>
            <a:ext cx="73789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4157"/>
                </a:solidFill>
              </a:rPr>
              <a:t>LARC Infrastructure</a:t>
            </a: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2577653" y="1295400"/>
            <a:ext cx="7886700" cy="5181600"/>
          </a:xfrm>
          <a:prstGeom prst="rect">
            <a:avLst/>
          </a:prstGeom>
        </p:spPr>
        <p:txBody>
          <a:bodyPr>
            <a:normAutofit fontScale="8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400" dirty="0">
                <a:solidFill>
                  <a:srgbClr val="1F497D"/>
                </a:solidFill>
              </a:rPr>
              <a:t>Insertion equipment: </a:t>
            </a:r>
          </a:p>
          <a:p>
            <a:pPr lvl="1"/>
            <a:r>
              <a:rPr lang="en-US" sz="3000" dirty="0">
                <a:solidFill>
                  <a:srgbClr val="1F497D"/>
                </a:solidFill>
              </a:rPr>
              <a:t>one-time cost</a:t>
            </a:r>
          </a:p>
          <a:p>
            <a:r>
              <a:rPr lang="en-US" sz="3400" dirty="0">
                <a:solidFill>
                  <a:srgbClr val="1F497D"/>
                </a:solidFill>
              </a:rPr>
              <a:t>Training: </a:t>
            </a:r>
          </a:p>
          <a:p>
            <a:pPr lvl="1"/>
            <a:r>
              <a:rPr lang="en-US" sz="3000" dirty="0">
                <a:solidFill>
                  <a:srgbClr val="1F497D"/>
                </a:solidFill>
              </a:rPr>
              <a:t>formal training</a:t>
            </a:r>
          </a:p>
          <a:p>
            <a:pPr lvl="1"/>
            <a:r>
              <a:rPr lang="en-US" sz="3000" dirty="0">
                <a:solidFill>
                  <a:srgbClr val="1F497D"/>
                </a:solidFill>
              </a:rPr>
              <a:t>mentorship</a:t>
            </a:r>
          </a:p>
          <a:p>
            <a:r>
              <a:rPr lang="en-US" sz="3400" dirty="0">
                <a:solidFill>
                  <a:srgbClr val="1F497D"/>
                </a:solidFill>
              </a:rPr>
              <a:t>Devices</a:t>
            </a:r>
          </a:p>
          <a:p>
            <a:pPr lvl="1"/>
            <a:r>
              <a:rPr lang="en-US" sz="3000" dirty="0">
                <a:solidFill>
                  <a:srgbClr val="1F497D"/>
                </a:solidFill>
              </a:rPr>
              <a:t>ARCH Program</a:t>
            </a:r>
          </a:p>
          <a:p>
            <a:pPr lvl="1"/>
            <a:r>
              <a:rPr lang="en-US" sz="3000" dirty="0">
                <a:solidFill>
                  <a:srgbClr val="1F497D"/>
                </a:solidFill>
              </a:rPr>
              <a:t>Grant $</a:t>
            </a:r>
          </a:p>
          <a:p>
            <a:r>
              <a:rPr lang="en-US" sz="3400" dirty="0">
                <a:solidFill>
                  <a:srgbClr val="1F497D"/>
                </a:solidFill>
              </a:rPr>
              <a:t>Sustainability</a:t>
            </a:r>
          </a:p>
          <a:p>
            <a:pPr lvl="1"/>
            <a:r>
              <a:rPr lang="en-US" sz="3000" dirty="0">
                <a:solidFill>
                  <a:srgbClr val="1F497D"/>
                </a:solidFill>
              </a:rPr>
              <a:t>340B drug pricing program- HRSA</a:t>
            </a:r>
          </a:p>
          <a:p>
            <a:pPr lvl="1"/>
            <a:r>
              <a:rPr lang="en-US" sz="3000" dirty="0">
                <a:solidFill>
                  <a:srgbClr val="1F497D"/>
                </a:solidFill>
              </a:rPr>
              <a:t>Clinic and provider buy-in</a:t>
            </a:r>
          </a:p>
          <a:p>
            <a:pPr lvl="1"/>
            <a:r>
              <a:rPr lang="en-US" sz="3000" dirty="0">
                <a:solidFill>
                  <a:srgbClr val="1F497D"/>
                </a:solidFill>
              </a:rPr>
              <a:t>Leveraging partnerships</a:t>
            </a:r>
          </a:p>
          <a:p>
            <a:pPr marL="457200" lvl="1" indent="0">
              <a:buNone/>
            </a:pPr>
            <a:endParaRPr lang="en-US" sz="3000" dirty="0">
              <a:solidFill>
                <a:srgbClr val="1F497D"/>
              </a:solidFill>
            </a:endParaRPr>
          </a:p>
          <a:p>
            <a:endParaRPr lang="en-US" dirty="0"/>
          </a:p>
        </p:txBody>
      </p:sp>
      <p:pic>
        <p:nvPicPr>
          <p:cNvPr id="10" name="Picture 9" descr="n the wake of the Trump election and in anticipation of a rollback of Ob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8167" y="2209800"/>
            <a:ext cx="369841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62010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1981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pPr algn="ctr">
              <a:spcBef>
                <a:spcPct val="0"/>
              </a:spcBef>
              <a:defRPr/>
            </a:pPr>
            <a:r>
              <a:rPr lang="en-US" sz="4400" b="1" dirty="0">
                <a:latin typeface="+mj-lt"/>
                <a:ea typeface="+mj-ea"/>
                <a:cs typeface="+mj-cs"/>
              </a:rPr>
              <a:t>Disclosure</a:t>
            </a:r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1981200" y="1600201"/>
            <a:ext cx="8229600" cy="4525963"/>
          </a:xfrm>
          <a:prstGeom prst="rect">
            <a:avLst/>
          </a:prstGeom>
        </p:spPr>
        <p:txBody>
          <a:bodyPr/>
          <a:lstStyle/>
          <a:p>
            <a:pPr algn="ctr"/>
            <a:endParaRPr lang="en-US" sz="2800" dirty="0"/>
          </a:p>
          <a:p>
            <a:pPr algn="ctr"/>
            <a:endParaRPr lang="en-US" sz="2800" dirty="0"/>
          </a:p>
          <a:p>
            <a:pPr algn="ctr"/>
            <a:endParaRPr lang="en-US" sz="2800" dirty="0"/>
          </a:p>
          <a:p>
            <a:pPr algn="ctr"/>
            <a:r>
              <a:rPr lang="en-US" sz="2800" dirty="0"/>
              <a:t>The presenters have no actual or potential conflict of interest in relation to this presentation. </a:t>
            </a:r>
            <a:endParaRPr lang="en-US" sz="2500" dirty="0"/>
          </a:p>
        </p:txBody>
      </p:sp>
    </p:spTree>
    <p:extLst>
      <p:ext uri="{BB962C8B-B14F-4D97-AF65-F5344CB8AC3E}">
        <p14:creationId xmlns:p14="http://schemas.microsoft.com/office/powerpoint/2010/main" val="285570743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/>
          <p:cNvSpPr txBox="1">
            <a:spLocks/>
          </p:cNvSpPr>
          <p:nvPr/>
        </p:nvSpPr>
        <p:spPr>
          <a:xfrm>
            <a:off x="3733800" y="1447800"/>
            <a:ext cx="5715000" cy="5029200"/>
          </a:xfrm>
          <a:prstGeom prst="rect">
            <a:avLst/>
          </a:prstGeom>
        </p:spPr>
        <p:txBody>
          <a:bodyPr/>
          <a:lstStyle/>
          <a:p>
            <a:pPr marL="742950" lvl="1" indent="-285750">
              <a:lnSpc>
                <a:spcPct val="80000"/>
              </a:lnSpc>
              <a:spcBef>
                <a:spcPct val="20000"/>
              </a:spcBef>
              <a:defRPr/>
            </a:pPr>
            <a:endParaRPr lang="en-US" sz="2400" dirty="0">
              <a:solidFill>
                <a:srgbClr val="004557"/>
              </a:solidFill>
              <a:latin typeface="Gill Sans MT" pitchFamily="34" charset="0"/>
            </a:endParaRPr>
          </a:p>
          <a:p>
            <a:pPr marL="342900" indent="-342900">
              <a:lnSpc>
                <a:spcPct val="90000"/>
              </a:lnSpc>
              <a:spcAft>
                <a:spcPts val="2500"/>
              </a:spcAft>
              <a:buFont typeface="Arial" pitchFamily="34" charset="0"/>
              <a:buChar char="•"/>
            </a:pPr>
            <a:endParaRPr lang="en-US" sz="2500" dirty="0">
              <a:solidFill>
                <a:srgbClr val="4E7178"/>
              </a:solidFill>
              <a:latin typeface="Calibri" pitchFamily="34" charset="0"/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1524000" y="990600"/>
            <a:ext cx="9144000" cy="0"/>
          </a:xfrm>
          <a:prstGeom prst="line">
            <a:avLst/>
          </a:prstGeom>
          <a:ln w="984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3500559493"/>
              </p:ext>
            </p:extLst>
          </p:nvPr>
        </p:nvGraphicFramePr>
        <p:xfrm>
          <a:off x="1524000" y="192504"/>
          <a:ext cx="8834521" cy="62844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21C26E1E-4B08-064F-8709-DDEB8B4E8640}"/>
              </a:ext>
            </a:extLst>
          </p:cNvPr>
          <p:cNvSpPr txBox="1"/>
          <p:nvPr/>
        </p:nvSpPr>
        <p:spPr>
          <a:xfrm>
            <a:off x="9448800" y="1259345"/>
            <a:ext cx="2558716" cy="452431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1. The National Campaign to Prevent Teen and Unplanned Pregnancy, 2014. </a:t>
            </a:r>
          </a:p>
          <a:p>
            <a:r>
              <a:rPr lang="en-US" dirty="0"/>
              <a:t>2. Adverse birth outcomes in Colorado: assessing the impact of a statewide initiative to prevent unintended pregnancy. </a:t>
            </a:r>
          </a:p>
          <a:p>
            <a:r>
              <a:rPr lang="en-US" dirty="0"/>
              <a:t>3. Guttmacher Policy Review, 2014.</a:t>
            </a:r>
          </a:p>
          <a:p>
            <a:r>
              <a:rPr lang="en-US" dirty="0"/>
              <a:t>4. Preventing unintended pregnancy: the contraceptive CHOICE project in review. </a:t>
            </a:r>
          </a:p>
        </p:txBody>
      </p:sp>
    </p:spTree>
    <p:extLst>
      <p:ext uri="{BB962C8B-B14F-4D97-AF65-F5344CB8AC3E}">
        <p14:creationId xmlns:p14="http://schemas.microsoft.com/office/powerpoint/2010/main" val="18802393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589859"/>
            <a:ext cx="9144000" cy="96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Content Placeholder 3"/>
          <p:cNvSpPr txBox="1">
            <a:spLocks/>
          </p:cNvSpPr>
          <p:nvPr/>
        </p:nvSpPr>
        <p:spPr>
          <a:xfrm>
            <a:off x="6172200" y="1781650"/>
            <a:ext cx="4314422" cy="4161951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5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86689" y="733205"/>
            <a:ext cx="8618621" cy="5470211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07960123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523999" y="0"/>
            <a:ext cx="10163677" cy="990600"/>
          </a:xfrm>
          <a:prstGeom prst="rect">
            <a:avLst/>
          </a:prstGeom>
          <a:solidFill>
            <a:srgbClr val="74C0CF"/>
          </a:solidFill>
          <a:ln w="63500">
            <a:noFill/>
          </a:ln>
          <a:effectLst>
            <a:softEdge rad="12700"/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endParaRPr lang="en-US" sz="3600" b="1" dirty="0">
              <a:solidFill>
                <a:schemeClr val="tx2"/>
              </a:solidFill>
            </a:endParaRPr>
          </a:p>
          <a:p>
            <a:pPr algn="ctr"/>
            <a:endParaRPr lang="en-US" sz="3600" b="1" dirty="0">
              <a:solidFill>
                <a:srgbClr val="004557"/>
              </a:solidFill>
            </a:endParaRPr>
          </a:p>
          <a:p>
            <a:pPr algn="ctr"/>
            <a:endParaRPr lang="en-US" sz="4400" b="1" dirty="0">
              <a:solidFill>
                <a:srgbClr val="004557"/>
              </a:solidFill>
            </a:endParaRPr>
          </a:p>
          <a:p>
            <a:pPr algn="ctr"/>
            <a:endParaRPr lang="en-US" sz="4400" b="1" dirty="0">
              <a:solidFill>
                <a:srgbClr val="004557"/>
              </a:solidFill>
            </a:endParaRPr>
          </a:p>
          <a:p>
            <a:pPr algn="ctr"/>
            <a:endParaRPr lang="en-US" sz="4400" b="1" dirty="0">
              <a:solidFill>
                <a:srgbClr val="004557"/>
              </a:solidFill>
            </a:endParaRPr>
          </a:p>
          <a:p>
            <a:pPr algn="ctr"/>
            <a:endParaRPr lang="en-US" sz="4400" b="1" dirty="0">
              <a:solidFill>
                <a:srgbClr val="004557"/>
              </a:solidFill>
            </a:endParaRPr>
          </a:p>
          <a:p>
            <a:pPr algn="ctr"/>
            <a:endParaRPr lang="en-US" sz="4400" b="1" dirty="0">
              <a:solidFill>
                <a:srgbClr val="004557"/>
              </a:solidFill>
            </a:endParaRPr>
          </a:p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3733800" y="1447800"/>
            <a:ext cx="5715000" cy="5029200"/>
          </a:xfrm>
          <a:prstGeom prst="rect">
            <a:avLst/>
          </a:prstGeom>
        </p:spPr>
        <p:txBody>
          <a:bodyPr/>
          <a:lstStyle/>
          <a:p>
            <a:pPr marL="742950" lvl="1" indent="-285750">
              <a:lnSpc>
                <a:spcPct val="80000"/>
              </a:lnSpc>
              <a:spcBef>
                <a:spcPct val="20000"/>
              </a:spcBef>
              <a:defRPr/>
            </a:pPr>
            <a:endParaRPr lang="en-US" sz="2400" dirty="0">
              <a:solidFill>
                <a:srgbClr val="004557"/>
              </a:solidFill>
              <a:latin typeface="Gill Sans MT" pitchFamily="34" charset="0"/>
            </a:endParaRPr>
          </a:p>
          <a:p>
            <a:pPr marL="342900" indent="-342900">
              <a:lnSpc>
                <a:spcPct val="90000"/>
              </a:lnSpc>
              <a:spcAft>
                <a:spcPts val="2500"/>
              </a:spcAft>
              <a:buFont typeface="Arial" pitchFamily="34" charset="0"/>
              <a:buChar char="•"/>
            </a:pPr>
            <a:endParaRPr lang="en-US" sz="2500" dirty="0">
              <a:solidFill>
                <a:srgbClr val="4E7178"/>
              </a:solidFill>
              <a:latin typeface="Calibri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524000" y="0"/>
            <a:ext cx="990600" cy="6858000"/>
          </a:xfrm>
          <a:prstGeom prst="rect">
            <a:avLst/>
          </a:prstGeom>
          <a:solidFill>
            <a:srgbClr val="2A8C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2" name="Straight Connector 11"/>
          <p:cNvCxnSpPr/>
          <p:nvPr/>
        </p:nvCxnSpPr>
        <p:spPr>
          <a:xfrm>
            <a:off x="1524000" y="990600"/>
            <a:ext cx="9144000" cy="0"/>
          </a:xfrm>
          <a:prstGeom prst="line">
            <a:avLst/>
          </a:prstGeom>
          <a:ln w="984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3441031" y="123737"/>
            <a:ext cx="630053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004157"/>
                </a:solidFill>
              </a:rPr>
              <a:t>LARC Program Workflow</a:t>
            </a: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A252004A-972C-0448-8697-B8172B26BB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91327" y="1403104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10" name="Diagram 9">
            <a:extLst>
              <a:ext uri="{FF2B5EF4-FFF2-40B4-BE49-F238E27FC236}">
                <a16:creationId xmlns:a16="http://schemas.microsoft.com/office/drawing/2014/main" id="{6624C82F-F0C0-9449-8B1F-33C6A36B7FF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88405170"/>
              </p:ext>
            </p:extLst>
          </p:nvPr>
        </p:nvGraphicFramePr>
        <p:xfrm>
          <a:off x="2791327" y="1631704"/>
          <a:ext cx="8896350" cy="42576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89035885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524000" y="0"/>
            <a:ext cx="9144000" cy="990600"/>
          </a:xfrm>
          <a:prstGeom prst="rect">
            <a:avLst/>
          </a:prstGeom>
          <a:solidFill>
            <a:srgbClr val="74C0CF"/>
          </a:solidFill>
          <a:ln w="63500">
            <a:noFill/>
          </a:ln>
          <a:effectLst>
            <a:softEdge rad="12700"/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endParaRPr lang="en-US" sz="3600" b="1" dirty="0">
              <a:solidFill>
                <a:schemeClr val="tx2"/>
              </a:solidFill>
            </a:endParaRPr>
          </a:p>
          <a:p>
            <a:pPr algn="ctr"/>
            <a:endParaRPr lang="en-US" sz="3600" b="1" dirty="0">
              <a:solidFill>
                <a:srgbClr val="004557"/>
              </a:solidFill>
            </a:endParaRPr>
          </a:p>
          <a:p>
            <a:pPr algn="ctr"/>
            <a:endParaRPr lang="en-US" sz="4400" b="1" dirty="0">
              <a:solidFill>
                <a:srgbClr val="004557"/>
              </a:solidFill>
            </a:endParaRPr>
          </a:p>
          <a:p>
            <a:pPr algn="ctr"/>
            <a:endParaRPr lang="en-US" sz="4400" b="1" dirty="0">
              <a:solidFill>
                <a:srgbClr val="004557"/>
              </a:solidFill>
            </a:endParaRPr>
          </a:p>
          <a:p>
            <a:pPr algn="ctr"/>
            <a:endParaRPr lang="en-US" sz="4400" b="1" dirty="0">
              <a:solidFill>
                <a:srgbClr val="004557"/>
              </a:solidFill>
            </a:endParaRPr>
          </a:p>
          <a:p>
            <a:pPr algn="ctr"/>
            <a:endParaRPr lang="en-US" sz="4400" b="1" dirty="0">
              <a:solidFill>
                <a:srgbClr val="004557"/>
              </a:solidFill>
            </a:endParaRPr>
          </a:p>
          <a:p>
            <a:pPr algn="ctr"/>
            <a:endParaRPr lang="en-US" sz="4400" b="1" dirty="0">
              <a:solidFill>
                <a:srgbClr val="004557"/>
              </a:solidFill>
            </a:endParaRPr>
          </a:p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3733800" y="1447800"/>
            <a:ext cx="5715000" cy="5029200"/>
          </a:xfrm>
          <a:prstGeom prst="rect">
            <a:avLst/>
          </a:prstGeom>
        </p:spPr>
        <p:txBody>
          <a:bodyPr/>
          <a:lstStyle/>
          <a:p>
            <a:pPr marL="742950" lvl="1" indent="-285750">
              <a:lnSpc>
                <a:spcPct val="80000"/>
              </a:lnSpc>
              <a:spcBef>
                <a:spcPct val="20000"/>
              </a:spcBef>
              <a:defRPr/>
            </a:pPr>
            <a:endParaRPr lang="en-US" sz="2400" dirty="0">
              <a:solidFill>
                <a:srgbClr val="004557"/>
              </a:solidFill>
              <a:latin typeface="Gill Sans MT" pitchFamily="34" charset="0"/>
            </a:endParaRPr>
          </a:p>
          <a:p>
            <a:pPr marL="342900" indent="-342900">
              <a:lnSpc>
                <a:spcPct val="90000"/>
              </a:lnSpc>
              <a:spcAft>
                <a:spcPts val="2500"/>
              </a:spcAft>
              <a:buFont typeface="Arial" pitchFamily="34" charset="0"/>
              <a:buChar char="•"/>
            </a:pPr>
            <a:endParaRPr lang="en-US" sz="2500" dirty="0">
              <a:solidFill>
                <a:srgbClr val="4E7178"/>
              </a:solidFill>
              <a:latin typeface="Calibri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524000" y="0"/>
            <a:ext cx="990600" cy="6858000"/>
          </a:xfrm>
          <a:prstGeom prst="rect">
            <a:avLst/>
          </a:prstGeom>
          <a:solidFill>
            <a:srgbClr val="2A8C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2" name="Straight Connector 11"/>
          <p:cNvCxnSpPr/>
          <p:nvPr/>
        </p:nvCxnSpPr>
        <p:spPr>
          <a:xfrm>
            <a:off x="1524000" y="990600"/>
            <a:ext cx="9144000" cy="0"/>
          </a:xfrm>
          <a:prstGeom prst="line">
            <a:avLst/>
          </a:prstGeom>
          <a:ln w="984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2577654" y="152400"/>
            <a:ext cx="73789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4157"/>
                </a:solidFill>
              </a:rPr>
              <a:t>Lessons Learned: Troubleshooting</a:t>
            </a: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2781300" y="1295400"/>
            <a:ext cx="7886700" cy="388620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400" dirty="0">
                <a:solidFill>
                  <a:srgbClr val="1F497D"/>
                </a:solidFill>
              </a:rPr>
              <a:t>Protocols</a:t>
            </a:r>
            <a:endParaRPr lang="en-US" dirty="0"/>
          </a:p>
          <a:p>
            <a:r>
              <a:rPr lang="en-US" sz="3400" dirty="0">
                <a:solidFill>
                  <a:srgbClr val="1F497D"/>
                </a:solidFill>
              </a:rPr>
              <a:t>Risk Management</a:t>
            </a:r>
          </a:p>
          <a:p>
            <a:pPr lvl="1"/>
            <a:r>
              <a:rPr lang="en-US" sz="3000" dirty="0">
                <a:solidFill>
                  <a:srgbClr val="1F497D"/>
                </a:solidFill>
              </a:rPr>
              <a:t>Patient follow up</a:t>
            </a:r>
          </a:p>
          <a:p>
            <a:pPr lvl="1"/>
            <a:r>
              <a:rPr lang="en-US" sz="3000" dirty="0">
                <a:solidFill>
                  <a:srgbClr val="1F497D"/>
                </a:solidFill>
              </a:rPr>
              <a:t>Data on PID risk</a:t>
            </a:r>
            <a:r>
              <a:rPr lang="en-US" sz="1800" baseline="30000" dirty="0">
                <a:solidFill>
                  <a:srgbClr val="1F497D"/>
                </a:solidFill>
              </a:rPr>
              <a:t>1,2</a:t>
            </a:r>
          </a:p>
          <a:p>
            <a:r>
              <a:rPr lang="en-US" sz="3400" dirty="0">
                <a:solidFill>
                  <a:srgbClr val="1F497D"/>
                </a:solidFill>
              </a:rPr>
              <a:t>Autoclave Access</a:t>
            </a:r>
          </a:p>
          <a:p>
            <a:r>
              <a:rPr lang="en-US" sz="3400" dirty="0">
                <a:solidFill>
                  <a:srgbClr val="1F497D"/>
                </a:solidFill>
              </a:rPr>
              <a:t>Data tracking</a:t>
            </a:r>
          </a:p>
          <a:p>
            <a:pPr lvl="1"/>
            <a:endParaRPr lang="en-US" sz="3000" dirty="0">
              <a:solidFill>
                <a:srgbClr val="1F497D"/>
              </a:solidFill>
            </a:endParaRPr>
          </a:p>
          <a:p>
            <a:endParaRPr lang="en-US" sz="3400" dirty="0">
              <a:solidFill>
                <a:srgbClr val="1F497D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577653" y="5429072"/>
            <a:ext cx="78867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1 Intrauterine devices and pelvic inflammatory disease: an international perspective. </a:t>
            </a:r>
            <a:r>
              <a:rPr lang="en-US" sz="1200" i="1" dirty="0"/>
              <a:t>Farley TM, Rosenberg MJ, Rowe PJ, Chen JH, </a:t>
            </a:r>
            <a:r>
              <a:rPr lang="en-US" sz="1200" i="1" dirty="0" err="1"/>
              <a:t>Meirik</a:t>
            </a:r>
            <a:r>
              <a:rPr lang="en-US" sz="1200" i="1" dirty="0"/>
              <a:t> O. Lancet. 1992 Mar 28; 339(8796):785-8.</a:t>
            </a:r>
          </a:p>
          <a:p>
            <a:r>
              <a:rPr lang="en-US" sz="1200" dirty="0"/>
              <a:t>2 </a:t>
            </a:r>
            <a:r>
              <a:rPr lang="en-US" sz="1200" dirty="0" err="1"/>
              <a:t>Birgisson</a:t>
            </a:r>
            <a:r>
              <a:rPr lang="en-US" sz="1200" dirty="0"/>
              <a:t>, N. E., Zhao, Q., </a:t>
            </a:r>
            <a:r>
              <a:rPr lang="en-US" sz="1200" dirty="0" err="1"/>
              <a:t>Secura</a:t>
            </a:r>
            <a:r>
              <a:rPr lang="en-US" sz="1200" dirty="0"/>
              <a:t>, G. M., Madden, T., &amp; </a:t>
            </a:r>
            <a:r>
              <a:rPr lang="en-US" sz="1200" dirty="0" err="1"/>
              <a:t>Peipert</a:t>
            </a:r>
            <a:r>
              <a:rPr lang="en-US" sz="1200" dirty="0"/>
              <a:t>, J. F. (2015). Positive Testing for </a:t>
            </a:r>
            <a:r>
              <a:rPr lang="en-US" sz="1200" i="1" dirty="0"/>
              <a:t>Neisseria gonorrhoeae</a:t>
            </a:r>
            <a:r>
              <a:rPr lang="en-US" sz="1200" dirty="0"/>
              <a:t> and </a:t>
            </a:r>
            <a:r>
              <a:rPr lang="en-US" sz="1200" i="1" dirty="0"/>
              <a:t>Chlamydia trachomatis</a:t>
            </a:r>
            <a:r>
              <a:rPr lang="en-US" sz="1200" dirty="0"/>
              <a:t> and the Risk of Pelvic Inflammatory Disease in IUD Users. </a:t>
            </a:r>
            <a:r>
              <a:rPr lang="en-US" sz="1200" i="1" dirty="0"/>
              <a:t>Journal of Women’s Health</a:t>
            </a:r>
            <a:r>
              <a:rPr lang="en-US" sz="1200" dirty="0"/>
              <a:t>, </a:t>
            </a:r>
            <a:r>
              <a:rPr lang="en-US" sz="1200" i="1" dirty="0"/>
              <a:t>24</a:t>
            </a:r>
            <a:r>
              <a:rPr lang="en-US" sz="1200" dirty="0"/>
              <a:t>(5), 354–359.</a:t>
            </a:r>
          </a:p>
          <a:p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71090745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/>
          <p:cNvSpPr txBox="1">
            <a:spLocks/>
          </p:cNvSpPr>
          <p:nvPr/>
        </p:nvSpPr>
        <p:spPr>
          <a:xfrm>
            <a:off x="3733800" y="1447800"/>
            <a:ext cx="5715000" cy="5029200"/>
          </a:xfrm>
          <a:prstGeom prst="rect">
            <a:avLst/>
          </a:prstGeom>
        </p:spPr>
        <p:txBody>
          <a:bodyPr/>
          <a:lstStyle/>
          <a:p>
            <a:pPr marL="742950" lvl="1" indent="-285750">
              <a:lnSpc>
                <a:spcPct val="80000"/>
              </a:lnSpc>
              <a:spcBef>
                <a:spcPct val="20000"/>
              </a:spcBef>
              <a:defRPr/>
            </a:pPr>
            <a:endParaRPr lang="en-US" sz="2400" dirty="0">
              <a:solidFill>
                <a:srgbClr val="004557"/>
              </a:solidFill>
              <a:latin typeface="Gill Sans MT" pitchFamily="34" charset="0"/>
            </a:endParaRPr>
          </a:p>
          <a:p>
            <a:pPr marL="342900" indent="-342900">
              <a:lnSpc>
                <a:spcPct val="90000"/>
              </a:lnSpc>
              <a:spcAft>
                <a:spcPts val="2500"/>
              </a:spcAft>
              <a:buFont typeface="Arial" pitchFamily="34" charset="0"/>
              <a:buChar char="•"/>
            </a:pPr>
            <a:endParaRPr lang="en-US" sz="2500" dirty="0">
              <a:solidFill>
                <a:srgbClr val="4E7178"/>
              </a:solidFill>
              <a:latin typeface="Calibri" pitchFamily="34" charset="0"/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1524000" y="990600"/>
            <a:ext cx="9144000" cy="0"/>
          </a:xfrm>
          <a:prstGeom prst="line">
            <a:avLst/>
          </a:prstGeom>
          <a:ln w="984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89157" y="212900"/>
            <a:ext cx="5270337" cy="645317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45264492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23999" y="296779"/>
            <a:ext cx="9144000" cy="1524000"/>
          </a:xfrm>
          <a:prstGeom prst="rect">
            <a:avLst/>
          </a:prstGeom>
          <a:solidFill>
            <a:srgbClr val="74C0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4157"/>
                </a:solidFill>
              </a:rPr>
              <a:t>Reproductive Care is Primary Care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703F741-13C1-5C4B-B2A0-AD2A1D27F2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6953" y="1820779"/>
            <a:ext cx="3541653" cy="503722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CAD1B49-F40A-184D-981C-18B22B25BACE}"/>
              </a:ext>
            </a:extLst>
          </p:cNvPr>
          <p:cNvSpPr txBox="1"/>
          <p:nvPr/>
        </p:nvSpPr>
        <p:spPr>
          <a:xfrm>
            <a:off x="1151992" y="6304548"/>
            <a:ext cx="34169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One Key Question Campaign</a:t>
            </a:r>
          </a:p>
        </p:txBody>
      </p:sp>
    </p:spTree>
    <p:extLst>
      <p:ext uri="{BB962C8B-B14F-4D97-AF65-F5344CB8AC3E}">
        <p14:creationId xmlns:p14="http://schemas.microsoft.com/office/powerpoint/2010/main" val="87656103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/>
          <p:cNvSpPr txBox="1">
            <a:spLocks/>
          </p:cNvSpPr>
          <p:nvPr/>
        </p:nvSpPr>
        <p:spPr>
          <a:xfrm>
            <a:off x="3733800" y="1447800"/>
            <a:ext cx="5715000" cy="5029200"/>
          </a:xfrm>
          <a:prstGeom prst="rect">
            <a:avLst/>
          </a:prstGeom>
        </p:spPr>
        <p:txBody>
          <a:bodyPr/>
          <a:lstStyle/>
          <a:p>
            <a:pPr marL="742950" marR="0" lvl="1" indent="-285750" algn="l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4557"/>
              </a:solidFill>
              <a:effectLst/>
              <a:uLnTx/>
              <a:uFillTx/>
              <a:latin typeface="Gill Sans MT" pitchFamily="34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25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2500" b="0" i="0" u="none" strike="noStrike" kern="1200" cap="none" spc="0" normalizeH="0" baseline="0" noProof="0" dirty="0">
              <a:ln>
                <a:noFill/>
              </a:ln>
              <a:solidFill>
                <a:srgbClr val="4E7178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1524000" y="990600"/>
            <a:ext cx="9144000" cy="0"/>
          </a:xfrm>
          <a:prstGeom prst="line">
            <a:avLst/>
          </a:prstGeom>
          <a:ln w="984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ontent Placeholder 2"/>
          <p:cNvSpPr txBox="1">
            <a:spLocks/>
          </p:cNvSpPr>
          <p:nvPr/>
        </p:nvSpPr>
        <p:spPr>
          <a:xfrm>
            <a:off x="2514601" y="1074243"/>
            <a:ext cx="9440838" cy="3838951"/>
          </a:xfrm>
          <a:prstGeom prst="rect">
            <a:avLst/>
          </a:prstGeom>
        </p:spPr>
        <p:txBody>
          <a:bodyPr/>
          <a:lstStyle/>
          <a:p>
            <a:pPr marL="742950" marR="0" lvl="1" indent="-285750" algn="l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4557"/>
              </a:solidFill>
              <a:effectLst/>
              <a:uLnTx/>
              <a:uFillTx/>
              <a:latin typeface="Gill Sans MT" pitchFamily="34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25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3400" b="0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2500" b="0" i="0" u="none" strike="noStrike" kern="1200" cap="none" spc="0" normalizeH="0" baseline="0" noProof="0" dirty="0">
              <a:ln>
                <a:noFill/>
              </a:ln>
              <a:solidFill>
                <a:srgbClr val="4E7178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8752" y="179398"/>
            <a:ext cx="4242245" cy="6486819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9453038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59C43CA-680A-064C-A247-FB9A324DD6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585936"/>
            <a:ext cx="12192000" cy="168612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0FA37FD-DA01-5A4C-B627-1EF251FE81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65600" y="532732"/>
            <a:ext cx="3860800" cy="17018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9893568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/>
          <p:cNvSpPr txBox="1">
            <a:spLocks/>
          </p:cNvSpPr>
          <p:nvPr/>
        </p:nvSpPr>
        <p:spPr>
          <a:xfrm>
            <a:off x="3733800" y="1447800"/>
            <a:ext cx="5715000" cy="5029200"/>
          </a:xfrm>
          <a:prstGeom prst="rect">
            <a:avLst/>
          </a:prstGeom>
        </p:spPr>
        <p:txBody>
          <a:bodyPr/>
          <a:lstStyle/>
          <a:p>
            <a:pPr marL="742950" lvl="1" indent="-285750">
              <a:lnSpc>
                <a:spcPct val="80000"/>
              </a:lnSpc>
              <a:spcBef>
                <a:spcPct val="20000"/>
              </a:spcBef>
              <a:defRPr/>
            </a:pPr>
            <a:endParaRPr lang="en-US" sz="2400" dirty="0">
              <a:solidFill>
                <a:srgbClr val="004557"/>
              </a:solidFill>
              <a:latin typeface="Gill Sans MT" pitchFamily="34" charset="0"/>
            </a:endParaRPr>
          </a:p>
          <a:p>
            <a:pPr marL="342900" indent="-342900">
              <a:lnSpc>
                <a:spcPct val="90000"/>
              </a:lnSpc>
              <a:spcAft>
                <a:spcPts val="2500"/>
              </a:spcAft>
              <a:buFont typeface="Arial" pitchFamily="34" charset="0"/>
              <a:buChar char="•"/>
            </a:pPr>
            <a:endParaRPr lang="en-US" sz="2500" dirty="0">
              <a:solidFill>
                <a:srgbClr val="4E7178"/>
              </a:solidFill>
              <a:latin typeface="Calibri" pitchFamily="34" charset="0"/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2577653" y="990600"/>
            <a:ext cx="7886700" cy="548640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3400" dirty="0">
              <a:solidFill>
                <a:srgbClr val="1F497D"/>
              </a:solidFill>
            </a:endParaRPr>
          </a:p>
          <a:p>
            <a:endParaRPr lang="en-US" sz="3400" dirty="0">
              <a:solidFill>
                <a:srgbClr val="1F497D"/>
              </a:solidFill>
            </a:endParaRPr>
          </a:p>
          <a:p>
            <a:endParaRPr lang="en-US" sz="3400" dirty="0">
              <a:solidFill>
                <a:srgbClr val="1F497D"/>
              </a:solidFill>
            </a:endParaRPr>
          </a:p>
          <a:p>
            <a:pPr lvl="1"/>
            <a:endParaRPr lang="en-US" sz="3000" dirty="0">
              <a:solidFill>
                <a:srgbClr val="1F497D"/>
              </a:solidFill>
            </a:endParaRPr>
          </a:p>
          <a:p>
            <a:endParaRPr lang="en-US" sz="3400" dirty="0">
              <a:solidFill>
                <a:srgbClr val="1F497D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5969D23-F58D-734F-93A0-EF0678EE1B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6032" y="1676256"/>
            <a:ext cx="4447945" cy="317710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4" name="Picture 13" descr="3 screen shots from the U.S. MEC and SPR smart phone app">
            <a:extLst>
              <a:ext uri="{FF2B5EF4-FFF2-40B4-BE49-F238E27FC236}">
                <a16:creationId xmlns:a16="http://schemas.microsoft.com/office/drawing/2014/main" id="{39A497EA-2145-1148-AB1D-D6555CFA59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3462" y="775901"/>
            <a:ext cx="10015676" cy="55487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785505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11"/>
          <p:cNvCxnSpPr/>
          <p:nvPr/>
        </p:nvCxnSpPr>
        <p:spPr>
          <a:xfrm>
            <a:off x="1524000" y="990600"/>
            <a:ext cx="9144000" cy="0"/>
          </a:xfrm>
          <a:prstGeom prst="line">
            <a:avLst/>
          </a:prstGeom>
          <a:ln w="984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ontent Placeholder 2"/>
          <p:cNvSpPr txBox="1">
            <a:spLocks/>
          </p:cNvSpPr>
          <p:nvPr/>
        </p:nvSpPr>
        <p:spPr>
          <a:xfrm>
            <a:off x="2577653" y="1295400"/>
            <a:ext cx="7886700" cy="518160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3400" dirty="0">
              <a:solidFill>
                <a:srgbClr val="1F497D"/>
              </a:solidFill>
            </a:endParaRPr>
          </a:p>
          <a:p>
            <a:endParaRPr lang="en-US" sz="3400" dirty="0">
              <a:solidFill>
                <a:srgbClr val="1F497D"/>
              </a:solidFill>
            </a:endParaRPr>
          </a:p>
          <a:p>
            <a:endParaRPr lang="en-US" sz="3400" dirty="0">
              <a:solidFill>
                <a:srgbClr val="1F497D"/>
              </a:solidFill>
            </a:endParaRPr>
          </a:p>
          <a:p>
            <a:endParaRPr lang="en-US" sz="3400" dirty="0">
              <a:solidFill>
                <a:srgbClr val="1F497D"/>
              </a:solidFill>
            </a:endParaRPr>
          </a:p>
          <a:p>
            <a:pPr lvl="1"/>
            <a:endParaRPr lang="en-US" sz="3000" dirty="0">
              <a:solidFill>
                <a:srgbClr val="1F497D"/>
              </a:solidFill>
            </a:endParaRPr>
          </a:p>
          <a:p>
            <a:endParaRPr lang="en-US" sz="3400" dirty="0">
              <a:solidFill>
                <a:srgbClr val="1F497D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4877" y="221763"/>
            <a:ext cx="8288913" cy="625523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2933700" y="6477000"/>
            <a:ext cx="6324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CHOICE LARC Clinical Forms. Retrieved August 6, 2017, from http://</a:t>
            </a:r>
            <a:r>
              <a:rPr lang="en-US" sz="1100" dirty="0" err="1"/>
              <a:t>larcfirst.com</a:t>
            </a:r>
            <a:r>
              <a:rPr lang="en-US" sz="1100" dirty="0"/>
              <a:t>/</a:t>
            </a:r>
            <a:r>
              <a:rPr lang="en-US" sz="1100" dirty="0" err="1"/>
              <a:t>troubleshooting_larc.html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33950738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1981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pPr algn="ctr">
              <a:spcBef>
                <a:spcPct val="0"/>
              </a:spcBef>
              <a:defRPr/>
            </a:pPr>
            <a:r>
              <a:rPr lang="en-US" sz="4400" b="1" dirty="0">
                <a:latin typeface="+mj-lt"/>
                <a:ea typeface="+mj-ea"/>
                <a:cs typeface="+mj-cs"/>
              </a:rPr>
              <a:t>Learning Objectives</a:t>
            </a:r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508000" y="1417637"/>
            <a:ext cx="11150600" cy="4881563"/>
          </a:xfrm>
          <a:prstGeom prst="rect">
            <a:avLst/>
          </a:prstGeom>
        </p:spPr>
        <p:txBody>
          <a:bodyPr/>
          <a:lstStyle/>
          <a:p>
            <a:r>
              <a:rPr lang="en-US" sz="2800" dirty="0"/>
              <a:t>By the end of this session, participants will be able to:</a:t>
            </a:r>
          </a:p>
          <a:p>
            <a:endParaRPr lang="en-US" sz="2800" dirty="0"/>
          </a:p>
          <a:p>
            <a:pPr marL="514350" indent="-514350">
              <a:buAutoNum type="arabicPeriod"/>
            </a:pPr>
            <a:r>
              <a:rPr lang="en-US" sz="2800" dirty="0"/>
              <a:t>Describe the benefits of LARC, appropriate candidates for its insertion, and the best practice method of tiered contraceptive counseling.</a:t>
            </a:r>
          </a:p>
          <a:p>
            <a:pPr marL="514350" indent="-514350">
              <a:buAutoNum type="arabicPeriod"/>
            </a:pPr>
            <a:r>
              <a:rPr lang="en-US" sz="2800" dirty="0"/>
              <a:t>Understand the reproductive healthcare needs and desires of local, low-income women in Gainesville, FL, based on our needs assessment survey.</a:t>
            </a:r>
          </a:p>
          <a:p>
            <a:pPr marL="514350" indent="-514350">
              <a:buAutoNum type="arabicPeriod"/>
            </a:pPr>
            <a:r>
              <a:rPr lang="en-US" sz="2800" dirty="0"/>
              <a:t>Describe the equipment and infrastructure needed to provide LARC in a primary care setting.</a:t>
            </a:r>
          </a:p>
          <a:p>
            <a:pPr marL="514350" indent="-514350">
              <a:buAutoNum type="arabicPeriod"/>
            </a:pPr>
            <a:r>
              <a:rPr lang="en-US" sz="2800" dirty="0"/>
              <a:t>Understand how to make any clinical setting LARC friendly, even in low-resource areas.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endParaRPr lang="en-US" sz="2500" dirty="0"/>
          </a:p>
        </p:txBody>
      </p:sp>
    </p:spTree>
    <p:extLst>
      <p:ext uri="{BB962C8B-B14F-4D97-AF65-F5344CB8AC3E}">
        <p14:creationId xmlns:p14="http://schemas.microsoft.com/office/powerpoint/2010/main" val="13029846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11"/>
          <p:cNvCxnSpPr/>
          <p:nvPr/>
        </p:nvCxnSpPr>
        <p:spPr>
          <a:xfrm>
            <a:off x="1524000" y="990600"/>
            <a:ext cx="9144000" cy="0"/>
          </a:xfrm>
          <a:prstGeom prst="line">
            <a:avLst/>
          </a:prstGeom>
          <a:ln w="984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ontent Placeholder 2"/>
          <p:cNvSpPr txBox="1">
            <a:spLocks/>
          </p:cNvSpPr>
          <p:nvPr/>
        </p:nvSpPr>
        <p:spPr>
          <a:xfrm>
            <a:off x="2577653" y="1295400"/>
            <a:ext cx="7886700" cy="518160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3400" dirty="0">
              <a:solidFill>
                <a:srgbClr val="1F497D"/>
              </a:solidFill>
            </a:endParaRPr>
          </a:p>
          <a:p>
            <a:endParaRPr lang="en-US" sz="3400" dirty="0">
              <a:solidFill>
                <a:srgbClr val="1F497D"/>
              </a:solidFill>
            </a:endParaRPr>
          </a:p>
          <a:p>
            <a:endParaRPr lang="en-US" sz="3400" dirty="0">
              <a:solidFill>
                <a:srgbClr val="1F497D"/>
              </a:solidFill>
            </a:endParaRPr>
          </a:p>
          <a:p>
            <a:endParaRPr lang="en-US" sz="3400" dirty="0">
              <a:solidFill>
                <a:srgbClr val="1F497D"/>
              </a:solidFill>
            </a:endParaRPr>
          </a:p>
          <a:p>
            <a:pPr lvl="1"/>
            <a:endParaRPr lang="en-US" sz="3000" dirty="0">
              <a:solidFill>
                <a:srgbClr val="1F497D"/>
              </a:solidFill>
            </a:endParaRPr>
          </a:p>
          <a:p>
            <a:endParaRPr lang="en-US" sz="3400" dirty="0">
              <a:solidFill>
                <a:srgbClr val="1F497D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1" y="1752601"/>
            <a:ext cx="7366391" cy="473607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847" b="1287"/>
          <a:stretch/>
        </p:blipFill>
        <p:spPr>
          <a:xfrm>
            <a:off x="4840484" y="212726"/>
            <a:ext cx="2714623" cy="1387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058834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524000" y="0"/>
            <a:ext cx="9144000" cy="990600"/>
          </a:xfrm>
          <a:prstGeom prst="rect">
            <a:avLst/>
          </a:prstGeom>
          <a:solidFill>
            <a:srgbClr val="74C0CF"/>
          </a:solidFill>
          <a:ln w="63500">
            <a:noFill/>
          </a:ln>
          <a:effectLst>
            <a:softEdge rad="12700"/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endParaRPr lang="en-US" sz="3600" b="1" dirty="0">
              <a:solidFill>
                <a:schemeClr val="tx2"/>
              </a:solidFill>
            </a:endParaRPr>
          </a:p>
          <a:p>
            <a:pPr algn="ctr"/>
            <a:endParaRPr lang="en-US" sz="3600" b="1" dirty="0">
              <a:solidFill>
                <a:srgbClr val="004557"/>
              </a:solidFill>
            </a:endParaRPr>
          </a:p>
          <a:p>
            <a:pPr algn="ctr"/>
            <a:endParaRPr lang="en-US" sz="4400" b="1" dirty="0">
              <a:solidFill>
                <a:srgbClr val="004557"/>
              </a:solidFill>
            </a:endParaRPr>
          </a:p>
          <a:p>
            <a:pPr algn="ctr"/>
            <a:endParaRPr lang="en-US" sz="4400" b="1" dirty="0">
              <a:solidFill>
                <a:srgbClr val="004557"/>
              </a:solidFill>
            </a:endParaRPr>
          </a:p>
          <a:p>
            <a:pPr algn="ctr"/>
            <a:endParaRPr lang="en-US" sz="4400" b="1" dirty="0">
              <a:solidFill>
                <a:srgbClr val="004557"/>
              </a:solidFill>
            </a:endParaRPr>
          </a:p>
          <a:p>
            <a:pPr algn="ctr"/>
            <a:endParaRPr lang="en-US" sz="4400" b="1" dirty="0">
              <a:solidFill>
                <a:srgbClr val="004557"/>
              </a:solidFill>
            </a:endParaRPr>
          </a:p>
          <a:p>
            <a:pPr algn="ctr"/>
            <a:endParaRPr lang="en-US" sz="4400" b="1" dirty="0">
              <a:solidFill>
                <a:srgbClr val="004557"/>
              </a:solidFill>
            </a:endParaRPr>
          </a:p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3733800" y="1447800"/>
            <a:ext cx="5715000" cy="5029200"/>
          </a:xfrm>
          <a:prstGeom prst="rect">
            <a:avLst/>
          </a:prstGeom>
        </p:spPr>
        <p:txBody>
          <a:bodyPr/>
          <a:lstStyle/>
          <a:p>
            <a:pPr marL="742950" lvl="1" indent="-285750">
              <a:lnSpc>
                <a:spcPct val="80000"/>
              </a:lnSpc>
              <a:spcBef>
                <a:spcPct val="20000"/>
              </a:spcBef>
              <a:defRPr/>
            </a:pPr>
            <a:endParaRPr lang="en-US" sz="2400" dirty="0">
              <a:solidFill>
                <a:srgbClr val="004557"/>
              </a:solidFill>
              <a:latin typeface="Gill Sans MT" pitchFamily="34" charset="0"/>
            </a:endParaRPr>
          </a:p>
          <a:p>
            <a:pPr marL="342900" indent="-342900">
              <a:lnSpc>
                <a:spcPct val="90000"/>
              </a:lnSpc>
              <a:spcAft>
                <a:spcPts val="2500"/>
              </a:spcAft>
              <a:buFont typeface="Arial" pitchFamily="34" charset="0"/>
              <a:buChar char="•"/>
            </a:pPr>
            <a:endParaRPr lang="en-US" sz="2500" dirty="0">
              <a:solidFill>
                <a:srgbClr val="4E7178"/>
              </a:solidFill>
              <a:latin typeface="Calibri" pitchFamily="34" charset="0"/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1524000" y="990600"/>
            <a:ext cx="9144000" cy="0"/>
          </a:xfrm>
          <a:prstGeom prst="line">
            <a:avLst/>
          </a:prstGeom>
          <a:ln w="984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2577654" y="152400"/>
            <a:ext cx="73789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4157"/>
                </a:solidFill>
              </a:rPr>
              <a:t>Questions?</a:t>
            </a: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2577653" y="1295400"/>
            <a:ext cx="7886700" cy="518160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3400" dirty="0">
              <a:solidFill>
                <a:srgbClr val="1F497D"/>
              </a:solidFill>
            </a:endParaRPr>
          </a:p>
          <a:p>
            <a:endParaRPr lang="en-US" sz="3400" dirty="0">
              <a:solidFill>
                <a:srgbClr val="1F497D"/>
              </a:solidFill>
            </a:endParaRPr>
          </a:p>
          <a:p>
            <a:endParaRPr lang="en-US" sz="3400" dirty="0">
              <a:solidFill>
                <a:srgbClr val="1F497D"/>
              </a:solidFill>
            </a:endParaRPr>
          </a:p>
          <a:p>
            <a:endParaRPr lang="en-US" sz="3400" dirty="0">
              <a:solidFill>
                <a:srgbClr val="1F497D"/>
              </a:solidFill>
            </a:endParaRPr>
          </a:p>
          <a:p>
            <a:pPr lvl="1"/>
            <a:endParaRPr lang="en-US" sz="3000" dirty="0">
              <a:solidFill>
                <a:srgbClr val="1F497D"/>
              </a:solidFill>
            </a:endParaRPr>
          </a:p>
          <a:p>
            <a:endParaRPr lang="en-US" sz="3400" dirty="0">
              <a:solidFill>
                <a:srgbClr val="1F497D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618" y="1447800"/>
            <a:ext cx="10870950" cy="506218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5834348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216570"/>
            <a:ext cx="9144000" cy="698500"/>
          </a:xfrm>
        </p:spPr>
        <p:txBody>
          <a:bodyPr/>
          <a:lstStyle/>
          <a:p>
            <a:pPr algn="ctr"/>
            <a:r>
              <a:rPr lang="en-US" dirty="0"/>
              <a:t>What we do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D7141AD-CB93-804D-A640-650D2844825C}"/>
              </a:ext>
            </a:extLst>
          </p:cNvPr>
          <p:cNvSpPr/>
          <p:nvPr/>
        </p:nvSpPr>
        <p:spPr>
          <a:xfrm>
            <a:off x="1524000" y="0"/>
            <a:ext cx="9144000" cy="990600"/>
          </a:xfrm>
          <a:prstGeom prst="rect">
            <a:avLst/>
          </a:prstGeom>
          <a:solidFill>
            <a:srgbClr val="74C0CF"/>
          </a:solidFill>
          <a:ln w="63500">
            <a:noFill/>
          </a:ln>
          <a:effectLst>
            <a:softEdge rad="12700"/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endParaRPr lang="en-US" sz="3600" b="1" dirty="0">
              <a:solidFill>
                <a:schemeClr val="tx2"/>
              </a:solidFill>
            </a:endParaRPr>
          </a:p>
          <a:p>
            <a:pPr algn="ctr"/>
            <a:endParaRPr lang="en-US" sz="3600" b="1" dirty="0">
              <a:solidFill>
                <a:srgbClr val="004557"/>
              </a:solidFill>
            </a:endParaRPr>
          </a:p>
          <a:p>
            <a:pPr algn="ctr"/>
            <a:endParaRPr lang="en-US" sz="4400" b="1" dirty="0">
              <a:solidFill>
                <a:srgbClr val="004557"/>
              </a:solidFill>
            </a:endParaRPr>
          </a:p>
          <a:p>
            <a:pPr algn="ctr"/>
            <a:endParaRPr lang="en-US" sz="4400" b="1" dirty="0">
              <a:solidFill>
                <a:srgbClr val="004557"/>
              </a:solidFill>
            </a:endParaRPr>
          </a:p>
          <a:p>
            <a:pPr algn="ctr"/>
            <a:endParaRPr lang="en-US" sz="4400" b="1" dirty="0">
              <a:solidFill>
                <a:srgbClr val="004557"/>
              </a:solidFill>
            </a:endParaRPr>
          </a:p>
          <a:p>
            <a:pPr algn="ctr"/>
            <a:endParaRPr lang="en-US" sz="4400" b="1" dirty="0">
              <a:solidFill>
                <a:srgbClr val="004557"/>
              </a:solidFill>
            </a:endParaRPr>
          </a:p>
          <a:p>
            <a:pPr algn="ctr"/>
            <a:endParaRPr lang="en-US" sz="4400" b="1" dirty="0">
              <a:solidFill>
                <a:srgbClr val="004557"/>
              </a:solidFill>
            </a:endParaRPr>
          </a:p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4039FB7-E0A8-3E47-9CFC-1048167E9271}"/>
              </a:ext>
            </a:extLst>
          </p:cNvPr>
          <p:cNvSpPr txBox="1"/>
          <p:nvPr/>
        </p:nvSpPr>
        <p:spPr>
          <a:xfrm>
            <a:off x="2590800" y="152401"/>
            <a:ext cx="7162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004157"/>
                </a:solidFill>
              </a:rPr>
              <a:t>Background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AFDEF884-A904-3445-A1BF-8312085622F4}"/>
              </a:ext>
            </a:extLst>
          </p:cNvPr>
          <p:cNvSpPr txBox="1">
            <a:spLocks/>
          </p:cNvSpPr>
          <p:nvPr/>
        </p:nvSpPr>
        <p:spPr>
          <a:xfrm>
            <a:off x="508000" y="1417637"/>
            <a:ext cx="11150600" cy="4881563"/>
          </a:xfrm>
          <a:prstGeom prst="rect">
            <a:avLst/>
          </a:prstGeom>
        </p:spPr>
        <p:txBody>
          <a:bodyPr anchor="ctr"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Half of preventive visits among women of childbearing age are made to primary care clinicians</a:t>
            </a:r>
            <a:r>
              <a:rPr lang="en-US" sz="2000" baseline="30000" dirty="0"/>
              <a:t>1</a:t>
            </a:r>
          </a:p>
          <a:p>
            <a:pPr marL="457200" indent="-4572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800" dirty="0"/>
              <a:t>LARC works as well as sterilization; is safe, well-tolerated, with few contraindications</a:t>
            </a:r>
            <a:r>
              <a:rPr lang="en-US" sz="2000" baseline="30000" dirty="0"/>
              <a:t>2</a:t>
            </a:r>
          </a:p>
          <a:p>
            <a:pPr marL="457200" indent="-4572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800" dirty="0"/>
              <a:t>ACOG recommends LARC as first-line contraceptive option</a:t>
            </a:r>
            <a:r>
              <a:rPr lang="en-US" sz="2000" baseline="30000" dirty="0"/>
              <a:t>3</a:t>
            </a:r>
          </a:p>
          <a:p>
            <a:pPr marL="457200" indent="-4572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800" dirty="0"/>
              <a:t>Many outpatient primary care clinics do not offer LARC</a:t>
            </a:r>
            <a:r>
              <a:rPr lang="en-US" sz="2000" baseline="30000" dirty="0"/>
              <a:t>4</a:t>
            </a:r>
          </a:p>
          <a:p>
            <a:pPr marL="457200" indent="-4572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800" dirty="0"/>
              <a:t>Inadequate numbers of primary care clinicians are comfortable inserting LARC </a:t>
            </a:r>
            <a:r>
              <a:rPr lang="en-US" sz="2000" baseline="30000" dirty="0"/>
              <a:t>5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FF73176-53F4-774B-A0EE-17234B67299C}"/>
              </a:ext>
            </a:extLst>
          </p:cNvPr>
          <p:cNvSpPr txBox="1"/>
          <p:nvPr/>
        </p:nvSpPr>
        <p:spPr>
          <a:xfrm>
            <a:off x="929105" y="5710574"/>
            <a:ext cx="1072949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1 </a:t>
            </a:r>
            <a:r>
              <a:rPr lang="en-US" sz="1200" dirty="0" err="1"/>
              <a:t>Stormo</a:t>
            </a:r>
            <a:r>
              <a:rPr lang="en-US" sz="1200" dirty="0"/>
              <a:t> et al. Women’s clinical preventive services in the United States: Who is doing what? JAMA Internal Medicine 2014;174(9), 1512-1514.</a:t>
            </a:r>
          </a:p>
          <a:p>
            <a:r>
              <a:rPr lang="en-US" sz="1200" dirty="0"/>
              <a:t>2 Trussell J. Contraceptive failure in the United States. Contraception 2011;83(5), 397–404. </a:t>
            </a:r>
          </a:p>
          <a:p>
            <a:r>
              <a:rPr lang="en-US" sz="1200" dirty="0"/>
              <a:t>3 </a:t>
            </a:r>
            <a:r>
              <a:rPr lang="en-US" sz="1200" dirty="0">
                <a:latin typeface="Calibri" pitchFamily="34" charset="0"/>
              </a:rPr>
              <a:t>American College of Obstetricians and Gynecologists. Practice Bulletin No. 121, “Long-Acting Reversible Contraception: Implants and Intrauterine Devices,” July 2011. </a:t>
            </a:r>
          </a:p>
          <a:p>
            <a:r>
              <a:rPr lang="en-US" sz="1200" dirty="0"/>
              <a:t>4 Beeson et al. Accessibility of long-acting reversible contraceptives in FQHCs. Contraception 2014; 89(2), 91-96. </a:t>
            </a:r>
          </a:p>
          <a:p>
            <a:r>
              <a:rPr lang="en-US" sz="1200" dirty="0"/>
              <a:t>5 Pace et al. Incorporating long-acting reversible contraception into primary care: A training and practice innovation. Women’s Health Issues 2015,;26(2), 131-134.</a:t>
            </a:r>
          </a:p>
        </p:txBody>
      </p:sp>
    </p:spTree>
    <p:extLst>
      <p:ext uri="{BB962C8B-B14F-4D97-AF65-F5344CB8AC3E}">
        <p14:creationId xmlns:p14="http://schemas.microsoft.com/office/powerpoint/2010/main" val="3334078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6278562"/>
          </a:xfrm>
        </p:spPr>
        <p:txBody>
          <a:bodyPr>
            <a:normAutofit/>
          </a:bodyPr>
          <a:lstStyle/>
          <a:p>
            <a:r>
              <a:rPr lang="en-US" sz="5000" dirty="0"/>
              <a:t>About Our Clinic </a:t>
            </a:r>
          </a:p>
        </p:txBody>
      </p:sp>
    </p:spTree>
    <p:extLst>
      <p:ext uri="{BB962C8B-B14F-4D97-AF65-F5344CB8AC3E}">
        <p14:creationId xmlns:p14="http://schemas.microsoft.com/office/powerpoint/2010/main" val="11464557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840832" y="268746"/>
            <a:ext cx="9144000" cy="910349"/>
          </a:xfrm>
          <a:prstGeom prst="rect">
            <a:avLst/>
          </a:prstGeom>
          <a:solidFill>
            <a:srgbClr val="74C0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450432" y="164227"/>
            <a:ext cx="7924800" cy="14619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en-US" sz="3000" b="1" dirty="0">
                <a:solidFill>
                  <a:srgbClr val="002060"/>
                </a:solidFill>
                <a:latin typeface="Calibri" pitchFamily="34" charset="0"/>
              </a:rPr>
              <a:t>University of FL </a:t>
            </a:r>
          </a:p>
          <a:p>
            <a:pPr lvl="0" algn="ctr">
              <a:spcBef>
                <a:spcPct val="0"/>
              </a:spcBef>
              <a:defRPr/>
            </a:pPr>
            <a:r>
              <a:rPr lang="en-US" sz="3000" b="1" dirty="0">
                <a:solidFill>
                  <a:srgbClr val="002060"/>
                </a:solidFill>
                <a:latin typeface="Calibri" pitchFamily="34" charset="0"/>
              </a:rPr>
              <a:t>Mobile Outreach Clinic</a:t>
            </a:r>
          </a:p>
          <a:p>
            <a:pPr lvl="0" algn="ctr">
              <a:spcBef>
                <a:spcPct val="0"/>
              </a:spcBef>
              <a:defRPr/>
            </a:pPr>
            <a:endParaRPr lang="en-US" sz="2900" dirty="0">
              <a:solidFill>
                <a:srgbClr val="002060"/>
              </a:solidFill>
              <a:latin typeface="Calibri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936832" y="1730685"/>
            <a:ext cx="3048000" cy="41549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400" dirty="0">
                <a:solidFill>
                  <a:srgbClr val="1F497D"/>
                </a:solidFill>
              </a:rPr>
              <a:t>UF launched MOC in January 2010</a:t>
            </a:r>
          </a:p>
          <a:p>
            <a:pPr lvl="0"/>
            <a:endParaRPr lang="en-US" sz="2400" dirty="0">
              <a:solidFill>
                <a:srgbClr val="1F497D"/>
              </a:solidFill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en-US" sz="2400" dirty="0">
                <a:solidFill>
                  <a:srgbClr val="1F497D"/>
                </a:solidFill>
              </a:rPr>
              <a:t>Stops in at-risk neighborhoods around Alachua County</a:t>
            </a:r>
          </a:p>
          <a:p>
            <a:pPr marL="342900" indent="-342900">
              <a:buFont typeface="Arial" pitchFamily="34" charset="0"/>
              <a:buChar char="•"/>
            </a:pPr>
            <a:endParaRPr lang="en-US" sz="2400" dirty="0">
              <a:solidFill>
                <a:srgbClr val="1F497D"/>
              </a:solidFill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en-US" sz="2400" dirty="0">
                <a:solidFill>
                  <a:srgbClr val="1F497D"/>
                </a:solidFill>
              </a:rPr>
              <a:t>Provides free, comprehensive primary care</a:t>
            </a:r>
          </a:p>
        </p:txBody>
      </p:sp>
      <p:pic>
        <p:nvPicPr>
          <p:cNvPr id="10" name="Picture 2" descr="flnames">
            <a:extLst>
              <a:ext uri="{FF2B5EF4-FFF2-40B4-BE49-F238E27FC236}">
                <a16:creationId xmlns:a16="http://schemas.microsoft.com/office/drawing/2014/main" id="{3171FA0B-DD93-184A-884C-F0ECFD3FDF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5608" y="1283614"/>
            <a:ext cx="5270992" cy="5471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Freeform 10">
            <a:extLst>
              <a:ext uri="{FF2B5EF4-FFF2-40B4-BE49-F238E27FC236}">
                <a16:creationId xmlns:a16="http://schemas.microsoft.com/office/drawing/2014/main" id="{86E6117A-CC7E-1249-85D5-79664E606F84}"/>
              </a:ext>
            </a:extLst>
          </p:cNvPr>
          <p:cNvSpPr/>
          <p:nvPr/>
        </p:nvSpPr>
        <p:spPr>
          <a:xfrm>
            <a:off x="5279252" y="2233805"/>
            <a:ext cx="418563" cy="396506"/>
          </a:xfrm>
          <a:custGeom>
            <a:avLst/>
            <a:gdLst>
              <a:gd name="connsiteX0" fmla="*/ 59803 w 358770"/>
              <a:gd name="connsiteY0" fmla="*/ 317241 h 365760"/>
              <a:gd name="connsiteX1" fmla="*/ 123251 w 358770"/>
              <a:gd name="connsiteY1" fmla="*/ 317241 h 365760"/>
              <a:gd name="connsiteX2" fmla="*/ 261344 w 358770"/>
              <a:gd name="connsiteY2" fmla="*/ 320973 h 365760"/>
              <a:gd name="connsiteX3" fmla="*/ 265076 w 358770"/>
              <a:gd name="connsiteY3" fmla="*/ 350831 h 365760"/>
              <a:gd name="connsiteX4" fmla="*/ 268808 w 358770"/>
              <a:gd name="connsiteY4" fmla="*/ 362028 h 365760"/>
              <a:gd name="connsiteX5" fmla="*/ 280005 w 358770"/>
              <a:gd name="connsiteY5" fmla="*/ 365760 h 365760"/>
              <a:gd name="connsiteX6" fmla="*/ 317328 w 358770"/>
              <a:gd name="connsiteY6" fmla="*/ 354563 h 365760"/>
              <a:gd name="connsiteX7" fmla="*/ 328524 w 358770"/>
              <a:gd name="connsiteY7" fmla="*/ 350831 h 365760"/>
              <a:gd name="connsiteX8" fmla="*/ 339721 w 358770"/>
              <a:gd name="connsiteY8" fmla="*/ 347099 h 365760"/>
              <a:gd name="connsiteX9" fmla="*/ 350918 w 358770"/>
              <a:gd name="connsiteY9" fmla="*/ 324705 h 365760"/>
              <a:gd name="connsiteX10" fmla="*/ 335989 w 358770"/>
              <a:gd name="connsiteY10" fmla="*/ 130628 h 365760"/>
              <a:gd name="connsiteX11" fmla="*/ 328524 w 358770"/>
              <a:gd name="connsiteY11" fmla="*/ 123164 h 365760"/>
              <a:gd name="connsiteX12" fmla="*/ 317328 w 358770"/>
              <a:gd name="connsiteY12" fmla="*/ 100770 h 365760"/>
              <a:gd name="connsiteX13" fmla="*/ 313595 w 358770"/>
              <a:gd name="connsiteY13" fmla="*/ 89574 h 365760"/>
              <a:gd name="connsiteX14" fmla="*/ 294934 w 358770"/>
              <a:gd name="connsiteY14" fmla="*/ 78377 h 365760"/>
              <a:gd name="connsiteX15" fmla="*/ 242683 w 358770"/>
              <a:gd name="connsiteY15" fmla="*/ 74645 h 365760"/>
              <a:gd name="connsiteX16" fmla="*/ 227754 w 358770"/>
              <a:gd name="connsiteY16" fmla="*/ 70913 h 365760"/>
              <a:gd name="connsiteX17" fmla="*/ 197896 w 358770"/>
              <a:gd name="connsiteY17" fmla="*/ 67180 h 365760"/>
              <a:gd name="connsiteX18" fmla="*/ 190431 w 358770"/>
              <a:gd name="connsiteY18" fmla="*/ 55984 h 365760"/>
              <a:gd name="connsiteX19" fmla="*/ 182967 w 358770"/>
              <a:gd name="connsiteY19" fmla="*/ 48519 h 365760"/>
              <a:gd name="connsiteX20" fmla="*/ 156841 w 358770"/>
              <a:gd name="connsiteY20" fmla="*/ 18661 h 365760"/>
              <a:gd name="connsiteX21" fmla="*/ 149377 w 358770"/>
              <a:gd name="connsiteY21" fmla="*/ 7464 h 365760"/>
              <a:gd name="connsiteX22" fmla="*/ 138180 w 358770"/>
              <a:gd name="connsiteY22" fmla="*/ 3732 h 365760"/>
              <a:gd name="connsiteX23" fmla="*/ 70999 w 358770"/>
              <a:gd name="connsiteY23" fmla="*/ 0 h 365760"/>
              <a:gd name="connsiteX24" fmla="*/ 59803 w 358770"/>
              <a:gd name="connsiteY24" fmla="*/ 3732 h 365760"/>
              <a:gd name="connsiteX25" fmla="*/ 52338 w 358770"/>
              <a:gd name="connsiteY25" fmla="*/ 26126 h 365760"/>
              <a:gd name="connsiteX26" fmla="*/ 48606 w 358770"/>
              <a:gd name="connsiteY26" fmla="*/ 37322 h 365760"/>
              <a:gd name="connsiteX27" fmla="*/ 41141 w 358770"/>
              <a:gd name="connsiteY27" fmla="*/ 44787 h 365760"/>
              <a:gd name="connsiteX28" fmla="*/ 29945 w 358770"/>
              <a:gd name="connsiteY28" fmla="*/ 67180 h 365760"/>
              <a:gd name="connsiteX29" fmla="*/ 22480 w 358770"/>
              <a:gd name="connsiteY29" fmla="*/ 74645 h 365760"/>
              <a:gd name="connsiteX30" fmla="*/ 7551 w 358770"/>
              <a:gd name="connsiteY30" fmla="*/ 93306 h 365760"/>
              <a:gd name="connsiteX31" fmla="*/ 3819 w 358770"/>
              <a:gd name="connsiteY31" fmla="*/ 145557 h 365760"/>
              <a:gd name="connsiteX32" fmla="*/ 3819 w 358770"/>
              <a:gd name="connsiteY32" fmla="*/ 257525 h 365760"/>
              <a:gd name="connsiteX33" fmla="*/ 11284 w 358770"/>
              <a:gd name="connsiteY33" fmla="*/ 264989 h 365760"/>
              <a:gd name="connsiteX34" fmla="*/ 33677 w 358770"/>
              <a:gd name="connsiteY34" fmla="*/ 272454 h 365760"/>
              <a:gd name="connsiteX35" fmla="*/ 44874 w 358770"/>
              <a:gd name="connsiteY35" fmla="*/ 276186 h 365760"/>
              <a:gd name="connsiteX36" fmla="*/ 59803 w 358770"/>
              <a:gd name="connsiteY36" fmla="*/ 317241 h 365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358770" h="365760">
                <a:moveTo>
                  <a:pt x="59803" y="317241"/>
                </a:moveTo>
                <a:cubicBezTo>
                  <a:pt x="102171" y="325714"/>
                  <a:pt x="50847" y="317241"/>
                  <a:pt x="123251" y="317241"/>
                </a:cubicBezTo>
                <a:cubicBezTo>
                  <a:pt x="169299" y="317241"/>
                  <a:pt x="215313" y="319729"/>
                  <a:pt x="261344" y="320973"/>
                </a:cubicBezTo>
                <a:cubicBezTo>
                  <a:pt x="262588" y="330926"/>
                  <a:pt x="263282" y="340963"/>
                  <a:pt x="265076" y="350831"/>
                </a:cubicBezTo>
                <a:cubicBezTo>
                  <a:pt x="265780" y="354702"/>
                  <a:pt x="266026" y="359246"/>
                  <a:pt x="268808" y="362028"/>
                </a:cubicBezTo>
                <a:cubicBezTo>
                  <a:pt x="271590" y="364810"/>
                  <a:pt x="276273" y="364516"/>
                  <a:pt x="280005" y="365760"/>
                </a:cubicBezTo>
                <a:cubicBezTo>
                  <a:pt x="302569" y="360119"/>
                  <a:pt x="290066" y="363651"/>
                  <a:pt x="317328" y="354563"/>
                </a:cubicBezTo>
                <a:lnTo>
                  <a:pt x="328524" y="350831"/>
                </a:lnTo>
                <a:lnTo>
                  <a:pt x="339721" y="347099"/>
                </a:lnTo>
                <a:cubicBezTo>
                  <a:pt x="347492" y="339328"/>
                  <a:pt x="351173" y="338208"/>
                  <a:pt x="350918" y="324705"/>
                </a:cubicBezTo>
                <a:cubicBezTo>
                  <a:pt x="350198" y="286539"/>
                  <a:pt x="376784" y="181621"/>
                  <a:pt x="335989" y="130628"/>
                </a:cubicBezTo>
                <a:cubicBezTo>
                  <a:pt x="333791" y="127880"/>
                  <a:pt x="331012" y="125652"/>
                  <a:pt x="328524" y="123164"/>
                </a:cubicBezTo>
                <a:cubicBezTo>
                  <a:pt x="319147" y="95030"/>
                  <a:pt x="331793" y="129699"/>
                  <a:pt x="317328" y="100770"/>
                </a:cubicBezTo>
                <a:cubicBezTo>
                  <a:pt x="315569" y="97251"/>
                  <a:pt x="315619" y="92947"/>
                  <a:pt x="313595" y="89574"/>
                </a:cubicBezTo>
                <a:cubicBezTo>
                  <a:pt x="309568" y="82862"/>
                  <a:pt x="302517" y="79269"/>
                  <a:pt x="294934" y="78377"/>
                </a:cubicBezTo>
                <a:cubicBezTo>
                  <a:pt x="277592" y="76337"/>
                  <a:pt x="260100" y="75889"/>
                  <a:pt x="242683" y="74645"/>
                </a:cubicBezTo>
                <a:cubicBezTo>
                  <a:pt x="237707" y="73401"/>
                  <a:pt x="232814" y="71756"/>
                  <a:pt x="227754" y="70913"/>
                </a:cubicBezTo>
                <a:cubicBezTo>
                  <a:pt x="217860" y="69264"/>
                  <a:pt x="207209" y="70905"/>
                  <a:pt x="197896" y="67180"/>
                </a:cubicBezTo>
                <a:cubicBezTo>
                  <a:pt x="193731" y="65514"/>
                  <a:pt x="193233" y="59487"/>
                  <a:pt x="190431" y="55984"/>
                </a:cubicBezTo>
                <a:cubicBezTo>
                  <a:pt x="188233" y="53236"/>
                  <a:pt x="185078" y="51334"/>
                  <a:pt x="182967" y="48519"/>
                </a:cubicBezTo>
                <a:cubicBezTo>
                  <a:pt x="161197" y="19492"/>
                  <a:pt x="177679" y="32553"/>
                  <a:pt x="156841" y="18661"/>
                </a:cubicBezTo>
                <a:cubicBezTo>
                  <a:pt x="154353" y="14929"/>
                  <a:pt x="152880" y="10266"/>
                  <a:pt x="149377" y="7464"/>
                </a:cubicBezTo>
                <a:cubicBezTo>
                  <a:pt x="146305" y="5006"/>
                  <a:pt x="142096" y="4105"/>
                  <a:pt x="138180" y="3732"/>
                </a:cubicBezTo>
                <a:cubicBezTo>
                  <a:pt x="115853" y="1606"/>
                  <a:pt x="93393" y="1244"/>
                  <a:pt x="70999" y="0"/>
                </a:cubicBezTo>
                <a:cubicBezTo>
                  <a:pt x="67267" y="1244"/>
                  <a:pt x="62089" y="531"/>
                  <a:pt x="59803" y="3732"/>
                </a:cubicBezTo>
                <a:cubicBezTo>
                  <a:pt x="55230" y="10135"/>
                  <a:pt x="54826" y="18661"/>
                  <a:pt x="52338" y="26126"/>
                </a:cubicBezTo>
                <a:cubicBezTo>
                  <a:pt x="51094" y="29858"/>
                  <a:pt x="51388" y="34540"/>
                  <a:pt x="48606" y="37322"/>
                </a:cubicBezTo>
                <a:lnTo>
                  <a:pt x="41141" y="44787"/>
                </a:lnTo>
                <a:cubicBezTo>
                  <a:pt x="37199" y="56613"/>
                  <a:pt x="38213" y="56845"/>
                  <a:pt x="29945" y="67180"/>
                </a:cubicBezTo>
                <a:cubicBezTo>
                  <a:pt x="27747" y="69928"/>
                  <a:pt x="24678" y="71897"/>
                  <a:pt x="22480" y="74645"/>
                </a:cubicBezTo>
                <a:cubicBezTo>
                  <a:pt x="3647" y="98186"/>
                  <a:pt x="25576" y="75281"/>
                  <a:pt x="7551" y="93306"/>
                </a:cubicBezTo>
                <a:cubicBezTo>
                  <a:pt x="6307" y="110723"/>
                  <a:pt x="4980" y="128134"/>
                  <a:pt x="3819" y="145557"/>
                </a:cubicBezTo>
                <a:cubicBezTo>
                  <a:pt x="1269" y="183802"/>
                  <a:pt x="-3323" y="219436"/>
                  <a:pt x="3819" y="257525"/>
                </a:cubicBezTo>
                <a:cubicBezTo>
                  <a:pt x="4467" y="260984"/>
                  <a:pt x="8137" y="263415"/>
                  <a:pt x="11284" y="264989"/>
                </a:cubicBezTo>
                <a:cubicBezTo>
                  <a:pt x="18322" y="268508"/>
                  <a:pt x="26213" y="269966"/>
                  <a:pt x="33677" y="272454"/>
                </a:cubicBezTo>
                <a:cubicBezTo>
                  <a:pt x="37409" y="273698"/>
                  <a:pt x="42092" y="273404"/>
                  <a:pt x="44874" y="276186"/>
                </a:cubicBezTo>
                <a:lnTo>
                  <a:pt x="59803" y="317241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31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  </a:t>
            </a:r>
          </a:p>
        </p:txBody>
      </p:sp>
    </p:spTree>
    <p:extLst>
      <p:ext uri="{BB962C8B-B14F-4D97-AF65-F5344CB8AC3E}">
        <p14:creationId xmlns:p14="http://schemas.microsoft.com/office/powerpoint/2010/main" val="8204481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216570"/>
            <a:ext cx="9144000" cy="698500"/>
          </a:xfrm>
        </p:spPr>
        <p:txBody>
          <a:bodyPr/>
          <a:lstStyle/>
          <a:p>
            <a:pPr algn="ctr"/>
            <a:r>
              <a:rPr lang="en-US" dirty="0"/>
              <a:t>What we do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9C1BB53-2D0A-8F4B-96D2-FA0D4974E6A7}"/>
              </a:ext>
            </a:extLst>
          </p:cNvPr>
          <p:cNvSpPr txBox="1"/>
          <p:nvPr/>
        </p:nvSpPr>
        <p:spPr>
          <a:xfrm>
            <a:off x="1493658" y="4539002"/>
            <a:ext cx="4809145" cy="1508105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1">
                    <a:lumMod val="50000"/>
                  </a:schemeClr>
                </a:solidFill>
              </a:rPr>
              <a:t>Primary care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1">
                    <a:lumMod val="50000"/>
                  </a:schemeClr>
                </a:solidFill>
              </a:rPr>
              <a:t>Reproductive health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1">
                    <a:lumMod val="50000"/>
                  </a:schemeClr>
                </a:solidFill>
              </a:rPr>
              <a:t>Long-acting reversible contraception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1">
                    <a:lumMod val="50000"/>
                  </a:schemeClr>
                </a:solidFill>
              </a:rPr>
              <a:t>Evidence-based cancer screening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2A988F2-4DC8-E44B-9903-893426F25680}"/>
              </a:ext>
            </a:extLst>
          </p:cNvPr>
          <p:cNvSpPr/>
          <p:nvPr/>
        </p:nvSpPr>
        <p:spPr>
          <a:xfrm>
            <a:off x="6936119" y="4539002"/>
            <a:ext cx="482991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1">
                    <a:lumMod val="50000"/>
                  </a:schemeClr>
                </a:solidFill>
              </a:rPr>
              <a:t>HIV and STI testing/treatment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1">
                    <a:lumMod val="50000"/>
                  </a:schemeClr>
                </a:solidFill>
              </a:rPr>
              <a:t>Pharmacy, Neurology, Psychology, Ultrasound Clinics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1">
                    <a:lumMod val="50000"/>
                  </a:schemeClr>
                </a:solidFill>
              </a:rPr>
              <a:t>Specialty Referrals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1">
                    <a:lumMod val="50000"/>
                  </a:schemeClr>
                </a:solidFill>
              </a:rPr>
              <a:t>Labs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115CE5B-ACAC-0C4E-9AF1-A9A80557F873}"/>
              </a:ext>
            </a:extLst>
          </p:cNvPr>
          <p:cNvSpPr txBox="1"/>
          <p:nvPr/>
        </p:nvSpPr>
        <p:spPr>
          <a:xfrm>
            <a:off x="4074692" y="3867468"/>
            <a:ext cx="51642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u="sng" dirty="0">
                <a:solidFill>
                  <a:schemeClr val="accent1">
                    <a:lumMod val="50000"/>
                  </a:schemeClr>
                </a:solidFill>
              </a:rPr>
              <a:t>Services we provide (all free of charge): 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16D6CE5-8921-3F45-93A6-51630CC7A4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46712" y="1167878"/>
            <a:ext cx="3825135" cy="255009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28AAC30-A3C0-EA40-A91D-315CE2063B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2505" y="1167878"/>
            <a:ext cx="3793956" cy="255009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ED7141AD-CB93-804D-A640-650D2844825C}"/>
              </a:ext>
            </a:extLst>
          </p:cNvPr>
          <p:cNvSpPr/>
          <p:nvPr/>
        </p:nvSpPr>
        <p:spPr>
          <a:xfrm>
            <a:off x="1524000" y="0"/>
            <a:ext cx="9144000" cy="990600"/>
          </a:xfrm>
          <a:prstGeom prst="rect">
            <a:avLst/>
          </a:prstGeom>
          <a:solidFill>
            <a:srgbClr val="74C0CF"/>
          </a:solidFill>
          <a:ln w="63500">
            <a:noFill/>
          </a:ln>
          <a:effectLst>
            <a:softEdge rad="12700"/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endParaRPr lang="en-US" sz="3600" b="1" dirty="0">
              <a:solidFill>
                <a:schemeClr val="tx2"/>
              </a:solidFill>
            </a:endParaRPr>
          </a:p>
          <a:p>
            <a:pPr algn="ctr"/>
            <a:endParaRPr lang="en-US" sz="3600" b="1" dirty="0">
              <a:solidFill>
                <a:srgbClr val="004557"/>
              </a:solidFill>
            </a:endParaRPr>
          </a:p>
          <a:p>
            <a:pPr algn="ctr"/>
            <a:endParaRPr lang="en-US" sz="4400" b="1" dirty="0">
              <a:solidFill>
                <a:srgbClr val="004557"/>
              </a:solidFill>
            </a:endParaRPr>
          </a:p>
          <a:p>
            <a:pPr algn="ctr"/>
            <a:endParaRPr lang="en-US" sz="4400" b="1" dirty="0">
              <a:solidFill>
                <a:srgbClr val="004557"/>
              </a:solidFill>
            </a:endParaRPr>
          </a:p>
          <a:p>
            <a:pPr algn="ctr"/>
            <a:endParaRPr lang="en-US" sz="4400" b="1" dirty="0">
              <a:solidFill>
                <a:srgbClr val="004557"/>
              </a:solidFill>
            </a:endParaRPr>
          </a:p>
          <a:p>
            <a:pPr algn="ctr"/>
            <a:endParaRPr lang="en-US" sz="4400" b="1" dirty="0">
              <a:solidFill>
                <a:srgbClr val="004557"/>
              </a:solidFill>
            </a:endParaRPr>
          </a:p>
          <a:p>
            <a:pPr algn="ctr"/>
            <a:endParaRPr lang="en-US" sz="4400" b="1" dirty="0">
              <a:solidFill>
                <a:srgbClr val="004557"/>
              </a:solidFill>
            </a:endParaRPr>
          </a:p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4039FB7-E0A8-3E47-9CFC-1048167E9271}"/>
              </a:ext>
            </a:extLst>
          </p:cNvPr>
          <p:cNvSpPr txBox="1"/>
          <p:nvPr/>
        </p:nvSpPr>
        <p:spPr>
          <a:xfrm>
            <a:off x="2590800" y="152401"/>
            <a:ext cx="7162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004157"/>
                </a:solidFill>
              </a:rPr>
              <a:t>UF Mobile Outreach Clinic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6AD21B5-C018-4345-BB25-816111838EE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6461" y="1220933"/>
            <a:ext cx="4232264" cy="2497035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40503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5">
            <a:extLst>
              <a:ext uri="{FF2B5EF4-FFF2-40B4-BE49-F238E27FC236}">
                <a16:creationId xmlns:a16="http://schemas.microsoft.com/office/drawing/2014/main" id="{BCB91029-9FDD-3843-9984-2F044F94473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26" b="4426"/>
          <a:stretch>
            <a:fillRect/>
          </a:stretch>
        </p:blipFill>
        <p:spPr>
          <a:xfrm>
            <a:off x="802874" y="1539278"/>
            <a:ext cx="3841315" cy="46428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B0104C2-2840-3845-9EDC-096EACD671C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4" t="2935" r="1064" b="1350"/>
          <a:stretch/>
        </p:blipFill>
        <p:spPr>
          <a:xfrm>
            <a:off x="5799221" y="1558435"/>
            <a:ext cx="5972626" cy="460450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tx1"/>
            </a:solidFill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EA4BFA2-845D-294B-BFE9-F5A63794264A}"/>
              </a:ext>
            </a:extLst>
          </p:cNvPr>
          <p:cNvSpPr/>
          <p:nvPr/>
        </p:nvSpPr>
        <p:spPr>
          <a:xfrm>
            <a:off x="1548063" y="264695"/>
            <a:ext cx="9144000" cy="990600"/>
          </a:xfrm>
          <a:prstGeom prst="rect">
            <a:avLst/>
          </a:prstGeom>
          <a:solidFill>
            <a:srgbClr val="74C0CF"/>
          </a:solidFill>
          <a:ln w="63500">
            <a:noFill/>
          </a:ln>
          <a:effectLst>
            <a:softEdge rad="12700"/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r>
              <a:rPr lang="en-US" sz="3200" b="1" dirty="0">
                <a:solidFill>
                  <a:srgbClr val="004157"/>
                </a:solidFill>
              </a:rPr>
              <a:t>UF College of Medicine</a:t>
            </a:r>
          </a:p>
          <a:p>
            <a:pPr algn="ctr"/>
            <a:r>
              <a:rPr lang="en-US" sz="3200" b="1" dirty="0">
                <a:solidFill>
                  <a:srgbClr val="004157"/>
                </a:solidFill>
              </a:rPr>
              <a:t>Service Learning Site</a:t>
            </a:r>
          </a:p>
        </p:txBody>
      </p:sp>
    </p:spTree>
    <p:extLst>
      <p:ext uri="{BB962C8B-B14F-4D97-AF65-F5344CB8AC3E}">
        <p14:creationId xmlns:p14="http://schemas.microsoft.com/office/powerpoint/2010/main" val="12666086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6278562"/>
          </a:xfrm>
        </p:spPr>
        <p:txBody>
          <a:bodyPr>
            <a:normAutofit/>
          </a:bodyPr>
          <a:lstStyle/>
          <a:p>
            <a:r>
              <a:rPr lang="en-US" sz="5000" dirty="0"/>
              <a:t>About Our Patients </a:t>
            </a:r>
          </a:p>
        </p:txBody>
      </p:sp>
    </p:spTree>
    <p:extLst>
      <p:ext uri="{BB962C8B-B14F-4D97-AF65-F5344CB8AC3E}">
        <p14:creationId xmlns:p14="http://schemas.microsoft.com/office/powerpoint/2010/main" val="73984514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10767</TotalTime>
  <Words>1201</Words>
  <Application>Microsoft Macintosh PowerPoint</Application>
  <PresentationFormat>Widescreen</PresentationFormat>
  <Paragraphs>276</Paragraphs>
  <Slides>31</Slides>
  <Notes>30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8" baseType="lpstr">
      <vt:lpstr>ＭＳ Ｐゴシック</vt:lpstr>
      <vt:lpstr>Arial</vt:lpstr>
      <vt:lpstr>Calibri</vt:lpstr>
      <vt:lpstr>Calibri Light</vt:lpstr>
      <vt:lpstr>Gill Sans MT</vt:lpstr>
      <vt:lpstr>Times New Roman</vt:lpstr>
      <vt:lpstr>Office Theme</vt:lpstr>
      <vt:lpstr>PowerPoint Presentation</vt:lpstr>
      <vt:lpstr>PowerPoint Presentation</vt:lpstr>
      <vt:lpstr>PowerPoint Presentation</vt:lpstr>
      <vt:lpstr>What we do</vt:lpstr>
      <vt:lpstr>About Our Clinic </vt:lpstr>
      <vt:lpstr>PowerPoint Presentation</vt:lpstr>
      <vt:lpstr>What we do</vt:lpstr>
      <vt:lpstr>PowerPoint Presentation</vt:lpstr>
      <vt:lpstr>About Our Patients </vt:lpstr>
      <vt:lpstr>PowerPoint Presentation</vt:lpstr>
      <vt:lpstr>LARC Needs Assessment </vt:lpstr>
      <vt:lpstr>Who are our patients</vt:lpstr>
      <vt:lpstr>Who are our patients</vt:lpstr>
      <vt:lpstr>Patient Perceptions of LARC </vt:lpstr>
      <vt:lpstr>Patient Perceived Barriers to LARC</vt:lpstr>
      <vt:lpstr>Needs Assessment Conclusions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University of Florida Academic Health Center</Company>
  <LinksUpToDate>false</LinksUpToDate>
  <SharedDoc>false</SharedDoc>
  <HyperlinksChanged>false</HyperlinksChanged>
  <AppVersion>16.0014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Michelle Nall</dc:creator>
  <cp:lastModifiedBy>Michelle Nall</cp:lastModifiedBy>
  <cp:revision>162</cp:revision>
  <dcterms:created xsi:type="dcterms:W3CDTF">2018-04-10T19:21:11Z</dcterms:created>
  <dcterms:modified xsi:type="dcterms:W3CDTF">2018-12-08T03:43:03Z</dcterms:modified>
</cp:coreProperties>
</file>