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8" r:id="rId2"/>
    <p:sldId id="466" r:id="rId3"/>
    <p:sldId id="465" r:id="rId4"/>
    <p:sldId id="468" r:id="rId5"/>
    <p:sldId id="479" r:id="rId6"/>
    <p:sldId id="497" r:id="rId7"/>
    <p:sldId id="471" r:id="rId8"/>
    <p:sldId id="484" r:id="rId9"/>
    <p:sldId id="485" r:id="rId10"/>
    <p:sldId id="472" r:id="rId11"/>
    <p:sldId id="480" r:id="rId12"/>
    <p:sldId id="481" r:id="rId13"/>
    <p:sldId id="473" r:id="rId14"/>
    <p:sldId id="482" r:id="rId15"/>
    <p:sldId id="483" r:id="rId16"/>
    <p:sldId id="474" r:id="rId17"/>
    <p:sldId id="475" r:id="rId18"/>
    <p:sldId id="487" r:id="rId19"/>
    <p:sldId id="488" r:id="rId20"/>
    <p:sldId id="489" r:id="rId21"/>
    <p:sldId id="498" r:id="rId22"/>
    <p:sldId id="490" r:id="rId23"/>
    <p:sldId id="491" r:id="rId24"/>
    <p:sldId id="492" r:id="rId25"/>
    <p:sldId id="493" r:id="rId26"/>
    <p:sldId id="494" r:id="rId27"/>
    <p:sldId id="495" r:id="rId28"/>
    <p:sldId id="496" r:id="rId29"/>
    <p:sldId id="476" r:id="rId30"/>
    <p:sldId id="477" r:id="rId31"/>
    <p:sldId id="486" r:id="rId32"/>
    <p:sldId id="478" r:id="rId33"/>
    <p:sldId id="467" r:id="rId34"/>
  </p:sldIdLst>
  <p:sldSz cx="9144000" cy="6858000" type="screen4x3"/>
  <p:notesSz cx="7010400"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6" autoAdjust="0"/>
    <p:restoredTop sz="86834" autoAdjust="0"/>
  </p:normalViewPr>
  <p:slideViewPr>
    <p:cSldViewPr>
      <p:cViewPr varScale="1">
        <p:scale>
          <a:sx n="70" d="100"/>
          <a:sy n="70" d="100"/>
        </p:scale>
        <p:origin x="-1362" y="-108"/>
      </p:cViewPr>
      <p:guideLst>
        <p:guide orient="horz" pos="2160"/>
        <p:guide pos="2880"/>
      </p:guideLst>
    </p:cSldViewPr>
  </p:slideViewPr>
  <p:notesTextViewPr>
    <p:cViewPr>
      <p:scale>
        <a:sx n="1" d="1"/>
        <a:sy n="1" d="1"/>
      </p:scale>
      <p:origin x="0" y="0"/>
    </p:cViewPr>
  </p:notesTextViewPr>
  <p:notesViewPr>
    <p:cSldViewPr>
      <p:cViewPr varScale="1">
        <p:scale>
          <a:sx n="61" d="100"/>
          <a:sy n="61" d="100"/>
        </p:scale>
        <p:origin x="-289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4B4D5F-FFC4-4C42-879D-4D3D330EA36E}" type="datetimeFigureOut">
              <a:rPr lang="en-US" smtClean="0"/>
              <a:t>1/30/2018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D019A49-DF81-4C6B-BCA5-141CF62C5F71}" type="slidenum">
              <a:rPr lang="en-US" smtClean="0"/>
              <a:t>‹#›</a:t>
            </a:fld>
            <a:endParaRPr lang="en-US"/>
          </a:p>
        </p:txBody>
      </p:sp>
    </p:spTree>
    <p:extLst>
      <p:ext uri="{BB962C8B-B14F-4D97-AF65-F5344CB8AC3E}">
        <p14:creationId xmlns:p14="http://schemas.microsoft.com/office/powerpoint/2010/main" val="3130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D01FC2-0B74-433C-9547-3C533A926262}" type="datetimeFigureOut">
              <a:rPr lang="en-US" smtClean="0"/>
              <a:t>1/30/2018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37F6B93-8DCC-49E4-902E-87BC16498434}" type="slidenum">
              <a:rPr lang="en-US" smtClean="0"/>
              <a:t>‹#›</a:t>
            </a:fld>
            <a:endParaRPr lang="en-US"/>
          </a:p>
        </p:txBody>
      </p:sp>
    </p:spTree>
    <p:extLst>
      <p:ext uri="{BB962C8B-B14F-4D97-AF65-F5344CB8AC3E}">
        <p14:creationId xmlns:p14="http://schemas.microsoft.com/office/powerpoint/2010/main" val="375729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F6B93-8DCC-49E4-902E-87BC16498434}" type="slidenum">
              <a:rPr lang="en-US" smtClean="0"/>
              <a:t>9</a:t>
            </a:fld>
            <a:endParaRPr lang="en-US"/>
          </a:p>
        </p:txBody>
      </p:sp>
    </p:spTree>
    <p:extLst>
      <p:ext uri="{BB962C8B-B14F-4D97-AF65-F5344CB8AC3E}">
        <p14:creationId xmlns:p14="http://schemas.microsoft.com/office/powerpoint/2010/main" val="285441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F6B93-8DCC-49E4-902E-87BC16498434}" type="slidenum">
              <a:rPr lang="en-US" smtClean="0"/>
              <a:t>11</a:t>
            </a:fld>
            <a:endParaRPr lang="en-US"/>
          </a:p>
        </p:txBody>
      </p:sp>
    </p:spTree>
    <p:extLst>
      <p:ext uri="{BB962C8B-B14F-4D97-AF65-F5344CB8AC3E}">
        <p14:creationId xmlns:p14="http://schemas.microsoft.com/office/powerpoint/2010/main" val="353049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F6B93-8DCC-49E4-902E-87BC16498434}" type="slidenum">
              <a:rPr lang="en-US" smtClean="0"/>
              <a:t>12</a:t>
            </a:fld>
            <a:endParaRPr lang="en-US"/>
          </a:p>
        </p:txBody>
      </p:sp>
    </p:spTree>
    <p:extLst>
      <p:ext uri="{BB962C8B-B14F-4D97-AF65-F5344CB8AC3E}">
        <p14:creationId xmlns:p14="http://schemas.microsoft.com/office/powerpoint/2010/main" val="210775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56388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outerShdw blurRad="38100" dist="38100" dir="2700000" algn="tl">
                  <a:srgbClr val="000000">
                    <a:alpha val="43137"/>
                  </a:srgbClr>
                </a:outerShdw>
              </a:effectLst>
            </a:endParaRPr>
          </a:p>
        </p:txBody>
      </p:sp>
      <p:sp>
        <p:nvSpPr>
          <p:cNvPr id="12" name="Rectangle 11"/>
          <p:cNvSpPr/>
          <p:nvPr userDrawn="1"/>
        </p:nvSpPr>
        <p:spPr>
          <a:xfrm>
            <a:off x="-27008" y="5779179"/>
            <a:ext cx="9144000" cy="1078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5638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ctrTitle"/>
          </p:nvPr>
        </p:nvSpPr>
        <p:spPr>
          <a:xfrm>
            <a:off x="685800" y="2130425"/>
            <a:ext cx="7772400" cy="1470025"/>
          </a:xfrm>
        </p:spPr>
        <p:txBody>
          <a:bodyPr/>
          <a:lstStyle>
            <a:lvl1pPr>
              <a:defRPr>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10" name="Subtitle 2"/>
          <p:cNvSpPr>
            <a:spLocks noGrp="1"/>
          </p:cNvSpPr>
          <p:nvPr>
            <p:ph type="subTitle" idx="1"/>
          </p:nvPr>
        </p:nvSpPr>
        <p:spPr>
          <a:xfrm>
            <a:off x="1371600" y="3886200"/>
            <a:ext cx="6400800" cy="762000"/>
          </a:xfrm>
        </p:spPr>
        <p:txBody>
          <a:bodyPr/>
          <a:lstStyle>
            <a:lvl1pPr marL="0" indent="0" algn="ctr">
              <a:buNone/>
              <a:defRPr>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12" descr="Int.IU.Som.201.extended.lockup.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01428" y="5975689"/>
            <a:ext cx="3541143" cy="685800"/>
          </a:xfrm>
          <a:prstGeom prst="rect">
            <a:avLst/>
          </a:prstGeom>
        </p:spPr>
      </p:pic>
    </p:spTree>
    <p:extLst>
      <p:ext uri="{BB962C8B-B14F-4D97-AF65-F5344CB8AC3E}">
        <p14:creationId xmlns:p14="http://schemas.microsoft.com/office/powerpoint/2010/main" val="370897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F6CCF7-4D9F-4EBD-A943-991BAE4BC988}" type="datetimeFigureOut">
              <a:rPr lang="en-US" smtClean="0"/>
              <a:t>1/30/2018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ADD6B7-CBC1-4330-ACF7-C35842EB08D3}" type="slidenum">
              <a:rPr lang="en-US" smtClean="0"/>
              <a:t>‹#›</a:t>
            </a:fld>
            <a:endParaRPr lang="en-US"/>
          </a:p>
        </p:txBody>
      </p:sp>
    </p:spTree>
    <p:extLst>
      <p:ext uri="{BB962C8B-B14F-4D97-AF65-F5344CB8AC3E}">
        <p14:creationId xmlns:p14="http://schemas.microsoft.com/office/powerpoint/2010/main" val="243542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F6CCF7-4D9F-4EBD-A943-991BAE4BC988}" type="datetimeFigureOut">
              <a:rPr lang="en-US" smtClean="0"/>
              <a:t>1/30/2018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ADD6B7-CBC1-4330-ACF7-C35842EB08D3}" type="slidenum">
              <a:rPr lang="en-US" smtClean="0"/>
              <a:t>‹#›</a:t>
            </a:fld>
            <a:endParaRPr lang="en-US"/>
          </a:p>
        </p:txBody>
      </p:sp>
    </p:spTree>
    <p:extLst>
      <p:ext uri="{BB962C8B-B14F-4D97-AF65-F5344CB8AC3E}">
        <p14:creationId xmlns:p14="http://schemas.microsoft.com/office/powerpoint/2010/main" val="207679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F6CCF7-4D9F-4EBD-A943-991BAE4BC988}" type="datetimeFigureOut">
              <a:rPr lang="en-US" smtClean="0"/>
              <a:t>1/30/2018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ADD6B7-CBC1-4330-ACF7-C35842EB08D3}" type="slidenum">
              <a:rPr lang="en-US" smtClean="0"/>
              <a:t>‹#›</a:t>
            </a:fld>
            <a:endParaRPr lang="en-US"/>
          </a:p>
        </p:txBody>
      </p:sp>
    </p:spTree>
    <p:extLst>
      <p:ext uri="{BB962C8B-B14F-4D97-AF65-F5344CB8AC3E}">
        <p14:creationId xmlns:p14="http://schemas.microsoft.com/office/powerpoint/2010/main" val="35599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F6CCF7-4D9F-4EBD-A943-991BAE4BC988}" type="datetimeFigureOut">
              <a:rPr lang="en-US" smtClean="0"/>
              <a:t>1/30/2018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ADD6B7-CBC1-4330-ACF7-C35842EB08D3}" type="slidenum">
              <a:rPr lang="en-US" smtClean="0"/>
              <a:t>‹#›</a:t>
            </a:fld>
            <a:endParaRPr lang="en-US"/>
          </a:p>
        </p:txBody>
      </p:sp>
    </p:spTree>
    <p:extLst>
      <p:ext uri="{BB962C8B-B14F-4D97-AF65-F5344CB8AC3E}">
        <p14:creationId xmlns:p14="http://schemas.microsoft.com/office/powerpoint/2010/main" val="387452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F6CCF7-4D9F-4EBD-A943-991BAE4BC988}" type="datetimeFigureOut">
              <a:rPr lang="en-US" smtClean="0"/>
              <a:t>1/30/2018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ADD6B7-CBC1-4330-ACF7-C35842EB08D3}" type="slidenum">
              <a:rPr lang="en-US" smtClean="0"/>
              <a:t>‹#›</a:t>
            </a:fld>
            <a:endParaRPr lang="en-US"/>
          </a:p>
        </p:txBody>
      </p:sp>
    </p:spTree>
    <p:extLst>
      <p:ext uri="{BB962C8B-B14F-4D97-AF65-F5344CB8AC3E}">
        <p14:creationId xmlns:p14="http://schemas.microsoft.com/office/powerpoint/2010/main" val="319108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EF6CCF7-4D9F-4EBD-A943-991BAE4BC988}" type="datetimeFigureOut">
              <a:rPr lang="en-US" smtClean="0"/>
              <a:t>1/30/2018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FADD6B7-CBC1-4330-ACF7-C35842EB08D3}" type="slidenum">
              <a:rPr lang="en-US" smtClean="0"/>
              <a:t>‹#›</a:t>
            </a:fld>
            <a:endParaRPr lang="en-US"/>
          </a:p>
        </p:txBody>
      </p:sp>
    </p:spTree>
    <p:extLst>
      <p:ext uri="{BB962C8B-B14F-4D97-AF65-F5344CB8AC3E}">
        <p14:creationId xmlns:p14="http://schemas.microsoft.com/office/powerpoint/2010/main" val="6377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F6CCF7-4D9F-4EBD-A943-991BAE4BC988}" type="datetimeFigureOut">
              <a:rPr lang="en-US" smtClean="0"/>
              <a:t>1/30/2018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FADD6B7-CBC1-4330-ACF7-C35842EB08D3}" type="slidenum">
              <a:rPr lang="en-US" smtClean="0"/>
              <a:t>‹#›</a:t>
            </a:fld>
            <a:endParaRPr lang="en-US"/>
          </a:p>
        </p:txBody>
      </p:sp>
    </p:spTree>
    <p:extLst>
      <p:ext uri="{BB962C8B-B14F-4D97-AF65-F5344CB8AC3E}">
        <p14:creationId xmlns:p14="http://schemas.microsoft.com/office/powerpoint/2010/main" val="231696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EF6CCF7-4D9F-4EBD-A943-991BAE4BC988}" type="datetimeFigureOut">
              <a:rPr lang="en-US" smtClean="0"/>
              <a:t>1/30/2018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FADD6B7-CBC1-4330-ACF7-C35842EB08D3}" type="slidenum">
              <a:rPr lang="en-US" smtClean="0"/>
              <a:t>‹#›</a:t>
            </a:fld>
            <a:endParaRPr lang="en-US"/>
          </a:p>
        </p:txBody>
      </p:sp>
    </p:spTree>
    <p:extLst>
      <p:ext uri="{BB962C8B-B14F-4D97-AF65-F5344CB8AC3E}">
        <p14:creationId xmlns:p14="http://schemas.microsoft.com/office/powerpoint/2010/main" val="27836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F6CCF7-4D9F-4EBD-A943-991BAE4BC988}" type="datetimeFigureOut">
              <a:rPr lang="en-US" smtClean="0"/>
              <a:t>1/30/2018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ADD6B7-CBC1-4330-ACF7-C35842EB08D3}" type="slidenum">
              <a:rPr lang="en-US" smtClean="0"/>
              <a:t>‹#›</a:t>
            </a:fld>
            <a:endParaRPr lang="en-US"/>
          </a:p>
        </p:txBody>
      </p:sp>
    </p:spTree>
    <p:extLst>
      <p:ext uri="{BB962C8B-B14F-4D97-AF65-F5344CB8AC3E}">
        <p14:creationId xmlns:p14="http://schemas.microsoft.com/office/powerpoint/2010/main" val="28769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F6CCF7-4D9F-4EBD-A943-991BAE4BC988}" type="datetimeFigureOut">
              <a:rPr lang="en-US" smtClean="0"/>
              <a:t>1/30/2018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ADD6B7-CBC1-4330-ACF7-C35842EB08D3}" type="slidenum">
              <a:rPr lang="en-US" smtClean="0"/>
              <a:t>‹#›</a:t>
            </a:fld>
            <a:endParaRPr lang="en-US"/>
          </a:p>
        </p:txBody>
      </p:sp>
    </p:spTree>
    <p:extLst>
      <p:ext uri="{BB962C8B-B14F-4D97-AF65-F5344CB8AC3E}">
        <p14:creationId xmlns:p14="http://schemas.microsoft.com/office/powerpoint/2010/main" val="264201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0" y="6019800"/>
            <a:ext cx="9144000" cy="8382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userDrawn="1"/>
        </p:nvCxnSpPr>
        <p:spPr>
          <a:xfrm>
            <a:off x="0" y="6019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nt.IU.Som.extended.reversed.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200" y="6080204"/>
            <a:ext cx="3313906" cy="650583"/>
          </a:xfrm>
          <a:prstGeom prst="rect">
            <a:avLst/>
          </a:prstGeom>
        </p:spPr>
      </p:pic>
      <p:sp>
        <p:nvSpPr>
          <p:cNvPr id="11" name="TextBox 10"/>
          <p:cNvSpPr txBox="1"/>
          <p:nvPr userDrawn="1"/>
        </p:nvSpPr>
        <p:spPr>
          <a:xfrm>
            <a:off x="690436" y="6498232"/>
            <a:ext cx="3859379" cy="307777"/>
          </a:xfrm>
          <a:prstGeom prst="rect">
            <a:avLst/>
          </a:prstGeom>
          <a:noFill/>
        </p:spPr>
        <p:txBody>
          <a:bodyPr wrap="square" rtlCol="0">
            <a:spAutoFit/>
          </a:bodyPr>
          <a:lstStyle/>
          <a:p>
            <a:pPr fontAlgn="base">
              <a:spcBef>
                <a:spcPct val="0"/>
              </a:spcBef>
              <a:spcAft>
                <a:spcPct val="0"/>
              </a:spcAft>
            </a:pPr>
            <a:r>
              <a:rPr lang="en-US" sz="1400" kern="0" spc="-60" dirty="0" smtClean="0">
                <a:solidFill>
                  <a:prstClr val="white"/>
                </a:solidFill>
                <a:latin typeface="Arial Narrow" panose="020B0606020202030204" pitchFamily="34" charset="0"/>
                <a:ea typeface="ＭＳ Ｐゴシック" charset="0"/>
              </a:rPr>
              <a:t>DEPARTMENT OF </a:t>
            </a:r>
            <a:r>
              <a:rPr lang="en-US" sz="1400" b="1" kern="0" spc="-60" dirty="0" smtClean="0">
                <a:solidFill>
                  <a:prstClr val="white"/>
                </a:solidFill>
                <a:latin typeface="Arial Narrow" panose="020B0606020202030204" pitchFamily="34" charset="0"/>
                <a:ea typeface="ＭＳ Ｐゴシック" charset="0"/>
              </a:rPr>
              <a:t>FAMILY MEDICINE</a:t>
            </a:r>
            <a:endParaRPr lang="en-US" sz="1400" b="1" kern="0" spc="-60" dirty="0">
              <a:solidFill>
                <a:prstClr val="white"/>
              </a:solidFill>
              <a:latin typeface="Arial Narrow" panose="020B0606020202030204" pitchFamily="34" charset="0"/>
              <a:ea typeface="ＭＳ Ｐゴシック" charset="0"/>
            </a:endParaRPr>
          </a:p>
        </p:txBody>
      </p:sp>
      <p:pic>
        <p:nvPicPr>
          <p:cNvPr id="12" name="Picture 11"/>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7753161" y="6042119"/>
            <a:ext cx="1212233" cy="505097"/>
          </a:xfrm>
          <a:prstGeom prst="rect">
            <a:avLst/>
          </a:prstGeom>
        </p:spPr>
      </p:pic>
      <p:sp>
        <p:nvSpPr>
          <p:cNvPr id="13" name="TextBox 12"/>
          <p:cNvSpPr txBox="1"/>
          <p:nvPr userDrawn="1"/>
        </p:nvSpPr>
        <p:spPr>
          <a:xfrm>
            <a:off x="6314351" y="6513622"/>
            <a:ext cx="2774669" cy="276999"/>
          </a:xfrm>
          <a:prstGeom prst="rect">
            <a:avLst/>
          </a:prstGeom>
          <a:noFill/>
        </p:spPr>
        <p:txBody>
          <a:bodyPr wrap="none" rtlCol="0">
            <a:spAutoFit/>
          </a:bodyPr>
          <a:lstStyle/>
          <a:p>
            <a:pPr algn="r" fontAlgn="base">
              <a:spcBef>
                <a:spcPct val="0"/>
              </a:spcBef>
              <a:spcAft>
                <a:spcPct val="0"/>
              </a:spcAft>
            </a:pPr>
            <a:r>
              <a:rPr lang="en-US" sz="1200" dirty="0" smtClean="0">
                <a:solidFill>
                  <a:prstClr val="white"/>
                </a:solidFill>
                <a:ea typeface="ＭＳ Ｐゴシック" charset="0"/>
              </a:rPr>
              <a:t>Join the conversation on Twitter: #MSE18</a:t>
            </a:r>
            <a:endParaRPr lang="en-US" sz="1200" dirty="0">
              <a:solidFill>
                <a:prstClr val="white"/>
              </a:solidFill>
              <a:ea typeface="ＭＳ Ｐゴシック" charset="0"/>
            </a:endParaRPr>
          </a:p>
        </p:txBody>
      </p:sp>
    </p:spTree>
    <p:extLst>
      <p:ext uri="{BB962C8B-B14F-4D97-AF65-F5344CB8AC3E}">
        <p14:creationId xmlns:p14="http://schemas.microsoft.com/office/powerpoint/2010/main" val="1406314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71800"/>
            <a:ext cx="6400800" cy="2590800"/>
          </a:xfrm>
        </p:spPr>
        <p:txBody>
          <a:bodyPr>
            <a:normAutofit/>
          </a:bodyPr>
          <a:lstStyle/>
          <a:p>
            <a:r>
              <a:rPr lang="en-US" sz="2400" dirty="0"/>
              <a:t>Ruben </a:t>
            </a:r>
            <a:r>
              <a:rPr lang="en-US" sz="2400" dirty="0" err="1" smtClean="0"/>
              <a:t>Hernán</a:t>
            </a:r>
            <a:r>
              <a:rPr lang="en-US" sz="2400" dirty="0" smtClean="0"/>
              <a:t> Hernández </a:t>
            </a:r>
            <a:r>
              <a:rPr lang="en-US" sz="2400" dirty="0" err="1" smtClean="0"/>
              <a:t>Mondragón</a:t>
            </a:r>
            <a:r>
              <a:rPr lang="en-US" sz="2400" dirty="0" smtClean="0"/>
              <a:t>, MD</a:t>
            </a:r>
          </a:p>
          <a:p>
            <a:r>
              <a:rPr lang="en-US" sz="2400" dirty="0" smtClean="0"/>
              <a:t>Tamika Dawson, MD</a:t>
            </a:r>
          </a:p>
          <a:p>
            <a:r>
              <a:rPr lang="en-US" sz="2400" dirty="0" smtClean="0"/>
              <a:t>Emilee </a:t>
            </a:r>
            <a:r>
              <a:rPr lang="en-US" sz="2400" dirty="0" err="1" smtClean="0"/>
              <a:t>Delbridge</a:t>
            </a:r>
            <a:r>
              <a:rPr lang="en-US" sz="2400" dirty="0" smtClean="0"/>
              <a:t> PhD</a:t>
            </a:r>
          </a:p>
          <a:p>
            <a:r>
              <a:rPr lang="en-US" sz="2400" dirty="0" smtClean="0"/>
              <a:t>Rachael </a:t>
            </a:r>
            <a:r>
              <a:rPr lang="en-US" sz="2400" dirty="0" err="1" smtClean="0"/>
              <a:t>Hiday</a:t>
            </a:r>
            <a:r>
              <a:rPr lang="en-US" sz="2400" dirty="0" smtClean="0"/>
              <a:t> </a:t>
            </a:r>
            <a:r>
              <a:rPr lang="en-US" sz="2400" dirty="0" err="1" smtClean="0"/>
              <a:t>PharmD</a:t>
            </a:r>
            <a:r>
              <a:rPr lang="en-US" sz="2400" dirty="0" smtClean="0"/>
              <a:t>, MBA</a:t>
            </a:r>
          </a:p>
          <a:p>
            <a:r>
              <a:rPr lang="en-US" sz="2400" dirty="0" smtClean="0"/>
              <a:t>Logan </a:t>
            </a:r>
            <a:r>
              <a:rPr lang="en-US" sz="2400" dirty="0" err="1" smtClean="0"/>
              <a:t>Guckien</a:t>
            </a:r>
            <a:r>
              <a:rPr lang="en-US" sz="2400" dirty="0" smtClean="0"/>
              <a:t>, MD</a:t>
            </a:r>
            <a:endParaRPr lang="en-US" sz="2400" dirty="0"/>
          </a:p>
        </p:txBody>
      </p:sp>
      <p:sp>
        <p:nvSpPr>
          <p:cNvPr id="4" name="Title 1"/>
          <p:cNvSpPr>
            <a:spLocks noGrp="1"/>
          </p:cNvSpPr>
          <p:nvPr>
            <p:ph type="ctrTitle"/>
          </p:nvPr>
        </p:nvSpPr>
        <p:spPr>
          <a:xfrm>
            <a:off x="120555" y="990600"/>
            <a:ext cx="8839200" cy="1470025"/>
          </a:xfrm>
        </p:spPr>
        <p:txBody>
          <a:bodyPr>
            <a:normAutofit fontScale="90000"/>
          </a:bodyPr>
          <a:lstStyle/>
          <a:p>
            <a:r>
              <a:rPr lang="en-US" dirty="0" smtClean="0"/>
              <a:t>Teaching Lifestyle Medicine with an Interdisciplinary and </a:t>
            </a:r>
            <a:r>
              <a:rPr lang="en-US" dirty="0" err="1" smtClean="0"/>
              <a:t>Interprofessional</a:t>
            </a:r>
            <a:r>
              <a:rPr lang="en-US" dirty="0" smtClean="0"/>
              <a:t> Team</a:t>
            </a:r>
            <a:r>
              <a:rPr lang="en-US" dirty="0"/>
              <a:t/>
            </a:r>
            <a:br>
              <a:rPr lang="en-US" dirty="0"/>
            </a:br>
            <a:endParaRPr lang="en-US" dirty="0"/>
          </a:p>
        </p:txBody>
      </p:sp>
    </p:spTree>
    <p:extLst>
      <p:ext uri="{BB962C8B-B14F-4D97-AF65-F5344CB8AC3E}">
        <p14:creationId xmlns:p14="http://schemas.microsoft.com/office/powerpoint/2010/main" val="3383884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NUTRITION AND SMOKING CESSATION</a:t>
            </a:r>
            <a:endParaRPr lang="en-US" dirty="0"/>
          </a:p>
        </p:txBody>
      </p:sp>
      <p:pic>
        <p:nvPicPr>
          <p:cNvPr id="4098" name="Picture 2" descr="Image result for my 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 y="1295400"/>
            <a:ext cx="47244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moking ces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133600"/>
            <a:ext cx="4175673" cy="281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146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and Smoking Cessation</a:t>
            </a:r>
            <a:endParaRPr lang="en-US" dirty="0"/>
          </a:p>
        </p:txBody>
      </p:sp>
      <p:sp>
        <p:nvSpPr>
          <p:cNvPr id="3" name="Content Placeholder 2"/>
          <p:cNvSpPr>
            <a:spLocks noGrp="1"/>
          </p:cNvSpPr>
          <p:nvPr>
            <p:ph idx="1"/>
          </p:nvPr>
        </p:nvSpPr>
        <p:spPr/>
        <p:txBody>
          <a:bodyPr>
            <a:normAutofit/>
          </a:bodyPr>
          <a:lstStyle/>
          <a:p>
            <a:r>
              <a:rPr lang="en-US" dirty="0" smtClean="0"/>
              <a:t>See a variety of patients for T2DM, cardiovascular risk reduction, and smoking cessation</a:t>
            </a:r>
          </a:p>
          <a:p>
            <a:pPr marL="0" indent="0">
              <a:buNone/>
            </a:pPr>
            <a:endParaRPr lang="en-US" sz="1050" dirty="0"/>
          </a:p>
          <a:p>
            <a:r>
              <a:rPr lang="en-US" dirty="0" smtClean="0"/>
              <a:t>Educate patients on healthy eating habits</a:t>
            </a:r>
          </a:p>
          <a:p>
            <a:pPr lvl="1"/>
            <a:r>
              <a:rPr lang="en-US" dirty="0" smtClean="0"/>
              <a:t>Go through every meal with patient</a:t>
            </a:r>
          </a:p>
          <a:p>
            <a:pPr lvl="1"/>
            <a:r>
              <a:rPr lang="en-US" dirty="0" smtClean="0"/>
              <a:t>Teach carb counting then apply to current diet</a:t>
            </a:r>
          </a:p>
          <a:p>
            <a:pPr lvl="2"/>
            <a:r>
              <a:rPr lang="en-US" dirty="0" smtClean="0"/>
              <a:t>Help patient determine appropriate alternatives</a:t>
            </a:r>
          </a:p>
          <a:p>
            <a:pPr lvl="1"/>
            <a:r>
              <a:rPr lang="en-US" dirty="0" smtClean="0"/>
              <a:t>DASH diet (limiting sodium)</a:t>
            </a:r>
          </a:p>
          <a:p>
            <a:pPr marL="457200" lvl="1" indent="0">
              <a:buNone/>
            </a:pPr>
            <a:endParaRPr lang="en-US" sz="1050" dirty="0" smtClean="0"/>
          </a:p>
          <a:p>
            <a:pPr marL="457200" lvl="1" indent="0">
              <a:buNone/>
            </a:pPr>
            <a:endParaRPr lang="en-US" dirty="0"/>
          </a:p>
        </p:txBody>
      </p:sp>
    </p:spTree>
    <p:extLst>
      <p:ext uri="{BB962C8B-B14F-4D97-AF65-F5344CB8AC3E}">
        <p14:creationId xmlns:p14="http://schemas.microsoft.com/office/powerpoint/2010/main" val="1341376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and Smoking Cessation</a:t>
            </a:r>
            <a:endParaRPr lang="en-US" dirty="0"/>
          </a:p>
        </p:txBody>
      </p:sp>
      <p:sp>
        <p:nvSpPr>
          <p:cNvPr id="3" name="Content Placeholder 2"/>
          <p:cNvSpPr>
            <a:spLocks noGrp="1"/>
          </p:cNvSpPr>
          <p:nvPr>
            <p:ph idx="1"/>
          </p:nvPr>
        </p:nvSpPr>
        <p:spPr/>
        <p:txBody>
          <a:bodyPr/>
          <a:lstStyle/>
          <a:p>
            <a:r>
              <a:rPr lang="en-US" dirty="0" smtClean="0"/>
              <a:t>Smoking cessation</a:t>
            </a:r>
          </a:p>
          <a:p>
            <a:pPr lvl="1"/>
            <a:r>
              <a:rPr lang="en-US" dirty="0" smtClean="0"/>
              <a:t>Assessing readiness to quit</a:t>
            </a:r>
          </a:p>
          <a:p>
            <a:pPr lvl="1"/>
            <a:r>
              <a:rPr lang="en-US" dirty="0" smtClean="0"/>
              <a:t>Apply motivational interviewing skills</a:t>
            </a:r>
          </a:p>
          <a:p>
            <a:pPr lvl="1"/>
            <a:r>
              <a:rPr lang="en-US" dirty="0" smtClean="0"/>
              <a:t>Educate patients on pharmacologic agents available to assist with quitting </a:t>
            </a:r>
          </a:p>
          <a:p>
            <a:pPr lvl="1"/>
            <a:r>
              <a:rPr lang="en-US" dirty="0" smtClean="0"/>
              <a:t>Discuss triggers/barriers to quitting or staying smoke free</a:t>
            </a:r>
          </a:p>
          <a:p>
            <a:pPr lvl="2"/>
            <a:r>
              <a:rPr lang="en-US" dirty="0" smtClean="0"/>
              <a:t>Help to determine ways to mitigate </a:t>
            </a:r>
          </a:p>
          <a:p>
            <a:pPr lvl="1"/>
            <a:r>
              <a:rPr lang="en-US" dirty="0" smtClean="0"/>
              <a:t>Determine appropriate follow up</a:t>
            </a:r>
            <a:endParaRPr lang="en-US" dirty="0"/>
          </a:p>
        </p:txBody>
      </p:sp>
    </p:spTree>
    <p:extLst>
      <p:ext uri="{BB962C8B-B14F-4D97-AF65-F5344CB8AC3E}">
        <p14:creationId xmlns:p14="http://schemas.microsoft.com/office/powerpoint/2010/main" val="3467598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SPORTS MEDICINE</a:t>
            </a:r>
            <a:br>
              <a:rPr lang="en-US" dirty="0" smtClean="0"/>
            </a:br>
            <a:r>
              <a:rPr lang="en-US" dirty="0" smtClean="0"/>
              <a:t>Musculoskeletal Assessment</a:t>
            </a:r>
            <a:endParaRPr lang="en-US" dirty="0"/>
          </a:p>
        </p:txBody>
      </p:sp>
      <p:pic>
        <p:nvPicPr>
          <p:cNvPr id="5122" name="Picture 2" descr="Image result for sports medic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371600"/>
            <a:ext cx="6553200" cy="436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234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Musculoskeletal Assessment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Know your limitations:: </a:t>
            </a:r>
            <a:r>
              <a:rPr lang="en-US" dirty="0" err="1" smtClean="0"/>
              <a:t>ie</a:t>
            </a:r>
            <a:r>
              <a:rPr lang="en-US" dirty="0" smtClean="0"/>
              <a:t>. Knee pain, Back pain.</a:t>
            </a:r>
          </a:p>
          <a:p>
            <a:endParaRPr lang="en-US" dirty="0"/>
          </a:p>
          <a:p>
            <a:r>
              <a:rPr lang="en-US" dirty="0" smtClean="0"/>
              <a:t>Start with the basics… Walk before you run</a:t>
            </a:r>
          </a:p>
          <a:p>
            <a:endParaRPr lang="en-US" dirty="0"/>
          </a:p>
          <a:p>
            <a:r>
              <a:rPr lang="en-US" dirty="0" smtClean="0"/>
              <a:t>American </a:t>
            </a:r>
            <a:r>
              <a:rPr lang="en-US" dirty="0"/>
              <a:t>College of </a:t>
            </a:r>
            <a:r>
              <a:rPr lang="en-US" b="1" dirty="0"/>
              <a:t>Sports </a:t>
            </a:r>
            <a:r>
              <a:rPr lang="en-US" b="1" dirty="0" smtClean="0"/>
              <a:t>Medicine</a:t>
            </a:r>
            <a:r>
              <a:rPr lang="en-US" dirty="0" smtClean="0"/>
              <a:t> </a:t>
            </a:r>
            <a:r>
              <a:rPr lang="en-US" dirty="0"/>
              <a:t>(ACSM</a:t>
            </a:r>
            <a:r>
              <a:rPr lang="en-US" dirty="0" smtClean="0"/>
              <a:t>) recommends </a:t>
            </a:r>
            <a:r>
              <a:rPr lang="en-US" dirty="0"/>
              <a:t>a minimum of 150 min </a:t>
            </a:r>
            <a:r>
              <a:rPr lang="en-US" dirty="0" err="1" smtClean="0"/>
              <a:t>wk</a:t>
            </a:r>
            <a:r>
              <a:rPr lang="en-US" dirty="0" smtClean="0"/>
              <a:t> </a:t>
            </a:r>
            <a:r>
              <a:rPr lang="en-US" dirty="0"/>
              <a:t>of moderate-intensity PA for overweight and obese adults to improve health; however, 200-300 min </a:t>
            </a:r>
            <a:r>
              <a:rPr lang="en-US" dirty="0" err="1"/>
              <a:t>wk</a:t>
            </a:r>
            <a:r>
              <a:rPr lang="en-US" dirty="0" smtClean="0"/>
              <a:t>( </a:t>
            </a:r>
            <a:r>
              <a:rPr lang="en-US" dirty="0"/>
              <a:t>was recommended for long-term </a:t>
            </a:r>
            <a:r>
              <a:rPr lang="en-US" b="1" dirty="0"/>
              <a:t>weight loss</a:t>
            </a:r>
            <a:endParaRPr lang="en-US" dirty="0"/>
          </a:p>
        </p:txBody>
      </p:sp>
    </p:spTree>
    <p:extLst>
      <p:ext uri="{BB962C8B-B14F-4D97-AF65-F5344CB8AC3E}">
        <p14:creationId xmlns:p14="http://schemas.microsoft.com/office/powerpoint/2010/main" val="3396170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Musculoskeletal Assessment</a:t>
            </a:r>
            <a:endParaRPr lang="en-US" dirty="0"/>
          </a:p>
        </p:txBody>
      </p:sp>
      <p:sp>
        <p:nvSpPr>
          <p:cNvPr id="3" name="Content Placeholder 2"/>
          <p:cNvSpPr>
            <a:spLocks noGrp="1"/>
          </p:cNvSpPr>
          <p:nvPr>
            <p:ph idx="1"/>
          </p:nvPr>
        </p:nvSpPr>
        <p:spPr/>
        <p:txBody>
          <a:bodyPr/>
          <a:lstStyle/>
          <a:p>
            <a:r>
              <a:rPr lang="en-US" dirty="0" smtClean="0"/>
              <a:t>Treat joint issues as they arise with conservative measures first</a:t>
            </a:r>
          </a:p>
          <a:p>
            <a:endParaRPr lang="en-US" dirty="0"/>
          </a:p>
          <a:p>
            <a:r>
              <a:rPr lang="en-US" dirty="0" smtClean="0"/>
              <a:t>Consider getting a trainer to help modify. </a:t>
            </a:r>
          </a:p>
          <a:p>
            <a:endParaRPr lang="en-US" dirty="0"/>
          </a:p>
          <a:p>
            <a:r>
              <a:rPr lang="en-US" dirty="0" smtClean="0"/>
              <a:t>Remember </a:t>
            </a:r>
            <a:r>
              <a:rPr lang="en-US" smtClean="0"/>
              <a:t>to listen to your body!!!</a:t>
            </a:r>
            <a:endParaRPr lang="en-US"/>
          </a:p>
        </p:txBody>
      </p:sp>
    </p:spTree>
    <p:extLst>
      <p:ext uri="{BB962C8B-B14F-4D97-AF65-F5344CB8AC3E}">
        <p14:creationId xmlns:p14="http://schemas.microsoft.com/office/powerpoint/2010/main" val="3763969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FITNESS TRAINER</a:t>
            </a:r>
            <a:br>
              <a:rPr lang="en-US" dirty="0" smtClean="0"/>
            </a:br>
            <a:r>
              <a:rPr lang="en-US" dirty="0" smtClean="0"/>
              <a:t>Nutrition and Physical Activity</a:t>
            </a:r>
            <a:endParaRPr lang="en-US" dirty="0"/>
          </a:p>
        </p:txBody>
      </p:sp>
      <p:pic>
        <p:nvPicPr>
          <p:cNvPr id="6146" name="Picture 2" descr="Image result for crossf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6" y="1295400"/>
            <a:ext cx="912921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82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7170" name="Picture 2" descr="Image result for medical students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07720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11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dirty="0" smtClean="0"/>
              <a:t>My Experience……..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87438"/>
            <a:ext cx="6248400"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743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lvl="0" fontAlgn="base">
              <a:spcAft>
                <a:spcPct val="0"/>
              </a:spcAft>
              <a:buFont typeface="Arial" charset="0"/>
              <a:buChar char="•"/>
            </a:pPr>
            <a:r>
              <a:rPr lang="en-US" altLang="en-US" dirty="0">
                <a:solidFill>
                  <a:prstClr val="black"/>
                </a:solidFill>
              </a:rPr>
              <a:t>Question: Has this course been effective at improving medical student comfort with the subject of healthy lifestyle and fitness in the clinical setting? </a:t>
            </a:r>
          </a:p>
          <a:p>
            <a:pPr lvl="0" fontAlgn="base">
              <a:spcAft>
                <a:spcPct val="0"/>
              </a:spcAft>
              <a:buFont typeface="Arial" charset="0"/>
              <a:buChar char="•"/>
            </a:pPr>
            <a:r>
              <a:rPr lang="en-US" altLang="en-US" dirty="0">
                <a:solidFill>
                  <a:prstClr val="black"/>
                </a:solidFill>
              </a:rPr>
              <a:t>Study design: Prospective cohort  and cross sectional</a:t>
            </a:r>
          </a:p>
          <a:p>
            <a:pPr lvl="0" fontAlgn="base">
              <a:spcAft>
                <a:spcPct val="0"/>
              </a:spcAft>
              <a:buFont typeface="Arial" charset="0"/>
              <a:buChar char="•"/>
            </a:pPr>
            <a:r>
              <a:rPr lang="en-US" altLang="en-US" dirty="0">
                <a:solidFill>
                  <a:prstClr val="black"/>
                </a:solidFill>
              </a:rPr>
              <a:t>Group: 6 medical students taking the elective</a:t>
            </a:r>
          </a:p>
          <a:p>
            <a:pPr lvl="0" fontAlgn="base">
              <a:spcAft>
                <a:spcPct val="0"/>
              </a:spcAft>
              <a:buFont typeface="Arial" charset="0"/>
              <a:buChar char="•"/>
            </a:pPr>
            <a:r>
              <a:rPr lang="en-US" altLang="en-US" dirty="0">
                <a:solidFill>
                  <a:prstClr val="black"/>
                </a:solidFill>
              </a:rPr>
              <a:t>Methods: Pre and post-assessment surveys</a:t>
            </a:r>
          </a:p>
          <a:p>
            <a:endParaRPr lang="en-US" dirty="0"/>
          </a:p>
        </p:txBody>
      </p:sp>
    </p:spTree>
    <p:extLst>
      <p:ext uri="{BB962C8B-B14F-4D97-AF65-F5344CB8AC3E}">
        <p14:creationId xmlns:p14="http://schemas.microsoft.com/office/powerpoint/2010/main" val="2887994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NOTHING TO DISCLOSE </a:t>
            </a:r>
            <a:endParaRPr lang="en-US" dirty="0"/>
          </a:p>
        </p:txBody>
      </p:sp>
      <p:pic>
        <p:nvPicPr>
          <p:cNvPr id="1028" name="Picture 4" descr="Image result for six pack coming s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66799"/>
            <a:ext cx="4953000"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609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lvl="0">
              <a:defRPr/>
            </a:pPr>
            <a:r>
              <a:rPr lang="en-US" sz="2000" b="1" dirty="0">
                <a:solidFill>
                  <a:prstClr val="black"/>
                </a:solidFill>
              </a:rPr>
              <a:t>Pre and post-survey</a:t>
            </a:r>
          </a:p>
          <a:p>
            <a:pPr lvl="1">
              <a:defRPr/>
            </a:pPr>
            <a:r>
              <a:rPr lang="en-US" sz="2000" dirty="0">
                <a:solidFill>
                  <a:prstClr val="black"/>
                </a:solidFill>
              </a:rPr>
              <a:t>As a result of this elective I am prepared to discuss the current Dietary Guidelines for the Americans with patients</a:t>
            </a:r>
          </a:p>
          <a:p>
            <a:pPr lvl="1">
              <a:defRPr/>
            </a:pPr>
            <a:r>
              <a:rPr lang="en-US" sz="2000" dirty="0">
                <a:solidFill>
                  <a:prstClr val="black"/>
                </a:solidFill>
              </a:rPr>
              <a:t>As a result of this elective, I am prepared to use motivational interviewing skills to engage patient’s on positive behavioral changes</a:t>
            </a:r>
          </a:p>
          <a:p>
            <a:pPr lvl="1">
              <a:defRPr/>
            </a:pPr>
            <a:r>
              <a:rPr lang="en-US" sz="2000" dirty="0">
                <a:solidFill>
                  <a:prstClr val="black"/>
                </a:solidFill>
              </a:rPr>
              <a:t>As a result of this elective, I am prepared to calculate body fat percentage with a patient</a:t>
            </a:r>
          </a:p>
          <a:p>
            <a:pPr lvl="1">
              <a:defRPr/>
            </a:pPr>
            <a:r>
              <a:rPr lang="en-US" sz="2000" dirty="0">
                <a:solidFill>
                  <a:prstClr val="black"/>
                </a:solidFill>
              </a:rPr>
              <a:t>As a result of this elective, I am prepared to construct a lifestyle prescription plan with a patient that requires lifestyle modification actions</a:t>
            </a:r>
          </a:p>
          <a:p>
            <a:pPr lvl="1">
              <a:defRPr/>
            </a:pPr>
            <a:r>
              <a:rPr lang="en-US" sz="2000" dirty="0">
                <a:solidFill>
                  <a:prstClr val="black"/>
                </a:solidFill>
              </a:rPr>
              <a:t>As a result of this elective, I am familiar with the available resources within the community to provide healthy lifestyle support and education</a:t>
            </a:r>
          </a:p>
          <a:p>
            <a:endParaRPr lang="en-US" dirty="0"/>
          </a:p>
        </p:txBody>
      </p:sp>
    </p:spTree>
    <p:extLst>
      <p:ext uri="{BB962C8B-B14F-4D97-AF65-F5344CB8AC3E}">
        <p14:creationId xmlns:p14="http://schemas.microsoft.com/office/powerpoint/2010/main" val="2501761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a:t>Post-survey only</a:t>
            </a:r>
          </a:p>
          <a:p>
            <a:r>
              <a:rPr lang="en-US" dirty="0"/>
              <a:t>The information in this learning experience was useful to my future work as a physician</a:t>
            </a:r>
          </a:p>
          <a:p>
            <a:r>
              <a:rPr lang="en-US" dirty="0"/>
              <a:t>This elective was a worthwhile investment of my time</a:t>
            </a:r>
          </a:p>
          <a:p>
            <a:r>
              <a:rPr lang="en-US" dirty="0"/>
              <a:t>My medical knowledge on dietary and exercise guidelines will improve as a result of completing this elective</a:t>
            </a:r>
          </a:p>
          <a:p>
            <a:r>
              <a:rPr lang="en-US" dirty="0"/>
              <a:t>I would recommend this learning unit be used with future medical students</a:t>
            </a:r>
          </a:p>
          <a:p>
            <a:r>
              <a:rPr lang="en-US" dirty="0"/>
              <a:t>How much new information did you learn from this learning experience?</a:t>
            </a:r>
          </a:p>
          <a:p>
            <a:endParaRPr lang="en-US" dirty="0"/>
          </a:p>
        </p:txBody>
      </p:sp>
    </p:spTree>
    <p:extLst>
      <p:ext uri="{BB962C8B-B14F-4D97-AF65-F5344CB8AC3E}">
        <p14:creationId xmlns:p14="http://schemas.microsoft.com/office/powerpoint/2010/main" val="3260407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820" y="217489"/>
            <a:ext cx="6719887" cy="564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685800" y="1066800"/>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t>Strongly </a:t>
            </a:r>
          </a:p>
          <a:p>
            <a:r>
              <a:rPr lang="en-US" altLang="en-US" sz="1600"/>
              <a:t>Agree</a:t>
            </a:r>
          </a:p>
        </p:txBody>
      </p:sp>
      <p:sp>
        <p:nvSpPr>
          <p:cNvPr id="4" name="Rectangle 3"/>
          <p:cNvSpPr/>
          <p:nvPr/>
        </p:nvSpPr>
        <p:spPr>
          <a:xfrm>
            <a:off x="844712" y="2025134"/>
            <a:ext cx="734688" cy="369332"/>
          </a:xfrm>
          <a:prstGeom prst="rect">
            <a:avLst/>
          </a:prstGeom>
        </p:spPr>
        <p:txBody>
          <a:bodyPr wrap="none">
            <a:spAutoFit/>
          </a:bodyPr>
          <a:lstStyle/>
          <a:p>
            <a:r>
              <a:rPr lang="en-US" altLang="en-US" dirty="0"/>
              <a:t>Agree</a:t>
            </a:r>
            <a:endParaRPr lang="en-US" dirty="0"/>
          </a:p>
        </p:txBody>
      </p:sp>
      <p:sp>
        <p:nvSpPr>
          <p:cNvPr id="7" name="TextBox 6"/>
          <p:cNvSpPr txBox="1">
            <a:spLocks noChangeArrowheads="1"/>
          </p:cNvSpPr>
          <p:nvPr/>
        </p:nvSpPr>
        <p:spPr bwMode="auto">
          <a:xfrm>
            <a:off x="386046" y="3051714"/>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Undecided</a:t>
            </a:r>
          </a:p>
        </p:txBody>
      </p:sp>
      <p:sp>
        <p:nvSpPr>
          <p:cNvPr id="8" name="TextBox 7"/>
          <p:cNvSpPr txBox="1">
            <a:spLocks noChangeArrowheads="1"/>
          </p:cNvSpPr>
          <p:nvPr/>
        </p:nvSpPr>
        <p:spPr bwMode="auto">
          <a:xfrm>
            <a:off x="474500" y="4038600"/>
            <a:ext cx="1104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Disagree</a:t>
            </a:r>
          </a:p>
        </p:txBody>
      </p:sp>
      <p:sp>
        <p:nvSpPr>
          <p:cNvPr id="9" name="TextBox 8"/>
          <p:cNvSpPr txBox="1">
            <a:spLocks noChangeArrowheads="1"/>
          </p:cNvSpPr>
          <p:nvPr/>
        </p:nvSpPr>
        <p:spPr bwMode="auto">
          <a:xfrm>
            <a:off x="514350" y="5019748"/>
            <a:ext cx="1866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Strongly </a:t>
            </a:r>
          </a:p>
          <a:p>
            <a:r>
              <a:rPr lang="en-US" altLang="en-US"/>
              <a:t>Disagree</a:t>
            </a:r>
          </a:p>
        </p:txBody>
      </p:sp>
    </p:spTree>
    <p:extLst>
      <p:ext uri="{BB962C8B-B14F-4D97-AF65-F5344CB8AC3E}">
        <p14:creationId xmlns:p14="http://schemas.microsoft.com/office/powerpoint/2010/main" val="561403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217489"/>
            <a:ext cx="7646987" cy="549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6"/>
          <p:cNvSpPr txBox="1">
            <a:spLocks noChangeArrowheads="1"/>
          </p:cNvSpPr>
          <p:nvPr/>
        </p:nvSpPr>
        <p:spPr bwMode="auto">
          <a:xfrm>
            <a:off x="266700" y="5084810"/>
            <a:ext cx="1866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Strongly</a:t>
            </a:r>
          </a:p>
          <a:p>
            <a:r>
              <a:rPr lang="en-US" altLang="en-US" dirty="0"/>
              <a:t>Disagree</a:t>
            </a:r>
          </a:p>
        </p:txBody>
      </p:sp>
      <p:sp>
        <p:nvSpPr>
          <p:cNvPr id="6" name="TextBox 2"/>
          <p:cNvSpPr txBox="1">
            <a:spLocks noChangeArrowheads="1"/>
          </p:cNvSpPr>
          <p:nvPr/>
        </p:nvSpPr>
        <p:spPr bwMode="auto">
          <a:xfrm>
            <a:off x="266700" y="1124743"/>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Strongly </a:t>
            </a:r>
          </a:p>
          <a:p>
            <a:r>
              <a:rPr lang="en-US" altLang="en-US" dirty="0"/>
              <a:t>Agree</a:t>
            </a:r>
          </a:p>
        </p:txBody>
      </p:sp>
      <p:sp>
        <p:nvSpPr>
          <p:cNvPr id="7" name="TextBox 3"/>
          <p:cNvSpPr txBox="1">
            <a:spLocks noChangeArrowheads="1"/>
          </p:cNvSpPr>
          <p:nvPr/>
        </p:nvSpPr>
        <p:spPr bwMode="auto">
          <a:xfrm>
            <a:off x="345673" y="19812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Agree</a:t>
            </a:r>
          </a:p>
        </p:txBody>
      </p:sp>
      <p:sp>
        <p:nvSpPr>
          <p:cNvPr id="8" name="TextBox 4"/>
          <p:cNvSpPr txBox="1">
            <a:spLocks noChangeArrowheads="1"/>
          </p:cNvSpPr>
          <p:nvPr/>
        </p:nvSpPr>
        <p:spPr bwMode="auto">
          <a:xfrm>
            <a:off x="0" y="2966245"/>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Undecided</a:t>
            </a:r>
          </a:p>
        </p:txBody>
      </p:sp>
      <p:sp>
        <p:nvSpPr>
          <p:cNvPr id="9" name="TextBox 5"/>
          <p:cNvSpPr txBox="1">
            <a:spLocks noChangeArrowheads="1"/>
          </p:cNvSpPr>
          <p:nvPr/>
        </p:nvSpPr>
        <p:spPr bwMode="auto">
          <a:xfrm>
            <a:off x="209550" y="41148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Disagree</a:t>
            </a:r>
          </a:p>
        </p:txBody>
      </p:sp>
    </p:spTree>
    <p:extLst>
      <p:ext uri="{BB962C8B-B14F-4D97-AF65-F5344CB8AC3E}">
        <p14:creationId xmlns:p14="http://schemas.microsoft.com/office/powerpoint/2010/main" val="1239750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369889"/>
            <a:ext cx="7113587" cy="5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6"/>
          <p:cNvSpPr txBox="1">
            <a:spLocks noChangeArrowheads="1"/>
          </p:cNvSpPr>
          <p:nvPr/>
        </p:nvSpPr>
        <p:spPr bwMode="auto">
          <a:xfrm>
            <a:off x="266700" y="5181600"/>
            <a:ext cx="1866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Strongly</a:t>
            </a:r>
          </a:p>
          <a:p>
            <a:r>
              <a:rPr lang="en-US" altLang="en-US" dirty="0"/>
              <a:t>Disagree</a:t>
            </a:r>
          </a:p>
        </p:txBody>
      </p:sp>
      <p:sp>
        <p:nvSpPr>
          <p:cNvPr id="6" name="TextBox 2"/>
          <p:cNvSpPr txBox="1">
            <a:spLocks noChangeArrowheads="1"/>
          </p:cNvSpPr>
          <p:nvPr/>
        </p:nvSpPr>
        <p:spPr bwMode="auto">
          <a:xfrm>
            <a:off x="176213" y="1447799"/>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Strongly </a:t>
            </a:r>
          </a:p>
          <a:p>
            <a:r>
              <a:rPr lang="en-US" altLang="en-US" dirty="0"/>
              <a:t>Agree</a:t>
            </a:r>
          </a:p>
        </p:txBody>
      </p:sp>
      <p:sp>
        <p:nvSpPr>
          <p:cNvPr id="7" name="TextBox 3"/>
          <p:cNvSpPr txBox="1">
            <a:spLocks noChangeArrowheads="1"/>
          </p:cNvSpPr>
          <p:nvPr/>
        </p:nvSpPr>
        <p:spPr bwMode="auto">
          <a:xfrm>
            <a:off x="328613" y="22860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Agree</a:t>
            </a:r>
          </a:p>
        </p:txBody>
      </p:sp>
      <p:sp>
        <p:nvSpPr>
          <p:cNvPr id="8" name="TextBox 4"/>
          <p:cNvSpPr txBox="1">
            <a:spLocks noChangeArrowheads="1"/>
          </p:cNvSpPr>
          <p:nvPr/>
        </p:nvSpPr>
        <p:spPr bwMode="auto">
          <a:xfrm>
            <a:off x="1422" y="3287712"/>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Undecided</a:t>
            </a:r>
          </a:p>
        </p:txBody>
      </p:sp>
      <p:sp>
        <p:nvSpPr>
          <p:cNvPr id="9" name="TextBox 5"/>
          <p:cNvSpPr txBox="1">
            <a:spLocks noChangeArrowheads="1"/>
          </p:cNvSpPr>
          <p:nvPr/>
        </p:nvSpPr>
        <p:spPr bwMode="auto">
          <a:xfrm>
            <a:off x="254972" y="41910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Disagree</a:t>
            </a:r>
          </a:p>
        </p:txBody>
      </p:sp>
    </p:spTree>
    <p:extLst>
      <p:ext uri="{BB962C8B-B14F-4D97-AF65-F5344CB8AC3E}">
        <p14:creationId xmlns:p14="http://schemas.microsoft.com/office/powerpoint/2010/main" val="4280786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598489"/>
            <a:ext cx="7532687" cy="488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6"/>
          <p:cNvSpPr txBox="1">
            <a:spLocks noChangeArrowheads="1"/>
          </p:cNvSpPr>
          <p:nvPr/>
        </p:nvSpPr>
        <p:spPr bwMode="auto">
          <a:xfrm>
            <a:off x="152400" y="4992687"/>
            <a:ext cx="1866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Strongly</a:t>
            </a:r>
          </a:p>
          <a:p>
            <a:r>
              <a:rPr lang="en-US" altLang="en-US" dirty="0"/>
              <a:t>Disagree</a:t>
            </a:r>
          </a:p>
        </p:txBody>
      </p:sp>
      <p:sp>
        <p:nvSpPr>
          <p:cNvPr id="6" name="TextBox 2"/>
          <p:cNvSpPr txBox="1">
            <a:spLocks noChangeArrowheads="1"/>
          </p:cNvSpPr>
          <p:nvPr/>
        </p:nvSpPr>
        <p:spPr bwMode="auto">
          <a:xfrm>
            <a:off x="131928" y="12954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Strongly </a:t>
            </a:r>
          </a:p>
          <a:p>
            <a:r>
              <a:rPr lang="en-US" altLang="en-US" dirty="0"/>
              <a:t>Agree</a:t>
            </a:r>
          </a:p>
        </p:txBody>
      </p:sp>
      <p:sp>
        <p:nvSpPr>
          <p:cNvPr id="7" name="TextBox 3"/>
          <p:cNvSpPr txBox="1">
            <a:spLocks noChangeArrowheads="1"/>
          </p:cNvSpPr>
          <p:nvPr/>
        </p:nvSpPr>
        <p:spPr bwMode="auto">
          <a:xfrm>
            <a:off x="206636" y="21336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Agree</a:t>
            </a:r>
          </a:p>
        </p:txBody>
      </p:sp>
      <p:sp>
        <p:nvSpPr>
          <p:cNvPr id="8" name="TextBox 4"/>
          <p:cNvSpPr txBox="1">
            <a:spLocks noChangeArrowheads="1"/>
          </p:cNvSpPr>
          <p:nvPr/>
        </p:nvSpPr>
        <p:spPr bwMode="auto">
          <a:xfrm>
            <a:off x="0" y="3042445"/>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Undecided</a:t>
            </a:r>
          </a:p>
        </p:txBody>
      </p:sp>
      <p:sp>
        <p:nvSpPr>
          <p:cNvPr id="9" name="TextBox 5"/>
          <p:cNvSpPr txBox="1">
            <a:spLocks noChangeArrowheads="1"/>
          </p:cNvSpPr>
          <p:nvPr/>
        </p:nvSpPr>
        <p:spPr bwMode="auto">
          <a:xfrm>
            <a:off x="206636" y="41148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Disagree</a:t>
            </a:r>
          </a:p>
        </p:txBody>
      </p:sp>
    </p:spTree>
    <p:extLst>
      <p:ext uri="{BB962C8B-B14F-4D97-AF65-F5344CB8AC3E}">
        <p14:creationId xmlns:p14="http://schemas.microsoft.com/office/powerpoint/2010/main" val="3142357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p:cNvGraphicFramePr>
          <p:nvPr>
            <p:extLst>
              <p:ext uri="{D42A27DB-BD31-4B8C-83A1-F6EECF244321}">
                <p14:modId xmlns:p14="http://schemas.microsoft.com/office/powerpoint/2010/main" val="3675271767"/>
              </p:ext>
            </p:extLst>
          </p:nvPr>
        </p:nvGraphicFramePr>
        <p:xfrm>
          <a:off x="838200" y="152400"/>
          <a:ext cx="7340600" cy="5638800"/>
        </p:xfrm>
        <a:graphic>
          <a:graphicData uri="http://schemas.openxmlformats.org/presentationml/2006/ole">
            <mc:AlternateContent xmlns:mc="http://schemas.openxmlformats.org/markup-compatibility/2006">
              <mc:Choice xmlns:v="urn:schemas-microsoft-com:vml" Requires="v">
                <p:oleObj spid="_x0000_s6157" r:id="rId3" imgW="7340220" imgH="6194073" progId="Excel.Chart.8">
                  <p:embed/>
                </p:oleObj>
              </mc:Choice>
              <mc:Fallback>
                <p:oleObj r:id="rId3" imgW="7340220" imgH="6194073"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
                        <a:ext cx="7340600" cy="5638800"/>
                      </a:xfrm>
                      <a:prstGeom prst="rect">
                        <a:avLst/>
                      </a:prstGeom>
                      <a:noFill/>
                      <a:ln>
                        <a:noFill/>
                      </a:ln>
                    </p:spPr>
                  </p:pic>
                </p:oleObj>
              </mc:Fallback>
            </mc:AlternateContent>
          </a:graphicData>
        </a:graphic>
      </p:graphicFrame>
      <p:sp>
        <p:nvSpPr>
          <p:cNvPr id="6" name="TextBox 6"/>
          <p:cNvSpPr txBox="1">
            <a:spLocks noChangeArrowheads="1"/>
          </p:cNvSpPr>
          <p:nvPr/>
        </p:nvSpPr>
        <p:spPr bwMode="auto">
          <a:xfrm>
            <a:off x="76200" y="5105400"/>
            <a:ext cx="1866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Strongly</a:t>
            </a:r>
          </a:p>
          <a:p>
            <a:r>
              <a:rPr lang="en-US" altLang="en-US" dirty="0"/>
              <a:t>Disagree</a:t>
            </a:r>
          </a:p>
        </p:txBody>
      </p:sp>
      <p:sp>
        <p:nvSpPr>
          <p:cNvPr id="7" name="TextBox 2"/>
          <p:cNvSpPr txBox="1">
            <a:spLocks noChangeArrowheads="1"/>
          </p:cNvSpPr>
          <p:nvPr/>
        </p:nvSpPr>
        <p:spPr bwMode="auto">
          <a:xfrm>
            <a:off x="266700" y="1124743"/>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Strongly </a:t>
            </a:r>
          </a:p>
          <a:p>
            <a:r>
              <a:rPr lang="en-US" altLang="en-US" dirty="0"/>
              <a:t>Agree</a:t>
            </a:r>
          </a:p>
        </p:txBody>
      </p:sp>
      <p:sp>
        <p:nvSpPr>
          <p:cNvPr id="8" name="TextBox 3"/>
          <p:cNvSpPr txBox="1">
            <a:spLocks noChangeArrowheads="1"/>
          </p:cNvSpPr>
          <p:nvPr/>
        </p:nvSpPr>
        <p:spPr bwMode="auto">
          <a:xfrm>
            <a:off x="323850" y="20574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Agree</a:t>
            </a:r>
          </a:p>
        </p:txBody>
      </p:sp>
      <p:sp>
        <p:nvSpPr>
          <p:cNvPr id="9" name="TextBox 4"/>
          <p:cNvSpPr txBox="1">
            <a:spLocks noChangeArrowheads="1"/>
          </p:cNvSpPr>
          <p:nvPr/>
        </p:nvSpPr>
        <p:spPr bwMode="auto">
          <a:xfrm>
            <a:off x="0" y="30480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Undecided</a:t>
            </a:r>
          </a:p>
        </p:txBody>
      </p:sp>
      <p:sp>
        <p:nvSpPr>
          <p:cNvPr id="10" name="TextBox 5"/>
          <p:cNvSpPr txBox="1">
            <a:spLocks noChangeArrowheads="1"/>
          </p:cNvSpPr>
          <p:nvPr/>
        </p:nvSpPr>
        <p:spPr bwMode="auto">
          <a:xfrm>
            <a:off x="210403" y="41910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Disagree</a:t>
            </a:r>
          </a:p>
        </p:txBody>
      </p:sp>
    </p:spTree>
    <p:extLst>
      <p:ext uri="{BB962C8B-B14F-4D97-AF65-F5344CB8AC3E}">
        <p14:creationId xmlns:p14="http://schemas.microsoft.com/office/powerpoint/2010/main" val="1688115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p:cNvGraphicFramePr>
          <p:nvPr>
            <p:extLst>
              <p:ext uri="{D42A27DB-BD31-4B8C-83A1-F6EECF244321}">
                <p14:modId xmlns:p14="http://schemas.microsoft.com/office/powerpoint/2010/main" val="1619028462"/>
              </p:ext>
            </p:extLst>
          </p:nvPr>
        </p:nvGraphicFramePr>
        <p:xfrm>
          <a:off x="933450" y="228600"/>
          <a:ext cx="7593013" cy="5638800"/>
        </p:xfrm>
        <a:graphic>
          <a:graphicData uri="http://schemas.openxmlformats.org/presentationml/2006/ole">
            <mc:AlternateContent xmlns:mc="http://schemas.openxmlformats.org/markup-compatibility/2006">
              <mc:Choice xmlns:v="urn:schemas-microsoft-com:vml" Requires="v">
                <p:oleObj spid="_x0000_s7179" r:id="rId3" imgW="7596274" imgH="6047756" progId="Excel.Chart.8">
                  <p:embed/>
                </p:oleObj>
              </mc:Choice>
              <mc:Fallback>
                <p:oleObj r:id="rId3" imgW="7596274" imgH="6047756"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228600"/>
                        <a:ext cx="7593013" cy="5638800"/>
                      </a:xfrm>
                      <a:prstGeom prst="rect">
                        <a:avLst/>
                      </a:prstGeom>
                      <a:noFill/>
                      <a:ln>
                        <a:noFill/>
                      </a:ln>
                    </p:spPr>
                  </p:pic>
                </p:oleObj>
              </mc:Fallback>
            </mc:AlternateContent>
          </a:graphicData>
        </a:graphic>
      </p:graphicFrame>
      <p:sp>
        <p:nvSpPr>
          <p:cNvPr id="5" name="TextBox 6"/>
          <p:cNvSpPr txBox="1">
            <a:spLocks noChangeArrowheads="1"/>
          </p:cNvSpPr>
          <p:nvPr/>
        </p:nvSpPr>
        <p:spPr bwMode="auto">
          <a:xfrm>
            <a:off x="141028" y="5105400"/>
            <a:ext cx="1866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Strongly</a:t>
            </a:r>
          </a:p>
          <a:p>
            <a:r>
              <a:rPr lang="en-US" altLang="en-US" dirty="0"/>
              <a:t>Disagree</a:t>
            </a:r>
          </a:p>
        </p:txBody>
      </p:sp>
      <p:sp>
        <p:nvSpPr>
          <p:cNvPr id="6" name="TextBox 2"/>
          <p:cNvSpPr txBox="1">
            <a:spLocks noChangeArrowheads="1"/>
          </p:cNvSpPr>
          <p:nvPr/>
        </p:nvSpPr>
        <p:spPr bwMode="auto">
          <a:xfrm>
            <a:off x="81887" y="130791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Strongly </a:t>
            </a:r>
          </a:p>
          <a:p>
            <a:r>
              <a:rPr lang="en-US" altLang="en-US" dirty="0"/>
              <a:t>Agree</a:t>
            </a:r>
          </a:p>
        </p:txBody>
      </p:sp>
      <p:sp>
        <p:nvSpPr>
          <p:cNvPr id="7" name="TextBox 3"/>
          <p:cNvSpPr txBox="1">
            <a:spLocks noChangeArrowheads="1"/>
          </p:cNvSpPr>
          <p:nvPr/>
        </p:nvSpPr>
        <p:spPr bwMode="auto">
          <a:xfrm>
            <a:off x="234287" y="2454891"/>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Agree</a:t>
            </a:r>
          </a:p>
        </p:txBody>
      </p:sp>
      <p:sp>
        <p:nvSpPr>
          <p:cNvPr id="8" name="TextBox 4"/>
          <p:cNvSpPr txBox="1">
            <a:spLocks noChangeArrowheads="1"/>
          </p:cNvSpPr>
          <p:nvPr/>
        </p:nvSpPr>
        <p:spPr bwMode="auto">
          <a:xfrm>
            <a:off x="-22746" y="3093493"/>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Undecided</a:t>
            </a:r>
          </a:p>
        </p:txBody>
      </p:sp>
      <p:sp>
        <p:nvSpPr>
          <p:cNvPr id="9" name="TextBox 5"/>
          <p:cNvSpPr txBox="1">
            <a:spLocks noChangeArrowheads="1"/>
          </p:cNvSpPr>
          <p:nvPr/>
        </p:nvSpPr>
        <p:spPr bwMode="auto">
          <a:xfrm>
            <a:off x="205854" y="4345675"/>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Disagree</a:t>
            </a:r>
          </a:p>
        </p:txBody>
      </p:sp>
    </p:spTree>
    <p:extLst>
      <p:ext uri="{BB962C8B-B14F-4D97-AF65-F5344CB8AC3E}">
        <p14:creationId xmlns:p14="http://schemas.microsoft.com/office/powerpoint/2010/main" val="1842768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70768046"/>
              </p:ext>
            </p:extLst>
          </p:nvPr>
        </p:nvGraphicFramePr>
        <p:xfrm>
          <a:off x="457200" y="838200"/>
          <a:ext cx="8153397" cy="5100564"/>
        </p:xfrm>
        <a:graphic>
          <a:graphicData uri="http://schemas.openxmlformats.org/drawingml/2006/table">
            <a:tbl>
              <a:tblPr firstRow="1" bandRow="1">
                <a:tableStyleId>{21E4AEA4-8DFA-4A89-87EB-49C32662AFE0}</a:tableStyleId>
              </a:tblPr>
              <a:tblGrid>
                <a:gridCol w="1164771">
                  <a:extLst>
                    <a:ext uri="{9D8B030D-6E8A-4147-A177-3AD203B41FA5}">
                      <a16:colId xmlns="" xmlns:a16="http://schemas.microsoft.com/office/drawing/2014/main" val="20000"/>
                    </a:ext>
                  </a:extLst>
                </a:gridCol>
                <a:gridCol w="1164771">
                  <a:extLst>
                    <a:ext uri="{9D8B030D-6E8A-4147-A177-3AD203B41FA5}">
                      <a16:colId xmlns="" xmlns:a16="http://schemas.microsoft.com/office/drawing/2014/main" val="20001"/>
                    </a:ext>
                  </a:extLst>
                </a:gridCol>
                <a:gridCol w="1164771">
                  <a:extLst>
                    <a:ext uri="{9D8B030D-6E8A-4147-A177-3AD203B41FA5}">
                      <a16:colId xmlns="" xmlns:a16="http://schemas.microsoft.com/office/drawing/2014/main" val="20002"/>
                    </a:ext>
                  </a:extLst>
                </a:gridCol>
                <a:gridCol w="1164771">
                  <a:extLst>
                    <a:ext uri="{9D8B030D-6E8A-4147-A177-3AD203B41FA5}">
                      <a16:colId xmlns="" xmlns:a16="http://schemas.microsoft.com/office/drawing/2014/main" val="20003"/>
                    </a:ext>
                  </a:extLst>
                </a:gridCol>
                <a:gridCol w="1164771">
                  <a:extLst>
                    <a:ext uri="{9D8B030D-6E8A-4147-A177-3AD203B41FA5}">
                      <a16:colId xmlns="" xmlns:a16="http://schemas.microsoft.com/office/drawing/2014/main" val="20004"/>
                    </a:ext>
                  </a:extLst>
                </a:gridCol>
                <a:gridCol w="1164771">
                  <a:extLst>
                    <a:ext uri="{9D8B030D-6E8A-4147-A177-3AD203B41FA5}">
                      <a16:colId xmlns="" xmlns:a16="http://schemas.microsoft.com/office/drawing/2014/main" val="20005"/>
                    </a:ext>
                  </a:extLst>
                </a:gridCol>
                <a:gridCol w="1164771">
                  <a:extLst>
                    <a:ext uri="{9D8B030D-6E8A-4147-A177-3AD203B41FA5}">
                      <a16:colId xmlns="" xmlns:a16="http://schemas.microsoft.com/office/drawing/2014/main" val="20006"/>
                    </a:ext>
                  </a:extLst>
                </a:gridCol>
              </a:tblGrid>
              <a:tr h="1376305">
                <a:tc>
                  <a:txBody>
                    <a:bodyPr/>
                    <a:lstStyle/>
                    <a:p>
                      <a:endParaRPr lang="en-US" sz="1800" dirty="0"/>
                    </a:p>
                  </a:txBody>
                  <a:tcPr marT="45727" marB="45727"/>
                </a:tc>
                <a:tc>
                  <a:txBody>
                    <a:bodyPr/>
                    <a:lstStyle/>
                    <a:p>
                      <a:r>
                        <a:rPr lang="en-US" sz="1400" dirty="0" smtClean="0"/>
                        <a:t>Useful</a:t>
                      </a:r>
                      <a:r>
                        <a:rPr lang="en-US" sz="1400" baseline="0" dirty="0" smtClean="0"/>
                        <a:t> to future work as a physician</a:t>
                      </a:r>
                      <a:endParaRPr lang="en-US" sz="1400" dirty="0"/>
                    </a:p>
                  </a:txBody>
                  <a:tcPr marT="45727" marB="45727"/>
                </a:tc>
                <a:tc>
                  <a:txBody>
                    <a:bodyPr/>
                    <a:lstStyle/>
                    <a:p>
                      <a:r>
                        <a:rPr lang="en-US" sz="1400" dirty="0" smtClean="0"/>
                        <a:t>Worthwhile</a:t>
                      </a:r>
                      <a:r>
                        <a:rPr lang="en-US" sz="1400" baseline="0" dirty="0" smtClean="0"/>
                        <a:t> investment of time</a:t>
                      </a:r>
                      <a:endParaRPr lang="en-US" sz="1400" dirty="0"/>
                    </a:p>
                  </a:txBody>
                  <a:tcPr marT="45727" marB="45727"/>
                </a:tc>
                <a:tc>
                  <a:txBody>
                    <a:bodyPr/>
                    <a:lstStyle/>
                    <a:p>
                      <a:r>
                        <a:rPr lang="en-US" sz="1400" dirty="0" smtClean="0"/>
                        <a:t>Improved medical </a:t>
                      </a:r>
                      <a:r>
                        <a:rPr lang="en-US" sz="1400" baseline="0" dirty="0" smtClean="0"/>
                        <a:t>knowledge on dietary/exercise guidelines</a:t>
                      </a:r>
                      <a:endParaRPr lang="en-US" sz="1400" dirty="0"/>
                    </a:p>
                  </a:txBody>
                  <a:tcPr marT="45727" marB="45727"/>
                </a:tc>
                <a:tc>
                  <a:txBody>
                    <a:bodyPr/>
                    <a:lstStyle/>
                    <a:p>
                      <a:r>
                        <a:rPr lang="en-US" sz="1400" dirty="0" smtClean="0"/>
                        <a:t>Would recommend this unit for future students</a:t>
                      </a:r>
                      <a:endParaRPr lang="en-US" sz="1400" dirty="0"/>
                    </a:p>
                  </a:txBody>
                  <a:tcPr marT="45727" marB="45727"/>
                </a:tc>
                <a:tc>
                  <a:txBody>
                    <a:bodyPr/>
                    <a:lstStyle/>
                    <a:p>
                      <a:r>
                        <a:rPr lang="en-US" sz="1400" dirty="0" smtClean="0"/>
                        <a:t>How</a:t>
                      </a:r>
                      <a:r>
                        <a:rPr lang="en-US" sz="1400" baseline="0" dirty="0" smtClean="0"/>
                        <a:t> much new info did you learn</a:t>
                      </a:r>
                      <a:endParaRPr lang="en-US" sz="1400" dirty="0"/>
                    </a:p>
                  </a:txBody>
                  <a:tcPr marT="45727" marB="45727"/>
                </a:tc>
                <a:tc>
                  <a:txBody>
                    <a:bodyPr/>
                    <a:lstStyle/>
                    <a:p>
                      <a:endParaRPr lang="en-US" sz="1400" dirty="0"/>
                    </a:p>
                  </a:txBody>
                  <a:tcPr marT="45727" marB="45727"/>
                </a:tc>
                <a:extLst>
                  <a:ext uri="{0D108BD9-81ED-4DB2-BD59-A6C34878D82A}">
                    <a16:rowId xmlns="" xmlns:a16="http://schemas.microsoft.com/office/drawing/2014/main" val="10000"/>
                  </a:ext>
                </a:extLst>
              </a:tr>
              <a:tr h="623214">
                <a:tc>
                  <a:txBody>
                    <a:bodyPr/>
                    <a:lstStyle/>
                    <a:p>
                      <a:r>
                        <a:rPr lang="en-US" sz="1600" dirty="0" smtClean="0"/>
                        <a:t>Strongly Agree</a:t>
                      </a:r>
                      <a:endParaRPr lang="en-US" sz="1600" dirty="0"/>
                    </a:p>
                  </a:txBody>
                  <a:tcPr marT="45727" marB="45727"/>
                </a:tc>
                <a:tc>
                  <a:txBody>
                    <a:bodyPr/>
                    <a:lstStyle/>
                    <a:p>
                      <a:r>
                        <a:rPr lang="en-US" sz="1600" dirty="0" smtClean="0"/>
                        <a:t>6</a:t>
                      </a:r>
                      <a:endParaRPr lang="en-US" sz="1600" dirty="0"/>
                    </a:p>
                  </a:txBody>
                  <a:tcPr marT="45727" marB="45727"/>
                </a:tc>
                <a:tc>
                  <a:txBody>
                    <a:bodyPr/>
                    <a:lstStyle/>
                    <a:p>
                      <a:r>
                        <a:rPr lang="en-US" sz="1600" dirty="0" smtClean="0"/>
                        <a:t>5</a:t>
                      </a:r>
                      <a:endParaRPr lang="en-US" sz="1600" dirty="0"/>
                    </a:p>
                  </a:txBody>
                  <a:tcPr marT="45727" marB="45727"/>
                </a:tc>
                <a:tc>
                  <a:txBody>
                    <a:bodyPr/>
                    <a:lstStyle/>
                    <a:p>
                      <a:r>
                        <a:rPr lang="en-US" sz="1600" dirty="0" smtClean="0"/>
                        <a:t>4</a:t>
                      </a:r>
                      <a:endParaRPr lang="en-US" sz="1600" dirty="0"/>
                    </a:p>
                  </a:txBody>
                  <a:tcPr marT="45727" marB="45727"/>
                </a:tc>
                <a:tc>
                  <a:txBody>
                    <a:bodyPr/>
                    <a:lstStyle/>
                    <a:p>
                      <a:r>
                        <a:rPr lang="en-US" sz="1600" dirty="0" smtClean="0"/>
                        <a:t>5</a:t>
                      </a:r>
                      <a:endParaRPr lang="en-US" sz="1600" dirty="0"/>
                    </a:p>
                  </a:txBody>
                  <a:tcPr marT="45727" marB="45727"/>
                </a:tc>
                <a:tc>
                  <a:txBody>
                    <a:bodyPr/>
                    <a:lstStyle/>
                    <a:p>
                      <a:r>
                        <a:rPr lang="en-US" sz="1600" dirty="0" smtClean="0"/>
                        <a:t>--</a:t>
                      </a:r>
                      <a:endParaRPr lang="en-US" sz="1600" dirty="0"/>
                    </a:p>
                  </a:txBody>
                  <a:tcPr marT="45727" marB="45727"/>
                </a:tc>
                <a:tc>
                  <a:txBody>
                    <a:bodyPr/>
                    <a:lstStyle/>
                    <a:p>
                      <a:r>
                        <a:rPr lang="en-US" sz="1600" dirty="0" smtClean="0"/>
                        <a:t>--</a:t>
                      </a:r>
                      <a:endParaRPr lang="en-US" sz="1600" dirty="0"/>
                    </a:p>
                  </a:txBody>
                  <a:tcPr marT="45727" marB="45727"/>
                </a:tc>
                <a:extLst>
                  <a:ext uri="{0D108BD9-81ED-4DB2-BD59-A6C34878D82A}">
                    <a16:rowId xmlns="" xmlns:a16="http://schemas.microsoft.com/office/drawing/2014/main" val="10001"/>
                  </a:ext>
                </a:extLst>
              </a:tr>
              <a:tr h="623214">
                <a:tc>
                  <a:txBody>
                    <a:bodyPr/>
                    <a:lstStyle/>
                    <a:p>
                      <a:r>
                        <a:rPr lang="en-US" sz="1600" dirty="0" smtClean="0"/>
                        <a:t>Agree</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1</a:t>
                      </a:r>
                      <a:endParaRPr lang="en-US" sz="1600" dirty="0"/>
                    </a:p>
                  </a:txBody>
                  <a:tcPr marT="45727" marB="45727"/>
                </a:tc>
                <a:tc>
                  <a:txBody>
                    <a:bodyPr/>
                    <a:lstStyle/>
                    <a:p>
                      <a:r>
                        <a:rPr lang="en-US" sz="1600" dirty="0" smtClean="0"/>
                        <a:t>2</a:t>
                      </a:r>
                      <a:endParaRPr lang="en-US" sz="1600" dirty="0"/>
                    </a:p>
                  </a:txBody>
                  <a:tcPr marT="45727" marB="45727"/>
                </a:tc>
                <a:tc>
                  <a:txBody>
                    <a:bodyPr/>
                    <a:lstStyle/>
                    <a:p>
                      <a:r>
                        <a:rPr lang="en-US" sz="1600" dirty="0" smtClean="0"/>
                        <a:t>1</a:t>
                      </a:r>
                      <a:endParaRPr lang="en-US" sz="1600" dirty="0"/>
                    </a:p>
                  </a:txBody>
                  <a:tcPr marT="45727" marB="45727"/>
                </a:tc>
                <a:tc>
                  <a:txBody>
                    <a:bodyPr/>
                    <a:lstStyle/>
                    <a:p>
                      <a:r>
                        <a:rPr lang="en-US" sz="1600" dirty="0" smtClean="0"/>
                        <a:t>5</a:t>
                      </a:r>
                      <a:endParaRPr lang="en-US" sz="1600" dirty="0"/>
                    </a:p>
                  </a:txBody>
                  <a:tcPr marT="45727" marB="45727"/>
                </a:tc>
                <a:tc>
                  <a:txBody>
                    <a:bodyPr/>
                    <a:lstStyle/>
                    <a:p>
                      <a:r>
                        <a:rPr lang="en-US" sz="1600" dirty="0" smtClean="0"/>
                        <a:t>Learned a great deal</a:t>
                      </a:r>
                      <a:endParaRPr lang="en-US" sz="1600" dirty="0"/>
                    </a:p>
                  </a:txBody>
                  <a:tcPr marT="45727" marB="45727"/>
                </a:tc>
                <a:extLst>
                  <a:ext uri="{0D108BD9-81ED-4DB2-BD59-A6C34878D82A}">
                    <a16:rowId xmlns="" xmlns:a16="http://schemas.microsoft.com/office/drawing/2014/main" val="10002"/>
                  </a:ext>
                </a:extLst>
              </a:tr>
              <a:tr h="714620">
                <a:tc>
                  <a:txBody>
                    <a:bodyPr/>
                    <a:lstStyle/>
                    <a:p>
                      <a:r>
                        <a:rPr lang="en-US" sz="1600" dirty="0" smtClean="0"/>
                        <a:t>Undecided</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1</a:t>
                      </a:r>
                      <a:endParaRPr lang="en-US" sz="1600" dirty="0"/>
                    </a:p>
                  </a:txBody>
                  <a:tcPr marT="45727" marB="45727"/>
                </a:tc>
                <a:tc>
                  <a:txBody>
                    <a:bodyPr/>
                    <a:lstStyle/>
                    <a:p>
                      <a:r>
                        <a:rPr lang="en-US" sz="1600" dirty="0" smtClean="0"/>
                        <a:t>Learned a few new</a:t>
                      </a:r>
                      <a:r>
                        <a:rPr lang="en-US" sz="1600" baseline="0" dirty="0" smtClean="0"/>
                        <a:t> things</a:t>
                      </a:r>
                      <a:endParaRPr lang="en-US" sz="1600" dirty="0"/>
                    </a:p>
                  </a:txBody>
                  <a:tcPr marT="45727" marB="45727"/>
                </a:tc>
                <a:extLst>
                  <a:ext uri="{0D108BD9-81ED-4DB2-BD59-A6C34878D82A}">
                    <a16:rowId xmlns="" xmlns:a16="http://schemas.microsoft.com/office/drawing/2014/main" val="10003"/>
                  </a:ext>
                </a:extLst>
              </a:tr>
              <a:tr h="714620">
                <a:tc>
                  <a:txBody>
                    <a:bodyPr/>
                    <a:lstStyle/>
                    <a:p>
                      <a:r>
                        <a:rPr lang="en-US" sz="1600" dirty="0" smtClean="0"/>
                        <a:t>Disagree</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Did not learn anything</a:t>
                      </a:r>
                      <a:endParaRPr lang="en-US" sz="1600" dirty="0"/>
                    </a:p>
                  </a:txBody>
                  <a:tcPr marT="45727" marB="45727"/>
                </a:tc>
                <a:extLst>
                  <a:ext uri="{0D108BD9-81ED-4DB2-BD59-A6C34878D82A}">
                    <a16:rowId xmlns="" xmlns:a16="http://schemas.microsoft.com/office/drawing/2014/main" val="10004"/>
                  </a:ext>
                </a:extLst>
              </a:tr>
              <a:tr h="623214">
                <a:tc>
                  <a:txBody>
                    <a:bodyPr/>
                    <a:lstStyle/>
                    <a:p>
                      <a:r>
                        <a:rPr lang="en-US" sz="1600" dirty="0" smtClean="0"/>
                        <a:t>Strong</a:t>
                      </a:r>
                      <a:r>
                        <a:rPr lang="en-US" sz="1600" baseline="0" dirty="0" smtClean="0"/>
                        <a:t>ly Disagree</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0</a:t>
                      </a:r>
                      <a:endParaRPr lang="en-US" sz="1600" dirty="0"/>
                    </a:p>
                  </a:txBody>
                  <a:tcPr marT="45727" marB="45727"/>
                </a:tc>
                <a:tc>
                  <a:txBody>
                    <a:bodyPr/>
                    <a:lstStyle/>
                    <a:p>
                      <a:r>
                        <a:rPr lang="en-US" sz="1600" dirty="0" smtClean="0"/>
                        <a:t>--</a:t>
                      </a:r>
                      <a:endParaRPr lang="en-US" sz="1600" dirty="0"/>
                    </a:p>
                  </a:txBody>
                  <a:tcPr marT="45727" marB="45727"/>
                </a:tc>
                <a:tc>
                  <a:txBody>
                    <a:bodyPr/>
                    <a:lstStyle/>
                    <a:p>
                      <a:r>
                        <a:rPr lang="en-US" sz="1600" dirty="0" smtClean="0"/>
                        <a:t>--</a:t>
                      </a:r>
                      <a:endParaRPr lang="en-US" sz="1600" dirty="0"/>
                    </a:p>
                  </a:txBody>
                  <a:tcPr marT="45727" marB="45727"/>
                </a:tc>
                <a:extLst>
                  <a:ext uri="{0D108BD9-81ED-4DB2-BD59-A6C34878D82A}">
                    <a16:rowId xmlns="" xmlns:a16="http://schemas.microsoft.com/office/drawing/2014/main" val="10005"/>
                  </a:ext>
                </a:extLst>
              </a:tr>
            </a:tbl>
          </a:graphicData>
        </a:graphic>
      </p:graphicFrame>
      <p:sp>
        <p:nvSpPr>
          <p:cNvPr id="5" name="TextBox 2"/>
          <p:cNvSpPr txBox="1">
            <a:spLocks noChangeArrowheads="1"/>
          </p:cNvSpPr>
          <p:nvPr/>
        </p:nvSpPr>
        <p:spPr bwMode="auto">
          <a:xfrm>
            <a:off x="2362200" y="193202"/>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3200" dirty="0"/>
              <a:t>Post-Assessment Only</a:t>
            </a:r>
          </a:p>
        </p:txBody>
      </p:sp>
    </p:spTree>
    <p:extLst>
      <p:ext uri="{BB962C8B-B14F-4D97-AF65-F5344CB8AC3E}">
        <p14:creationId xmlns:p14="http://schemas.microsoft.com/office/powerpoint/2010/main" val="1466067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1752600"/>
          </a:xfrm>
        </p:spPr>
        <p:txBody>
          <a:bodyPr>
            <a:normAutofit fontScale="90000"/>
          </a:bodyPr>
          <a:lstStyle/>
          <a:p>
            <a:r>
              <a:rPr lang="en-US" dirty="0" smtClean="0"/>
              <a:t>END OF ROTATION </a:t>
            </a:r>
            <a:br>
              <a:rPr lang="en-US" dirty="0" smtClean="0"/>
            </a:br>
            <a:r>
              <a:rPr lang="en-US" dirty="0" smtClean="0"/>
              <a:t>LIFESTYLE MEDICINEPRESCRIPTION PLAN</a:t>
            </a:r>
            <a:endParaRPr lang="en-US" dirty="0"/>
          </a:p>
        </p:txBody>
      </p:sp>
      <p:pic>
        <p:nvPicPr>
          <p:cNvPr id="8194" name="Picture 2" descr="Image result for exercises prescription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28721"/>
            <a:ext cx="5791200" cy="387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705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381000" y="1066800"/>
            <a:ext cx="8382000" cy="5105400"/>
          </a:xfrm>
        </p:spPr>
        <p:txBody>
          <a:bodyPr>
            <a:normAutofit fontScale="85000" lnSpcReduction="20000"/>
          </a:bodyPr>
          <a:lstStyle/>
          <a:p>
            <a:r>
              <a:rPr lang="en-US" dirty="0" smtClean="0"/>
              <a:t>Define the lifestyle medicine competencies for primary care and how to create an interdisciplinary and inter professional team </a:t>
            </a:r>
          </a:p>
          <a:p>
            <a:r>
              <a:rPr lang="en-US" dirty="0" smtClean="0"/>
              <a:t>Apply the knowledge of Motivational Interviewing from the behavioral curriculum and integrated to Healthy lifestyle medicine</a:t>
            </a:r>
          </a:p>
          <a:p>
            <a:r>
              <a:rPr lang="en-US" dirty="0" smtClean="0"/>
              <a:t>Compare evaluation tools to assess learning objectives for lifestyle medicine including case discussions and creating a complete healthy lifestyle medicine prescription plan</a:t>
            </a:r>
          </a:p>
          <a:p>
            <a:r>
              <a:rPr lang="en-US" dirty="0"/>
              <a:t>Identify opportunities within the medical curriculum to integrate some of the lifestyle medicine concepts and create learning alternatives to the learners</a:t>
            </a:r>
            <a:endParaRPr lang="en-US" dirty="0" smtClean="0"/>
          </a:p>
          <a:p>
            <a:endParaRPr lang="en-US" dirty="0" smtClean="0"/>
          </a:p>
          <a:p>
            <a:endParaRPr lang="en-US" dirty="0"/>
          </a:p>
        </p:txBody>
      </p:sp>
    </p:spTree>
    <p:extLst>
      <p:ext uri="{BB962C8B-B14F-4D97-AF65-F5344CB8AC3E}">
        <p14:creationId xmlns:p14="http://schemas.microsoft.com/office/powerpoint/2010/main" val="3243613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72000"/>
          </a:xfrm>
        </p:spPr>
        <p:txBody>
          <a:bodyPr>
            <a:normAutofit fontScale="77500" lnSpcReduction="20000"/>
          </a:bodyPr>
          <a:lstStyle/>
          <a:p>
            <a:pPr marL="0" indent="0">
              <a:buNone/>
            </a:pPr>
            <a:r>
              <a:rPr lang="en-US" b="1" dirty="0"/>
              <a:t>Course Assignment Healthy Lifestyle and Fitness in Medicine</a:t>
            </a:r>
            <a:endParaRPr lang="en-US" dirty="0"/>
          </a:p>
          <a:p>
            <a:pPr lvl="1"/>
            <a:r>
              <a:rPr lang="en-US" dirty="0"/>
              <a:t>The purpose of this assignment is to create a Lifestyle prescription plan to patient.</a:t>
            </a:r>
          </a:p>
          <a:p>
            <a:pPr lvl="1"/>
            <a:r>
              <a:rPr lang="en-US" dirty="0"/>
              <a:t>You will select a patient at the beginning of the course and perform a complete History and physical </a:t>
            </a:r>
            <a:r>
              <a:rPr lang="en-US" dirty="0" smtClean="0"/>
              <a:t>examination.</a:t>
            </a:r>
          </a:p>
          <a:p>
            <a:pPr lvl="1"/>
            <a:r>
              <a:rPr lang="en-US" dirty="0" smtClean="0"/>
              <a:t>Apply </a:t>
            </a:r>
            <a:r>
              <a:rPr lang="en-US" dirty="0"/>
              <a:t>the knowledge and skills learned from the Evidence based guidelines and the different multi-specialized instructors of the course to create a Dietary and Exercises </a:t>
            </a:r>
            <a:r>
              <a:rPr lang="en-US" dirty="0" smtClean="0"/>
              <a:t>plan.</a:t>
            </a:r>
          </a:p>
          <a:p>
            <a:pPr lvl="1"/>
            <a:r>
              <a:rPr lang="en-US" dirty="0" smtClean="0"/>
              <a:t>Follow </a:t>
            </a:r>
            <a:r>
              <a:rPr lang="en-US" dirty="0"/>
              <a:t>the patient for the course of 3 weeks and monitor progress providing motivational coaching, this can be done face to face or my </a:t>
            </a:r>
            <a:r>
              <a:rPr lang="en-US" dirty="0" smtClean="0"/>
              <a:t>phone.</a:t>
            </a:r>
          </a:p>
          <a:p>
            <a:pPr lvl="1"/>
            <a:r>
              <a:rPr lang="en-US" dirty="0" smtClean="0"/>
              <a:t>At </a:t>
            </a:r>
            <a:r>
              <a:rPr lang="en-US" dirty="0"/>
              <a:t>the end of the elective you will present a 10-15 minute PowerPoint presentation to the course directors and submit your presentation to the canvas site</a:t>
            </a:r>
            <a:r>
              <a:rPr lang="en-US" dirty="0" smtClean="0"/>
              <a:t>.</a:t>
            </a:r>
            <a:endParaRPr lang="en-US" dirty="0"/>
          </a:p>
        </p:txBody>
      </p:sp>
    </p:spTree>
    <p:extLst>
      <p:ext uri="{BB962C8B-B14F-4D97-AF65-F5344CB8AC3E}">
        <p14:creationId xmlns:p14="http://schemas.microsoft.com/office/powerpoint/2010/main" val="3576398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lstStyle/>
          <a:p>
            <a:pPr lvl="0"/>
            <a:r>
              <a:rPr lang="en-US" sz="1800" b="1" dirty="0">
                <a:solidFill>
                  <a:prstClr val="black"/>
                </a:solidFill>
              </a:rPr>
              <a:t>To complete the assignment you can answer the following questions about your patient: </a:t>
            </a:r>
            <a:endParaRPr lang="en-US" sz="1800" dirty="0">
              <a:solidFill>
                <a:prstClr val="black"/>
              </a:solidFill>
            </a:endParaRPr>
          </a:p>
          <a:p>
            <a:pPr lvl="0"/>
            <a:r>
              <a:rPr lang="en-US" sz="1800" dirty="0">
                <a:solidFill>
                  <a:prstClr val="black"/>
                </a:solidFill>
              </a:rPr>
              <a:t>Patient’s demographics: initials, age, gender, ethnicity.</a:t>
            </a:r>
          </a:p>
          <a:p>
            <a:pPr lvl="0"/>
            <a:r>
              <a:rPr lang="en-US" sz="1800" dirty="0">
                <a:solidFill>
                  <a:prstClr val="black"/>
                </a:solidFill>
              </a:rPr>
              <a:t>Patient’s medical history (special attention on patient’s lifestyle change goal, past medical history, social history with especial interest in stress management, social support, detailed diet, exercises routine, sleep pattern, social, alcohol and or illicit drug consumption)</a:t>
            </a:r>
          </a:p>
          <a:p>
            <a:pPr lvl="0"/>
            <a:r>
              <a:rPr lang="en-US" sz="1800" dirty="0">
                <a:solidFill>
                  <a:prstClr val="black"/>
                </a:solidFill>
              </a:rPr>
              <a:t>Patient’s physical exam, with special attention on BMI, body fat percentage, musculoskeletal range of motion and psychological description</a:t>
            </a:r>
          </a:p>
          <a:p>
            <a:pPr lvl="0"/>
            <a:r>
              <a:rPr lang="en-US" sz="1800" dirty="0">
                <a:solidFill>
                  <a:prstClr val="black"/>
                </a:solidFill>
              </a:rPr>
              <a:t>Assessment. Attention to patient’s stage of readiness in modification of the lifestyle, strengths and limitations to achieve the goals created by the patient</a:t>
            </a:r>
          </a:p>
          <a:p>
            <a:pPr lvl="0"/>
            <a:r>
              <a:rPr lang="en-US" sz="1800" dirty="0">
                <a:solidFill>
                  <a:prstClr val="black"/>
                </a:solidFill>
              </a:rPr>
              <a:t>What was the prescription plan created? Including diet recommendations, exercises routine, stress management techniques and appropriate resources provided</a:t>
            </a:r>
          </a:p>
          <a:p>
            <a:endParaRPr lang="en-US" dirty="0"/>
          </a:p>
        </p:txBody>
      </p:sp>
    </p:spTree>
    <p:extLst>
      <p:ext uri="{BB962C8B-B14F-4D97-AF65-F5344CB8AC3E}">
        <p14:creationId xmlns:p14="http://schemas.microsoft.com/office/powerpoint/2010/main" val="3729325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dule 5: Assignment - Lifestyle Prescription Plan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12033436" cy="6790652"/>
          </a:xfrm>
          <a:prstGeom prst="rect">
            <a:avLst/>
          </a:prstGeom>
        </p:spPr>
      </p:pic>
    </p:spTree>
    <p:extLst>
      <p:ext uri="{BB962C8B-B14F-4D97-AF65-F5344CB8AC3E}">
        <p14:creationId xmlns:p14="http://schemas.microsoft.com/office/powerpoint/2010/main" val="1739760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t>
            </a:r>
            <a:r>
              <a:rPr lang="en-US" dirty="0" smtClean="0"/>
              <a:t>ruhernan@iupui.edu</a:t>
            </a:r>
            <a:endParaRPr lang="en-US" dirty="0"/>
          </a:p>
        </p:txBody>
      </p:sp>
      <p:pic>
        <p:nvPicPr>
          <p:cNvPr id="2050" name="Picture 2" descr="Image result for nutrition recipe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192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76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lthy Lifestyle and Fitness in Medicine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972258"/>
            <a:ext cx="12200467" cy="6992058"/>
          </a:xfrm>
          <a:prstGeom prst="rect">
            <a:avLst/>
          </a:prstGeom>
        </p:spPr>
      </p:pic>
    </p:spTree>
    <p:extLst>
      <p:ext uri="{BB962C8B-B14F-4D97-AF65-F5344CB8AC3E}">
        <p14:creationId xmlns:p14="http://schemas.microsoft.com/office/powerpoint/2010/main" val="876316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LIFESTYLE MEDICINE COMPETENCIES</a:t>
            </a:r>
            <a:endParaRPr lang="en-US" dirty="0"/>
          </a:p>
        </p:txBody>
      </p:sp>
      <p:sp>
        <p:nvSpPr>
          <p:cNvPr id="3" name="Content Placeholder 2"/>
          <p:cNvSpPr>
            <a:spLocks noGrp="1"/>
          </p:cNvSpPr>
          <p:nvPr>
            <p:ph idx="1"/>
          </p:nvPr>
        </p:nvSpPr>
        <p:spPr/>
        <p:txBody>
          <a:bodyPr>
            <a:normAutofit/>
          </a:bodyPr>
          <a:lstStyle/>
          <a:p>
            <a:r>
              <a:rPr lang="en-US" sz="4000" dirty="0" smtClean="0"/>
              <a:t>LEADERSHIP</a:t>
            </a:r>
          </a:p>
          <a:p>
            <a:r>
              <a:rPr lang="en-US" sz="4000" dirty="0" smtClean="0"/>
              <a:t>KNOWLEDGE</a:t>
            </a:r>
          </a:p>
          <a:p>
            <a:r>
              <a:rPr lang="en-US" sz="4000" dirty="0" smtClean="0"/>
              <a:t>ASSESSMENT SKILLS</a:t>
            </a:r>
          </a:p>
          <a:p>
            <a:r>
              <a:rPr lang="en-US" sz="4000" dirty="0" smtClean="0"/>
              <a:t>MANAGEMENT SKILLS</a:t>
            </a:r>
          </a:p>
          <a:p>
            <a:r>
              <a:rPr lang="en-US" sz="4000" dirty="0" smtClean="0"/>
              <a:t>OFFICE AND COMMUNITY SUPPORT</a:t>
            </a:r>
            <a:endParaRPr lang="en-US" sz="4000" dirty="0"/>
          </a:p>
        </p:txBody>
      </p:sp>
    </p:spTree>
    <p:extLst>
      <p:ext uri="{BB962C8B-B14F-4D97-AF65-F5344CB8AC3E}">
        <p14:creationId xmlns:p14="http://schemas.microsoft.com/office/powerpoint/2010/main" val="310365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75515066"/>
              </p:ext>
            </p:extLst>
          </p:nvPr>
        </p:nvGraphicFramePr>
        <p:xfrm>
          <a:off x="762000" y="1295400"/>
          <a:ext cx="7721600" cy="3048000"/>
        </p:xfrm>
        <a:graphic>
          <a:graphicData uri="http://schemas.openxmlformats.org/drawingml/2006/table">
            <a:tbl>
              <a:tblPr/>
              <a:tblGrid>
                <a:gridCol w="609600">
                  <a:extLst>
                    <a:ext uri="{9D8B030D-6E8A-4147-A177-3AD203B41FA5}">
                      <a16:colId xmlns="" xmlns:a16="http://schemas.microsoft.com/office/drawing/2014/main" val="114512951"/>
                    </a:ext>
                  </a:extLst>
                </a:gridCol>
                <a:gridCol w="1041400">
                  <a:extLst>
                    <a:ext uri="{9D8B030D-6E8A-4147-A177-3AD203B41FA5}">
                      <a16:colId xmlns="" xmlns:a16="http://schemas.microsoft.com/office/drawing/2014/main" val="2580114037"/>
                    </a:ext>
                  </a:extLst>
                </a:gridCol>
                <a:gridCol w="1371600">
                  <a:extLst>
                    <a:ext uri="{9D8B030D-6E8A-4147-A177-3AD203B41FA5}">
                      <a16:colId xmlns="" xmlns:a16="http://schemas.microsoft.com/office/drawing/2014/main" val="2273527538"/>
                    </a:ext>
                  </a:extLst>
                </a:gridCol>
                <a:gridCol w="1587500">
                  <a:extLst>
                    <a:ext uri="{9D8B030D-6E8A-4147-A177-3AD203B41FA5}">
                      <a16:colId xmlns="" xmlns:a16="http://schemas.microsoft.com/office/drawing/2014/main" val="38197241"/>
                    </a:ext>
                  </a:extLst>
                </a:gridCol>
                <a:gridCol w="1612900">
                  <a:extLst>
                    <a:ext uri="{9D8B030D-6E8A-4147-A177-3AD203B41FA5}">
                      <a16:colId xmlns="" xmlns:a16="http://schemas.microsoft.com/office/drawing/2014/main" val="2211311559"/>
                    </a:ext>
                  </a:extLst>
                </a:gridCol>
                <a:gridCol w="1498600">
                  <a:extLst>
                    <a:ext uri="{9D8B030D-6E8A-4147-A177-3AD203B41FA5}">
                      <a16:colId xmlns="" xmlns:a16="http://schemas.microsoft.com/office/drawing/2014/main" val="3811115365"/>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Monday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Tuesday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Wednesday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Thursday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Friday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578310554"/>
                  </a:ext>
                </a:extLst>
              </a:tr>
              <a:tr h="190500">
                <a:tc>
                  <a:txBody>
                    <a:bodyPr/>
                    <a:lstStyle/>
                    <a:p>
                      <a:pPr algn="l" fontAlgn="b"/>
                      <a:r>
                        <a:rPr lang="en-US" sz="1100" b="0" i="0" u="none" strike="noStrike">
                          <a:solidFill>
                            <a:srgbClr val="000000"/>
                          </a:solidFill>
                          <a:effectLst/>
                          <a:latin typeface="Calibri" panose="020F0502020204030204" pitchFamily="34" charset="0"/>
                        </a:rPr>
                        <a:t>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Orientation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Nutrition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Counselling Session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Fitness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Sports Medicine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893299839"/>
                  </a:ext>
                </a:extLst>
              </a:tr>
              <a:tr h="190500">
                <a:tc>
                  <a:txBody>
                    <a:bodyPr/>
                    <a:lstStyle/>
                    <a:p>
                      <a:pPr algn="l" fontAlgn="b"/>
                      <a:r>
                        <a:rPr lang="en-US" sz="1100" b="0" i="0" u="none" strike="noStrike">
                          <a:solidFill>
                            <a:srgbClr val="000000"/>
                          </a:solidFill>
                          <a:effectLst/>
                          <a:latin typeface="Calibri" panose="020F0502020204030204" pitchFamily="34" charset="0"/>
                        </a:rPr>
                        <a:t>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7030A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Nutrition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Self Directive Learning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Fitness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Sports Medicine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8450127"/>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844286149"/>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Monday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Tuesday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Wednesday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Thursday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Friday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4100940379"/>
                  </a:ext>
                </a:extLst>
              </a:tr>
              <a:tr h="190500">
                <a:tc>
                  <a:txBody>
                    <a:bodyPr/>
                    <a:lstStyle/>
                    <a:p>
                      <a:pPr algn="l" fontAlgn="b"/>
                      <a:r>
                        <a:rPr lang="en-US" sz="1100" b="0" i="0" u="none" strike="noStrike">
                          <a:solidFill>
                            <a:srgbClr val="000000"/>
                          </a:solidFill>
                          <a:effectLst/>
                          <a:latin typeface="Calibri" panose="020F0502020204030204" pitchFamily="34" charset="0"/>
                        </a:rPr>
                        <a:t>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Family Medicine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Nutrition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Counselling Session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Fitness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Clinical Pharmacy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77228276"/>
                  </a:ext>
                </a:extLst>
              </a:tr>
              <a:tr h="190500">
                <a:tc>
                  <a:txBody>
                    <a:bodyPr/>
                    <a:lstStyle/>
                    <a:p>
                      <a:pPr algn="l" fontAlgn="b"/>
                      <a:r>
                        <a:rPr lang="en-US" sz="1100" b="0" i="0" u="none" strike="noStrike">
                          <a:solidFill>
                            <a:srgbClr val="000000"/>
                          </a:solidFill>
                          <a:effectLst/>
                          <a:latin typeface="Calibri" panose="020F0502020204030204" pitchFamily="34" charset="0"/>
                        </a:rPr>
                        <a:t>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Family Medicine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Nutrition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wellness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Fitness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Clinical Pharmacy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77610230"/>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2679735"/>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Monday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Tuesday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Wednesday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Thursday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Friday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3847284154"/>
                  </a:ext>
                </a:extLst>
              </a:tr>
              <a:tr h="190500">
                <a:tc>
                  <a:txBody>
                    <a:bodyPr/>
                    <a:lstStyle/>
                    <a:p>
                      <a:pPr algn="l" fontAlgn="b"/>
                      <a:r>
                        <a:rPr lang="en-US" sz="1100" b="0" i="0" u="none" strike="noStrike">
                          <a:solidFill>
                            <a:srgbClr val="000000"/>
                          </a:solidFill>
                          <a:effectLst/>
                          <a:latin typeface="Calibri" panose="020F0502020204030204" pitchFamily="34" charset="0"/>
                        </a:rPr>
                        <a:t>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Family Medicine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wellness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Counselling Session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Fitness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Sports Medicine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4457769"/>
                  </a:ext>
                </a:extLst>
              </a:tr>
              <a:tr h="190500">
                <a:tc>
                  <a:txBody>
                    <a:bodyPr/>
                    <a:lstStyle/>
                    <a:p>
                      <a:pPr algn="l" fontAlgn="b"/>
                      <a:r>
                        <a:rPr lang="en-US" sz="1100" b="0" i="0" u="none" strike="noStrike">
                          <a:solidFill>
                            <a:srgbClr val="000000"/>
                          </a:solidFill>
                          <a:effectLst/>
                          <a:latin typeface="Calibri" panose="020F0502020204030204" pitchFamily="34" charset="0"/>
                        </a:rPr>
                        <a:t>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Family Medicine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wellness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Self Directive Learning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Fitness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Sports Medicine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419702425"/>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38703899"/>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Monday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Tuesday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Wednesday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Thursday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Friday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2452607603"/>
                  </a:ext>
                </a:extLst>
              </a:tr>
              <a:tr h="190500">
                <a:tc>
                  <a:txBody>
                    <a:bodyPr/>
                    <a:lstStyle/>
                    <a:p>
                      <a:pPr algn="l" fontAlgn="b"/>
                      <a:r>
                        <a:rPr lang="en-US" sz="1100" b="0" i="0" u="none" strike="noStrike">
                          <a:solidFill>
                            <a:srgbClr val="000000"/>
                          </a:solidFill>
                          <a:effectLst/>
                          <a:latin typeface="Calibri" panose="020F0502020204030204" pitchFamily="34" charset="0"/>
                        </a:rPr>
                        <a:t>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Family Medicine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Clinical Pharmacy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Counselling Session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Fitness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End of Elective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45525314"/>
                  </a:ext>
                </a:extLst>
              </a:tr>
              <a:tr h="190500">
                <a:tc>
                  <a:txBody>
                    <a:bodyPr/>
                    <a:lstStyle/>
                    <a:p>
                      <a:pPr algn="l" fontAlgn="b"/>
                      <a:r>
                        <a:rPr lang="en-US" sz="1100" b="0" i="0" u="none" strike="noStrike">
                          <a:solidFill>
                            <a:srgbClr val="000000"/>
                          </a:solidFill>
                          <a:effectLst/>
                          <a:latin typeface="Calibri" panose="020F0502020204030204" pitchFamily="34" charset="0"/>
                        </a:rPr>
                        <a:t>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Family Medicine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Clinical Pharmacy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wellness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Fitness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Project Presentation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888292584"/>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613493025"/>
                  </a:ext>
                </a:extLst>
              </a:tr>
            </a:tbl>
          </a:graphicData>
        </a:graphic>
      </p:graphicFrame>
    </p:spTree>
    <p:extLst>
      <p:ext uri="{BB962C8B-B14F-4D97-AF65-F5344CB8AC3E}">
        <p14:creationId xmlns:p14="http://schemas.microsoft.com/office/powerpoint/2010/main" val="3637063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1295400"/>
          </a:xfrm>
        </p:spPr>
        <p:txBody>
          <a:bodyPr>
            <a:normAutofit fontScale="90000"/>
          </a:bodyPr>
          <a:lstStyle/>
          <a:p>
            <a:r>
              <a:rPr lang="en-US" dirty="0" smtClean="0"/>
              <a:t>COACHING HEALTH BEHAVIORS</a:t>
            </a:r>
            <a:br>
              <a:rPr lang="en-US" dirty="0" smtClean="0"/>
            </a:br>
            <a:r>
              <a:rPr lang="en-US" dirty="0" smtClean="0"/>
              <a:t>MOTIVATIONAL INTERVIEWING</a:t>
            </a:r>
            <a:endParaRPr lang="en-US"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3733800"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5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What</a:t>
            </a:r>
            <a:endParaRPr lang="en-US" dirty="0"/>
          </a:p>
        </p:txBody>
      </p:sp>
      <p:sp>
        <p:nvSpPr>
          <p:cNvPr id="3" name="Content Placeholder 2"/>
          <p:cNvSpPr>
            <a:spLocks noGrp="1"/>
          </p:cNvSpPr>
          <p:nvPr>
            <p:ph idx="1"/>
          </p:nvPr>
        </p:nvSpPr>
        <p:spPr/>
        <p:txBody>
          <a:bodyPr/>
          <a:lstStyle/>
          <a:p>
            <a:r>
              <a:rPr lang="en-US" dirty="0" smtClean="0"/>
              <a:t>Motivational Interviewing Theory &amp; Skills</a:t>
            </a:r>
          </a:p>
          <a:p>
            <a:pPr lvl="1"/>
            <a:r>
              <a:rPr lang="en-US" dirty="0" smtClean="0"/>
              <a:t>Process of change</a:t>
            </a:r>
          </a:p>
          <a:p>
            <a:pPr lvl="1"/>
            <a:r>
              <a:rPr lang="en-US" dirty="0" smtClean="0"/>
              <a:t>Applied, experiential </a:t>
            </a:r>
          </a:p>
          <a:p>
            <a:r>
              <a:rPr lang="en-US" dirty="0" smtClean="0"/>
              <a:t>Counseling Skills</a:t>
            </a:r>
          </a:p>
          <a:p>
            <a:pPr lvl="1"/>
            <a:r>
              <a:rPr lang="en-US" dirty="0" smtClean="0"/>
              <a:t>Supportive</a:t>
            </a:r>
          </a:p>
          <a:p>
            <a:pPr lvl="1"/>
            <a:r>
              <a:rPr lang="en-US" dirty="0" smtClean="0"/>
              <a:t>Change-focused</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495800"/>
            <a:ext cx="2562225" cy="143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177" y="1905000"/>
            <a:ext cx="4524375"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77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Where</a:t>
            </a:r>
            <a:endParaRPr lang="en-US" dirty="0"/>
          </a:p>
        </p:txBody>
      </p:sp>
      <p:sp>
        <p:nvSpPr>
          <p:cNvPr id="3" name="Content Placeholder 2"/>
          <p:cNvSpPr>
            <a:spLocks noGrp="1"/>
          </p:cNvSpPr>
          <p:nvPr>
            <p:ph idx="1"/>
          </p:nvPr>
        </p:nvSpPr>
        <p:spPr/>
        <p:txBody>
          <a:bodyPr/>
          <a:lstStyle/>
          <a:p>
            <a:r>
              <a:rPr lang="en-US" dirty="0" smtClean="0"/>
              <a:t>Integrated Behavioral Health</a:t>
            </a:r>
          </a:p>
          <a:p>
            <a:pPr lvl="1"/>
            <a:r>
              <a:rPr lang="en-US" dirty="0"/>
              <a:t>Counseling Sessions</a:t>
            </a:r>
          </a:p>
          <a:p>
            <a:pPr lvl="1"/>
            <a:r>
              <a:rPr lang="en-US" dirty="0" smtClean="0"/>
              <a:t>Learner &amp; Provider</a:t>
            </a:r>
          </a:p>
          <a:p>
            <a:r>
              <a:rPr lang="en-US" dirty="0" smtClean="0"/>
              <a:t>Inpatient Teaching &amp; Rounding </a:t>
            </a:r>
          </a:p>
          <a:p>
            <a:pPr lvl="1"/>
            <a:r>
              <a:rPr lang="en-US" dirty="0" smtClean="0"/>
              <a:t>Monthly topics specific to IP</a:t>
            </a:r>
          </a:p>
          <a:p>
            <a:pPr lvl="1"/>
            <a:r>
              <a:rPr lang="en-US" dirty="0" smtClean="0"/>
              <a:t>Patient care &amp; Resident feedback</a:t>
            </a:r>
          </a:p>
          <a:p>
            <a:pPr lvl="1"/>
            <a:r>
              <a:rPr lang="en-US" dirty="0" smtClean="0"/>
              <a:t>Debrief</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599" y="914400"/>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536" y="426720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5364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6&quot;/&gt;&lt;/object&gt;&lt;object type=&quot;3&quot; unique_id=&quot;10005&quot;&gt;&lt;property id=&quot;20148&quot; value=&quot;5&quot;/&gt;&lt;property id=&quot;20300&quot; value=&quot;Slide 2&quot;/&gt;&lt;property id=&quot;20307&quot; value=&quot;287&quot;/&gt;&lt;/object&gt;&lt;object type=&quot;3&quot; unique_id=&quot;10006&quot;&gt;&lt;property id=&quot;20148&quot; value=&quot;5&quot;/&gt;&lt;property id=&quot;20300&quot; value=&quot;Slide 3 - &amp;quot;Moving Beyond the Traditional: Developing Authentic Assessments for Online Learning Modules&amp;quot;&quot;/&gt;&lt;property id=&quot;20307&quot; value=&quot;278&quot;/&gt;&lt;/object&gt;&lt;object type=&quot;3&quot; unique_id=&quot;10007&quot;&gt;&lt;property id=&quot;20148&quot; value=&quot;5&quot;/&gt;&lt;property id=&quot;20300&quot; value=&quot;Slide 4&quot;/&gt;&lt;property id=&quot;20307&quot; value=&quot;288&quot;/&gt;&lt;/object&gt;&lt;object type=&quot;3&quot; unique_id=&quot;10008&quot;&gt;&lt;property id=&quot;20148&quot; value=&quot;5&quot;/&gt;&lt;property id=&quot;20300&quot; value=&quot;Slide 5&quot;/&gt;&lt;property id=&quot;20307&quot; value=&quot;289&quot;/&gt;&lt;/object&gt;&lt;object type=&quot;3&quot; unique_id=&quot;10009&quot;&gt;&lt;property id=&quot;20148&quot; value=&quot;5&quot;/&gt;&lt;property id=&quot;20300&quot; value=&quot;Slide 8 - &amp;quot;breaking barriers&amp;quot;&quot;/&gt;&lt;property id=&quot;20307&quot; value=&quot;284&quot;/&gt;&lt;/object&gt;&lt;object type=&quot;3&quot; unique_id=&quot;10011&quot;&gt;&lt;property id=&quot;20148&quot; value=&quot;5&quot;/&gt;&lt;property id=&quot;20300&quot; value=&quot;Slide 11 - &amp;quot;motivational interviewing&amp;quot;&quot;/&gt;&lt;property id=&quot;20307&quot; value=&quot;283&quot;/&gt;&lt;/object&gt;&lt;object type=&quot;3&quot; unique_id=&quot;10012&quot;&gt;&lt;property id=&quot;20148&quot; value=&quot;5&quot;/&gt;&lt;property id=&quot;20300&quot; value=&quot;Slide 12&quot;/&gt;&lt;property id=&quot;20307&quot; value=&quot;273&quot;/&gt;&lt;/object&gt;&lt;object type=&quot;3&quot; unique_id=&quot;10013&quot;&gt;&lt;property id=&quot;20148&quot; value=&quot;5&quot;/&gt;&lt;property id=&quot;20300&quot; value=&quot;Slide 13&quot;/&gt;&lt;property id=&quot;20307&quot; value=&quot;279&quot;/&gt;&lt;/object&gt;&lt;object type=&quot;3&quot; unique_id=&quot;10017&quot;&gt;&lt;property id=&quot;20148&quot; value=&quot;5&quot;/&gt;&lt;property id=&quot;20300&quot; value=&quot;Slide 15 - &amp;quot;making an existing lesson more authentic&amp;quot;&quot;/&gt;&lt;property id=&quot;20307&quot; value=&quot;285&quot;/&gt;&lt;/object&gt;&lt;object type=&quot;3&quot; unique_id=&quot;10018&quot;&gt;&lt;property id=&quot;20148&quot; value=&quot;5&quot;/&gt;&lt;property id=&quot;20300&quot; value=&quot;Slide 16&quot;/&gt;&lt;property id=&quot;20307&quot; value=&quot;290&quot;/&gt;&lt;/object&gt;&lt;object type=&quot;3&quot; unique_id=&quot;10087&quot;&gt;&lt;property id=&quot;20148&quot; value=&quot;5&quot;/&gt;&lt;property id=&quot;20300&quot; value=&quot;Slide 6&quot;/&gt;&lt;property id=&quot;20307&quot; value=&quot;291&quot;/&gt;&lt;/object&gt;&lt;object type=&quot;3&quot; unique_id=&quot;10088&quot;&gt;&lt;property id=&quot;20148&quot; value=&quot;5&quot;/&gt;&lt;property id=&quot;20300&quot; value=&quot;Slide 7&quot;/&gt;&lt;property id=&quot;20307&quot; value=&quot;292&quot;/&gt;&lt;/object&gt;&lt;object type=&quot;3&quot; unique_id=&quot;10089&quot;&gt;&lt;property id=&quot;20148&quot; value=&quot;5&quot;/&gt;&lt;property id=&quot;20300&quot; value=&quot;Slide 9&quot;/&gt;&lt;property id=&quot;20307&quot; value=&quot;293&quot;/&gt;&lt;/object&gt;&lt;object type=&quot;3&quot; unique_id=&quot;10090&quot;&gt;&lt;property id=&quot;20148&quot; value=&quot;5&quot;/&gt;&lt;property id=&quot;20300&quot; value=&quot;Slide 10&quot;/&gt;&lt;property id=&quot;20307&quot; value=&quot;294&quot;/&gt;&lt;/object&gt;&lt;object type=&quot;3&quot; unique_id=&quot;10091&quot;&gt;&lt;property id=&quot;20148&quot; value=&quot;5&quot;/&gt;&lt;property id=&quot;20300&quot; value=&quot;Slide 14&quot;/&gt;&lt;property id=&quot;20307&quot; value=&quot;29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1076</Words>
  <Application>Microsoft Office PowerPoint</Application>
  <PresentationFormat>On-screen Show (4:3)</PresentationFormat>
  <Paragraphs>281</Paragraphs>
  <Slides>33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Microsoft Excel Chart</vt:lpstr>
      <vt:lpstr>Teaching Lifestyle Medicine with an Interdisciplinary and Interprofessional Team </vt:lpstr>
      <vt:lpstr>NOTHING TO DISCLOSE </vt:lpstr>
      <vt:lpstr>LEARNING OBJECTIVES</vt:lpstr>
      <vt:lpstr>PowerPoint Presentation</vt:lpstr>
      <vt:lpstr>LIFESTYLE MEDICINE COMPETENCIES</vt:lpstr>
      <vt:lpstr>PowerPoint Presentation</vt:lpstr>
      <vt:lpstr>COACHING HEALTH BEHAVIORS MOTIVATIONAL INTERVIEWING</vt:lpstr>
      <vt:lpstr>The What</vt:lpstr>
      <vt:lpstr>The Where</vt:lpstr>
      <vt:lpstr>NUTRITION AND SMOKING CESSATION</vt:lpstr>
      <vt:lpstr>Nutrition and Smoking Cessation</vt:lpstr>
      <vt:lpstr>Nutrition and Smoking Cessation</vt:lpstr>
      <vt:lpstr>SPORTS MEDICINE Musculoskeletal Assessment</vt:lpstr>
      <vt:lpstr>Musculoskeletal Assessment</vt:lpstr>
      <vt:lpstr>Musculoskeletal Assessment</vt:lpstr>
      <vt:lpstr>FITNESS TRAINER Nutrition and Physical Activity</vt:lpstr>
      <vt:lpstr>RESULTS</vt:lpstr>
      <vt:lpstr>My Experience……..</vt:lpstr>
      <vt:lpstr>Results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ROTATION  LIFESTYLE MEDICINEPRESCRIPTION PLAN</vt:lpstr>
      <vt:lpstr>PowerPoint Presentation</vt:lpstr>
      <vt:lpstr>PowerPoint Presentation</vt:lpstr>
      <vt:lpstr>PowerPoint Presentation</vt:lpstr>
      <vt:lpstr>Questions? ruhernan@iupui.edu</vt:lpstr>
    </vt:vector>
  </TitlesOfParts>
  <Company>IU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Cooper</dc:creator>
  <cp:lastModifiedBy>Hernandez Mondragon, Ruben H</cp:lastModifiedBy>
  <cp:revision>113</cp:revision>
  <cp:lastPrinted>2015-09-08T12:35:24Z</cp:lastPrinted>
  <dcterms:created xsi:type="dcterms:W3CDTF">2014-03-24T14:21:14Z</dcterms:created>
  <dcterms:modified xsi:type="dcterms:W3CDTF">2018-01-30T18:39:17Z</dcterms:modified>
</cp:coreProperties>
</file>