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1"/>
  </p:notesMasterIdLst>
  <p:sldIdLst>
    <p:sldId id="264" r:id="rId2"/>
    <p:sldId id="278" r:id="rId3"/>
    <p:sldId id="262" r:id="rId4"/>
    <p:sldId id="331" r:id="rId5"/>
    <p:sldId id="337" r:id="rId6"/>
    <p:sldId id="315" r:id="rId7"/>
    <p:sldId id="325" r:id="rId8"/>
    <p:sldId id="332" r:id="rId9"/>
    <p:sldId id="335" r:id="rId10"/>
    <p:sldId id="334" r:id="rId11"/>
    <p:sldId id="333" r:id="rId12"/>
    <p:sldId id="336" r:id="rId13"/>
    <p:sldId id="341" r:id="rId14"/>
    <p:sldId id="257" r:id="rId15"/>
    <p:sldId id="338" r:id="rId16"/>
    <p:sldId id="339" r:id="rId17"/>
    <p:sldId id="340" r:id="rId18"/>
    <p:sldId id="342" r:id="rId19"/>
    <p:sldId id="256" r:id="rId20"/>
    <p:sldId id="261" r:id="rId21"/>
    <p:sldId id="260" r:id="rId22"/>
    <p:sldId id="265" r:id="rId23"/>
    <p:sldId id="266" r:id="rId24"/>
    <p:sldId id="267" r:id="rId25"/>
    <p:sldId id="268" r:id="rId26"/>
    <p:sldId id="269" r:id="rId27"/>
    <p:sldId id="270" r:id="rId28"/>
    <p:sldId id="271" r:id="rId29"/>
    <p:sldId id="272" r:id="rId30"/>
    <p:sldId id="273" r:id="rId31"/>
    <p:sldId id="274" r:id="rId32"/>
    <p:sldId id="275" r:id="rId33"/>
    <p:sldId id="276" r:id="rId34"/>
    <p:sldId id="277" r:id="rId35"/>
    <p:sldId id="343" r:id="rId36"/>
    <p:sldId id="344" r:id="rId37"/>
    <p:sldId id="259" r:id="rId38"/>
    <p:sldId id="345" r:id="rId39"/>
    <p:sldId id="263" r:id="rId4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88"/>
    <p:restoredTop sz="92241"/>
  </p:normalViewPr>
  <p:slideViewPr>
    <p:cSldViewPr snapToGrid="0" snapToObjects="1">
      <p:cViewPr varScale="1">
        <p:scale>
          <a:sx n="52" d="100"/>
          <a:sy n="52" d="100"/>
        </p:scale>
        <p:origin x="1496"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45D8D5-AB18-094B-890E-C87E432B92C2}" type="datetimeFigureOut">
              <a:rPr lang="en-US" smtClean="0"/>
              <a:t>5/8/18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E139C9-AD23-F644-AE29-73E3A2FD5398}" type="slidenum">
              <a:rPr lang="en-US" smtClean="0"/>
              <a:t>‹#›</a:t>
            </a:fld>
            <a:endParaRPr lang="en-US"/>
          </a:p>
        </p:txBody>
      </p:sp>
    </p:spTree>
    <p:extLst>
      <p:ext uri="{BB962C8B-B14F-4D97-AF65-F5344CB8AC3E}">
        <p14:creationId xmlns:p14="http://schemas.microsoft.com/office/powerpoint/2010/main" val="541209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ncbi.nlm.nih.gov/pmc/articles/PMC3038821/#b1-0570252"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ncbi.nlm.nih.gov/pmc/articles/PMC3038821/#b2-0570252"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insidehighered.com/sites/default/server_files/files/Mentoring%20Map%5b1%5d(1).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7FFB31-312F-7D4C-9FB7-DF76FA5A4141}" type="slidenum">
              <a:rPr lang="en-US" smtClean="0"/>
              <a:t>4</a:t>
            </a:fld>
            <a:endParaRPr lang="en-US"/>
          </a:p>
        </p:txBody>
      </p:sp>
    </p:spTree>
    <p:extLst>
      <p:ext uri="{BB962C8B-B14F-4D97-AF65-F5344CB8AC3E}">
        <p14:creationId xmlns:p14="http://schemas.microsoft.com/office/powerpoint/2010/main" val="6786534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36575-01EC-3546-9483-9FD5227495F2}" type="slidenum">
              <a:rPr lang="en-US" smtClean="0"/>
              <a:t>22</a:t>
            </a:fld>
            <a:endParaRPr lang="en-US"/>
          </a:p>
        </p:txBody>
      </p:sp>
    </p:spTree>
    <p:extLst>
      <p:ext uri="{BB962C8B-B14F-4D97-AF65-F5344CB8AC3E}">
        <p14:creationId xmlns:p14="http://schemas.microsoft.com/office/powerpoint/2010/main" val="14823773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36575-01EC-3546-9483-9FD5227495F2}" type="slidenum">
              <a:rPr lang="en-US" smtClean="0"/>
              <a:t>23</a:t>
            </a:fld>
            <a:endParaRPr lang="en-US"/>
          </a:p>
        </p:txBody>
      </p:sp>
    </p:spTree>
    <p:extLst>
      <p:ext uri="{BB962C8B-B14F-4D97-AF65-F5344CB8AC3E}">
        <p14:creationId xmlns:p14="http://schemas.microsoft.com/office/powerpoint/2010/main" val="3584370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36575-01EC-3546-9483-9FD5227495F2}" type="slidenum">
              <a:rPr lang="en-US" smtClean="0"/>
              <a:t>24</a:t>
            </a:fld>
            <a:endParaRPr lang="en-US"/>
          </a:p>
        </p:txBody>
      </p:sp>
    </p:spTree>
    <p:extLst>
      <p:ext uri="{BB962C8B-B14F-4D97-AF65-F5344CB8AC3E}">
        <p14:creationId xmlns:p14="http://schemas.microsoft.com/office/powerpoint/2010/main" val="2190517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36575-01EC-3546-9483-9FD5227495F2}" type="slidenum">
              <a:rPr lang="en-US" smtClean="0"/>
              <a:t>25</a:t>
            </a:fld>
            <a:endParaRPr lang="en-US"/>
          </a:p>
        </p:txBody>
      </p:sp>
    </p:spTree>
    <p:extLst>
      <p:ext uri="{BB962C8B-B14F-4D97-AF65-F5344CB8AC3E}">
        <p14:creationId xmlns:p14="http://schemas.microsoft.com/office/powerpoint/2010/main" val="3108549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36575-01EC-3546-9483-9FD5227495F2}" type="slidenum">
              <a:rPr lang="en-US" smtClean="0"/>
              <a:t>26</a:t>
            </a:fld>
            <a:endParaRPr lang="en-US"/>
          </a:p>
        </p:txBody>
      </p:sp>
    </p:spTree>
    <p:extLst>
      <p:ext uri="{BB962C8B-B14F-4D97-AF65-F5344CB8AC3E}">
        <p14:creationId xmlns:p14="http://schemas.microsoft.com/office/powerpoint/2010/main" val="2491049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36575-01EC-3546-9483-9FD5227495F2}" type="slidenum">
              <a:rPr lang="en-US" smtClean="0"/>
              <a:t>27</a:t>
            </a:fld>
            <a:endParaRPr lang="en-US"/>
          </a:p>
        </p:txBody>
      </p:sp>
    </p:spTree>
    <p:extLst>
      <p:ext uri="{BB962C8B-B14F-4D97-AF65-F5344CB8AC3E}">
        <p14:creationId xmlns:p14="http://schemas.microsoft.com/office/powerpoint/2010/main" val="19510127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36575-01EC-3546-9483-9FD5227495F2}" type="slidenum">
              <a:rPr lang="en-US" smtClean="0"/>
              <a:t>28</a:t>
            </a:fld>
            <a:endParaRPr lang="en-US"/>
          </a:p>
        </p:txBody>
      </p:sp>
    </p:spTree>
    <p:extLst>
      <p:ext uri="{BB962C8B-B14F-4D97-AF65-F5344CB8AC3E}">
        <p14:creationId xmlns:p14="http://schemas.microsoft.com/office/powerpoint/2010/main" val="26616970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36575-01EC-3546-9483-9FD5227495F2}" type="slidenum">
              <a:rPr lang="en-US" smtClean="0"/>
              <a:t>29</a:t>
            </a:fld>
            <a:endParaRPr lang="en-US"/>
          </a:p>
        </p:txBody>
      </p:sp>
    </p:spTree>
    <p:extLst>
      <p:ext uri="{BB962C8B-B14F-4D97-AF65-F5344CB8AC3E}">
        <p14:creationId xmlns:p14="http://schemas.microsoft.com/office/powerpoint/2010/main" val="12717595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36575-01EC-3546-9483-9FD5227495F2}" type="slidenum">
              <a:rPr lang="en-US" smtClean="0"/>
              <a:t>30</a:t>
            </a:fld>
            <a:endParaRPr lang="en-US"/>
          </a:p>
        </p:txBody>
      </p:sp>
    </p:spTree>
    <p:extLst>
      <p:ext uri="{BB962C8B-B14F-4D97-AF65-F5344CB8AC3E}">
        <p14:creationId xmlns:p14="http://schemas.microsoft.com/office/powerpoint/2010/main" val="35071667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36575-01EC-3546-9483-9FD5227495F2}" type="slidenum">
              <a:rPr lang="en-US" smtClean="0"/>
              <a:t>31</a:t>
            </a:fld>
            <a:endParaRPr lang="en-US"/>
          </a:p>
        </p:txBody>
      </p:sp>
    </p:spTree>
    <p:extLst>
      <p:ext uri="{BB962C8B-B14F-4D97-AF65-F5344CB8AC3E}">
        <p14:creationId xmlns:p14="http://schemas.microsoft.com/office/powerpoint/2010/main" val="3763879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Nativism</a:t>
            </a:r>
            <a:r>
              <a:rPr lang="en-US" sz="1200" b="0" i="0" kern="1200" dirty="0">
                <a:solidFill>
                  <a:schemeClr val="tx1"/>
                </a:solidFill>
                <a:effectLst/>
                <a:latin typeface="+mn-lt"/>
                <a:ea typeface="+mn-ea"/>
                <a:cs typeface="+mn-cs"/>
              </a:rPr>
              <a:t> is the political policy of promoting the interests of native inhabitants against those of immigrants.</a:t>
            </a:r>
            <a:endParaRPr lang="en-US" dirty="0"/>
          </a:p>
        </p:txBody>
      </p:sp>
      <p:sp>
        <p:nvSpPr>
          <p:cNvPr id="4" name="Slide Number Placeholder 3"/>
          <p:cNvSpPr>
            <a:spLocks noGrp="1"/>
          </p:cNvSpPr>
          <p:nvPr>
            <p:ph type="sldNum" sz="quarter" idx="10"/>
          </p:nvPr>
        </p:nvSpPr>
        <p:spPr/>
        <p:txBody>
          <a:bodyPr/>
          <a:lstStyle/>
          <a:p>
            <a:fld id="{A07FFB31-312F-7D4C-9FB7-DF76FA5A4141}" type="slidenum">
              <a:rPr lang="en-US" smtClean="0"/>
              <a:t>6</a:t>
            </a:fld>
            <a:endParaRPr lang="en-US"/>
          </a:p>
        </p:txBody>
      </p:sp>
    </p:spTree>
    <p:extLst>
      <p:ext uri="{BB962C8B-B14F-4D97-AF65-F5344CB8AC3E}">
        <p14:creationId xmlns:p14="http://schemas.microsoft.com/office/powerpoint/2010/main" val="3184851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36575-01EC-3546-9483-9FD5227495F2}" type="slidenum">
              <a:rPr lang="en-US" smtClean="0"/>
              <a:t>32</a:t>
            </a:fld>
            <a:endParaRPr lang="en-US"/>
          </a:p>
        </p:txBody>
      </p:sp>
    </p:spTree>
    <p:extLst>
      <p:ext uri="{BB962C8B-B14F-4D97-AF65-F5344CB8AC3E}">
        <p14:creationId xmlns:p14="http://schemas.microsoft.com/office/powerpoint/2010/main" val="1654917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FF36575-01EC-3546-9483-9FD5227495F2}" type="slidenum">
              <a:rPr lang="en-US" smtClean="0"/>
              <a:t>33</a:t>
            </a:fld>
            <a:endParaRPr lang="en-US"/>
          </a:p>
        </p:txBody>
      </p:sp>
    </p:spTree>
    <p:extLst>
      <p:ext uri="{BB962C8B-B14F-4D97-AF65-F5344CB8AC3E}">
        <p14:creationId xmlns:p14="http://schemas.microsoft.com/office/powerpoint/2010/main" val="1724161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36575-01EC-3546-9483-9FD5227495F2}" type="slidenum">
              <a:rPr lang="en-US" smtClean="0"/>
              <a:t>34</a:t>
            </a:fld>
            <a:endParaRPr lang="en-US"/>
          </a:p>
        </p:txBody>
      </p:sp>
    </p:spTree>
    <p:extLst>
      <p:ext uri="{BB962C8B-B14F-4D97-AF65-F5344CB8AC3E}">
        <p14:creationId xmlns:p14="http://schemas.microsoft.com/office/powerpoint/2010/main" val="632546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EE139C9-AD23-F644-AE29-73E3A2FD5398}" type="slidenum">
              <a:rPr lang="en-US" smtClean="0"/>
              <a:t>36</a:t>
            </a:fld>
            <a:endParaRPr lang="en-US"/>
          </a:p>
        </p:txBody>
      </p:sp>
    </p:spTree>
    <p:extLst>
      <p:ext uri="{BB962C8B-B14F-4D97-AF65-F5344CB8AC3E}">
        <p14:creationId xmlns:p14="http://schemas.microsoft.com/office/powerpoint/2010/main" val="7767539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36575-01EC-3546-9483-9FD5227495F2}" type="slidenum">
              <a:rPr lang="en-US" smtClean="0"/>
              <a:t>37</a:t>
            </a:fld>
            <a:endParaRPr lang="en-US"/>
          </a:p>
        </p:txBody>
      </p:sp>
    </p:spTree>
    <p:extLst>
      <p:ext uri="{BB962C8B-B14F-4D97-AF65-F5344CB8AC3E}">
        <p14:creationId xmlns:p14="http://schemas.microsoft.com/office/powerpoint/2010/main" val="4195705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7FFB31-312F-7D4C-9FB7-DF76FA5A4141}" type="slidenum">
              <a:rPr lang="en-US" smtClean="0"/>
              <a:t>7</a:t>
            </a:fld>
            <a:endParaRPr lang="en-US"/>
          </a:p>
        </p:txBody>
      </p:sp>
    </p:spTree>
    <p:extLst>
      <p:ext uri="{BB962C8B-B14F-4D97-AF65-F5344CB8AC3E}">
        <p14:creationId xmlns:p14="http://schemas.microsoft.com/office/powerpoint/2010/main" val="2178385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word was inspired</a:t>
            </a:r>
            <a:r>
              <a:rPr lang="en-US" baseline="0" dirty="0"/>
              <a:t> by the character of Mentor in Homer’s Odyssey</a:t>
            </a:r>
          </a:p>
          <a:p>
            <a:endParaRPr lang="en-US" baseline="0" dirty="0"/>
          </a:p>
          <a:p>
            <a:r>
              <a:rPr lang="en-US" baseline="0" dirty="0"/>
              <a:t>The goddess Athena takes on his appearance in order to guide young Telemachus in his time of difficulty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word </a:t>
            </a:r>
            <a:r>
              <a:rPr lang="en-US" sz="1200" i="1" kern="1200" dirty="0">
                <a:solidFill>
                  <a:schemeClr val="tx1"/>
                </a:solidFill>
                <a:effectLst/>
                <a:latin typeface="+mn-lt"/>
                <a:ea typeface="+mn-ea"/>
                <a:cs typeface="+mn-cs"/>
              </a:rPr>
              <a:t>mentor</a:t>
            </a:r>
            <a:r>
              <a:rPr lang="en-US" sz="1200" kern="1200" dirty="0">
                <a:solidFill>
                  <a:schemeClr val="tx1"/>
                </a:solidFill>
                <a:effectLst/>
                <a:latin typeface="+mn-lt"/>
                <a:ea typeface="+mn-ea"/>
                <a:cs typeface="+mn-cs"/>
              </a:rPr>
              <a:t> originates from Homer’s famous poem, </a:t>
            </a:r>
            <a:r>
              <a:rPr lang="en-US" sz="1200" i="1" kern="1200" dirty="0">
                <a:solidFill>
                  <a:schemeClr val="tx1"/>
                </a:solidFill>
                <a:effectLst/>
                <a:latin typeface="+mn-lt"/>
                <a:ea typeface="+mn-ea"/>
                <a:cs typeface="+mn-cs"/>
              </a:rPr>
              <a:t>The Odyssey</a:t>
            </a:r>
            <a:r>
              <a:rPr lang="en-US" sz="1200" kern="1200" dirty="0">
                <a:solidFill>
                  <a:schemeClr val="tx1"/>
                </a:solidFill>
                <a:effectLst/>
                <a:latin typeface="+mn-lt"/>
                <a:ea typeface="+mn-ea"/>
                <a:cs typeface="+mn-cs"/>
              </a:rPr>
              <a:t>. Mentor was an extremely wise man who supported and guided Telemachus on the search for his father, Odysseus. In Greek, </a:t>
            </a:r>
            <a:r>
              <a:rPr lang="en-US" sz="1200" i="1" kern="1200" dirty="0">
                <a:solidFill>
                  <a:schemeClr val="tx1"/>
                </a:solidFill>
                <a:effectLst/>
                <a:latin typeface="+mn-lt"/>
                <a:ea typeface="+mn-ea"/>
                <a:cs typeface="+mn-cs"/>
              </a:rPr>
              <a:t>mentor </a:t>
            </a:r>
            <a:r>
              <a:rPr lang="en-US" sz="1200" kern="1200" dirty="0">
                <a:solidFill>
                  <a:schemeClr val="tx1"/>
                </a:solidFill>
                <a:effectLst/>
                <a:latin typeface="+mn-lt"/>
                <a:ea typeface="+mn-ea"/>
                <a:cs typeface="+mn-cs"/>
              </a:rPr>
              <a:t>literally means “to endure”—to last through the ages.</a:t>
            </a:r>
            <a:r>
              <a:rPr lang="en-US" sz="1200" kern="1200" baseline="30000" dirty="0">
                <a:solidFill>
                  <a:schemeClr val="tx1"/>
                </a:solidFill>
                <a:effectLst/>
                <a:latin typeface="+mn-lt"/>
                <a:ea typeface="+mn-ea"/>
                <a:cs typeface="+mn-cs"/>
                <a:hlinkClick r:id="rId3"/>
              </a:rPr>
              <a:t>1</a:t>
            </a:r>
            <a:r>
              <a:rPr lang="en-US" sz="1200" kern="1200" dirty="0">
                <a:solidFill>
                  <a:schemeClr val="tx1"/>
                </a:solidFill>
                <a:effectLst/>
                <a:latin typeface="+mn-lt"/>
                <a:ea typeface="+mn-ea"/>
                <a:cs typeface="+mn-cs"/>
              </a:rPr>
              <a:t> In modern English, it is “a trusted counselor or guide.”</a:t>
            </a:r>
            <a:r>
              <a:rPr lang="en-US" sz="1200" kern="1200" baseline="30000" dirty="0">
                <a:solidFill>
                  <a:schemeClr val="tx1"/>
                </a:solidFill>
                <a:effectLst/>
                <a:latin typeface="+mn-lt"/>
                <a:ea typeface="+mn-ea"/>
                <a:cs typeface="+mn-cs"/>
                <a:hlinkClick r:id="rId4"/>
              </a:rPr>
              <a:t>2</a:t>
            </a:r>
            <a:endParaRPr lang="en-US" sz="1200" kern="1200" dirty="0">
              <a:solidFill>
                <a:schemeClr val="tx1"/>
              </a:solidFill>
              <a:effectLst/>
              <a:latin typeface="+mn-lt"/>
              <a:ea typeface="+mn-ea"/>
              <a:cs typeface="+mn-cs"/>
            </a:endParaRP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F35500D-34B3-4A01-85E8-FD58F96F08AF}" type="slidenum">
              <a:rPr lang="en-US" smtClean="0"/>
              <a:t>11</a:t>
            </a:fld>
            <a:endParaRPr lang="en-US"/>
          </a:p>
        </p:txBody>
      </p:sp>
    </p:spTree>
    <p:extLst>
      <p:ext uri="{BB962C8B-B14F-4D97-AF65-F5344CB8AC3E}">
        <p14:creationId xmlns:p14="http://schemas.microsoft.com/office/powerpoint/2010/main" val="9072326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Roles</a:t>
            </a:r>
            <a:r>
              <a:rPr lang="en-US" baseline="0" dirty="0"/>
              <a:t> blur---change over time</a:t>
            </a:r>
            <a:endParaRPr lang="en-US" dirty="0"/>
          </a:p>
        </p:txBody>
      </p:sp>
      <p:sp>
        <p:nvSpPr>
          <p:cNvPr id="4" name="Slide Number Placeholder 3"/>
          <p:cNvSpPr>
            <a:spLocks noGrp="1"/>
          </p:cNvSpPr>
          <p:nvPr>
            <p:ph type="sldNum" sz="quarter" idx="10"/>
          </p:nvPr>
        </p:nvSpPr>
        <p:spPr/>
        <p:txBody>
          <a:bodyPr/>
          <a:lstStyle/>
          <a:p>
            <a:fld id="{EF35500D-34B3-4A01-85E8-FD58F96F08AF}" type="slidenum">
              <a:rPr lang="en-US" smtClean="0"/>
              <a:t>12</a:t>
            </a:fld>
            <a:endParaRPr lang="en-US"/>
          </a:p>
        </p:txBody>
      </p:sp>
    </p:spTree>
    <p:extLst>
      <p:ext uri="{BB962C8B-B14F-4D97-AF65-F5344CB8AC3E}">
        <p14:creationId xmlns:p14="http://schemas.microsoft.com/office/powerpoint/2010/main" val="19699670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hlinkClick r:id="rId3" invalidUrl="https://www.insidehighered.com/sites/default/server_files/files/Mentoring Map[1](1).pdf"/>
              </a:rPr>
              <a:t>https://www.insidehighered.com/sites/default/server_files/files/Mentoring%20Map%5B1%5D(1).pdf</a:t>
            </a:r>
            <a:endParaRPr lang="en-US" dirty="0"/>
          </a:p>
        </p:txBody>
      </p:sp>
      <p:sp>
        <p:nvSpPr>
          <p:cNvPr id="4" name="Slide Number Placeholder 3"/>
          <p:cNvSpPr>
            <a:spLocks noGrp="1"/>
          </p:cNvSpPr>
          <p:nvPr>
            <p:ph type="sldNum" sz="quarter" idx="10"/>
          </p:nvPr>
        </p:nvSpPr>
        <p:spPr/>
        <p:txBody>
          <a:bodyPr/>
          <a:lstStyle/>
          <a:p>
            <a:fld id="{0EE139C9-AD23-F644-AE29-73E3A2FD5398}" type="slidenum">
              <a:rPr lang="en-US" smtClean="0"/>
              <a:t>18</a:t>
            </a:fld>
            <a:endParaRPr lang="en-US"/>
          </a:p>
        </p:txBody>
      </p:sp>
    </p:spTree>
    <p:extLst>
      <p:ext uri="{BB962C8B-B14F-4D97-AF65-F5344CB8AC3E}">
        <p14:creationId xmlns:p14="http://schemas.microsoft.com/office/powerpoint/2010/main" val="30947090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36575-01EC-3546-9483-9FD5227495F2}" type="slidenum">
              <a:rPr lang="en-US" smtClean="0"/>
              <a:t>19</a:t>
            </a:fld>
            <a:endParaRPr lang="en-US"/>
          </a:p>
        </p:txBody>
      </p:sp>
    </p:spTree>
    <p:extLst>
      <p:ext uri="{BB962C8B-B14F-4D97-AF65-F5344CB8AC3E}">
        <p14:creationId xmlns:p14="http://schemas.microsoft.com/office/powerpoint/2010/main" val="4098829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36575-01EC-3546-9483-9FD5227495F2}" type="slidenum">
              <a:rPr lang="en-US" smtClean="0"/>
              <a:t>20</a:t>
            </a:fld>
            <a:endParaRPr lang="en-US"/>
          </a:p>
        </p:txBody>
      </p:sp>
    </p:spTree>
    <p:extLst>
      <p:ext uri="{BB962C8B-B14F-4D97-AF65-F5344CB8AC3E}">
        <p14:creationId xmlns:p14="http://schemas.microsoft.com/office/powerpoint/2010/main" val="2096846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FF36575-01EC-3546-9483-9FD5227495F2}" type="slidenum">
              <a:rPr lang="en-US" smtClean="0"/>
              <a:t>21</a:t>
            </a:fld>
            <a:endParaRPr lang="en-US"/>
          </a:p>
        </p:txBody>
      </p:sp>
    </p:spTree>
    <p:extLst>
      <p:ext uri="{BB962C8B-B14F-4D97-AF65-F5344CB8AC3E}">
        <p14:creationId xmlns:p14="http://schemas.microsoft.com/office/powerpoint/2010/main" val="14325463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06099" y="2106259"/>
            <a:ext cx="6853412" cy="1470025"/>
          </a:xfrm>
        </p:spPr>
        <p:txBody>
          <a:bodyPr>
            <a:normAutofit/>
          </a:bodyPr>
          <a:lstStyle>
            <a:lvl1pPr algn="ctr">
              <a:defRPr sz="3800" b="1" i="0">
                <a:solidFill>
                  <a:schemeClr val="tx1"/>
                </a:solidFill>
                <a:latin typeface="Helvetica"/>
                <a:cs typeface="Helvetica"/>
              </a:defRPr>
            </a:lvl1pPr>
          </a:lstStyle>
          <a:p>
            <a:r>
              <a:rPr lang="en-US" dirty="0"/>
              <a:t>Click to edit Master title style</a:t>
            </a:r>
            <a:br>
              <a:rPr lang="en-US" dirty="0"/>
            </a:br>
            <a:r>
              <a:rPr lang="en-US" dirty="0"/>
              <a:t>Click to edit Master title style Click to edit Master title style</a:t>
            </a:r>
          </a:p>
        </p:txBody>
      </p:sp>
      <p:sp>
        <p:nvSpPr>
          <p:cNvPr id="3" name="Subtitle 2"/>
          <p:cNvSpPr>
            <a:spLocks noGrp="1"/>
          </p:cNvSpPr>
          <p:nvPr>
            <p:ph type="subTitle" idx="1" hasCustomPrompt="1"/>
          </p:nvPr>
        </p:nvSpPr>
        <p:spPr>
          <a:xfrm>
            <a:off x="1492316" y="4063709"/>
            <a:ext cx="6079746" cy="1752600"/>
          </a:xfrm>
        </p:spPr>
        <p:txBody>
          <a:bodyPr/>
          <a:lstStyle>
            <a:lvl1pPr marL="0" marR="0" indent="0" algn="ctr" defTabSz="457200" rtl="0" eaLnBrk="1" fontAlgn="auto" latinLnBrk="0" hangingPunct="1">
              <a:lnSpc>
                <a:spcPct val="100000"/>
              </a:lnSpc>
              <a:spcBef>
                <a:spcPct val="20000"/>
              </a:spcBef>
              <a:spcAft>
                <a:spcPts val="0"/>
              </a:spcAft>
              <a:buClrTx/>
              <a:buSzTx/>
              <a:buFont typeface="Arial"/>
              <a:buNone/>
              <a:tabLst/>
              <a:defRPr sz="3000" b="0" i="1">
                <a:solidFill>
                  <a:schemeClr val="tx1"/>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br>
              <a:rPr lang="en-US" dirty="0"/>
            </a:br>
            <a:r>
              <a:rPr lang="en-US" dirty="0"/>
              <a:t>Click to edit Master subtitle style</a:t>
            </a:r>
          </a:p>
          <a:p>
            <a:endParaRPr lang="en-US" dirty="0"/>
          </a:p>
        </p:txBody>
      </p:sp>
    </p:spTree>
    <p:extLst>
      <p:ext uri="{BB962C8B-B14F-4D97-AF65-F5344CB8AC3E}">
        <p14:creationId xmlns:p14="http://schemas.microsoft.com/office/powerpoint/2010/main" val="3174556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itle Placeholder 1"/>
          <p:cNvSpPr>
            <a:spLocks noGrp="1"/>
          </p:cNvSpPr>
          <p:nvPr>
            <p:ph type="title"/>
          </p:nvPr>
        </p:nvSpPr>
        <p:spPr>
          <a:xfrm>
            <a:off x="457200" y="944047"/>
            <a:ext cx="8229600" cy="1143000"/>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4" name="Text Placeholder 2"/>
          <p:cNvSpPr>
            <a:spLocks noGrp="1"/>
          </p:cNvSpPr>
          <p:nvPr>
            <p:ph idx="1"/>
          </p:nvPr>
        </p:nvSpPr>
        <p:spPr>
          <a:xfrm>
            <a:off x="457200" y="2269609"/>
            <a:ext cx="8229600" cy="394687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87795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816002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picTx">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5234" cy="822960"/>
          </a:xfrm>
        </p:spPr>
        <p:txBody>
          <a:bodyPr tIns="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solidFill>
            <a:schemeClr val="bg2">
              <a:lumMod val="90000"/>
            </a:schemeClr>
          </a:solidFill>
        </p:spPr>
        <p:txBody>
          <a:bodyPr lIns="457200" tIns="45720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822960" y="5907024"/>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fld id="{5586B75A-687E-405C-8A0B-8D00578BA2C3}" type="datetimeFigureOut">
              <a:rPr lang="en-US" smtClean="0"/>
              <a:pPr/>
              <a:t>5/8/18</a:t>
            </a:fld>
            <a:endParaRPr lang="en-US" dirty="0"/>
          </a:p>
        </p:txBody>
      </p:sp>
      <p:sp>
        <p:nvSpPr>
          <p:cNvPr id="6" name="Footer Placeholder 5"/>
          <p:cNvSpPr>
            <a:spLocks noGrp="1"/>
          </p:cNvSpPr>
          <p:nvPr>
            <p:ph type="ftr" sz="quarter" idx="11"/>
          </p:nvPr>
        </p:nvSpPr>
        <p:spPr/>
        <p:txBody>
          <a:bodyPr/>
          <a:lstStyle/>
          <a:p>
            <a:r>
              <a:rPr lang="en-US"/>
              <a:t>
              </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138974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5586B75A-687E-405C-8A0B-8D00578BA2C3}" type="datetimeFigureOut">
              <a:rPr lang="en-US" smtClean="0"/>
              <a:pPr/>
              <a:t>5/8/18</a:t>
            </a:fld>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4661558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586B75A-687E-405C-8A0B-8D00578BA2C3}" type="datetimeFigureOut">
              <a:rPr lang="en-US" smtClean="0"/>
              <a:pPr/>
              <a:t>5/8/18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6738285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48A87A34-81AB-432B-8DAE-1953F412C126}" type="datetimeFigureOut">
              <a:rPr lang="en-US" smtClean="0"/>
              <a:t>5/8/18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18764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4" name="Title 1"/>
          <p:cNvSpPr>
            <a:spLocks noGrp="1"/>
          </p:cNvSpPr>
          <p:nvPr>
            <p:ph type="title"/>
          </p:nvPr>
        </p:nvSpPr>
        <p:spPr>
          <a:xfrm>
            <a:off x="685332" y="618518"/>
            <a:ext cx="7773338"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59746" y="2371018"/>
            <a:ext cx="3655106"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2" name="Content Placeholder 3"/>
          <p:cNvSpPr>
            <a:spLocks noGrp="1"/>
          </p:cNvSpPr>
          <p:nvPr>
            <p:ph sz="quarter" idx="13"/>
          </p:nvPr>
        </p:nvSpPr>
        <p:spPr>
          <a:xfrm>
            <a:off x="685331" y="3051013"/>
            <a:ext cx="3829520"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97317" y="2371018"/>
            <a:ext cx="3661353" cy="679994"/>
          </a:xfrm>
        </p:spPr>
        <p:txBody>
          <a:bodyPr anchor="b">
            <a:noAutofit/>
          </a:bodyPr>
          <a:lstStyle>
            <a:lvl1pPr marL="0" indent="0">
              <a:lnSpc>
                <a:spcPct val="85000"/>
              </a:lnSpc>
              <a:buNone/>
              <a:defRPr sz="195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13" name="Content Placeholder 5"/>
          <p:cNvSpPr>
            <a:spLocks noGrp="1"/>
          </p:cNvSpPr>
          <p:nvPr>
            <p:ph sz="quarter" idx="14"/>
          </p:nvPr>
        </p:nvSpPr>
        <p:spPr>
          <a:xfrm>
            <a:off x="4629150" y="3051013"/>
            <a:ext cx="3829051" cy="274018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411829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0"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40601"/>
            <a:ext cx="8229600" cy="1187865"/>
          </a:xfrm>
          <a:prstGeom prst="rect">
            <a:avLst/>
          </a:prstGeom>
        </p:spPr>
        <p:txBody>
          <a:bodyPr vert="horz" lIns="91440" tIns="45720" rIns="91440" bIns="45720" rtlCol="0" anchor="ctr">
            <a:normAutofit/>
          </a:bodyPr>
          <a:lstStyle/>
          <a:p>
            <a:r>
              <a:rPr lang="en-US" dirty="0"/>
              <a:t>Click to edit Master title style</a:t>
            </a:r>
            <a:br>
              <a:rPr lang="en-US" dirty="0"/>
            </a:br>
            <a:r>
              <a:rPr lang="en-US" dirty="0"/>
              <a:t>Click to edit Master title style</a:t>
            </a:r>
          </a:p>
        </p:txBody>
      </p:sp>
      <p:sp>
        <p:nvSpPr>
          <p:cNvPr id="3" name="Text Placeholder 2"/>
          <p:cNvSpPr>
            <a:spLocks noGrp="1"/>
          </p:cNvSpPr>
          <p:nvPr>
            <p:ph type="body" idx="1"/>
          </p:nvPr>
        </p:nvSpPr>
        <p:spPr>
          <a:xfrm>
            <a:off x="457200" y="2266165"/>
            <a:ext cx="8229600" cy="39562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58395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txStyles>
    <p:titleStyle>
      <a:lvl1pPr algn="ctr" defTabSz="457200" rtl="0" eaLnBrk="1" latinLnBrk="0" hangingPunct="1">
        <a:spcBef>
          <a:spcPct val="0"/>
        </a:spcBef>
        <a:buNone/>
        <a:defRPr sz="4000" b="1" i="0" kern="1200">
          <a:solidFill>
            <a:schemeClr val="tx1"/>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800" b="0" i="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400" b="0" i="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2000" b="0" i="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hyperlink" Target="https://www.insidehighered.com/sites/default/server_files/files/Mentoring%20Map%5b1%5d(1).pdf"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hyperlink" Target="mailto:jennifer.edgoose@fammed.wisc.edu" TargetMode="External"/><Relationship Id="rId2" Type="http://schemas.openxmlformats.org/officeDocument/2006/relationships/hyperlink" Target="http://www.fammed.wisc.edu/files/webfm-uploads/documents/diversity/Mentorship-Toolkit.pdf" TargetMode="Externa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s://en.oxforddictionaries.com/definition/us/inclusivit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hyperlink" Target="http://www.otheringandbelonging.org/editors-introduc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18799" y="1549400"/>
            <a:ext cx="6853412" cy="2317043"/>
          </a:xfrm>
        </p:spPr>
        <p:txBody>
          <a:bodyPr>
            <a:normAutofit/>
          </a:bodyPr>
          <a:lstStyle/>
          <a:p>
            <a:r>
              <a:rPr lang="en-US" sz="5300" dirty="0"/>
              <a:t>MENTORSHIP</a:t>
            </a:r>
            <a:r>
              <a:rPr lang="en-US" sz="5400" dirty="0"/>
              <a:t>: </a:t>
            </a:r>
            <a:br>
              <a:rPr lang="en-US" dirty="0"/>
            </a:br>
            <a:r>
              <a:rPr lang="en-US" sz="4400" dirty="0"/>
              <a:t>Creating a Culture of Inclusivity </a:t>
            </a:r>
            <a:endParaRPr lang="en-US" dirty="0"/>
          </a:p>
        </p:txBody>
      </p:sp>
      <p:sp>
        <p:nvSpPr>
          <p:cNvPr id="3" name="Subtitle 2"/>
          <p:cNvSpPr>
            <a:spLocks noGrp="1"/>
          </p:cNvSpPr>
          <p:nvPr>
            <p:ph type="subTitle" idx="1"/>
          </p:nvPr>
        </p:nvSpPr>
        <p:spPr>
          <a:xfrm>
            <a:off x="660400" y="4508499"/>
            <a:ext cx="8166100" cy="1307809"/>
          </a:xfrm>
        </p:spPr>
        <p:txBody>
          <a:bodyPr>
            <a:normAutofit/>
          </a:bodyPr>
          <a:lstStyle/>
          <a:p>
            <a:pPr algn="r">
              <a:lnSpc>
                <a:spcPct val="110000"/>
              </a:lnSpc>
              <a:spcBef>
                <a:spcPts val="0"/>
              </a:spcBef>
            </a:pPr>
            <a:r>
              <a:rPr lang="en-US" sz="1800" i="0" dirty="0"/>
              <a:t>Jennifer Edgoose, MD, MPH; Melissa Stiles, MD; </a:t>
            </a:r>
          </a:p>
          <a:p>
            <a:pPr algn="r">
              <a:lnSpc>
                <a:spcPct val="110000"/>
              </a:lnSpc>
              <a:spcBef>
                <a:spcPts val="0"/>
              </a:spcBef>
            </a:pPr>
            <a:r>
              <a:rPr lang="en-US" sz="1800" i="0" dirty="0"/>
              <a:t>Kacia Stevenson; Kjersti Knox, MD; </a:t>
            </a:r>
          </a:p>
          <a:p>
            <a:pPr algn="r">
              <a:lnSpc>
                <a:spcPct val="110000"/>
              </a:lnSpc>
              <a:spcBef>
                <a:spcPts val="0"/>
              </a:spcBef>
            </a:pPr>
            <a:r>
              <a:rPr lang="en-US" sz="1800" i="0" dirty="0"/>
              <a:t>Ronni Hayon, MD; Sarina Schrager, MD, MS; </a:t>
            </a:r>
          </a:p>
          <a:p>
            <a:pPr algn="r">
              <a:lnSpc>
                <a:spcPct val="110000"/>
              </a:lnSpc>
              <a:spcBef>
                <a:spcPts val="0"/>
              </a:spcBef>
            </a:pPr>
            <a:r>
              <a:rPr lang="en-US" sz="1800" i="0" dirty="0"/>
              <a:t>Andrea Martonffy, MD; Thomas Hahn, MD</a:t>
            </a:r>
            <a:endParaRPr lang="en-US" sz="1800" dirty="0"/>
          </a:p>
        </p:txBody>
      </p:sp>
      <p:pic>
        <p:nvPicPr>
          <p:cNvPr id="4" name="Picture 5" descr="Inline image 1">
            <a:extLst>
              <a:ext uri="{FF2B5EF4-FFF2-40B4-BE49-F238E27FC236}">
                <a16:creationId xmlns:a16="http://schemas.microsoft.com/office/drawing/2014/main" id="{283817E2-4271-A14D-83F3-9EB747289C0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30200" y="4862343"/>
            <a:ext cx="2755900" cy="9539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69925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498755" y="1388951"/>
            <a:ext cx="3645243" cy="1143000"/>
          </a:xfrm>
        </p:spPr>
        <p:txBody>
          <a:bodyPr/>
          <a:lstStyle/>
          <a:p>
            <a:r>
              <a:rPr lang="en-US" dirty="0"/>
              <a:t>Advisor</a:t>
            </a:r>
          </a:p>
        </p:txBody>
      </p:sp>
      <p:pic>
        <p:nvPicPr>
          <p:cNvPr id="8" name="Content Placeholder 7" descr="download.jpg"/>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99752" y="1592151"/>
            <a:ext cx="5161934" cy="4055805"/>
          </a:xfrm>
        </p:spPr>
      </p:pic>
      <p:sp>
        <p:nvSpPr>
          <p:cNvPr id="4" name="Text Placeholder 3"/>
          <p:cNvSpPr>
            <a:spLocks noGrp="1"/>
          </p:cNvSpPr>
          <p:nvPr>
            <p:ph type="body" sz="half" idx="4294967295"/>
          </p:nvPr>
        </p:nvSpPr>
        <p:spPr>
          <a:xfrm>
            <a:off x="6028723" y="2268169"/>
            <a:ext cx="2940908" cy="3379787"/>
          </a:xfrm>
        </p:spPr>
        <p:txBody>
          <a:bodyPr anchor="ctr">
            <a:normAutofit/>
          </a:bodyPr>
          <a:lstStyle/>
          <a:p>
            <a:pPr marL="0" indent="0">
              <a:buNone/>
            </a:pPr>
            <a:r>
              <a:rPr lang="en-US" sz="2800" dirty="0"/>
              <a:t>“…..to give an opinion or suggestion to someone about what should be done “</a:t>
            </a:r>
          </a:p>
        </p:txBody>
      </p:sp>
    </p:spTree>
    <p:extLst>
      <p:ext uri="{BB962C8B-B14F-4D97-AF65-F5344CB8AC3E}">
        <p14:creationId xmlns:p14="http://schemas.microsoft.com/office/powerpoint/2010/main" val="15373231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0709" y="1094858"/>
            <a:ext cx="4353291" cy="1143000"/>
          </a:xfrm>
        </p:spPr>
        <p:txBody>
          <a:bodyPr>
            <a:normAutofit/>
          </a:bodyPr>
          <a:lstStyle/>
          <a:p>
            <a:r>
              <a:rPr lang="en-US" dirty="0"/>
              <a:t>Mentor</a:t>
            </a:r>
          </a:p>
        </p:txBody>
      </p:sp>
      <p:pic>
        <p:nvPicPr>
          <p:cNvPr id="5" name="Picture Placeholder 4" descr="images.jpg"/>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261466" y="790784"/>
            <a:ext cx="4529243" cy="5461735"/>
          </a:xfrm>
        </p:spPr>
      </p:pic>
      <p:sp>
        <p:nvSpPr>
          <p:cNvPr id="4" name="Text Placeholder 3"/>
          <p:cNvSpPr>
            <a:spLocks noGrp="1"/>
          </p:cNvSpPr>
          <p:nvPr>
            <p:ph type="body" sz="half" idx="4294967295"/>
          </p:nvPr>
        </p:nvSpPr>
        <p:spPr>
          <a:xfrm>
            <a:off x="5090983" y="2537554"/>
            <a:ext cx="3633917" cy="3008869"/>
          </a:xfrm>
        </p:spPr>
        <p:txBody>
          <a:bodyPr>
            <a:normAutofit/>
          </a:bodyPr>
          <a:lstStyle/>
          <a:p>
            <a:pPr marL="0" indent="0" algn="ctr">
              <a:buNone/>
            </a:pPr>
            <a:r>
              <a:rPr lang="en-US" sz="2800" dirty="0"/>
              <a:t>“ A trusted counselor or guide”</a:t>
            </a:r>
          </a:p>
        </p:txBody>
      </p:sp>
    </p:spTree>
    <p:extLst>
      <p:ext uri="{BB962C8B-B14F-4D97-AF65-F5344CB8AC3E}">
        <p14:creationId xmlns:p14="http://schemas.microsoft.com/office/powerpoint/2010/main" val="2587610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23745328"/>
              </p:ext>
            </p:extLst>
          </p:nvPr>
        </p:nvGraphicFramePr>
        <p:xfrm>
          <a:off x="736600" y="815547"/>
          <a:ext cx="7708902" cy="5535824"/>
        </p:xfrm>
        <a:graphic>
          <a:graphicData uri="http://schemas.openxmlformats.org/drawingml/2006/table">
            <a:tbl>
              <a:tblPr firstRow="1" bandRow="1">
                <a:tableStyleId>{5C22544A-7EE6-4342-B048-85BDC9FD1C3A}</a:tableStyleId>
              </a:tblPr>
              <a:tblGrid>
                <a:gridCol w="2569634">
                  <a:extLst>
                    <a:ext uri="{9D8B030D-6E8A-4147-A177-3AD203B41FA5}">
                      <a16:colId xmlns:a16="http://schemas.microsoft.com/office/drawing/2014/main" val="820556708"/>
                    </a:ext>
                  </a:extLst>
                </a:gridCol>
                <a:gridCol w="2569634">
                  <a:extLst>
                    <a:ext uri="{9D8B030D-6E8A-4147-A177-3AD203B41FA5}">
                      <a16:colId xmlns:a16="http://schemas.microsoft.com/office/drawing/2014/main" val="20001"/>
                    </a:ext>
                  </a:extLst>
                </a:gridCol>
                <a:gridCol w="2569634">
                  <a:extLst>
                    <a:ext uri="{9D8B030D-6E8A-4147-A177-3AD203B41FA5}">
                      <a16:colId xmlns:a16="http://schemas.microsoft.com/office/drawing/2014/main" val="20002"/>
                    </a:ext>
                  </a:extLst>
                </a:gridCol>
              </a:tblGrid>
              <a:tr h="598689">
                <a:tc>
                  <a:txBody>
                    <a:bodyPr/>
                    <a:lstStyle/>
                    <a:p>
                      <a:pPr algn="ctr"/>
                      <a:r>
                        <a:rPr lang="en-US" sz="2400" dirty="0"/>
                        <a:t>COACH</a:t>
                      </a:r>
                    </a:p>
                  </a:txBody>
                  <a:tcPr anchor="ctr"/>
                </a:tc>
                <a:tc>
                  <a:txBody>
                    <a:bodyPr/>
                    <a:lstStyle/>
                    <a:p>
                      <a:pPr algn="ctr"/>
                      <a:r>
                        <a:rPr lang="en-US" sz="2400" dirty="0"/>
                        <a:t>ADVISOR</a:t>
                      </a:r>
                    </a:p>
                  </a:txBody>
                  <a:tcPr anchor="ctr"/>
                </a:tc>
                <a:tc>
                  <a:txBody>
                    <a:bodyPr/>
                    <a:lstStyle/>
                    <a:p>
                      <a:pPr algn="ctr"/>
                      <a:r>
                        <a:rPr lang="en-US" sz="2400" dirty="0"/>
                        <a:t>MENTOR</a:t>
                      </a:r>
                    </a:p>
                  </a:txBody>
                  <a:tcPr anchor="ctr"/>
                </a:tc>
                <a:extLst>
                  <a:ext uri="{0D108BD9-81ED-4DB2-BD59-A6C34878D82A}">
                    <a16:rowId xmlns:a16="http://schemas.microsoft.com/office/drawing/2014/main" val="10000"/>
                  </a:ext>
                </a:extLst>
              </a:tr>
              <a:tr h="1033354">
                <a:tc>
                  <a:txBody>
                    <a:bodyPr/>
                    <a:lstStyle/>
                    <a:p>
                      <a:r>
                        <a:rPr lang="en-US" sz="2400" dirty="0"/>
                        <a:t>Establishes Goals</a:t>
                      </a:r>
                    </a:p>
                  </a:txBody>
                  <a:tcPr anchor="ctr"/>
                </a:tc>
                <a:tc>
                  <a:txBody>
                    <a:bodyPr/>
                    <a:lstStyle/>
                    <a:p>
                      <a:r>
                        <a:rPr lang="en-US" sz="2400" dirty="0"/>
                        <a:t>Task Specific</a:t>
                      </a:r>
                      <a:r>
                        <a:rPr lang="en-US" sz="2400" baseline="0" dirty="0"/>
                        <a:t> Expertise</a:t>
                      </a:r>
                      <a:endParaRPr lang="en-US" sz="2400" dirty="0"/>
                    </a:p>
                  </a:txBody>
                  <a:tcPr anchor="ctr"/>
                </a:tc>
                <a:tc>
                  <a:txBody>
                    <a:bodyPr/>
                    <a:lstStyle/>
                    <a:p>
                      <a:r>
                        <a:rPr lang="en-US" sz="2400" dirty="0"/>
                        <a:t>Broad Professional Expertise</a:t>
                      </a:r>
                    </a:p>
                  </a:txBody>
                  <a:tcPr anchor="ctr"/>
                </a:tc>
                <a:extLst>
                  <a:ext uri="{0D108BD9-81ED-4DB2-BD59-A6C34878D82A}">
                    <a16:rowId xmlns:a16="http://schemas.microsoft.com/office/drawing/2014/main" val="10001"/>
                  </a:ext>
                </a:extLst>
              </a:tr>
              <a:tr h="1033354">
                <a:tc>
                  <a:txBody>
                    <a:bodyPr/>
                    <a:lstStyle/>
                    <a:p>
                      <a:r>
                        <a:rPr lang="en-US" sz="2400" dirty="0"/>
                        <a:t>Skill</a:t>
                      </a:r>
                      <a:r>
                        <a:rPr lang="en-US" sz="2400" baseline="0" dirty="0"/>
                        <a:t> Development</a:t>
                      </a:r>
                      <a:endParaRPr lang="en-US" sz="2400" dirty="0"/>
                    </a:p>
                  </a:txBody>
                  <a:tcPr anchor="ctr"/>
                </a:tc>
                <a:tc>
                  <a:txBody>
                    <a:bodyPr/>
                    <a:lstStyle/>
                    <a:p>
                      <a:r>
                        <a:rPr lang="en-US" sz="2400" dirty="0"/>
                        <a:t>Shorter duration of relationship</a:t>
                      </a:r>
                    </a:p>
                  </a:txBody>
                  <a:tcPr anchor="ctr"/>
                </a:tc>
                <a:tc>
                  <a:txBody>
                    <a:bodyPr/>
                    <a:lstStyle/>
                    <a:p>
                      <a:r>
                        <a:rPr lang="en-US" sz="2400" dirty="0"/>
                        <a:t>Longitudinal</a:t>
                      </a:r>
                    </a:p>
                  </a:txBody>
                  <a:tcPr anchor="ctr"/>
                </a:tc>
                <a:extLst>
                  <a:ext uri="{0D108BD9-81ED-4DB2-BD59-A6C34878D82A}">
                    <a16:rowId xmlns:a16="http://schemas.microsoft.com/office/drawing/2014/main" val="10002"/>
                  </a:ext>
                </a:extLst>
              </a:tr>
              <a:tr h="1033354">
                <a:tc>
                  <a:txBody>
                    <a:bodyPr/>
                    <a:lstStyle/>
                    <a:p>
                      <a:r>
                        <a:rPr lang="en-US" sz="2400" dirty="0"/>
                        <a:t>Creates a Process of  Discovery</a:t>
                      </a:r>
                    </a:p>
                  </a:txBody>
                  <a:tcPr anchor="ctr"/>
                </a:tc>
                <a:tc>
                  <a:txBody>
                    <a:bodyPr/>
                    <a:lstStyle/>
                    <a:p>
                      <a:r>
                        <a:rPr lang="en-US" sz="2400" dirty="0"/>
                        <a:t>Trust is implicit at the start</a:t>
                      </a:r>
                    </a:p>
                  </a:txBody>
                  <a:tcPr anchor="ctr"/>
                </a:tc>
                <a:tc>
                  <a:txBody>
                    <a:bodyPr/>
                    <a:lstStyle/>
                    <a:p>
                      <a:r>
                        <a:rPr lang="en-US" sz="2400" dirty="0"/>
                        <a:t>Trust Develops over time</a:t>
                      </a:r>
                    </a:p>
                  </a:txBody>
                  <a:tcPr anchor="ctr"/>
                </a:tc>
                <a:extLst>
                  <a:ext uri="{0D108BD9-81ED-4DB2-BD59-A6C34878D82A}">
                    <a16:rowId xmlns:a16="http://schemas.microsoft.com/office/drawing/2014/main" val="10003"/>
                  </a:ext>
                </a:extLst>
              </a:tr>
              <a:tr h="639695">
                <a:tc>
                  <a:txBody>
                    <a:bodyPr/>
                    <a:lstStyle/>
                    <a:p>
                      <a:r>
                        <a:rPr lang="en-US" sz="2400" dirty="0"/>
                        <a:t>Role Model</a:t>
                      </a:r>
                    </a:p>
                  </a:txBody>
                  <a:tcPr anchor="ctr"/>
                </a:tc>
                <a:tc>
                  <a:txBody>
                    <a:bodyPr/>
                    <a:lstStyle/>
                    <a:p>
                      <a:r>
                        <a:rPr lang="en-US" sz="2400" dirty="0"/>
                        <a:t>Professional only</a:t>
                      </a:r>
                    </a:p>
                  </a:txBody>
                  <a:tcPr anchor="ctr"/>
                </a:tc>
                <a:tc>
                  <a:txBody>
                    <a:bodyPr/>
                    <a:lstStyle/>
                    <a:p>
                      <a:r>
                        <a:rPr lang="en-US" sz="2400" dirty="0"/>
                        <a:t>Deeply Personal</a:t>
                      </a:r>
                    </a:p>
                  </a:txBody>
                  <a:tcPr anchor="ctr"/>
                </a:tc>
                <a:extLst>
                  <a:ext uri="{0D108BD9-81ED-4DB2-BD59-A6C34878D82A}">
                    <a16:rowId xmlns:a16="http://schemas.microsoft.com/office/drawing/2014/main" val="10004"/>
                  </a:ext>
                </a:extLst>
              </a:tr>
              <a:tr h="598689">
                <a:tc>
                  <a:txBody>
                    <a:bodyPr/>
                    <a:lstStyle/>
                    <a:p>
                      <a:endParaRPr lang="en-US" sz="2400" dirty="0"/>
                    </a:p>
                  </a:txBody>
                  <a:tcPr anchor="ctr"/>
                </a:tc>
                <a:tc>
                  <a:txBody>
                    <a:bodyPr/>
                    <a:lstStyle/>
                    <a:p>
                      <a:r>
                        <a:rPr lang="en-US" sz="2400" dirty="0"/>
                        <a:t>Evaluator</a:t>
                      </a:r>
                    </a:p>
                  </a:txBody>
                  <a:tcPr anchor="ctr"/>
                </a:tc>
                <a:tc>
                  <a:txBody>
                    <a:bodyPr/>
                    <a:lstStyle/>
                    <a:p>
                      <a:r>
                        <a:rPr lang="en-US" sz="2400" dirty="0"/>
                        <a:t>Advocate</a:t>
                      </a:r>
                    </a:p>
                  </a:txBody>
                  <a:tcPr anchor="ctr"/>
                </a:tc>
                <a:extLst>
                  <a:ext uri="{0D108BD9-81ED-4DB2-BD59-A6C34878D82A}">
                    <a16:rowId xmlns:a16="http://schemas.microsoft.com/office/drawing/2014/main" val="10005"/>
                  </a:ext>
                </a:extLst>
              </a:tr>
              <a:tr h="598689">
                <a:tc>
                  <a:txBody>
                    <a:bodyPr/>
                    <a:lstStyle/>
                    <a:p>
                      <a:endParaRPr lang="en-US" sz="2400" dirty="0"/>
                    </a:p>
                  </a:txBody>
                  <a:tcPr anchor="ctr"/>
                </a:tc>
                <a:tc>
                  <a:txBody>
                    <a:bodyPr/>
                    <a:lstStyle/>
                    <a:p>
                      <a:r>
                        <a:rPr lang="en-US" sz="2400" dirty="0"/>
                        <a:t>Residency Planner</a:t>
                      </a:r>
                    </a:p>
                  </a:txBody>
                  <a:tcPr anchor="ctr"/>
                </a:tc>
                <a:tc>
                  <a:txBody>
                    <a:bodyPr/>
                    <a:lstStyle/>
                    <a:p>
                      <a:r>
                        <a:rPr lang="en-US" sz="2400" dirty="0"/>
                        <a:t>Career Guide</a:t>
                      </a:r>
                    </a:p>
                  </a:txBody>
                  <a:tcPr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916519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BCE9B6-4959-354B-AD23-1BA50D973A45}"/>
              </a:ext>
            </a:extLst>
          </p:cNvPr>
          <p:cNvSpPr>
            <a:spLocks noGrp="1"/>
          </p:cNvSpPr>
          <p:nvPr>
            <p:ph type="title"/>
          </p:nvPr>
        </p:nvSpPr>
        <p:spPr>
          <a:xfrm>
            <a:off x="358346" y="4972350"/>
            <a:ext cx="8229600" cy="1143000"/>
          </a:xfrm>
        </p:spPr>
        <p:txBody>
          <a:bodyPr/>
          <a:lstStyle/>
          <a:p>
            <a:pPr algn="r"/>
            <a:r>
              <a:rPr lang="en-US" dirty="0"/>
              <a:t>Mentorship Mapping</a:t>
            </a:r>
          </a:p>
        </p:txBody>
      </p:sp>
      <p:pic>
        <p:nvPicPr>
          <p:cNvPr id="5" name="Picture 4">
            <a:extLst>
              <a:ext uri="{FF2B5EF4-FFF2-40B4-BE49-F238E27FC236}">
                <a16:creationId xmlns:a16="http://schemas.microsoft.com/office/drawing/2014/main" id="{EEC9FE4D-7816-2A44-9FBA-2E0AA32CFA81}"/>
              </a:ext>
            </a:extLst>
          </p:cNvPr>
          <p:cNvPicPr>
            <a:picLocks noChangeAspect="1"/>
          </p:cNvPicPr>
          <p:nvPr/>
        </p:nvPicPr>
        <p:blipFill>
          <a:blip r:embed="rId2"/>
          <a:stretch>
            <a:fillRect/>
          </a:stretch>
        </p:blipFill>
        <p:spPr>
          <a:xfrm>
            <a:off x="1924136" y="1468028"/>
            <a:ext cx="5098020" cy="3010094"/>
          </a:xfrm>
          <a:prstGeom prst="rect">
            <a:avLst/>
          </a:prstGeom>
        </p:spPr>
      </p:pic>
    </p:spTree>
    <p:extLst>
      <p:ext uri="{BB962C8B-B14F-4D97-AF65-F5344CB8AC3E}">
        <p14:creationId xmlns:p14="http://schemas.microsoft.com/office/powerpoint/2010/main" val="23672956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85445"/>
            <a:ext cx="8229600" cy="1187865"/>
          </a:xfrm>
        </p:spPr>
        <p:txBody>
          <a:bodyPr/>
          <a:lstStyle/>
          <a:p>
            <a:r>
              <a:rPr lang="en-US" dirty="0"/>
              <a:t>What is mentor mapping?</a:t>
            </a:r>
          </a:p>
        </p:txBody>
      </p:sp>
      <p:sp>
        <p:nvSpPr>
          <p:cNvPr id="3" name="Content Placeholder 2"/>
          <p:cNvSpPr>
            <a:spLocks noGrp="1"/>
          </p:cNvSpPr>
          <p:nvPr>
            <p:ph idx="1"/>
          </p:nvPr>
        </p:nvSpPr>
        <p:spPr>
          <a:xfrm>
            <a:off x="457200" y="2940908"/>
            <a:ext cx="8229600" cy="3281474"/>
          </a:xfrm>
        </p:spPr>
        <p:txBody>
          <a:bodyPr/>
          <a:lstStyle/>
          <a:p>
            <a:r>
              <a:rPr lang="en-US" dirty="0"/>
              <a:t>An opportunity to map mentors in different parts of your professional life and identify the roles they play.</a:t>
            </a:r>
          </a:p>
        </p:txBody>
      </p:sp>
    </p:spTree>
    <p:extLst>
      <p:ext uri="{BB962C8B-B14F-4D97-AF65-F5344CB8AC3E}">
        <p14:creationId xmlns:p14="http://schemas.microsoft.com/office/powerpoint/2010/main" val="325125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mentor map?</a:t>
            </a:r>
          </a:p>
        </p:txBody>
      </p:sp>
      <p:sp>
        <p:nvSpPr>
          <p:cNvPr id="3" name="Content Placeholder 2"/>
          <p:cNvSpPr>
            <a:spLocks noGrp="1"/>
          </p:cNvSpPr>
          <p:nvPr>
            <p:ph idx="1"/>
          </p:nvPr>
        </p:nvSpPr>
        <p:spPr/>
        <p:txBody>
          <a:bodyPr/>
          <a:lstStyle/>
          <a:p>
            <a:r>
              <a:rPr lang="en-US" dirty="0"/>
              <a:t>Identify mentors who may have not realized are mentors</a:t>
            </a:r>
          </a:p>
          <a:p>
            <a:r>
              <a:rPr lang="en-US" dirty="0"/>
              <a:t>Identify people you want to have as a mentor</a:t>
            </a:r>
          </a:p>
          <a:p>
            <a:r>
              <a:rPr lang="en-US" dirty="0"/>
              <a:t>Identify areas that you are lacking in mentorship</a:t>
            </a:r>
          </a:p>
        </p:txBody>
      </p:sp>
    </p:spTree>
    <p:extLst>
      <p:ext uri="{BB962C8B-B14F-4D97-AF65-F5344CB8AC3E}">
        <p14:creationId xmlns:p14="http://schemas.microsoft.com/office/powerpoint/2010/main" val="2321240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mentor map</a:t>
            </a:r>
          </a:p>
        </p:txBody>
      </p:sp>
      <p:sp>
        <p:nvSpPr>
          <p:cNvPr id="3" name="Content Placeholder 2"/>
          <p:cNvSpPr>
            <a:spLocks noGrp="1"/>
          </p:cNvSpPr>
          <p:nvPr>
            <p:ph idx="1"/>
          </p:nvPr>
        </p:nvSpPr>
        <p:spPr/>
        <p:txBody>
          <a:bodyPr>
            <a:normAutofit/>
          </a:bodyPr>
          <a:lstStyle/>
          <a:p>
            <a:r>
              <a:rPr lang="en-US" dirty="0"/>
              <a:t>For each category of mentors, list your mentors.</a:t>
            </a:r>
          </a:p>
          <a:p>
            <a:r>
              <a:rPr lang="en-US" dirty="0"/>
              <a:t>You can make notes about how often you meet with that mentor or how they specifically help</a:t>
            </a:r>
          </a:p>
        </p:txBody>
      </p:sp>
    </p:spTree>
    <p:extLst>
      <p:ext uri="{BB962C8B-B14F-4D97-AF65-F5344CB8AC3E}">
        <p14:creationId xmlns:p14="http://schemas.microsoft.com/office/powerpoint/2010/main" val="2050932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mentor map</a:t>
            </a:r>
          </a:p>
        </p:txBody>
      </p:sp>
      <p:sp>
        <p:nvSpPr>
          <p:cNvPr id="3" name="Content Placeholder 2"/>
          <p:cNvSpPr>
            <a:spLocks noGrp="1"/>
          </p:cNvSpPr>
          <p:nvPr>
            <p:ph idx="1"/>
          </p:nvPr>
        </p:nvSpPr>
        <p:spPr/>
        <p:txBody>
          <a:bodyPr>
            <a:normAutofit lnSpcReduction="10000"/>
          </a:bodyPr>
          <a:lstStyle/>
          <a:p>
            <a:pPr marL="0" indent="0">
              <a:buNone/>
            </a:pPr>
            <a:r>
              <a:rPr lang="en-US" dirty="0"/>
              <a:t>It is okay to:</a:t>
            </a:r>
          </a:p>
          <a:p>
            <a:pPr lvl="1">
              <a:buFont typeface="Arial" panose="020B0604020202020204" pitchFamily="34" charset="0"/>
              <a:buChar char="•"/>
            </a:pPr>
            <a:r>
              <a:rPr lang="en-US" dirty="0"/>
              <a:t>List more than 1 mentor per category</a:t>
            </a:r>
          </a:p>
          <a:p>
            <a:pPr lvl="1">
              <a:buFont typeface="Arial" panose="020B0604020202020204" pitchFamily="34" charset="0"/>
              <a:buChar char="•"/>
            </a:pPr>
            <a:r>
              <a:rPr lang="en-US" dirty="0"/>
              <a:t>List the same mentor under multiple categories</a:t>
            </a:r>
          </a:p>
          <a:p>
            <a:pPr lvl="1">
              <a:buFont typeface="Arial" panose="020B0604020202020204" pitchFamily="34" charset="0"/>
              <a:buChar char="•"/>
            </a:pPr>
            <a:r>
              <a:rPr lang="en-US" dirty="0"/>
              <a:t>Leave a category blank if you don’t have mentors</a:t>
            </a:r>
          </a:p>
          <a:p>
            <a:pPr lvl="1">
              <a:buFont typeface="Arial" panose="020B0604020202020204" pitchFamily="34" charset="0"/>
              <a:buChar char="•"/>
            </a:pPr>
            <a:r>
              <a:rPr lang="en-US" dirty="0"/>
              <a:t>List mentors outside of the DFM</a:t>
            </a:r>
          </a:p>
          <a:p>
            <a:pPr lvl="1">
              <a:buFont typeface="Arial" panose="020B0604020202020204" pitchFamily="34" charset="0"/>
              <a:buChar char="•"/>
            </a:pPr>
            <a:r>
              <a:rPr lang="en-US" dirty="0"/>
              <a:t>Think of mentors for categories not listed</a:t>
            </a:r>
          </a:p>
          <a:p>
            <a:endParaRPr lang="en-US" dirty="0"/>
          </a:p>
        </p:txBody>
      </p:sp>
    </p:spTree>
    <p:extLst>
      <p:ext uri="{BB962C8B-B14F-4D97-AF65-F5344CB8AC3E}">
        <p14:creationId xmlns:p14="http://schemas.microsoft.com/office/powerpoint/2010/main" val="29147740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17C6B9D-1E2E-4244-BC34-FB108A564F78}"/>
              </a:ext>
            </a:extLst>
          </p:cNvPr>
          <p:cNvPicPr>
            <a:picLocks noChangeAspect="1"/>
          </p:cNvPicPr>
          <p:nvPr/>
        </p:nvPicPr>
        <p:blipFill>
          <a:blip r:embed="rId3"/>
          <a:stretch>
            <a:fillRect/>
          </a:stretch>
        </p:blipFill>
        <p:spPr>
          <a:xfrm>
            <a:off x="766508" y="660400"/>
            <a:ext cx="7793291" cy="5892800"/>
          </a:xfrm>
          <a:prstGeom prst="rect">
            <a:avLst/>
          </a:prstGeom>
        </p:spPr>
      </p:pic>
      <p:sp>
        <p:nvSpPr>
          <p:cNvPr id="8" name="TextBox 7">
            <a:extLst>
              <a:ext uri="{FF2B5EF4-FFF2-40B4-BE49-F238E27FC236}">
                <a16:creationId xmlns:a16="http://schemas.microsoft.com/office/drawing/2014/main" id="{1039CF17-CF85-3440-95CA-2F3FB28921F2}"/>
              </a:ext>
            </a:extLst>
          </p:cNvPr>
          <p:cNvSpPr txBox="1"/>
          <p:nvPr/>
        </p:nvSpPr>
        <p:spPr>
          <a:xfrm>
            <a:off x="3949701" y="135235"/>
            <a:ext cx="4610098" cy="461665"/>
          </a:xfrm>
          <a:prstGeom prst="rect">
            <a:avLst/>
          </a:prstGeom>
          <a:noFill/>
        </p:spPr>
        <p:txBody>
          <a:bodyPr wrap="square" rtlCol="0">
            <a:spAutoFit/>
          </a:bodyPr>
          <a:lstStyle/>
          <a:p>
            <a:r>
              <a:rPr lang="en-US" sz="1200" dirty="0">
                <a:hlinkClick r:id="rId4" invalidUrl="https://www.insidehighered.com/sites/default/server_files/files/Mentoring Map[1](1).pdf"/>
              </a:rPr>
              <a:t>https://www.insidehighered.com/sites/default/server_files/files/Mentoring%20Map%5B1%5D(1).pdf</a:t>
            </a:r>
            <a:endParaRPr lang="en-US" sz="1200" dirty="0"/>
          </a:p>
        </p:txBody>
      </p:sp>
    </p:spTree>
    <p:extLst>
      <p:ext uri="{BB962C8B-B14F-4D97-AF65-F5344CB8AC3E}">
        <p14:creationId xmlns:p14="http://schemas.microsoft.com/office/powerpoint/2010/main" val="3455751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0040" y="1939548"/>
            <a:ext cx="4867275" cy="2140295"/>
          </a:xfrm>
        </p:spPr>
        <p:txBody>
          <a:bodyPr>
            <a:normAutofit/>
          </a:bodyPr>
          <a:lstStyle/>
          <a:p>
            <a:r>
              <a:rPr lang="en-US" dirty="0"/>
              <a:t>Using the toolkit: Case studies</a:t>
            </a:r>
          </a:p>
        </p:txBody>
      </p:sp>
      <p:pic>
        <p:nvPicPr>
          <p:cNvPr id="4" name="Content Placeholder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6699" y="882650"/>
            <a:ext cx="4200041" cy="5455631"/>
          </a:xfrm>
          <a:prstGeom prst="rect">
            <a:avLst/>
          </a:prstGeom>
        </p:spPr>
      </p:pic>
    </p:spTree>
    <p:extLst>
      <p:ext uri="{BB962C8B-B14F-4D97-AF65-F5344CB8AC3E}">
        <p14:creationId xmlns:p14="http://schemas.microsoft.com/office/powerpoint/2010/main" val="14570815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63C92-C6D0-1744-ACB3-50FB1BD5433F}"/>
              </a:ext>
            </a:extLst>
          </p:cNvPr>
          <p:cNvSpPr>
            <a:spLocks noGrp="1"/>
          </p:cNvSpPr>
          <p:nvPr>
            <p:ph type="title"/>
          </p:nvPr>
        </p:nvSpPr>
        <p:spPr/>
        <p:txBody>
          <a:bodyPr/>
          <a:lstStyle/>
          <a:p>
            <a:r>
              <a:rPr lang="en-US" dirty="0"/>
              <a:t>Objectives</a:t>
            </a:r>
          </a:p>
        </p:txBody>
      </p:sp>
      <p:sp>
        <p:nvSpPr>
          <p:cNvPr id="3" name="Content Placeholder 2">
            <a:extLst>
              <a:ext uri="{FF2B5EF4-FFF2-40B4-BE49-F238E27FC236}">
                <a16:creationId xmlns:a16="http://schemas.microsoft.com/office/drawing/2014/main" id="{03AEB445-AB17-834D-9FC9-1257BE3F0C23}"/>
              </a:ext>
            </a:extLst>
          </p:cNvPr>
          <p:cNvSpPr>
            <a:spLocks noGrp="1"/>
          </p:cNvSpPr>
          <p:nvPr>
            <p:ph idx="1"/>
          </p:nvPr>
        </p:nvSpPr>
        <p:spPr>
          <a:xfrm>
            <a:off x="457200" y="2277820"/>
            <a:ext cx="8229600" cy="3659268"/>
          </a:xfrm>
        </p:spPr>
        <p:txBody>
          <a:bodyPr>
            <a:normAutofit/>
          </a:bodyPr>
          <a:lstStyle/>
          <a:p>
            <a:pPr marL="514350" indent="-514350">
              <a:buFont typeface="+mj-lt"/>
              <a:buAutoNum type="arabicPeriod"/>
            </a:pPr>
            <a:r>
              <a:rPr lang="en-US" sz="2800" dirty="0"/>
              <a:t>Describe mentorship as a tool to enhance inclusivity. </a:t>
            </a:r>
          </a:p>
          <a:p>
            <a:pPr marL="514350" indent="-514350">
              <a:buFont typeface="+mj-lt"/>
              <a:buAutoNum type="arabicPeriod"/>
            </a:pPr>
            <a:r>
              <a:rPr lang="en-US" sz="2800" dirty="0"/>
              <a:t>Apply the Mentorship Toolkit as a resource to support both mentors and mentees. </a:t>
            </a:r>
          </a:p>
          <a:p>
            <a:pPr marL="514350" indent="-514350">
              <a:buFont typeface="+mj-lt"/>
              <a:buAutoNum type="arabicPeriod"/>
            </a:pPr>
            <a:r>
              <a:rPr lang="en-US" sz="2800" dirty="0"/>
              <a:t>Explore how to expand and nurture mentorship in your institutions. </a:t>
            </a:r>
          </a:p>
        </p:txBody>
      </p:sp>
    </p:spTree>
    <p:extLst>
      <p:ext uri="{BB962C8B-B14F-4D97-AF65-F5344CB8AC3E}">
        <p14:creationId xmlns:p14="http://schemas.microsoft.com/office/powerpoint/2010/main" val="817876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0060" y="597701"/>
            <a:ext cx="8229600" cy="1187865"/>
          </a:xfrm>
        </p:spPr>
        <p:txBody>
          <a:bodyPr/>
          <a:lstStyle/>
          <a:p>
            <a:r>
              <a:rPr lang="en-US" dirty="0"/>
              <a:t>Our framing</a:t>
            </a:r>
          </a:p>
        </p:txBody>
      </p:sp>
      <p:sp>
        <p:nvSpPr>
          <p:cNvPr id="3" name="Content Placeholder 2"/>
          <p:cNvSpPr>
            <a:spLocks noGrp="1"/>
          </p:cNvSpPr>
          <p:nvPr>
            <p:ph idx="1"/>
          </p:nvPr>
        </p:nvSpPr>
        <p:spPr>
          <a:xfrm>
            <a:off x="822960" y="1879600"/>
            <a:ext cx="7543800" cy="4152900"/>
          </a:xfrm>
        </p:spPr>
        <p:txBody>
          <a:bodyPr>
            <a:normAutofit lnSpcReduction="10000"/>
          </a:bodyPr>
          <a:lstStyle/>
          <a:p>
            <a:pPr marL="205740" indent="-205740">
              <a:buFont typeface="Arial" charset="0"/>
              <a:buChar char="•"/>
            </a:pPr>
            <a:r>
              <a:rPr lang="en-US" sz="2800" dirty="0"/>
              <a:t>Mentorship consists ideally of a “reciprocal, dynamic relationship between mentor and mentee that promotes the satisfaction and/or development of both.” (McGee, 2016)</a:t>
            </a:r>
          </a:p>
          <a:p>
            <a:pPr marL="205740" indent="-205740">
              <a:buFont typeface="Arial" charset="0"/>
              <a:buChar char="•"/>
            </a:pPr>
            <a:r>
              <a:rPr lang="en-US" sz="2800" dirty="0"/>
              <a:t>Strong mentoring relationships that strive to mentor across difference have the potential to be transformative for mentor and mentee alike.</a:t>
            </a:r>
          </a:p>
          <a:p>
            <a:pPr marL="205740" indent="-205740">
              <a:buFont typeface="Arial" charset="0"/>
              <a:buChar char="•"/>
            </a:pPr>
            <a:r>
              <a:rPr lang="en-US" sz="2800" dirty="0"/>
              <a:t>Mentorship can promote a more inclusive environment and can promote diversity.</a:t>
            </a:r>
          </a:p>
        </p:txBody>
      </p:sp>
    </p:spTree>
    <p:extLst>
      <p:ext uri="{BB962C8B-B14F-4D97-AF65-F5344CB8AC3E}">
        <p14:creationId xmlns:p14="http://schemas.microsoft.com/office/powerpoint/2010/main" val="1055593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Framework</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1330473" y="2128466"/>
            <a:ext cx="6786782" cy="3973274"/>
          </a:xfrm>
        </p:spPr>
      </p:pic>
    </p:spTree>
    <p:extLst>
      <p:ext uri="{BB962C8B-B14F-4D97-AF65-F5344CB8AC3E}">
        <p14:creationId xmlns:p14="http://schemas.microsoft.com/office/powerpoint/2010/main" val="3797342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44046"/>
            <a:ext cx="990600" cy="5355154"/>
          </a:xfrm>
        </p:spPr>
        <p:txBody>
          <a:bodyPr vert="vert270">
            <a:normAutofit/>
          </a:bodyPr>
          <a:lstStyle/>
          <a:p>
            <a:r>
              <a:rPr lang="en-US" dirty="0"/>
              <a:t>Table of Contents</a:t>
            </a:r>
          </a:p>
        </p:txBody>
      </p:sp>
      <p:pic>
        <p:nvPicPr>
          <p:cNvPr id="6" name="Content Placeholder 4">
            <a:extLst>
              <a:ext uri="{FF2B5EF4-FFF2-40B4-BE49-F238E27FC236}">
                <a16:creationId xmlns:a16="http://schemas.microsoft.com/office/drawing/2014/main" id="{B32EBB1B-FC57-FA45-9423-F6116BFB37DC}"/>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852"/>
          <a:stretch/>
        </p:blipFill>
        <p:spPr>
          <a:xfrm>
            <a:off x="1219200" y="700383"/>
            <a:ext cx="7049713" cy="5842479"/>
          </a:xfrm>
          <a:prstGeom prst="rect">
            <a:avLst/>
          </a:prstGeom>
        </p:spPr>
      </p:pic>
    </p:spTree>
    <p:extLst>
      <p:ext uri="{BB962C8B-B14F-4D97-AF65-F5344CB8AC3E}">
        <p14:creationId xmlns:p14="http://schemas.microsoft.com/office/powerpoint/2010/main" val="14578872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1368765"/>
            <a:ext cx="7543800" cy="711805"/>
          </a:xfrm>
        </p:spPr>
        <p:txBody>
          <a:bodyPr/>
          <a:lstStyle/>
          <a:p>
            <a:r>
              <a:rPr lang="en-US" dirty="0"/>
              <a:t>Case 1</a:t>
            </a:r>
          </a:p>
        </p:txBody>
      </p:sp>
      <p:sp>
        <p:nvSpPr>
          <p:cNvPr id="3" name="Content Placeholder 2"/>
          <p:cNvSpPr>
            <a:spLocks noGrp="1"/>
          </p:cNvSpPr>
          <p:nvPr>
            <p:ph idx="1"/>
          </p:nvPr>
        </p:nvSpPr>
        <p:spPr>
          <a:xfrm>
            <a:off x="822960" y="2080569"/>
            <a:ext cx="7543800" cy="3560814"/>
          </a:xfrm>
        </p:spPr>
        <p:txBody>
          <a:bodyPr anchor="ctr">
            <a:normAutofit/>
          </a:bodyPr>
          <a:lstStyle/>
          <a:p>
            <a:r>
              <a:rPr lang="en-US" sz="2800" dirty="0"/>
              <a:t>You are a new faculty member and have been assigned one of the first year residents as your new clinical advisee. You are excited to get to know her and invite her for lunch.  </a:t>
            </a:r>
          </a:p>
          <a:p>
            <a:r>
              <a:rPr lang="en-US" sz="2800" dirty="0"/>
              <a:t>What could you consider before your luncheon?</a:t>
            </a:r>
          </a:p>
        </p:txBody>
      </p:sp>
    </p:spTree>
    <p:extLst>
      <p:ext uri="{BB962C8B-B14F-4D97-AF65-F5344CB8AC3E}">
        <p14:creationId xmlns:p14="http://schemas.microsoft.com/office/powerpoint/2010/main" val="20533635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8589" y="944048"/>
            <a:ext cx="3729427" cy="3999428"/>
          </a:xfrm>
          <a:solidFill>
            <a:schemeClr val="accent4"/>
          </a:solidFill>
        </p:spPr>
        <p:txBody>
          <a:bodyPr>
            <a:noAutofit/>
          </a:bodyPr>
          <a:lstStyle/>
          <a:p>
            <a:pPr algn="l"/>
            <a:r>
              <a:rPr lang="en-US" sz="2800" b="0" dirty="0">
                <a:solidFill>
                  <a:schemeClr val="bg1"/>
                </a:solidFill>
              </a:rPr>
              <a:t>Here is a template to consider:</a:t>
            </a:r>
            <a:br>
              <a:rPr lang="en-US" sz="2400" b="0" dirty="0">
                <a:solidFill>
                  <a:schemeClr val="bg1"/>
                </a:solidFill>
              </a:rPr>
            </a:br>
            <a:br>
              <a:rPr lang="en-US" sz="2400" b="0" dirty="0">
                <a:solidFill>
                  <a:schemeClr val="bg1"/>
                </a:solidFill>
              </a:rPr>
            </a:br>
            <a:r>
              <a:rPr lang="en-US" sz="2400" b="0" dirty="0">
                <a:solidFill>
                  <a:schemeClr val="bg1"/>
                </a:solidFill>
              </a:rPr>
              <a:t>You could share this with your mentee in advance too (For example, mentees should think about what their learning and developmental goals are [#3]).</a:t>
            </a:r>
          </a:p>
        </p:txBody>
      </p: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858016" y="673618"/>
            <a:ext cx="5285984" cy="5551817"/>
          </a:xfrm>
        </p:spPr>
      </p:pic>
      <p:sp>
        <p:nvSpPr>
          <p:cNvPr id="6" name="Text Placeholder 5"/>
          <p:cNvSpPr>
            <a:spLocks noGrp="1"/>
          </p:cNvSpPr>
          <p:nvPr>
            <p:ph type="body" sz="half" idx="4294967295"/>
          </p:nvPr>
        </p:nvSpPr>
        <p:spPr>
          <a:xfrm>
            <a:off x="128589" y="5308600"/>
            <a:ext cx="2400300" cy="555625"/>
          </a:xfrm>
        </p:spPr>
        <p:txBody>
          <a:bodyPr>
            <a:normAutofit fontScale="92500"/>
          </a:bodyPr>
          <a:lstStyle/>
          <a:p>
            <a:pPr marL="0" indent="0">
              <a:buNone/>
            </a:pPr>
            <a:r>
              <a:rPr lang="en-US" sz="2400" dirty="0"/>
              <a:t>p.13 of the Toolkit</a:t>
            </a:r>
          </a:p>
        </p:txBody>
      </p:sp>
      <p:sp>
        <p:nvSpPr>
          <p:cNvPr id="8" name="TextBox 7"/>
          <p:cNvSpPr txBox="1"/>
          <p:nvPr/>
        </p:nvSpPr>
        <p:spPr>
          <a:xfrm rot="5400000">
            <a:off x="7084918" y="4426385"/>
            <a:ext cx="300082" cy="3598101"/>
          </a:xfrm>
          <a:prstGeom prst="rect">
            <a:avLst/>
          </a:prstGeom>
          <a:noFill/>
        </p:spPr>
        <p:txBody>
          <a:bodyPr vert="vert270" wrap="none" rtlCol="0">
            <a:spAutoFit/>
          </a:bodyPr>
          <a:lstStyle/>
          <a:p>
            <a:r>
              <a:rPr lang="en-US" sz="750" u="sng" dirty="0"/>
              <a:t>Adapted from Zachary L.</a:t>
            </a:r>
            <a:r>
              <a:rPr lang="en-US" sz="750" i="1" u="sng" dirty="0"/>
              <a:t> The Mentee Guide: Making Mentoring Work for You</a:t>
            </a:r>
            <a:r>
              <a:rPr lang="en-US" sz="750" u="sng" dirty="0"/>
              <a:t>, 2009, p. 50</a:t>
            </a:r>
            <a:endParaRPr lang="en-US" sz="750" dirty="0"/>
          </a:p>
        </p:txBody>
      </p:sp>
    </p:spTree>
    <p:extLst>
      <p:ext uri="{BB962C8B-B14F-4D97-AF65-F5344CB8AC3E}">
        <p14:creationId xmlns:p14="http://schemas.microsoft.com/office/powerpoint/2010/main" val="21171458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cstate="screen">
            <a:extLst>
              <a:ext uri="{28A0092B-C50C-407E-A947-70E740481C1C}">
                <a14:useLocalDpi xmlns:a14="http://schemas.microsoft.com/office/drawing/2010/main"/>
              </a:ext>
            </a:extLst>
          </a:blip>
          <a:srcRect t="5776"/>
          <a:stretch/>
        </p:blipFill>
        <p:spPr>
          <a:xfrm>
            <a:off x="3367749" y="944046"/>
            <a:ext cx="5776251" cy="5463691"/>
          </a:xfrm>
        </p:spPr>
      </p:pic>
      <p:sp>
        <p:nvSpPr>
          <p:cNvPr id="2" name="Title 1"/>
          <p:cNvSpPr>
            <a:spLocks noGrp="1"/>
          </p:cNvSpPr>
          <p:nvPr>
            <p:ph type="title"/>
          </p:nvPr>
        </p:nvSpPr>
        <p:spPr>
          <a:xfrm>
            <a:off x="139486" y="1192019"/>
            <a:ext cx="3228264" cy="3970853"/>
          </a:xfrm>
          <a:solidFill>
            <a:schemeClr val="accent2"/>
          </a:solidFill>
        </p:spPr>
        <p:txBody>
          <a:bodyPr>
            <a:normAutofit/>
          </a:bodyPr>
          <a:lstStyle/>
          <a:p>
            <a:pPr algn="l"/>
            <a:r>
              <a:rPr lang="en-US" sz="2400" b="0" dirty="0">
                <a:solidFill>
                  <a:schemeClr val="bg1"/>
                </a:solidFill>
              </a:rPr>
              <a:t>At the meeting you could introduce this toolkit which is also for mentees.  As an example, you may each want to complete this assessment after the initial meeting.</a:t>
            </a:r>
          </a:p>
        </p:txBody>
      </p:sp>
      <p:sp>
        <p:nvSpPr>
          <p:cNvPr id="4" name="Text Placeholder 3"/>
          <p:cNvSpPr>
            <a:spLocks noGrp="1"/>
          </p:cNvSpPr>
          <p:nvPr>
            <p:ph type="body" sz="half" idx="4294967295"/>
          </p:nvPr>
        </p:nvSpPr>
        <p:spPr>
          <a:xfrm>
            <a:off x="139485" y="5410845"/>
            <a:ext cx="2851688" cy="474663"/>
          </a:xfrm>
        </p:spPr>
        <p:txBody>
          <a:bodyPr>
            <a:normAutofit/>
          </a:bodyPr>
          <a:lstStyle/>
          <a:p>
            <a:pPr marL="0" indent="0">
              <a:buNone/>
            </a:pPr>
            <a:r>
              <a:rPr lang="en-US" sz="2400" dirty="0"/>
              <a:t>p. 12 of the Toolkit</a:t>
            </a:r>
          </a:p>
        </p:txBody>
      </p:sp>
    </p:spTree>
    <p:extLst>
      <p:ext uri="{BB962C8B-B14F-4D97-AF65-F5344CB8AC3E}">
        <p14:creationId xmlns:p14="http://schemas.microsoft.com/office/powerpoint/2010/main" val="21095032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2</a:t>
            </a:r>
          </a:p>
        </p:txBody>
      </p:sp>
      <p:sp>
        <p:nvSpPr>
          <p:cNvPr id="3" name="Content Placeholder 2"/>
          <p:cNvSpPr>
            <a:spLocks noGrp="1"/>
          </p:cNvSpPr>
          <p:nvPr>
            <p:ph idx="1"/>
          </p:nvPr>
        </p:nvSpPr>
        <p:spPr>
          <a:xfrm>
            <a:off x="800100" y="2087169"/>
            <a:ext cx="7543800" cy="3694300"/>
          </a:xfrm>
        </p:spPr>
        <p:txBody>
          <a:bodyPr anchor="ctr">
            <a:normAutofit/>
          </a:bodyPr>
          <a:lstStyle/>
          <a:p>
            <a:r>
              <a:rPr lang="en-US" sz="2800" dirty="0"/>
              <a:t>You’ve had an experience of being assigned to a mentee who didn’t respond to her emails in a timely manner so you had difficulty providing her with evaluation reviews on a regular basis.  </a:t>
            </a:r>
          </a:p>
          <a:p>
            <a:r>
              <a:rPr lang="en-US" sz="2800" dirty="0"/>
              <a:t>What could help you?</a:t>
            </a:r>
          </a:p>
        </p:txBody>
      </p:sp>
    </p:spTree>
    <p:extLst>
      <p:ext uri="{BB962C8B-B14F-4D97-AF65-F5344CB8AC3E}">
        <p14:creationId xmlns:p14="http://schemas.microsoft.com/office/powerpoint/2010/main" val="1535614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944047"/>
            <a:ext cx="3510366" cy="3891424"/>
          </a:xfrm>
          <a:solidFill>
            <a:schemeClr val="accent6"/>
          </a:solidFill>
        </p:spPr>
        <p:txBody>
          <a:bodyPr>
            <a:normAutofit/>
          </a:bodyPr>
          <a:lstStyle/>
          <a:p>
            <a:pPr algn="l"/>
            <a:r>
              <a:rPr lang="en-US" sz="2800" b="0" dirty="0">
                <a:solidFill>
                  <a:schemeClr val="bg1"/>
                </a:solidFill>
              </a:rPr>
              <a:t>Consider providing a clear agreement of expectations.</a:t>
            </a:r>
          </a:p>
        </p:txBody>
      </p: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993628" y="0"/>
            <a:ext cx="4991651" cy="6858000"/>
          </a:xfrm>
        </p:spPr>
      </p:pic>
      <p:sp>
        <p:nvSpPr>
          <p:cNvPr id="6" name="Text Placeholder 5"/>
          <p:cNvSpPr>
            <a:spLocks noGrp="1"/>
          </p:cNvSpPr>
          <p:nvPr>
            <p:ph type="body" sz="half" idx="4294967295"/>
          </p:nvPr>
        </p:nvSpPr>
        <p:spPr>
          <a:xfrm>
            <a:off x="457200" y="5398576"/>
            <a:ext cx="3363132" cy="404813"/>
          </a:xfrm>
        </p:spPr>
        <p:txBody>
          <a:bodyPr>
            <a:noAutofit/>
          </a:bodyPr>
          <a:lstStyle/>
          <a:p>
            <a:pPr marL="0" indent="0">
              <a:buNone/>
            </a:pPr>
            <a:r>
              <a:rPr lang="en-US" sz="2400" dirty="0"/>
              <a:t>p. 16 of the Toolkit</a:t>
            </a:r>
          </a:p>
        </p:txBody>
      </p:sp>
    </p:spTree>
    <p:extLst>
      <p:ext uri="{BB962C8B-B14F-4D97-AF65-F5344CB8AC3E}">
        <p14:creationId xmlns:p14="http://schemas.microsoft.com/office/powerpoint/2010/main" val="3798034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3</a:t>
            </a:r>
          </a:p>
        </p:txBody>
      </p:sp>
      <p:sp>
        <p:nvSpPr>
          <p:cNvPr id="3" name="Content Placeholder 2"/>
          <p:cNvSpPr>
            <a:spLocks noGrp="1"/>
          </p:cNvSpPr>
          <p:nvPr>
            <p:ph idx="1"/>
          </p:nvPr>
        </p:nvSpPr>
        <p:spPr>
          <a:xfrm>
            <a:off x="628650" y="2149163"/>
            <a:ext cx="7886700" cy="4148348"/>
          </a:xfrm>
        </p:spPr>
        <p:txBody>
          <a:bodyPr>
            <a:noAutofit/>
          </a:bodyPr>
          <a:lstStyle/>
          <a:p>
            <a:r>
              <a:rPr lang="en-US" sz="2800" dirty="0"/>
              <a:t>You are printing out something at clinic and notice a resident next to you is clearly frustrated.  He tells you “I’m supposed to be learning skills of advocacy but every time I go to a meeting with my mentor she does all the talking and I don’t get to participate.”</a:t>
            </a:r>
          </a:p>
          <a:p>
            <a:endParaRPr lang="en-US" sz="2800" dirty="0"/>
          </a:p>
          <a:p>
            <a:r>
              <a:rPr lang="en-US" sz="2800" dirty="0"/>
              <a:t>What could you do?</a:t>
            </a:r>
          </a:p>
        </p:txBody>
      </p:sp>
    </p:spTree>
    <p:extLst>
      <p:ext uri="{BB962C8B-B14F-4D97-AF65-F5344CB8AC3E}">
        <p14:creationId xmlns:p14="http://schemas.microsoft.com/office/powerpoint/2010/main" val="2519021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72" y="1006040"/>
            <a:ext cx="3642102" cy="4573351"/>
          </a:xfrm>
          <a:solidFill>
            <a:schemeClr val="tx2">
              <a:lumMod val="60000"/>
              <a:lumOff val="40000"/>
            </a:schemeClr>
          </a:solidFill>
        </p:spPr>
        <p:txBody>
          <a:bodyPr anchor="ctr">
            <a:normAutofit/>
          </a:bodyPr>
          <a:lstStyle/>
          <a:p>
            <a:pPr algn="l"/>
            <a:r>
              <a:rPr lang="en-US" sz="2800" b="0" dirty="0">
                <a:solidFill>
                  <a:schemeClr val="bg1"/>
                </a:solidFill>
              </a:rPr>
              <a:t>There is a whole section for strategies for helping both mentors and mentees manage mentoring challenges.</a:t>
            </a:r>
          </a:p>
        </p:txBody>
      </p:sp>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4020339" y="0"/>
            <a:ext cx="5123661" cy="6857999"/>
          </a:xfrm>
        </p:spPr>
      </p:pic>
      <p:sp>
        <p:nvSpPr>
          <p:cNvPr id="4" name="Text Placeholder 3"/>
          <p:cNvSpPr>
            <a:spLocks noGrp="1"/>
          </p:cNvSpPr>
          <p:nvPr>
            <p:ph type="body" sz="half" idx="4294967295"/>
          </p:nvPr>
        </p:nvSpPr>
        <p:spPr>
          <a:xfrm>
            <a:off x="266609" y="5734507"/>
            <a:ext cx="2966895" cy="484188"/>
          </a:xfrm>
        </p:spPr>
        <p:txBody>
          <a:bodyPr>
            <a:noAutofit/>
          </a:bodyPr>
          <a:lstStyle/>
          <a:p>
            <a:pPr marL="0" indent="0">
              <a:buNone/>
            </a:pPr>
            <a:r>
              <a:rPr lang="en-US" sz="2400" dirty="0"/>
              <a:t>p. 24 of the Toolkit</a:t>
            </a:r>
          </a:p>
        </p:txBody>
      </p:sp>
      <p:sp>
        <p:nvSpPr>
          <p:cNvPr id="9" name="Rounded Rectangle 8"/>
          <p:cNvSpPr/>
          <p:nvPr/>
        </p:nvSpPr>
        <p:spPr>
          <a:xfrm>
            <a:off x="6582168" y="2107769"/>
            <a:ext cx="2561831" cy="475023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24386145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Disclosures</a:t>
            </a:r>
          </a:p>
        </p:txBody>
      </p:sp>
      <p:sp>
        <p:nvSpPr>
          <p:cNvPr id="3" name="Content Placeholder 2"/>
          <p:cNvSpPr>
            <a:spLocks noGrp="1"/>
          </p:cNvSpPr>
          <p:nvPr>
            <p:ph idx="1"/>
          </p:nvPr>
        </p:nvSpPr>
        <p:spPr/>
        <p:txBody>
          <a:bodyPr/>
          <a:lstStyle/>
          <a:p>
            <a:r>
              <a:rPr lang="en-US" dirty="0"/>
              <a:t>We have no disclosures.</a:t>
            </a:r>
          </a:p>
        </p:txBody>
      </p:sp>
    </p:spTree>
    <p:extLst>
      <p:ext uri="{BB962C8B-B14F-4D97-AF65-F5344CB8AC3E}">
        <p14:creationId xmlns:p14="http://schemas.microsoft.com/office/powerpoint/2010/main" val="4283740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Case 4</a:t>
            </a:r>
          </a:p>
        </p:txBody>
      </p:sp>
      <p:sp>
        <p:nvSpPr>
          <p:cNvPr id="6" name="Content Placeholder 5"/>
          <p:cNvSpPr>
            <a:spLocks noGrp="1"/>
          </p:cNvSpPr>
          <p:nvPr>
            <p:ph idx="1"/>
          </p:nvPr>
        </p:nvSpPr>
        <p:spPr>
          <a:xfrm>
            <a:off x="822960" y="2961144"/>
            <a:ext cx="7543800" cy="2297926"/>
          </a:xfrm>
        </p:spPr>
        <p:txBody>
          <a:bodyPr>
            <a:normAutofit/>
          </a:bodyPr>
          <a:lstStyle/>
          <a:p>
            <a:r>
              <a:rPr lang="en-US" sz="2800" dirty="0"/>
              <a:t>Your mentee comes to you and is mad because her patient accused her of being a racist.  </a:t>
            </a:r>
          </a:p>
          <a:p>
            <a:r>
              <a:rPr lang="en-US" sz="2800" dirty="0"/>
              <a:t>What do you do?</a:t>
            </a:r>
          </a:p>
        </p:txBody>
      </p:sp>
    </p:spTree>
    <p:extLst>
      <p:ext uri="{BB962C8B-B14F-4D97-AF65-F5344CB8AC3E}">
        <p14:creationId xmlns:p14="http://schemas.microsoft.com/office/powerpoint/2010/main" val="25034704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338144" y="584530"/>
            <a:ext cx="5650873" cy="6015066"/>
          </a:xfrm>
        </p:spPr>
      </p:pic>
      <p:sp>
        <p:nvSpPr>
          <p:cNvPr id="6" name="Text Placeholder 5"/>
          <p:cNvSpPr>
            <a:spLocks noGrp="1"/>
          </p:cNvSpPr>
          <p:nvPr>
            <p:ph type="body" sz="half" idx="4294967295"/>
          </p:nvPr>
        </p:nvSpPr>
        <p:spPr>
          <a:xfrm>
            <a:off x="284978" y="5413859"/>
            <a:ext cx="3208149" cy="544513"/>
          </a:xfrm>
        </p:spPr>
        <p:txBody>
          <a:bodyPr>
            <a:normAutofit/>
          </a:bodyPr>
          <a:lstStyle/>
          <a:p>
            <a:pPr marL="0" indent="0">
              <a:buNone/>
            </a:pPr>
            <a:r>
              <a:rPr lang="en-US" sz="2400" dirty="0"/>
              <a:t>p. 39 of the Toolkit</a:t>
            </a:r>
          </a:p>
        </p:txBody>
      </p:sp>
    </p:spTree>
    <p:extLst>
      <p:ext uri="{BB962C8B-B14F-4D97-AF65-F5344CB8AC3E}">
        <p14:creationId xmlns:p14="http://schemas.microsoft.com/office/powerpoint/2010/main" val="7733727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5</a:t>
            </a:r>
          </a:p>
        </p:txBody>
      </p:sp>
      <p:sp>
        <p:nvSpPr>
          <p:cNvPr id="3" name="Content Placeholder 2"/>
          <p:cNvSpPr>
            <a:spLocks noGrp="1"/>
          </p:cNvSpPr>
          <p:nvPr>
            <p:ph idx="1"/>
          </p:nvPr>
        </p:nvSpPr>
        <p:spPr>
          <a:xfrm>
            <a:off x="822960" y="2128466"/>
            <a:ext cx="7543800" cy="3884876"/>
          </a:xfrm>
        </p:spPr>
        <p:txBody>
          <a:bodyPr>
            <a:normAutofit/>
          </a:bodyPr>
          <a:lstStyle/>
          <a:p>
            <a:r>
              <a:rPr lang="en-US" sz="2800" dirty="0"/>
              <a:t>Your mentee, an African American male resident, was pulled over by the police for not making a full stop at a stop sign as he was rushing to a continuity delivery at 2am.</a:t>
            </a:r>
          </a:p>
          <a:p>
            <a:r>
              <a:rPr lang="en-US" sz="2800" dirty="0"/>
              <a:t>What do you do?</a:t>
            </a:r>
          </a:p>
        </p:txBody>
      </p:sp>
    </p:spTree>
    <p:extLst>
      <p:ext uri="{BB962C8B-B14F-4D97-AF65-F5344CB8AC3E}">
        <p14:creationId xmlns:p14="http://schemas.microsoft.com/office/powerpoint/2010/main" val="40817112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328603"/>
            <a:ext cx="2999054" cy="3581400"/>
          </a:xfrm>
          <a:solidFill>
            <a:schemeClr val="accent2"/>
          </a:solidFill>
        </p:spPr>
        <p:txBody>
          <a:bodyPr>
            <a:noAutofit/>
          </a:bodyPr>
          <a:lstStyle/>
          <a:p>
            <a:pPr algn="l"/>
            <a:r>
              <a:rPr lang="en-US" sz="2800" b="0" dirty="0">
                <a:solidFill>
                  <a:schemeClr val="bg1"/>
                </a:solidFill>
              </a:rPr>
              <a:t>Think about having an open discussion about implicit bias and the experiences he’s been having as a resident.</a:t>
            </a:r>
          </a:p>
        </p:txBody>
      </p:sp>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181841" y="697425"/>
            <a:ext cx="5962159" cy="5308772"/>
          </a:xfrm>
        </p:spPr>
      </p:pic>
      <p:sp>
        <p:nvSpPr>
          <p:cNvPr id="4" name="Text Placeholder 3"/>
          <p:cNvSpPr>
            <a:spLocks noGrp="1"/>
          </p:cNvSpPr>
          <p:nvPr>
            <p:ph type="body" sz="half" idx="4294967295"/>
          </p:nvPr>
        </p:nvSpPr>
        <p:spPr>
          <a:xfrm>
            <a:off x="228600" y="5128308"/>
            <a:ext cx="2762573" cy="877888"/>
          </a:xfrm>
        </p:spPr>
        <p:txBody>
          <a:bodyPr>
            <a:normAutofit/>
          </a:bodyPr>
          <a:lstStyle/>
          <a:p>
            <a:pPr marL="0" indent="0">
              <a:buNone/>
            </a:pPr>
            <a:r>
              <a:rPr lang="en-US" sz="2400" dirty="0"/>
              <a:t>p. 37 of the Toolkit</a:t>
            </a:r>
          </a:p>
        </p:txBody>
      </p:sp>
    </p:spTree>
    <p:extLst>
      <p:ext uri="{BB962C8B-B14F-4D97-AF65-F5344CB8AC3E}">
        <p14:creationId xmlns:p14="http://schemas.microsoft.com/office/powerpoint/2010/main" val="12071402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3538124" y="650929"/>
            <a:ext cx="5563456" cy="6207071"/>
          </a:xfrm>
        </p:spPr>
      </p:pic>
      <p:sp>
        <p:nvSpPr>
          <p:cNvPr id="2" name="Title 1"/>
          <p:cNvSpPr>
            <a:spLocks noGrp="1"/>
          </p:cNvSpPr>
          <p:nvPr>
            <p:ph type="title"/>
          </p:nvPr>
        </p:nvSpPr>
        <p:spPr>
          <a:xfrm>
            <a:off x="457200" y="944046"/>
            <a:ext cx="2967924" cy="4066103"/>
          </a:xfrm>
          <a:solidFill>
            <a:schemeClr val="accent3"/>
          </a:solidFill>
        </p:spPr>
        <p:txBody>
          <a:bodyPr>
            <a:normAutofit/>
          </a:bodyPr>
          <a:lstStyle/>
          <a:p>
            <a:pPr algn="l"/>
            <a:r>
              <a:rPr lang="en-US" sz="2800" b="0" dirty="0">
                <a:solidFill>
                  <a:schemeClr val="bg1"/>
                </a:solidFill>
              </a:rPr>
              <a:t>You may also want to review the section on stereotype threat.</a:t>
            </a:r>
          </a:p>
        </p:txBody>
      </p:sp>
      <p:sp>
        <p:nvSpPr>
          <p:cNvPr id="4" name="Text Placeholder 3"/>
          <p:cNvSpPr>
            <a:spLocks noGrp="1"/>
          </p:cNvSpPr>
          <p:nvPr>
            <p:ph type="body" sz="half" idx="4294967295"/>
          </p:nvPr>
        </p:nvSpPr>
        <p:spPr>
          <a:xfrm>
            <a:off x="309965" y="5459601"/>
            <a:ext cx="3115159" cy="576263"/>
          </a:xfrm>
        </p:spPr>
        <p:txBody>
          <a:bodyPr>
            <a:normAutofit/>
          </a:bodyPr>
          <a:lstStyle/>
          <a:p>
            <a:pPr marL="0" indent="0">
              <a:buNone/>
            </a:pPr>
            <a:r>
              <a:rPr lang="en-US" sz="2400" dirty="0"/>
              <a:t>p. 42 of the Toolkit</a:t>
            </a:r>
          </a:p>
        </p:txBody>
      </p:sp>
    </p:spTree>
    <p:extLst>
      <p:ext uri="{BB962C8B-B14F-4D97-AF65-F5344CB8AC3E}">
        <p14:creationId xmlns:p14="http://schemas.microsoft.com/office/powerpoint/2010/main" val="177159644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Discussion/Debrief</a:t>
            </a:r>
          </a:p>
        </p:txBody>
      </p:sp>
      <p:sp>
        <p:nvSpPr>
          <p:cNvPr id="3" name="Content Placeholder 2"/>
          <p:cNvSpPr>
            <a:spLocks noGrp="1"/>
          </p:cNvSpPr>
          <p:nvPr>
            <p:ph idx="1"/>
          </p:nvPr>
        </p:nvSpPr>
        <p:spPr/>
        <p:txBody>
          <a:bodyPr/>
          <a:lstStyle/>
          <a:p>
            <a:r>
              <a:rPr lang="en-US" dirty="0"/>
              <a:t>What are barriers to creating a culture of inclusivity at your institution?</a:t>
            </a:r>
          </a:p>
          <a:p>
            <a:r>
              <a:rPr lang="en-US" dirty="0"/>
              <a:t>What are strengths in your institution that promote a culture of inclusivity?</a:t>
            </a:r>
          </a:p>
          <a:p>
            <a:r>
              <a:rPr lang="en-US" dirty="0"/>
              <a:t>How can the toolkit support mentoring efforts at your institution</a:t>
            </a:r>
          </a:p>
        </p:txBody>
      </p:sp>
    </p:spTree>
    <p:extLst>
      <p:ext uri="{BB962C8B-B14F-4D97-AF65-F5344CB8AC3E}">
        <p14:creationId xmlns:p14="http://schemas.microsoft.com/office/powerpoint/2010/main" val="3636554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165DB-DC5F-ED4B-80AF-F7099FB7A2DA}"/>
              </a:ext>
            </a:extLst>
          </p:cNvPr>
          <p:cNvSpPr>
            <a:spLocks noGrp="1"/>
          </p:cNvSpPr>
          <p:nvPr>
            <p:ph type="title"/>
          </p:nvPr>
        </p:nvSpPr>
        <p:spPr>
          <a:xfrm>
            <a:off x="457200" y="614190"/>
            <a:ext cx="8229600" cy="860040"/>
          </a:xfrm>
        </p:spPr>
        <p:txBody>
          <a:bodyPr>
            <a:normAutofit/>
          </a:bodyPr>
          <a:lstStyle/>
          <a:p>
            <a:r>
              <a:rPr lang="en-US" dirty="0"/>
              <a:t>In summary</a:t>
            </a:r>
          </a:p>
        </p:txBody>
      </p:sp>
      <p:sp>
        <p:nvSpPr>
          <p:cNvPr id="3" name="Content Placeholder 2">
            <a:extLst>
              <a:ext uri="{FF2B5EF4-FFF2-40B4-BE49-F238E27FC236}">
                <a16:creationId xmlns:a16="http://schemas.microsoft.com/office/drawing/2014/main" id="{1A2A938E-4385-3742-A251-5DC0D45BE72C}"/>
              </a:ext>
            </a:extLst>
          </p:cNvPr>
          <p:cNvSpPr>
            <a:spLocks noGrp="1"/>
          </p:cNvSpPr>
          <p:nvPr>
            <p:ph idx="1"/>
          </p:nvPr>
        </p:nvSpPr>
        <p:spPr>
          <a:xfrm>
            <a:off x="457200" y="1334530"/>
            <a:ext cx="8229600" cy="4881959"/>
          </a:xfrm>
        </p:spPr>
        <p:txBody>
          <a:bodyPr anchor="ctr">
            <a:normAutofit fontScale="92500" lnSpcReduction="10000"/>
          </a:bodyPr>
          <a:lstStyle/>
          <a:p>
            <a:r>
              <a:rPr lang="en-US" dirty="0"/>
              <a:t>Mentorship has enormous capacity to promote a more inclusive climate.</a:t>
            </a:r>
          </a:p>
          <a:p>
            <a:r>
              <a:rPr lang="en-US" dirty="0"/>
              <a:t>Mentorship mapping can enable exploring and expanding mentorship opportunities</a:t>
            </a:r>
          </a:p>
          <a:p>
            <a:r>
              <a:rPr lang="en-US" dirty="0"/>
              <a:t>The Mentorship Toolkit has a myriad of resources to support both mentor and mentee</a:t>
            </a:r>
          </a:p>
          <a:p>
            <a:r>
              <a:rPr lang="en-US" dirty="0"/>
              <a:t>We hope you will take these tools and build or expand upon mentorship programming at your institutions.</a:t>
            </a:r>
          </a:p>
        </p:txBody>
      </p:sp>
    </p:spTree>
    <p:extLst>
      <p:ext uri="{BB962C8B-B14F-4D97-AF65-F5344CB8AC3E}">
        <p14:creationId xmlns:p14="http://schemas.microsoft.com/office/powerpoint/2010/main" val="117316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Acknowledgements</a:t>
            </a:r>
          </a:p>
        </p:txBody>
      </p:sp>
      <p:sp>
        <p:nvSpPr>
          <p:cNvPr id="6" name="Vertical Text Placeholder 5"/>
          <p:cNvSpPr>
            <a:spLocks noGrp="1"/>
          </p:cNvSpPr>
          <p:nvPr>
            <p:ph type="body" orient="vert" idx="1"/>
          </p:nvPr>
        </p:nvSpPr>
        <p:spPr>
          <a:xfrm>
            <a:off x="822960" y="2241550"/>
            <a:ext cx="7543800" cy="3787291"/>
          </a:xfrm>
        </p:spPr>
        <p:txBody>
          <a:bodyPr vert="horz" numCol="2">
            <a:normAutofit fontScale="55000" lnSpcReduction="20000"/>
          </a:bodyPr>
          <a:lstStyle/>
          <a:p>
            <a:endParaRPr lang="en-US" dirty="0"/>
          </a:p>
          <a:p>
            <a:pPr>
              <a:lnSpc>
                <a:spcPct val="120000"/>
              </a:lnSpc>
              <a:spcBef>
                <a:spcPts val="0"/>
              </a:spcBef>
              <a:buFont typeface="Arial" charset="0"/>
              <a:buChar char="•"/>
            </a:pPr>
            <a:r>
              <a:rPr lang="en-US" sz="3825" dirty="0"/>
              <a:t>  Christine Athmann </a:t>
            </a:r>
          </a:p>
          <a:p>
            <a:pPr>
              <a:lnSpc>
                <a:spcPct val="120000"/>
              </a:lnSpc>
              <a:spcBef>
                <a:spcPts val="0"/>
              </a:spcBef>
              <a:buFont typeface="Arial" charset="0"/>
              <a:buChar char="•"/>
            </a:pPr>
            <a:r>
              <a:rPr lang="en-US" sz="3825" dirty="0"/>
              <a:t>  Shiva Bidar-Sielaff</a:t>
            </a:r>
          </a:p>
          <a:p>
            <a:pPr>
              <a:lnSpc>
                <a:spcPct val="120000"/>
              </a:lnSpc>
              <a:spcBef>
                <a:spcPts val="0"/>
              </a:spcBef>
              <a:buFont typeface="Arial" charset="0"/>
              <a:buChar char="•"/>
            </a:pPr>
            <a:r>
              <a:rPr lang="en-US" sz="3825" dirty="0"/>
              <a:t>  Angela Black</a:t>
            </a:r>
          </a:p>
          <a:p>
            <a:pPr>
              <a:lnSpc>
                <a:spcPct val="120000"/>
              </a:lnSpc>
              <a:spcBef>
                <a:spcPts val="0"/>
              </a:spcBef>
              <a:buFont typeface="Arial" charset="0"/>
              <a:buChar char="•"/>
            </a:pPr>
            <a:r>
              <a:rPr lang="en-US" sz="3825" dirty="0"/>
              <a:t>  Jennifer Edgoose  </a:t>
            </a:r>
          </a:p>
          <a:p>
            <a:pPr>
              <a:lnSpc>
                <a:spcPct val="120000"/>
              </a:lnSpc>
              <a:spcBef>
                <a:spcPts val="0"/>
              </a:spcBef>
              <a:buFont typeface="Arial" charset="0"/>
              <a:buChar char="•"/>
            </a:pPr>
            <a:r>
              <a:rPr lang="en-US" sz="3825" dirty="0"/>
              <a:t>  Mary Fendry</a:t>
            </a:r>
          </a:p>
          <a:p>
            <a:pPr>
              <a:lnSpc>
                <a:spcPct val="120000"/>
              </a:lnSpc>
              <a:spcBef>
                <a:spcPts val="0"/>
              </a:spcBef>
              <a:buFont typeface="Arial" charset="0"/>
              <a:buChar char="•"/>
            </a:pPr>
            <a:r>
              <a:rPr lang="en-US" sz="3825" dirty="0"/>
              <a:t>  Kjersti Knox</a:t>
            </a:r>
          </a:p>
          <a:p>
            <a:pPr>
              <a:lnSpc>
                <a:spcPct val="120000"/>
              </a:lnSpc>
              <a:spcBef>
                <a:spcPts val="0"/>
              </a:spcBef>
              <a:buFont typeface="Arial" charset="0"/>
              <a:buChar char="•"/>
            </a:pPr>
            <a:r>
              <a:rPr lang="en-US" sz="3825" dirty="0"/>
              <a:t>  Robin Lankton  </a:t>
            </a:r>
          </a:p>
          <a:p>
            <a:pPr>
              <a:lnSpc>
                <a:spcPct val="120000"/>
              </a:lnSpc>
              <a:spcBef>
                <a:spcPts val="0"/>
              </a:spcBef>
              <a:buFont typeface="Arial" charset="0"/>
              <a:buChar char="•"/>
            </a:pPr>
            <a:r>
              <a:rPr lang="en-US" sz="3825" dirty="0"/>
              <a:t>  Angelica Salinas    </a:t>
            </a:r>
          </a:p>
          <a:p>
            <a:pPr>
              <a:lnSpc>
                <a:spcPct val="120000"/>
              </a:lnSpc>
              <a:spcBef>
                <a:spcPts val="0"/>
              </a:spcBef>
              <a:buFont typeface="Arial" charset="0"/>
              <a:buChar char="•"/>
            </a:pPr>
            <a:r>
              <a:rPr lang="en-US" sz="3825" dirty="0"/>
              <a:t>  Manuel Santiago    </a:t>
            </a:r>
          </a:p>
          <a:p>
            <a:pPr>
              <a:lnSpc>
                <a:spcPct val="120000"/>
              </a:lnSpc>
              <a:spcBef>
                <a:spcPts val="0"/>
              </a:spcBef>
              <a:buFont typeface="Arial" charset="0"/>
              <a:buChar char="•"/>
            </a:pPr>
            <a:r>
              <a:rPr lang="en-US" sz="3825" dirty="0"/>
              <a:t>  Kacia Stevenson</a:t>
            </a:r>
          </a:p>
          <a:p>
            <a:pPr>
              <a:lnSpc>
                <a:spcPct val="120000"/>
              </a:lnSpc>
              <a:spcBef>
                <a:spcPts val="0"/>
              </a:spcBef>
              <a:buFont typeface="Arial" charset="0"/>
              <a:buChar char="•"/>
            </a:pPr>
            <a:r>
              <a:rPr lang="en-US" sz="3825" dirty="0"/>
              <a:t>  Lea Veltum</a:t>
            </a:r>
          </a:p>
          <a:p>
            <a:pPr marL="0">
              <a:lnSpc>
                <a:spcPct val="120000"/>
              </a:lnSpc>
              <a:spcBef>
                <a:spcPts val="0"/>
              </a:spcBef>
            </a:pPr>
            <a:endParaRPr lang="en-US" dirty="0"/>
          </a:p>
          <a:p>
            <a:pPr marL="0" indent="0">
              <a:lnSpc>
                <a:spcPct val="120000"/>
              </a:lnSpc>
              <a:spcBef>
                <a:spcPts val="0"/>
              </a:spcBef>
              <a:buNone/>
            </a:pPr>
            <a:r>
              <a:rPr lang="en-US" sz="3300" b="1" dirty="0"/>
              <a:t>Special thanks to</a:t>
            </a:r>
            <a:r>
              <a:rPr lang="en-US" sz="3300" dirty="0"/>
              <a:t>:</a:t>
            </a:r>
          </a:p>
          <a:p>
            <a:pPr marL="0" indent="0">
              <a:lnSpc>
                <a:spcPct val="120000"/>
              </a:lnSpc>
              <a:spcBef>
                <a:spcPts val="0"/>
              </a:spcBef>
              <a:buNone/>
            </a:pPr>
            <a:r>
              <a:rPr lang="en-US" sz="3300" dirty="0"/>
              <a:t>Angela Byars-Winston, Chris Pfund, Karin Silet, Stephanie House, and Melissa Stiles for their guidance, input and support; Ann Schensky for her administrative support; and Laura Cruz for her editorial support.</a:t>
            </a:r>
          </a:p>
          <a:p>
            <a:pPr lvl="6"/>
            <a:endParaRPr lang="en-US" sz="3300" dirty="0"/>
          </a:p>
        </p:txBody>
      </p:sp>
    </p:spTree>
    <p:extLst>
      <p:ext uri="{BB962C8B-B14F-4D97-AF65-F5344CB8AC3E}">
        <p14:creationId xmlns:p14="http://schemas.microsoft.com/office/powerpoint/2010/main" val="17419633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F39F5-DA85-C34A-AEEA-06E161C4504A}"/>
              </a:ext>
            </a:extLst>
          </p:cNvPr>
          <p:cNvSpPr>
            <a:spLocks noGrp="1"/>
          </p:cNvSpPr>
          <p:nvPr>
            <p:ph type="title"/>
          </p:nvPr>
        </p:nvSpPr>
        <p:spPr>
          <a:xfrm>
            <a:off x="4576520" y="882650"/>
            <a:ext cx="4220060" cy="1187865"/>
          </a:xfrm>
        </p:spPr>
        <p:txBody>
          <a:bodyPr>
            <a:normAutofit fontScale="90000"/>
          </a:bodyPr>
          <a:lstStyle/>
          <a:p>
            <a:r>
              <a:rPr lang="en-US" dirty="0"/>
              <a:t>Mentorship Toolkit</a:t>
            </a:r>
          </a:p>
        </p:txBody>
      </p:sp>
      <p:sp>
        <p:nvSpPr>
          <p:cNvPr id="3" name="Vertical Text Placeholder 2">
            <a:extLst>
              <a:ext uri="{FF2B5EF4-FFF2-40B4-BE49-F238E27FC236}">
                <a16:creationId xmlns:a16="http://schemas.microsoft.com/office/drawing/2014/main" id="{7F3CB337-AB69-B043-B251-779FEF04F68A}"/>
              </a:ext>
            </a:extLst>
          </p:cNvPr>
          <p:cNvSpPr>
            <a:spLocks noGrp="1"/>
          </p:cNvSpPr>
          <p:nvPr>
            <p:ph type="body" orient="vert" idx="1"/>
          </p:nvPr>
        </p:nvSpPr>
        <p:spPr>
          <a:xfrm>
            <a:off x="4686300" y="2266165"/>
            <a:ext cx="4000500" cy="3956218"/>
          </a:xfrm>
        </p:spPr>
        <p:txBody>
          <a:bodyPr vert="horz">
            <a:normAutofit/>
          </a:bodyPr>
          <a:lstStyle/>
          <a:p>
            <a:r>
              <a:rPr lang="en-US" sz="2800" dirty="0">
                <a:hlinkClick r:id="rId2"/>
              </a:rPr>
              <a:t>http://www.fammed.wisc.edu/files/webfm-uploads/documents/diversity/Mentorship-Toolkit.pdf</a:t>
            </a:r>
            <a:r>
              <a:rPr lang="en-US" sz="2800" dirty="0"/>
              <a:t> </a:t>
            </a:r>
          </a:p>
          <a:p>
            <a:r>
              <a:rPr lang="en-US" sz="2800" dirty="0"/>
              <a:t>For questions contact Jennifer Edgoose: </a:t>
            </a:r>
            <a:r>
              <a:rPr lang="en-US" sz="2800" dirty="0">
                <a:hlinkClick r:id="rId3"/>
              </a:rPr>
              <a:t>jennifer.edgoose@fammed.wisc.edu</a:t>
            </a:r>
            <a:r>
              <a:rPr lang="en-US" sz="2800" dirty="0"/>
              <a:t> </a:t>
            </a:r>
          </a:p>
        </p:txBody>
      </p:sp>
      <p:pic>
        <p:nvPicPr>
          <p:cNvPr id="4" name="Content Placeholder 6">
            <a:extLst>
              <a:ext uri="{FF2B5EF4-FFF2-40B4-BE49-F238E27FC236}">
                <a16:creationId xmlns:a16="http://schemas.microsoft.com/office/drawing/2014/main" id="{272680BF-A62D-DD47-B63A-3E1E46F866C1}"/>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66699" y="882650"/>
            <a:ext cx="4200041" cy="5455631"/>
          </a:xfrm>
          <a:prstGeom prst="rect">
            <a:avLst/>
          </a:prstGeom>
        </p:spPr>
      </p:pic>
    </p:spTree>
    <p:extLst>
      <p:ext uri="{BB962C8B-B14F-4D97-AF65-F5344CB8AC3E}">
        <p14:creationId xmlns:p14="http://schemas.microsoft.com/office/powerpoint/2010/main" val="26888823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2069" y="2529334"/>
            <a:ext cx="8400499" cy="2172982"/>
          </a:xfrm>
        </p:spPr>
        <p:txBody>
          <a:bodyPr/>
          <a:lstStyle/>
          <a:p>
            <a:pPr marL="0" indent="0">
              <a:buNone/>
            </a:pPr>
            <a:r>
              <a:rPr lang="en-US" dirty="0"/>
              <a:t>Please evaluate this presentation using the conference mobile app! Simply click on the "clipboard" icon       on the presentation page.</a:t>
            </a:r>
          </a:p>
        </p:txBody>
      </p:sp>
      <p:pic>
        <p:nvPicPr>
          <p:cNvPr id="5" name="Picture 4" descr="Clipboard.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431871" y="3595625"/>
            <a:ext cx="465083" cy="491989"/>
          </a:xfrm>
          <a:prstGeom prst="rect">
            <a:avLst/>
          </a:prstGeom>
        </p:spPr>
      </p:pic>
    </p:spTree>
    <p:extLst>
      <p:ext uri="{BB962C8B-B14F-4D97-AF65-F5344CB8AC3E}">
        <p14:creationId xmlns:p14="http://schemas.microsoft.com/office/powerpoint/2010/main" val="40884160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AE616A-A6A1-2843-90E1-ED8B5547A2B2}"/>
              </a:ext>
            </a:extLst>
          </p:cNvPr>
          <p:cNvPicPr>
            <a:picLocks noChangeAspect="1"/>
          </p:cNvPicPr>
          <p:nvPr/>
        </p:nvPicPr>
        <p:blipFill>
          <a:blip r:embed="rId3"/>
          <a:stretch>
            <a:fillRect/>
          </a:stretch>
        </p:blipFill>
        <p:spPr>
          <a:xfrm>
            <a:off x="646078" y="936022"/>
            <a:ext cx="8116922" cy="4986290"/>
          </a:xfrm>
          <a:prstGeom prst="rect">
            <a:avLst/>
          </a:prstGeom>
        </p:spPr>
      </p:pic>
    </p:spTree>
    <p:extLst>
      <p:ext uri="{BB962C8B-B14F-4D97-AF65-F5344CB8AC3E}">
        <p14:creationId xmlns:p14="http://schemas.microsoft.com/office/powerpoint/2010/main" val="39956995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D5974-E701-E94C-8A66-BF5BFD40D8E9}"/>
              </a:ext>
            </a:extLst>
          </p:cNvPr>
          <p:cNvSpPr>
            <a:spLocks noGrp="1"/>
          </p:cNvSpPr>
          <p:nvPr>
            <p:ph type="title"/>
          </p:nvPr>
        </p:nvSpPr>
        <p:spPr>
          <a:xfrm>
            <a:off x="457200" y="1210747"/>
            <a:ext cx="8229600" cy="1143000"/>
          </a:xfrm>
        </p:spPr>
        <p:txBody>
          <a:bodyPr/>
          <a:lstStyle/>
          <a:p>
            <a:r>
              <a:rPr lang="en-US" dirty="0"/>
              <a:t>Inclusivity</a:t>
            </a:r>
          </a:p>
        </p:txBody>
      </p:sp>
      <p:sp>
        <p:nvSpPr>
          <p:cNvPr id="3" name="Content Placeholder 2">
            <a:extLst>
              <a:ext uri="{FF2B5EF4-FFF2-40B4-BE49-F238E27FC236}">
                <a16:creationId xmlns:a16="http://schemas.microsoft.com/office/drawing/2014/main" id="{23BC0696-EDE0-C448-BD60-658861037222}"/>
              </a:ext>
            </a:extLst>
          </p:cNvPr>
          <p:cNvSpPr>
            <a:spLocks noGrp="1"/>
          </p:cNvSpPr>
          <p:nvPr>
            <p:ph idx="1"/>
          </p:nvPr>
        </p:nvSpPr>
        <p:spPr>
          <a:xfrm>
            <a:off x="457200" y="2616200"/>
            <a:ext cx="8229600" cy="3600288"/>
          </a:xfrm>
        </p:spPr>
        <p:txBody>
          <a:bodyPr/>
          <a:lstStyle/>
          <a:p>
            <a:pPr marL="0" indent="0">
              <a:buNone/>
            </a:pPr>
            <a:r>
              <a:rPr lang="en-US" sz="2800" dirty="0"/>
              <a:t>The practice or policy of including people who might otherwise be excluded or marginalized, such as those who have physical or mental disabilities and members of minority groups.</a:t>
            </a:r>
          </a:p>
          <a:p>
            <a:pPr marL="0" indent="0">
              <a:buNone/>
            </a:pPr>
            <a:r>
              <a:rPr lang="en-US" dirty="0"/>
              <a:t>  	        	   </a:t>
            </a:r>
            <a:r>
              <a:rPr lang="en-US" sz="2000" dirty="0">
                <a:hlinkClick r:id="rId2"/>
              </a:rPr>
              <a:t>https://en.oxforddictionaries.com/definition/us/inclusivity</a:t>
            </a:r>
            <a:r>
              <a:rPr lang="en-US" sz="2000" dirty="0"/>
              <a:t> </a:t>
            </a:r>
            <a:endParaRPr lang="en-US" dirty="0"/>
          </a:p>
        </p:txBody>
      </p:sp>
    </p:spTree>
    <p:extLst>
      <p:ext uri="{BB962C8B-B14F-4D97-AF65-F5344CB8AC3E}">
        <p14:creationId xmlns:p14="http://schemas.microsoft.com/office/powerpoint/2010/main" val="1629517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Screen Shot 2017-10-19 at 2.06.01 PM.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55394" y="939430"/>
            <a:ext cx="4852826" cy="2586432"/>
          </a:xfrm>
          <a:prstGeom prst="rect">
            <a:avLst/>
          </a:prstGeom>
        </p:spPr>
      </p:pic>
      <p:sp>
        <p:nvSpPr>
          <p:cNvPr id="16" name="Title 15"/>
          <p:cNvSpPr>
            <a:spLocks noGrp="1"/>
          </p:cNvSpPr>
          <p:nvPr>
            <p:ph type="title"/>
          </p:nvPr>
        </p:nvSpPr>
        <p:spPr>
          <a:xfrm>
            <a:off x="186264" y="1231136"/>
            <a:ext cx="3707723" cy="1681695"/>
          </a:xfrm>
        </p:spPr>
        <p:txBody>
          <a:bodyPr>
            <a:noAutofit/>
          </a:bodyPr>
          <a:lstStyle/>
          <a:p>
            <a:r>
              <a:rPr lang="en-US" sz="2800" b="0" dirty="0"/>
              <a:t>Not merely being a member of a group</a:t>
            </a:r>
          </a:p>
        </p:txBody>
      </p:sp>
      <p:pic>
        <p:nvPicPr>
          <p:cNvPr id="11" name="Picture Placeholder 10" descr="Screen Shot 2017-10-19 at 1.59.07 PM.png"/>
          <p:cNvPicPr>
            <a:picLocks noGrp="1" noChangeAspect="1"/>
          </p:cNvPicPr>
          <p:nvPr>
            <p:ph idx="1"/>
          </p:nvPr>
        </p:nvPicPr>
        <p:blipFill>
          <a:blip r:embed="rId4" cstate="email">
            <a:extLst>
              <a:ext uri="{28A0092B-C50C-407E-A947-70E740481C1C}">
                <a14:useLocalDpi xmlns:a14="http://schemas.microsoft.com/office/drawing/2010/main"/>
              </a:ext>
            </a:extLst>
          </a:blip>
          <a:srcRect/>
          <a:stretch>
            <a:fillRect/>
          </a:stretch>
        </p:blipFill>
        <p:spPr>
          <a:xfrm>
            <a:off x="0" y="3723750"/>
            <a:ext cx="5123250" cy="2277000"/>
          </a:xfrm>
        </p:spPr>
      </p:pic>
      <p:sp>
        <p:nvSpPr>
          <p:cNvPr id="17" name="TextBox 16"/>
          <p:cNvSpPr txBox="1"/>
          <p:nvPr/>
        </p:nvSpPr>
        <p:spPr>
          <a:xfrm>
            <a:off x="5404498" y="3908143"/>
            <a:ext cx="3776606" cy="954107"/>
          </a:xfrm>
          <a:prstGeom prst="rect">
            <a:avLst/>
          </a:prstGeom>
          <a:noFill/>
        </p:spPr>
        <p:txBody>
          <a:bodyPr wrap="square" rtlCol="0">
            <a:spAutoFit/>
          </a:bodyPr>
          <a:lstStyle/>
          <a:p>
            <a:pPr marL="342900" indent="-342900">
              <a:buFont typeface="Arial"/>
              <a:buChar char="•"/>
            </a:pPr>
            <a:r>
              <a:rPr lang="en-US" sz="2800" dirty="0">
                <a:latin typeface="Helvetica" pitchFamily="2" charset="0"/>
              </a:rPr>
              <a:t>Not nationalism</a:t>
            </a:r>
          </a:p>
          <a:p>
            <a:pPr marL="342900" indent="-342900">
              <a:buFont typeface="Arial"/>
              <a:buChar char="•"/>
            </a:pPr>
            <a:r>
              <a:rPr lang="en-US" sz="2800" dirty="0">
                <a:latin typeface="Helvetica" pitchFamily="2" charset="0"/>
              </a:rPr>
              <a:t>Not nativism</a:t>
            </a:r>
          </a:p>
        </p:txBody>
      </p:sp>
      <p:sp>
        <p:nvSpPr>
          <p:cNvPr id="18" name="TextBox 17"/>
          <p:cNvSpPr txBox="1"/>
          <p:nvPr/>
        </p:nvSpPr>
        <p:spPr>
          <a:xfrm>
            <a:off x="5404498" y="4767477"/>
            <a:ext cx="3430838" cy="954107"/>
          </a:xfrm>
          <a:prstGeom prst="rect">
            <a:avLst/>
          </a:prstGeom>
          <a:noFill/>
        </p:spPr>
        <p:txBody>
          <a:bodyPr wrap="square" rtlCol="0">
            <a:spAutoFit/>
          </a:bodyPr>
          <a:lstStyle/>
          <a:p>
            <a:pPr marL="342900" indent="-342900">
              <a:buFont typeface="Arial"/>
              <a:buChar char="•"/>
            </a:pPr>
            <a:r>
              <a:rPr lang="en-US" sz="2800" dirty="0">
                <a:latin typeface="Helvetica" pitchFamily="2" charset="0"/>
              </a:rPr>
              <a:t>Not merely being “part of the club”</a:t>
            </a:r>
          </a:p>
        </p:txBody>
      </p:sp>
      <p:pic>
        <p:nvPicPr>
          <p:cNvPr id="7" name="Picture Placeholder 10" descr="Screen Shot 2017-10-19 at 1.59.07 PM.png">
            <a:extLst>
              <a:ext uri="{FF2B5EF4-FFF2-40B4-BE49-F238E27FC236}">
                <a16:creationId xmlns:a16="http://schemas.microsoft.com/office/drawing/2014/main" id="{B46EE354-9847-8746-B791-CE091F1E8F3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72855" y="3783606"/>
            <a:ext cx="4641397" cy="2062843"/>
          </a:xfrm>
          <a:prstGeom prst="rect">
            <a:avLst/>
          </a:prstGeom>
        </p:spPr>
      </p:pic>
    </p:spTree>
    <p:extLst>
      <p:ext uri="{BB962C8B-B14F-4D97-AF65-F5344CB8AC3E}">
        <p14:creationId xmlns:p14="http://schemas.microsoft.com/office/powerpoint/2010/main" val="2124958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D22F6-3063-3C4E-A84E-A24DD06F7F9B}"/>
              </a:ext>
            </a:extLst>
          </p:cNvPr>
          <p:cNvSpPr>
            <a:spLocks noGrp="1"/>
          </p:cNvSpPr>
          <p:nvPr>
            <p:ph type="title"/>
          </p:nvPr>
        </p:nvSpPr>
        <p:spPr>
          <a:xfrm>
            <a:off x="454025" y="449323"/>
            <a:ext cx="8229600" cy="1143000"/>
          </a:xfrm>
        </p:spPr>
        <p:txBody>
          <a:bodyPr/>
          <a:lstStyle/>
          <a:p>
            <a:r>
              <a:rPr lang="en-US" dirty="0"/>
              <a:t>“Othering” and Belonging</a:t>
            </a:r>
          </a:p>
        </p:txBody>
      </p:sp>
      <p:sp>
        <p:nvSpPr>
          <p:cNvPr id="7" name="Content Placeholder 6">
            <a:extLst>
              <a:ext uri="{FF2B5EF4-FFF2-40B4-BE49-F238E27FC236}">
                <a16:creationId xmlns:a16="http://schemas.microsoft.com/office/drawing/2014/main" id="{A93A6665-D0A8-CA43-B427-229FDDA2C05B}"/>
              </a:ext>
            </a:extLst>
          </p:cNvPr>
          <p:cNvSpPr>
            <a:spLocks noGrp="1"/>
          </p:cNvSpPr>
          <p:nvPr>
            <p:ph idx="1"/>
          </p:nvPr>
        </p:nvSpPr>
        <p:spPr>
          <a:xfrm>
            <a:off x="190500" y="2209798"/>
            <a:ext cx="4432300" cy="4090056"/>
          </a:xfrm>
          <a:solidFill>
            <a:schemeClr val="accent5">
              <a:lumMod val="20000"/>
              <a:lumOff val="80000"/>
            </a:schemeClr>
          </a:solidFill>
        </p:spPr>
        <p:txBody>
          <a:bodyPr anchor="ctr">
            <a:noAutofit/>
          </a:bodyPr>
          <a:lstStyle/>
          <a:p>
            <a:pPr marL="0" indent="0">
              <a:lnSpc>
                <a:spcPct val="120000"/>
              </a:lnSpc>
              <a:buNone/>
            </a:pPr>
            <a:r>
              <a:rPr lang="en-US" sz="2400" dirty="0"/>
              <a:t>“Othering” is a term that encompasses the many expressions of prejudice on the basis of group identities, and also provides a clarifying frame that reveals a set of common processes and conditions that propagate group-based inequality and marginality.</a:t>
            </a:r>
          </a:p>
        </p:txBody>
      </p:sp>
      <p:sp>
        <p:nvSpPr>
          <p:cNvPr id="5" name="Text Placeholder 4">
            <a:extLst>
              <a:ext uri="{FF2B5EF4-FFF2-40B4-BE49-F238E27FC236}">
                <a16:creationId xmlns:a16="http://schemas.microsoft.com/office/drawing/2014/main" id="{717F4D2B-AC8A-C84A-900E-6B0DD9C7CB66}"/>
              </a:ext>
            </a:extLst>
          </p:cNvPr>
          <p:cNvSpPr>
            <a:spLocks noGrp="1"/>
          </p:cNvSpPr>
          <p:nvPr>
            <p:ph type="body" idx="4294967295"/>
          </p:nvPr>
        </p:nvSpPr>
        <p:spPr>
          <a:xfrm>
            <a:off x="190500" y="1524758"/>
            <a:ext cx="4432300" cy="679450"/>
          </a:xfrm>
          <a:solidFill>
            <a:srgbClr val="FF0000"/>
          </a:solidFill>
        </p:spPr>
        <p:txBody>
          <a:bodyPr anchor="ctr"/>
          <a:lstStyle/>
          <a:p>
            <a:pPr marL="0" indent="0" algn="ctr">
              <a:buNone/>
            </a:pPr>
            <a:r>
              <a:rPr lang="en-US" dirty="0">
                <a:solidFill>
                  <a:schemeClr val="bg1"/>
                </a:solidFill>
              </a:rPr>
              <a:t>“OTHERING”</a:t>
            </a:r>
          </a:p>
        </p:txBody>
      </p:sp>
      <p:sp>
        <p:nvSpPr>
          <p:cNvPr id="6" name="Text Placeholder 5">
            <a:extLst>
              <a:ext uri="{FF2B5EF4-FFF2-40B4-BE49-F238E27FC236}">
                <a16:creationId xmlns:a16="http://schemas.microsoft.com/office/drawing/2014/main" id="{9FE573F2-8B95-BD42-A281-F0BDF1FB0772}"/>
              </a:ext>
            </a:extLst>
          </p:cNvPr>
          <p:cNvSpPr>
            <a:spLocks noGrp="1"/>
          </p:cNvSpPr>
          <p:nvPr>
            <p:ph type="body" sz="quarter" idx="4294967295"/>
          </p:nvPr>
        </p:nvSpPr>
        <p:spPr>
          <a:xfrm>
            <a:off x="4740276" y="1531106"/>
            <a:ext cx="4276724" cy="679450"/>
          </a:xfrm>
          <a:solidFill>
            <a:srgbClr val="00B050"/>
          </a:solidFill>
        </p:spPr>
        <p:txBody>
          <a:bodyPr anchor="ctr"/>
          <a:lstStyle/>
          <a:p>
            <a:pPr marL="0" indent="0" algn="ctr">
              <a:buNone/>
            </a:pPr>
            <a:r>
              <a:rPr lang="en-US" dirty="0">
                <a:solidFill>
                  <a:schemeClr val="bg1"/>
                </a:solidFill>
              </a:rPr>
              <a:t>BELONGING</a:t>
            </a:r>
          </a:p>
        </p:txBody>
      </p:sp>
      <p:sp>
        <p:nvSpPr>
          <p:cNvPr id="8" name="Content Placeholder 7">
            <a:extLst>
              <a:ext uri="{FF2B5EF4-FFF2-40B4-BE49-F238E27FC236}">
                <a16:creationId xmlns:a16="http://schemas.microsoft.com/office/drawing/2014/main" id="{5C71CB7B-442A-8A40-B637-3AD6FF2807C5}"/>
              </a:ext>
            </a:extLst>
          </p:cNvPr>
          <p:cNvSpPr>
            <a:spLocks noGrp="1"/>
          </p:cNvSpPr>
          <p:nvPr>
            <p:ph sz="quarter" idx="4294967295"/>
          </p:nvPr>
        </p:nvSpPr>
        <p:spPr>
          <a:xfrm>
            <a:off x="4740275" y="2204208"/>
            <a:ext cx="4276725" cy="4095646"/>
          </a:xfrm>
          <a:solidFill>
            <a:schemeClr val="accent5">
              <a:lumMod val="20000"/>
              <a:lumOff val="80000"/>
            </a:schemeClr>
          </a:solidFill>
        </p:spPr>
        <p:txBody>
          <a:bodyPr anchor="ctr">
            <a:normAutofit fontScale="62500" lnSpcReduction="20000"/>
          </a:bodyPr>
          <a:lstStyle/>
          <a:p>
            <a:pPr marL="0" indent="0">
              <a:lnSpc>
                <a:spcPct val="140000"/>
              </a:lnSpc>
              <a:buNone/>
            </a:pPr>
            <a:r>
              <a:rPr lang="en-US" sz="3800" dirty="0"/>
              <a:t>Belonging means more than just being seen. Belonging entails having a meaningful voice and the opportunity to participate in the design of social and cultural structures. Belonging means having the right to contribute to, and make demands of the group.</a:t>
            </a:r>
          </a:p>
        </p:txBody>
      </p:sp>
      <p:sp>
        <p:nvSpPr>
          <p:cNvPr id="10" name="Rectangle 9">
            <a:extLst>
              <a:ext uri="{FF2B5EF4-FFF2-40B4-BE49-F238E27FC236}">
                <a16:creationId xmlns:a16="http://schemas.microsoft.com/office/drawing/2014/main" id="{F158EC6F-0642-924B-B55D-6BF7871458EA}"/>
              </a:ext>
            </a:extLst>
          </p:cNvPr>
          <p:cNvSpPr/>
          <p:nvPr/>
        </p:nvSpPr>
        <p:spPr>
          <a:xfrm>
            <a:off x="4690217" y="6407802"/>
            <a:ext cx="4453783" cy="300082"/>
          </a:xfrm>
          <a:prstGeom prst="rect">
            <a:avLst/>
          </a:prstGeom>
        </p:spPr>
        <p:txBody>
          <a:bodyPr wrap="none">
            <a:spAutoFit/>
          </a:bodyPr>
          <a:lstStyle/>
          <a:p>
            <a:r>
              <a:rPr lang="en-US" sz="1350" dirty="0">
                <a:hlinkClick r:id="rId3"/>
              </a:rPr>
              <a:t>http://www.otheringandbelonging.org/editors-introduction/</a:t>
            </a:r>
            <a:r>
              <a:rPr lang="en-US" sz="1350" dirty="0"/>
              <a:t> </a:t>
            </a:r>
          </a:p>
        </p:txBody>
      </p:sp>
    </p:spTree>
    <p:extLst>
      <p:ext uri="{BB962C8B-B14F-4D97-AF65-F5344CB8AC3E}">
        <p14:creationId xmlns:p14="http://schemas.microsoft.com/office/powerpoint/2010/main" val="539971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bg/>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bg/>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animBg="1"/>
      <p:bldP spid="5" grpId="0" uiExpand="1" build="p" animBg="1"/>
      <p:bldP spid="6" grpId="0" uiExpand="1" build="p" animBg="1"/>
      <p:bldP spid="8" grpId="0" uiExpand="1"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1029736"/>
          </a:xfrm>
        </p:spPr>
        <p:txBody>
          <a:bodyPr>
            <a:normAutofit/>
          </a:bodyPr>
          <a:lstStyle/>
          <a:p>
            <a:r>
              <a:rPr lang="en-US" sz="3200" dirty="0"/>
              <a:t>Mentorship: Categories and Roles</a:t>
            </a:r>
          </a:p>
        </p:txBody>
      </p:sp>
      <p:pic>
        <p:nvPicPr>
          <p:cNvPr id="3" name="Picture 2"/>
          <p:cNvPicPr>
            <a:picLocks noChangeAspect="1"/>
          </p:cNvPicPr>
          <p:nvPr/>
        </p:nvPicPr>
        <p:blipFill>
          <a:blip r:embed="rId2"/>
          <a:stretch>
            <a:fillRect/>
          </a:stretch>
        </p:blipFill>
        <p:spPr>
          <a:xfrm>
            <a:off x="1687698" y="2057400"/>
            <a:ext cx="5736328" cy="3325125"/>
          </a:xfrm>
          <a:prstGeom prst="rect">
            <a:avLst/>
          </a:prstGeom>
        </p:spPr>
      </p:pic>
    </p:spTree>
    <p:extLst>
      <p:ext uri="{BB962C8B-B14F-4D97-AF65-F5344CB8AC3E}">
        <p14:creationId xmlns:p14="http://schemas.microsoft.com/office/powerpoint/2010/main" val="1743583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9350" y="944047"/>
            <a:ext cx="4184650" cy="1143000"/>
          </a:xfrm>
        </p:spPr>
        <p:txBody>
          <a:bodyPr>
            <a:normAutofit/>
          </a:bodyPr>
          <a:lstStyle/>
          <a:p>
            <a:r>
              <a:rPr lang="en-US" dirty="0"/>
              <a:t>Coach</a:t>
            </a:r>
          </a:p>
        </p:txBody>
      </p:sp>
      <p:pic>
        <p:nvPicPr>
          <p:cNvPr id="5" name="Picture Placeholder 4" descr="download.jpg"/>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222679" y="1779961"/>
            <a:ext cx="4621427" cy="3266272"/>
          </a:xfrm>
        </p:spPr>
      </p:pic>
      <p:sp>
        <p:nvSpPr>
          <p:cNvPr id="4" name="Text Placeholder 3"/>
          <p:cNvSpPr>
            <a:spLocks noGrp="1"/>
          </p:cNvSpPr>
          <p:nvPr>
            <p:ph type="body" sz="half" idx="4294967295"/>
          </p:nvPr>
        </p:nvSpPr>
        <p:spPr>
          <a:xfrm>
            <a:off x="5074594" y="2087047"/>
            <a:ext cx="3954162" cy="4116045"/>
          </a:xfrm>
        </p:spPr>
        <p:txBody>
          <a:bodyPr>
            <a:normAutofit/>
          </a:bodyPr>
          <a:lstStyle/>
          <a:p>
            <a:pPr marL="0" indent="0">
              <a:buNone/>
            </a:pPr>
            <a:r>
              <a:rPr lang="en-US" sz="2800" dirty="0"/>
              <a:t>“Coaching is unlocking a person’s potential to optimize their own performance. It is helping them to learn rather than teaching them.”</a:t>
            </a:r>
          </a:p>
          <a:p>
            <a:pPr marL="0" indent="0" algn="r">
              <a:buNone/>
            </a:pPr>
            <a:r>
              <a:rPr lang="en-US" sz="2800" dirty="0"/>
              <a:t>Whitmore, 2002</a:t>
            </a:r>
          </a:p>
        </p:txBody>
      </p:sp>
    </p:spTree>
    <p:extLst>
      <p:ext uri="{BB962C8B-B14F-4D97-AF65-F5344CB8AC3E}">
        <p14:creationId xmlns:p14="http://schemas.microsoft.com/office/powerpoint/2010/main" val="33975127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2491</TotalTime>
  <Words>1183</Words>
  <Application>Microsoft Macintosh PowerPoint</Application>
  <PresentationFormat>On-screen Show (4:3)</PresentationFormat>
  <Paragraphs>167</Paragraphs>
  <Slides>39</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39</vt:i4>
      </vt:variant>
    </vt:vector>
  </HeadingPairs>
  <TitlesOfParts>
    <vt:vector size="43" baseType="lpstr">
      <vt:lpstr>Arial</vt:lpstr>
      <vt:lpstr>Calibri</vt:lpstr>
      <vt:lpstr>Helvetica</vt:lpstr>
      <vt:lpstr>Office Theme</vt:lpstr>
      <vt:lpstr>MENTORSHIP:  Creating a Culture of Inclusivity </vt:lpstr>
      <vt:lpstr>Objectives</vt:lpstr>
      <vt:lpstr>Disclosures</vt:lpstr>
      <vt:lpstr>PowerPoint Presentation</vt:lpstr>
      <vt:lpstr>Inclusivity</vt:lpstr>
      <vt:lpstr>Not merely being a member of a group</vt:lpstr>
      <vt:lpstr>“Othering” and Belonging</vt:lpstr>
      <vt:lpstr>Mentorship: Categories and Roles</vt:lpstr>
      <vt:lpstr>Coach</vt:lpstr>
      <vt:lpstr>Advisor</vt:lpstr>
      <vt:lpstr>Mentor</vt:lpstr>
      <vt:lpstr>PowerPoint Presentation</vt:lpstr>
      <vt:lpstr>Mentorship Mapping</vt:lpstr>
      <vt:lpstr>What is mentor mapping?</vt:lpstr>
      <vt:lpstr>Why mentor map?</vt:lpstr>
      <vt:lpstr>How to mentor map</vt:lpstr>
      <vt:lpstr>How to mentor map</vt:lpstr>
      <vt:lpstr>PowerPoint Presentation</vt:lpstr>
      <vt:lpstr>Using the toolkit: Case studies</vt:lpstr>
      <vt:lpstr>Our framing</vt:lpstr>
      <vt:lpstr>A Framework</vt:lpstr>
      <vt:lpstr>Table of Contents</vt:lpstr>
      <vt:lpstr>Case 1</vt:lpstr>
      <vt:lpstr>Here is a template to consider:  You could share this with your mentee in advance too (For example, mentees should think about what their learning and developmental goals are [#3]).</vt:lpstr>
      <vt:lpstr>At the meeting you could introduce this toolkit which is also for mentees.  As an example, you may each want to complete this assessment after the initial meeting.</vt:lpstr>
      <vt:lpstr>Case 2</vt:lpstr>
      <vt:lpstr>Consider providing a clear agreement of expectations.</vt:lpstr>
      <vt:lpstr>Case 3</vt:lpstr>
      <vt:lpstr>There is a whole section for strategies for helping both mentors and mentees manage mentoring challenges.</vt:lpstr>
      <vt:lpstr>Case 4</vt:lpstr>
      <vt:lpstr>PowerPoint Presentation</vt:lpstr>
      <vt:lpstr>Case 5</vt:lpstr>
      <vt:lpstr>Think about having an open discussion about implicit bias and the experiences he’s been having as a resident.</vt:lpstr>
      <vt:lpstr>You may also want to review the section on stereotype threat.</vt:lpstr>
      <vt:lpstr>Group Discussion/Debrief</vt:lpstr>
      <vt:lpstr>In summary</vt:lpstr>
      <vt:lpstr>Acknowledgements</vt:lpstr>
      <vt:lpstr>Mentorship Toolkit</vt:lpstr>
      <vt:lpstr>PowerPoint Presentation</vt:lpstr>
    </vt:vector>
  </TitlesOfParts>
  <Company>STFM</Company>
  <LinksUpToDate>false</LinksUpToDate>
  <SharedDoc>false</SharedDoc>
  <HyperlinksChanged>false</HyperlinksChanged>
  <AppVersion>16.0012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Abuel</dc:creator>
  <cp:lastModifiedBy>Jennifer Edgoose</cp:lastModifiedBy>
  <cp:revision>60</cp:revision>
  <dcterms:created xsi:type="dcterms:W3CDTF">2013-07-17T19:19:39Z</dcterms:created>
  <dcterms:modified xsi:type="dcterms:W3CDTF">2018-05-08T05:08:00Z</dcterms:modified>
</cp:coreProperties>
</file>