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 id="2147483677" r:id="rId2"/>
  </p:sldMasterIdLst>
  <p:notesMasterIdLst>
    <p:notesMasterId r:id="rId32"/>
  </p:notesMasterIdLst>
  <p:sldIdLst>
    <p:sldId id="256" r:id="rId3"/>
    <p:sldId id="257" r:id="rId4"/>
    <p:sldId id="258" r:id="rId5"/>
    <p:sldId id="259" r:id="rId6"/>
    <p:sldId id="260" r:id="rId7"/>
    <p:sldId id="287" r:id="rId8"/>
    <p:sldId id="261" r:id="rId9"/>
    <p:sldId id="264" r:id="rId10"/>
    <p:sldId id="262" r:id="rId11"/>
    <p:sldId id="265" r:id="rId12"/>
    <p:sldId id="266" r:id="rId13"/>
    <p:sldId id="268" r:id="rId14"/>
    <p:sldId id="267" r:id="rId15"/>
    <p:sldId id="270" r:id="rId16"/>
    <p:sldId id="271" r:id="rId17"/>
    <p:sldId id="272" r:id="rId18"/>
    <p:sldId id="273" r:id="rId19"/>
    <p:sldId id="274" r:id="rId20"/>
    <p:sldId id="275" r:id="rId21"/>
    <p:sldId id="276" r:id="rId22"/>
    <p:sldId id="277" r:id="rId23"/>
    <p:sldId id="278" r:id="rId24"/>
    <p:sldId id="286" r:id="rId25"/>
    <p:sldId id="288" r:id="rId26"/>
    <p:sldId id="280" r:id="rId27"/>
    <p:sldId id="282" r:id="rId28"/>
    <p:sldId id="283" r:id="rId29"/>
    <p:sldId id="284" r:id="rId30"/>
    <p:sldId id="285" r:id="rId31"/>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Castr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C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2" autoAdjust="0"/>
    <p:restoredTop sz="57762" autoAdjust="0"/>
  </p:normalViewPr>
  <p:slideViewPr>
    <p:cSldViewPr snapToGrid="0" snapToObjects="1">
      <p:cViewPr varScale="1">
        <p:scale>
          <a:sx n="49" d="100"/>
          <a:sy n="49" d="100"/>
        </p:scale>
        <p:origin x="-1936" y="-96"/>
      </p:cViewPr>
      <p:guideLst>
        <p:guide orient="horz" pos="2160"/>
        <p:guide pos="3839"/>
      </p:guideLst>
    </p:cSldViewPr>
  </p:slideViewPr>
  <p:notesTextViewPr>
    <p:cViewPr>
      <p:scale>
        <a:sx n="100" d="100"/>
        <a:sy n="100" d="100"/>
      </p:scale>
      <p:origin x="0" y="0"/>
    </p:cViewPr>
  </p:notesTextViewPr>
  <p:sorterViewPr>
    <p:cViewPr>
      <p:scale>
        <a:sx n="111" d="100"/>
        <a:sy n="111" d="100"/>
      </p:scale>
      <p:origin x="0" y="13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Becky, if we're going to this as the visualization for a conceptual model, I think #22 should go after your explanation of the components. you don't have to use this graphic, just thought that it might capture what we're trying to show. #21 was just a transition slide. we can ditch that as well.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124683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sp>
        <p:nvSpPr>
          <p:cNvPr id="136" name="Shape 136"/>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Introductions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A tension is</a:t>
            </a:r>
            <a:r>
              <a:rPr lang="en-US" sz="1100" b="0" i="0" u="none" strike="noStrike" cap="none" baseline="0" dirty="0" smtClean="0">
                <a:solidFill>
                  <a:schemeClr val="dk1"/>
                </a:solidFill>
                <a:latin typeface="Arial"/>
                <a:ea typeface="Arial"/>
                <a:cs typeface="Arial"/>
                <a:sym typeface="Arial"/>
              </a:rPr>
              <a:t> a conflict between values or interests that we can theoretically but perhaps not practically resolve. And so we might have to compromise one set of values or interests in order to move forward. </a:t>
            </a:r>
          </a:p>
          <a:p>
            <a:pPr marL="0" marR="0" lvl="0" indent="0" algn="l" rtl="0">
              <a:spcBef>
                <a:spcPts val="0"/>
              </a:spcBef>
              <a:spcAft>
                <a:spcPts val="0"/>
              </a:spcAft>
              <a:buSzPct val="25000"/>
              <a:buNone/>
            </a:pPr>
            <a:endParaRPr lang="en-US" sz="11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baseline="0" dirty="0" smtClean="0">
                <a:solidFill>
                  <a:schemeClr val="dk1"/>
                </a:solidFill>
                <a:latin typeface="Arial"/>
                <a:ea typeface="Arial"/>
                <a:cs typeface="Arial"/>
                <a:sym typeface="Arial"/>
              </a:rPr>
              <a:t>How have these compromises shaped our program? </a:t>
            </a:r>
            <a:endParaRPr lang="en-US" sz="11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To </a:t>
            </a:r>
            <a:r>
              <a:rPr lang="en-US" sz="1100" b="0" i="0" u="none" strike="noStrike" cap="none" dirty="0">
                <a:solidFill>
                  <a:schemeClr val="dk1"/>
                </a:solidFill>
                <a:latin typeface="Arial"/>
                <a:ea typeface="Arial"/>
                <a:cs typeface="Arial"/>
                <a:sym typeface="Arial"/>
              </a:rPr>
              <a:t>understand why we have these tensions, we may have to look more closely at our origin story and evolution over the past 14 years.</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Inspired by his childhood hero, Albert Schweitzer, </a:t>
            </a:r>
            <a:r>
              <a:rPr lang="en-US" sz="1100" b="0" i="0" u="sng" strike="noStrike" cap="none" dirty="0">
                <a:solidFill>
                  <a:schemeClr val="dk1"/>
                </a:solidFill>
                <a:latin typeface="Arial"/>
                <a:ea typeface="Arial"/>
                <a:cs typeface="Arial"/>
                <a:sym typeface="Arial"/>
              </a:rPr>
              <a:t>one of our </a:t>
            </a:r>
            <a:r>
              <a:rPr lang="en-US" sz="1100" b="0" i="0" u="sng" strike="noStrike" cap="none" dirty="0" smtClean="0">
                <a:solidFill>
                  <a:schemeClr val="dk1"/>
                </a:solidFill>
                <a:latin typeface="Arial"/>
                <a:ea typeface="Arial"/>
                <a:cs typeface="Arial"/>
                <a:sym typeface="Arial"/>
              </a:rPr>
              <a:t>founding members</a:t>
            </a:r>
            <a:r>
              <a:rPr lang="en-US" sz="1100" b="0" i="0" u="none" strike="noStrike" cap="none" dirty="0" smtClean="0">
                <a:solidFill>
                  <a:schemeClr val="dk1"/>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was looking for a way to work with a community abroad. He adapted the model described by Jeff Heck at UC and established a chapter of Shoulder to Shoulder with a community in Santo Domingo. His </a:t>
            </a:r>
            <a:r>
              <a:rPr lang="en-US" sz="1100" b="0" i="0" u="none" strike="noStrike" cap="none" dirty="0" smtClean="0">
                <a:solidFill>
                  <a:schemeClr val="dk1"/>
                </a:solidFill>
                <a:latin typeface="Arial"/>
                <a:ea typeface="Arial"/>
                <a:cs typeface="Arial"/>
                <a:sym typeface="Arial"/>
              </a:rPr>
              <a:t>goal </a:t>
            </a:r>
            <a:r>
              <a:rPr lang="en-US" sz="1100" b="0" i="0" u="none" strike="noStrike" cap="none" dirty="0">
                <a:solidFill>
                  <a:schemeClr val="dk1"/>
                </a:solidFill>
                <a:latin typeface="Arial"/>
                <a:ea typeface="Arial"/>
                <a:cs typeface="Arial"/>
                <a:sym typeface="Arial"/>
              </a:rPr>
              <a:t>was to provide </a:t>
            </a:r>
            <a:r>
              <a:rPr lang="en-US" sz="1100" b="1" i="0" u="none" strike="noStrike" cap="none" dirty="0">
                <a:solidFill>
                  <a:schemeClr val="dk1"/>
                </a:solidFill>
                <a:latin typeface="Arial"/>
                <a:ea typeface="Arial"/>
                <a:cs typeface="Arial"/>
                <a:sym typeface="Arial"/>
              </a:rPr>
              <a:t>“service to the poor” </a:t>
            </a:r>
            <a:r>
              <a:rPr lang="en-US" sz="1100" b="0" i="0" u="none" strike="noStrike" cap="none" dirty="0">
                <a:solidFill>
                  <a:schemeClr val="dk1"/>
                </a:solidFill>
                <a:latin typeface="Arial"/>
                <a:ea typeface="Arial"/>
                <a:cs typeface="Arial"/>
                <a:sym typeface="Arial"/>
              </a:rPr>
              <a:t>and </a:t>
            </a:r>
            <a:r>
              <a:rPr lang="en-US" sz="1100" b="1" i="0" u="none" strike="noStrike" cap="none" dirty="0">
                <a:solidFill>
                  <a:schemeClr val="dk1"/>
                </a:solidFill>
                <a:latin typeface="Arial"/>
                <a:ea typeface="Arial"/>
                <a:cs typeface="Arial"/>
                <a:sym typeface="Arial"/>
              </a:rPr>
              <a:t>engender a service orientation </a:t>
            </a:r>
            <a:r>
              <a:rPr lang="en-US" sz="1100" b="0" i="0" u="none" strike="noStrike" cap="none" dirty="0">
                <a:solidFill>
                  <a:schemeClr val="dk1"/>
                </a:solidFill>
                <a:latin typeface="Arial"/>
                <a:ea typeface="Arial"/>
                <a:cs typeface="Arial"/>
                <a:sym typeface="Arial"/>
              </a:rPr>
              <a:t>among his residents and students as this was aligned with her personal values and philosophy. </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He partnered with a </a:t>
            </a:r>
            <a:r>
              <a:rPr lang="en-US" sz="1100" b="0" i="0" u="sng" strike="noStrike" cap="none" dirty="0">
                <a:solidFill>
                  <a:schemeClr val="dk1"/>
                </a:solidFill>
                <a:latin typeface="Arial"/>
                <a:ea typeface="Arial"/>
                <a:cs typeface="Arial"/>
                <a:sym typeface="Arial"/>
              </a:rPr>
              <a:t>local catholic charity</a:t>
            </a:r>
            <a:r>
              <a:rPr lang="en-US" sz="1100" b="0" i="0" u="none" strike="noStrike" cap="none" dirty="0">
                <a:solidFill>
                  <a:schemeClr val="dk1"/>
                </a:solidFill>
                <a:latin typeface="Arial"/>
                <a:ea typeface="Arial"/>
                <a:cs typeface="Arial"/>
                <a:sym typeface="Arial"/>
              </a:rPr>
              <a:t> that operated several clinics in the area. Their mission was also </a:t>
            </a:r>
            <a:r>
              <a:rPr lang="en-US" sz="1100" b="1" i="0" u="none" strike="noStrike" cap="none" dirty="0">
                <a:solidFill>
                  <a:schemeClr val="dk1"/>
                </a:solidFill>
                <a:latin typeface="Arial"/>
                <a:ea typeface="Arial"/>
                <a:cs typeface="Arial"/>
                <a:sym typeface="Arial"/>
              </a:rPr>
              <a:t>“service to the poor” </a:t>
            </a:r>
            <a:r>
              <a:rPr lang="en-US" sz="1100" b="0" i="0" u="none" strike="noStrike" cap="none" dirty="0">
                <a:solidFill>
                  <a:schemeClr val="dk1"/>
                </a:solidFill>
                <a:latin typeface="Arial"/>
                <a:ea typeface="Arial"/>
                <a:cs typeface="Arial"/>
                <a:sym typeface="Arial"/>
              </a:rPr>
              <a:t>and from a faith-based perspective this included </a:t>
            </a:r>
            <a:r>
              <a:rPr lang="en-US" sz="1100" b="1" i="0" u="none" strike="noStrike" cap="none" dirty="0">
                <a:solidFill>
                  <a:schemeClr val="dk1"/>
                </a:solidFill>
                <a:latin typeface="Arial"/>
                <a:ea typeface="Arial"/>
                <a:cs typeface="Arial"/>
                <a:sym typeface="Arial"/>
              </a:rPr>
              <a:t>promotion of and compliance with a faith-based doctrine</a:t>
            </a:r>
            <a:r>
              <a:rPr lang="en-US" sz="1100" b="0" i="0" u="none" strike="noStrike" cap="none" dirty="0">
                <a:solidFill>
                  <a:schemeClr val="dk1"/>
                </a:solidFill>
                <a:latin typeface="Arial"/>
                <a:ea typeface="Arial"/>
                <a:cs typeface="Arial"/>
                <a:sym typeface="Arial"/>
              </a:rPr>
              <a:t>.  They had a building in mind but needed </a:t>
            </a:r>
            <a:r>
              <a:rPr lang="en-US" sz="1100" b="1" i="0" u="none" strike="noStrike" cap="none" dirty="0">
                <a:solidFill>
                  <a:schemeClr val="dk1"/>
                </a:solidFill>
                <a:latin typeface="Arial"/>
                <a:ea typeface="Arial"/>
                <a:cs typeface="Arial"/>
                <a:sym typeface="Arial"/>
              </a:rPr>
              <a:t>financial support </a:t>
            </a:r>
            <a:r>
              <a:rPr lang="en-US" sz="1100" b="0" i="0" u="none" strike="noStrike" cap="none" dirty="0">
                <a:solidFill>
                  <a:schemeClr val="dk1"/>
                </a:solidFill>
                <a:latin typeface="Arial"/>
                <a:ea typeface="Arial"/>
                <a:cs typeface="Arial"/>
                <a:sym typeface="Arial"/>
              </a:rPr>
              <a:t> for operational costs including staff salaries to bring a clinic to the area. </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The </a:t>
            </a:r>
            <a:r>
              <a:rPr lang="en-US" sz="1100" b="0" i="0" u="sng" strike="noStrike" cap="none" dirty="0">
                <a:solidFill>
                  <a:schemeClr val="dk1"/>
                </a:solidFill>
                <a:latin typeface="Arial"/>
                <a:ea typeface="Arial"/>
                <a:cs typeface="Arial"/>
                <a:sym typeface="Arial"/>
              </a:rPr>
              <a:t>barrio of Carlos Ruiz </a:t>
            </a:r>
            <a:r>
              <a:rPr lang="en-US" sz="1100" b="0" i="0" u="sng" strike="noStrike" cap="none" dirty="0" err="1">
                <a:solidFill>
                  <a:schemeClr val="dk1"/>
                </a:solidFill>
                <a:latin typeface="Arial"/>
                <a:ea typeface="Arial"/>
                <a:cs typeface="Arial"/>
                <a:sym typeface="Arial"/>
              </a:rPr>
              <a:t>Burneo</a:t>
            </a:r>
            <a:r>
              <a:rPr lang="en-US" sz="1100" b="0" i="0" u="none" strike="noStrike" cap="none" dirty="0">
                <a:solidFill>
                  <a:schemeClr val="dk1"/>
                </a:solidFill>
                <a:latin typeface="Arial"/>
                <a:ea typeface="Arial"/>
                <a:cs typeface="Arial"/>
                <a:sym typeface="Arial"/>
              </a:rPr>
              <a:t> </a:t>
            </a:r>
            <a:r>
              <a:rPr lang="en-US" sz="1100" b="0" i="0" u="none" strike="noStrike" cap="none" dirty="0" smtClean="0">
                <a:solidFill>
                  <a:schemeClr val="dk1"/>
                </a:solidFill>
                <a:latin typeface="Arial"/>
                <a:ea typeface="Arial"/>
                <a:cs typeface="Arial"/>
                <a:sym typeface="Arial"/>
              </a:rPr>
              <a:t>where the building was located wanted access </a:t>
            </a:r>
            <a:r>
              <a:rPr lang="en-US" sz="1100" b="0" i="0" u="none" strike="noStrike" cap="none" dirty="0">
                <a:solidFill>
                  <a:schemeClr val="dk1"/>
                </a:solidFill>
                <a:latin typeface="Arial"/>
                <a:ea typeface="Arial"/>
                <a:cs typeface="Arial"/>
                <a:sym typeface="Arial"/>
              </a:rPr>
              <a:t>to health services, work, education, safety. A very small group of community members were gathered by FASCA and the local </a:t>
            </a:r>
            <a:r>
              <a:rPr lang="en-US" sz="1100" b="0" i="0" u="none" strike="noStrike" cap="none" dirty="0" err="1">
                <a:solidFill>
                  <a:schemeClr val="dk1"/>
                </a:solidFill>
                <a:latin typeface="Arial"/>
                <a:ea typeface="Arial"/>
                <a:cs typeface="Arial"/>
                <a:sym typeface="Arial"/>
              </a:rPr>
              <a:t>Kiwani’s</a:t>
            </a:r>
            <a:r>
              <a:rPr lang="en-US" sz="1100" b="0" i="0" u="none" strike="noStrike" cap="none" dirty="0">
                <a:solidFill>
                  <a:schemeClr val="dk1"/>
                </a:solidFill>
                <a:latin typeface="Arial"/>
                <a:ea typeface="Arial"/>
                <a:cs typeface="Arial"/>
                <a:sym typeface="Arial"/>
              </a:rPr>
              <a:t> club to represent the community and they did state their support for a clinic in the neighborhood.  </a:t>
            </a:r>
          </a:p>
          <a:p>
            <a:pPr marL="0" marR="0" lvl="0" indent="0" algn="l" rtl="0">
              <a:spcBef>
                <a:spcPts val="0"/>
              </a:spcBef>
              <a:spcAft>
                <a:spcPts val="0"/>
              </a:spcAft>
              <a:buSzPct val="25000"/>
              <a:buNone/>
            </a:pPr>
            <a:r>
              <a:rPr lang="en-US" sz="1100" b="1" i="0" u="none" strike="noStrike" cap="none" dirty="0">
                <a:solidFill>
                  <a:schemeClr val="dk1"/>
                </a:solidFill>
                <a:latin typeface="Arial"/>
                <a:ea typeface="Arial"/>
                <a:cs typeface="Arial"/>
                <a:sym typeface="Arial"/>
              </a:rPr>
              <a:t>&lt;</a:t>
            </a:r>
            <a:r>
              <a:rPr lang="en-US" sz="1100" b="1" i="0" u="none" strike="noStrike" cap="none" dirty="0" smtClean="0">
                <a:solidFill>
                  <a:schemeClr val="dk1"/>
                </a:solidFill>
                <a:latin typeface="Arial"/>
                <a:ea typeface="Arial"/>
                <a:cs typeface="Arial"/>
                <a:sym typeface="Arial"/>
              </a:rPr>
              <a:t>&lt;access to quality </a:t>
            </a:r>
            <a:r>
              <a:rPr lang="en-US" sz="1100" b="1" dirty="0" smtClean="0"/>
              <a:t>health </a:t>
            </a:r>
            <a:r>
              <a:rPr lang="en-US" sz="1100" b="1" dirty="0"/>
              <a:t>services</a:t>
            </a:r>
            <a:r>
              <a:rPr lang="en-US" sz="1100" b="0" i="0" u="none" strike="noStrike" cap="none" dirty="0">
                <a:solidFill>
                  <a:schemeClr val="dk1"/>
                </a:solidFill>
                <a:latin typeface="Arial"/>
                <a:ea typeface="Arial"/>
                <a:cs typeface="Arial"/>
                <a:sym typeface="Arial"/>
              </a:rPr>
              <a:t>&gt;&gt;</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The </a:t>
            </a:r>
            <a:r>
              <a:rPr lang="en-US" sz="1100" b="0" i="0" u="none" strike="noStrike" cap="none" dirty="0">
                <a:solidFill>
                  <a:schemeClr val="dk1"/>
                </a:solidFill>
                <a:latin typeface="Arial"/>
                <a:ea typeface="Arial"/>
                <a:cs typeface="Arial"/>
                <a:sym typeface="Arial"/>
              </a:rPr>
              <a:t>clinic opened in 2006 staffed by an Ecuadorean generalist physician, a nurse assistant and a community outreach agent. Two exam rooms, an office and an unused dentists’ chair &lt;</a:t>
            </a:r>
            <a:r>
              <a:rPr lang="en-US" sz="1100" b="1" i="0" u="none" strike="noStrike" cap="none" dirty="0">
                <a:solidFill>
                  <a:schemeClr val="dk1"/>
                </a:solidFill>
                <a:latin typeface="Arial"/>
                <a:ea typeface="Arial"/>
                <a:cs typeface="Arial"/>
                <a:sym typeface="Arial"/>
              </a:rPr>
              <a:t>&lt;staff – employment &gt;&gt;</a:t>
            </a:r>
            <a:r>
              <a:rPr lang="en-US" sz="1100" b="0" i="0" u="none" strike="noStrike" cap="none" dirty="0">
                <a:solidFill>
                  <a:schemeClr val="dk1"/>
                </a:solidFill>
                <a:latin typeface="Arial"/>
                <a:ea typeface="Arial"/>
                <a:cs typeface="Arial"/>
                <a:sym typeface="Arial"/>
              </a:rPr>
              <a:t>. </a:t>
            </a:r>
            <a:r>
              <a:rPr lang="en-US" sz="1100" b="0" i="0" u="none" strike="noStrike" cap="none" dirty="0" smtClean="0">
                <a:solidFill>
                  <a:schemeClr val="dk1"/>
                </a:solidFill>
                <a:latin typeface="Arial"/>
                <a:ea typeface="Arial"/>
                <a:cs typeface="Arial"/>
                <a:sym typeface="Arial"/>
              </a:rPr>
              <a:t>And</a:t>
            </a:r>
            <a:r>
              <a:rPr lang="en-US" sz="1100" b="0" i="0" u="none" strike="noStrike" cap="none" baseline="0" dirty="0" smtClean="0">
                <a:solidFill>
                  <a:schemeClr val="dk1"/>
                </a:solidFill>
                <a:latin typeface="Arial"/>
                <a:ea typeface="Arial"/>
                <a:cs typeface="Arial"/>
                <a:sym typeface="Arial"/>
              </a:rPr>
              <a:t> university faculty of all stripes began to individual and groups of students to the clinic as part of their international programs.</a:t>
            </a:r>
            <a:r>
              <a:rPr lang="en-US" sz="1100" b="0" i="0" u="none" strike="noStrike" cap="none" baseline="0" dirty="0">
                <a:solidFill>
                  <a:schemeClr val="dk1"/>
                </a:solidFill>
                <a:latin typeface="Arial"/>
                <a:ea typeface="Arial"/>
                <a:cs typeface="Arial"/>
                <a:sym typeface="Arial"/>
              </a:rPr>
              <a:t> </a:t>
            </a:r>
            <a:r>
              <a:rPr lang="en-US" sz="1100" b="1" i="0" u="none" strike="noStrike" cap="none" dirty="0" smtClean="0">
                <a:solidFill>
                  <a:schemeClr val="dk1"/>
                </a:solidFill>
                <a:latin typeface="Arial"/>
                <a:ea typeface="Arial"/>
                <a:cs typeface="Arial"/>
                <a:sym typeface="Arial"/>
              </a:rPr>
              <a:t>&lt;</a:t>
            </a:r>
            <a:r>
              <a:rPr lang="en-US" sz="1100" b="1" i="0" u="none" strike="noStrike" cap="none" dirty="0">
                <a:solidFill>
                  <a:schemeClr val="dk1"/>
                </a:solidFill>
                <a:latin typeface="Arial"/>
                <a:ea typeface="Arial"/>
                <a:cs typeface="Arial"/>
                <a:sym typeface="Arial"/>
              </a:rPr>
              <a:t>&lt; motivation: faculty, trainees – … &gt;&gt;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dirty="0"/>
              <a:t>Audience activity (5 min)</a:t>
            </a:r>
          </a:p>
          <a:p>
            <a:pPr marL="0" marR="0" lvl="0" indent="0" algn="l" rtl="0">
              <a:spcBef>
                <a:spcPts val="0"/>
              </a:spcBef>
              <a:spcAft>
                <a:spcPts val="0"/>
              </a:spcAft>
              <a:buSzPct val="25000"/>
              <a:buNone/>
            </a:pPr>
            <a:r>
              <a:rPr lang="en-US" sz="1100" dirty="0"/>
              <a:t> </a:t>
            </a: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sng" strike="noStrike" cap="none" dirty="0">
                <a:solidFill>
                  <a:schemeClr val="dk1"/>
                </a:solidFill>
                <a:latin typeface="Arial"/>
                <a:ea typeface="Arial"/>
                <a:cs typeface="Arial"/>
                <a:sym typeface="Arial"/>
              </a:rPr>
              <a:t>Needs/Wants:</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Service to the poor (support personal ideology)</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Teach service orientation</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Community-university relationship</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Service to the poor (church doctrine)</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Financial support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Healthcare access</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Employment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Learning/Teaching opportunities</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Adventure</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Integrity</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100" b="0" i="0" u="sng"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sng" strike="noStrike" cap="none" dirty="0">
                <a:solidFill>
                  <a:schemeClr val="dk1"/>
                </a:solidFill>
                <a:latin typeface="Arial"/>
                <a:ea typeface="Arial"/>
                <a:cs typeface="Arial"/>
                <a:sym typeface="Arial"/>
              </a:rPr>
              <a:t>Tensions:</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Students – experience</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Patients – medication, info</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Community – patient care</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Government – compliance</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University – student engagement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Clinic – staff salaries, support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Everyone – integrity, purpose</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Audience to list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Major Stakeholders – in order of vulnerability: patients; clinic staff, students, community leaders, </a:t>
            </a:r>
            <a:r>
              <a:rPr lang="en-US" sz="1100" b="0" i="0" u="none" strike="noStrike" cap="none" dirty="0" err="1">
                <a:solidFill>
                  <a:schemeClr val="dk1"/>
                </a:solidFill>
                <a:latin typeface="Arial"/>
                <a:ea typeface="Arial"/>
                <a:cs typeface="Arial"/>
                <a:sym typeface="Arial"/>
              </a:rPr>
              <a:t>cmhh</a:t>
            </a:r>
            <a:r>
              <a:rPr lang="en-US" sz="1100" b="0" i="0" u="none" strike="noStrike" cap="none" dirty="0">
                <a:solidFill>
                  <a:schemeClr val="dk1"/>
                </a:solidFill>
                <a:latin typeface="Arial"/>
                <a:ea typeface="Arial"/>
                <a:cs typeface="Arial"/>
                <a:sym typeface="Arial"/>
              </a:rPr>
              <a:t> board, participating faculty, </a:t>
            </a:r>
            <a:r>
              <a:rPr lang="en-US" sz="1100" b="0" i="0" u="none" strike="noStrike" cap="none" dirty="0" err="1">
                <a:solidFill>
                  <a:schemeClr val="dk1"/>
                </a:solidFill>
                <a:latin typeface="Arial"/>
                <a:ea typeface="Arial"/>
                <a:cs typeface="Arial"/>
                <a:sym typeface="Arial"/>
              </a:rPr>
              <a:t>stsg</a:t>
            </a:r>
            <a:r>
              <a:rPr lang="en-US" sz="1100" b="0" i="0" u="none" strike="noStrike" cap="none" dirty="0">
                <a:solidFill>
                  <a:schemeClr val="dk1"/>
                </a:solidFill>
                <a:latin typeface="Arial"/>
                <a:ea typeface="Arial"/>
                <a:cs typeface="Arial"/>
                <a:sym typeface="Arial"/>
              </a:rPr>
              <a:t> leaders, deans, provost</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Motivations for each to participate in STSG: offer of medical attention, possible free stuff, curiosity, desire for partnership;</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Stakeholders involved in program design: </a:t>
            </a:r>
            <a:r>
              <a:rPr lang="en-US" sz="1100" b="0" i="0" u="none" strike="noStrike" cap="none" dirty="0" err="1">
                <a:solidFill>
                  <a:schemeClr val="dk1"/>
                </a:solidFill>
                <a:latin typeface="Arial"/>
                <a:ea typeface="Arial"/>
                <a:cs typeface="Arial"/>
                <a:sym typeface="Arial"/>
              </a:rPr>
              <a:t>stsg</a:t>
            </a:r>
            <a:r>
              <a:rPr lang="en-US" sz="1100" b="0" i="0" u="none" strike="noStrike" cap="none" dirty="0">
                <a:solidFill>
                  <a:schemeClr val="dk1"/>
                </a:solidFill>
                <a:latin typeface="Arial"/>
                <a:ea typeface="Arial"/>
                <a:cs typeface="Arial"/>
                <a:sym typeface="Arial"/>
              </a:rPr>
              <a:t> leadership </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Tensions among competing motivations: </a:t>
            </a:r>
          </a:p>
          <a:p>
            <a:pPr marL="457181" marR="0" lvl="1" indent="-12681" algn="l" rtl="0">
              <a:spcBef>
                <a:spcPts val="0"/>
              </a:spcBef>
              <a:spcAft>
                <a:spcPts val="0"/>
              </a:spcAft>
              <a:buSzPct val="25000"/>
              <a:buNone/>
            </a:pPr>
            <a:r>
              <a:rPr lang="en-US" sz="1100" b="0" i="0" u="none" strike="noStrike" cap="none" dirty="0" err="1">
                <a:solidFill>
                  <a:schemeClr val="dk1"/>
                </a:solidFill>
                <a:latin typeface="Arial"/>
                <a:ea typeface="Arial"/>
                <a:cs typeface="Arial"/>
                <a:sym typeface="Arial"/>
              </a:rPr>
              <a:t>Stsg</a:t>
            </a:r>
            <a:r>
              <a:rPr lang="en-US" sz="1100" b="0" i="0" u="none" strike="noStrike" cap="none" dirty="0">
                <a:solidFill>
                  <a:schemeClr val="dk1"/>
                </a:solidFill>
                <a:latin typeface="Arial"/>
                <a:ea typeface="Arial"/>
                <a:cs typeface="Arial"/>
                <a:sym typeface="Arial"/>
              </a:rPr>
              <a:t> leadership motivations:</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Pay the bills to keep the clinic open including staff salaries, rent and utilities</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Keep field clinic attendance up to support an “experience” for the number of participant learners to have value for their fees</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Maintain community leadership satisfaction with field clinics to warrant future field clinics and “experiences”</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Minimize change to protect relationships with existing partners</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Report program numbers and diversity of participation sufficient to justify support for program coordinators in US and Ecuador</a:t>
            </a:r>
          </a:p>
          <a:p>
            <a:pPr marL="914362" marR="0" lvl="2" indent="-12662"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Opportunities for all disciplines to engage all health college participation</a:t>
            </a:r>
          </a:p>
          <a:p>
            <a:pPr marL="457181" marR="0" lvl="1" indent="-12681"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Patients: free meds </a:t>
            </a:r>
            <a:r>
              <a:rPr lang="en-US" sz="1100" b="0" i="0" u="none" strike="noStrike" cap="none" dirty="0" err="1">
                <a:solidFill>
                  <a:schemeClr val="dk1"/>
                </a:solidFill>
                <a:latin typeface="Arial"/>
                <a:ea typeface="Arial"/>
                <a:cs typeface="Arial"/>
                <a:sym typeface="Arial"/>
              </a:rPr>
              <a:t>vs</a:t>
            </a:r>
            <a:r>
              <a:rPr lang="en-US" sz="1100" b="0" i="0" u="none" strike="noStrike" cap="none" dirty="0">
                <a:solidFill>
                  <a:schemeClr val="dk1"/>
                </a:solidFill>
                <a:latin typeface="Arial"/>
                <a:ea typeface="Arial"/>
                <a:cs typeface="Arial"/>
                <a:sym typeface="Arial"/>
              </a:rPr>
              <a:t> continuity of care; curiosity </a:t>
            </a:r>
            <a:r>
              <a:rPr lang="en-US" sz="1100" b="0" i="0" u="none" strike="noStrike" cap="none" dirty="0" err="1">
                <a:solidFill>
                  <a:schemeClr val="dk1"/>
                </a:solidFill>
                <a:latin typeface="Arial"/>
                <a:ea typeface="Arial"/>
                <a:cs typeface="Arial"/>
                <a:sym typeface="Arial"/>
              </a:rPr>
              <a:t>vs</a:t>
            </a:r>
            <a:r>
              <a:rPr lang="en-US" sz="1100" b="0" i="0" u="none" strike="noStrike" cap="none" dirty="0">
                <a:solidFill>
                  <a:schemeClr val="dk1"/>
                </a:solidFill>
                <a:latin typeface="Arial"/>
                <a:ea typeface="Arial"/>
                <a:cs typeface="Arial"/>
                <a:sym typeface="Arial"/>
              </a:rPr>
              <a:t> time; pressure from community leaders</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dirty="0" smtClean="0">
                <a:solidFill>
                  <a:schemeClr val="dk1"/>
                </a:solidFill>
                <a:latin typeface="Arial"/>
                <a:ea typeface="Arial"/>
                <a:cs typeface="Arial"/>
                <a:sym typeface="Arial"/>
              </a:rPr>
              <a:t>As we mentioned tensions typically </a:t>
            </a:r>
            <a:r>
              <a:rPr lang="en-US" sz="1100" b="0" i="0" u="none" strike="noStrike" cap="none" baseline="0" dirty="0" smtClean="0">
                <a:solidFill>
                  <a:schemeClr val="dk1"/>
                </a:solidFill>
                <a:latin typeface="Arial"/>
                <a:ea typeface="Arial"/>
                <a:cs typeface="Arial"/>
                <a:sym typeface="Arial"/>
              </a:rPr>
              <a:t>involve compromising one set of values to resolve the tension</a:t>
            </a:r>
          </a:p>
          <a:p>
            <a:pPr marL="0" marR="0" lvl="0" indent="0" algn="l" rtl="0">
              <a:spcBef>
                <a:spcPts val="0"/>
              </a:spcBef>
              <a:buSzPct val="25000"/>
              <a:buNone/>
            </a:pPr>
            <a:endParaRPr lang="en-US" sz="1100" b="0" i="0" u="none" strike="noStrike" cap="none" baseline="0" dirty="0" smtClean="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1" i="0" u="none" strike="noStrike" cap="none" dirty="0" err="1" smtClean="0">
                <a:solidFill>
                  <a:schemeClr val="dk1"/>
                </a:solidFill>
                <a:latin typeface="Arial"/>
                <a:ea typeface="Arial"/>
                <a:cs typeface="Arial"/>
                <a:sym typeface="Arial"/>
              </a:rPr>
              <a:t>MgC</a:t>
            </a:r>
            <a:r>
              <a:rPr lang="en-US" sz="1100" b="0" i="0" u="none" strike="noStrike" cap="none" dirty="0">
                <a:solidFill>
                  <a:schemeClr val="dk1"/>
                </a:solidFill>
                <a:latin typeface="Arial"/>
                <a:ea typeface="Arial"/>
                <a:cs typeface="Arial"/>
                <a:sym typeface="Arial"/>
              </a:rPr>
              <a:t> </a:t>
            </a:r>
            <a:endParaRPr lang="en-US" sz="1100" b="0" i="0" u="none" strike="noStrike" cap="none" dirty="0" smtClean="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sz="1100" b="0" i="0" u="none" strike="noStrike" cap="none" baseline="0" dirty="0" smtClean="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100" b="0" i="0" u="none" strike="noStrike" cap="none" baseline="0" dirty="0" smtClean="0">
                <a:solidFill>
                  <a:schemeClr val="dk1"/>
                </a:solidFill>
                <a:latin typeface="Arial"/>
                <a:ea typeface="Arial"/>
                <a:cs typeface="Arial"/>
                <a:sym typeface="Arial"/>
              </a:rPr>
              <a:t>So it’s important to think about where we are headed as a result of the compromises we’ve made?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100" b="0" i="0" u="none" strike="noStrike" cap="none" baseline="0" dirty="0" smtClean="0">
                <a:solidFill>
                  <a:schemeClr val="dk1"/>
                </a:solidFill>
                <a:latin typeface="Arial"/>
                <a:ea typeface="Arial"/>
                <a:cs typeface="Arial"/>
                <a:sym typeface="Arial"/>
              </a:rPr>
              <a:t>Because we were worried about where we were headed, we looked for guidelines</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100" b="0" i="0" u="none" strike="noStrike" cap="none" baseline="0" dirty="0" smtClean="0">
                <a:solidFill>
                  <a:schemeClr val="dk1"/>
                </a:solidFill>
                <a:latin typeface="Arial"/>
                <a:ea typeface="Arial"/>
                <a:cs typeface="Arial"/>
                <a:sym typeface="Arial"/>
              </a:rPr>
              <a:t>We sought consistency with the program we’ve developed</a:t>
            </a:r>
          </a:p>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100"/>
              <a:t>Several guidelines including WEIGHT have provided and aspirational model for this. But we’re not there and we’re not close. So how do we know if we need to stop what we’re doing all together? We think we’ve moved forward from unsupervised, unregulated, uncoordinate care, but have we? We think we’re headed in the direction of working a bidirectional and equitable partnershp, but at what interim costs?</a:t>
            </a:r>
          </a:p>
          <a:p>
            <a:pPr lvl="0">
              <a:spcBef>
                <a:spcPts val="0"/>
              </a:spcBef>
              <a:buClr>
                <a:schemeClr val="dk1"/>
              </a:buClr>
              <a:buSzPct val="100000"/>
              <a:buFont typeface="Arial"/>
              <a:buNone/>
            </a:pPr>
            <a:endParaRPr sz="1100"/>
          </a:p>
          <a:p>
            <a:pPr lvl="0">
              <a:spcBef>
                <a:spcPts val="0"/>
              </a:spcBef>
              <a:buClr>
                <a:schemeClr val="dk1"/>
              </a:buClr>
              <a:buSzPct val="100000"/>
              <a:buFont typeface="Arial"/>
              <a:buNone/>
            </a:pPr>
            <a:r>
              <a:rPr lang="en-US" sz="1100"/>
              <a:t>There’s a reason this isn’t easy. When we look at usual guidelines, it feels like we’re failing miserably (and consistently) in several areas. We have good intentions about what we want our of this experience for our students, the patients in this community and from the relationships with our university and community partners. So at this point we need to step back and ask ourselves why after more than 10 years we’re still having trouble progressing toward our goal in several areas. </a:t>
            </a:r>
          </a:p>
          <a:p>
            <a:pPr lvl="0">
              <a:spcBef>
                <a:spcPts val="0"/>
              </a:spcBef>
              <a:buClr>
                <a:schemeClr val="dk1"/>
              </a:buClr>
              <a:buSzPct val="100000"/>
              <a:buFont typeface="Arial"/>
              <a:buNone/>
            </a:pPr>
            <a:endParaRPr sz="1100"/>
          </a:p>
          <a:p>
            <a:pPr lvl="0">
              <a:spcBef>
                <a:spcPts val="0"/>
              </a:spcBef>
              <a:buClr>
                <a:schemeClr val="dk1"/>
              </a:buClr>
              <a:buSzPct val="100000"/>
              <a:buFont typeface="Arial"/>
              <a:buNone/>
            </a:pPr>
            <a:r>
              <a:rPr lang="en-US" sz="1100"/>
              <a:t>This timely publication by Jessica Evert and colleagues “Beyond Medical Missions” highlights the best practices for programs like ours that have a short-term learning component. By the checklist of best practices, we fall terrible short.</a:t>
            </a:r>
          </a:p>
          <a:p>
            <a:pPr lvl="0">
              <a:spcBef>
                <a:spcPts val="0"/>
              </a:spcBef>
              <a:buClr>
                <a:schemeClr val="dk1"/>
              </a:buClr>
              <a:buSzPct val="100000"/>
              <a:buFont typeface="Arial"/>
              <a:buNone/>
            </a:pPr>
            <a:r>
              <a:rPr lang="en-US" sz="1100"/>
              <a:t>Yet, we believe that during the growth and transformation of our program, transparency as to the difficulty of the process, the limitation and realities of our resources can help us find a way to conceptualize what we’re doing in a more holistic manner. </a:t>
            </a:r>
          </a:p>
          <a:p>
            <a:pPr lvl="0">
              <a:spcBef>
                <a:spcPts val="0"/>
              </a:spcBef>
              <a:buClr>
                <a:schemeClr val="dk1"/>
              </a:buClr>
              <a:buSzPct val="100000"/>
              <a:buFont typeface="Arial"/>
              <a:buNone/>
            </a:pPr>
            <a:endParaRPr sz="1100"/>
          </a:p>
          <a:p>
            <a:pPr lvl="0">
              <a:spcBef>
                <a:spcPts val="0"/>
              </a:spcBef>
              <a:buClr>
                <a:schemeClr val="dk1"/>
              </a:buClr>
              <a:buSzPct val="100000"/>
              <a:buFont typeface="Arial"/>
              <a:buNone/>
            </a:pPr>
            <a:endParaRPr sz="1100"/>
          </a:p>
          <a:p>
            <a:pPr lvl="0">
              <a:spcBef>
                <a:spcPts val="0"/>
              </a:spcBef>
              <a:buNone/>
            </a:pPr>
            <a:endParaRPr/>
          </a:p>
        </p:txBody>
      </p:sp>
      <p:sp>
        <p:nvSpPr>
          <p:cNvPr id="260" name="Shape 260"/>
          <p:cNvSpPr>
            <a:spLocks noGrp="1" noRot="1" noChangeAspect="1"/>
          </p:cNvSpPr>
          <p:nvPr>
            <p:ph type="sldImg" idx="2"/>
          </p:nvPr>
        </p:nvSpPr>
        <p:spPr>
          <a:xfrm>
            <a:off x="381793"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1100" dirty="0" smtClean="0"/>
              <a:t>Checking</a:t>
            </a:r>
            <a:r>
              <a:rPr lang="en-US" sz="1100" baseline="0" dirty="0" smtClean="0"/>
              <a:t> boxes </a:t>
            </a:r>
            <a:r>
              <a:rPr lang="en-US" sz="1100" baseline="0" dirty="0" err="1" smtClean="0"/>
              <a:t>vs</a:t>
            </a:r>
            <a:r>
              <a:rPr lang="en-US" sz="1100" baseline="0" dirty="0" smtClean="0"/>
              <a:t> </a:t>
            </a:r>
            <a:r>
              <a:rPr lang="en-US" sz="1100" baseline="0" dirty="0" err="1" smtClean="0"/>
              <a:t>fulfulling</a:t>
            </a:r>
            <a:r>
              <a:rPr lang="en-US" sz="1100" baseline="0" dirty="0" smtClean="0"/>
              <a:t> guidance</a:t>
            </a:r>
            <a:endParaRPr lang="en-US" sz="1100" dirty="0" smtClean="0"/>
          </a:p>
          <a:p>
            <a:pPr lvl="0" rtl="0">
              <a:spcBef>
                <a:spcPts val="0"/>
              </a:spcBef>
              <a:buClr>
                <a:schemeClr val="dk1"/>
              </a:buClr>
              <a:buSzPct val="25000"/>
              <a:buFont typeface="Arial"/>
              <a:buNone/>
            </a:pPr>
            <a:endParaRPr lang="en-US" sz="1100" dirty="0" smtClean="0"/>
          </a:p>
          <a:p>
            <a:pPr lvl="0" rtl="0">
              <a:spcBef>
                <a:spcPts val="0"/>
              </a:spcBef>
              <a:buClr>
                <a:schemeClr val="dk1"/>
              </a:buClr>
              <a:buSzPct val="25000"/>
              <a:buFont typeface="Arial"/>
              <a:buNone/>
            </a:pPr>
            <a:r>
              <a:rPr lang="en-US" sz="1100" dirty="0" smtClean="0"/>
              <a:t>The </a:t>
            </a:r>
            <a:r>
              <a:rPr lang="en-US" sz="1100" dirty="0"/>
              <a:t>tensions among our goals may keep us from reaching what looks like perfection to us. </a:t>
            </a:r>
            <a:endParaRPr sz="1100" dirty="0"/>
          </a:p>
          <a:p>
            <a:pPr lvl="0" rtl="0">
              <a:spcBef>
                <a:spcPts val="0"/>
              </a:spcBef>
              <a:buClr>
                <a:schemeClr val="dk1"/>
              </a:buClr>
              <a:buSzPct val="25000"/>
              <a:buFont typeface="Arial"/>
              <a:buNone/>
            </a:pPr>
            <a:r>
              <a:rPr lang="en-US" sz="1100" dirty="0"/>
              <a:t>While guidelines mark our upper limit, our aspirations, Risks set our lower limit – the boundaries we cannot cross if we hope to maintain our integrity in this </a:t>
            </a:r>
            <a:r>
              <a:rPr lang="en-US" sz="1100" dirty="0" smtClean="0"/>
              <a:t>program</a:t>
            </a:r>
            <a:endParaRPr sz="1100" dirty="0"/>
          </a:p>
          <a:p>
            <a:pPr lvl="0" rtl="0">
              <a:spcBef>
                <a:spcPts val="0"/>
              </a:spcBef>
              <a:buClr>
                <a:schemeClr val="dk1"/>
              </a:buClr>
              <a:buSzPct val="25000"/>
              <a:buFont typeface="Arial"/>
              <a:buNone/>
            </a:pPr>
            <a:r>
              <a:rPr lang="en-US" sz="1100" dirty="0"/>
              <a:t>our assessment using a checklist loses the nuances and the complexities of our work. Some checkboxes are technically checked but maybe not to our satisfaction. Instead of a yes/no, here we have a space within which we can work and the boundaries beyond which we need to imminently reconsider our actions. </a:t>
            </a:r>
          </a:p>
          <a:p>
            <a:pPr lvl="0" rtl="0">
              <a:spcBef>
                <a:spcPts val="0"/>
              </a:spcBef>
              <a:buClr>
                <a:schemeClr val="dk1"/>
              </a:buClr>
              <a:buSzPct val="25000"/>
              <a:buFont typeface="Arial"/>
              <a:buNone/>
            </a:pPr>
            <a:endParaRPr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How can we think about this differently? Maybe this is a continuum, a spectrum, or</a:t>
            </a:r>
            <a:r>
              <a:rPr lang="en-US" baseline="0" dirty="0" smtClean="0"/>
              <a:t> some other fuzzy option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Arial"/>
                <a:ea typeface="Arial"/>
                <a:cs typeface="Arial"/>
                <a:sym typeface="Arial"/>
              </a:rPr>
              <a:t>(what is the composite view of risks and benefits for our program? </a:t>
            </a:r>
            <a:r>
              <a:rPr lang="en-US" sz="1200" b="0" i="1" u="none" strike="noStrike" cap="none" dirty="0" smtClean="0">
                <a:solidFill>
                  <a:schemeClr val="dk1"/>
                </a:solidFill>
                <a:latin typeface="Arial"/>
                <a:ea typeface="Arial"/>
                <a:cs typeface="Arial"/>
                <a:sym typeface="Arial"/>
              </a:rPr>
              <a:t>If we start out as </a:t>
            </a:r>
            <a:r>
              <a:rPr lang="en-US" sz="1200" b="0" i="1" u="none" strike="noStrike" cap="none" dirty="0" err="1" smtClean="0">
                <a:solidFill>
                  <a:schemeClr val="dk1"/>
                </a:solidFill>
                <a:latin typeface="Arial"/>
                <a:ea typeface="Arial"/>
                <a:cs typeface="Arial"/>
                <a:sym typeface="Arial"/>
              </a:rPr>
              <a:t>voluntourists</a:t>
            </a:r>
            <a:r>
              <a:rPr lang="en-US" sz="1200" b="0" i="1" u="none" strike="noStrike" cap="none" dirty="0" smtClean="0">
                <a:solidFill>
                  <a:schemeClr val="dk1"/>
                </a:solidFill>
                <a:latin typeface="Arial"/>
                <a:ea typeface="Arial"/>
                <a:cs typeface="Arial"/>
                <a:sym typeface="Arial"/>
              </a:rPr>
              <a:t>, are we legitimizing our educational goals or are we stuck ? Maybe come back to this after explaining </a:t>
            </a:r>
            <a:r>
              <a:rPr lang="en-US" sz="1200" b="0" i="1" u="none" strike="noStrike" cap="none" dirty="0" err="1" smtClean="0">
                <a:solidFill>
                  <a:schemeClr val="dk1"/>
                </a:solidFill>
                <a:latin typeface="Arial"/>
                <a:ea typeface="Arial"/>
                <a:cs typeface="Arial"/>
                <a:sym typeface="Arial"/>
              </a:rPr>
              <a:t>stsg</a:t>
            </a:r>
            <a:r>
              <a:rPr lang="en-US" sz="1200" b="0" i="0" u="none" strike="noStrike" cap="none" dirty="0" smtClean="0">
                <a:solidFill>
                  <a:schemeClr val="dk1"/>
                </a:solidFill>
                <a:latin typeface="Arial"/>
                <a:ea typeface="Arial"/>
                <a:cs typeface="Arial"/>
                <a:sym typeface="Arial"/>
              </a:rPr>
              <a:t>)</a:t>
            </a:r>
          </a:p>
          <a:p>
            <a:pPr lvl="0">
              <a:spcBef>
                <a:spcPts val="0"/>
              </a:spcBef>
              <a:buNone/>
            </a:pPr>
            <a:endParaRPr dirty="0"/>
          </a:p>
        </p:txBody>
      </p:sp>
      <p:sp>
        <p:nvSpPr>
          <p:cNvPr id="278" name="Shape 278"/>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1" dirty="0" smtClean="0">
                <a:highlight>
                  <a:srgbClr val="FFFF00"/>
                </a:highlight>
              </a:rPr>
              <a:t>Becky</a:t>
            </a:r>
            <a:endParaRPr b="1" dirty="0">
              <a:highlight>
                <a:srgbClr val="FFFF00"/>
              </a:highlight>
            </a:endParaRPr>
          </a:p>
        </p:txBody>
      </p:sp>
      <p:sp>
        <p:nvSpPr>
          <p:cNvPr id="284" name="Shape 284"/>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Domains are meant to be used in conjunction with selected guidelines.</a:t>
            </a:r>
          </a:p>
        </p:txBody>
      </p:sp>
      <p:sp>
        <p:nvSpPr>
          <p:cNvPr id="293" name="Shape 29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3" name="Shape 143"/>
          <p:cNvSpPr>
            <a:spLocks noGrp="1" noRot="1" noChangeAspect="1"/>
          </p:cNvSpPr>
          <p:nvPr>
            <p:ph type="sldImg" idx="2"/>
          </p:nvPr>
        </p:nvSpPr>
        <p:spPr>
          <a:xfrm>
            <a:off x="381793"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a:p>
        </p:txBody>
      </p:sp>
      <p:sp>
        <p:nvSpPr>
          <p:cNvPr id="302" name="Shape 30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US" sz="1100" dirty="0"/>
              <a:t>improper consultation: working with, say, church groups and not communicating with local health delivery folks</a:t>
            </a:r>
          </a:p>
          <a:p>
            <a:pPr lvl="0" rtl="0">
              <a:spcBef>
                <a:spcPts val="0"/>
              </a:spcBef>
              <a:buClr>
                <a:schemeClr val="dk1"/>
              </a:buClr>
              <a:buSzPct val="25000"/>
              <a:buFont typeface="Arial"/>
              <a:buNone/>
            </a:pPr>
            <a:r>
              <a:rPr lang="en-US" sz="1100" dirty="0"/>
              <a:t>“poor relationship”- host community afraid to speak up, lack of awareness of power differentials</a:t>
            </a:r>
          </a:p>
          <a:p>
            <a:pPr lvl="0" rtl="0">
              <a:spcBef>
                <a:spcPts val="0"/>
              </a:spcBef>
              <a:buClr>
                <a:schemeClr val="dk1"/>
              </a:buClr>
              <a:buSzPct val="25000"/>
              <a:buFont typeface="Arial"/>
              <a:buNone/>
            </a:pPr>
            <a:r>
              <a:rPr lang="en-US" sz="1100" dirty="0"/>
              <a:t>“resources insufficient”: if goals cannot be achieved, then any risk is unacceptable (underpowered initiative)</a:t>
            </a:r>
          </a:p>
          <a:p>
            <a:pPr lvl="0">
              <a:spcBef>
                <a:spcPts val="0"/>
              </a:spcBef>
              <a:buClr>
                <a:schemeClr val="dk1"/>
              </a:buClr>
              <a:buSzPct val="25000"/>
              <a:buFont typeface="Arial"/>
              <a:buNone/>
            </a:pPr>
            <a:endParaRPr sz="1100" dirty="0"/>
          </a:p>
        </p:txBody>
      </p:sp>
      <p:sp>
        <p:nvSpPr>
          <p:cNvPr id="311" name="Shape 31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Frequency: multiple balls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Intensity or Magnitude: size of balls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9421992-7C36-48B6-9BF3-DAA6D40B418F}" type="slidenum">
              <a:rPr lang="en-US" smtClean="0"/>
              <a:t>24</a:t>
            </a:fld>
            <a:endParaRPr lang="en-US"/>
          </a:p>
        </p:txBody>
      </p:sp>
    </p:spTree>
    <p:extLst>
      <p:ext uri="{BB962C8B-B14F-4D97-AF65-F5344CB8AC3E}">
        <p14:creationId xmlns:p14="http://schemas.microsoft.com/office/powerpoint/2010/main" val="22880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07950" lvl="4">
              <a:lnSpc>
                <a:spcPct val="115000"/>
              </a:lnSpc>
              <a:buClr>
                <a:schemeClr val="dk1"/>
              </a:buClr>
              <a:buSzPct val="79166"/>
            </a:pPr>
            <a:endParaRPr lang="en-US" sz="2400" dirty="0" smtClean="0">
              <a:solidFill>
                <a:schemeClr val="dk1"/>
              </a:solidFill>
            </a:endParaRPr>
          </a:p>
          <a:p>
            <a:pPr lvl="0">
              <a:spcBef>
                <a:spcPts val="0"/>
              </a:spcBef>
              <a:buNone/>
            </a:pPr>
            <a:endParaRPr dirty="0"/>
          </a:p>
        </p:txBody>
      </p:sp>
      <p:sp>
        <p:nvSpPr>
          <p:cNvPr id="335" name="Shape 3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a:t>need more on this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74" name="Shape 37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err="1" smtClean="0">
                <a:solidFill>
                  <a:schemeClr val="tx1"/>
                </a:solidFill>
                <a:latin typeface="Calibri"/>
                <a:ea typeface="Calibri"/>
                <a:cs typeface="Calibri"/>
                <a:sym typeface="Calibri"/>
              </a:rPr>
              <a:t>MgC</a:t>
            </a:r>
            <a:r>
              <a:rPr lang="en-US" sz="1100" b="0" i="0" u="none" strike="noStrike" cap="none" dirty="0" smtClean="0">
                <a:solidFill>
                  <a:schemeClr val="tx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smtClean="0">
                <a:solidFill>
                  <a:schemeClr val="tx1"/>
                </a:solidFill>
                <a:latin typeface="Calibri"/>
                <a:ea typeface="Calibri"/>
                <a:cs typeface="Calibri"/>
                <a:sym typeface="Calibri"/>
              </a:rPr>
              <a:t>Short </a:t>
            </a:r>
            <a:r>
              <a:rPr lang="en-US" sz="1100" b="0" i="0" u="none" strike="noStrike" cap="none" dirty="0">
                <a:solidFill>
                  <a:schemeClr val="tx1"/>
                </a:solidFill>
                <a:latin typeface="Calibri"/>
                <a:ea typeface="Calibri"/>
                <a:cs typeface="Calibri"/>
                <a:sym typeface="Calibri"/>
              </a:rPr>
              <a:t>t</a:t>
            </a:r>
            <a:r>
              <a:rPr lang="en-US" sz="1100" b="0" i="0" u="none" strike="noStrike" cap="none" dirty="0" smtClean="0">
                <a:solidFill>
                  <a:schemeClr val="tx1"/>
                </a:solidFill>
                <a:latin typeface="Calibri"/>
                <a:ea typeface="Calibri"/>
                <a:cs typeface="Calibri"/>
                <a:sym typeface="Calibri"/>
              </a:rPr>
              <a:t>erm </a:t>
            </a:r>
            <a:r>
              <a:rPr lang="en-US" sz="1100" b="0" i="0" u="none" strike="noStrike" cap="none" dirty="0">
                <a:solidFill>
                  <a:schemeClr val="tx1"/>
                </a:solidFill>
                <a:latin typeface="Calibri"/>
                <a:ea typeface="Calibri"/>
                <a:cs typeface="Calibri"/>
                <a:sym typeface="Calibri"/>
              </a:rPr>
              <a:t>e</a:t>
            </a:r>
            <a:r>
              <a:rPr lang="en-US" sz="1100" b="0" i="0" u="none" strike="noStrike" cap="none" dirty="0" smtClean="0">
                <a:solidFill>
                  <a:schemeClr val="tx1"/>
                </a:solidFill>
                <a:latin typeface="Calibri"/>
                <a:ea typeface="Calibri"/>
                <a:cs typeface="Calibri"/>
                <a:sym typeface="Calibri"/>
              </a:rPr>
              <a:t>xperiences </a:t>
            </a:r>
            <a:r>
              <a:rPr lang="en-US" sz="1100" b="0" i="0" u="none" strike="noStrike" cap="none" dirty="0">
                <a:solidFill>
                  <a:schemeClr val="tx1"/>
                </a:solidFill>
                <a:latin typeface="Calibri"/>
                <a:ea typeface="Calibri"/>
                <a:cs typeface="Calibri"/>
                <a:sym typeface="Calibri"/>
              </a:rPr>
              <a:t>in </a:t>
            </a:r>
            <a:r>
              <a:rPr lang="en-US" sz="1100" b="0" i="0" u="none" strike="noStrike" cap="none" dirty="0" smtClean="0">
                <a:solidFill>
                  <a:schemeClr val="tx1"/>
                </a:solidFill>
                <a:latin typeface="Calibri"/>
                <a:ea typeface="Calibri"/>
                <a:cs typeface="Calibri"/>
                <a:sym typeface="Calibri"/>
              </a:rPr>
              <a:t>global </a:t>
            </a:r>
            <a:r>
              <a:rPr lang="en-US" sz="1100" b="0" i="0" u="none" strike="noStrike" cap="none" dirty="0">
                <a:solidFill>
                  <a:schemeClr val="tx1"/>
                </a:solidFill>
                <a:latin typeface="Calibri"/>
                <a:ea typeface="Calibri"/>
                <a:cs typeface="Calibri"/>
                <a:sym typeface="Calibri"/>
              </a:rPr>
              <a:t>h</a:t>
            </a:r>
            <a:r>
              <a:rPr lang="en-US" sz="1100" b="0" i="0" u="none" strike="noStrike" cap="none" dirty="0" smtClean="0">
                <a:solidFill>
                  <a:schemeClr val="tx1"/>
                </a:solidFill>
                <a:latin typeface="Calibri"/>
                <a:ea typeface="Calibri"/>
                <a:cs typeface="Calibri"/>
                <a:sym typeface="Calibri"/>
              </a:rPr>
              <a:t>ealth are wrought </a:t>
            </a:r>
            <a:r>
              <a:rPr lang="en-US" sz="1100" b="0" i="0" u="none" strike="noStrike" cap="none" dirty="0">
                <a:solidFill>
                  <a:schemeClr val="tx1"/>
                </a:solidFill>
                <a:latin typeface="Calibri"/>
                <a:ea typeface="Calibri"/>
                <a:cs typeface="Calibri"/>
                <a:sym typeface="Calibri"/>
              </a:rPr>
              <a:t>with controversy due to the delicate balance of </a:t>
            </a:r>
            <a:r>
              <a:rPr lang="en-US" sz="1100" b="0" i="0" u="none" strike="noStrike" cap="none" dirty="0" smtClean="0">
                <a:solidFill>
                  <a:schemeClr val="tx1"/>
                </a:solidFill>
                <a:latin typeface="Calibri"/>
                <a:ea typeface="Calibri"/>
                <a:cs typeface="Calibri"/>
                <a:sym typeface="Calibri"/>
              </a:rPr>
              <a:t>creating and sustaining </a:t>
            </a:r>
            <a:r>
              <a:rPr lang="en-US" sz="1100" b="0" i="0" u="none" strike="noStrike" cap="none" baseline="0" dirty="0" smtClean="0">
                <a:solidFill>
                  <a:schemeClr val="tx1"/>
                </a:solidFill>
                <a:latin typeface="Calibri"/>
                <a:ea typeface="Calibri"/>
                <a:cs typeface="Calibri"/>
                <a:sym typeface="Calibri"/>
              </a:rPr>
              <a:t>educational </a:t>
            </a:r>
            <a:r>
              <a:rPr lang="en-US" sz="1100" b="0" i="0" u="none" strike="noStrike" cap="none" dirty="0" smtClean="0">
                <a:solidFill>
                  <a:schemeClr val="tx1"/>
                </a:solidFill>
                <a:latin typeface="Calibri"/>
                <a:ea typeface="Calibri"/>
                <a:cs typeface="Calibri"/>
                <a:sym typeface="Calibri"/>
              </a:rPr>
              <a:t>opportunities while working with</a:t>
            </a:r>
            <a:r>
              <a:rPr lang="en-US" sz="1100" b="0" i="0" u="none" strike="noStrike" cap="none" baseline="0" dirty="0" smtClean="0">
                <a:solidFill>
                  <a:schemeClr val="tx1"/>
                </a:solidFill>
                <a:latin typeface="Calibri"/>
                <a:ea typeface="Calibri"/>
                <a:cs typeface="Calibri"/>
                <a:sym typeface="Calibri"/>
              </a:rPr>
              <a:t> vulnerable populations. Criticism around service learning is that the benefits are unidirectional in our favor - us being residents and faculty - with significant unintended costs and consequences to our partner communities. </a:t>
            </a:r>
            <a:endParaRPr lang="en-US" sz="11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smtClean="0">
              <a:solidFill>
                <a:schemeClr val="tx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100" b="0" i="0" u="none" strike="noStrike" cap="none" dirty="0" smtClean="0">
                <a:solidFill>
                  <a:schemeClr val="tx1"/>
                </a:solidFill>
                <a:latin typeface="Calibri"/>
                <a:ea typeface="Calibri"/>
                <a:cs typeface="Calibri"/>
                <a:sym typeface="Calibri"/>
              </a:rPr>
              <a:t>But maybe</a:t>
            </a:r>
            <a:r>
              <a:rPr lang="en-US" sz="1100" b="0" i="0" u="none" strike="noStrike" cap="none" baseline="0" dirty="0" smtClean="0">
                <a:solidFill>
                  <a:schemeClr val="tx1"/>
                </a:solidFill>
                <a:latin typeface="Calibri"/>
                <a:ea typeface="Calibri"/>
                <a:cs typeface="Calibri"/>
                <a:sym typeface="Calibri"/>
              </a:rPr>
              <a:t> we can learn from this. In fact, we hope that our r</a:t>
            </a:r>
            <a:r>
              <a:rPr lang="en-US" sz="1100" b="0" i="0" u="none" strike="noStrike" cap="none" dirty="0" smtClean="0">
                <a:solidFill>
                  <a:schemeClr val="tx1"/>
                </a:solidFill>
                <a:latin typeface="Calibri"/>
                <a:ea typeface="Calibri"/>
                <a:cs typeface="Calibri"/>
                <a:sym typeface="Calibri"/>
              </a:rPr>
              <a:t>eflection on the shortfall between our ideal and feasibility can promote transparency and support program transformation at an organizational level, as well as serve as a model for ethical action with learners. </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smtClean="0">
                <a:solidFill>
                  <a:schemeClr val="tx1"/>
                </a:solidFill>
                <a:latin typeface="Calibri"/>
                <a:ea typeface="Calibri"/>
                <a:cs typeface="Calibri"/>
                <a:sym typeface="Calibri"/>
              </a:rPr>
              <a:t>To that end,</a:t>
            </a:r>
            <a:r>
              <a:rPr lang="en-US" sz="1100" b="0" i="0" u="none" strike="noStrike" cap="none" baseline="0" dirty="0" smtClean="0">
                <a:solidFill>
                  <a:schemeClr val="tx1"/>
                </a:solidFill>
                <a:latin typeface="Calibri"/>
                <a:ea typeface="Calibri"/>
                <a:cs typeface="Calibri"/>
                <a:sym typeface="Calibri"/>
              </a:rPr>
              <a:t> we would like to tell you a little bit about our program and in the process:</a:t>
            </a: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baseline="0" dirty="0" smtClean="0">
                <a:solidFill>
                  <a:schemeClr val="tx1"/>
                </a:solidFill>
                <a:latin typeface="Calibri"/>
                <a:ea typeface="Calibri"/>
                <a:cs typeface="Calibri"/>
                <a:sym typeface="Calibri"/>
              </a:rPr>
              <a:t> </a:t>
            </a:r>
          </a:p>
          <a:p>
            <a:pPr marL="228600" marR="0" lvl="0" indent="-228600" algn="l" rtl="0">
              <a:lnSpc>
                <a:spcPct val="100000"/>
              </a:lnSpc>
              <a:spcBef>
                <a:spcPts val="0"/>
              </a:spcBef>
              <a:spcAft>
                <a:spcPts val="0"/>
              </a:spcAft>
              <a:buClr>
                <a:schemeClr val="dk1"/>
              </a:buClr>
              <a:buSzPct val="25000"/>
              <a:buFont typeface="Calibri"/>
              <a:buAutoNum type="arabicPeriod"/>
            </a:pPr>
            <a:r>
              <a:rPr lang="en-US" sz="1100" b="0" i="0" u="none" strike="noStrike" cap="none" baseline="0" dirty="0" smtClean="0">
                <a:solidFill>
                  <a:schemeClr val="tx1"/>
                </a:solidFill>
                <a:latin typeface="Calibri"/>
                <a:ea typeface="Calibri"/>
                <a:cs typeface="Calibri"/>
                <a:sym typeface="Calibri"/>
              </a:rPr>
              <a:t>Identify tensions that may occur as a result of differing goals, interests and motivations among stakeholders</a:t>
            </a:r>
          </a:p>
          <a:p>
            <a:pPr marL="228600" marR="0" lvl="0" indent="-228600" algn="l" rtl="0">
              <a:lnSpc>
                <a:spcPct val="100000"/>
              </a:lnSpc>
              <a:spcBef>
                <a:spcPts val="0"/>
              </a:spcBef>
              <a:spcAft>
                <a:spcPts val="0"/>
              </a:spcAft>
              <a:buClr>
                <a:schemeClr val="dk1"/>
              </a:buClr>
              <a:buSzPct val="25000"/>
              <a:buFont typeface="Calibri"/>
              <a:buAutoNum type="arabicPeriod"/>
            </a:pPr>
            <a:r>
              <a:rPr lang="en-US" sz="1100" b="0" i="0" u="none" strike="noStrike" cap="none" dirty="0" smtClean="0">
                <a:solidFill>
                  <a:schemeClr val="tx1"/>
                </a:solidFill>
                <a:latin typeface="Arial"/>
                <a:ea typeface="Arial"/>
                <a:cs typeface="Arial"/>
                <a:sym typeface="Arial"/>
              </a:rPr>
              <a:t>Define</a:t>
            </a:r>
            <a:r>
              <a:rPr lang="en-US" sz="1100" b="0" i="0" u="none" strike="noStrike" cap="none" baseline="0" dirty="0" smtClean="0">
                <a:solidFill>
                  <a:schemeClr val="tx1"/>
                </a:solidFill>
                <a:latin typeface="Arial"/>
                <a:ea typeface="Arial"/>
                <a:cs typeface="Arial"/>
                <a:sym typeface="Arial"/>
              </a:rPr>
              <a:t> the ethical boundaries </a:t>
            </a:r>
            <a:r>
              <a:rPr lang="en-US" sz="1100" b="0" i="0" u="none" strike="noStrike" cap="none" dirty="0" smtClean="0">
                <a:solidFill>
                  <a:schemeClr val="tx1"/>
                </a:solidFill>
                <a:latin typeface="Arial"/>
                <a:ea typeface="Arial"/>
                <a:cs typeface="Arial"/>
                <a:sym typeface="Arial"/>
              </a:rPr>
              <a:t>within which program</a:t>
            </a:r>
            <a:r>
              <a:rPr lang="en-US" sz="1100" b="0" i="0" u="none" strike="noStrike" cap="none" baseline="0" dirty="0" smtClean="0">
                <a:solidFill>
                  <a:schemeClr val="tx1"/>
                </a:solidFill>
                <a:latin typeface="Arial"/>
                <a:ea typeface="Arial"/>
                <a:cs typeface="Arial"/>
                <a:sym typeface="Arial"/>
              </a:rPr>
              <a:t> growth can occur as they negotiate these </a:t>
            </a:r>
            <a:r>
              <a:rPr lang="en-US" sz="1100" b="0" i="0" u="none" strike="noStrike" cap="none" dirty="0" smtClean="0">
                <a:solidFill>
                  <a:schemeClr val="tx1"/>
                </a:solidFill>
                <a:latin typeface="Arial"/>
                <a:ea typeface="Arial"/>
                <a:cs typeface="Arial"/>
                <a:sym typeface="Arial"/>
              </a:rPr>
              <a:t>tensions</a:t>
            </a:r>
          </a:p>
          <a:p>
            <a:pPr marL="228600" marR="0" lvl="0" indent="-228600" algn="l" defTabSz="457200" rtl="0" eaLnBrk="1" fontAlgn="auto" latinLnBrk="0" hangingPunct="1">
              <a:lnSpc>
                <a:spcPct val="100000"/>
              </a:lnSpc>
              <a:spcBef>
                <a:spcPts val="0"/>
              </a:spcBef>
              <a:spcAft>
                <a:spcPts val="0"/>
              </a:spcAft>
              <a:buClr>
                <a:schemeClr val="dk1"/>
              </a:buClr>
              <a:buSzPct val="25000"/>
              <a:buFont typeface="Calibri"/>
              <a:buAutoNum type="arabicPeriod"/>
              <a:tabLst/>
              <a:defRPr/>
            </a:pPr>
            <a:r>
              <a:rPr lang="en-US" sz="1100" b="0" i="0" u="none" strike="noStrike" cap="none" dirty="0" smtClean="0">
                <a:solidFill>
                  <a:schemeClr val="tx1"/>
                </a:solidFill>
                <a:latin typeface="Arial"/>
                <a:ea typeface="Arial"/>
                <a:cs typeface="Arial"/>
                <a:sym typeface="Arial"/>
              </a:rPr>
              <a:t>Share a conceptual model and an analysis tool for holistic program self-assessment to help us avoid crossing into ethically undesirable territory</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smtClean="0">
              <a:solidFill>
                <a:schemeClr val="tx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dirty="0" smtClean="0">
                <a:solidFill>
                  <a:schemeClr val="tx1"/>
                </a:solidFill>
                <a:latin typeface="Arial"/>
                <a:ea typeface="Arial"/>
                <a:cs typeface="Arial"/>
                <a:sym typeface="Arial"/>
              </a:rPr>
              <a:t>At </a:t>
            </a:r>
            <a:r>
              <a:rPr lang="en-US" sz="1100" b="0" i="0" u="none" strike="noStrike" cap="none" dirty="0">
                <a:solidFill>
                  <a:schemeClr val="tx1"/>
                </a:solidFill>
                <a:latin typeface="Arial"/>
                <a:ea typeface="Arial"/>
                <a:cs typeface="Arial"/>
                <a:sym typeface="Arial"/>
              </a:rPr>
              <a:t>the conclusion of this session we hope that we will all walk away with a framework to have transparent discussions about the challenges that our programs face in evolving and to recognize that our best approach to the rocky evolution of our programs is through reflection and transparency in action.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dirty="0" smtClean="0">
                <a:solidFill>
                  <a:schemeClr val="dk1"/>
                </a:solidFill>
                <a:latin typeface="Arial"/>
                <a:ea typeface="Arial"/>
                <a:cs typeface="Arial"/>
                <a:sym typeface="Arial"/>
              </a:rPr>
              <a:t>Let’s hear about you</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Our program, briefly</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We are </a:t>
            </a:r>
            <a:r>
              <a:rPr lang="en-US" sz="1100" b="0" i="0" u="none" strike="noStrike" cap="none" dirty="0" err="1" smtClean="0">
                <a:solidFill>
                  <a:schemeClr val="dk1"/>
                </a:solidFill>
                <a:latin typeface="Arial"/>
                <a:ea typeface="Arial"/>
                <a:cs typeface="Arial"/>
                <a:sym typeface="Arial"/>
              </a:rPr>
              <a:t>interprofessional</a:t>
            </a:r>
            <a:r>
              <a:rPr lang="en-US" sz="1100" b="0" i="0" u="none" strike="noStrike" cap="none" dirty="0" smtClean="0">
                <a:solidFill>
                  <a:schemeClr val="dk1"/>
                </a:solidFill>
                <a:latin typeface="Arial"/>
                <a:ea typeface="Arial"/>
                <a:cs typeface="Arial"/>
                <a:sym typeface="Arial"/>
              </a:rPr>
              <a:t> global health faculty involved</a:t>
            </a:r>
            <a:r>
              <a:rPr lang="en-US" sz="1100" b="0" i="0" u="none" strike="noStrike" cap="none" baseline="0" dirty="0" smtClean="0">
                <a:solidFill>
                  <a:schemeClr val="dk1"/>
                </a:solidFill>
                <a:latin typeface="Arial"/>
                <a:ea typeface="Arial"/>
                <a:cs typeface="Arial"/>
                <a:sym typeface="Arial"/>
              </a:rPr>
              <a:t> with </a:t>
            </a:r>
            <a:r>
              <a:rPr lang="en-US" sz="1100" b="0" i="0" u="none" strike="noStrike" cap="none" dirty="0" smtClean="0">
                <a:solidFill>
                  <a:schemeClr val="dk1"/>
                </a:solidFill>
                <a:latin typeface="Arial"/>
                <a:ea typeface="Arial"/>
                <a:cs typeface="Arial"/>
                <a:sym typeface="Arial"/>
              </a:rPr>
              <a:t>Shoulder </a:t>
            </a:r>
            <a:r>
              <a:rPr lang="en-US" sz="1100" b="0" i="0" u="none" strike="noStrike" cap="none" dirty="0">
                <a:solidFill>
                  <a:schemeClr val="dk1"/>
                </a:solidFill>
                <a:latin typeface="Arial"/>
                <a:ea typeface="Arial"/>
                <a:cs typeface="Arial"/>
                <a:sym typeface="Arial"/>
              </a:rPr>
              <a:t>to Shoulder </a:t>
            </a:r>
            <a:r>
              <a:rPr lang="en-US" sz="1100" b="0" i="0" u="none" strike="noStrike" cap="none" dirty="0" smtClean="0">
                <a:solidFill>
                  <a:schemeClr val="dk1"/>
                </a:solidFill>
                <a:latin typeface="Arial"/>
                <a:ea typeface="Arial"/>
                <a:cs typeface="Arial"/>
                <a:sym typeface="Arial"/>
              </a:rPr>
              <a:t>Global</a:t>
            </a:r>
            <a:r>
              <a:rPr lang="en-US" sz="1100" b="0" i="0" u="none" strike="noStrike" cap="none" baseline="0" dirty="0" smtClean="0">
                <a:solidFill>
                  <a:schemeClr val="dk1"/>
                </a:solidFill>
                <a:latin typeface="Arial"/>
                <a:ea typeface="Arial"/>
                <a:cs typeface="Arial"/>
                <a:sym typeface="Arial"/>
              </a:rPr>
              <a:t> at the University of Kentucky. </a:t>
            </a:r>
            <a:endParaRPr lang="en-US"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This nonprofit university-community venture supports a permanent, locally-staffed community health center outside of Santo Domingo, Ecuador. </a:t>
            </a:r>
            <a:r>
              <a:rPr lang="en-US" sz="1100" b="0" i="0" u="none" strike="noStrike" cap="none" dirty="0" smtClean="0">
                <a:solidFill>
                  <a:schemeClr val="dk1"/>
                </a:solidFill>
                <a:latin typeface="Arial"/>
                <a:ea typeface="Arial"/>
                <a:cs typeface="Arial"/>
                <a:sym typeface="Arial"/>
              </a:rPr>
              <a:t>The </a:t>
            </a:r>
            <a:r>
              <a:rPr lang="en-US" sz="1100" b="0" i="0" u="none" strike="noStrike" cap="none" dirty="0">
                <a:solidFill>
                  <a:schemeClr val="dk1"/>
                </a:solidFill>
                <a:latin typeface="Arial"/>
                <a:ea typeface="Arial"/>
                <a:cs typeface="Arial"/>
                <a:sym typeface="Arial"/>
              </a:rPr>
              <a:t>health center provides basic health services including physician visits, </a:t>
            </a:r>
            <a:r>
              <a:rPr lang="en-US" sz="1100" b="0" i="0" u="none" strike="noStrike" cap="none" dirty="0" smtClean="0">
                <a:solidFill>
                  <a:schemeClr val="dk1"/>
                </a:solidFill>
                <a:latin typeface="Arial"/>
                <a:ea typeface="Arial"/>
                <a:cs typeface="Arial"/>
                <a:sym typeface="Arial"/>
              </a:rPr>
              <a:t>government-supplied </a:t>
            </a:r>
            <a:r>
              <a:rPr lang="en-US" sz="1100" b="0" i="0" u="none" strike="noStrike" cap="none" dirty="0">
                <a:solidFill>
                  <a:schemeClr val="dk1"/>
                </a:solidFill>
                <a:latin typeface="Arial"/>
                <a:ea typeface="Arial"/>
                <a:cs typeface="Arial"/>
                <a:sym typeface="Arial"/>
              </a:rPr>
              <a:t>immunizations, infant nutrition support and pap smear screening </a:t>
            </a:r>
            <a:r>
              <a:rPr lang="en-US" sz="1100" dirty="0"/>
              <a:t>to 3 local communities</a:t>
            </a:r>
            <a:r>
              <a:rPr lang="en-US" sz="1100" b="0" i="0" u="none" strike="noStrike" cap="none" dirty="0">
                <a:solidFill>
                  <a:schemeClr val="dk1"/>
                </a:solidFill>
                <a:latin typeface="Arial"/>
                <a:ea typeface="Arial"/>
                <a:cs typeface="Arial"/>
                <a:sym typeface="Arial"/>
              </a:rPr>
              <a:t>. It’s open M-F 8-3p and is staffed by 1 MD, 0.5 Dentist, 1 RN</a:t>
            </a:r>
            <a:r>
              <a:rPr lang="en-US" sz="1100" dirty="0"/>
              <a:t>,</a:t>
            </a:r>
            <a:r>
              <a:rPr lang="en-US" sz="1100" b="0" i="0" u="none" strike="noStrike" cap="none" dirty="0">
                <a:solidFill>
                  <a:schemeClr val="dk1"/>
                </a:solidFill>
                <a:latin typeface="Arial"/>
                <a:ea typeface="Arial"/>
                <a:cs typeface="Arial"/>
                <a:sym typeface="Arial"/>
              </a:rPr>
              <a:t> 1 Medical Assistant, 1 outr</a:t>
            </a:r>
            <a:r>
              <a:rPr lang="en-US" sz="1100" dirty="0"/>
              <a:t>each worker</a:t>
            </a: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Shoulder to Shoulder Global also brings groups of community participants</a:t>
            </a:r>
            <a:r>
              <a:rPr lang="en-US" sz="1100" b="0" i="0" u="none" strike="noStrike" cap="none" baseline="0" dirty="0" smtClean="0">
                <a:solidFill>
                  <a:schemeClr val="dk1"/>
                </a:solidFill>
                <a:latin typeface="Arial"/>
                <a:ea typeface="Arial"/>
                <a:cs typeface="Arial"/>
                <a:sym typeface="Arial"/>
              </a:rPr>
              <a:t> and learners to this community 3-4 times per year. Several faculty members have collaborated to build </a:t>
            </a:r>
            <a:r>
              <a:rPr lang="en-US" sz="1100" b="0" i="0" u="none" strike="noStrike" cap="none" dirty="0" smtClean="0">
                <a:solidFill>
                  <a:schemeClr val="dk1"/>
                </a:solidFill>
                <a:latin typeface="Arial"/>
                <a:ea typeface="Arial"/>
                <a:cs typeface="Arial"/>
                <a:sym typeface="Arial"/>
              </a:rPr>
              <a:t>educational experiences around </a:t>
            </a:r>
            <a:r>
              <a:rPr lang="en-US" sz="1100" b="0" i="0" u="none" strike="noStrike" cap="none" dirty="0">
                <a:solidFill>
                  <a:schemeClr val="dk1"/>
                </a:solidFill>
                <a:latin typeface="Arial"/>
                <a:ea typeface="Arial"/>
                <a:cs typeface="Arial"/>
                <a:sym typeface="Arial"/>
              </a:rPr>
              <a:t>this </a:t>
            </a:r>
            <a:r>
              <a:rPr lang="en-US" sz="1100" b="0" i="0" u="none" strike="noStrike" cap="none" dirty="0" smtClean="0">
                <a:solidFill>
                  <a:schemeClr val="dk1"/>
                </a:solidFill>
                <a:latin typeface="Arial"/>
                <a:ea typeface="Arial"/>
                <a:cs typeface="Arial"/>
                <a:sym typeface="Arial"/>
              </a:rPr>
              <a:t>trip in the form of a credit-bearing course, </a:t>
            </a:r>
            <a:r>
              <a:rPr lang="en-US" sz="1100" b="0" i="0" u="none" strike="noStrike" cap="none" dirty="0" err="1" smtClean="0">
                <a:solidFill>
                  <a:schemeClr val="dk1"/>
                </a:solidFill>
                <a:latin typeface="Arial"/>
                <a:ea typeface="Arial"/>
                <a:cs typeface="Arial"/>
                <a:sym typeface="Arial"/>
              </a:rPr>
              <a:t>Interprofessional</a:t>
            </a:r>
            <a:r>
              <a:rPr lang="en-US" sz="1100" b="0" i="0" u="none" strike="noStrike" cap="none" dirty="0" smtClean="0">
                <a:solidFill>
                  <a:schemeClr val="dk1"/>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teamwork in Global Health. </a:t>
            </a:r>
            <a:r>
              <a:rPr lang="en-US" sz="1100" b="0" i="0" u="none" strike="noStrike" cap="none" dirty="0" smtClean="0">
                <a:solidFill>
                  <a:schemeClr val="dk1"/>
                </a:solidFill>
                <a:latin typeface="Arial"/>
                <a:ea typeface="Arial"/>
                <a:cs typeface="Arial"/>
                <a:sym typeface="Arial"/>
              </a:rPr>
              <a:t>These </a:t>
            </a:r>
            <a:r>
              <a:rPr lang="en-US" sz="1100" b="0" i="0" u="none" strike="noStrike" cap="none" dirty="0">
                <a:solidFill>
                  <a:schemeClr val="dk1"/>
                </a:solidFill>
                <a:latin typeface="Arial"/>
                <a:ea typeface="Arial"/>
                <a:cs typeface="Arial"/>
                <a:sym typeface="Arial"/>
              </a:rPr>
              <a:t>groups set up and operate field clinics at the Centro </a:t>
            </a:r>
            <a:r>
              <a:rPr lang="en-US" sz="1100" b="0" i="0" u="none" strike="noStrike" cap="none" dirty="0" smtClean="0">
                <a:solidFill>
                  <a:schemeClr val="dk1"/>
                </a:solidFill>
                <a:latin typeface="Arial"/>
                <a:ea typeface="Arial"/>
                <a:cs typeface="Arial"/>
                <a:sym typeface="Arial"/>
              </a:rPr>
              <a:t>Medico, </a:t>
            </a:r>
            <a:r>
              <a:rPr lang="en-US" sz="1100" b="0" i="0" u="none" strike="noStrike" cap="none" dirty="0">
                <a:solidFill>
                  <a:schemeClr val="dk1"/>
                </a:solidFill>
                <a:latin typeface="Arial"/>
                <a:ea typeface="Arial"/>
                <a:cs typeface="Arial"/>
                <a:sym typeface="Arial"/>
              </a:rPr>
              <a:t>in surrounding neighborhoods and in indigenous communities outside of Santo Domingo. </a:t>
            </a:r>
            <a:endParaRPr lang="en-US" sz="1100" b="0" i="0" u="none" strike="noStrike" cap="none" dirty="0" smtClean="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dirty="0" smtClean="0"/>
              <a:t>So on paper this looks good. We</a:t>
            </a:r>
            <a:r>
              <a:rPr lang="en-US" sz="1200" baseline="0" dirty="0" smtClean="0"/>
              <a:t> are doing all of the things that we need in order to work toward a sustainable and ethically sound educational program. </a:t>
            </a:r>
          </a:p>
          <a:p>
            <a:pPr marL="0" marR="0" lvl="0" indent="0" algn="l" rtl="0">
              <a:lnSpc>
                <a:spcPct val="100000"/>
              </a:lnSpc>
              <a:spcBef>
                <a:spcPts val="0"/>
              </a:spcBef>
              <a:spcAft>
                <a:spcPts val="0"/>
              </a:spcAft>
              <a:buClr>
                <a:schemeClr val="dk1"/>
              </a:buClr>
              <a:buSzPct val="25000"/>
              <a:buFont typeface="Arial"/>
              <a:buNone/>
            </a:pPr>
            <a:endParaRPr lang="en-US" sz="1200" dirty="0" smtClean="0"/>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dirty="0" smtClean="0"/>
              <a:t>The reason we’re talking today is because our reflections after a recent trip brought up significant discomfort. We decided that we couldn’t ignore it.</a:t>
            </a:r>
            <a:r>
              <a:rPr lang="en-US" sz="1200" baseline="0" dirty="0" smtClean="0"/>
              <a:t> W</a:t>
            </a:r>
            <a:r>
              <a:rPr lang="en-US" sz="1200" dirty="0" smtClean="0"/>
              <a:t>e needed to know whether it this discomfort was unnecessary or unwarranted,</a:t>
            </a:r>
            <a:r>
              <a:rPr lang="en-US" sz="1200" baseline="0" dirty="0" smtClean="0"/>
              <a:t> or </a:t>
            </a:r>
            <a:r>
              <a:rPr lang="en-US" sz="1200" dirty="0" smtClean="0"/>
              <a:t>whether it was a necessary and important</a:t>
            </a:r>
            <a:r>
              <a:rPr lang="en-US" sz="1200" baseline="0" dirty="0" smtClean="0"/>
              <a:t> </a:t>
            </a:r>
            <a:r>
              <a:rPr lang="en-US" sz="1200" dirty="0" smtClean="0"/>
              <a:t>part of our work.</a:t>
            </a:r>
            <a:r>
              <a:rPr lang="en-US" sz="1200" baseline="0" dirty="0" smtClean="0"/>
              <a:t> Or worse, </a:t>
            </a:r>
            <a:r>
              <a:rPr lang="en-US" sz="1200" dirty="0" smtClean="0"/>
              <a:t>a bad discomfort – one that tells us that we suspect we’re not doing what we intended and have fallen from the mark of our goals.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259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1" dirty="0"/>
              <a:t>Hartley: </a:t>
            </a:r>
            <a:endParaRPr lang="en-US" sz="1100" b="1" dirty="0" smtClean="0"/>
          </a:p>
          <a:p>
            <a:pPr marL="0" marR="0" lvl="0" indent="0" algn="l" rtl="0">
              <a:spcBef>
                <a:spcPts val="0"/>
              </a:spcBef>
              <a:buSzPct val="25000"/>
              <a:buNone/>
            </a:pPr>
            <a:endParaRPr lang="en-US" sz="1100" b="1"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r>
              <a:rPr lang="en-US" sz="1100" b="0" i="0" u="none" strike="noStrike" cap="none" dirty="0" smtClean="0">
                <a:solidFill>
                  <a:schemeClr val="dk1"/>
                </a:solidFill>
                <a:latin typeface="Arial"/>
                <a:ea typeface="Arial"/>
                <a:cs typeface="Arial"/>
                <a:sym typeface="Arial"/>
              </a:rPr>
              <a:t>How do you think of </a:t>
            </a:r>
            <a:r>
              <a:rPr lang="en-US" sz="1100" b="0" i="0" u="none" strike="noStrike" cap="none" dirty="0" err="1" smtClean="0">
                <a:solidFill>
                  <a:schemeClr val="dk1"/>
                </a:solidFill>
                <a:latin typeface="Arial"/>
                <a:ea typeface="Arial"/>
                <a:cs typeface="Arial"/>
                <a:sym typeface="Arial"/>
              </a:rPr>
              <a:t>voluntourism</a:t>
            </a:r>
            <a:r>
              <a:rPr lang="en-US" sz="1100" b="0" i="0" u="none" strike="noStrike" cap="none" dirty="0" smtClean="0">
                <a:solidFill>
                  <a:schemeClr val="dk1"/>
                </a:solidFill>
                <a:latin typeface="Arial"/>
                <a:ea typeface="Arial"/>
                <a:cs typeface="Arial"/>
                <a:sym typeface="Arial"/>
              </a:rPr>
              <a:t>?</a:t>
            </a:r>
          </a:p>
          <a:p>
            <a:pPr marL="171450" marR="0" lvl="0" indent="-171450" algn="l" rtl="0">
              <a:spcBef>
                <a:spcPts val="0"/>
              </a:spcBef>
              <a:buSzPct val="25000"/>
              <a:buFontTx/>
              <a:buChar char="-"/>
            </a:pPr>
            <a:r>
              <a:rPr lang="en-US" sz="1100" b="0" i="0" u="none" strike="noStrike" cap="none" dirty="0" smtClean="0">
                <a:solidFill>
                  <a:schemeClr val="dk1"/>
                </a:solidFill>
                <a:latin typeface="Arial"/>
                <a:ea typeface="Arial"/>
                <a:cs typeface="Arial"/>
                <a:sym typeface="Arial"/>
              </a:rPr>
              <a:t>What is</a:t>
            </a:r>
            <a:r>
              <a:rPr lang="en-US" sz="1100" b="0" i="0" u="none" strike="noStrike" cap="none" baseline="0" dirty="0" smtClean="0">
                <a:solidFill>
                  <a:schemeClr val="dk1"/>
                </a:solidFill>
                <a:latin typeface="Arial"/>
                <a:ea typeface="Arial"/>
                <a:cs typeface="Arial"/>
                <a:sym typeface="Arial"/>
              </a:rPr>
              <a:t> it?</a:t>
            </a:r>
          </a:p>
          <a:p>
            <a:pPr marL="171450" marR="0" lvl="0" indent="-171450" algn="l" rtl="0">
              <a:spcBef>
                <a:spcPts val="0"/>
              </a:spcBef>
              <a:buSzPct val="25000"/>
              <a:buFontTx/>
              <a:buChar char="-"/>
            </a:pPr>
            <a:r>
              <a:rPr lang="en-US" sz="1100" b="0" i="0" u="none" strike="noStrike" cap="none" baseline="0" dirty="0" smtClean="0">
                <a:solidFill>
                  <a:schemeClr val="dk1"/>
                </a:solidFill>
                <a:latin typeface="Arial"/>
                <a:ea typeface="Arial"/>
                <a:cs typeface="Arial"/>
                <a:sym typeface="Arial"/>
              </a:rPr>
              <a:t>Who does it?</a:t>
            </a:r>
          </a:p>
          <a:p>
            <a:pPr marL="171450" marR="0" lvl="0" indent="-171450" algn="l" rtl="0">
              <a:spcBef>
                <a:spcPts val="0"/>
              </a:spcBef>
              <a:buSzPct val="25000"/>
              <a:buFontTx/>
              <a:buChar char="-"/>
            </a:pPr>
            <a:r>
              <a:rPr lang="en-US" sz="1100" b="0" i="0" u="none" strike="noStrike" cap="none" baseline="0" dirty="0" smtClean="0">
                <a:solidFill>
                  <a:schemeClr val="dk1"/>
                </a:solidFill>
                <a:latin typeface="Arial"/>
                <a:ea typeface="Arial"/>
                <a:cs typeface="Arial"/>
                <a:sym typeface="Arial"/>
              </a:rPr>
              <a:t>Why? How?</a:t>
            </a:r>
          </a:p>
          <a:p>
            <a:pPr marL="171450" marR="0" lvl="0" indent="-171450" algn="l" rtl="0">
              <a:spcBef>
                <a:spcPts val="0"/>
              </a:spcBef>
              <a:buSzPct val="25000"/>
              <a:buFontTx/>
              <a:buChar char="-"/>
            </a:pPr>
            <a:r>
              <a:rPr lang="en-US" sz="1100" b="0" i="0" u="none" strike="noStrike" cap="none" baseline="0" dirty="0" smtClean="0">
                <a:solidFill>
                  <a:schemeClr val="dk1"/>
                </a:solidFill>
                <a:latin typeface="Arial"/>
                <a:ea typeface="Arial"/>
                <a:cs typeface="Arial"/>
                <a:sym typeface="Arial"/>
              </a:rPr>
              <a:t>What is the impact? And on whom?</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1" i="0" u="none" strike="noStrike" cap="none" dirty="0">
                <a:solidFill>
                  <a:schemeClr val="dk1"/>
                </a:solidFill>
                <a:latin typeface="Arial"/>
                <a:ea typeface="Arial"/>
                <a:cs typeface="Arial"/>
                <a:sym typeface="Arial"/>
              </a:rPr>
              <a:t>Hartley</a:t>
            </a:r>
            <a:r>
              <a:rPr lang="en-US" sz="1100" b="1" i="0" u="none" strike="noStrike" cap="none" dirty="0" smtClean="0">
                <a:solidFill>
                  <a:schemeClr val="dk1"/>
                </a:solidFill>
                <a:latin typeface="Arial"/>
                <a:ea typeface="Arial"/>
                <a:cs typeface="Arial"/>
                <a:sym typeface="Arial"/>
              </a:rPr>
              <a:t>: &lt;&lt; slide should reflect both side of this&gt;&gt;</a:t>
            </a:r>
            <a:endParaRPr lang="en-US" sz="11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Let’s </a:t>
            </a:r>
            <a:r>
              <a:rPr lang="en-US" sz="1100" b="0" i="0" u="none" strike="noStrike" cap="none" dirty="0">
                <a:solidFill>
                  <a:schemeClr val="dk1"/>
                </a:solidFill>
                <a:latin typeface="Arial"/>
                <a:ea typeface="Arial"/>
                <a:cs typeface="Arial"/>
                <a:sym typeface="Arial"/>
              </a:rPr>
              <a:t>take a minute to talk about what we were doing when we started. To say it plainly this started out as a </a:t>
            </a:r>
            <a:r>
              <a:rPr lang="en-US" sz="1100" b="0" i="0" u="none" strike="noStrike" cap="none" dirty="0" err="1">
                <a:solidFill>
                  <a:schemeClr val="dk1"/>
                </a:solidFill>
                <a:latin typeface="Arial"/>
                <a:ea typeface="Arial"/>
                <a:cs typeface="Arial"/>
                <a:sym typeface="Arial"/>
              </a:rPr>
              <a:t>voluntourism</a:t>
            </a:r>
            <a:r>
              <a:rPr lang="en-US" sz="1100" b="0" i="0" u="none" strike="noStrike" cap="none" dirty="0">
                <a:solidFill>
                  <a:schemeClr val="dk1"/>
                </a:solidFill>
                <a:latin typeface="Arial"/>
                <a:ea typeface="Arial"/>
                <a:cs typeface="Arial"/>
                <a:sym typeface="Arial"/>
              </a:rPr>
              <a:t>. People were invited to participate as a way to understand and experience the culture of </a:t>
            </a:r>
            <a:r>
              <a:rPr lang="en-US" sz="1100" b="0" i="0" u="none" strike="noStrike" cap="none" dirty="0" smtClean="0">
                <a:solidFill>
                  <a:schemeClr val="dk1"/>
                </a:solidFill>
                <a:latin typeface="Arial"/>
                <a:ea typeface="Arial"/>
                <a:cs typeface="Arial"/>
                <a:sym typeface="Arial"/>
              </a:rPr>
              <a:t>Ecuador,</a:t>
            </a:r>
            <a:r>
              <a:rPr lang="en-US" sz="1100" b="0" i="0" u="none" strike="noStrike" cap="none" baseline="0" dirty="0" smtClean="0">
                <a:solidFill>
                  <a:schemeClr val="dk1"/>
                </a:solidFill>
                <a:latin typeface="Arial"/>
                <a:ea typeface="Arial"/>
                <a:cs typeface="Arial"/>
                <a:sym typeface="Arial"/>
              </a:rPr>
              <a:t> the health conditions of a vulnerable community and to </a:t>
            </a:r>
            <a:r>
              <a:rPr lang="en-US" sz="1100" b="0" i="0" u="none" strike="noStrike" cap="none" dirty="0" smtClean="0">
                <a:solidFill>
                  <a:schemeClr val="dk1"/>
                </a:solidFill>
                <a:latin typeface="Arial"/>
                <a:ea typeface="Arial"/>
                <a:cs typeface="Arial"/>
                <a:sym typeface="Arial"/>
              </a:rPr>
              <a:t>provide direct health services. </a:t>
            </a:r>
            <a:r>
              <a:rPr lang="en-US" sz="1100" b="0" i="0" u="none" strike="noStrike" cap="none" dirty="0">
                <a:solidFill>
                  <a:schemeClr val="dk1"/>
                </a:solidFill>
                <a:latin typeface="Arial"/>
                <a:ea typeface="Arial"/>
                <a:cs typeface="Arial"/>
                <a:sym typeface="Arial"/>
              </a:rPr>
              <a:t>And it was promoted as such. Is this a good or a bad thing? </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Many short-term</a:t>
            </a:r>
            <a:r>
              <a:rPr lang="en-US" sz="1100" b="0" i="0" u="none" strike="noStrike" cap="none" baseline="0" dirty="0" smtClean="0">
                <a:solidFill>
                  <a:schemeClr val="dk1"/>
                </a:solidFill>
                <a:latin typeface="Arial"/>
                <a:ea typeface="Arial"/>
                <a:cs typeface="Arial"/>
                <a:sym typeface="Arial"/>
              </a:rPr>
              <a:t> medical trips, including ours, fall in to this category. So let </a:t>
            </a:r>
            <a:r>
              <a:rPr lang="en-US" sz="1100" b="0" i="0" u="none" strike="noStrike" cap="none" dirty="0" smtClean="0">
                <a:solidFill>
                  <a:schemeClr val="dk1"/>
                </a:solidFill>
                <a:latin typeface="Arial"/>
                <a:ea typeface="Arial"/>
                <a:cs typeface="Arial"/>
                <a:sym typeface="Arial"/>
              </a:rPr>
              <a:t>articulate</a:t>
            </a:r>
            <a:r>
              <a:rPr lang="en-US" sz="1100" b="0" i="0" u="none" strike="noStrike" cap="none" baseline="0" dirty="0" smtClean="0">
                <a:solidFill>
                  <a:schemeClr val="dk1"/>
                </a:solidFill>
                <a:latin typeface="Arial"/>
                <a:ea typeface="Arial"/>
                <a:cs typeface="Arial"/>
                <a:sym typeface="Arial"/>
              </a:rPr>
              <a:t> the arguments around </a:t>
            </a:r>
            <a:r>
              <a:rPr lang="en-US" sz="1100" b="0" i="0" u="none" strike="noStrike" cap="none" baseline="0" dirty="0" err="1" smtClean="0">
                <a:solidFill>
                  <a:schemeClr val="dk1"/>
                </a:solidFill>
                <a:latin typeface="Arial"/>
                <a:ea typeface="Arial"/>
                <a:cs typeface="Arial"/>
                <a:sym typeface="Arial"/>
              </a:rPr>
              <a:t>voluntourism</a:t>
            </a:r>
            <a:r>
              <a:rPr lang="en-US" sz="11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SzPct val="25000"/>
              <a:buNone/>
            </a:pPr>
            <a:endParaRPr lang="en-US" sz="11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baseline="0" dirty="0" smtClean="0">
                <a:solidFill>
                  <a:schemeClr val="dk1"/>
                </a:solidFill>
                <a:latin typeface="Arial"/>
                <a:ea typeface="Arial"/>
                <a:cs typeface="Arial"/>
                <a:sym typeface="Arial"/>
              </a:rPr>
              <a:t>Benefits:</a:t>
            </a:r>
          </a:p>
          <a:p>
            <a:pPr marL="171450" marR="0" lvl="0" indent="-171450" algn="l" rtl="0">
              <a:spcBef>
                <a:spcPts val="0"/>
              </a:spcBef>
              <a:spcAft>
                <a:spcPts val="0"/>
              </a:spcAft>
              <a:buClr>
                <a:schemeClr val="dk1"/>
              </a:buClr>
              <a:buSzPct val="100000"/>
              <a:buFont typeface="Arial"/>
              <a:buChar char="•"/>
            </a:pPr>
            <a:r>
              <a:rPr lang="en-US" sz="1100" b="0" i="0" u="none" strike="noStrike" cap="none" dirty="0" smtClean="0">
                <a:solidFill>
                  <a:schemeClr val="dk1"/>
                </a:solidFill>
                <a:latin typeface="Arial"/>
                <a:ea typeface="Arial"/>
                <a:cs typeface="Arial"/>
                <a:sym typeface="Arial"/>
              </a:rPr>
              <a:t>Combines </a:t>
            </a:r>
            <a:r>
              <a:rPr lang="en-US" sz="1100" b="0" i="0" u="none" strike="noStrike" cap="none" dirty="0">
                <a:solidFill>
                  <a:schemeClr val="dk1"/>
                </a:solidFill>
                <a:latin typeface="Arial"/>
                <a:ea typeface="Arial"/>
                <a:cs typeface="Arial"/>
                <a:sym typeface="Arial"/>
              </a:rPr>
              <a:t>environmental, cultural and humanitarian issues with an intention to benefit, not only the participants but also the locals</a:t>
            </a:r>
          </a:p>
          <a:p>
            <a:pPr marL="171450" marR="0" lvl="0" indent="-171450" algn="l" rtl="0">
              <a:spcBef>
                <a:spcPts val="0"/>
              </a:spcBef>
              <a:spcAft>
                <a:spcPts val="0"/>
              </a:spcAft>
              <a:buClr>
                <a:schemeClr val="dk1"/>
              </a:buClr>
              <a:buSzPct val="100000"/>
              <a:buFont typeface="Arial"/>
              <a:buChar char="•"/>
            </a:pPr>
            <a:r>
              <a:rPr lang="en-US" sz="1100" b="0" i="0" u="none" strike="noStrike" cap="none" dirty="0">
                <a:solidFill>
                  <a:schemeClr val="dk1"/>
                </a:solidFill>
                <a:latin typeface="Arial"/>
                <a:ea typeface="Arial"/>
                <a:cs typeface="Arial"/>
                <a:sym typeface="Arial"/>
              </a:rPr>
              <a:t>Promoted as a way to experience authenticity within the context of alternative tourism beneficial to destinations</a:t>
            </a:r>
          </a:p>
          <a:p>
            <a:pPr marL="171450" marR="0" lvl="0" indent="-171450" algn="l" rtl="0">
              <a:spcBef>
                <a:spcPts val="0"/>
              </a:spcBef>
              <a:spcAft>
                <a:spcPts val="0"/>
              </a:spcAft>
              <a:buClr>
                <a:schemeClr val="dk1"/>
              </a:buClr>
              <a:buSzPct val="100000"/>
              <a:buFont typeface="Arial"/>
              <a:buChar char="•"/>
            </a:pPr>
            <a:r>
              <a:rPr lang="en-US" sz="1100" b="0" i="0" u="none" strike="noStrike" cap="none" dirty="0">
                <a:solidFill>
                  <a:schemeClr val="dk1"/>
                </a:solidFill>
                <a:latin typeface="Arial"/>
                <a:ea typeface="Arial"/>
                <a:cs typeface="Arial"/>
                <a:sym typeface="Arial"/>
              </a:rPr>
              <a:t>Expectations of a responsible tourism ethos, creating better places for people to live in, and better places to visit                               </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What’s questionable?</a:t>
            </a:r>
          </a:p>
          <a:p>
            <a:pPr marL="0" marR="0" lvl="0" indent="0" algn="l" rtl="0">
              <a:spcBef>
                <a:spcPts val="0"/>
              </a:spcBef>
              <a:spcAft>
                <a:spcPts val="0"/>
              </a:spcAft>
              <a:buSzPct val="25000"/>
              <a:buNone/>
            </a:pPr>
            <a:r>
              <a:rPr lang="en-US" sz="1000" b="0" i="0" u="none" strike="noStrike" cap="none" dirty="0">
                <a:solidFill>
                  <a:schemeClr val="dk1"/>
                </a:solidFill>
                <a:latin typeface="Arial"/>
                <a:ea typeface="Arial"/>
                <a:cs typeface="Arial"/>
                <a:sym typeface="Arial"/>
              </a:rPr>
              <a:t>Ambiguous marketing phenomenon</a:t>
            </a:r>
          </a:p>
          <a:p>
            <a:pPr marL="0" marR="0" lvl="0" indent="0" algn="l" rtl="0">
              <a:spcBef>
                <a:spcPts val="0"/>
              </a:spcBef>
              <a:spcAft>
                <a:spcPts val="0"/>
              </a:spcAft>
              <a:buSzPct val="25000"/>
              <a:buNone/>
            </a:pPr>
            <a:r>
              <a:rPr lang="en-US" sz="1000" b="0" i="0" u="none" strike="noStrike" cap="none" dirty="0" smtClean="0">
                <a:solidFill>
                  <a:schemeClr val="dk1"/>
                </a:solidFill>
                <a:latin typeface="Arial"/>
                <a:ea typeface="Arial"/>
                <a:cs typeface="Arial"/>
                <a:sym typeface="Arial"/>
              </a:rPr>
              <a:t>&gt;</a:t>
            </a:r>
            <a:r>
              <a:rPr lang="en-US" sz="1000" b="0" i="0" u="none" strike="noStrike" cap="none" dirty="0">
                <a:solidFill>
                  <a:schemeClr val="dk1"/>
                </a:solidFill>
                <a:latin typeface="Arial"/>
                <a:ea typeface="Arial"/>
                <a:cs typeface="Arial"/>
                <a:sym typeface="Arial"/>
              </a:rPr>
              <a:t>1.6 million volunteer tourists spending about $2 billion dollars a year on ‘do-good’ trips</a:t>
            </a:r>
          </a:p>
          <a:p>
            <a:pPr marL="0" marR="0" lvl="0" indent="0" algn="l" rtl="0">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00" b="0" i="0" u="none" strike="noStrike" cap="none" dirty="0" smtClean="0">
                <a:solidFill>
                  <a:schemeClr val="dk1"/>
                </a:solidFill>
                <a:latin typeface="Arial"/>
                <a:ea typeface="Arial"/>
                <a:cs typeface="Arial"/>
                <a:sym typeface="Arial"/>
              </a:rPr>
              <a:t>Risks:</a:t>
            </a:r>
            <a:endParaRPr lang="en-US"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00" b="0" i="0" u="none" strike="noStrike" cap="none" dirty="0">
                <a:solidFill>
                  <a:schemeClr val="dk1"/>
                </a:solidFill>
                <a:latin typeface="Arial"/>
                <a:ea typeface="Arial"/>
                <a:cs typeface="Arial"/>
                <a:sym typeface="Arial"/>
              </a:rPr>
              <a:t>Perfect storm of resume building and altruism (</a:t>
            </a:r>
            <a:r>
              <a:rPr lang="en-US" sz="1000" b="0" i="0" u="none" strike="noStrike" cap="none" dirty="0" err="1">
                <a:solidFill>
                  <a:schemeClr val="dk1"/>
                </a:solidFill>
                <a:latin typeface="Arial"/>
                <a:ea typeface="Arial"/>
                <a:cs typeface="Arial"/>
                <a:sym typeface="Arial"/>
              </a:rPr>
              <a:t>instagram</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selfies</a:t>
            </a:r>
            <a:r>
              <a:rPr lang="en-US" sz="1000" b="0" i="0" u="none" strike="noStrike" cap="none" dirty="0">
                <a:solidFill>
                  <a:schemeClr val="dk1"/>
                </a:solidFill>
                <a:latin typeface="Arial"/>
                <a:ea typeface="Arial"/>
                <a:cs typeface="Arial"/>
                <a:sym typeface="Arial"/>
              </a:rPr>
              <a:t>)</a:t>
            </a:r>
          </a:p>
          <a:p>
            <a:pPr marL="0" marR="0" lvl="0" indent="0" algn="l" rtl="0">
              <a:spcBef>
                <a:spcPts val="0"/>
              </a:spcBef>
              <a:spcAft>
                <a:spcPts val="0"/>
              </a:spcAft>
              <a:buSzPct val="25000"/>
              <a:buNone/>
            </a:pPr>
            <a:r>
              <a:rPr lang="en-US" sz="1000" b="0" i="0" u="none" strike="noStrike" cap="none" dirty="0">
                <a:solidFill>
                  <a:schemeClr val="dk1"/>
                </a:solidFill>
                <a:latin typeface="Arial"/>
                <a:ea typeface="Arial"/>
                <a:cs typeface="Arial"/>
                <a:sym typeface="Arial"/>
              </a:rPr>
              <a:t>Reinforce privilege/power/stereotypes </a:t>
            </a:r>
          </a:p>
          <a:p>
            <a:pPr marL="457181" marR="0" lvl="1" indent="-12681" algn="l" rtl="0">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&lt;&lt;This slide could</a:t>
            </a:r>
            <a:r>
              <a:rPr lang="en-US" sz="1100" b="0" i="0" u="none" strike="noStrike" cap="none" baseline="0" dirty="0" smtClean="0">
                <a:solidFill>
                  <a:schemeClr val="dk1"/>
                </a:solidFill>
                <a:latin typeface="Arial"/>
                <a:ea typeface="Arial"/>
                <a:cs typeface="Arial"/>
                <a:sym typeface="Arial"/>
              </a:rPr>
              <a:t> look at the tipping point between </a:t>
            </a:r>
            <a:r>
              <a:rPr lang="en-US" sz="1100" b="0" i="0" u="none" strike="noStrike" cap="none" baseline="0" dirty="0" err="1" smtClean="0">
                <a:solidFill>
                  <a:schemeClr val="dk1"/>
                </a:solidFill>
                <a:latin typeface="Arial"/>
                <a:ea typeface="Arial"/>
                <a:cs typeface="Arial"/>
                <a:sym typeface="Arial"/>
              </a:rPr>
              <a:t>voluntourism</a:t>
            </a:r>
            <a:r>
              <a:rPr lang="en-US" sz="1100" b="0" i="0" u="none" strike="noStrike" cap="none" baseline="0" dirty="0" smtClean="0">
                <a:solidFill>
                  <a:schemeClr val="dk1"/>
                </a:solidFill>
                <a:latin typeface="Arial"/>
                <a:ea typeface="Arial"/>
                <a:cs typeface="Arial"/>
                <a:sym typeface="Arial"/>
              </a:rPr>
              <a:t> and poverty tourism or feasible </a:t>
            </a:r>
            <a:r>
              <a:rPr lang="en-US" sz="1100" b="0" i="0" u="none" strike="noStrike" cap="none" baseline="0" dirty="0" err="1" smtClean="0">
                <a:solidFill>
                  <a:schemeClr val="dk1"/>
                </a:solidFill>
                <a:latin typeface="Arial"/>
                <a:ea typeface="Arial"/>
                <a:cs typeface="Arial"/>
                <a:sym typeface="Arial"/>
              </a:rPr>
              <a:t>vs</a:t>
            </a:r>
            <a:r>
              <a:rPr lang="en-US" sz="1100" b="0" i="0" u="none" strike="noStrike" cap="none" baseline="0" dirty="0" smtClean="0">
                <a:solidFill>
                  <a:schemeClr val="dk1"/>
                </a:solidFill>
                <a:latin typeface="Arial"/>
                <a:ea typeface="Arial"/>
                <a:cs typeface="Arial"/>
                <a:sym typeface="Arial"/>
              </a:rPr>
              <a:t> unfeasible </a:t>
            </a:r>
            <a:r>
              <a:rPr lang="en-US" sz="1100" b="0" i="0" u="none" strike="noStrike" cap="none" baseline="0" dirty="0" err="1" smtClean="0">
                <a:solidFill>
                  <a:schemeClr val="dk1"/>
                </a:solidFill>
                <a:latin typeface="Arial"/>
                <a:ea typeface="Arial"/>
                <a:cs typeface="Arial"/>
                <a:sym typeface="Arial"/>
              </a:rPr>
              <a:t>voluntourism</a:t>
            </a:r>
            <a:r>
              <a:rPr lang="en-US" sz="1100" b="0" i="0" u="none" strike="noStrike" cap="none" dirty="0" smtClean="0">
                <a:solidFill>
                  <a:schemeClr val="dk1"/>
                </a:solidFill>
                <a:latin typeface="Arial"/>
                <a:ea typeface="Arial"/>
                <a:cs typeface="Arial"/>
                <a:sym typeface="Arial"/>
              </a:rPr>
              <a:t>&gt;&gt;</a:t>
            </a: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Is it ok for our program to be built</a:t>
            </a:r>
            <a:r>
              <a:rPr lang="en-US" sz="1100" b="0" i="0" u="none" strike="noStrike" cap="none" baseline="0" dirty="0" smtClean="0">
                <a:solidFill>
                  <a:schemeClr val="dk1"/>
                </a:solidFill>
                <a:latin typeface="Arial"/>
                <a:ea typeface="Arial"/>
                <a:cs typeface="Arial"/>
                <a:sym typeface="Arial"/>
              </a:rPr>
              <a:t> around </a:t>
            </a:r>
            <a:r>
              <a:rPr lang="en-US" sz="1100" b="0" i="0" u="none" strike="noStrike" cap="none" baseline="0" dirty="0" err="1" smtClean="0">
                <a:solidFill>
                  <a:schemeClr val="dk1"/>
                </a:solidFill>
                <a:latin typeface="Arial"/>
                <a:ea typeface="Arial"/>
                <a:cs typeface="Arial"/>
                <a:sym typeface="Arial"/>
              </a:rPr>
              <a:t>voluntourism</a:t>
            </a:r>
            <a:r>
              <a:rPr lang="en-US" sz="1100" b="0" i="0" u="none" strike="noStrike" cap="none" baseline="0" dirty="0" smtClean="0">
                <a:solidFill>
                  <a:schemeClr val="dk1"/>
                </a:solidFill>
                <a:latin typeface="Arial"/>
                <a:ea typeface="Arial"/>
                <a:cs typeface="Arial"/>
                <a:sym typeface="Arial"/>
              </a:rPr>
              <a:t>?</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Let’s stop here to talk about how this is problematic. Now that we’ve defined </a:t>
            </a:r>
            <a:r>
              <a:rPr lang="en-US" sz="1100" b="0" i="0" u="none" strike="noStrike" cap="none" dirty="0" err="1" smtClean="0">
                <a:solidFill>
                  <a:schemeClr val="dk1"/>
                </a:solidFill>
                <a:latin typeface="Arial"/>
                <a:ea typeface="Arial"/>
                <a:cs typeface="Arial"/>
                <a:sym typeface="Arial"/>
              </a:rPr>
              <a:t>voluntourism</a:t>
            </a:r>
            <a:r>
              <a:rPr lang="en-US" sz="1100" b="0" i="0" u="none" strike="noStrike" cap="none" dirty="0" smtClean="0">
                <a:solidFill>
                  <a:schemeClr val="dk1"/>
                </a:solidFill>
                <a:latin typeface="Arial"/>
                <a:ea typeface="Arial"/>
                <a:cs typeface="Arial"/>
                <a:sym typeface="Arial"/>
              </a:rPr>
              <a:t> and it’s potential benefits</a:t>
            </a:r>
            <a:r>
              <a:rPr lang="en-US" sz="1100" b="0" i="0" u="none" strike="noStrike" cap="none" baseline="0" dirty="0" smtClean="0">
                <a:solidFill>
                  <a:schemeClr val="dk1"/>
                </a:solidFill>
                <a:latin typeface="Arial"/>
                <a:ea typeface="Arial"/>
                <a:cs typeface="Arial"/>
                <a:sym typeface="Arial"/>
              </a:rPr>
              <a:t> and risks, </a:t>
            </a:r>
            <a:r>
              <a:rPr lang="en-US" sz="1100" b="0" i="0" u="none" strike="noStrike" cap="none" dirty="0" smtClean="0">
                <a:solidFill>
                  <a:schemeClr val="dk1"/>
                </a:solidFill>
                <a:latin typeface="Arial"/>
                <a:ea typeface="Arial"/>
                <a:cs typeface="Arial"/>
                <a:sym typeface="Arial"/>
              </a:rPr>
              <a:t>how can we anticipate the slippery slope from an educational program to </a:t>
            </a:r>
            <a:r>
              <a:rPr lang="en-US" sz="1100" b="0" i="0" u="none" strike="noStrike" cap="none" dirty="0" err="1" smtClean="0">
                <a:solidFill>
                  <a:schemeClr val="dk1"/>
                </a:solidFill>
                <a:latin typeface="Arial"/>
                <a:ea typeface="Arial"/>
                <a:cs typeface="Arial"/>
                <a:sym typeface="Arial"/>
              </a:rPr>
              <a:t>voluntourism</a:t>
            </a:r>
            <a:r>
              <a:rPr lang="en-US" sz="1100" b="0" i="0" u="none" strike="noStrike" cap="none" dirty="0" smtClean="0">
                <a:solidFill>
                  <a:schemeClr val="dk1"/>
                </a:solidFill>
                <a:latin typeface="Arial"/>
                <a:ea typeface="Arial"/>
                <a:cs typeface="Arial"/>
                <a:sym typeface="Arial"/>
              </a:rPr>
              <a:t> (probably not the responsibility of a </a:t>
            </a:r>
            <a:r>
              <a:rPr lang="en-US" sz="1100" b="0" i="0" u="none" strike="noStrike" cap="none" dirty="0" err="1" smtClean="0">
                <a:solidFill>
                  <a:schemeClr val="dk1"/>
                </a:solidFill>
                <a:latin typeface="Arial"/>
                <a:ea typeface="Arial"/>
                <a:cs typeface="Arial"/>
                <a:sym typeface="Arial"/>
              </a:rPr>
              <a:t>univeristy</a:t>
            </a:r>
            <a:r>
              <a:rPr lang="en-US" sz="1100" b="0" i="0" u="none" strike="noStrike" cap="none" dirty="0" smtClean="0">
                <a:solidFill>
                  <a:schemeClr val="dk1"/>
                </a:solidFill>
                <a:latin typeface="Arial"/>
                <a:ea typeface="Arial"/>
                <a:cs typeface="Arial"/>
                <a:sym typeface="Arial"/>
              </a:rPr>
              <a:t>) to poverty tourism (frankly unethical for anyone)?</a:t>
            </a:r>
          </a:p>
          <a:p>
            <a:pPr marL="0" marR="0" lvl="0" indent="0" algn="l" rtl="0">
              <a:spcBef>
                <a:spcPts val="0"/>
              </a:spcBef>
              <a:spcAft>
                <a:spcPts val="0"/>
              </a:spcAft>
              <a:buSzPct val="25000"/>
              <a:buNone/>
            </a:pP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Where are our tipping</a:t>
            </a:r>
            <a:r>
              <a:rPr lang="en-US" sz="1100" b="0" i="0" u="none" strike="noStrike" cap="none" baseline="0" dirty="0" smtClean="0">
                <a:solidFill>
                  <a:schemeClr val="dk1"/>
                </a:solidFill>
                <a:latin typeface="Arial"/>
                <a:ea typeface="Arial"/>
                <a:cs typeface="Arial"/>
                <a:sym typeface="Arial"/>
              </a:rPr>
              <a:t> points? (we’ll talk more about this later)</a:t>
            </a:r>
          </a:p>
          <a:p>
            <a:pPr marL="171450" marR="0" lvl="0" indent="-171450" algn="l" rtl="0">
              <a:spcBef>
                <a:spcPts val="0"/>
              </a:spcBef>
              <a:spcAft>
                <a:spcPts val="0"/>
              </a:spcAft>
              <a:buClr>
                <a:schemeClr val="dk1"/>
              </a:buClr>
              <a:buSzPct val="100000"/>
              <a:buFont typeface="Arial"/>
              <a:buChar char="•"/>
            </a:pPr>
            <a:r>
              <a:rPr lang="en-US" sz="1100" b="0" i="0" u="none" strike="noStrike" cap="none" dirty="0" smtClean="0">
                <a:solidFill>
                  <a:schemeClr val="dk1"/>
                </a:solidFill>
                <a:latin typeface="Arial"/>
                <a:ea typeface="Arial"/>
                <a:cs typeface="Arial"/>
                <a:sym typeface="Arial"/>
              </a:rPr>
              <a:t>Expanding our program too rapidly – learner volume exceeded supervision</a:t>
            </a:r>
          </a:p>
          <a:p>
            <a:pPr marL="171450" marR="0" lvl="0" indent="-171450" algn="l" rtl="0">
              <a:spcBef>
                <a:spcPts val="0"/>
              </a:spcBef>
              <a:spcAft>
                <a:spcPts val="0"/>
              </a:spcAft>
              <a:buClr>
                <a:schemeClr val="dk1"/>
              </a:buClr>
              <a:buSzPct val="100000"/>
              <a:buFont typeface="Arial"/>
              <a:buChar char="•"/>
            </a:pPr>
            <a:r>
              <a:rPr lang="en-US" sz="1100" b="0" i="0" u="none" strike="noStrike" cap="none" dirty="0" err="1" smtClean="0">
                <a:solidFill>
                  <a:schemeClr val="dk1"/>
                </a:solidFill>
                <a:latin typeface="Arial"/>
                <a:ea typeface="Arial"/>
                <a:cs typeface="Arial"/>
                <a:sym typeface="Arial"/>
              </a:rPr>
              <a:t>Band-aid</a:t>
            </a:r>
            <a:r>
              <a:rPr lang="en-US" sz="1100" b="0" i="0" u="none" strike="noStrike" cap="none" dirty="0" smtClean="0">
                <a:solidFill>
                  <a:schemeClr val="dk1"/>
                </a:solidFill>
                <a:latin typeface="Arial"/>
                <a:ea typeface="Arial"/>
                <a:cs typeface="Arial"/>
                <a:sym typeface="Arial"/>
              </a:rPr>
              <a:t> brigade: no long term benefits to patients</a:t>
            </a:r>
            <a:r>
              <a:rPr lang="en-US" sz="1100" b="0" i="0" u="none" strike="noStrike" cap="none" baseline="0" dirty="0" smtClean="0">
                <a:solidFill>
                  <a:schemeClr val="dk1"/>
                </a:solidFill>
                <a:latin typeface="Arial"/>
                <a:ea typeface="Arial"/>
                <a:cs typeface="Arial"/>
                <a:sym typeface="Arial"/>
              </a:rPr>
              <a:t> </a:t>
            </a:r>
            <a:r>
              <a:rPr lang="en-US" sz="1100" b="0" i="0" u="none" strike="noStrike" cap="none" dirty="0" smtClean="0">
                <a:solidFill>
                  <a:schemeClr val="dk1"/>
                </a:solidFill>
                <a:latin typeface="Arial"/>
                <a:ea typeface="Arial"/>
                <a:cs typeface="Arial"/>
                <a:sym typeface="Arial"/>
              </a:rPr>
              <a:t>– potential harms and no</a:t>
            </a:r>
            <a:r>
              <a:rPr lang="en-US" sz="1100" b="0" i="0" u="none" strike="noStrike" cap="none" baseline="0" dirty="0" smtClean="0">
                <a:solidFill>
                  <a:schemeClr val="dk1"/>
                </a:solidFill>
                <a:latin typeface="Arial"/>
                <a:ea typeface="Arial"/>
                <a:cs typeface="Arial"/>
                <a:sym typeface="Arial"/>
              </a:rPr>
              <a:t> long-term benefits</a:t>
            </a:r>
            <a:endParaRPr lang="en-US" sz="1100" b="0" i="0" u="none" strike="noStrike" cap="none" dirty="0" smtClean="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Char char="•"/>
            </a:pPr>
            <a:r>
              <a:rPr lang="en-US" sz="1100" b="0" i="0" u="none" strike="noStrike" cap="none" dirty="0" smtClean="0">
                <a:solidFill>
                  <a:schemeClr val="dk1"/>
                </a:solidFill>
                <a:latin typeface="Arial"/>
                <a:ea typeface="Arial"/>
                <a:cs typeface="Arial"/>
                <a:sym typeface="Arial"/>
              </a:rPr>
              <a:t>Philosophical differences among partners</a:t>
            </a:r>
            <a:r>
              <a:rPr lang="en-US" sz="1100" b="0" i="0" u="none" strike="noStrike" cap="none" baseline="0" dirty="0" smtClean="0">
                <a:solidFill>
                  <a:schemeClr val="dk1"/>
                </a:solidFill>
                <a:latin typeface="Arial"/>
                <a:ea typeface="Arial"/>
                <a:cs typeface="Arial"/>
                <a:sym typeface="Arial"/>
              </a:rPr>
              <a:t> –</a:t>
            </a:r>
            <a:r>
              <a:rPr lang="en-US" sz="1100" b="0" i="0" u="none" strike="noStrike" cap="none" dirty="0" smtClean="0">
                <a:solidFill>
                  <a:schemeClr val="dk1"/>
                </a:solidFill>
                <a:latin typeface="Arial"/>
                <a:ea typeface="Arial"/>
                <a:cs typeface="Arial"/>
                <a:sym typeface="Arial"/>
              </a:rPr>
              <a:t> share sites, differing practices</a:t>
            </a:r>
          </a:p>
          <a:p>
            <a:pPr marL="171450" marR="0" lvl="0" indent="-171450" algn="l" rtl="0">
              <a:spcBef>
                <a:spcPts val="0"/>
              </a:spcBef>
              <a:spcAft>
                <a:spcPts val="0"/>
              </a:spcAft>
              <a:buClr>
                <a:schemeClr val="dk1"/>
              </a:buClr>
              <a:buSzPct val="100000"/>
              <a:buFont typeface="Arial"/>
              <a:buChar char="•"/>
            </a:pPr>
            <a:r>
              <a:rPr lang="en-US" sz="1100" b="0" i="0" u="none" strike="noStrike" cap="none" dirty="0" smtClean="0">
                <a:solidFill>
                  <a:schemeClr val="dk1"/>
                </a:solidFill>
                <a:latin typeface="Arial"/>
                <a:ea typeface="Arial"/>
                <a:cs typeface="Arial"/>
                <a:sym typeface="Arial"/>
              </a:rPr>
              <a:t>Assembly-line work: Multidisciplinary instead of </a:t>
            </a:r>
            <a:r>
              <a:rPr lang="en-US" sz="1100" b="0" i="0" u="none" strike="noStrike" cap="none" dirty="0" err="1" smtClean="0">
                <a:solidFill>
                  <a:schemeClr val="dk1"/>
                </a:solidFill>
                <a:latin typeface="Arial"/>
                <a:ea typeface="Arial"/>
                <a:cs typeface="Arial"/>
                <a:sym typeface="Arial"/>
              </a:rPr>
              <a:t>Interprofessional</a:t>
            </a:r>
            <a:r>
              <a:rPr lang="en-US" sz="1100" b="0" i="0" u="none" strike="noStrike" cap="none" dirty="0" smtClean="0">
                <a:solidFill>
                  <a:schemeClr val="dk1"/>
                </a:solidFill>
                <a:latin typeface="Arial"/>
                <a:ea typeface="Arial"/>
                <a:cs typeface="Arial"/>
                <a:sym typeface="Arial"/>
              </a:rPr>
              <a:t>, not patient centered</a:t>
            </a:r>
          </a:p>
          <a:p>
            <a:pPr marL="171450" marR="0" lvl="0" indent="-171450" algn="l" rtl="0">
              <a:spcBef>
                <a:spcPts val="0"/>
              </a:spcBef>
              <a:spcAft>
                <a:spcPts val="0"/>
              </a:spcAft>
              <a:buClr>
                <a:schemeClr val="dk1"/>
              </a:buClr>
              <a:buSzPct val="100000"/>
              <a:buFont typeface="Arial"/>
              <a:buChar char="•"/>
            </a:pPr>
            <a:r>
              <a:rPr lang="en-US" sz="1100" b="0" i="0" u="none" strike="noStrike" cap="none" dirty="0" smtClean="0">
                <a:solidFill>
                  <a:schemeClr val="dk1"/>
                </a:solidFill>
                <a:latin typeface="Arial"/>
                <a:ea typeface="Arial"/>
                <a:cs typeface="Arial"/>
                <a:sym typeface="Arial"/>
              </a:rPr>
              <a:t>No benefits to learners -  “Totally Awesome”</a:t>
            </a: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b="1" i="0" u="none" strike="noStrike" cap="none" dirty="0" err="1">
                <a:solidFill>
                  <a:schemeClr val="dk1"/>
                </a:solidFill>
                <a:latin typeface="Arial"/>
                <a:ea typeface="Arial"/>
                <a:cs typeface="Arial"/>
                <a:sym typeface="Arial"/>
              </a:rPr>
              <a:t>MgC</a:t>
            </a:r>
            <a:r>
              <a:rPr lang="en-US" sz="1100" b="1" i="0" u="none" strike="noStrike" cap="none" dirty="0">
                <a:solidFill>
                  <a:schemeClr val="dk1"/>
                </a:solidFill>
                <a:latin typeface="Arial"/>
                <a:ea typeface="Arial"/>
                <a:cs typeface="Arial"/>
                <a:sym typeface="Arial"/>
              </a:rPr>
              <a:t>:</a:t>
            </a:r>
          </a:p>
          <a:p>
            <a:pPr marL="0" marR="0" lvl="0" indent="0" algn="l" rtl="0">
              <a:spcBef>
                <a:spcPts val="0"/>
              </a:spcBef>
              <a:spcAft>
                <a:spcPts val="0"/>
              </a:spcAft>
              <a:buSzPct val="25000"/>
              <a:buNone/>
            </a:pPr>
            <a:endParaRPr sz="1100" b="1" dirty="0"/>
          </a:p>
          <a:p>
            <a:pPr lvl="0" rtl="0">
              <a:spcBef>
                <a:spcPts val="0"/>
              </a:spcBef>
              <a:buClr>
                <a:schemeClr val="dk1"/>
              </a:buClr>
              <a:buSzPct val="25000"/>
              <a:buFont typeface="Arial"/>
              <a:buNone/>
            </a:pPr>
            <a:r>
              <a:rPr lang="en-US" sz="1100" dirty="0"/>
              <a:t>I participated as a resident with no prior experience working outside of the US health system or background in global health. I didn’t know what to expect. I went with the flow of things, seeing patients as a resident, without preparation, supervision and without a context of what our ultimate goal was for patient care. In reflecting on this, there was the excitement of doing something different, of adapting to a challenging environment and situation, of having discussions with patients about health concerns without the strings attached of billing, liability, continuity. </a:t>
            </a:r>
          </a:p>
          <a:p>
            <a:pPr lvl="0" rtl="0">
              <a:spcBef>
                <a:spcPts val="0"/>
              </a:spcBef>
              <a:buClr>
                <a:schemeClr val="dk1"/>
              </a:buClr>
              <a:buSzPct val="25000"/>
              <a:buFont typeface="Arial"/>
              <a:buNone/>
            </a:pPr>
            <a:endParaRPr sz="1100" dirty="0"/>
          </a:p>
          <a:p>
            <a:pPr lvl="0" rtl="0">
              <a:spcBef>
                <a:spcPts val="0"/>
              </a:spcBef>
              <a:buClr>
                <a:schemeClr val="dk1"/>
              </a:buClr>
              <a:buSzPct val="25000"/>
              <a:buFont typeface="Arial"/>
              <a:buNone/>
            </a:pPr>
            <a:r>
              <a:rPr lang="en-US" sz="1100" dirty="0"/>
              <a:t>I also felt frustration at not understanding my role and I had an inkling that I should be worried about how things were being run. I lightly assumed that someone was in charge and that any </a:t>
            </a:r>
            <a:r>
              <a:rPr lang="en-US" sz="1100" dirty="0" err="1"/>
              <a:t>medicolegal</a:t>
            </a:r>
            <a:r>
              <a:rPr lang="en-US" sz="1100" dirty="0"/>
              <a:t> and ethical issues had been thoroughly explored and resolved beforehand. </a:t>
            </a:r>
          </a:p>
          <a:p>
            <a:pPr lvl="0" rtl="0">
              <a:spcBef>
                <a:spcPts val="0"/>
              </a:spcBef>
              <a:buClr>
                <a:schemeClr val="dk1"/>
              </a:buClr>
              <a:buSzPct val="25000"/>
              <a:buFont typeface="Arial"/>
              <a:buNone/>
            </a:pPr>
            <a:endParaRPr sz="1100" dirty="0"/>
          </a:p>
          <a:p>
            <a:pPr lvl="0" rtl="0">
              <a:spcBef>
                <a:spcPts val="0"/>
              </a:spcBef>
              <a:buClr>
                <a:schemeClr val="dk1"/>
              </a:buClr>
              <a:buSzPct val="25000"/>
              <a:buFont typeface="Arial"/>
              <a:buNone/>
            </a:pPr>
            <a:r>
              <a:rPr lang="en-US" sz="1100" dirty="0"/>
              <a:t>Some things were uncomfortable but as a newcomer, I thought this was a matter of personal preference. I felt that the raucous and drunken dancing in the lobby of the hotel was disrespectful to our hosts, that the sneaky romances on the bus probably should have been reigned in and that I didn’t like </a:t>
            </a:r>
            <a:r>
              <a:rPr lang="en-US" sz="1100" dirty="0" smtClean="0"/>
              <a:t>the fact that they had the local</a:t>
            </a:r>
            <a:r>
              <a:rPr lang="en-US" sz="1100" baseline="0" dirty="0" smtClean="0"/>
              <a:t> indigenous population put on a show for us. </a:t>
            </a:r>
            <a:r>
              <a:rPr lang="en-US" sz="1100" dirty="0" smtClean="0"/>
              <a:t>This </a:t>
            </a:r>
            <a:r>
              <a:rPr lang="en-US" sz="1100" dirty="0"/>
              <a:t>part really felt like tourism and my expectation was that I was here to do something purposeful and serious for which we had made significant personal and institutional investments.</a:t>
            </a:r>
          </a:p>
          <a:p>
            <a:pPr marL="0" marR="0" lvl="0" indent="0" algn="l" rtl="0">
              <a:spcBef>
                <a:spcPts val="0"/>
              </a:spcBef>
              <a:spcAft>
                <a:spcPts val="0"/>
              </a:spcAft>
              <a:buSzPct val="25000"/>
              <a:buNone/>
            </a:pPr>
            <a:endParaRPr sz="1100" b="1" dirty="0"/>
          </a:p>
          <a:p>
            <a:pPr marL="0" marR="0" lvl="0" indent="0" algn="l" rtl="0">
              <a:spcBef>
                <a:spcPts val="0"/>
              </a:spcBef>
              <a:spcAft>
                <a:spcPts val="0"/>
              </a:spcAft>
              <a:buSzPct val="25000"/>
              <a:buNone/>
            </a:pPr>
            <a:r>
              <a:rPr lang="en-US" sz="1100" b="0" i="0" u="none" strike="noStrike" cap="none" dirty="0" smtClean="0">
                <a:solidFill>
                  <a:schemeClr val="dk1"/>
                </a:solidFill>
                <a:latin typeface="Arial"/>
                <a:ea typeface="Arial"/>
                <a:cs typeface="Arial"/>
                <a:sym typeface="Arial"/>
              </a:rPr>
              <a:t>I didn’t</a:t>
            </a:r>
            <a:r>
              <a:rPr lang="en-US" sz="1100" b="0" i="0" u="none" strike="noStrike" cap="none" baseline="0" dirty="0" smtClean="0">
                <a:solidFill>
                  <a:schemeClr val="dk1"/>
                </a:solidFill>
                <a:latin typeface="Arial"/>
                <a:ea typeface="Arial"/>
                <a:cs typeface="Arial"/>
                <a:sym typeface="Arial"/>
              </a:rPr>
              <a:t> voice many of the concerns – for many reasons. So many people involved thought they were doing so much “good” that it was hard to talk with them about the challenges that we faced. </a:t>
            </a:r>
            <a:r>
              <a:rPr lang="en-US" sz="1100" b="0" i="0" u="none" strike="noStrike" cap="none" dirty="0" smtClean="0">
                <a:solidFill>
                  <a:schemeClr val="dk1"/>
                </a:solidFill>
                <a:latin typeface="Arial"/>
                <a:ea typeface="Arial"/>
                <a:cs typeface="Arial"/>
                <a:sym typeface="Arial"/>
              </a:rPr>
              <a:t>I </a:t>
            </a:r>
            <a:r>
              <a:rPr lang="en-US" sz="1100" b="0" i="0" u="none" strike="noStrike" cap="none" dirty="0">
                <a:solidFill>
                  <a:schemeClr val="dk1"/>
                </a:solidFill>
                <a:latin typeface="Arial"/>
                <a:ea typeface="Arial"/>
                <a:cs typeface="Arial"/>
                <a:sym typeface="Arial"/>
              </a:rPr>
              <a:t>felt obligation to the organizers of the trip who invited me, funded my travel and arranged approved leave from residency. I felt an obligation to give a positive response because everyone else talked about having a great trip and certainly nothing was overtly bad for me about the experience. And finally, I felt and indebtedness to the community and the local partners who organized the event. This was a tremendous effort and saying anything less than “it was great” made me feel like a bad guest. What could I complain about, right? </a:t>
            </a:r>
          </a:p>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 </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1" i="0" u="none" strike="noStrike" cap="none" dirty="0" smtClean="0">
                <a:solidFill>
                  <a:schemeClr val="dk1"/>
                </a:solidFill>
                <a:latin typeface="Arial"/>
                <a:ea typeface="Arial"/>
                <a:cs typeface="Arial"/>
                <a:sym typeface="Arial"/>
              </a:rPr>
              <a:t>Hartley</a:t>
            </a:r>
          </a:p>
          <a:p>
            <a:pPr marL="0" marR="0" lvl="0" indent="0" algn="l" rtl="0">
              <a:spcBef>
                <a:spcPts val="0"/>
              </a:spcBef>
              <a:spcAft>
                <a:spcPts val="0"/>
              </a:spcAft>
              <a:buSzPct val="25000"/>
              <a:buNone/>
            </a:pP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100" b="1" i="0" u="none" strike="noStrike" cap="none" dirty="0" smtClean="0">
                <a:solidFill>
                  <a:schemeClr val="dk1"/>
                </a:solidFill>
                <a:latin typeface="Arial"/>
                <a:ea typeface="Arial"/>
                <a:cs typeface="Arial"/>
                <a:sym typeface="Arial"/>
              </a:rPr>
              <a:t>Becky</a:t>
            </a:r>
            <a:endParaRPr lang="en-US" sz="1100" b="1"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4"/>
        <p:cNvGrpSpPr/>
        <p:nvPr/>
      </p:nvGrpSpPr>
      <p:grpSpPr>
        <a:xfrm>
          <a:off x="0" y="0"/>
          <a:ext cx="0" cy="0"/>
          <a:chOff x="0" y="0"/>
          <a:chExt cx="0" cy="0"/>
        </a:xfrm>
      </p:grpSpPr>
      <p:pic>
        <p:nvPicPr>
          <p:cNvPr id="15" name="Shape 15" descr="brand ppt_MAIN"/>
          <p:cNvPicPr preferRelativeResize="0"/>
          <p:nvPr/>
        </p:nvPicPr>
        <p:blipFill rotWithShape="1">
          <a:blip r:embed="rId2">
            <a:alphaModFix/>
          </a:blip>
          <a:srcRect/>
          <a:stretch/>
        </p:blipFill>
        <p:spPr>
          <a:xfrm>
            <a:off x="0" y="0"/>
            <a:ext cx="12188824" cy="6858000"/>
          </a:xfrm>
          <a:prstGeom prst="rect">
            <a:avLst/>
          </a:prstGeom>
          <a:noFill/>
          <a:ln>
            <a:noFill/>
          </a:ln>
        </p:spPr>
      </p:pic>
      <p:sp>
        <p:nvSpPr>
          <p:cNvPr id="16" name="Shape 16"/>
          <p:cNvSpPr txBox="1">
            <a:spLocks noGrp="1"/>
          </p:cNvSpPr>
          <p:nvPr>
            <p:ph type="ctrTitle"/>
          </p:nvPr>
        </p:nvSpPr>
        <p:spPr>
          <a:xfrm>
            <a:off x="914162" y="2130425"/>
            <a:ext cx="103605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3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7" name="Shape 17"/>
          <p:cNvSpPr txBox="1">
            <a:spLocks noGrp="1"/>
          </p:cNvSpPr>
          <p:nvPr>
            <p:ph type="subTitle" idx="1"/>
          </p:nvPr>
        </p:nvSpPr>
        <p:spPr>
          <a:xfrm>
            <a:off x="1828324" y="3886200"/>
            <a:ext cx="8532177"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chemeClr val="lt1"/>
              </a:buClr>
              <a:buFont typeface="Garamond"/>
              <a:buNone/>
              <a:defRPr sz="2600" b="0" i="0" u="none" strike="noStrike" cap="none">
                <a:solidFill>
                  <a:schemeClr val="lt1"/>
                </a:solidFill>
                <a:latin typeface="Garamond"/>
                <a:ea typeface="Garamond"/>
                <a:cs typeface="Garamond"/>
                <a:sym typeface="Garamond"/>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389094" y="4800600"/>
            <a:ext cx="7313294"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3" name="Shape 53"/>
          <p:cNvSpPr>
            <a:spLocks noGrp="1"/>
          </p:cNvSpPr>
          <p:nvPr>
            <p:ph type="pic" idx="2"/>
          </p:nvPr>
        </p:nvSpPr>
        <p:spPr>
          <a:xfrm>
            <a:off x="2389094" y="612775"/>
            <a:ext cx="7313294"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2"/>
              </a:buClr>
              <a:buFont typeface="Arial"/>
              <a:buNone/>
              <a:defRPr sz="3200" b="0"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l" rtl="0">
              <a:spcBef>
                <a:spcPts val="480"/>
              </a:spcBef>
              <a:spcAft>
                <a:spcPts val="0"/>
              </a:spcAft>
              <a:buClr>
                <a:schemeClr val="dk2"/>
              </a:buClr>
              <a:buFont typeface="Arial"/>
              <a:buNone/>
              <a:defRPr sz="2400" b="0" i="0" u="none" strike="noStrike" cap="none">
                <a:solidFill>
                  <a:schemeClr val="dk2"/>
                </a:solidFill>
                <a:latin typeface="Arial"/>
                <a:ea typeface="Arial"/>
                <a:cs typeface="Arial"/>
                <a:sym typeface="Arial"/>
              </a:defRPr>
            </a:lvl3pPr>
            <a:lvl4pPr marL="1371600" marR="0" lvl="3"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6pPr>
            <a:lvl7pPr marL="2743200" marR="0" lvl="6"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7pPr>
            <a:lvl8pPr marL="3200400" marR="0" lvl="7"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8pPr>
            <a:lvl9pPr marL="3657600" marR="0" lvl="8"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2389094" y="5367337"/>
            <a:ext cx="7313294"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58" name="Shape 58"/>
          <p:cNvSpPr txBox="1">
            <a:spLocks noGrp="1"/>
          </p:cNvSpPr>
          <p:nvPr>
            <p:ph type="body" idx="1"/>
          </p:nvPr>
        </p:nvSpPr>
        <p:spPr>
          <a:xfrm rot="5400000">
            <a:off x="3679071" y="-1774148"/>
            <a:ext cx="4525963" cy="112746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7244288" y="1791068"/>
            <a:ext cx="5851525" cy="2818666"/>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62" name="Shape 62"/>
          <p:cNvSpPr txBox="1">
            <a:spLocks noGrp="1"/>
          </p:cNvSpPr>
          <p:nvPr>
            <p:ph type="body" idx="1"/>
          </p:nvPr>
        </p:nvSpPr>
        <p:spPr>
          <a:xfrm rot="5400000">
            <a:off x="1505383" y="-926023"/>
            <a:ext cx="5851525" cy="82528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15491" y="593366"/>
            <a:ext cx="11357841" cy="763599"/>
          </a:xfrm>
          <a:prstGeom prst="rect">
            <a:avLst/>
          </a:prstGeom>
          <a:noFill/>
          <a:ln>
            <a:noFill/>
          </a:ln>
        </p:spPr>
        <p:txBody>
          <a:bodyPr lIns="121875" tIns="121875" rIns="121875" bIns="121875" anchor="t" anchorCtr="0"/>
          <a:lstStyle>
            <a:lvl1pPr marL="0" marR="0" lvl="0" indent="0" algn="l" rtl="0">
              <a:lnSpc>
                <a:spcPct val="100000"/>
              </a:lnSpc>
              <a:spcBef>
                <a:spcPts val="0"/>
              </a:spcBef>
              <a:spcAft>
                <a:spcPts val="0"/>
              </a:spcAft>
              <a:buClr>
                <a:schemeClr val="dk1"/>
              </a:buClr>
              <a:buSzPct val="51351"/>
              <a:buFont typeface="Arial"/>
              <a:buNone/>
              <a:defRPr sz="3700" b="0" i="0" u="none" strike="noStrike" cap="none">
                <a:solidFill>
                  <a:schemeClr val="dk1"/>
                </a:solidFill>
                <a:latin typeface="Arial"/>
                <a:ea typeface="Arial"/>
                <a:cs typeface="Arial"/>
                <a:sym typeface="Arial"/>
              </a:defRPr>
            </a:lvl1pPr>
            <a:lvl2pPr lvl="1" indent="0">
              <a:spcBef>
                <a:spcPts val="0"/>
              </a:spcBef>
              <a:buClr>
                <a:schemeClr val="dk1"/>
              </a:buClr>
              <a:buSzPct val="51351"/>
              <a:buFont typeface="Arial"/>
              <a:buNone/>
              <a:defRPr sz="3700">
                <a:solidFill>
                  <a:schemeClr val="dk1"/>
                </a:solidFill>
              </a:defRPr>
            </a:lvl2pPr>
            <a:lvl3pPr lvl="2" indent="0">
              <a:spcBef>
                <a:spcPts val="0"/>
              </a:spcBef>
              <a:buClr>
                <a:schemeClr val="dk1"/>
              </a:buClr>
              <a:buSzPct val="51351"/>
              <a:buFont typeface="Arial"/>
              <a:buNone/>
              <a:defRPr sz="3700">
                <a:solidFill>
                  <a:schemeClr val="dk1"/>
                </a:solidFill>
              </a:defRPr>
            </a:lvl3pPr>
            <a:lvl4pPr lvl="3" indent="0">
              <a:spcBef>
                <a:spcPts val="0"/>
              </a:spcBef>
              <a:buClr>
                <a:schemeClr val="dk1"/>
              </a:buClr>
              <a:buSzPct val="51351"/>
              <a:buFont typeface="Arial"/>
              <a:buNone/>
              <a:defRPr sz="3700">
                <a:solidFill>
                  <a:schemeClr val="dk1"/>
                </a:solidFill>
              </a:defRPr>
            </a:lvl4pPr>
            <a:lvl5pPr lvl="4" indent="0">
              <a:spcBef>
                <a:spcPts val="0"/>
              </a:spcBef>
              <a:buClr>
                <a:schemeClr val="dk1"/>
              </a:buClr>
              <a:buSzPct val="51351"/>
              <a:buFont typeface="Arial"/>
              <a:buNone/>
              <a:defRPr sz="3700">
                <a:solidFill>
                  <a:schemeClr val="dk1"/>
                </a:solidFill>
              </a:defRPr>
            </a:lvl5pPr>
            <a:lvl6pPr lvl="5" indent="0">
              <a:spcBef>
                <a:spcPts val="0"/>
              </a:spcBef>
              <a:buClr>
                <a:schemeClr val="dk1"/>
              </a:buClr>
              <a:buSzPct val="51351"/>
              <a:buFont typeface="Arial"/>
              <a:buNone/>
              <a:defRPr sz="3700">
                <a:solidFill>
                  <a:schemeClr val="dk1"/>
                </a:solidFill>
              </a:defRPr>
            </a:lvl6pPr>
            <a:lvl7pPr lvl="6" indent="0">
              <a:spcBef>
                <a:spcPts val="0"/>
              </a:spcBef>
              <a:buClr>
                <a:schemeClr val="dk1"/>
              </a:buClr>
              <a:buSzPct val="51351"/>
              <a:buFont typeface="Arial"/>
              <a:buNone/>
              <a:defRPr sz="3700">
                <a:solidFill>
                  <a:schemeClr val="dk1"/>
                </a:solidFill>
              </a:defRPr>
            </a:lvl7pPr>
            <a:lvl8pPr lvl="7" indent="0">
              <a:spcBef>
                <a:spcPts val="0"/>
              </a:spcBef>
              <a:buClr>
                <a:schemeClr val="dk1"/>
              </a:buClr>
              <a:buSzPct val="51351"/>
              <a:buFont typeface="Arial"/>
              <a:buNone/>
              <a:defRPr sz="3700">
                <a:solidFill>
                  <a:schemeClr val="dk1"/>
                </a:solidFill>
              </a:defRPr>
            </a:lvl8pPr>
            <a:lvl9pPr lvl="8" indent="0">
              <a:spcBef>
                <a:spcPts val="0"/>
              </a:spcBef>
              <a:buClr>
                <a:schemeClr val="dk1"/>
              </a:buClr>
              <a:buSzPct val="51351"/>
              <a:buFont typeface="Arial"/>
              <a:buNone/>
              <a:defRPr sz="3700">
                <a:solidFill>
                  <a:schemeClr val="dk1"/>
                </a:solidFill>
              </a:defRPr>
            </a:lvl9pPr>
          </a:lstStyle>
          <a:p>
            <a:endParaRPr/>
          </a:p>
        </p:txBody>
      </p:sp>
      <p:sp>
        <p:nvSpPr>
          <p:cNvPr id="66" name="Shape 66"/>
          <p:cNvSpPr txBox="1">
            <a:spLocks noGrp="1"/>
          </p:cNvSpPr>
          <p:nvPr>
            <p:ph type="body" idx="1"/>
          </p:nvPr>
        </p:nvSpPr>
        <p:spPr>
          <a:xfrm>
            <a:off x="415491" y="1536633"/>
            <a:ext cx="11357841" cy="4555200"/>
          </a:xfrm>
          <a:prstGeom prst="rect">
            <a:avLst/>
          </a:prstGeom>
          <a:noFill/>
          <a:ln>
            <a:noFill/>
          </a:ln>
        </p:spPr>
        <p:txBody>
          <a:bodyPr lIns="121875" tIns="121875" rIns="121875" bIns="121875" anchor="t" anchorCtr="0"/>
          <a:lstStyle>
            <a:lvl1pPr marL="0" marR="0" lvl="0" indent="0" algn="l" rtl="0">
              <a:lnSpc>
                <a:spcPct val="115000"/>
              </a:lnSpc>
              <a:spcBef>
                <a:spcPts val="0"/>
              </a:spcBef>
              <a:spcAft>
                <a:spcPts val="2100"/>
              </a:spcAft>
              <a:buClr>
                <a:schemeClr val="dk2"/>
              </a:buClr>
              <a:buSzPct val="79166"/>
              <a:buFont typeface="Arial"/>
              <a:buNone/>
              <a:defRPr sz="2400" b="0" i="0" u="none" strike="noStrike" cap="none">
                <a:solidFill>
                  <a:schemeClr val="dk2"/>
                </a:solidFill>
                <a:latin typeface="Arial"/>
                <a:ea typeface="Arial"/>
                <a:cs typeface="Arial"/>
                <a:sym typeface="Arial"/>
              </a:defRPr>
            </a:lvl1pPr>
            <a:lvl2pPr marL="609600" marR="0" lvl="1"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2pPr>
            <a:lvl3pPr marL="1219200" marR="0" lvl="2"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3pPr>
            <a:lvl4pPr marL="1828800" marR="0" lvl="3"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4pPr>
            <a:lvl5pPr marL="2438400" marR="0" lvl="4"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5pPr>
            <a:lvl6pPr marL="3048000" marR="0" lvl="5"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6pPr>
            <a:lvl7pPr marL="3657600" marR="0" lvl="6"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7pPr>
            <a:lvl8pPr marL="4267200" marR="0" lvl="7"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8pPr>
            <a:lvl9pPr marL="4876800" marR="0" lvl="8"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1293667" y="6217621"/>
            <a:ext cx="731409" cy="524800"/>
          </a:xfrm>
          <a:prstGeom prst="rect">
            <a:avLst/>
          </a:prstGeom>
          <a:noFill/>
          <a:ln>
            <a:noFill/>
          </a:ln>
        </p:spPr>
        <p:txBody>
          <a:bodyPr lIns="121875" tIns="121875" rIns="121875" bIns="121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900" b="0" i="0" u="none" strike="noStrike" cap="none">
                <a:solidFill>
                  <a:srgbClr val="000000"/>
                </a:solidFill>
                <a:latin typeface="Arial"/>
                <a:ea typeface="Arial"/>
                <a:cs typeface="Arial"/>
                <a:sym typeface="Arial"/>
              </a:rPr>
              <a:t>‹#›</a:t>
            </a:fld>
            <a:endParaRPr lang="en-US"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15491" y="593366"/>
            <a:ext cx="11357841" cy="763599"/>
          </a:xfrm>
          <a:prstGeom prst="rect">
            <a:avLst/>
          </a:prstGeom>
          <a:noFill/>
          <a:ln>
            <a:noFill/>
          </a:ln>
        </p:spPr>
        <p:txBody>
          <a:bodyPr lIns="121875" tIns="121875" rIns="121875" bIns="121875" anchor="t" anchorCtr="0"/>
          <a:lstStyle>
            <a:lvl1pPr marL="0" marR="0" lvl="0" indent="0" algn="l" rtl="0">
              <a:lnSpc>
                <a:spcPct val="100000"/>
              </a:lnSpc>
              <a:spcBef>
                <a:spcPts val="0"/>
              </a:spcBef>
              <a:spcAft>
                <a:spcPts val="0"/>
              </a:spcAft>
              <a:buClr>
                <a:schemeClr val="dk1"/>
              </a:buClr>
              <a:buSzPct val="51351"/>
              <a:buFont typeface="Arial"/>
              <a:buNone/>
              <a:defRPr sz="3700" b="0" i="0" u="none" strike="noStrike" cap="none">
                <a:solidFill>
                  <a:schemeClr val="dk1"/>
                </a:solidFill>
                <a:latin typeface="Arial"/>
                <a:ea typeface="Arial"/>
                <a:cs typeface="Arial"/>
                <a:sym typeface="Arial"/>
              </a:defRPr>
            </a:lvl1pPr>
            <a:lvl2pPr lvl="1" indent="0">
              <a:spcBef>
                <a:spcPts val="0"/>
              </a:spcBef>
              <a:buClr>
                <a:schemeClr val="dk1"/>
              </a:buClr>
              <a:buSzPct val="51351"/>
              <a:buFont typeface="Arial"/>
              <a:buNone/>
              <a:defRPr sz="3700">
                <a:solidFill>
                  <a:schemeClr val="dk1"/>
                </a:solidFill>
              </a:defRPr>
            </a:lvl2pPr>
            <a:lvl3pPr lvl="2" indent="0">
              <a:spcBef>
                <a:spcPts val="0"/>
              </a:spcBef>
              <a:buClr>
                <a:schemeClr val="dk1"/>
              </a:buClr>
              <a:buSzPct val="51351"/>
              <a:buFont typeface="Arial"/>
              <a:buNone/>
              <a:defRPr sz="3700">
                <a:solidFill>
                  <a:schemeClr val="dk1"/>
                </a:solidFill>
              </a:defRPr>
            </a:lvl3pPr>
            <a:lvl4pPr lvl="3" indent="0">
              <a:spcBef>
                <a:spcPts val="0"/>
              </a:spcBef>
              <a:buClr>
                <a:schemeClr val="dk1"/>
              </a:buClr>
              <a:buSzPct val="51351"/>
              <a:buFont typeface="Arial"/>
              <a:buNone/>
              <a:defRPr sz="3700">
                <a:solidFill>
                  <a:schemeClr val="dk1"/>
                </a:solidFill>
              </a:defRPr>
            </a:lvl4pPr>
            <a:lvl5pPr lvl="4" indent="0">
              <a:spcBef>
                <a:spcPts val="0"/>
              </a:spcBef>
              <a:buClr>
                <a:schemeClr val="dk1"/>
              </a:buClr>
              <a:buSzPct val="51351"/>
              <a:buFont typeface="Arial"/>
              <a:buNone/>
              <a:defRPr sz="3700">
                <a:solidFill>
                  <a:schemeClr val="dk1"/>
                </a:solidFill>
              </a:defRPr>
            </a:lvl5pPr>
            <a:lvl6pPr lvl="5" indent="0">
              <a:spcBef>
                <a:spcPts val="0"/>
              </a:spcBef>
              <a:buClr>
                <a:schemeClr val="dk1"/>
              </a:buClr>
              <a:buSzPct val="51351"/>
              <a:buFont typeface="Arial"/>
              <a:buNone/>
              <a:defRPr sz="3700">
                <a:solidFill>
                  <a:schemeClr val="dk1"/>
                </a:solidFill>
              </a:defRPr>
            </a:lvl6pPr>
            <a:lvl7pPr lvl="6" indent="0">
              <a:spcBef>
                <a:spcPts val="0"/>
              </a:spcBef>
              <a:buClr>
                <a:schemeClr val="dk1"/>
              </a:buClr>
              <a:buSzPct val="51351"/>
              <a:buFont typeface="Arial"/>
              <a:buNone/>
              <a:defRPr sz="3700">
                <a:solidFill>
                  <a:schemeClr val="dk1"/>
                </a:solidFill>
              </a:defRPr>
            </a:lvl7pPr>
            <a:lvl8pPr lvl="7" indent="0">
              <a:spcBef>
                <a:spcPts val="0"/>
              </a:spcBef>
              <a:buClr>
                <a:schemeClr val="dk1"/>
              </a:buClr>
              <a:buSzPct val="51351"/>
              <a:buFont typeface="Arial"/>
              <a:buNone/>
              <a:defRPr sz="3700">
                <a:solidFill>
                  <a:schemeClr val="dk1"/>
                </a:solidFill>
              </a:defRPr>
            </a:lvl8pPr>
            <a:lvl9pPr lvl="8" indent="0">
              <a:spcBef>
                <a:spcPts val="0"/>
              </a:spcBef>
              <a:buClr>
                <a:schemeClr val="dk1"/>
              </a:buClr>
              <a:buSzPct val="51351"/>
              <a:buFont typeface="Arial"/>
              <a:buNone/>
              <a:defRPr sz="3700">
                <a:solidFill>
                  <a:schemeClr val="dk1"/>
                </a:solidFill>
              </a:defRPr>
            </a:lvl9pPr>
          </a:lstStyle>
          <a:p>
            <a:endParaRPr/>
          </a:p>
        </p:txBody>
      </p:sp>
      <p:sp>
        <p:nvSpPr>
          <p:cNvPr id="70" name="Shape 70"/>
          <p:cNvSpPr txBox="1">
            <a:spLocks noGrp="1"/>
          </p:cNvSpPr>
          <p:nvPr>
            <p:ph type="body" idx="1"/>
          </p:nvPr>
        </p:nvSpPr>
        <p:spPr>
          <a:xfrm>
            <a:off x="415491" y="1536633"/>
            <a:ext cx="5331811" cy="4555200"/>
          </a:xfrm>
          <a:prstGeom prst="rect">
            <a:avLst/>
          </a:prstGeom>
          <a:noFill/>
          <a:ln>
            <a:noFill/>
          </a:ln>
        </p:spPr>
        <p:txBody>
          <a:bodyPr lIns="121875" tIns="121875" rIns="121875" bIns="121875" anchor="t" anchorCtr="0"/>
          <a:lstStyle>
            <a:lvl1pPr marL="0" marR="0" lvl="0"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1pPr>
            <a:lvl2pPr marL="609600" marR="0" lvl="1"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2pPr>
            <a:lvl3pPr marL="1219200" marR="0" lvl="2"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3pPr>
            <a:lvl4pPr marL="1828800" marR="0" lvl="3"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4pPr>
            <a:lvl5pPr marL="2438400" marR="0" lvl="4"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5pPr>
            <a:lvl6pPr marL="3048000" marR="0" lvl="5"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6pPr>
            <a:lvl7pPr marL="3657600" marR="0" lvl="6"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7pPr>
            <a:lvl8pPr marL="4267200" marR="0" lvl="7"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8pPr>
            <a:lvl9pPr marL="4876800" marR="0" lvl="8"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body" idx="2"/>
          </p:nvPr>
        </p:nvSpPr>
        <p:spPr>
          <a:xfrm>
            <a:off x="6441522" y="1536633"/>
            <a:ext cx="5331811" cy="4555200"/>
          </a:xfrm>
          <a:prstGeom prst="rect">
            <a:avLst/>
          </a:prstGeom>
          <a:noFill/>
          <a:ln>
            <a:noFill/>
          </a:ln>
        </p:spPr>
        <p:txBody>
          <a:bodyPr lIns="121875" tIns="121875" rIns="121875" bIns="121875" anchor="t" anchorCtr="0"/>
          <a:lstStyle>
            <a:lvl1pPr marL="0" marR="0" lvl="0" indent="0" algn="l" rtl="0">
              <a:lnSpc>
                <a:spcPct val="115000"/>
              </a:lnSpc>
              <a:spcBef>
                <a:spcPts val="0"/>
              </a:spcBef>
              <a:spcAft>
                <a:spcPts val="2100"/>
              </a:spcAft>
              <a:buClr>
                <a:schemeClr val="dk2"/>
              </a:buClr>
              <a:buSzPct val="100000"/>
              <a:buFont typeface="Arial"/>
              <a:buNone/>
              <a:defRPr sz="1900" b="0" i="0" u="none" strike="noStrike" cap="none">
                <a:solidFill>
                  <a:schemeClr val="dk2"/>
                </a:solidFill>
                <a:latin typeface="Arial"/>
                <a:ea typeface="Arial"/>
                <a:cs typeface="Arial"/>
                <a:sym typeface="Arial"/>
              </a:defRPr>
            </a:lvl1pPr>
            <a:lvl2pPr marL="609600" marR="0" lvl="1"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2pPr>
            <a:lvl3pPr marL="1219200" marR="0" lvl="2"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3pPr>
            <a:lvl4pPr marL="1828800" marR="0" lvl="3"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4pPr>
            <a:lvl5pPr marL="2438400" marR="0" lvl="4"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5pPr>
            <a:lvl6pPr marL="3048000" marR="0" lvl="5"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6pPr>
            <a:lvl7pPr marL="3657600" marR="0" lvl="6"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7pPr>
            <a:lvl8pPr marL="4267200" marR="0" lvl="7"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8pPr>
            <a:lvl9pPr marL="4876800" marR="0" lvl="8" indent="0" algn="l" rtl="0">
              <a:lnSpc>
                <a:spcPct val="115000"/>
              </a:lnSpc>
              <a:spcBef>
                <a:spcPts val="0"/>
              </a:spcBef>
              <a:spcAft>
                <a:spcPts val="2100"/>
              </a:spcAft>
              <a:buClr>
                <a:schemeClr val="dk2"/>
              </a:buClr>
              <a:buSzPct val="118750"/>
              <a:buFont typeface="Arial"/>
              <a:buNone/>
              <a:defRPr sz="1600" b="0" i="0" u="none" strike="noStrike" cap="none">
                <a:solidFill>
                  <a:schemeClr val="dk2"/>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11293667" y="6217621"/>
            <a:ext cx="731409" cy="524800"/>
          </a:xfrm>
          <a:prstGeom prst="rect">
            <a:avLst/>
          </a:prstGeom>
          <a:noFill/>
          <a:ln>
            <a:noFill/>
          </a:ln>
        </p:spPr>
        <p:txBody>
          <a:bodyPr lIns="121875" tIns="121875" rIns="121875" bIns="121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900" b="0" i="0" u="none" strike="noStrike" cap="none">
                <a:solidFill>
                  <a:srgbClr val="000000"/>
                </a:solidFill>
                <a:latin typeface="Arial"/>
                <a:ea typeface="Arial"/>
                <a:cs typeface="Arial"/>
                <a:sym typeface="Arial"/>
              </a:rPr>
              <a:t>‹#›</a:t>
            </a:fld>
            <a:endParaRPr lang="en-US"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441" y="338328"/>
            <a:ext cx="10969942" cy="1252727"/>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Galdeano"/>
              <a:buNone/>
              <a:defRPr sz="4400" b="0" i="0" u="none" strike="noStrike" cap="none">
                <a:solidFill>
                  <a:srgbClr val="FFFFFF"/>
                </a:solidFill>
                <a:latin typeface="Galdeano"/>
                <a:ea typeface="Galdeano"/>
                <a:cs typeface="Galdeano"/>
                <a:sym typeface="Galdeano"/>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80"/>
        <p:cNvGrpSpPr/>
        <p:nvPr/>
      </p:nvGrpSpPr>
      <p:grpSpPr>
        <a:xfrm>
          <a:off x="0" y="0"/>
          <a:ext cx="0" cy="0"/>
          <a:chOff x="0" y="0"/>
          <a:chExt cx="0" cy="0"/>
        </a:xfrm>
      </p:grpSpPr>
      <p:pic>
        <p:nvPicPr>
          <p:cNvPr id="81" name="Shape 81" descr="brand ppt_MAIN"/>
          <p:cNvPicPr preferRelativeResize="0"/>
          <p:nvPr/>
        </p:nvPicPr>
        <p:blipFill rotWithShape="1">
          <a:blip r:embed="rId2">
            <a:alphaModFix/>
          </a:blip>
          <a:srcRect/>
          <a:stretch/>
        </p:blipFill>
        <p:spPr>
          <a:xfrm>
            <a:off x="0" y="0"/>
            <a:ext cx="12188825" cy="6857999"/>
          </a:xfrm>
          <a:prstGeom prst="rect">
            <a:avLst/>
          </a:prstGeom>
          <a:noFill/>
          <a:ln>
            <a:noFill/>
          </a:ln>
        </p:spPr>
      </p:pic>
      <p:sp>
        <p:nvSpPr>
          <p:cNvPr id="82" name="Shape 82"/>
          <p:cNvSpPr txBox="1">
            <a:spLocks noGrp="1"/>
          </p:cNvSpPr>
          <p:nvPr>
            <p:ph type="ctrTitle"/>
          </p:nvPr>
        </p:nvSpPr>
        <p:spPr>
          <a:xfrm>
            <a:off x="914161" y="2130427"/>
            <a:ext cx="10360501" cy="1470025"/>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300" b="1" i="0" u="none" strike="noStrike" cap="none">
                <a:solidFill>
                  <a:schemeClr val="lt1"/>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83" name="Shape 83"/>
          <p:cNvSpPr txBox="1">
            <a:spLocks noGrp="1"/>
          </p:cNvSpPr>
          <p:nvPr>
            <p:ph type="subTitle" idx="1"/>
          </p:nvPr>
        </p:nvSpPr>
        <p:spPr>
          <a:xfrm>
            <a:off x="1828323" y="3886200"/>
            <a:ext cx="8532177" cy="1752599"/>
          </a:xfrm>
          <a:prstGeom prst="rect">
            <a:avLst/>
          </a:prstGeom>
          <a:noFill/>
          <a:ln>
            <a:noFill/>
          </a:ln>
        </p:spPr>
        <p:txBody>
          <a:bodyPr lIns="121875" tIns="121875" rIns="121875" bIns="121875" anchor="t" anchorCtr="0"/>
          <a:lstStyle>
            <a:lvl1pPr marL="0" marR="0" lvl="0" indent="0" algn="ctr" rtl="0">
              <a:spcBef>
                <a:spcPts val="500"/>
              </a:spcBef>
              <a:spcAft>
                <a:spcPts val="0"/>
              </a:spcAft>
              <a:buClr>
                <a:schemeClr val="lt1"/>
              </a:buClr>
              <a:buFont typeface="Garamond"/>
              <a:buNone/>
              <a:defRPr sz="2700" b="0" i="0" u="none" strike="noStrike" cap="none">
                <a:solidFill>
                  <a:schemeClr val="lt1"/>
                </a:solidFill>
                <a:latin typeface="Garamond"/>
                <a:ea typeface="Garamond"/>
                <a:cs typeface="Garamond"/>
                <a:sym typeface="Garamond"/>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4721" y="274638"/>
            <a:ext cx="11274663"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86" name="Shape 86"/>
          <p:cNvSpPr txBox="1">
            <a:spLocks noGrp="1"/>
          </p:cNvSpPr>
          <p:nvPr>
            <p:ph type="body" idx="1"/>
          </p:nvPr>
        </p:nvSpPr>
        <p:spPr>
          <a:xfrm>
            <a:off x="304721" y="1600201"/>
            <a:ext cx="11274663" cy="4525962"/>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04721" y="274638"/>
            <a:ext cx="11274663"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90" name="Shape 90"/>
          <p:cNvSpPr txBox="1">
            <a:spLocks noGrp="1"/>
          </p:cNvSpPr>
          <p:nvPr>
            <p:ph type="body" idx="1"/>
          </p:nvPr>
        </p:nvSpPr>
        <p:spPr>
          <a:xfrm>
            <a:off x="304720" y="1600201"/>
            <a:ext cx="5535757" cy="4525962"/>
          </a:xfrm>
          <a:prstGeom prst="rect">
            <a:avLst/>
          </a:prstGeom>
          <a:noFill/>
          <a:ln>
            <a:noFill/>
          </a:ln>
        </p:spPr>
        <p:txBody>
          <a:bodyPr lIns="121875" tIns="121875" rIns="121875" bIns="121875" anchor="t" anchorCtr="0"/>
          <a:lstStyle>
            <a:lvl1pPr marL="342900" marR="0" lvl="0" indent="-1651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36600" marR="0" lvl="1" indent="-1270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4pPr>
            <a:lvl5pPr marL="2057400" marR="0" lvl="4"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5pPr>
            <a:lvl6pPr marL="2514600" marR="0" lvl="5"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6pPr>
            <a:lvl7pPr marL="2971800" marR="0" lvl="6"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7pPr>
            <a:lvl8pPr marL="3429000" marR="0" lvl="7"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8pPr>
            <a:lvl9pPr marL="3886200" marR="0" lvl="8"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body" idx="2"/>
          </p:nvPr>
        </p:nvSpPr>
        <p:spPr>
          <a:xfrm>
            <a:off x="6043625" y="1600201"/>
            <a:ext cx="5535757" cy="4525962"/>
          </a:xfrm>
          <a:prstGeom prst="rect">
            <a:avLst/>
          </a:prstGeom>
          <a:noFill/>
          <a:ln>
            <a:noFill/>
          </a:ln>
        </p:spPr>
        <p:txBody>
          <a:bodyPr lIns="121875" tIns="121875" rIns="121875" bIns="121875" anchor="t" anchorCtr="0"/>
          <a:lstStyle>
            <a:lvl1pPr marL="342900" marR="0" lvl="0" indent="-1651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36600" marR="0" lvl="1" indent="-1270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4pPr>
            <a:lvl5pPr marL="2057400" marR="0" lvl="4"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5pPr>
            <a:lvl6pPr marL="2514600" marR="0" lvl="5"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6pPr>
            <a:lvl7pPr marL="2971800" marR="0" lvl="6"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7pPr>
            <a:lvl8pPr marL="3429000" marR="0" lvl="7"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8pPr>
            <a:lvl9pPr marL="3886200" marR="0" lvl="8"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09441" y="274638"/>
            <a:ext cx="10969942"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95" name="Shape 95"/>
          <p:cNvSpPr txBox="1">
            <a:spLocks noGrp="1"/>
          </p:cNvSpPr>
          <p:nvPr>
            <p:ph type="body" idx="1"/>
          </p:nvPr>
        </p:nvSpPr>
        <p:spPr>
          <a:xfrm>
            <a:off x="609441" y="1535113"/>
            <a:ext cx="5385514" cy="639762"/>
          </a:xfrm>
          <a:prstGeom prst="rect">
            <a:avLst/>
          </a:prstGeom>
          <a:noFill/>
          <a:ln>
            <a:noFill/>
          </a:ln>
        </p:spPr>
        <p:txBody>
          <a:bodyPr lIns="121875" tIns="121875" rIns="121875" bIns="121875" anchor="b" anchorCtr="0"/>
          <a:lstStyle>
            <a:lvl1pPr marL="0" marR="0" lvl="0" indent="0" algn="l" rtl="0">
              <a:spcBef>
                <a:spcPts val="50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400"/>
              </a:spcBef>
              <a:spcAft>
                <a:spcPts val="0"/>
              </a:spcAft>
              <a:buClr>
                <a:schemeClr val="dk2"/>
              </a:buClr>
              <a:buFont typeface="Arial"/>
              <a:buNone/>
              <a:defRPr sz="1900" b="1" i="0" u="none" strike="noStrike" cap="none">
                <a:solidFill>
                  <a:schemeClr val="dk2"/>
                </a:solidFill>
                <a:latin typeface="Arial"/>
                <a:ea typeface="Arial"/>
                <a:cs typeface="Arial"/>
                <a:sym typeface="Arial"/>
              </a:defRPr>
            </a:lvl3pPr>
            <a:lvl4pPr marL="1371600" marR="0" lvl="3"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body" idx="2"/>
          </p:nvPr>
        </p:nvSpPr>
        <p:spPr>
          <a:xfrm>
            <a:off x="609441" y="2174874"/>
            <a:ext cx="5385514" cy="3951287"/>
          </a:xfrm>
          <a:prstGeom prst="rect">
            <a:avLst/>
          </a:prstGeom>
          <a:noFill/>
          <a:ln>
            <a:noFill/>
          </a:ln>
        </p:spPr>
        <p:txBody>
          <a:bodyPr lIns="121875" tIns="121875" rIns="121875" bIns="121875" anchor="t" anchorCtr="0"/>
          <a:lstStyle>
            <a:lvl1pPr marL="342900" marR="0" lvl="0" indent="-1905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36600" marR="0" lvl="1" indent="-1524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3pPr>
            <a:lvl4pPr marL="1600200" marR="0" lvl="3"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body" idx="3"/>
          </p:nvPr>
        </p:nvSpPr>
        <p:spPr>
          <a:xfrm>
            <a:off x="6191753" y="1535113"/>
            <a:ext cx="5387629" cy="639762"/>
          </a:xfrm>
          <a:prstGeom prst="rect">
            <a:avLst/>
          </a:prstGeom>
          <a:noFill/>
          <a:ln>
            <a:noFill/>
          </a:ln>
        </p:spPr>
        <p:txBody>
          <a:bodyPr lIns="121875" tIns="121875" rIns="121875" bIns="121875" anchor="b" anchorCtr="0"/>
          <a:lstStyle>
            <a:lvl1pPr marL="0" marR="0" lvl="0" indent="0" algn="l" rtl="0">
              <a:spcBef>
                <a:spcPts val="50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400"/>
              </a:spcBef>
              <a:spcAft>
                <a:spcPts val="0"/>
              </a:spcAft>
              <a:buClr>
                <a:schemeClr val="dk2"/>
              </a:buClr>
              <a:buFont typeface="Arial"/>
              <a:buNone/>
              <a:defRPr sz="1900" b="1" i="0" u="none" strike="noStrike" cap="none">
                <a:solidFill>
                  <a:schemeClr val="dk2"/>
                </a:solidFill>
                <a:latin typeface="Arial"/>
                <a:ea typeface="Arial"/>
                <a:cs typeface="Arial"/>
                <a:sym typeface="Arial"/>
              </a:defRPr>
            </a:lvl3pPr>
            <a:lvl4pPr marL="1371600" marR="0" lvl="3"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0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98" name="Shape 98"/>
          <p:cNvSpPr txBox="1">
            <a:spLocks noGrp="1"/>
          </p:cNvSpPr>
          <p:nvPr>
            <p:ph type="body" idx="4"/>
          </p:nvPr>
        </p:nvSpPr>
        <p:spPr>
          <a:xfrm>
            <a:off x="6191753" y="2174874"/>
            <a:ext cx="5387629" cy="3951287"/>
          </a:xfrm>
          <a:prstGeom prst="rect">
            <a:avLst/>
          </a:prstGeom>
          <a:noFill/>
          <a:ln>
            <a:noFill/>
          </a:ln>
        </p:spPr>
        <p:txBody>
          <a:bodyPr lIns="121875" tIns="121875" rIns="121875" bIns="121875" anchor="t" anchorCtr="0"/>
          <a:lstStyle>
            <a:lvl1pPr marL="342900" marR="0" lvl="0" indent="-1905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36600" marR="0" lvl="1" indent="-1524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400"/>
              </a:spcBef>
              <a:spcAft>
                <a:spcPts val="0"/>
              </a:spcAft>
              <a:buClr>
                <a:schemeClr val="dk2"/>
              </a:buClr>
              <a:buSzPct val="100000"/>
              <a:buFont typeface="Arial"/>
              <a:buChar char="•"/>
              <a:defRPr sz="1900" b="0" i="0" u="none" strike="noStrike" cap="none">
                <a:solidFill>
                  <a:schemeClr val="dk2"/>
                </a:solidFill>
                <a:latin typeface="Arial"/>
                <a:ea typeface="Arial"/>
                <a:cs typeface="Arial"/>
                <a:sym typeface="Arial"/>
              </a:defRPr>
            </a:lvl3pPr>
            <a:lvl4pPr marL="1600200" marR="0" lvl="3"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0" name="Shape 20"/>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491" y="593366"/>
            <a:ext cx="11357700" cy="763500"/>
          </a:xfrm>
          <a:prstGeom prst="rect">
            <a:avLst/>
          </a:prstGeom>
          <a:noFill/>
          <a:ln>
            <a:noFill/>
          </a:ln>
        </p:spPr>
        <p:txBody>
          <a:bodyPr lIns="121875" tIns="121875" rIns="121875" bIns="121875" anchor="t"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02" name="Shape 102"/>
          <p:cNvSpPr txBox="1">
            <a:spLocks noGrp="1"/>
          </p:cNvSpPr>
          <p:nvPr>
            <p:ph type="body" idx="1"/>
          </p:nvPr>
        </p:nvSpPr>
        <p:spPr>
          <a:xfrm>
            <a:off x="415491" y="1536633"/>
            <a:ext cx="11357841" cy="4555200"/>
          </a:xfrm>
          <a:prstGeom prst="rect">
            <a:avLst/>
          </a:prstGeom>
          <a:noFill/>
          <a:ln>
            <a:noFill/>
          </a:ln>
        </p:spPr>
        <p:txBody>
          <a:bodyPr lIns="121875" tIns="121875" rIns="121875" bIns="121875" anchor="t" anchorCtr="0"/>
          <a:lstStyle>
            <a:lvl1pPr marL="342900" marR="0" lvl="0" indent="-139700" algn="l" rtl="0">
              <a:spcBef>
                <a:spcPts val="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11293667" y="6217621"/>
            <a:ext cx="731409" cy="524800"/>
          </a:xfrm>
          <a:prstGeom prst="rect">
            <a:avLst/>
          </a:prstGeom>
          <a:noFill/>
          <a:ln>
            <a:noFill/>
          </a:ln>
        </p:spPr>
        <p:txBody>
          <a:bodyPr lIns="121875" tIns="121875" rIns="121875" bIns="12187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a:t>
            </a:fld>
            <a:endParaRPr lang="en-US" sz="1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962833" y="4406901"/>
            <a:ext cx="10360501" cy="1362074"/>
          </a:xfrm>
          <a:prstGeom prst="rect">
            <a:avLst/>
          </a:prstGeom>
          <a:noFill/>
          <a:ln>
            <a:noFill/>
          </a:ln>
        </p:spPr>
        <p:txBody>
          <a:bodyPr lIns="121875" tIns="121875" rIns="121875" bIns="121875" anchor="t" anchorCtr="0"/>
          <a:lstStyle>
            <a:lvl1pPr marL="0" marR="0" lvl="0" indent="0" algn="l"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06" name="Shape 106"/>
          <p:cNvSpPr txBox="1">
            <a:spLocks noGrp="1"/>
          </p:cNvSpPr>
          <p:nvPr>
            <p:ph type="body" idx="1"/>
          </p:nvPr>
        </p:nvSpPr>
        <p:spPr>
          <a:xfrm>
            <a:off x="962833" y="2906713"/>
            <a:ext cx="10360501" cy="1500186"/>
          </a:xfrm>
          <a:prstGeom prst="rect">
            <a:avLst/>
          </a:prstGeom>
          <a:noFill/>
          <a:ln>
            <a:noFill/>
          </a:ln>
        </p:spPr>
        <p:txBody>
          <a:bodyPr lIns="121875" tIns="121875" rIns="121875" bIns="121875" anchor="b"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1900" b="0" i="0" u="none" strike="noStrike" cap="none">
                <a:solidFill>
                  <a:schemeClr val="dk2"/>
                </a:solidFill>
                <a:latin typeface="Arial"/>
                <a:ea typeface="Arial"/>
                <a:cs typeface="Arial"/>
                <a:sym typeface="Arial"/>
              </a:defRPr>
            </a:lvl2pPr>
            <a:lvl3pPr marL="914400" marR="0" lvl="2" indent="0" algn="l" rtl="0">
              <a:spcBef>
                <a:spcPts val="300"/>
              </a:spcBef>
              <a:spcAft>
                <a:spcPts val="0"/>
              </a:spcAft>
              <a:buClr>
                <a:schemeClr val="dk2"/>
              </a:buClr>
              <a:buFont typeface="Arial"/>
              <a:buNone/>
              <a:defRPr sz="1600" b="0" i="0" u="none" strike="noStrike" cap="none">
                <a:solidFill>
                  <a:schemeClr val="dk2"/>
                </a:solidFill>
                <a:latin typeface="Arial"/>
                <a:ea typeface="Arial"/>
                <a:cs typeface="Arial"/>
                <a:sym typeface="Arial"/>
              </a:defRPr>
            </a:lvl3pPr>
            <a:lvl4pPr marL="1371600" marR="0" lvl="3"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4pPr>
            <a:lvl5pPr marL="1828800" marR="0" lvl="4"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5pPr>
            <a:lvl6pPr marL="2286000" marR="0" lvl="5"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6pPr>
            <a:lvl7pPr marL="2743200" marR="0" lvl="6"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7pPr>
            <a:lvl8pPr marL="3200400" marR="0" lvl="7"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8pPr>
            <a:lvl9pPr marL="3657600" marR="0" lvl="8"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4721" y="274638"/>
            <a:ext cx="11274663"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10" name="Shape 110"/>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
        <p:nvSpPr>
          <p:cNvPr id="112" name="Shape 11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443" y="273049"/>
            <a:ext cx="4010039" cy="1162050"/>
          </a:xfrm>
          <a:prstGeom prst="rect">
            <a:avLst/>
          </a:prstGeom>
          <a:noFill/>
          <a:ln>
            <a:noFill/>
          </a:ln>
        </p:spPr>
        <p:txBody>
          <a:bodyPr lIns="121875" tIns="121875" rIns="121875" bIns="12187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15" name="Shape 115"/>
          <p:cNvSpPr txBox="1">
            <a:spLocks noGrp="1"/>
          </p:cNvSpPr>
          <p:nvPr>
            <p:ph type="body" idx="1"/>
          </p:nvPr>
        </p:nvSpPr>
        <p:spPr>
          <a:xfrm>
            <a:off x="4765491" y="273053"/>
            <a:ext cx="6813891" cy="5853113"/>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16" name="Shape 116"/>
          <p:cNvSpPr txBox="1">
            <a:spLocks noGrp="1"/>
          </p:cNvSpPr>
          <p:nvPr>
            <p:ph type="body" idx="2"/>
          </p:nvPr>
        </p:nvSpPr>
        <p:spPr>
          <a:xfrm>
            <a:off x="609443" y="1435102"/>
            <a:ext cx="4010039" cy="4691062"/>
          </a:xfrm>
          <a:prstGeom prst="rect">
            <a:avLst/>
          </a:prstGeom>
          <a:noFill/>
          <a:ln>
            <a:noFill/>
          </a:ln>
        </p:spPr>
        <p:txBody>
          <a:bodyPr lIns="121875" tIns="121875" rIns="121875" bIns="121875" anchor="t" anchorCtr="0"/>
          <a:lstStyle>
            <a:lvl1pPr marL="0" marR="0" lvl="0"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1pPr>
            <a:lvl2pPr marL="457200" marR="0" lvl="1" indent="0" algn="l" rtl="0">
              <a:spcBef>
                <a:spcPts val="20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3pPr>
            <a:lvl4pPr marL="1371600" marR="0" lvl="3"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389095" y="4800601"/>
            <a:ext cx="7313294" cy="566738"/>
          </a:xfrm>
          <a:prstGeom prst="rect">
            <a:avLst/>
          </a:prstGeom>
          <a:noFill/>
          <a:ln>
            <a:noFill/>
          </a:ln>
        </p:spPr>
        <p:txBody>
          <a:bodyPr lIns="121875" tIns="121875" rIns="121875" bIns="12187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0" name="Shape 120"/>
          <p:cNvSpPr>
            <a:spLocks noGrp="1"/>
          </p:cNvSpPr>
          <p:nvPr>
            <p:ph type="pic" idx="2"/>
          </p:nvPr>
        </p:nvSpPr>
        <p:spPr>
          <a:xfrm>
            <a:off x="2389095" y="612774"/>
            <a:ext cx="7313294" cy="4114799"/>
          </a:xfrm>
          <a:prstGeom prst="rect">
            <a:avLst/>
          </a:prstGeom>
          <a:noFill/>
          <a:ln>
            <a:noFill/>
          </a:ln>
        </p:spPr>
        <p:txBody>
          <a:bodyPr lIns="121875" tIns="121875" rIns="121875" bIns="121875" anchor="t" anchorCtr="0"/>
          <a:lstStyle>
            <a:lvl1pPr marL="0" marR="0" lvl="0" indent="0" algn="l" rtl="0">
              <a:spcBef>
                <a:spcPts val="600"/>
              </a:spcBef>
              <a:spcAft>
                <a:spcPts val="0"/>
              </a:spcAft>
              <a:buClr>
                <a:schemeClr val="dk2"/>
              </a:buClr>
              <a:buSzPct val="59375"/>
              <a:buFont typeface="Arial"/>
              <a:buNone/>
              <a:defRPr sz="3200" b="0" i="0" u="none" strike="noStrike" cap="none">
                <a:solidFill>
                  <a:schemeClr val="dk2"/>
                </a:solidFill>
                <a:latin typeface="Arial"/>
                <a:ea typeface="Arial"/>
                <a:cs typeface="Arial"/>
                <a:sym typeface="Arial"/>
              </a:defRPr>
            </a:lvl1pPr>
            <a:lvl2pPr marL="457200" marR="0" lvl="1" indent="0" algn="l" rtl="0">
              <a:spcBef>
                <a:spcPts val="600"/>
              </a:spcBef>
              <a:spcAft>
                <a:spcPts val="0"/>
              </a:spcAft>
              <a:buClr>
                <a:schemeClr val="dk2"/>
              </a:buClr>
              <a:buSzPct val="67857"/>
              <a:buFont typeface="Arial"/>
              <a:buNone/>
              <a:defRPr sz="2800" b="0" i="0" u="none" strike="noStrike" cap="none">
                <a:solidFill>
                  <a:schemeClr val="dk2"/>
                </a:solidFill>
                <a:latin typeface="Arial"/>
                <a:ea typeface="Arial"/>
                <a:cs typeface="Arial"/>
                <a:sym typeface="Arial"/>
              </a:defRPr>
            </a:lvl2pPr>
            <a:lvl3pPr marL="914400" marR="0" lvl="2" indent="0" algn="l" rtl="0">
              <a:spcBef>
                <a:spcPts val="500"/>
              </a:spcBef>
              <a:spcAft>
                <a:spcPts val="0"/>
              </a:spcAft>
              <a:buClr>
                <a:schemeClr val="dk2"/>
              </a:buClr>
              <a:buSzPct val="79166"/>
              <a:buFont typeface="Arial"/>
              <a:buNone/>
              <a:defRPr sz="2400" b="0" i="0" u="none" strike="noStrike" cap="none">
                <a:solidFill>
                  <a:schemeClr val="dk2"/>
                </a:solidFill>
                <a:latin typeface="Arial"/>
                <a:ea typeface="Arial"/>
                <a:cs typeface="Arial"/>
                <a:sym typeface="Arial"/>
              </a:defRPr>
            </a:lvl3pPr>
            <a:lvl4pPr marL="1371600" marR="0" lvl="3"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4pPr>
            <a:lvl5pPr marL="1828800" marR="0" lvl="4"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5pPr>
            <a:lvl6pPr marL="2286000" marR="0" lvl="5"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6pPr>
            <a:lvl7pPr marL="2743200" marR="0" lvl="6"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7pPr>
            <a:lvl8pPr marL="3200400" marR="0" lvl="7"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8pPr>
            <a:lvl9pPr marL="3657600" marR="0" lvl="8" indent="0" algn="l" rtl="0">
              <a:spcBef>
                <a:spcPts val="400"/>
              </a:spcBef>
              <a:spcAft>
                <a:spcPts val="0"/>
              </a:spcAft>
              <a:buClr>
                <a:schemeClr val="dk2"/>
              </a:buClr>
              <a:buSzPct val="95000"/>
              <a:buFont typeface="Arial"/>
              <a:buNone/>
              <a:defRPr sz="2000" b="0" i="0" u="none" strike="noStrike" cap="none">
                <a:solidFill>
                  <a:schemeClr val="dk2"/>
                </a:solidFill>
                <a:latin typeface="Arial"/>
                <a:ea typeface="Arial"/>
                <a:cs typeface="Arial"/>
                <a:sym typeface="Arial"/>
              </a:defRPr>
            </a:lvl9pPr>
          </a:lstStyle>
          <a:p>
            <a:endParaRPr/>
          </a:p>
        </p:txBody>
      </p:sp>
      <p:sp>
        <p:nvSpPr>
          <p:cNvPr id="121" name="Shape 121"/>
          <p:cNvSpPr txBox="1">
            <a:spLocks noGrp="1"/>
          </p:cNvSpPr>
          <p:nvPr>
            <p:ph type="body" idx="1"/>
          </p:nvPr>
        </p:nvSpPr>
        <p:spPr>
          <a:xfrm>
            <a:off x="2389095" y="5367338"/>
            <a:ext cx="7313294" cy="804862"/>
          </a:xfrm>
          <a:prstGeom prst="rect">
            <a:avLst/>
          </a:prstGeom>
          <a:noFill/>
          <a:ln>
            <a:noFill/>
          </a:ln>
        </p:spPr>
        <p:txBody>
          <a:bodyPr lIns="121875" tIns="121875" rIns="121875" bIns="121875" anchor="t" anchorCtr="0"/>
          <a:lstStyle>
            <a:lvl1pPr marL="0" marR="0" lvl="0" indent="0" algn="l" rtl="0">
              <a:spcBef>
                <a:spcPts val="300"/>
              </a:spcBef>
              <a:spcAft>
                <a:spcPts val="0"/>
              </a:spcAft>
              <a:buClr>
                <a:schemeClr val="dk2"/>
              </a:buClr>
              <a:buFont typeface="Arial"/>
              <a:buNone/>
              <a:defRPr sz="1500" b="0" i="0" u="none" strike="noStrike" cap="none">
                <a:solidFill>
                  <a:schemeClr val="dk2"/>
                </a:solidFill>
                <a:latin typeface="Arial"/>
                <a:ea typeface="Arial"/>
                <a:cs typeface="Arial"/>
                <a:sym typeface="Arial"/>
              </a:defRPr>
            </a:lvl1pPr>
            <a:lvl2pPr marL="457200" marR="0" lvl="1" indent="0" algn="l" rtl="0">
              <a:spcBef>
                <a:spcPts val="20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100" b="0" i="0" u="none" strike="noStrike" cap="none">
                <a:solidFill>
                  <a:schemeClr val="dk2"/>
                </a:solidFill>
                <a:latin typeface="Arial"/>
                <a:ea typeface="Arial"/>
                <a:cs typeface="Arial"/>
                <a:sym typeface="Arial"/>
              </a:defRPr>
            </a:lvl3pPr>
            <a:lvl4pPr marL="1371600" marR="0" lvl="3"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20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04721" y="274638"/>
            <a:ext cx="11274663"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5" name="Shape 125"/>
          <p:cNvSpPr txBox="1">
            <a:spLocks noGrp="1"/>
          </p:cNvSpPr>
          <p:nvPr>
            <p:ph type="body" idx="1"/>
          </p:nvPr>
        </p:nvSpPr>
        <p:spPr>
          <a:xfrm rot="5400000">
            <a:off x="3679071" y="-1774148"/>
            <a:ext cx="4525962" cy="11274663"/>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7244288" y="1791069"/>
            <a:ext cx="5851525" cy="2818665"/>
          </a:xfrm>
          <a:prstGeom prst="rect">
            <a:avLst/>
          </a:prstGeom>
          <a:noFill/>
          <a:ln>
            <a:noFill/>
          </a:ln>
        </p:spPr>
        <p:txBody>
          <a:bodyPr lIns="121875" tIns="121875" rIns="121875" bIns="12187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9" name="Shape 129"/>
          <p:cNvSpPr txBox="1">
            <a:spLocks noGrp="1"/>
          </p:cNvSpPr>
          <p:nvPr>
            <p:ph type="body" idx="1"/>
          </p:nvPr>
        </p:nvSpPr>
        <p:spPr>
          <a:xfrm rot="5400000">
            <a:off x="1505383" y="-926022"/>
            <a:ext cx="5851525" cy="8252850"/>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304721" y="274640"/>
            <a:ext cx="11274663" cy="5851525"/>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304720" y="274638"/>
            <a:ext cx="11274662" cy="58515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62833" y="4406901"/>
            <a:ext cx="103605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27" name="Shape 27"/>
          <p:cNvSpPr txBox="1">
            <a:spLocks noGrp="1"/>
          </p:cNvSpPr>
          <p:nvPr>
            <p:ph type="body" idx="1"/>
          </p:nvPr>
        </p:nvSpPr>
        <p:spPr>
          <a:xfrm>
            <a:off x="962833" y="2906713"/>
            <a:ext cx="103605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360"/>
              </a:spcBef>
              <a:spcAft>
                <a:spcPts val="0"/>
              </a:spcAft>
              <a:buClr>
                <a:schemeClr val="dk2"/>
              </a:buClr>
              <a:buFont typeface="Arial"/>
              <a:buNone/>
              <a:defRPr sz="1800" b="0" i="0" u="none" strike="noStrike" cap="none">
                <a:solidFill>
                  <a:schemeClr val="dk2"/>
                </a:solidFill>
                <a:latin typeface="Arial"/>
                <a:ea typeface="Arial"/>
                <a:cs typeface="Arial"/>
                <a:sym typeface="Arial"/>
              </a:defRPr>
            </a:lvl2pPr>
            <a:lvl3pPr marL="914400" marR="0" lvl="2" indent="0" algn="l" rtl="0">
              <a:spcBef>
                <a:spcPts val="320"/>
              </a:spcBef>
              <a:spcAft>
                <a:spcPts val="0"/>
              </a:spcAft>
              <a:buClr>
                <a:schemeClr val="dk2"/>
              </a:buClr>
              <a:buFont typeface="Arial"/>
              <a:buNone/>
              <a:defRPr sz="1600" b="0" i="0" u="none" strike="noStrike" cap="none">
                <a:solidFill>
                  <a:schemeClr val="dk2"/>
                </a:solidFill>
                <a:latin typeface="Arial"/>
                <a:ea typeface="Arial"/>
                <a:cs typeface="Arial"/>
                <a:sym typeface="Arial"/>
              </a:defRPr>
            </a:lvl3pPr>
            <a:lvl4pPr marL="1371600" marR="0" lvl="3"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1" name="Shape 31"/>
          <p:cNvSpPr txBox="1">
            <a:spLocks noGrp="1"/>
          </p:cNvSpPr>
          <p:nvPr>
            <p:ph type="body" idx="1"/>
          </p:nvPr>
        </p:nvSpPr>
        <p:spPr>
          <a:xfrm>
            <a:off x="304720"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2"/>
          </p:nvPr>
        </p:nvSpPr>
        <p:spPr>
          <a:xfrm>
            <a:off x="6043626" y="1600200"/>
            <a:ext cx="553575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1pPr>
            <a:lvl2pPr marL="742950" marR="0" lvl="1" indent="-13335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2pPr>
            <a:lvl3pPr marL="1143000" marR="0" lvl="2"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3pPr>
            <a:lvl4pPr marL="1600200" marR="0" lvl="3"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4pPr>
            <a:lvl5pPr marL="2057400" marR="0" lvl="4"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5pPr>
            <a:lvl6pPr marL="2514600" marR="0" lvl="5"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6pPr>
            <a:lvl7pPr marL="2971800" marR="0" lvl="6"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7pPr>
            <a:lvl8pPr marL="3429000" marR="0" lvl="7"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8pPr>
            <a:lvl9pPr marL="3886200" marR="0" lvl="8"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36" name="Shape 36"/>
          <p:cNvSpPr txBox="1">
            <a:spLocks noGrp="1"/>
          </p:cNvSpPr>
          <p:nvPr>
            <p:ph type="body" idx="1"/>
          </p:nvPr>
        </p:nvSpPr>
        <p:spPr>
          <a:xfrm>
            <a:off x="609441" y="1535112"/>
            <a:ext cx="538551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body" idx="2"/>
          </p:nvPr>
        </p:nvSpPr>
        <p:spPr>
          <a:xfrm>
            <a:off x="609441" y="2174875"/>
            <a:ext cx="538551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3"/>
          </p:nvPr>
        </p:nvSpPr>
        <p:spPr>
          <a:xfrm>
            <a:off x="6191753" y="1535112"/>
            <a:ext cx="538762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457200" marR="0" lvl="1" indent="0" algn="l" rtl="0">
              <a:spcBef>
                <a:spcPts val="400"/>
              </a:spcBef>
              <a:spcAft>
                <a:spcPts val="0"/>
              </a:spcAft>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spcBef>
                <a:spcPts val="360"/>
              </a:spcBef>
              <a:spcAft>
                <a:spcPts val="0"/>
              </a:spcAft>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6pPr>
            <a:lvl7pPr marL="2743200" marR="0" lvl="6"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7pPr>
            <a:lvl8pPr marL="3200400" marR="0" lvl="7"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8pPr>
            <a:lvl9pPr marL="3657600" marR="0" lvl="8" indent="0" algn="l" rtl="0">
              <a:spcBef>
                <a:spcPts val="320"/>
              </a:spcBef>
              <a:spcAft>
                <a:spcPts val="0"/>
              </a:spcAft>
              <a:buClr>
                <a:schemeClr val="dk2"/>
              </a:buClr>
              <a:buFont typeface="Arial"/>
              <a:buNone/>
              <a:defRPr sz="1600" b="1"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4"/>
          </p:nvPr>
        </p:nvSpPr>
        <p:spPr>
          <a:xfrm>
            <a:off x="6191753" y="2174875"/>
            <a:ext cx="538762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6pPr>
            <a:lvl7pPr marL="2971800" marR="0" lvl="6"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7pPr>
            <a:lvl8pPr marL="3429000" marR="0" lvl="7"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8pPr>
            <a:lvl9pPr marL="3886200" marR="0" lvl="8" indent="-127000" algn="l" rtl="0">
              <a:spcBef>
                <a:spcPts val="32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3" name="Shape 4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441" y="273050"/>
            <a:ext cx="4010039"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48" name="Shape 48"/>
          <p:cNvSpPr txBox="1">
            <a:spLocks noGrp="1"/>
          </p:cNvSpPr>
          <p:nvPr>
            <p:ph type="body" idx="1"/>
          </p:nvPr>
        </p:nvSpPr>
        <p:spPr>
          <a:xfrm>
            <a:off x="4765492" y="273051"/>
            <a:ext cx="6813891"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2"/>
          </p:nvPr>
        </p:nvSpPr>
        <p:spPr>
          <a:xfrm>
            <a:off x="609441" y="1435100"/>
            <a:ext cx="4010039"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spcBef>
                <a:spcPts val="24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spcBef>
                <a:spcPts val="20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spcBef>
                <a:spcPts val="180"/>
              </a:spcBef>
              <a:spcAft>
                <a:spcPts val="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rand ppt_INTERIOR"/>
          <p:cNvPicPr preferRelativeResize="0"/>
          <p:nvPr/>
        </p:nvPicPr>
        <p:blipFill rotWithShape="1">
          <a:blip r:embed="rId17">
            <a:alphaModFix/>
          </a:blip>
          <a:srcRect/>
          <a:stretch/>
        </p:blipFill>
        <p:spPr>
          <a:xfrm>
            <a:off x="0" y="0"/>
            <a:ext cx="12188824" cy="6858000"/>
          </a:xfrm>
          <a:prstGeom prst="rect">
            <a:avLst/>
          </a:prstGeom>
          <a:noFill/>
          <a:ln>
            <a:noFill/>
          </a:ln>
        </p:spPr>
      </p:pic>
      <p:sp>
        <p:nvSpPr>
          <p:cNvPr id="11" name="Shape 11"/>
          <p:cNvSpPr txBox="1">
            <a:spLocks noGrp="1"/>
          </p:cNvSpPr>
          <p:nvPr>
            <p:ph type="title"/>
          </p:nvPr>
        </p:nvSpPr>
        <p:spPr>
          <a:xfrm>
            <a:off x="304720" y="274637"/>
            <a:ext cx="1127466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None/>
              <a:defRPr sz="4000" b="1" i="0" u="none" strike="noStrike" cap="none">
                <a:solidFill>
                  <a:schemeClr val="dk2"/>
                </a:solidFill>
                <a:latin typeface="Garamond"/>
                <a:ea typeface="Garamond"/>
                <a:cs typeface="Garamond"/>
                <a:sym typeface="Garamond"/>
              </a:defRPr>
            </a:lvl9pPr>
          </a:lstStyle>
          <a:p>
            <a:endParaRPr/>
          </a:p>
        </p:txBody>
      </p:sp>
      <p:sp>
        <p:nvSpPr>
          <p:cNvPr id="12" name="Shape 12"/>
          <p:cNvSpPr txBox="1">
            <a:spLocks noGrp="1"/>
          </p:cNvSpPr>
          <p:nvPr>
            <p:ph type="body" idx="1"/>
          </p:nvPr>
        </p:nvSpPr>
        <p:spPr>
          <a:xfrm>
            <a:off x="304720" y="1600200"/>
            <a:ext cx="11274662"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42950" marR="0" lvl="1" indent="-107950" algn="l" rtl="0">
              <a:spcBef>
                <a:spcPts val="56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203146" y="6381750"/>
            <a:ext cx="71101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Shape 76" descr="brand ppt_INTERIOR"/>
          <p:cNvPicPr preferRelativeResize="0"/>
          <p:nvPr/>
        </p:nvPicPr>
        <p:blipFill rotWithShape="1">
          <a:blip r:embed="rId15">
            <a:alphaModFix/>
          </a:blip>
          <a:srcRect/>
          <a:stretch/>
        </p:blipFill>
        <p:spPr>
          <a:xfrm>
            <a:off x="0" y="0"/>
            <a:ext cx="12188825" cy="6857999"/>
          </a:xfrm>
          <a:prstGeom prst="rect">
            <a:avLst/>
          </a:prstGeom>
          <a:noFill/>
          <a:ln>
            <a:noFill/>
          </a:ln>
        </p:spPr>
      </p:pic>
      <p:sp>
        <p:nvSpPr>
          <p:cNvPr id="77" name="Shape 77"/>
          <p:cNvSpPr txBox="1">
            <a:spLocks noGrp="1"/>
          </p:cNvSpPr>
          <p:nvPr>
            <p:ph type="title"/>
          </p:nvPr>
        </p:nvSpPr>
        <p:spPr>
          <a:xfrm>
            <a:off x="304721" y="274638"/>
            <a:ext cx="11274663" cy="1143000"/>
          </a:xfrm>
          <a:prstGeom prst="rect">
            <a:avLst/>
          </a:prstGeom>
          <a:noFill/>
          <a:ln>
            <a:noFill/>
          </a:ln>
        </p:spPr>
        <p:txBody>
          <a:bodyPr lIns="121875" tIns="121875" rIns="121875" bIns="121875" anchor="ctr" anchorCtr="0"/>
          <a:lstStyle>
            <a:lvl1pPr marL="0" marR="0" lvl="0"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1pPr>
            <a:lvl2pPr marL="0" marR="0" lvl="1"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2pPr>
            <a:lvl3pPr marL="0" marR="0" lvl="2"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3pPr>
            <a:lvl4pPr marL="0" marR="0" lvl="3"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4pPr>
            <a:lvl5pPr marL="0" marR="0" lvl="4"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5pPr>
            <a:lvl6pPr marL="457200" marR="0" lvl="5"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6pPr>
            <a:lvl7pPr marL="914400" marR="0" lvl="6"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7pPr>
            <a:lvl8pPr marL="1371600" marR="0" lvl="7"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8pPr>
            <a:lvl9pPr marL="1828800" marR="0" lvl="8" indent="0" algn="ctr" rtl="0">
              <a:spcBef>
                <a:spcPts val="0"/>
              </a:spcBef>
              <a:spcAft>
                <a:spcPts val="0"/>
              </a:spcAft>
              <a:buSzPct val="47500"/>
              <a:buNone/>
              <a:defRPr sz="4000" b="1" i="0" u="none" strike="noStrike" cap="none">
                <a:solidFill>
                  <a:schemeClr val="dk2"/>
                </a:solidFill>
                <a:latin typeface="Garamond"/>
                <a:ea typeface="Garamond"/>
                <a:cs typeface="Garamond"/>
                <a:sym typeface="Garamond"/>
              </a:defRPr>
            </a:lvl9pPr>
          </a:lstStyle>
          <a:p>
            <a:endParaRPr/>
          </a:p>
        </p:txBody>
      </p:sp>
      <p:sp>
        <p:nvSpPr>
          <p:cNvPr id="78" name="Shape 78"/>
          <p:cNvSpPr txBox="1">
            <a:spLocks noGrp="1"/>
          </p:cNvSpPr>
          <p:nvPr>
            <p:ph type="body" idx="1"/>
          </p:nvPr>
        </p:nvSpPr>
        <p:spPr>
          <a:xfrm>
            <a:off x="304721" y="1600201"/>
            <a:ext cx="11274663" cy="4525962"/>
          </a:xfrm>
          <a:prstGeom prst="rect">
            <a:avLst/>
          </a:prstGeom>
          <a:noFill/>
          <a:ln>
            <a:noFill/>
          </a:ln>
        </p:spPr>
        <p:txBody>
          <a:bodyPr lIns="121875" tIns="121875" rIns="121875" bIns="121875" anchor="t" anchorCtr="0"/>
          <a:lstStyle>
            <a:lvl1pPr marL="342900" marR="0" lvl="0" indent="-139700" algn="l" rtl="0">
              <a:spcBef>
                <a:spcPts val="600"/>
              </a:spcBef>
              <a:spcAft>
                <a:spcPts val="0"/>
              </a:spcAft>
              <a:buClr>
                <a:schemeClr val="dk2"/>
              </a:buClr>
              <a:buSzPct val="100000"/>
              <a:buFont typeface="Arial"/>
              <a:buChar char="•"/>
              <a:defRPr sz="3200" b="0" i="0" u="none" strike="noStrike" cap="none">
                <a:solidFill>
                  <a:schemeClr val="dk2"/>
                </a:solidFill>
                <a:latin typeface="Arial"/>
                <a:ea typeface="Arial"/>
                <a:cs typeface="Arial"/>
                <a:sym typeface="Arial"/>
              </a:defRPr>
            </a:lvl1pPr>
            <a:lvl2pPr marL="736600" marR="0" lvl="1" indent="-101600" algn="l" rtl="0">
              <a:spcBef>
                <a:spcPts val="600"/>
              </a:spcBef>
              <a:spcAft>
                <a:spcPts val="0"/>
              </a:spcAft>
              <a:buClr>
                <a:schemeClr val="dk2"/>
              </a:buClr>
              <a:buSzPct val="100000"/>
              <a:buFont typeface="Arial"/>
              <a:buChar char="–"/>
              <a:defRPr sz="2800" b="0" i="0" u="none" strike="noStrike" cap="none">
                <a:solidFill>
                  <a:schemeClr val="dk2"/>
                </a:solidFill>
                <a:latin typeface="Arial"/>
                <a:ea typeface="Arial"/>
                <a:cs typeface="Arial"/>
                <a:sym typeface="Arial"/>
              </a:defRPr>
            </a:lvl2pPr>
            <a:lvl3pPr marL="1143000" marR="0" lvl="2" indent="-76200" algn="l" rtl="0">
              <a:spcBef>
                <a:spcPts val="500"/>
              </a:spcBef>
              <a:spcAft>
                <a:spcPts val="0"/>
              </a:spcAft>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600200" marR="0" lvl="3"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5pPr>
            <a:lvl6pPr marL="2514600" marR="0" lvl="5"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6pPr>
            <a:lvl7pPr marL="2971800" marR="0" lvl="6"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7pPr>
            <a:lvl8pPr marL="3429000" marR="0" lvl="7"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8pPr>
            <a:lvl9pPr marL="3886200" marR="0" lvl="8" indent="-101600" algn="l" rtl="0">
              <a:spcBef>
                <a:spcPts val="400"/>
              </a:spcBef>
              <a:spcAft>
                <a:spcPts val="0"/>
              </a:spcAft>
              <a:buClr>
                <a:schemeClr val="dk2"/>
              </a:buClr>
              <a:buSzPct val="100000"/>
              <a:buFont typeface="Arial"/>
              <a:buChar char="»"/>
              <a:defRPr sz="20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a:t>
            </a:fld>
            <a:endParaRPr lang="en-US"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emf"/><Relationship Id="rId11"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304720" y="2130427"/>
            <a:ext cx="11579384" cy="14700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300" b="1" i="0" u="none" strike="noStrike" cap="none">
                <a:solidFill>
                  <a:schemeClr val="lt1"/>
                </a:solidFill>
                <a:latin typeface="Garamond"/>
                <a:ea typeface="Garamond"/>
                <a:cs typeface="Garamond"/>
                <a:sym typeface="Garamond"/>
              </a:rPr>
              <a:t>From Reflection to Action: </a:t>
            </a:r>
            <a:br>
              <a:rPr lang="en-US" sz="4300" b="1" i="0" u="none" strike="noStrike" cap="none">
                <a:solidFill>
                  <a:schemeClr val="lt1"/>
                </a:solidFill>
                <a:latin typeface="Garamond"/>
                <a:ea typeface="Garamond"/>
                <a:cs typeface="Garamond"/>
                <a:sym typeface="Garamond"/>
              </a:rPr>
            </a:br>
            <a:r>
              <a:rPr lang="en-US" sz="4300" b="1" i="0" u="none" strike="noStrike" cap="none">
                <a:solidFill>
                  <a:schemeClr val="lt1"/>
                </a:solidFill>
                <a:latin typeface="Garamond"/>
                <a:ea typeface="Garamond"/>
                <a:cs typeface="Garamond"/>
                <a:sym typeface="Garamond"/>
              </a:rPr>
              <a:t>Moving voluntourism toward the ethical ideal</a:t>
            </a:r>
          </a:p>
        </p:txBody>
      </p:sp>
      <p:sp>
        <p:nvSpPr>
          <p:cNvPr id="140" name="Shape 140"/>
          <p:cNvSpPr txBox="1">
            <a:spLocks noGrp="1"/>
          </p:cNvSpPr>
          <p:nvPr>
            <p:ph type="subTitle" idx="1"/>
          </p:nvPr>
        </p:nvSpPr>
        <p:spPr>
          <a:xfrm>
            <a:off x="304720" y="3886200"/>
            <a:ext cx="11579383" cy="1752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Garamond"/>
              <a:buNone/>
            </a:pPr>
            <a:r>
              <a:rPr lang="en-US" sz="2700" b="0" i="0" u="none" strike="noStrike" cap="none" dirty="0">
                <a:solidFill>
                  <a:schemeClr val="lt1"/>
                </a:solidFill>
                <a:latin typeface="Garamond"/>
                <a:ea typeface="Garamond"/>
                <a:cs typeface="Garamond"/>
                <a:sym typeface="Garamond"/>
              </a:rPr>
              <a:t>Maria Gabriela Castro, </a:t>
            </a:r>
            <a:r>
              <a:rPr lang="en-US" sz="2700" b="0" i="0" u="none" strike="noStrike" cap="none" dirty="0" smtClean="0">
                <a:solidFill>
                  <a:schemeClr val="lt1"/>
                </a:solidFill>
                <a:latin typeface="Garamond"/>
                <a:ea typeface="Garamond"/>
                <a:cs typeface="Garamond"/>
                <a:sym typeface="Garamond"/>
              </a:rPr>
              <a:t>MD		Hartley </a:t>
            </a:r>
            <a:r>
              <a:rPr lang="en-US" sz="2700" b="0" i="0" u="none" strike="noStrike" cap="none" dirty="0">
                <a:solidFill>
                  <a:schemeClr val="lt1"/>
                </a:solidFill>
                <a:latin typeface="Garamond"/>
                <a:ea typeface="Garamond"/>
                <a:cs typeface="Garamond"/>
                <a:sym typeface="Garamond"/>
              </a:rPr>
              <a:t>Feld, RN, </a:t>
            </a:r>
            <a:r>
              <a:rPr lang="en-US" sz="2700" b="0" i="0" u="none" strike="noStrike" cap="none" dirty="0" smtClean="0">
                <a:solidFill>
                  <a:schemeClr val="lt1"/>
                </a:solidFill>
                <a:latin typeface="Garamond"/>
                <a:ea typeface="Garamond"/>
                <a:cs typeface="Garamond"/>
                <a:sym typeface="Garamond"/>
              </a:rPr>
              <a:t>MSN	Rebecca </a:t>
            </a:r>
            <a:r>
              <a:rPr lang="en-US" sz="2700" b="0" i="0" u="none" strike="noStrike" cap="none" dirty="0" err="1">
                <a:solidFill>
                  <a:schemeClr val="lt1"/>
                </a:solidFill>
                <a:latin typeface="Garamond"/>
                <a:ea typeface="Garamond"/>
                <a:cs typeface="Garamond"/>
                <a:sym typeface="Garamond"/>
              </a:rPr>
              <a:t>Yarrison</a:t>
            </a:r>
            <a:r>
              <a:rPr lang="en-US" sz="2700" b="0" i="0" u="none" strike="noStrike" cap="none" dirty="0">
                <a:solidFill>
                  <a:schemeClr val="lt1"/>
                </a:solidFill>
                <a:latin typeface="Garamond"/>
                <a:ea typeface="Garamond"/>
                <a:cs typeface="Garamond"/>
                <a:sym typeface="Garamond"/>
              </a:rPr>
              <a:t>, </a:t>
            </a:r>
            <a:r>
              <a:rPr lang="en-US" sz="2700" b="0" i="0" u="none" strike="noStrike" cap="none" dirty="0" smtClean="0">
                <a:solidFill>
                  <a:schemeClr val="lt1"/>
                </a:solidFill>
                <a:latin typeface="Garamond"/>
                <a:ea typeface="Garamond"/>
                <a:cs typeface="Garamond"/>
                <a:sym typeface="Garamond"/>
              </a:rPr>
              <a:t>PhD</a:t>
            </a:r>
          </a:p>
          <a:p>
            <a:pPr marL="0" marR="0" lvl="0" indent="0" algn="ctr" rtl="0">
              <a:spcBef>
                <a:spcPts val="0"/>
              </a:spcBef>
              <a:spcAft>
                <a:spcPts val="0"/>
              </a:spcAft>
              <a:buClr>
                <a:schemeClr val="lt1"/>
              </a:buClr>
              <a:buSzPct val="25000"/>
              <a:buFont typeface="Garamond"/>
              <a:buNone/>
            </a:pPr>
            <a:r>
              <a:rPr lang="en-US" dirty="0" smtClean="0"/>
              <a:t>UK College of Medicine	</a:t>
            </a:r>
            <a:r>
              <a:rPr lang="en-US" dirty="0"/>
              <a:t> </a:t>
            </a:r>
            <a:r>
              <a:rPr lang="en-US" dirty="0" smtClean="0"/>
              <a:t>      UK College of Nursing</a:t>
            </a:r>
            <a:r>
              <a:rPr lang="en-US" dirty="0"/>
              <a:t> </a:t>
            </a:r>
            <a:r>
              <a:rPr lang="en-US" dirty="0" smtClean="0"/>
              <a:t>    UK College of Medicine				</a:t>
            </a:r>
            <a:r>
              <a:rPr lang="en-US" sz="2700" b="0" i="0" u="none" strike="noStrike" cap="none" dirty="0" smtClean="0">
                <a:solidFill>
                  <a:schemeClr val="lt1"/>
                </a:solidFill>
                <a:latin typeface="Garamond"/>
                <a:ea typeface="Garamond"/>
                <a:cs typeface="Garamond"/>
                <a:sym typeface="Garamond"/>
              </a:rPr>
              <a:t>																	UK Center for Bioethics</a:t>
            </a:r>
            <a:endParaRPr sz="2700" b="0" i="0" u="none" strike="noStrike" cap="none" dirty="0">
              <a:solidFill>
                <a:schemeClr val="lt1"/>
              </a:solidFill>
              <a:latin typeface="Garamond"/>
              <a:ea typeface="Garamond"/>
              <a:cs typeface="Garamond"/>
              <a:sym typeface="Garamon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10</a:t>
            </a:fld>
            <a:endParaRPr lang="en-US" sz="1500" b="0" i="0" u="none" strike="noStrike" cap="none">
              <a:solidFill>
                <a:srgbClr val="FFFFFF"/>
              </a:solidFill>
              <a:latin typeface="Arial"/>
              <a:ea typeface="Arial"/>
              <a:cs typeface="Arial"/>
              <a:sym typeface="Arial"/>
            </a:endParaRPr>
          </a:p>
        </p:txBody>
      </p:sp>
      <p:sp>
        <p:nvSpPr>
          <p:cNvPr id="213" name="Shape 213"/>
          <p:cNvSpPr txBox="1"/>
          <p:nvPr/>
        </p:nvSpPr>
        <p:spPr>
          <a:xfrm>
            <a:off x="304725" y="1803400"/>
            <a:ext cx="11274600" cy="4578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dirty="0">
                <a:solidFill>
                  <a:schemeClr val="dk2"/>
                </a:solidFill>
                <a:latin typeface="Arial"/>
                <a:ea typeface="Arial"/>
                <a:cs typeface="Arial"/>
                <a:sym typeface="Arial"/>
              </a:rPr>
              <a:t>Reflect on </a:t>
            </a:r>
            <a:r>
              <a:rPr lang="en-US" sz="3200" b="1" i="0" u="none" strike="noStrike" cap="none" dirty="0">
                <a:solidFill>
                  <a:schemeClr val="dk2"/>
                </a:solidFill>
                <a:latin typeface="Arial"/>
                <a:ea typeface="Arial"/>
                <a:cs typeface="Arial"/>
                <a:sym typeface="Arial"/>
              </a:rPr>
              <a:t>tensions</a:t>
            </a:r>
            <a:r>
              <a:rPr lang="en-US" sz="3200" b="0" i="0" u="none" strike="noStrike" cap="none" dirty="0">
                <a:solidFill>
                  <a:schemeClr val="dk2"/>
                </a:solidFill>
                <a:latin typeface="Arial"/>
                <a:ea typeface="Arial"/>
                <a:cs typeface="Arial"/>
                <a:sym typeface="Arial"/>
              </a:rPr>
              <a:t> that arise in global health education programs as a result of competing priorities and practical limitations</a:t>
            </a:r>
          </a:p>
          <a:p>
            <a:pPr marR="0" lvl="0" algn="l" rtl="0">
              <a:lnSpc>
                <a:spcPct val="100000"/>
              </a:lnSpc>
              <a:spcBef>
                <a:spcPts val="0"/>
              </a:spcBef>
              <a:spcAft>
                <a:spcPts val="0"/>
              </a:spcAft>
              <a:buNone/>
            </a:pPr>
            <a:endParaRPr sz="3200" dirty="0">
              <a:solidFill>
                <a:schemeClr val="dk2"/>
              </a:solidFill>
            </a:endParaRPr>
          </a:p>
          <a:p>
            <a:pPr marR="0" lvl="0" algn="l" rtl="0">
              <a:lnSpc>
                <a:spcPct val="100000"/>
              </a:lnSpc>
              <a:spcBef>
                <a:spcPts val="0"/>
              </a:spcBef>
              <a:spcAft>
                <a:spcPts val="0"/>
              </a:spcAft>
              <a:buNone/>
            </a:pPr>
            <a:r>
              <a:rPr lang="en-US" sz="3200" dirty="0">
                <a:solidFill>
                  <a:schemeClr val="dk2"/>
                </a:solidFill>
              </a:rPr>
              <a:t>					</a:t>
            </a:r>
            <a:endParaRPr sz="3200" b="0" i="0" u="none" strike="noStrike" cap="none" dirty="0">
              <a:solidFill>
                <a:schemeClr val="dk2"/>
              </a:solidFill>
              <a:latin typeface="Arial"/>
              <a:ea typeface="Arial"/>
              <a:cs typeface="Arial"/>
              <a:sym typeface="Arial"/>
            </a:endParaRPr>
          </a:p>
        </p:txBody>
      </p:sp>
      <p:sp>
        <p:nvSpPr>
          <p:cNvPr id="6" name="TextBox 5"/>
          <p:cNvSpPr txBox="1"/>
          <p:nvPr/>
        </p:nvSpPr>
        <p:spPr>
          <a:xfrm>
            <a:off x="7724125" y="2384265"/>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Garamond"/>
                <a:ea typeface="Garamond"/>
                <a:cs typeface="Garamond"/>
                <a:sym typeface="Garamond"/>
              </a:rPr>
              <a:t>Our origin story and evolution</a:t>
            </a:r>
          </a:p>
        </p:txBody>
      </p:sp>
      <p:sp>
        <p:nvSpPr>
          <p:cNvPr id="223" name="Shape 223"/>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11</a:t>
            </a:fld>
            <a:endParaRPr lang="en-US" sz="1500" b="0" i="0" u="none" strike="noStrike" cap="none">
              <a:solidFill>
                <a:schemeClr val="lt1"/>
              </a:solidFill>
              <a:latin typeface="Arial"/>
              <a:ea typeface="Arial"/>
              <a:cs typeface="Arial"/>
              <a:sym typeface="Arial"/>
            </a:endParaRPr>
          </a:p>
        </p:txBody>
      </p:sp>
      <p:pic>
        <p:nvPicPr>
          <p:cNvPr id="225" name="Shape 225"/>
          <p:cNvPicPr preferRelativeResize="0"/>
          <p:nvPr/>
        </p:nvPicPr>
        <p:blipFill rotWithShape="1">
          <a:blip r:embed="rId3">
            <a:alphaModFix/>
          </a:blip>
          <a:srcRect l="-33059" r="-33059"/>
          <a:stretch/>
        </p:blipFill>
        <p:spPr>
          <a:xfrm>
            <a:off x="4144708" y="1555989"/>
            <a:ext cx="9364572" cy="3759200"/>
          </a:xfrm>
          <a:prstGeom prst="rect">
            <a:avLst/>
          </a:prstGeom>
          <a:noFill/>
          <a:ln>
            <a:noFill/>
          </a:ln>
        </p:spPr>
      </p:pic>
      <p:sp>
        <p:nvSpPr>
          <p:cNvPr id="2" name="Text Placeholder 1"/>
          <p:cNvSpPr>
            <a:spLocks noGrp="1"/>
          </p:cNvSpPr>
          <p:nvPr>
            <p:ph type="body" idx="1"/>
          </p:nvPr>
        </p:nvSpPr>
        <p:spPr/>
        <p:txBody>
          <a:bodyPr/>
          <a:lstStyle/>
          <a:p>
            <a:endParaRPr lang="en-US"/>
          </a:p>
        </p:txBody>
      </p:sp>
      <p:sp>
        <p:nvSpPr>
          <p:cNvPr id="9" name="TextBox 8"/>
          <p:cNvSpPr txBox="1"/>
          <p:nvPr/>
        </p:nvSpPr>
        <p:spPr>
          <a:xfrm>
            <a:off x="914161" y="2384265"/>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12</a:t>
            </a:fld>
            <a:endParaRPr lang="en-US" sz="1500" b="0" i="0" u="none" strike="noStrike" cap="none">
              <a:solidFill>
                <a:srgbClr val="FFFFFF"/>
              </a:solidFill>
              <a:latin typeface="Arial"/>
              <a:ea typeface="Arial"/>
              <a:cs typeface="Arial"/>
              <a:sym typeface="Arial"/>
            </a:endParaRPr>
          </a:p>
        </p:txBody>
      </p:sp>
      <p:sp>
        <p:nvSpPr>
          <p:cNvPr id="241" name="Shape 241"/>
          <p:cNvSpPr txBox="1"/>
          <p:nvPr/>
        </p:nvSpPr>
        <p:spPr>
          <a:xfrm>
            <a:off x="406300" y="4593825"/>
            <a:ext cx="11274600" cy="935400"/>
          </a:xfrm>
          <a:prstGeom prst="rect">
            <a:avLst/>
          </a:prstGeom>
          <a:noFill/>
          <a:ln>
            <a:noFill/>
          </a:ln>
        </p:spPr>
        <p:txBody>
          <a:bodyPr lIns="91425" tIns="45700" rIns="91425" bIns="45700" anchor="t" anchorCtr="0">
            <a:noAutofit/>
          </a:bodyPr>
          <a:lstStyle/>
          <a:p>
            <a:pPr marL="0" marR="0" lvl="0" indent="0" algn="ctr" rtl="0">
              <a:lnSpc>
                <a:spcPct val="100000"/>
              </a:lnSpc>
              <a:spcBef>
                <a:spcPts val="600"/>
              </a:spcBef>
              <a:spcAft>
                <a:spcPts val="0"/>
              </a:spcAft>
              <a:buClr>
                <a:schemeClr val="dk2"/>
              </a:buClr>
              <a:buSzPct val="25000"/>
              <a:buFont typeface="Arial"/>
              <a:buNone/>
            </a:pPr>
            <a:r>
              <a:rPr lang="en-US" sz="3200" dirty="0">
                <a:solidFill>
                  <a:schemeClr val="dk2"/>
                </a:solidFill>
              </a:rPr>
              <a:t>What are the tensions among stakeholders?</a:t>
            </a:r>
          </a:p>
        </p:txBody>
      </p:sp>
      <p:pic>
        <p:nvPicPr>
          <p:cNvPr id="242" name="Shape 242" descr="Image result for think pair share"/>
          <p:cNvPicPr preferRelativeResize="0"/>
          <p:nvPr/>
        </p:nvPicPr>
        <p:blipFill>
          <a:blip r:embed="rId3">
            <a:alphaModFix/>
          </a:blip>
          <a:stretch>
            <a:fillRect/>
          </a:stretch>
        </p:blipFill>
        <p:spPr>
          <a:xfrm>
            <a:off x="3108250" y="533300"/>
            <a:ext cx="5870699" cy="36842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Shape 23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13</a:t>
            </a:fld>
            <a:endParaRPr lang="en-US" sz="1500" b="0" i="0" u="none" strike="noStrike" cap="none">
              <a:solidFill>
                <a:srgbClr val="FFFFFF"/>
              </a:solidFill>
              <a:latin typeface="Arial"/>
              <a:ea typeface="Arial"/>
              <a:cs typeface="Arial"/>
              <a:sym typeface="Arial"/>
            </a:endParaRPr>
          </a:p>
        </p:txBody>
      </p:sp>
      <p:sp>
        <p:nvSpPr>
          <p:cNvPr id="9" name="Shape 241"/>
          <p:cNvSpPr txBox="1"/>
          <p:nvPr/>
        </p:nvSpPr>
        <p:spPr>
          <a:xfrm>
            <a:off x="537124" y="203580"/>
            <a:ext cx="2563030" cy="5938601"/>
          </a:xfrm>
          <a:prstGeom prst="rect">
            <a:avLst/>
          </a:prstGeom>
          <a:noFill/>
          <a:ln>
            <a:noFill/>
          </a:ln>
        </p:spPr>
        <p:txBody>
          <a:bodyPr lIns="91425" tIns="45700" rIns="91425" bIns="45700" anchor="t" anchorCtr="0">
            <a:noAutofit/>
          </a:bodyPr>
          <a:lstStyle/>
          <a:p>
            <a:pPr marL="0" marR="0" lvl="0" indent="0" algn="ctr" rtl="0">
              <a:lnSpc>
                <a:spcPct val="100000"/>
              </a:lnSpc>
              <a:spcBef>
                <a:spcPts val="600"/>
              </a:spcBef>
              <a:spcAft>
                <a:spcPts val="0"/>
              </a:spcAft>
              <a:buClr>
                <a:schemeClr val="dk2"/>
              </a:buClr>
              <a:buSzPct val="25000"/>
              <a:buFont typeface="Arial"/>
              <a:buNone/>
            </a:pPr>
            <a:r>
              <a:rPr lang="en-US" sz="2400" b="1" dirty="0">
                <a:solidFill>
                  <a:schemeClr val="dk2"/>
                </a:solidFill>
              </a:rPr>
              <a:t>What are the </a:t>
            </a:r>
            <a:r>
              <a:rPr lang="en-US" sz="2400" b="1" dirty="0" smtClean="0">
                <a:solidFill>
                  <a:schemeClr val="dk2"/>
                </a:solidFill>
              </a:rPr>
              <a:t>tensions?</a:t>
            </a:r>
          </a:p>
          <a:p>
            <a:pPr marL="0" marR="0" lvl="0" indent="0" algn="ctr" rtl="0">
              <a:lnSpc>
                <a:spcPct val="100000"/>
              </a:lnSpc>
              <a:spcBef>
                <a:spcPts val="600"/>
              </a:spcBef>
              <a:spcAft>
                <a:spcPts val="0"/>
              </a:spcAft>
              <a:buClr>
                <a:schemeClr val="dk2"/>
              </a:buClr>
              <a:buSzPct val="25000"/>
              <a:buFont typeface="Arial"/>
              <a:buNone/>
            </a:pPr>
            <a:endParaRPr lang="en-US" sz="2400" b="1" dirty="0" smtClean="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smtClean="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smtClean="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smtClean="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endParaRPr lang="en-US" sz="2400" b="1" dirty="0">
              <a:solidFill>
                <a:schemeClr val="dk2"/>
              </a:solidFill>
            </a:endParaRPr>
          </a:p>
          <a:p>
            <a:pPr marL="0" marR="0" lvl="0" indent="0" algn="ctr" rtl="0">
              <a:lnSpc>
                <a:spcPct val="100000"/>
              </a:lnSpc>
              <a:spcBef>
                <a:spcPts val="600"/>
              </a:spcBef>
              <a:spcAft>
                <a:spcPts val="0"/>
              </a:spcAft>
              <a:buClr>
                <a:schemeClr val="dk2"/>
              </a:buClr>
              <a:buSzPct val="25000"/>
              <a:buFont typeface="Arial"/>
              <a:buNone/>
            </a:pPr>
            <a:r>
              <a:rPr lang="en-US" sz="2400" b="1" dirty="0" smtClean="0">
                <a:solidFill>
                  <a:schemeClr val="dk2"/>
                </a:solidFill>
              </a:rPr>
              <a:t>(2 MIN)</a:t>
            </a:r>
            <a:endParaRPr lang="en-US" sz="2400" b="1" dirty="0">
              <a:solidFill>
                <a:schemeClr val="dk2"/>
              </a:solidFill>
            </a:endParaRPr>
          </a:p>
        </p:txBody>
      </p:sp>
      <p:sp>
        <p:nvSpPr>
          <p:cNvPr id="2" name="Text Placeholder 1"/>
          <p:cNvSpPr>
            <a:spLocks noGrp="1"/>
          </p:cNvSpPr>
          <p:nvPr>
            <p:ph type="body" idx="2"/>
          </p:nvPr>
        </p:nvSpPr>
        <p:spPr>
          <a:xfrm>
            <a:off x="3370136" y="93614"/>
            <a:ext cx="8636851" cy="6048568"/>
          </a:xfrm>
        </p:spPr>
        <p:txBody>
          <a:bodyPr/>
          <a:lstStyle/>
          <a:p>
            <a:pPr marL="152400" indent="0">
              <a:buNone/>
            </a:pPr>
            <a:r>
              <a:rPr lang="en-US" sz="2200" b="1" u="sng" dirty="0" smtClean="0"/>
              <a:t>Stakeholder</a:t>
            </a:r>
            <a:r>
              <a:rPr lang="en-US" sz="2200" b="1" dirty="0" smtClean="0"/>
              <a:t>		</a:t>
            </a:r>
            <a:r>
              <a:rPr lang="en-US" sz="2200" b="1" u="sng" dirty="0" smtClean="0"/>
              <a:t>Goals/interests/values</a:t>
            </a:r>
          </a:p>
          <a:p>
            <a:pPr marL="152400" indent="0">
              <a:buNone/>
            </a:pPr>
            <a:r>
              <a:rPr lang="en-US" sz="2200" dirty="0" smtClean="0"/>
              <a:t>Founder/leaders	service to the poor</a:t>
            </a:r>
          </a:p>
          <a:p>
            <a:pPr marL="152400" indent="0">
              <a:buNone/>
            </a:pPr>
            <a:r>
              <a:rPr lang="en-US" sz="2200" dirty="0"/>
              <a:t>	</a:t>
            </a:r>
            <a:r>
              <a:rPr lang="en-US" sz="2200" dirty="0" smtClean="0"/>
              <a:t>		engender service orientation</a:t>
            </a:r>
          </a:p>
          <a:p>
            <a:pPr marL="152400" indent="0">
              <a:buNone/>
            </a:pPr>
            <a:r>
              <a:rPr lang="en-US" sz="2200" dirty="0"/>
              <a:t>	</a:t>
            </a:r>
            <a:r>
              <a:rPr lang="en-US" sz="2200" dirty="0" smtClean="0"/>
              <a:t>		maintain student enrollment</a:t>
            </a:r>
          </a:p>
          <a:p>
            <a:pPr marL="152400" indent="0">
              <a:buNone/>
            </a:pPr>
            <a:r>
              <a:rPr lang="en-US" sz="2200" dirty="0"/>
              <a:t>	</a:t>
            </a:r>
            <a:r>
              <a:rPr lang="en-US" sz="2200" dirty="0" smtClean="0"/>
              <a:t>		clinic funding</a:t>
            </a:r>
          </a:p>
          <a:p>
            <a:pPr marL="152400" indent="0">
              <a:buNone/>
            </a:pPr>
            <a:r>
              <a:rPr lang="en-US" sz="2200" dirty="0" smtClean="0"/>
              <a:t>Catholic charity	service to the poor</a:t>
            </a:r>
          </a:p>
          <a:p>
            <a:pPr marL="152400" indent="0">
              <a:buNone/>
            </a:pPr>
            <a:r>
              <a:rPr lang="en-US" sz="2200" dirty="0"/>
              <a:t>	</a:t>
            </a:r>
            <a:r>
              <a:rPr lang="en-US" sz="2200" dirty="0" smtClean="0"/>
              <a:t>		compliance with faith based doctrine</a:t>
            </a:r>
          </a:p>
          <a:p>
            <a:pPr marL="152400" indent="0">
              <a:buNone/>
            </a:pPr>
            <a:r>
              <a:rPr lang="en-US" sz="2200" dirty="0" smtClean="0"/>
              <a:t>Community		access to health services</a:t>
            </a:r>
          </a:p>
          <a:p>
            <a:pPr marL="152400" indent="0">
              <a:buNone/>
            </a:pPr>
            <a:r>
              <a:rPr lang="en-US" sz="2200" dirty="0"/>
              <a:t>	</a:t>
            </a:r>
            <a:r>
              <a:rPr lang="en-US" sz="2200" dirty="0" smtClean="0"/>
              <a:t>		quality health care</a:t>
            </a:r>
          </a:p>
          <a:p>
            <a:pPr marL="152400" indent="0">
              <a:buNone/>
            </a:pPr>
            <a:r>
              <a:rPr lang="en-US" sz="2200" dirty="0" smtClean="0"/>
              <a:t>Staff			care of established patients</a:t>
            </a:r>
          </a:p>
          <a:p>
            <a:pPr marL="152400" indent="0">
              <a:buNone/>
            </a:pPr>
            <a:r>
              <a:rPr lang="en-US" sz="2200" dirty="0"/>
              <a:t>	</a:t>
            </a:r>
            <a:r>
              <a:rPr lang="en-US" sz="2200" dirty="0" smtClean="0"/>
              <a:t>		employment</a:t>
            </a:r>
          </a:p>
          <a:p>
            <a:pPr marL="152400" indent="0">
              <a:buNone/>
            </a:pPr>
            <a:r>
              <a:rPr lang="en-US" sz="2200" dirty="0"/>
              <a:t>	</a:t>
            </a:r>
            <a:r>
              <a:rPr lang="en-US" sz="2200" dirty="0" smtClean="0"/>
              <a:t>		maintain sponsorship relationships</a:t>
            </a:r>
          </a:p>
          <a:p>
            <a:pPr marL="152400" indent="0">
              <a:buNone/>
            </a:pPr>
            <a:r>
              <a:rPr lang="en-US" sz="2200" dirty="0" smtClean="0"/>
              <a:t>Learners		inspiration, excitement</a:t>
            </a:r>
          </a:p>
          <a:p>
            <a:pPr marL="152400" indent="0">
              <a:buNone/>
            </a:pPr>
            <a:r>
              <a:rPr lang="en-US" sz="2200" dirty="0"/>
              <a:t>	</a:t>
            </a:r>
            <a:r>
              <a:rPr lang="en-US" sz="2200" dirty="0" smtClean="0"/>
              <a:t>		participation in patient care</a:t>
            </a:r>
          </a:p>
          <a:p>
            <a:pPr marL="152400" indent="0">
              <a:buNone/>
            </a:pPr>
            <a:r>
              <a:rPr lang="en-US" sz="2200" dirty="0" smtClean="0"/>
              <a:t>Faculty		** divided **</a:t>
            </a:r>
          </a:p>
          <a:p>
            <a:pPr marL="152400" indent="0">
              <a:buNone/>
            </a:pPr>
            <a:r>
              <a:rPr lang="en-US" sz="2200" dirty="0"/>
              <a:t>	</a:t>
            </a:r>
            <a:r>
              <a:rPr lang="en-US" sz="2200" dirty="0" smtClean="0"/>
              <a:t>		</a:t>
            </a:r>
          </a:p>
          <a:p>
            <a:endParaRPr lang="en-US" sz="2200" dirty="0"/>
          </a:p>
        </p:txBody>
      </p:sp>
      <p:sp>
        <p:nvSpPr>
          <p:cNvPr id="6" name="TextBox 5"/>
          <p:cNvSpPr txBox="1"/>
          <p:nvPr/>
        </p:nvSpPr>
        <p:spPr>
          <a:xfrm>
            <a:off x="203147" y="2738208"/>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304721" y="1600201"/>
            <a:ext cx="11274663" cy="45259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Arial"/>
              <a:buChar char="•"/>
            </a:pPr>
            <a:r>
              <a:rPr lang="en-US" sz="3200" b="0" i="0" u="none" strike="noStrike" cap="none">
                <a:solidFill>
                  <a:schemeClr val="dk2"/>
                </a:solidFill>
                <a:latin typeface="Arial"/>
                <a:ea typeface="Arial"/>
                <a:cs typeface="Arial"/>
                <a:sym typeface="Arial"/>
              </a:rPr>
              <a:t>Define the ethical </a:t>
            </a:r>
            <a:r>
              <a:rPr lang="en-US" sz="3200" b="1" i="0" u="none" strike="noStrike" cap="none">
                <a:solidFill>
                  <a:schemeClr val="dk2"/>
                </a:solidFill>
                <a:latin typeface="Arial"/>
                <a:ea typeface="Arial"/>
                <a:cs typeface="Arial"/>
                <a:sym typeface="Arial"/>
              </a:rPr>
              <a:t>boundaries</a:t>
            </a:r>
            <a:r>
              <a:rPr lang="en-US" sz="3200" b="0" i="0" u="none" strike="noStrike" cap="none">
                <a:solidFill>
                  <a:schemeClr val="dk2"/>
                </a:solidFill>
                <a:latin typeface="Arial"/>
                <a:ea typeface="Arial"/>
                <a:cs typeface="Arial"/>
                <a:sym typeface="Arial"/>
              </a:rPr>
              <a:t> within which programs can operate in order to explore and try to address these tensions</a:t>
            </a:r>
          </a:p>
          <a:p>
            <a:pPr marL="342900" marR="0" lvl="0" indent="-342900" algn="l" rtl="0">
              <a:spcBef>
                <a:spcPts val="600"/>
              </a:spcBef>
              <a:spcAft>
                <a:spcPts val="0"/>
              </a:spcAft>
              <a:buClr>
                <a:schemeClr val="dk2"/>
              </a:buClr>
              <a:buSzPct val="100000"/>
              <a:buFont typeface="Arial"/>
              <a:buNone/>
            </a:pPr>
            <a:endParaRPr sz="3200" b="0" i="0" u="none" strike="noStrike" cap="none">
              <a:solidFill>
                <a:schemeClr val="dk2"/>
              </a:solidFill>
              <a:latin typeface="Arial"/>
              <a:ea typeface="Arial"/>
              <a:cs typeface="Arial"/>
              <a:sym typeface="Arial"/>
            </a:endParaRPr>
          </a:p>
        </p:txBody>
      </p:sp>
      <p:sp>
        <p:nvSpPr>
          <p:cNvPr id="256" name="Shape 256"/>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14</a:t>
            </a:fld>
            <a:endParaRPr lang="en-US" sz="1500" b="0" i="0" u="none" strike="noStrike" cap="none">
              <a:solidFill>
                <a:srgbClr val="FFFFFF"/>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15491" y="593366"/>
            <a:ext cx="11357841" cy="763599"/>
          </a:xfrm>
          <a:prstGeom prst="rect">
            <a:avLst/>
          </a:prstGeom>
          <a:noFill/>
          <a:ln>
            <a:noFill/>
          </a:ln>
        </p:spPr>
        <p:txBody>
          <a:bodyPr lIns="121875" tIns="121875" rIns="121875" bIns="121875" anchor="t" anchorCtr="0">
            <a:noAutofit/>
          </a:bodyPr>
          <a:lstStyle/>
          <a:p>
            <a:pPr marL="0" marR="0" lvl="0" indent="0" algn="ctr" rtl="0">
              <a:spcBef>
                <a:spcPts val="0"/>
              </a:spcBef>
              <a:spcAft>
                <a:spcPts val="0"/>
              </a:spcAft>
              <a:buSzPct val="25000"/>
              <a:buNone/>
            </a:pPr>
            <a:r>
              <a:rPr lang="en-US" sz="4000" b="1" i="0" u="none" strike="noStrike" cap="none">
                <a:solidFill>
                  <a:srgbClr val="000000"/>
                </a:solidFill>
                <a:latin typeface="Garamond"/>
                <a:ea typeface="Garamond"/>
                <a:cs typeface="Garamond"/>
                <a:sym typeface="Garamond"/>
              </a:rPr>
              <a:t>The Ideal</a:t>
            </a:r>
            <a:r>
              <a:rPr lang="en-US" sz="4000" b="1" i="0" u="none" strike="noStrike" cap="none">
                <a:solidFill>
                  <a:schemeClr val="dk2"/>
                </a:solidFill>
                <a:latin typeface="Garamond"/>
                <a:ea typeface="Garamond"/>
                <a:cs typeface="Garamond"/>
                <a:sym typeface="Garamond"/>
              </a:rPr>
              <a:t>: </a:t>
            </a:r>
            <a:r>
              <a:rPr lang="en-US" sz="4000" b="1" i="0" u="none" strike="noStrike" cap="none">
                <a:solidFill>
                  <a:srgbClr val="000000"/>
                </a:solidFill>
                <a:latin typeface="Garamond"/>
                <a:ea typeface="Garamond"/>
                <a:cs typeface="Garamond"/>
                <a:sym typeface="Garamond"/>
              </a:rPr>
              <a:t>4 Core Principles to guide ethical development of educational Short Term Experiences in Global Health (STEGH) </a:t>
            </a:r>
            <a:r>
              <a:rPr lang="en-US" sz="4000" b="1" i="0" u="none" strike="noStrike" cap="none">
                <a:solidFill>
                  <a:schemeClr val="dk2"/>
                </a:solidFill>
                <a:latin typeface="Garamond"/>
                <a:ea typeface="Garamond"/>
                <a:cs typeface="Garamond"/>
                <a:sym typeface="Garamond"/>
              </a:rPr>
              <a:t/>
            </a:r>
            <a:br>
              <a:rPr lang="en-US" sz="4000" b="1" i="0" u="none" strike="noStrike" cap="none">
                <a:solidFill>
                  <a:schemeClr val="dk2"/>
                </a:solidFill>
                <a:latin typeface="Garamond"/>
                <a:ea typeface="Garamond"/>
                <a:cs typeface="Garamond"/>
                <a:sym typeface="Garamond"/>
              </a:rPr>
            </a:br>
            <a:endParaRPr lang="en-US" sz="4000" b="1" i="0" u="none" strike="noStrike" cap="none">
              <a:solidFill>
                <a:schemeClr val="dk2"/>
              </a:solidFill>
              <a:latin typeface="Garamond"/>
              <a:ea typeface="Garamond"/>
              <a:cs typeface="Garamond"/>
              <a:sym typeface="Garamond"/>
            </a:endParaRPr>
          </a:p>
        </p:txBody>
      </p:sp>
      <p:sp>
        <p:nvSpPr>
          <p:cNvPr id="263" name="Shape 263"/>
          <p:cNvSpPr txBox="1">
            <a:spLocks noGrp="1"/>
          </p:cNvSpPr>
          <p:nvPr>
            <p:ph type="body" idx="1"/>
          </p:nvPr>
        </p:nvSpPr>
        <p:spPr>
          <a:xfrm>
            <a:off x="479581" y="3225800"/>
            <a:ext cx="11357841" cy="4148799"/>
          </a:xfrm>
          <a:prstGeom prst="rect">
            <a:avLst/>
          </a:prstGeom>
          <a:noFill/>
          <a:ln>
            <a:noFill/>
          </a:ln>
        </p:spPr>
        <p:txBody>
          <a:bodyPr lIns="121875" tIns="121875" rIns="121875" bIns="121875"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(1) skills building in cross-cultural effectiveness and cultural humility</a:t>
            </a:r>
          </a:p>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(2) bidirectional participatory relationships</a:t>
            </a:r>
          </a:p>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(3) local capacity building </a:t>
            </a:r>
          </a:p>
          <a:p>
            <a:pPr marL="0" marR="0" lvl="0" indent="0" algn="l" rtl="0">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(4) long-term sustainability</a:t>
            </a:r>
          </a:p>
          <a:p>
            <a:pPr marL="342900" marR="0" lvl="0" indent="-349250" algn="l" rtl="0">
              <a:spcBef>
                <a:spcPts val="0"/>
              </a:spcBef>
              <a:spcAft>
                <a:spcPts val="0"/>
              </a:spcAft>
              <a:buClr>
                <a:schemeClr val="dk2"/>
              </a:buClr>
              <a:buSzPct val="100000"/>
              <a:buFont typeface="Arial"/>
              <a:buNone/>
            </a:pPr>
            <a:endParaRPr sz="19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2"/>
              </a:buClr>
              <a:buSzPct val="25000"/>
              <a:buFont typeface="Arial"/>
              <a:buNone/>
            </a:pPr>
            <a:endParaRPr sz="19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2"/>
              </a:buClr>
              <a:buSzPct val="25000"/>
              <a:buFont typeface="Arial"/>
              <a:buNone/>
            </a:pPr>
            <a:endParaRPr sz="1900" b="0" i="0" u="none" strike="noStrike" cap="none">
              <a:solidFill>
                <a:schemeClr val="dk1"/>
              </a:solidFill>
              <a:latin typeface="Arial"/>
              <a:ea typeface="Arial"/>
              <a:cs typeface="Arial"/>
              <a:sym typeface="Arial"/>
            </a:endParaRPr>
          </a:p>
          <a:p>
            <a:pPr marL="342900" marR="0" lvl="0" indent="-349250" algn="l" rtl="0">
              <a:spcBef>
                <a:spcPts val="0"/>
              </a:spcBef>
              <a:spcAft>
                <a:spcPts val="0"/>
              </a:spcAft>
              <a:buClr>
                <a:schemeClr val="dk1"/>
              </a:buClr>
              <a:buSzPct val="100000"/>
              <a:buFont typeface="Arial"/>
              <a:buChar char="•"/>
            </a:pPr>
            <a:r>
              <a:rPr lang="en-US" sz="1900" b="0" i="0" u="none" strike="noStrike" cap="none">
                <a:solidFill>
                  <a:schemeClr val="dk1"/>
                </a:solidFill>
                <a:latin typeface="Arial"/>
                <a:ea typeface="Arial"/>
                <a:cs typeface="Arial"/>
                <a:sym typeface="Arial"/>
              </a:rPr>
              <a:t>Melby, M., Lawrence, MA., Loh, C., Evert, J., Prater, C., Lin, H., Khan, O., 2016</a:t>
            </a:r>
          </a:p>
        </p:txBody>
      </p:sp>
      <p:cxnSp>
        <p:nvCxnSpPr>
          <p:cNvPr id="264" name="Shape 264"/>
          <p:cNvCxnSpPr/>
          <p:nvPr/>
        </p:nvCxnSpPr>
        <p:spPr>
          <a:xfrm>
            <a:off x="479581" y="5664200"/>
            <a:ext cx="10868368" cy="50799"/>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descr="Screen Shot 2016-08-18 at 11.21.42 PM.png"/>
          <p:cNvPicPr preferRelativeResize="0"/>
          <p:nvPr/>
        </p:nvPicPr>
        <p:blipFill rotWithShape="1">
          <a:blip r:embed="rId3">
            <a:alphaModFix/>
          </a:blip>
          <a:srcRect t="3556" b="46515"/>
          <a:stretch/>
        </p:blipFill>
        <p:spPr>
          <a:xfrm>
            <a:off x="101573" y="1397000"/>
            <a:ext cx="6247619" cy="4543102"/>
          </a:xfrm>
          <a:prstGeom prst="rect">
            <a:avLst/>
          </a:prstGeom>
          <a:noFill/>
          <a:ln>
            <a:noFill/>
          </a:ln>
        </p:spPr>
      </p:pic>
      <p:sp>
        <p:nvSpPr>
          <p:cNvPr id="270" name="Shape 270"/>
          <p:cNvSpPr txBox="1">
            <a:spLocks noGrp="1"/>
          </p:cNvSpPr>
          <p:nvPr>
            <p:ph type="title"/>
          </p:nvPr>
        </p:nvSpPr>
        <p:spPr>
          <a:xfrm>
            <a:off x="609441" y="274638"/>
            <a:ext cx="1096994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chemeClr val="dk2"/>
                </a:solidFill>
                <a:latin typeface="Garamond"/>
                <a:ea typeface="Garamond"/>
                <a:cs typeface="Garamond"/>
                <a:sym typeface="Garamond"/>
              </a:rPr>
              <a:t>Summary Guidelines for Implementing STEGH Principles:</a:t>
            </a:r>
          </a:p>
        </p:txBody>
      </p:sp>
      <p:sp>
        <p:nvSpPr>
          <p:cNvPr id="271" name="Shape 271"/>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16</a:t>
            </a:fld>
            <a:endParaRPr lang="en-US" sz="1500" b="0" i="0" u="none" strike="noStrike" cap="none">
              <a:solidFill>
                <a:srgbClr val="FFFFFF"/>
              </a:solidFill>
              <a:latin typeface="Arial"/>
              <a:ea typeface="Arial"/>
              <a:cs typeface="Arial"/>
              <a:sym typeface="Arial"/>
            </a:endParaRPr>
          </a:p>
        </p:txBody>
      </p:sp>
      <p:pic>
        <p:nvPicPr>
          <p:cNvPr id="272" name="Shape 272" descr="Screen Shot 2016-08-18 at 11.21.42 PM.png"/>
          <p:cNvPicPr preferRelativeResize="0"/>
          <p:nvPr/>
        </p:nvPicPr>
        <p:blipFill rotWithShape="1">
          <a:blip r:embed="rId3">
            <a:alphaModFix/>
          </a:blip>
          <a:srcRect t="52709"/>
          <a:stretch/>
        </p:blipFill>
        <p:spPr>
          <a:xfrm>
            <a:off x="5992838" y="1397000"/>
            <a:ext cx="6297559" cy="4337391"/>
          </a:xfrm>
          <a:prstGeom prst="rect">
            <a:avLst/>
          </a:prstGeom>
          <a:noFill/>
          <a:ln>
            <a:noFill/>
          </a:ln>
        </p:spPr>
      </p:pic>
      <p:sp>
        <p:nvSpPr>
          <p:cNvPr id="273" name="Shape 273"/>
          <p:cNvSpPr txBox="1"/>
          <p:nvPr/>
        </p:nvSpPr>
        <p:spPr>
          <a:xfrm>
            <a:off x="101575" y="1803400"/>
            <a:ext cx="432600" cy="4144800"/>
          </a:xfrm>
          <a:prstGeom prst="rect">
            <a:avLst/>
          </a:prstGeom>
          <a:noFill/>
          <a:ln>
            <a:noFill/>
          </a:ln>
        </p:spPr>
        <p:txBody>
          <a:bodyPr lIns="121875" tIns="60925" rIns="121875"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ct val="25000"/>
              <a:buFont typeface="Noto Sans Symbols"/>
              <a:buNone/>
            </a:pPr>
            <a:r>
              <a:rPr lang="en-US" sz="1900" b="0" i="0" u="none" strike="noStrike" cap="none" dirty="0">
                <a:solidFill>
                  <a:srgbClr val="000000"/>
                </a:solidFill>
                <a:latin typeface="Noto Sans Symbols"/>
                <a:ea typeface="Noto Sans Symbols"/>
                <a:cs typeface="Noto Sans Symbols"/>
                <a:sym typeface="Noto Sans Symbols"/>
              </a:rPr>
              <a:t>☒☒</a:t>
            </a:r>
            <a:r>
              <a:rPr lang="en-US" sz="1900" b="0" i="0" u="none" strike="noStrike" cap="none" dirty="0" smtClean="0">
                <a:solidFill>
                  <a:srgbClr val="000000"/>
                </a:solidFill>
                <a:latin typeface="Noto Sans Symbols"/>
                <a:ea typeface="Noto Sans Symbols"/>
                <a:cs typeface="Noto Sans Symbols"/>
                <a:sym typeface="Noto Sans Symbols"/>
              </a:rPr>
              <a:t>☒</a:t>
            </a:r>
            <a:r>
              <a:rPr lang="en-US" sz="1900" b="0" i="0" u="none" strike="noStrike" cap="none" dirty="0" smtClean="0">
                <a:solidFill>
                  <a:srgbClr val="000000"/>
                </a:solidFill>
                <a:latin typeface="Arial"/>
                <a:ea typeface="Arial"/>
                <a:cs typeface="Arial"/>
                <a:sym typeface="Arial"/>
              </a:rPr>
              <a:t>✓</a:t>
            </a:r>
            <a:endParaRPr lang="en-US"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Noto Sans Symbols"/>
              <a:buNone/>
            </a:pPr>
            <a:r>
              <a:rPr lang="en-US" sz="1900" b="0" i="0" u="none" strike="noStrike" cap="none" dirty="0" smtClean="0">
                <a:solidFill>
                  <a:srgbClr val="000000"/>
                </a:solidFill>
                <a:latin typeface="Noto Sans Symbols"/>
                <a:ea typeface="Noto Sans Symbols"/>
                <a:cs typeface="Noto Sans Symbols"/>
                <a:sym typeface="Noto Sans Symbols"/>
              </a:rPr>
              <a:t>☒</a:t>
            </a:r>
          </a:p>
          <a:p>
            <a:pPr marL="0" marR="0" lvl="0" indent="0" algn="l" rtl="0">
              <a:lnSpc>
                <a:spcPct val="100000"/>
              </a:lnSpc>
              <a:spcBef>
                <a:spcPts val="0"/>
              </a:spcBef>
              <a:spcAft>
                <a:spcPts val="0"/>
              </a:spcAft>
              <a:buClr>
                <a:srgbClr val="000000"/>
              </a:buClr>
              <a:buSzPct val="25000"/>
              <a:buFont typeface="Noto Sans Symbols"/>
              <a:buNone/>
            </a:pPr>
            <a:endParaRPr sz="1900" dirty="0"/>
          </a:p>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smtClean="0">
                <a:solidFill>
                  <a:srgbClr val="000000"/>
                </a:solidFill>
                <a:latin typeface="Noto Sans Symbols"/>
                <a:ea typeface="Noto Sans Symbols"/>
                <a:cs typeface="Noto Sans Symbols"/>
                <a:sym typeface="Noto Sans Symbols"/>
              </a:rPr>
              <a:t>☒</a:t>
            </a:r>
            <a:r>
              <a:rPr lang="en-US" sz="1900" dirty="0" smtClean="0">
                <a:solidFill>
                  <a:schemeClr val="dk1"/>
                </a:solidFill>
                <a:latin typeface="Noto Sans Symbols"/>
                <a:ea typeface="Noto Sans Symbols"/>
                <a:cs typeface="Noto Sans Symbols"/>
                <a:sym typeface="Noto Sans Symbols"/>
              </a:rPr>
              <a:t>☒</a:t>
            </a:r>
            <a:r>
              <a:rPr lang="en-US" sz="1900" dirty="0" smtClean="0">
                <a:solidFill>
                  <a:schemeClr val="dk1"/>
                </a:solidFill>
              </a:rPr>
              <a:t>✓</a:t>
            </a:r>
            <a:endParaRPr lang="en-US" sz="1900" dirty="0">
              <a:solidFill>
                <a:schemeClr val="dk1"/>
              </a:solidFill>
            </a:endParaRPr>
          </a:p>
          <a:p>
            <a:pPr lvl="0" rtl="0">
              <a:spcBef>
                <a:spcPts val="0"/>
              </a:spcBef>
              <a:buClr>
                <a:schemeClr val="dk1"/>
              </a:buClr>
              <a:buSzPct val="25000"/>
              <a:buFont typeface="Arial"/>
              <a:buNone/>
            </a:pPr>
            <a:r>
              <a:rPr lang="en-US" sz="1900" dirty="0" smtClean="0">
                <a:solidFill>
                  <a:schemeClr val="dk1"/>
                </a:solidFill>
                <a:latin typeface="Noto Sans Symbols"/>
                <a:ea typeface="Noto Sans Symbols"/>
                <a:cs typeface="Noto Sans Symbols"/>
                <a:sym typeface="Noto Sans Symbols"/>
              </a:rPr>
              <a:t>☒</a:t>
            </a:r>
            <a:r>
              <a:rPr lang="en-US" sz="1900" dirty="0" smtClean="0">
                <a:solidFill>
                  <a:schemeClr val="dk1"/>
                </a:solidFill>
              </a:rPr>
              <a:t>✓</a:t>
            </a:r>
            <a:endParaRPr lang="en-US" sz="1900" dirty="0">
              <a:solidFill>
                <a:schemeClr val="dk1"/>
              </a:solidFill>
            </a:endParaRPr>
          </a:p>
        </p:txBody>
      </p:sp>
      <p:sp>
        <p:nvSpPr>
          <p:cNvPr id="274" name="Shape 274"/>
          <p:cNvSpPr txBox="1"/>
          <p:nvPr/>
        </p:nvSpPr>
        <p:spPr>
          <a:xfrm>
            <a:off x="6094425" y="1803400"/>
            <a:ext cx="513900" cy="1559400"/>
          </a:xfrm>
          <a:prstGeom prst="rect">
            <a:avLst/>
          </a:prstGeom>
          <a:noFill/>
          <a:ln>
            <a:noFill/>
          </a:ln>
        </p:spPr>
        <p:txBody>
          <a:bodyPr lIns="121875" tIns="60925" rIns="121875" bIns="60925" anchor="t" anchorCtr="0">
            <a:noAutofit/>
          </a:bodyPr>
          <a:lstStyle/>
          <a:p>
            <a:pPr marL="0" marR="0" lvl="0" indent="0" algn="l" rtl="0">
              <a:lnSpc>
                <a:spcPct val="100000"/>
              </a:lnSpc>
              <a:spcBef>
                <a:spcPts val="0"/>
              </a:spcBef>
              <a:spcAft>
                <a:spcPts val="0"/>
              </a:spcAft>
              <a:buClr>
                <a:srgbClr val="000000"/>
              </a:buClr>
              <a:buSzPct val="25000"/>
              <a:buFont typeface="Noto Sans Symbols"/>
              <a:buNone/>
            </a:pPr>
            <a:r>
              <a:rPr lang="en-US" sz="1900" b="0" i="0" u="none" strike="noStrike" cap="none">
                <a:solidFill>
                  <a:srgbClr val="000000"/>
                </a:solidFill>
                <a:latin typeface="Noto Sans Symbols"/>
                <a:ea typeface="Noto Sans Symbols"/>
                <a:cs typeface="Noto Sans Symbols"/>
                <a:sym typeface="Noto Sans Symbols"/>
              </a:rPr>
              <a:t>☒☒☒</a:t>
            </a:r>
            <a:r>
              <a:rPr lang="en-US" sz="1900" b="0" i="0" u="none" strike="noStrike" cap="none">
                <a:solidFill>
                  <a:srgbClr val="000000"/>
                </a:solidFill>
                <a:latin typeface="Arial"/>
                <a:ea typeface="Arial"/>
                <a:cs typeface="Arial"/>
                <a:sym typeface="Arial"/>
              </a:rPr>
              <a:t>✓</a:t>
            </a:r>
          </a:p>
        </p:txBody>
      </p:sp>
      <p:sp>
        <p:nvSpPr>
          <p:cNvPr id="275" name="Shape 275"/>
          <p:cNvSpPr txBox="1"/>
          <p:nvPr/>
        </p:nvSpPr>
        <p:spPr>
          <a:xfrm>
            <a:off x="6070799" y="3835400"/>
            <a:ext cx="341700" cy="1559400"/>
          </a:xfrm>
          <a:prstGeom prst="rect">
            <a:avLst/>
          </a:prstGeom>
          <a:noFill/>
          <a:ln>
            <a:noFill/>
          </a:ln>
        </p:spPr>
        <p:txBody>
          <a:bodyPr lIns="121875" tIns="60925" rIns="121875"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smtClean="0">
                <a:solidFill>
                  <a:srgbClr val="000000"/>
                </a:solidFill>
                <a:latin typeface="Arial"/>
                <a:ea typeface="Arial"/>
                <a:cs typeface="Arial"/>
                <a:sym typeface="Arial"/>
              </a:rPr>
              <a:t>✓</a:t>
            </a:r>
            <a:r>
              <a:rPr lang="en-US" sz="1900" b="0" i="0" u="none" strike="noStrike" cap="none" dirty="0" smtClean="0">
                <a:solidFill>
                  <a:srgbClr val="000000"/>
                </a:solidFill>
                <a:latin typeface="Noto Sans Symbols"/>
                <a:ea typeface="Noto Sans Symbols"/>
                <a:cs typeface="Noto Sans Symbols"/>
                <a:sym typeface="Noto Sans Symbols"/>
              </a:rPr>
              <a:t>☒</a:t>
            </a:r>
            <a:r>
              <a:rPr lang="en-US" sz="1900" b="0" i="0" u="none" strike="noStrike" cap="none" dirty="0" smtClean="0">
                <a:solidFill>
                  <a:srgbClr val="000000"/>
                </a:solidFill>
                <a:latin typeface="Arial"/>
                <a:ea typeface="Arial"/>
                <a:cs typeface="Arial"/>
                <a:sym typeface="Arial"/>
              </a:rPr>
              <a:t>✓</a:t>
            </a:r>
            <a:r>
              <a:rPr lang="en-US" sz="1900" b="0" i="0" u="none" strike="noStrike" cap="none" dirty="0" smtClean="0">
                <a:solidFill>
                  <a:srgbClr val="000000"/>
                </a:solidFill>
                <a:latin typeface="Noto Sans Symbols"/>
                <a:ea typeface="Noto Sans Symbols"/>
                <a:cs typeface="Noto Sans Symbols"/>
                <a:sym typeface="Noto Sans Symbols"/>
              </a:rPr>
              <a:t>☒</a:t>
            </a:r>
            <a:r>
              <a:rPr lang="en-US" sz="1900" b="0" i="0" u="none" strike="noStrike" cap="none" dirty="0">
                <a:solidFill>
                  <a:srgbClr val="000000"/>
                </a:solidFill>
                <a:latin typeface="Noto Sans Symbols"/>
                <a:ea typeface="Noto Sans Symbols"/>
                <a:cs typeface="Noto Sans Symbols"/>
                <a:sym typeface="Noto Sans Symbols"/>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304721" y="1600201"/>
            <a:ext cx="11274663" cy="45259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68421"/>
              <a:buFont typeface="Arial"/>
              <a:buChar char="•"/>
            </a:pPr>
            <a:r>
              <a:rPr lang="en-US"/>
              <a:t>Apply</a:t>
            </a:r>
            <a:r>
              <a:rPr lang="en-US" sz="3200" b="0" i="0" u="none" strike="noStrike" cap="none">
                <a:solidFill>
                  <a:schemeClr val="dk2"/>
                </a:solidFill>
                <a:latin typeface="Arial"/>
                <a:ea typeface="Arial"/>
                <a:cs typeface="Arial"/>
                <a:sym typeface="Arial"/>
              </a:rPr>
              <a:t> </a:t>
            </a:r>
            <a:r>
              <a:rPr lang="en-US"/>
              <a:t>our</a:t>
            </a:r>
            <a:r>
              <a:rPr lang="en-US" sz="3200" b="0" i="0" u="none" strike="noStrike" cap="none">
                <a:solidFill>
                  <a:schemeClr val="dk2"/>
                </a:solidFill>
                <a:latin typeface="Arial"/>
                <a:ea typeface="Arial"/>
                <a:cs typeface="Arial"/>
                <a:sym typeface="Arial"/>
              </a:rPr>
              <a:t> </a:t>
            </a:r>
            <a:r>
              <a:rPr lang="en-US" sz="3200" b="1" i="0" u="none" strike="noStrike" cap="none">
                <a:solidFill>
                  <a:schemeClr val="dk2"/>
                </a:solidFill>
                <a:latin typeface="Arial"/>
                <a:ea typeface="Arial"/>
                <a:cs typeface="Arial"/>
                <a:sym typeface="Arial"/>
              </a:rPr>
              <a:t>conceptual model </a:t>
            </a:r>
            <a:r>
              <a:rPr lang="en-US" sz="3200" b="0" i="0" u="none" strike="noStrike" cap="none">
                <a:solidFill>
                  <a:schemeClr val="dk2"/>
                </a:solidFill>
                <a:latin typeface="Arial"/>
                <a:ea typeface="Arial"/>
                <a:cs typeface="Arial"/>
                <a:sym typeface="Arial"/>
              </a:rPr>
              <a:t>for holistic program self-assessment to help us avoid crossing into ethically undesirable territory</a:t>
            </a:r>
          </a:p>
          <a:p>
            <a:pPr marL="342900" marR="0" lvl="0" indent="-342900" algn="l" rtl="0">
              <a:spcBef>
                <a:spcPts val="600"/>
              </a:spcBef>
              <a:spcAft>
                <a:spcPts val="0"/>
              </a:spcAft>
              <a:buClr>
                <a:schemeClr val="dk2"/>
              </a:buClr>
              <a:buSzPct val="100000"/>
              <a:buFont typeface="Arial"/>
              <a:buNone/>
            </a:pPr>
            <a:endParaRPr sz="3200" b="0" i="0" u="none" strike="noStrike" cap="none">
              <a:solidFill>
                <a:schemeClr val="dk2"/>
              </a:solidFill>
              <a:latin typeface="Arial"/>
              <a:ea typeface="Arial"/>
              <a:cs typeface="Arial"/>
              <a:sym typeface="Arial"/>
            </a:endParaRPr>
          </a:p>
        </p:txBody>
      </p:sp>
      <p:sp>
        <p:nvSpPr>
          <p:cNvPr id="281" name="Shape 281"/>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17</a:t>
            </a:fld>
            <a:endParaRPr lang="en-US" sz="1500" b="0" i="0" u="none" strike="noStrike" cap="none">
              <a:solidFill>
                <a:srgbClr val="FFFFFF"/>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15554" y="270441"/>
            <a:ext cx="11357700" cy="763500"/>
          </a:xfrm>
          <a:prstGeom prst="rect">
            <a:avLst/>
          </a:prstGeom>
          <a:noFill/>
          <a:ln>
            <a:noFill/>
          </a:ln>
        </p:spPr>
        <p:txBody>
          <a:bodyPr lIns="121875" tIns="121875" rIns="121875" bIns="121875" anchor="t" anchorCtr="0">
            <a:noAutofit/>
          </a:bodyPr>
          <a:lstStyle/>
          <a:p>
            <a:pPr marL="0" marR="0" lvl="0" indent="0" algn="ctr" rtl="0">
              <a:spcBef>
                <a:spcPts val="0"/>
              </a:spcBef>
              <a:spcAft>
                <a:spcPts val="0"/>
              </a:spcAft>
              <a:buSzPct val="25000"/>
              <a:buNone/>
            </a:pPr>
            <a:r>
              <a:rPr lang="en-US" dirty="0"/>
              <a:t>A conceptual model for </a:t>
            </a:r>
            <a:r>
              <a:rPr lang="en-US" dirty="0" smtClean="0"/>
              <a:t>determining</a:t>
            </a:r>
            <a:br>
              <a:rPr lang="en-US" dirty="0" smtClean="0"/>
            </a:br>
            <a:r>
              <a:rPr lang="en-US" dirty="0" smtClean="0"/>
              <a:t>ethical </a:t>
            </a:r>
            <a:r>
              <a:rPr lang="en-US" dirty="0"/>
              <a:t>acceptability </a:t>
            </a:r>
          </a:p>
        </p:txBody>
      </p:sp>
      <p:sp>
        <p:nvSpPr>
          <p:cNvPr id="287" name="Shape 287"/>
          <p:cNvSpPr txBox="1">
            <a:spLocks noGrp="1"/>
          </p:cNvSpPr>
          <p:nvPr>
            <p:ph type="sldNum" idx="12"/>
          </p:nvPr>
        </p:nvSpPr>
        <p:spPr>
          <a:xfrm>
            <a:off x="11293667" y="6217621"/>
            <a:ext cx="731409" cy="524800"/>
          </a:xfrm>
          <a:prstGeom prst="rect">
            <a:avLst/>
          </a:prstGeom>
          <a:noFill/>
          <a:ln>
            <a:noFill/>
          </a:ln>
        </p:spPr>
        <p:txBody>
          <a:bodyPr lIns="121875" tIns="121875" rIns="121875" bIns="12187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18</a:t>
            </a:fld>
            <a:endParaRPr lang="en-US" sz="1500" b="0" i="0" u="none" strike="noStrike" cap="none">
              <a:solidFill>
                <a:schemeClr val="lt1"/>
              </a:solidFill>
              <a:latin typeface="Arial"/>
              <a:ea typeface="Arial"/>
              <a:cs typeface="Arial"/>
              <a:sym typeface="Arial"/>
            </a:endParaRPr>
          </a:p>
        </p:txBody>
      </p:sp>
      <p:pic>
        <p:nvPicPr>
          <p:cNvPr id="288" name="Shape 288"/>
          <p:cNvPicPr preferRelativeResize="0"/>
          <p:nvPr/>
        </p:nvPicPr>
        <p:blipFill rotWithShape="1">
          <a:blip r:embed="rId3">
            <a:alphaModFix/>
          </a:blip>
          <a:srcRect l="47536"/>
          <a:stretch/>
        </p:blipFill>
        <p:spPr>
          <a:xfrm>
            <a:off x="8517300" y="1649225"/>
            <a:ext cx="3255900" cy="4470300"/>
          </a:xfrm>
          <a:prstGeom prst="rect">
            <a:avLst/>
          </a:prstGeom>
          <a:noFill/>
          <a:ln>
            <a:noFill/>
          </a:ln>
        </p:spPr>
      </p:pic>
      <p:sp>
        <p:nvSpPr>
          <p:cNvPr id="289" name="Shape 289"/>
          <p:cNvSpPr txBox="1"/>
          <p:nvPr/>
        </p:nvSpPr>
        <p:spPr>
          <a:xfrm>
            <a:off x="415549" y="2521775"/>
            <a:ext cx="7759944" cy="2890800"/>
          </a:xfrm>
          <a:prstGeom prst="rect">
            <a:avLst/>
          </a:prstGeom>
          <a:noFill/>
          <a:ln>
            <a:noFill/>
          </a:ln>
        </p:spPr>
        <p:txBody>
          <a:bodyPr lIns="91425" tIns="91425" rIns="91425" bIns="91425" anchor="t" anchorCtr="0">
            <a:noAutofit/>
          </a:bodyPr>
          <a:lstStyle/>
          <a:p>
            <a:pPr marL="457200" lvl="0" indent="-381000" rtl="0">
              <a:spcBef>
                <a:spcPts val="600"/>
              </a:spcBef>
              <a:spcAft>
                <a:spcPts val="600"/>
              </a:spcAft>
              <a:buSzPct val="100000"/>
              <a:buAutoNum type="arabicPeriod"/>
            </a:pPr>
            <a:r>
              <a:rPr lang="en-US" sz="2400" dirty="0"/>
              <a:t>Individual guidelines can be fulfilled to a greater or lesser extent.</a:t>
            </a:r>
          </a:p>
          <a:p>
            <a:pPr marL="457200" lvl="0" indent="-381000" rtl="0">
              <a:spcBef>
                <a:spcPts val="600"/>
              </a:spcBef>
              <a:spcAft>
                <a:spcPts val="600"/>
              </a:spcAft>
              <a:buSzPct val="100000"/>
              <a:buAutoNum type="arabicPeriod"/>
            </a:pPr>
            <a:r>
              <a:rPr lang="en-US" sz="2400" dirty="0"/>
              <a:t>Individual aspects of programs should be assessed according to guiding principles to determine acceptability.</a:t>
            </a:r>
          </a:p>
          <a:p>
            <a:pPr marL="457200" lvl="0" indent="-381000" rtl="0">
              <a:spcBef>
                <a:spcPts val="600"/>
              </a:spcBef>
              <a:spcAft>
                <a:spcPts val="600"/>
              </a:spcAft>
              <a:buSzPct val="100000"/>
              <a:buAutoNum type="arabicPeriod"/>
            </a:pPr>
            <a:r>
              <a:rPr lang="en-US" sz="2400" dirty="0"/>
              <a:t>Program should be assessed holistically, with a few “deal breakers”</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304721" y="1600201"/>
            <a:ext cx="11274600" cy="4526100"/>
          </a:xfrm>
          <a:prstGeom prst="rect">
            <a:avLst/>
          </a:prstGeom>
        </p:spPr>
        <p:txBody>
          <a:bodyPr lIns="121875" tIns="121875" rIns="121875" bIns="121875" anchor="t" anchorCtr="0">
            <a:noAutofit/>
          </a:bodyPr>
          <a:lstStyle/>
          <a:p>
            <a:pPr marL="457200" indent="-381000">
              <a:spcBef>
                <a:spcPts val="0"/>
              </a:spcBef>
              <a:buClr>
                <a:schemeClr val="dk1"/>
              </a:buClr>
            </a:pPr>
            <a:r>
              <a:rPr lang="en-US" sz="2800" dirty="0" smtClean="0">
                <a:solidFill>
                  <a:schemeClr val="dk1"/>
                </a:solidFill>
              </a:rPr>
              <a:t>Potential </a:t>
            </a:r>
            <a:r>
              <a:rPr lang="en-US" sz="2800" dirty="0">
                <a:solidFill>
                  <a:schemeClr val="dk1"/>
                </a:solidFill>
              </a:rPr>
              <a:t>harms and benefits</a:t>
            </a:r>
          </a:p>
          <a:p>
            <a:pPr marL="457200" indent="-381000">
              <a:spcBef>
                <a:spcPts val="0"/>
              </a:spcBef>
              <a:buClr>
                <a:schemeClr val="dk1"/>
              </a:buClr>
            </a:pPr>
            <a:r>
              <a:rPr lang="en-US" sz="2800" dirty="0">
                <a:solidFill>
                  <a:schemeClr val="dk1"/>
                </a:solidFill>
              </a:rPr>
              <a:t>Host community autonomy and empowerment</a:t>
            </a:r>
          </a:p>
          <a:p>
            <a:pPr marL="457200" indent="-381000">
              <a:spcBef>
                <a:spcPts val="0"/>
              </a:spcBef>
              <a:buClr>
                <a:schemeClr val="dk1"/>
              </a:buClr>
            </a:pPr>
            <a:r>
              <a:rPr lang="en-US" sz="2800" dirty="0">
                <a:solidFill>
                  <a:schemeClr val="dk1"/>
                </a:solidFill>
              </a:rPr>
              <a:t>Cross-cultural awareness, humility and empathy</a:t>
            </a:r>
          </a:p>
          <a:p>
            <a:pPr marL="457200" indent="-381000">
              <a:spcBef>
                <a:spcPts val="0"/>
              </a:spcBef>
              <a:buClr>
                <a:schemeClr val="dk1"/>
              </a:buClr>
            </a:pPr>
            <a:r>
              <a:rPr lang="en-US" sz="2800" dirty="0">
                <a:solidFill>
                  <a:schemeClr val="dk1"/>
                </a:solidFill>
              </a:rPr>
              <a:t>Participant and learner </a:t>
            </a:r>
            <a:r>
              <a:rPr lang="en-US" sz="2800" dirty="0" smtClean="0">
                <a:solidFill>
                  <a:schemeClr val="dk1"/>
                </a:solidFill>
              </a:rPr>
              <a:t>integrity</a:t>
            </a:r>
          </a:p>
          <a:p>
            <a:pPr marL="457200" lvl="0" indent="-381000" rtl="0">
              <a:spcBef>
                <a:spcPts val="0"/>
              </a:spcBef>
              <a:buClr>
                <a:schemeClr val="dk1"/>
              </a:buClr>
              <a:buSzPct val="100000"/>
              <a:buAutoNum type="arabicPeriod"/>
            </a:pPr>
            <a:endParaRPr lang="en-US" sz="2400" dirty="0">
              <a:solidFill>
                <a:schemeClr val="dk1"/>
              </a:solidFill>
            </a:endParaRPr>
          </a:p>
          <a:p>
            <a:pPr marL="76200" lvl="0" indent="0" rtl="0">
              <a:spcBef>
                <a:spcPts val="0"/>
              </a:spcBef>
              <a:buClr>
                <a:schemeClr val="dk1"/>
              </a:buClr>
              <a:buSzPct val="100000"/>
              <a:buNone/>
            </a:pPr>
            <a:r>
              <a:rPr lang="en-US" sz="2800" i="1" dirty="0" smtClean="0">
                <a:solidFill>
                  <a:schemeClr val="dk1"/>
                </a:solidFill>
              </a:rPr>
              <a:t>	We can apply these to domains identified from guidelines.</a:t>
            </a:r>
            <a:endParaRPr lang="en-US" sz="2800" i="1" dirty="0">
              <a:solidFill>
                <a:schemeClr val="dk1"/>
              </a:solidFill>
            </a:endParaRPr>
          </a:p>
          <a:p>
            <a:pPr marL="0" lvl="0" indent="0" rtl="0">
              <a:spcBef>
                <a:spcPts val="0"/>
              </a:spcBef>
              <a:buNone/>
            </a:pPr>
            <a:endParaRPr sz="600" dirty="0">
              <a:solidFill>
                <a:schemeClr val="dk1"/>
              </a:solidFill>
            </a:endParaRPr>
          </a:p>
        </p:txBody>
      </p:sp>
      <p:sp>
        <p:nvSpPr>
          <p:cNvPr id="296" name="Shape 296"/>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solidFill>
                  <a:srgbClr val="FFFFFF"/>
                </a:solidFill>
              </a:rPr>
              <a:t>19</a:t>
            </a:fld>
            <a:endParaRPr lang="en-US">
              <a:solidFill>
                <a:srgbClr val="FFFFFF"/>
              </a:solidFill>
            </a:endParaRPr>
          </a:p>
        </p:txBody>
      </p:sp>
      <p:sp>
        <p:nvSpPr>
          <p:cNvPr id="297" name="Shape 297"/>
          <p:cNvSpPr txBox="1"/>
          <p:nvPr/>
        </p:nvSpPr>
        <p:spPr>
          <a:xfrm>
            <a:off x="415500" y="5581475"/>
            <a:ext cx="11147400" cy="669600"/>
          </a:xfrm>
          <a:prstGeom prst="rect">
            <a:avLst/>
          </a:prstGeom>
          <a:noFill/>
          <a:ln>
            <a:noFill/>
          </a:ln>
        </p:spPr>
        <p:txBody>
          <a:bodyPr lIns="91425" tIns="91425" rIns="91425" bIns="91425" anchor="t" anchorCtr="0">
            <a:noAutofit/>
          </a:bodyPr>
          <a:lstStyle/>
          <a:p>
            <a:pPr lvl="0" rtl="0">
              <a:spcBef>
                <a:spcPts val="0"/>
              </a:spcBef>
              <a:buNone/>
            </a:pPr>
            <a:r>
              <a:rPr lang="en-US"/>
              <a:t>References: 1) Melby M, et al. Beyond Medical “Missions” 2) Crump J and Sugarman J et al. Global Health Training: Ethics and Best Practice Guidelines 3) Loh L, et al.  Short Term Global Health Experiences and Local Partnership Models</a:t>
            </a:r>
          </a:p>
        </p:txBody>
      </p:sp>
      <p:sp>
        <p:nvSpPr>
          <p:cNvPr id="298" name="Shape 298"/>
          <p:cNvSpPr txBox="1">
            <a:spLocks noGrp="1"/>
          </p:cNvSpPr>
          <p:nvPr>
            <p:ph type="title"/>
          </p:nvPr>
        </p:nvSpPr>
        <p:spPr>
          <a:xfrm>
            <a:off x="304721" y="274638"/>
            <a:ext cx="11274600" cy="1143000"/>
          </a:xfrm>
          <a:prstGeom prst="rect">
            <a:avLst/>
          </a:prstGeom>
        </p:spPr>
        <p:txBody>
          <a:bodyPr lIns="121875" tIns="121875" rIns="121875" bIns="121875" anchor="ctr" anchorCtr="0">
            <a:noAutofit/>
          </a:bodyPr>
          <a:lstStyle/>
          <a:p>
            <a:pPr lvl="0">
              <a:spcBef>
                <a:spcPts val="0"/>
              </a:spcBef>
              <a:buNone/>
            </a:pPr>
            <a:r>
              <a:rPr lang="en-US" dirty="0" smtClean="0"/>
              <a:t>Basic </a:t>
            </a:r>
            <a:r>
              <a:rPr lang="en-US" dirty="0"/>
              <a:t>ethical principles </a:t>
            </a:r>
            <a:r>
              <a:rPr lang="en-US" dirty="0" smtClean="0"/>
              <a:t>in </a:t>
            </a:r>
            <a:r>
              <a:rPr lang="en-US" dirty="0"/>
              <a:t>a global health setting</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2</a:t>
            </a:fld>
            <a:endParaRPr lang="en-US" sz="1500" b="0" i="0" u="none" strike="noStrike" cap="none">
              <a:solidFill>
                <a:schemeClr val="lt1"/>
              </a:solidFill>
              <a:latin typeface="Arial"/>
              <a:ea typeface="Arial"/>
              <a:cs typeface="Arial"/>
              <a:sym typeface="Arial"/>
            </a:endParaRPr>
          </a:p>
        </p:txBody>
      </p:sp>
      <p:sp>
        <p:nvSpPr>
          <p:cNvPr id="146" name="Shape 146"/>
          <p:cNvSpPr txBox="1">
            <a:spLocks noGrp="1"/>
          </p:cNvSpPr>
          <p:nvPr>
            <p:ph type="title"/>
          </p:nvPr>
        </p:nvSpPr>
        <p:spPr>
          <a:xfrm>
            <a:off x="203147" y="274638"/>
            <a:ext cx="11376236"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Garamond"/>
                <a:ea typeface="Garamond"/>
                <a:cs typeface="Garamond"/>
                <a:sym typeface="Garamond"/>
              </a:rPr>
              <a:t>Activity Disclaimer</a:t>
            </a:r>
          </a:p>
        </p:txBody>
      </p:sp>
      <p:sp>
        <p:nvSpPr>
          <p:cNvPr id="147" name="Shape 147"/>
          <p:cNvSpPr txBox="1">
            <a:spLocks noGrp="1"/>
          </p:cNvSpPr>
          <p:nvPr>
            <p:ph type="body" idx="1"/>
          </p:nvPr>
        </p:nvSpPr>
        <p:spPr>
          <a:xfrm>
            <a:off x="203147" y="1600201"/>
            <a:ext cx="11376236" cy="45259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1100" b="1" i="0" u="none" strike="noStrike" cap="none">
                <a:solidFill>
                  <a:srgbClr val="000000"/>
                </a:solidFill>
                <a:latin typeface="Arial"/>
                <a:ea typeface="Arial"/>
                <a:cs typeface="Arial"/>
                <a:sym typeface="Arial"/>
              </a:rPr>
              <a:t>ACTIVITY DISCLAIMER</a:t>
            </a:r>
          </a:p>
          <a:p>
            <a:pPr marL="0" marR="0" lvl="0" indent="0" algn="l" rtl="0">
              <a:spcBef>
                <a:spcPts val="200"/>
              </a:spcBef>
              <a:spcAft>
                <a:spcPts val="0"/>
              </a:spcAft>
              <a:buClr>
                <a:schemeClr val="dk2"/>
              </a:buClr>
              <a:buSzPct val="25000"/>
              <a:buFont typeface="Arial"/>
              <a:buNone/>
            </a:pPr>
            <a:endParaRPr sz="1100" b="1" i="0" u="none" strike="noStrike" cap="none">
              <a:solidFill>
                <a:srgbClr val="000000"/>
              </a:solidFill>
              <a:latin typeface="Arial"/>
              <a:ea typeface="Arial"/>
              <a:cs typeface="Arial"/>
              <a:sym typeface="Arial"/>
            </a:endParaRPr>
          </a:p>
          <a:p>
            <a:pPr marL="0" marR="0" lvl="0" indent="0" algn="l" rtl="0">
              <a:spcBef>
                <a:spcPts val="200"/>
              </a:spcBef>
              <a:spcAft>
                <a:spcPts val="0"/>
              </a:spcAft>
              <a:buClr>
                <a:schemeClr val="dk2"/>
              </a:buClr>
              <a:buSzPct val="25000"/>
              <a:buFont typeface="Arial"/>
              <a:buNone/>
            </a:pPr>
            <a:endParaRPr sz="1100" b="0" i="0" u="none" strike="noStrike" cap="none">
              <a:solidFill>
                <a:schemeClr val="dk2"/>
              </a:solidFill>
              <a:latin typeface="Arial"/>
              <a:ea typeface="Arial"/>
              <a:cs typeface="Arial"/>
              <a:sym typeface="Arial"/>
            </a:endParaRPr>
          </a:p>
          <a:p>
            <a:pPr marL="0" marR="0" lvl="0" indent="0" algn="l" rtl="0">
              <a:spcBef>
                <a:spcPts val="200"/>
              </a:spcBef>
              <a:spcAft>
                <a:spcPts val="0"/>
              </a:spcAft>
              <a:buClr>
                <a:schemeClr val="dk2"/>
              </a:buClr>
              <a:buSzPct val="25000"/>
              <a:buFont typeface="Arial"/>
              <a:buNone/>
            </a:pPr>
            <a:r>
              <a:rPr lang="en-US" sz="1100" b="0" i="0" u="none" strike="noStrike" cap="none">
                <a:solidFill>
                  <a:schemeClr val="dk2"/>
                </a:solidFill>
                <a:latin typeface="Arial"/>
                <a:ea typeface="Arial"/>
                <a:cs typeface="Arial"/>
                <a:sym typeface="Arial"/>
              </a:rPr>
              <a:t>It is the policy of the AAFP that all individuals in a position to control content disclose any relationships with commercial interests upon nomination/invitation of participation. Disclosure documents are reviewed for potential conflicts of interest (COI), and if identified, conflicts are resolved prior to confirmation of participation. Only those participants who had no conflict of interest or who agreed to an identified resolution process prior to their participation were involved in this CME activity.</a:t>
            </a:r>
          </a:p>
          <a:p>
            <a:pPr marL="342900" marR="0" lvl="0" indent="-349250" algn="l" rtl="0">
              <a:spcBef>
                <a:spcPts val="200"/>
              </a:spcBef>
              <a:spcAft>
                <a:spcPts val="0"/>
              </a:spcAft>
              <a:buClr>
                <a:schemeClr val="dk2"/>
              </a:buClr>
              <a:buSzPct val="100000"/>
              <a:buFont typeface="Arial"/>
              <a:buNone/>
            </a:pPr>
            <a:endParaRPr sz="1100" b="0" i="0" u="none" strike="noStrike" cap="none">
              <a:solidFill>
                <a:schemeClr val="dk2"/>
              </a:solidFill>
              <a:latin typeface="Arial"/>
              <a:ea typeface="Arial"/>
              <a:cs typeface="Arial"/>
              <a:sym typeface="Arial"/>
            </a:endParaRPr>
          </a:p>
          <a:p>
            <a:pPr marL="0" marR="0" lvl="0" indent="0" algn="l" rtl="0">
              <a:spcBef>
                <a:spcPts val="200"/>
              </a:spcBef>
              <a:spcAft>
                <a:spcPts val="0"/>
              </a:spcAft>
              <a:buClr>
                <a:schemeClr val="dk2"/>
              </a:buClr>
              <a:buSzPct val="25000"/>
              <a:buFont typeface="Arial"/>
              <a:buNone/>
            </a:pPr>
            <a:r>
              <a:rPr lang="en-US" sz="1100" b="0" i="0" u="none" strike="noStrike" cap="none">
                <a:solidFill>
                  <a:schemeClr val="dk2"/>
                </a:solidFill>
                <a:latin typeface="Arial"/>
                <a:ea typeface="Arial"/>
                <a:cs typeface="Arial"/>
                <a:sym typeface="Arial"/>
              </a:rPr>
              <a:t>Maria Gabriela Castro MD, Hartley Feld RN,MSN and Rebecca Yarrison PhD have indicated they have no relevant financial relationships to disclose.</a:t>
            </a:r>
          </a:p>
          <a:p>
            <a:pPr marL="342900" marR="0" lvl="0" indent="-349250" algn="l" rtl="0">
              <a:spcBef>
                <a:spcPts val="200"/>
              </a:spcBef>
              <a:spcAft>
                <a:spcPts val="0"/>
              </a:spcAft>
              <a:buClr>
                <a:schemeClr val="dk2"/>
              </a:buClr>
              <a:buSzPct val="100000"/>
              <a:buFont typeface="Arial"/>
              <a:buNone/>
            </a:pPr>
            <a:endParaRPr sz="1100" b="0" i="0" u="none" strike="noStrike" cap="none">
              <a:solidFill>
                <a:schemeClr val="dk2"/>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20</a:t>
            </a:fld>
            <a:endParaRPr lang="en-US"/>
          </a:p>
        </p:txBody>
      </p:sp>
      <p:sp>
        <p:nvSpPr>
          <p:cNvPr id="305" name="Shape 305"/>
          <p:cNvSpPr/>
          <p:nvPr/>
        </p:nvSpPr>
        <p:spPr>
          <a:xfrm>
            <a:off x="8748025" y="2866762"/>
            <a:ext cx="799500" cy="538200"/>
          </a:xfrm>
          <a:prstGeom prst="mathEqual">
            <a:avLst>
              <a:gd name="adj1" fmla="val 23520"/>
              <a:gd name="adj2" fmla="val 1176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txBox="1"/>
          <p:nvPr/>
        </p:nvSpPr>
        <p:spPr>
          <a:xfrm>
            <a:off x="9641175" y="1583700"/>
            <a:ext cx="2229600" cy="3690600"/>
          </a:xfrm>
          <a:prstGeom prst="rect">
            <a:avLst/>
          </a:prstGeom>
          <a:noFill/>
          <a:ln>
            <a:noFill/>
          </a:ln>
        </p:spPr>
        <p:txBody>
          <a:bodyPr lIns="91425" tIns="91425" rIns="91425" bIns="91425" anchor="t" anchorCtr="0">
            <a:noAutofit/>
          </a:bodyPr>
          <a:lstStyle/>
          <a:p>
            <a:pPr lvl="0">
              <a:spcBef>
                <a:spcPts val="0"/>
              </a:spcBef>
              <a:buNone/>
            </a:pPr>
            <a:r>
              <a:rPr lang="en-US" sz="2000" dirty="0"/>
              <a:t>Identifies programs </a:t>
            </a:r>
            <a:r>
              <a:rPr lang="en-US" sz="2000" dirty="0" smtClean="0"/>
              <a:t>that</a:t>
            </a:r>
          </a:p>
          <a:p>
            <a:pPr lvl="0">
              <a:spcBef>
                <a:spcPts val="0"/>
              </a:spcBef>
              <a:buNone/>
            </a:pPr>
            <a:r>
              <a:rPr lang="en-US" sz="2000" dirty="0" smtClean="0"/>
              <a:t>are </a:t>
            </a:r>
            <a:r>
              <a:rPr lang="en-US" sz="2000" dirty="0"/>
              <a:t>ethically acceptable or unacceptable.</a:t>
            </a:r>
          </a:p>
          <a:p>
            <a:pPr lvl="0">
              <a:spcBef>
                <a:spcPts val="0"/>
              </a:spcBef>
              <a:buNone/>
            </a:pPr>
            <a:endParaRPr sz="2000" dirty="0"/>
          </a:p>
          <a:p>
            <a:pPr lvl="0">
              <a:spcBef>
                <a:spcPts val="0"/>
              </a:spcBef>
              <a:buNone/>
            </a:pPr>
            <a:r>
              <a:rPr lang="en-US" sz="2000" dirty="0"/>
              <a:t>Identifies ethically stronger and weaker elements of all programs.</a:t>
            </a:r>
          </a:p>
        </p:txBody>
      </p:sp>
      <p:pic>
        <p:nvPicPr>
          <p:cNvPr id="307" name="Shape 307"/>
          <p:cNvPicPr preferRelativeResize="0"/>
          <p:nvPr/>
        </p:nvPicPr>
        <p:blipFill>
          <a:blip r:embed="rId3">
            <a:alphaModFix/>
          </a:blip>
          <a:stretch>
            <a:fillRect/>
          </a:stretch>
        </p:blipFill>
        <p:spPr>
          <a:xfrm>
            <a:off x="77402" y="567675"/>
            <a:ext cx="8670624" cy="5136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04721" y="274638"/>
            <a:ext cx="11274600" cy="1143000"/>
          </a:xfrm>
          <a:prstGeom prst="rect">
            <a:avLst/>
          </a:prstGeom>
        </p:spPr>
        <p:txBody>
          <a:bodyPr lIns="121875" tIns="121875" rIns="121875" bIns="121875" anchor="ctr" anchorCtr="0">
            <a:noAutofit/>
          </a:bodyPr>
          <a:lstStyle/>
          <a:p>
            <a:pPr lvl="0" algn="l">
              <a:spcBef>
                <a:spcPts val="0"/>
              </a:spcBef>
              <a:buClr>
                <a:schemeClr val="dk1"/>
              </a:buClr>
              <a:buSzPct val="25000"/>
              <a:buFont typeface="Arial"/>
              <a:buNone/>
            </a:pPr>
            <a:r>
              <a:rPr lang="en-US" dirty="0" smtClean="0">
                <a:solidFill>
                  <a:schemeClr val="dk1"/>
                </a:solidFill>
                <a:ea typeface="Arial"/>
                <a:sym typeface="Arial"/>
              </a:rPr>
              <a:t>Domain: Program </a:t>
            </a:r>
            <a:r>
              <a:rPr lang="en-US" dirty="0">
                <a:solidFill>
                  <a:schemeClr val="dk1"/>
                </a:solidFill>
                <a:ea typeface="Arial"/>
                <a:sym typeface="Arial"/>
              </a:rPr>
              <a:t>Structure</a:t>
            </a:r>
          </a:p>
        </p:txBody>
      </p:sp>
      <p:sp>
        <p:nvSpPr>
          <p:cNvPr id="314" name="Shape 314"/>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21</a:t>
            </a:fld>
            <a:endParaRPr lang="en-US"/>
          </a:p>
        </p:txBody>
      </p:sp>
      <p:sp>
        <p:nvSpPr>
          <p:cNvPr id="315" name="Shape 315"/>
          <p:cNvSpPr txBox="1"/>
          <p:nvPr/>
        </p:nvSpPr>
        <p:spPr>
          <a:xfrm>
            <a:off x="475093" y="1276275"/>
            <a:ext cx="11104228" cy="4659000"/>
          </a:xfrm>
          <a:prstGeom prst="rect">
            <a:avLst/>
          </a:prstGeom>
          <a:noFill/>
          <a:ln>
            <a:noFill/>
          </a:ln>
        </p:spPr>
        <p:txBody>
          <a:bodyPr lIns="91425" tIns="91425" rIns="91425" bIns="91425" anchor="ctr" anchorCtr="0">
            <a:noAutofit/>
          </a:bodyPr>
          <a:lstStyle/>
          <a:p>
            <a:pPr lvl="0" rtl="0">
              <a:spcBef>
                <a:spcPts val="600"/>
              </a:spcBef>
              <a:buClr>
                <a:schemeClr val="dk1"/>
              </a:buClr>
              <a:buSzPct val="45833"/>
              <a:buFont typeface="Arial"/>
              <a:buNone/>
            </a:pPr>
            <a:r>
              <a:rPr lang="en-US" sz="2000" b="1" dirty="0">
                <a:solidFill>
                  <a:schemeClr val="dk1"/>
                </a:solidFill>
              </a:rPr>
              <a:t>Community Engagement and Integration</a:t>
            </a:r>
          </a:p>
          <a:p>
            <a:pPr marL="457200" lvl="0" indent="-349250" rtl="0">
              <a:spcBef>
                <a:spcPts val="600"/>
              </a:spcBef>
              <a:buClr>
                <a:schemeClr val="dk1"/>
              </a:buClr>
              <a:buSzPct val="79166"/>
              <a:buChar char="●"/>
            </a:pPr>
            <a:r>
              <a:rPr lang="en-US" sz="2000" dirty="0">
                <a:solidFill>
                  <a:schemeClr val="dk1"/>
                </a:solidFill>
              </a:rPr>
              <a:t>Tipping </a:t>
            </a:r>
            <a:r>
              <a:rPr lang="en-US" sz="2000" dirty="0" smtClean="0">
                <a:solidFill>
                  <a:schemeClr val="dk1"/>
                </a:solidFill>
              </a:rPr>
              <a:t>Point:  Narrow </a:t>
            </a:r>
            <a:r>
              <a:rPr lang="en-US" sz="2000" dirty="0">
                <a:solidFill>
                  <a:schemeClr val="dk1"/>
                </a:solidFill>
              </a:rPr>
              <a:t>or improper consultation, lack of awareness of power differentials, failure to address community </a:t>
            </a:r>
            <a:r>
              <a:rPr lang="en-US" sz="2000" dirty="0" smtClean="0">
                <a:solidFill>
                  <a:schemeClr val="dk1"/>
                </a:solidFill>
              </a:rPr>
              <a:t>priorities</a:t>
            </a:r>
          </a:p>
          <a:p>
            <a:pPr marL="457200" lvl="0" indent="-349250" rtl="0">
              <a:spcBef>
                <a:spcPts val="600"/>
              </a:spcBef>
              <a:buClr>
                <a:schemeClr val="dk1"/>
              </a:buClr>
              <a:buSzPct val="79166"/>
              <a:buChar char="●"/>
            </a:pPr>
            <a:endParaRPr lang="en-US" sz="2000" dirty="0">
              <a:solidFill>
                <a:schemeClr val="dk1"/>
              </a:solidFill>
            </a:endParaRPr>
          </a:p>
          <a:p>
            <a:pPr lvl="0" rtl="0">
              <a:spcBef>
                <a:spcPts val="600"/>
              </a:spcBef>
              <a:buClr>
                <a:schemeClr val="dk1"/>
              </a:buClr>
              <a:buSzPct val="45833"/>
              <a:buFont typeface="Arial"/>
              <a:buNone/>
            </a:pPr>
            <a:r>
              <a:rPr lang="en-US" sz="2000" b="1" dirty="0">
                <a:solidFill>
                  <a:schemeClr val="dk1"/>
                </a:solidFill>
              </a:rPr>
              <a:t>Resources to Support Program</a:t>
            </a:r>
          </a:p>
          <a:p>
            <a:pPr marL="457200" lvl="0" indent="-349250" rtl="0">
              <a:spcBef>
                <a:spcPts val="600"/>
              </a:spcBef>
              <a:buClr>
                <a:schemeClr val="dk1"/>
              </a:buClr>
              <a:buSzPct val="79166"/>
              <a:buChar char="●"/>
            </a:pPr>
            <a:r>
              <a:rPr lang="en-US" sz="2000" dirty="0">
                <a:solidFill>
                  <a:schemeClr val="dk1"/>
                </a:solidFill>
              </a:rPr>
              <a:t>Tipping </a:t>
            </a:r>
            <a:r>
              <a:rPr lang="en-US" sz="2000" dirty="0" smtClean="0">
                <a:solidFill>
                  <a:schemeClr val="dk1"/>
                </a:solidFill>
              </a:rPr>
              <a:t>Point:  Resources </a:t>
            </a:r>
            <a:r>
              <a:rPr lang="en-US" sz="2000" dirty="0">
                <a:solidFill>
                  <a:schemeClr val="dk1"/>
                </a:solidFill>
              </a:rPr>
              <a:t>insufficient to accomplish goals, initiatives under-resourced such that unacceptable risks accrue to </a:t>
            </a:r>
            <a:r>
              <a:rPr lang="en-US" sz="2000" dirty="0" smtClean="0">
                <a:solidFill>
                  <a:schemeClr val="dk1"/>
                </a:solidFill>
              </a:rPr>
              <a:t>participants</a:t>
            </a:r>
          </a:p>
          <a:p>
            <a:pPr marL="107950" lvl="0" rtl="0">
              <a:spcBef>
                <a:spcPts val="600"/>
              </a:spcBef>
              <a:buClr>
                <a:schemeClr val="dk1"/>
              </a:buClr>
              <a:buSzPct val="79166"/>
            </a:pPr>
            <a:endParaRPr lang="en-US" sz="2000" dirty="0">
              <a:solidFill>
                <a:schemeClr val="dk1"/>
              </a:solidFill>
            </a:endParaRPr>
          </a:p>
          <a:p>
            <a:pPr lvl="0" rtl="0">
              <a:spcBef>
                <a:spcPts val="600"/>
              </a:spcBef>
              <a:buClr>
                <a:schemeClr val="dk1"/>
              </a:buClr>
              <a:buSzPct val="45833"/>
              <a:buFont typeface="Arial"/>
              <a:buNone/>
            </a:pPr>
            <a:r>
              <a:rPr lang="en-US" sz="2000" b="1" dirty="0">
                <a:solidFill>
                  <a:schemeClr val="dk1"/>
                </a:solidFill>
              </a:rPr>
              <a:t>Sustainability and Follow-Up</a:t>
            </a:r>
          </a:p>
          <a:p>
            <a:pPr marL="457200" lvl="0" indent="-349250" rtl="0">
              <a:spcBef>
                <a:spcPts val="600"/>
              </a:spcBef>
              <a:buClr>
                <a:schemeClr val="dk1"/>
              </a:buClr>
              <a:buSzPct val="79166"/>
              <a:buChar char="●"/>
            </a:pPr>
            <a:r>
              <a:rPr lang="en-US" sz="2000" dirty="0">
                <a:solidFill>
                  <a:schemeClr val="dk1"/>
                </a:solidFill>
              </a:rPr>
              <a:t>Tipping </a:t>
            </a:r>
            <a:r>
              <a:rPr lang="en-US" sz="2000" dirty="0" smtClean="0">
                <a:solidFill>
                  <a:schemeClr val="dk1"/>
                </a:solidFill>
              </a:rPr>
              <a:t>Point:  Lack </a:t>
            </a:r>
            <a:r>
              <a:rPr lang="en-US" sz="2000" dirty="0">
                <a:solidFill>
                  <a:schemeClr val="dk1"/>
                </a:solidFill>
              </a:rPr>
              <a:t>of follow-up leaves patients worse off, insufficient relationship with local services to provide additional specialty care, program limited to isolated short term visits</a:t>
            </a:r>
          </a:p>
        </p:txBody>
      </p:sp>
      <p:sp>
        <p:nvSpPr>
          <p:cNvPr id="6" name="TextBox 5"/>
          <p:cNvSpPr txBox="1"/>
          <p:nvPr/>
        </p:nvSpPr>
        <p:spPr>
          <a:xfrm>
            <a:off x="8961413" y="813416"/>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04725" y="414057"/>
            <a:ext cx="11274600" cy="863100"/>
          </a:xfrm>
          <a:prstGeom prst="rect">
            <a:avLst/>
          </a:prstGeom>
        </p:spPr>
        <p:txBody>
          <a:bodyPr lIns="121875" tIns="121875" rIns="121875" bIns="121875" anchor="ctr" anchorCtr="0">
            <a:noAutofit/>
          </a:bodyPr>
          <a:lstStyle/>
          <a:p>
            <a:pPr lvl="0" algn="l">
              <a:spcBef>
                <a:spcPts val="0"/>
              </a:spcBef>
              <a:buClr>
                <a:schemeClr val="dk1"/>
              </a:buClr>
              <a:buSzPct val="25000"/>
              <a:buFont typeface="Arial"/>
              <a:buNone/>
            </a:pPr>
            <a:r>
              <a:rPr lang="en-US" dirty="0" smtClean="0">
                <a:solidFill>
                  <a:schemeClr val="dk1"/>
                </a:solidFill>
                <a:ea typeface="Arial"/>
                <a:sym typeface="Arial"/>
              </a:rPr>
              <a:t>Domain: Effects </a:t>
            </a:r>
            <a:r>
              <a:rPr lang="en-US" dirty="0">
                <a:solidFill>
                  <a:schemeClr val="dk1"/>
                </a:solidFill>
                <a:ea typeface="Arial"/>
                <a:sym typeface="Arial"/>
              </a:rPr>
              <a:t>on </a:t>
            </a:r>
            <a:r>
              <a:rPr lang="en-US" dirty="0" smtClean="0">
                <a:solidFill>
                  <a:schemeClr val="dk1"/>
                </a:solidFill>
                <a:ea typeface="Arial"/>
                <a:sym typeface="Arial"/>
              </a:rPr>
              <a:t>Patients &amp; Community</a:t>
            </a:r>
            <a:endParaRPr lang="en-US" dirty="0">
              <a:solidFill>
                <a:schemeClr val="dk1"/>
              </a:solidFill>
              <a:ea typeface="Arial"/>
              <a:sym typeface="Arial"/>
            </a:endParaRPr>
          </a:p>
        </p:txBody>
      </p:sp>
      <p:sp>
        <p:nvSpPr>
          <p:cNvPr id="322" name="Shape 322"/>
          <p:cNvSpPr txBox="1">
            <a:spLocks noGrp="1"/>
          </p:cNvSpPr>
          <p:nvPr>
            <p:ph type="body" idx="1"/>
          </p:nvPr>
        </p:nvSpPr>
        <p:spPr>
          <a:xfrm>
            <a:off x="457125" y="1486992"/>
            <a:ext cx="10910852" cy="4370178"/>
          </a:xfrm>
          <a:prstGeom prst="rect">
            <a:avLst/>
          </a:prstGeom>
        </p:spPr>
        <p:txBody>
          <a:bodyPr lIns="121875" tIns="121875" rIns="121875" bIns="121875" anchor="t" anchorCtr="0">
            <a:noAutofit/>
          </a:bodyPr>
          <a:lstStyle/>
          <a:p>
            <a:pPr marL="0" lvl="0" indent="-69850">
              <a:lnSpc>
                <a:spcPct val="115000"/>
              </a:lnSpc>
              <a:spcBef>
                <a:spcPts val="0"/>
              </a:spcBef>
              <a:buClr>
                <a:schemeClr val="dk1"/>
              </a:buClr>
              <a:buSzPct val="45833"/>
              <a:buFont typeface="Arial"/>
              <a:buNone/>
            </a:pPr>
            <a:r>
              <a:rPr lang="en-US" sz="2000" b="1" dirty="0">
                <a:solidFill>
                  <a:schemeClr val="dk1"/>
                </a:solidFill>
              </a:rPr>
              <a:t>Appropriate Supervision of Learners</a:t>
            </a:r>
          </a:p>
          <a:p>
            <a:pPr marL="457200" lvl="0" indent="-349250">
              <a:lnSpc>
                <a:spcPct val="115000"/>
              </a:lnSpc>
              <a:spcBef>
                <a:spcPts val="800"/>
              </a:spcBef>
              <a:buClr>
                <a:schemeClr val="dk1"/>
              </a:buClr>
            </a:pPr>
            <a:r>
              <a:rPr lang="en-US" sz="2000" dirty="0">
                <a:solidFill>
                  <a:schemeClr val="dk1"/>
                </a:solidFill>
              </a:rPr>
              <a:t>Tipping Point: Insufficient supervision (numbers, specialties, professions, activities) so that risk of harm becomes unacceptable (low threshold)</a:t>
            </a:r>
          </a:p>
          <a:p>
            <a:pPr marL="0" lvl="0" indent="-69850">
              <a:lnSpc>
                <a:spcPct val="115000"/>
              </a:lnSpc>
              <a:spcBef>
                <a:spcPts val="900"/>
              </a:spcBef>
              <a:buClr>
                <a:schemeClr val="dk1"/>
              </a:buClr>
              <a:buSzPct val="45833"/>
              <a:buFont typeface="Arial"/>
              <a:buNone/>
            </a:pPr>
            <a:r>
              <a:rPr lang="en-US" sz="2000" b="1" dirty="0">
                <a:solidFill>
                  <a:schemeClr val="dk1"/>
                </a:solidFill>
              </a:rPr>
              <a:t>Learner Training</a:t>
            </a:r>
          </a:p>
          <a:p>
            <a:pPr marL="457200" lvl="0" indent="-349250">
              <a:lnSpc>
                <a:spcPct val="115000"/>
              </a:lnSpc>
              <a:spcBef>
                <a:spcPts val="800"/>
              </a:spcBef>
              <a:buClr>
                <a:schemeClr val="dk1"/>
              </a:buClr>
            </a:pPr>
            <a:r>
              <a:rPr lang="en-US" sz="2000" dirty="0">
                <a:solidFill>
                  <a:schemeClr val="dk1"/>
                </a:solidFill>
              </a:rPr>
              <a:t>Tipping Point: training insufficient to move learners beyond poverty tourism, learners not in possession of basic level necessary skills, training does not include cultural learning or recognition of cultural/regional aspects of care</a:t>
            </a:r>
          </a:p>
          <a:p>
            <a:pPr marL="0" lvl="0" indent="-69850">
              <a:lnSpc>
                <a:spcPct val="115000"/>
              </a:lnSpc>
              <a:spcBef>
                <a:spcPts val="900"/>
              </a:spcBef>
              <a:buClr>
                <a:schemeClr val="dk1"/>
              </a:buClr>
              <a:buSzPct val="45833"/>
              <a:buFont typeface="Arial"/>
              <a:buNone/>
            </a:pPr>
            <a:r>
              <a:rPr lang="en-US" sz="2000" b="1" dirty="0">
                <a:solidFill>
                  <a:schemeClr val="dk1"/>
                </a:solidFill>
              </a:rPr>
              <a:t>Culturally Appropriate Care</a:t>
            </a:r>
          </a:p>
          <a:p>
            <a:pPr marL="457200" lvl="0" indent="-349250">
              <a:lnSpc>
                <a:spcPct val="115000"/>
              </a:lnSpc>
              <a:spcBef>
                <a:spcPts val="800"/>
              </a:spcBef>
              <a:buClr>
                <a:schemeClr val="dk1"/>
              </a:buClr>
            </a:pPr>
            <a:r>
              <a:rPr lang="en-US" sz="2000" dirty="0">
                <a:solidFill>
                  <a:schemeClr val="dk1"/>
                </a:solidFill>
              </a:rPr>
              <a:t>Tipping Point: ignorance harms, insensitivity to individuals’ lived experience, poverty tourism, offense to community</a:t>
            </a:r>
          </a:p>
        </p:txBody>
      </p:sp>
      <p:sp>
        <p:nvSpPr>
          <p:cNvPr id="323" name="Shape 323"/>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22</a:t>
            </a:fld>
            <a:endParaRPr lang="en-US"/>
          </a:p>
        </p:txBody>
      </p:sp>
      <p:sp>
        <p:nvSpPr>
          <p:cNvPr id="6" name="TextBox 5"/>
          <p:cNvSpPr txBox="1"/>
          <p:nvPr/>
        </p:nvSpPr>
        <p:spPr>
          <a:xfrm>
            <a:off x="8961417" y="856854"/>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04725" y="414057"/>
            <a:ext cx="11274600" cy="863100"/>
          </a:xfrm>
          <a:prstGeom prst="rect">
            <a:avLst/>
          </a:prstGeom>
        </p:spPr>
        <p:txBody>
          <a:bodyPr lIns="121875" tIns="121875" rIns="121875" bIns="121875" anchor="ctr" anchorCtr="0">
            <a:noAutofit/>
          </a:bodyPr>
          <a:lstStyle/>
          <a:p>
            <a:pPr lvl="0" algn="l">
              <a:spcBef>
                <a:spcPts val="0"/>
              </a:spcBef>
              <a:buClr>
                <a:schemeClr val="dk1"/>
              </a:buClr>
              <a:buSzPct val="25000"/>
              <a:buFont typeface="Arial"/>
              <a:buNone/>
            </a:pPr>
            <a:r>
              <a:rPr lang="en-US" dirty="0" smtClean="0">
                <a:solidFill>
                  <a:schemeClr val="dk1"/>
                </a:solidFill>
                <a:ea typeface="Arial"/>
                <a:sym typeface="Arial"/>
              </a:rPr>
              <a:t>Domain: Effects </a:t>
            </a:r>
            <a:r>
              <a:rPr lang="en-US" dirty="0">
                <a:solidFill>
                  <a:schemeClr val="dk1"/>
                </a:solidFill>
                <a:ea typeface="Arial"/>
                <a:sym typeface="Arial"/>
              </a:rPr>
              <a:t>on </a:t>
            </a:r>
            <a:r>
              <a:rPr lang="en-US" dirty="0" smtClean="0">
                <a:solidFill>
                  <a:schemeClr val="dk1"/>
                </a:solidFill>
                <a:ea typeface="Arial"/>
                <a:sym typeface="Arial"/>
              </a:rPr>
              <a:t>Learners</a:t>
            </a:r>
            <a:endParaRPr lang="en-US" dirty="0">
              <a:solidFill>
                <a:schemeClr val="dk1"/>
              </a:solidFill>
              <a:ea typeface="Arial"/>
              <a:sym typeface="Arial"/>
            </a:endParaRPr>
          </a:p>
        </p:txBody>
      </p:sp>
      <p:sp>
        <p:nvSpPr>
          <p:cNvPr id="322" name="Shape 322"/>
          <p:cNvSpPr txBox="1">
            <a:spLocks noGrp="1"/>
          </p:cNvSpPr>
          <p:nvPr>
            <p:ph type="body" idx="1"/>
          </p:nvPr>
        </p:nvSpPr>
        <p:spPr>
          <a:xfrm>
            <a:off x="426149" y="1486992"/>
            <a:ext cx="10910852" cy="4370178"/>
          </a:xfrm>
          <a:prstGeom prst="rect">
            <a:avLst/>
          </a:prstGeom>
        </p:spPr>
        <p:txBody>
          <a:bodyPr lIns="121875" tIns="121875" rIns="121875" bIns="121875" anchor="t" anchorCtr="0">
            <a:noAutofit/>
          </a:bodyPr>
          <a:lstStyle/>
          <a:p>
            <a:pPr marL="63500" lvl="0" indent="-1588">
              <a:lnSpc>
                <a:spcPct val="115000"/>
              </a:lnSpc>
              <a:spcBef>
                <a:spcPts val="0"/>
              </a:spcBef>
              <a:buClr>
                <a:schemeClr val="dk1"/>
              </a:buClr>
              <a:buSzPct val="45833"/>
              <a:buNone/>
            </a:pPr>
            <a:r>
              <a:rPr lang="en-US" sz="2000" b="1" dirty="0" smtClean="0">
                <a:solidFill>
                  <a:schemeClr val="dk1"/>
                </a:solidFill>
              </a:rPr>
              <a:t>Safety</a:t>
            </a:r>
            <a:endParaRPr lang="en-US" sz="2000" b="1" dirty="0">
              <a:solidFill>
                <a:schemeClr val="dk1"/>
              </a:solidFill>
            </a:endParaRPr>
          </a:p>
          <a:p>
            <a:pPr marL="457200" lvl="0" indent="-349250">
              <a:lnSpc>
                <a:spcPct val="115000"/>
              </a:lnSpc>
              <a:spcBef>
                <a:spcPts val="800"/>
              </a:spcBef>
              <a:buClr>
                <a:schemeClr val="dk1"/>
              </a:buClr>
              <a:buSzPct val="79166"/>
              <a:buChar char="●"/>
            </a:pPr>
            <a:r>
              <a:rPr lang="en-US" sz="2000" dirty="0">
                <a:solidFill>
                  <a:schemeClr val="dk1"/>
                </a:solidFill>
              </a:rPr>
              <a:t>Tipping Point: Compromise physical safety, does not attempt to provide safe space to deal with difficult issues</a:t>
            </a:r>
          </a:p>
          <a:p>
            <a:pPr marL="63500" lvl="0" indent="-1588">
              <a:lnSpc>
                <a:spcPct val="115000"/>
              </a:lnSpc>
              <a:spcBef>
                <a:spcPts val="900"/>
              </a:spcBef>
              <a:buClr>
                <a:schemeClr val="dk1"/>
              </a:buClr>
              <a:buSzPct val="45833"/>
              <a:buNone/>
              <a:tabLst>
                <a:tab pos="107950" algn="l"/>
              </a:tabLst>
            </a:pPr>
            <a:r>
              <a:rPr lang="en-US" sz="2000" b="1" dirty="0">
                <a:solidFill>
                  <a:schemeClr val="dk1"/>
                </a:solidFill>
              </a:rPr>
              <a:t>Effective Learning Environment</a:t>
            </a:r>
          </a:p>
          <a:p>
            <a:pPr marL="457200" lvl="0" indent="-349250">
              <a:lnSpc>
                <a:spcPct val="115000"/>
              </a:lnSpc>
              <a:spcBef>
                <a:spcPts val="800"/>
              </a:spcBef>
              <a:buClr>
                <a:schemeClr val="dk1"/>
              </a:buClr>
              <a:buSzPct val="79166"/>
              <a:buChar char="●"/>
            </a:pPr>
            <a:r>
              <a:rPr lang="en-US" sz="2000" dirty="0">
                <a:solidFill>
                  <a:schemeClr val="dk1"/>
                </a:solidFill>
              </a:rPr>
              <a:t>Tipping Point: Learning goals are not met because environment is not conducive to practice</a:t>
            </a:r>
          </a:p>
          <a:p>
            <a:pPr marL="63500" lvl="0" indent="-1588">
              <a:lnSpc>
                <a:spcPct val="115000"/>
              </a:lnSpc>
              <a:spcBef>
                <a:spcPts val="900"/>
              </a:spcBef>
              <a:buClr>
                <a:schemeClr val="dk1"/>
              </a:buClr>
              <a:buSzPct val="45833"/>
              <a:buNone/>
            </a:pPr>
            <a:r>
              <a:rPr lang="en-US" sz="2000" b="1" dirty="0">
                <a:solidFill>
                  <a:schemeClr val="dk1"/>
                </a:solidFill>
              </a:rPr>
              <a:t>Appropriate Opportunities to Practice</a:t>
            </a:r>
          </a:p>
          <a:p>
            <a:pPr marL="457200" lvl="0" indent="-349250">
              <a:lnSpc>
                <a:spcPct val="115000"/>
              </a:lnSpc>
              <a:spcBef>
                <a:spcPts val="800"/>
              </a:spcBef>
              <a:buClr>
                <a:schemeClr val="dk1"/>
              </a:buClr>
              <a:buSzPct val="79166"/>
              <a:buChar char="●"/>
            </a:pPr>
            <a:r>
              <a:rPr lang="en-US" sz="2000" dirty="0">
                <a:solidFill>
                  <a:schemeClr val="dk1"/>
                </a:solidFill>
              </a:rPr>
              <a:t>Tipping Point: Practice is insufficient to stretch students, or goes beyond stretching to have learners working outside of their scope of practice or beyond their skill levels</a:t>
            </a:r>
          </a:p>
          <a:p>
            <a:pPr marL="457200" lvl="0" indent="-349250">
              <a:lnSpc>
                <a:spcPct val="115000"/>
              </a:lnSpc>
              <a:spcBef>
                <a:spcPts val="800"/>
              </a:spcBef>
              <a:buClr>
                <a:schemeClr val="dk1"/>
              </a:buClr>
            </a:pPr>
            <a:endParaRPr lang="en-US" sz="2000" dirty="0">
              <a:solidFill>
                <a:schemeClr val="dk1"/>
              </a:solidFill>
            </a:endParaRPr>
          </a:p>
        </p:txBody>
      </p:sp>
      <p:sp>
        <p:nvSpPr>
          <p:cNvPr id="323" name="Shape 323"/>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23</a:t>
            </a:fld>
            <a:endParaRPr lang="en-US"/>
          </a:p>
        </p:txBody>
      </p:sp>
      <p:sp>
        <p:nvSpPr>
          <p:cNvPr id="6" name="TextBox 5"/>
          <p:cNvSpPr txBox="1"/>
          <p:nvPr/>
        </p:nvSpPr>
        <p:spPr>
          <a:xfrm>
            <a:off x="8719093" y="753191"/>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extLst>
      <p:ext uri="{BB962C8B-B14F-4D97-AF65-F5344CB8AC3E}">
        <p14:creationId xmlns:p14="http://schemas.microsoft.com/office/powerpoint/2010/main" val="16055400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36436" y="8302972"/>
            <a:ext cx="1771908" cy="1015663"/>
          </a:xfrm>
          <a:prstGeom prst="rect">
            <a:avLst/>
          </a:prstGeom>
          <a:noFill/>
        </p:spPr>
        <p:txBody>
          <a:bodyPr wrap="square" rtlCol="0">
            <a:spAutoFit/>
          </a:bodyPr>
          <a:lstStyle/>
          <a:p>
            <a:r>
              <a:rPr lang="en-US" sz="3000" b="1" dirty="0" smtClean="0">
                <a:solidFill>
                  <a:schemeClr val="bg1"/>
                </a:solidFill>
              </a:rPr>
              <a:t>Acceptable Risk</a:t>
            </a:r>
            <a:endParaRPr lang="en-US" sz="3000" b="1" dirty="0">
              <a:solidFill>
                <a:schemeClr val="bg1"/>
              </a:solidFill>
            </a:endParaRPr>
          </a:p>
        </p:txBody>
      </p:sp>
      <p:pic>
        <p:nvPicPr>
          <p:cNvPr id="1026" name="Picture 2" descr="https://cdn-images-1.medium.com/max/2000/1*mUZWp5ZENS5uqiAx7s7PGQ.jpeg"/>
          <p:cNvPicPr>
            <a:picLocks noChangeAspect="1" noChangeArrowheads="1"/>
          </p:cNvPicPr>
          <p:nvPr/>
        </p:nvPicPr>
        <p:blipFill rotWithShape="1">
          <a:blip r:embed="rId3">
            <a:extLst>
              <a:ext uri="{28A0092B-C50C-407E-A947-70E740481C1C}">
                <a14:useLocalDpi xmlns:a14="http://schemas.microsoft.com/office/drawing/2010/main" val="0"/>
              </a:ext>
            </a:extLst>
          </a:blip>
          <a:srcRect l="18447" t="3940" r="21412"/>
          <a:stretch/>
        </p:blipFill>
        <p:spPr bwMode="auto">
          <a:xfrm rot="21361294">
            <a:off x="997587" y="149400"/>
            <a:ext cx="9631403" cy="5336189"/>
          </a:xfrm>
          <a:prstGeom prst="rect">
            <a:avLst/>
          </a:prstGeom>
          <a:noFill/>
          <a:extLst>
            <a:ext uri="{909E8E84-426E-40dd-AFC4-6F175D3DCCD1}">
              <a14:hiddenFill xmlns:a14="http://schemas.microsoft.com/office/drawing/2010/main">
                <a:solidFill>
                  <a:srgbClr val="FFFFFF"/>
                </a:solidFill>
              </a14:hiddenFill>
            </a:ext>
          </a:extLst>
        </p:spPr>
      </p:pic>
      <p:sp>
        <p:nvSpPr>
          <p:cNvPr id="5" name="Arc 4"/>
          <p:cNvSpPr/>
          <p:nvPr/>
        </p:nvSpPr>
        <p:spPr>
          <a:xfrm>
            <a:off x="1091915" y="495300"/>
            <a:ext cx="7783073" cy="4902200"/>
          </a:xfrm>
          <a:prstGeom prst="arc">
            <a:avLst>
              <a:gd name="adj1" fmla="val 2152323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4731924" y="5274669"/>
            <a:ext cx="3029413" cy="1077218"/>
          </a:xfrm>
          <a:prstGeom prst="rect">
            <a:avLst/>
          </a:prstGeom>
          <a:solidFill>
            <a:srgbClr val="FF6600"/>
          </a:solidFill>
        </p:spPr>
        <p:txBody>
          <a:bodyPr wrap="square" lIns="91440" tIns="45720" rIns="91440" bIns="45720">
            <a:spAutoFit/>
          </a:bodyPr>
          <a:lstStyle/>
          <a:p>
            <a:pPr algn="ctr"/>
            <a:r>
              <a:rPr lang="en-US" sz="3200" b="0" cap="none" spc="0" dirty="0" smtClean="0">
                <a:ln w="0"/>
                <a:solidFill>
                  <a:schemeClr val="bg1"/>
                </a:solidFill>
                <a:effectLst>
                  <a:outerShdw blurRad="38100" dist="38100" dir="2700000" algn="tl">
                    <a:srgbClr val="000000">
                      <a:alpha val="43137"/>
                    </a:srgbClr>
                  </a:outerShdw>
                </a:effectLst>
              </a:rPr>
              <a:t>Tolerable/Benign</a:t>
            </a:r>
          </a:p>
        </p:txBody>
      </p:sp>
      <p:sp>
        <p:nvSpPr>
          <p:cNvPr id="3" name="TextBox 2"/>
          <p:cNvSpPr txBox="1"/>
          <p:nvPr/>
        </p:nvSpPr>
        <p:spPr>
          <a:xfrm>
            <a:off x="9809638" y="828520"/>
            <a:ext cx="184666" cy="738664"/>
          </a:xfrm>
          <a:prstGeom prst="rect">
            <a:avLst/>
          </a:prstGeom>
          <a:noFill/>
        </p:spPr>
        <p:txBody>
          <a:bodyPr wrap="none" rtlCol="0">
            <a:spAutoFit/>
          </a:bodyPr>
          <a:lstStyle/>
          <a:p>
            <a:r>
              <a:rPr lang="en-US" dirty="0"/>
              <a:t/>
            </a:r>
            <a:br>
              <a:rPr lang="en-US" dirty="0"/>
            </a:br>
            <a:endParaRPr lang="en-US" dirty="0"/>
          </a:p>
          <a:p>
            <a:endParaRPr lang="en-US" dirty="0"/>
          </a:p>
        </p:txBody>
      </p:sp>
      <p:sp>
        <p:nvSpPr>
          <p:cNvPr id="11" name="TextBox 10"/>
          <p:cNvSpPr txBox="1"/>
          <p:nvPr/>
        </p:nvSpPr>
        <p:spPr>
          <a:xfrm>
            <a:off x="4327338" y="2320343"/>
            <a:ext cx="1642559" cy="430887"/>
          </a:xfrm>
          <a:prstGeom prst="rect">
            <a:avLst/>
          </a:prstGeom>
          <a:noFill/>
        </p:spPr>
        <p:txBody>
          <a:bodyPr wrap="none" rtlCol="0">
            <a:spAutoFit/>
          </a:bodyPr>
          <a:lstStyle/>
          <a:p>
            <a:r>
              <a:rPr lang="en-US" sz="2200" dirty="0" smtClean="0"/>
              <a:t>Home visits</a:t>
            </a:r>
            <a:endParaRPr lang="en-US" sz="2200" dirty="0"/>
          </a:p>
        </p:txBody>
      </p:sp>
      <p:sp>
        <p:nvSpPr>
          <p:cNvPr id="12" name="TextBox 11"/>
          <p:cNvSpPr txBox="1"/>
          <p:nvPr/>
        </p:nvSpPr>
        <p:spPr>
          <a:xfrm>
            <a:off x="4688273" y="1721517"/>
            <a:ext cx="1642697" cy="430887"/>
          </a:xfrm>
          <a:prstGeom prst="rect">
            <a:avLst/>
          </a:prstGeom>
          <a:noFill/>
        </p:spPr>
        <p:txBody>
          <a:bodyPr wrap="none" rtlCol="0">
            <a:spAutoFit/>
          </a:bodyPr>
          <a:lstStyle/>
          <a:p>
            <a:r>
              <a:rPr lang="en-US" sz="2200" dirty="0" smtClean="0"/>
              <a:t>Field clinics</a:t>
            </a:r>
            <a:endParaRPr lang="en-US" sz="2200" dirty="0"/>
          </a:p>
        </p:txBody>
      </p:sp>
      <p:sp>
        <p:nvSpPr>
          <p:cNvPr id="22" name="TextBox 21"/>
          <p:cNvSpPr txBox="1"/>
          <p:nvPr/>
        </p:nvSpPr>
        <p:spPr>
          <a:xfrm>
            <a:off x="5507917" y="2075178"/>
            <a:ext cx="1611288" cy="430887"/>
          </a:xfrm>
          <a:prstGeom prst="rect">
            <a:avLst/>
          </a:prstGeom>
          <a:noFill/>
        </p:spPr>
        <p:txBody>
          <a:bodyPr wrap="none" rtlCol="0">
            <a:spAutoFit/>
          </a:bodyPr>
          <a:lstStyle/>
          <a:p>
            <a:r>
              <a:rPr lang="en-US" sz="2200" dirty="0" smtClean="0"/>
              <a:t>“Awesome”</a:t>
            </a:r>
            <a:endParaRPr lang="en-US" sz="2200" dirty="0"/>
          </a:p>
        </p:txBody>
      </p:sp>
      <p:sp>
        <p:nvSpPr>
          <p:cNvPr id="24" name="TextBox 23"/>
          <p:cNvSpPr txBox="1"/>
          <p:nvPr/>
        </p:nvSpPr>
        <p:spPr>
          <a:xfrm>
            <a:off x="6820672" y="1691532"/>
            <a:ext cx="2835131" cy="430887"/>
          </a:xfrm>
          <a:prstGeom prst="rect">
            <a:avLst/>
          </a:prstGeom>
          <a:noFill/>
        </p:spPr>
        <p:txBody>
          <a:bodyPr wrap="none" rtlCol="0">
            <a:spAutoFit/>
          </a:bodyPr>
          <a:lstStyle/>
          <a:p>
            <a:r>
              <a:rPr lang="en-US" sz="2200" dirty="0" smtClean="0"/>
              <a:t>Donated medications</a:t>
            </a:r>
            <a:endParaRPr lang="en-US" sz="2200" dirty="0"/>
          </a:p>
        </p:txBody>
      </p:sp>
      <p:sp>
        <p:nvSpPr>
          <p:cNvPr id="2" name="TextBox 1"/>
          <p:cNvSpPr txBox="1"/>
          <p:nvPr/>
        </p:nvSpPr>
        <p:spPr>
          <a:xfrm>
            <a:off x="8303355" y="2022923"/>
            <a:ext cx="2144412" cy="430887"/>
          </a:xfrm>
          <a:prstGeom prst="rect">
            <a:avLst/>
          </a:prstGeom>
          <a:noFill/>
        </p:spPr>
        <p:txBody>
          <a:bodyPr wrap="none" rtlCol="0">
            <a:spAutoFit/>
          </a:bodyPr>
          <a:lstStyle/>
          <a:p>
            <a:r>
              <a:rPr lang="en-US" sz="2200" dirty="0" smtClean="0"/>
              <a:t>Poverty tourism</a:t>
            </a:r>
            <a:endParaRPr lang="en-US" sz="2200" dirty="0"/>
          </a:p>
        </p:txBody>
      </p:sp>
      <p:sp>
        <p:nvSpPr>
          <p:cNvPr id="20" name="TextBox 19"/>
          <p:cNvSpPr txBox="1"/>
          <p:nvPr/>
        </p:nvSpPr>
        <p:spPr>
          <a:xfrm>
            <a:off x="7728586" y="2344580"/>
            <a:ext cx="3786338" cy="430887"/>
          </a:xfrm>
          <a:prstGeom prst="rect">
            <a:avLst/>
          </a:prstGeom>
          <a:noFill/>
        </p:spPr>
        <p:txBody>
          <a:bodyPr wrap="square" rtlCol="0">
            <a:spAutoFit/>
          </a:bodyPr>
          <a:lstStyle/>
          <a:p>
            <a:r>
              <a:rPr lang="en-US" sz="2200" dirty="0" smtClean="0"/>
              <a:t>Under-supervised students </a:t>
            </a:r>
            <a:endParaRPr lang="en-US" sz="2200" dirty="0"/>
          </a:p>
        </p:txBody>
      </p:sp>
      <p:sp>
        <p:nvSpPr>
          <p:cNvPr id="15" name="TextBox 14"/>
          <p:cNvSpPr txBox="1"/>
          <p:nvPr/>
        </p:nvSpPr>
        <p:spPr>
          <a:xfrm>
            <a:off x="-31507" y="5689888"/>
            <a:ext cx="4696664" cy="584776"/>
          </a:xfrm>
          <a:prstGeom prst="rect">
            <a:avLst/>
          </a:prstGeom>
          <a:solidFill>
            <a:srgbClr val="0070C0"/>
          </a:solidFill>
        </p:spPr>
        <p:txBody>
          <a:bodyPr wrap="square" rtlCol="0">
            <a:spAutoFit/>
          </a:bodyPr>
          <a:lstStyle/>
          <a:p>
            <a:r>
              <a:rPr lang="en-US" sz="3200" dirty="0" smtClean="0">
                <a:solidFill>
                  <a:srgbClr val="FFFFFF"/>
                </a:solidFill>
                <a:effectLst>
                  <a:outerShdw blurRad="38100" dist="38100" dir="2700000" algn="tl">
                    <a:srgbClr val="000000">
                      <a:alpha val="43137"/>
                    </a:srgbClr>
                  </a:outerShdw>
                </a:effectLst>
              </a:rPr>
              <a:t>Beneficial for Community</a:t>
            </a:r>
            <a:endParaRPr lang="en-US" sz="3200" dirty="0">
              <a:solidFill>
                <a:srgbClr val="FFFFFF"/>
              </a:solidFill>
              <a:effectLst>
                <a:outerShdw blurRad="38100" dist="38100" dir="2700000" algn="tl">
                  <a:srgbClr val="000000">
                    <a:alpha val="43137"/>
                  </a:srgbClr>
                </a:outerShdw>
              </a:effectLst>
            </a:endParaRPr>
          </a:p>
        </p:txBody>
      </p:sp>
      <p:sp>
        <p:nvSpPr>
          <p:cNvPr id="30" name="TextBox 29"/>
          <p:cNvSpPr txBox="1"/>
          <p:nvPr/>
        </p:nvSpPr>
        <p:spPr>
          <a:xfrm>
            <a:off x="95621" y="4902400"/>
            <a:ext cx="4447766" cy="584776"/>
          </a:xfrm>
          <a:prstGeom prst="rect">
            <a:avLst/>
          </a:prstGeom>
          <a:solidFill>
            <a:srgbClr val="00B050"/>
          </a:solid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Beneficial for Learners</a:t>
            </a:r>
            <a:endParaRPr lang="en-US" sz="3200"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7932335" y="5397500"/>
            <a:ext cx="4244671" cy="584776"/>
          </a:xfrm>
          <a:prstGeom prst="rect">
            <a:avLst/>
          </a:prstGeom>
          <a:solidFill>
            <a:srgbClr val="FF0000"/>
          </a:solidFill>
        </p:spPr>
        <p:txBody>
          <a:bodyPr wrap="none" rtlCol="0">
            <a:spAutoFit/>
          </a:bodyPr>
          <a:lstStyle/>
          <a:p>
            <a:r>
              <a:rPr lang="en-US" sz="3200" dirty="0" smtClean="0">
                <a:solidFill>
                  <a:srgbClr val="FFFFFF"/>
                </a:solidFill>
                <a:effectLst>
                  <a:outerShdw blurRad="38100" dist="38100" dir="2700000" algn="tl">
                    <a:srgbClr val="000000">
                      <a:alpha val="43137"/>
                    </a:srgbClr>
                  </a:outerShdw>
                </a:effectLst>
              </a:rPr>
              <a:t>Unacceptable/Harmful</a:t>
            </a:r>
            <a:endParaRPr lang="en-US" sz="3200" dirty="0">
              <a:solidFill>
                <a:srgbClr val="FFFFFF"/>
              </a:solidFill>
              <a:effectLst>
                <a:outerShdw blurRad="38100" dist="38100" dir="2700000" algn="tl">
                  <a:srgbClr val="000000">
                    <a:alpha val="43137"/>
                  </a:srgbClr>
                </a:outerShdw>
              </a:effectLst>
            </a:endParaRPr>
          </a:p>
        </p:txBody>
      </p:sp>
      <p:sp>
        <p:nvSpPr>
          <p:cNvPr id="31" name="TextBox 30"/>
          <p:cNvSpPr txBox="1"/>
          <p:nvPr/>
        </p:nvSpPr>
        <p:spPr>
          <a:xfrm>
            <a:off x="7065259" y="4141099"/>
            <a:ext cx="4449665" cy="523220"/>
          </a:xfrm>
          <a:prstGeom prst="rect">
            <a:avLst/>
          </a:prstGeom>
          <a:noFill/>
        </p:spPr>
        <p:txBody>
          <a:bodyPr wrap="square" rtlCol="0">
            <a:spAutoFit/>
          </a:bodyPr>
          <a:lstStyle/>
          <a:p>
            <a:r>
              <a:rPr lang="en-US" dirty="0" smtClean="0"/>
              <a:t>*Existing balls are community factors unknown to us which could also contribute to our tipping point</a:t>
            </a:r>
            <a:endParaRPr lang="en-US" dirty="0"/>
          </a:p>
        </p:txBody>
      </p:sp>
      <p:sp>
        <p:nvSpPr>
          <p:cNvPr id="33" name="Oval 32"/>
          <p:cNvSpPr/>
          <p:nvPr/>
        </p:nvSpPr>
        <p:spPr>
          <a:xfrm>
            <a:off x="6546589" y="2791199"/>
            <a:ext cx="271290" cy="298021"/>
          </a:xfrm>
          <a:prstGeom prst="ellipse">
            <a:avLst/>
          </a:prstGeom>
          <a:solidFill>
            <a:srgbClr val="FF66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041265" y="2728458"/>
            <a:ext cx="590352" cy="5367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09392" y="2922787"/>
            <a:ext cx="352915" cy="313915"/>
          </a:xfrm>
          <a:prstGeom prst="ellipse">
            <a:avLst/>
          </a:prstGeom>
          <a:solidFill>
            <a:srgbClr val="FF66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79224" y="2604844"/>
            <a:ext cx="541401" cy="5638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77053" y="2459475"/>
            <a:ext cx="466544" cy="43995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054671" y="2753856"/>
            <a:ext cx="552170" cy="537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5732" y="2791198"/>
            <a:ext cx="412389" cy="424094"/>
          </a:xfrm>
          <a:prstGeom prst="ellipse">
            <a:avLst/>
          </a:prstGeom>
          <a:solidFill>
            <a:srgbClr val="FF66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598560" y="2848329"/>
            <a:ext cx="414377" cy="418070"/>
          </a:xfrm>
          <a:prstGeom prst="ellipse">
            <a:avLst/>
          </a:prstGeom>
          <a:solidFill>
            <a:srgbClr val="3366FF"/>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7" name="Oval 36"/>
          <p:cNvSpPr/>
          <p:nvPr/>
        </p:nvSpPr>
        <p:spPr>
          <a:xfrm>
            <a:off x="8407004" y="3072008"/>
            <a:ext cx="186683" cy="1507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4"/>
          <a:stretch>
            <a:fillRect/>
          </a:stretch>
        </p:blipFill>
        <p:spPr>
          <a:xfrm>
            <a:off x="8470258" y="2879907"/>
            <a:ext cx="468630" cy="393751"/>
          </a:xfrm>
          <a:prstGeom prst="rect">
            <a:avLst/>
          </a:prstGeom>
          <a:ln>
            <a:solidFill>
              <a:srgbClr val="FF0000"/>
            </a:solidFill>
          </a:ln>
        </p:spPr>
      </p:pic>
      <p:sp>
        <p:nvSpPr>
          <p:cNvPr id="43" name="TextBox 42"/>
          <p:cNvSpPr txBox="1"/>
          <p:nvPr/>
        </p:nvSpPr>
        <p:spPr>
          <a:xfrm>
            <a:off x="286788" y="1847819"/>
            <a:ext cx="3980577" cy="430887"/>
          </a:xfrm>
          <a:prstGeom prst="rect">
            <a:avLst/>
          </a:prstGeom>
          <a:noFill/>
        </p:spPr>
        <p:txBody>
          <a:bodyPr wrap="none" rtlCol="0">
            <a:spAutoFit/>
          </a:bodyPr>
          <a:lstStyle/>
          <a:p>
            <a:r>
              <a:rPr lang="en-US" sz="2200" dirty="0" smtClean="0"/>
              <a:t>Socializing inter-professionally</a:t>
            </a:r>
            <a:endParaRPr lang="en-US" sz="2200" dirty="0"/>
          </a:p>
        </p:txBody>
      </p:sp>
      <p:sp>
        <p:nvSpPr>
          <p:cNvPr id="44" name="TextBox 43"/>
          <p:cNvSpPr txBox="1"/>
          <p:nvPr/>
        </p:nvSpPr>
        <p:spPr>
          <a:xfrm>
            <a:off x="359066" y="3678430"/>
            <a:ext cx="3853990" cy="430887"/>
          </a:xfrm>
          <a:prstGeom prst="rect">
            <a:avLst/>
          </a:prstGeom>
          <a:noFill/>
        </p:spPr>
        <p:txBody>
          <a:bodyPr wrap="none" rtlCol="0">
            <a:spAutoFit/>
          </a:bodyPr>
          <a:lstStyle/>
          <a:p>
            <a:r>
              <a:rPr lang="en-US" sz="2200" dirty="0" smtClean="0"/>
              <a:t>Local community health clinic</a:t>
            </a:r>
            <a:endParaRPr lang="en-US" sz="2200" dirty="0"/>
          </a:p>
        </p:txBody>
      </p:sp>
      <p:pic>
        <p:nvPicPr>
          <p:cNvPr id="45" name="Picture 44"/>
          <p:cNvPicPr>
            <a:picLocks noChangeAspect="1"/>
          </p:cNvPicPr>
          <p:nvPr/>
        </p:nvPicPr>
        <p:blipFill>
          <a:blip r:embed="rId5"/>
          <a:stretch>
            <a:fillRect/>
          </a:stretch>
        </p:blipFill>
        <p:spPr>
          <a:xfrm>
            <a:off x="1084947" y="2621214"/>
            <a:ext cx="608131" cy="638206"/>
          </a:xfrm>
          <a:prstGeom prst="rect">
            <a:avLst/>
          </a:prstGeom>
        </p:spPr>
      </p:pic>
      <p:pic>
        <p:nvPicPr>
          <p:cNvPr id="46" name="Picture 45"/>
          <p:cNvPicPr>
            <a:picLocks noChangeAspect="1"/>
          </p:cNvPicPr>
          <p:nvPr/>
        </p:nvPicPr>
        <p:blipFill>
          <a:blip r:embed="rId5"/>
          <a:stretch>
            <a:fillRect/>
          </a:stretch>
        </p:blipFill>
        <p:spPr>
          <a:xfrm>
            <a:off x="2056401" y="2507280"/>
            <a:ext cx="302574" cy="317538"/>
          </a:xfrm>
          <a:prstGeom prst="rect">
            <a:avLst/>
          </a:prstGeom>
        </p:spPr>
      </p:pic>
      <p:pic>
        <p:nvPicPr>
          <p:cNvPr id="47" name="Picture 46"/>
          <p:cNvPicPr>
            <a:picLocks noChangeAspect="1"/>
          </p:cNvPicPr>
          <p:nvPr/>
        </p:nvPicPr>
        <p:blipFill>
          <a:blip r:embed="rId5"/>
          <a:stretch>
            <a:fillRect/>
          </a:stretch>
        </p:blipFill>
        <p:spPr>
          <a:xfrm>
            <a:off x="2417671" y="2635435"/>
            <a:ext cx="185896" cy="195089"/>
          </a:xfrm>
          <a:prstGeom prst="rect">
            <a:avLst/>
          </a:prstGeom>
        </p:spPr>
      </p:pic>
      <p:pic>
        <p:nvPicPr>
          <p:cNvPr id="48" name="Picture 47"/>
          <p:cNvPicPr>
            <a:picLocks noChangeAspect="1"/>
          </p:cNvPicPr>
          <p:nvPr/>
        </p:nvPicPr>
        <p:blipFill>
          <a:blip r:embed="rId6"/>
          <a:stretch>
            <a:fillRect/>
          </a:stretch>
        </p:blipFill>
        <p:spPr>
          <a:xfrm>
            <a:off x="2619482" y="2620247"/>
            <a:ext cx="375611" cy="394494"/>
          </a:xfrm>
          <a:prstGeom prst="rect">
            <a:avLst/>
          </a:prstGeom>
        </p:spPr>
      </p:pic>
      <p:sp>
        <p:nvSpPr>
          <p:cNvPr id="49" name="TextBox 48"/>
          <p:cNvSpPr txBox="1"/>
          <p:nvPr/>
        </p:nvSpPr>
        <p:spPr>
          <a:xfrm>
            <a:off x="1298469" y="4065774"/>
            <a:ext cx="1580155" cy="430887"/>
          </a:xfrm>
          <a:prstGeom prst="rect">
            <a:avLst/>
          </a:prstGeom>
          <a:noFill/>
        </p:spPr>
        <p:txBody>
          <a:bodyPr wrap="none" rtlCol="0">
            <a:spAutoFit/>
          </a:bodyPr>
          <a:lstStyle/>
          <a:p>
            <a:r>
              <a:rPr lang="en-US" sz="2200" dirty="0" smtClean="0"/>
              <a:t>Local NGO</a:t>
            </a:r>
            <a:endParaRPr lang="en-US" sz="2200" dirty="0"/>
          </a:p>
        </p:txBody>
      </p:sp>
      <p:pic>
        <p:nvPicPr>
          <p:cNvPr id="50" name="Picture 49"/>
          <p:cNvPicPr>
            <a:picLocks noChangeAspect="1"/>
          </p:cNvPicPr>
          <p:nvPr/>
        </p:nvPicPr>
        <p:blipFill>
          <a:blip r:embed="rId7"/>
          <a:stretch>
            <a:fillRect/>
          </a:stretch>
        </p:blipFill>
        <p:spPr>
          <a:xfrm>
            <a:off x="3029440" y="2867451"/>
            <a:ext cx="162131" cy="171183"/>
          </a:xfrm>
          <a:prstGeom prst="rect">
            <a:avLst/>
          </a:prstGeom>
        </p:spPr>
      </p:pic>
      <p:pic>
        <p:nvPicPr>
          <p:cNvPr id="52" name="Picture 51"/>
          <p:cNvPicPr>
            <a:picLocks noChangeAspect="1"/>
          </p:cNvPicPr>
          <p:nvPr/>
        </p:nvPicPr>
        <p:blipFill>
          <a:blip r:embed="rId7"/>
          <a:stretch>
            <a:fillRect/>
          </a:stretch>
        </p:blipFill>
        <p:spPr>
          <a:xfrm>
            <a:off x="2381415" y="2965513"/>
            <a:ext cx="232463" cy="245443"/>
          </a:xfrm>
          <a:prstGeom prst="rect">
            <a:avLst/>
          </a:prstGeom>
        </p:spPr>
      </p:pic>
      <p:pic>
        <p:nvPicPr>
          <p:cNvPr id="51" name="Picture 50"/>
          <p:cNvPicPr>
            <a:picLocks noChangeAspect="1"/>
          </p:cNvPicPr>
          <p:nvPr/>
        </p:nvPicPr>
        <p:blipFill>
          <a:blip r:embed="rId8"/>
          <a:stretch>
            <a:fillRect/>
          </a:stretch>
        </p:blipFill>
        <p:spPr>
          <a:xfrm>
            <a:off x="5076723" y="2818039"/>
            <a:ext cx="352096" cy="382161"/>
          </a:xfrm>
          <a:prstGeom prst="rect">
            <a:avLst/>
          </a:prstGeom>
        </p:spPr>
      </p:pic>
      <p:pic>
        <p:nvPicPr>
          <p:cNvPr id="53" name="Picture 52"/>
          <p:cNvPicPr>
            <a:picLocks noChangeAspect="1"/>
          </p:cNvPicPr>
          <p:nvPr/>
        </p:nvPicPr>
        <p:blipFill>
          <a:blip r:embed="rId9"/>
          <a:stretch>
            <a:fillRect/>
          </a:stretch>
        </p:blipFill>
        <p:spPr>
          <a:xfrm>
            <a:off x="8273647" y="2987314"/>
            <a:ext cx="334204" cy="277852"/>
          </a:xfrm>
          <a:prstGeom prst="rect">
            <a:avLst/>
          </a:prstGeom>
          <a:ln>
            <a:solidFill>
              <a:srgbClr val="FF0000"/>
            </a:solidFill>
          </a:ln>
        </p:spPr>
      </p:pic>
      <p:sp>
        <p:nvSpPr>
          <p:cNvPr id="55" name="Freeform 54"/>
          <p:cNvSpPr/>
          <p:nvPr/>
        </p:nvSpPr>
        <p:spPr>
          <a:xfrm>
            <a:off x="573655" y="3087714"/>
            <a:ext cx="9936542" cy="575326"/>
          </a:xfrm>
          <a:custGeom>
            <a:avLst/>
            <a:gdLst>
              <a:gd name="connsiteX0" fmla="*/ 0 w 9253331"/>
              <a:gd name="connsiteY0" fmla="*/ 120197 h 299187"/>
              <a:gd name="connsiteX1" fmla="*/ 1143000 w 9253331"/>
              <a:gd name="connsiteY1" fmla="*/ 20806 h 299187"/>
              <a:gd name="connsiteX2" fmla="*/ 2604052 w 9253331"/>
              <a:gd name="connsiteY2" fmla="*/ 299101 h 299187"/>
              <a:gd name="connsiteX3" fmla="*/ 3220278 w 9253331"/>
              <a:gd name="connsiteY3" fmla="*/ 50623 h 299187"/>
              <a:gd name="connsiteX4" fmla="*/ 3796748 w 9253331"/>
              <a:gd name="connsiteY4" fmla="*/ 40684 h 299187"/>
              <a:gd name="connsiteX5" fmla="*/ 3866322 w 9253331"/>
              <a:gd name="connsiteY5" fmla="*/ 269284 h 299187"/>
              <a:gd name="connsiteX6" fmla="*/ 4234070 w 9253331"/>
              <a:gd name="connsiteY6" fmla="*/ 269284 h 299187"/>
              <a:gd name="connsiteX7" fmla="*/ 4591878 w 9253331"/>
              <a:gd name="connsiteY7" fmla="*/ 50623 h 299187"/>
              <a:gd name="connsiteX8" fmla="*/ 5078896 w 9253331"/>
              <a:gd name="connsiteY8" fmla="*/ 60562 h 299187"/>
              <a:gd name="connsiteX9" fmla="*/ 5347252 w 9253331"/>
              <a:gd name="connsiteY9" fmla="*/ 239466 h 299187"/>
              <a:gd name="connsiteX10" fmla="*/ 6122504 w 9253331"/>
              <a:gd name="connsiteY10" fmla="*/ 927 h 299187"/>
              <a:gd name="connsiteX11" fmla="*/ 6430618 w 9253331"/>
              <a:gd name="connsiteY11" fmla="*/ 159953 h 299187"/>
              <a:gd name="connsiteX12" fmla="*/ 6659218 w 9253331"/>
              <a:gd name="connsiteY12" fmla="*/ 239466 h 299187"/>
              <a:gd name="connsiteX13" fmla="*/ 6867939 w 9253331"/>
              <a:gd name="connsiteY13" fmla="*/ 229527 h 299187"/>
              <a:gd name="connsiteX14" fmla="*/ 7255565 w 9253331"/>
              <a:gd name="connsiteY14" fmla="*/ 100319 h 299187"/>
              <a:gd name="connsiteX15" fmla="*/ 7553739 w 9253331"/>
              <a:gd name="connsiteY15" fmla="*/ 40684 h 299187"/>
              <a:gd name="connsiteX16" fmla="*/ 7722704 w 9253331"/>
              <a:gd name="connsiteY16" fmla="*/ 40684 h 299187"/>
              <a:gd name="connsiteX17" fmla="*/ 8001000 w 9253331"/>
              <a:gd name="connsiteY17" fmla="*/ 130136 h 299187"/>
              <a:gd name="connsiteX18" fmla="*/ 8378687 w 9253331"/>
              <a:gd name="connsiteY18" fmla="*/ 120197 h 299187"/>
              <a:gd name="connsiteX19" fmla="*/ 8776252 w 9253331"/>
              <a:gd name="connsiteY19" fmla="*/ 90379 h 299187"/>
              <a:gd name="connsiteX20" fmla="*/ 9144000 w 9253331"/>
              <a:gd name="connsiteY20" fmla="*/ 150014 h 299187"/>
              <a:gd name="connsiteX21" fmla="*/ 9253331 w 9253331"/>
              <a:gd name="connsiteY21" fmla="*/ 100319 h 29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3331" h="299187">
                <a:moveTo>
                  <a:pt x="0" y="120197"/>
                </a:moveTo>
                <a:cubicBezTo>
                  <a:pt x="354495" y="55593"/>
                  <a:pt x="708991" y="-9011"/>
                  <a:pt x="1143000" y="20806"/>
                </a:cubicBezTo>
                <a:cubicBezTo>
                  <a:pt x="1577009" y="50623"/>
                  <a:pt x="2257839" y="294132"/>
                  <a:pt x="2604052" y="299101"/>
                </a:cubicBezTo>
                <a:cubicBezTo>
                  <a:pt x="2950265" y="304071"/>
                  <a:pt x="3021495" y="93692"/>
                  <a:pt x="3220278" y="50623"/>
                </a:cubicBezTo>
                <a:cubicBezTo>
                  <a:pt x="3419061" y="7554"/>
                  <a:pt x="3689074" y="4241"/>
                  <a:pt x="3796748" y="40684"/>
                </a:cubicBezTo>
                <a:cubicBezTo>
                  <a:pt x="3904422" y="77127"/>
                  <a:pt x="3793435" y="231184"/>
                  <a:pt x="3866322" y="269284"/>
                </a:cubicBezTo>
                <a:cubicBezTo>
                  <a:pt x="3939209" y="307384"/>
                  <a:pt x="4113144" y="305727"/>
                  <a:pt x="4234070" y="269284"/>
                </a:cubicBezTo>
                <a:cubicBezTo>
                  <a:pt x="4354996" y="232841"/>
                  <a:pt x="4451074" y="85410"/>
                  <a:pt x="4591878" y="50623"/>
                </a:cubicBezTo>
                <a:cubicBezTo>
                  <a:pt x="4732682" y="15836"/>
                  <a:pt x="4953000" y="29088"/>
                  <a:pt x="5078896" y="60562"/>
                </a:cubicBezTo>
                <a:cubicBezTo>
                  <a:pt x="5204792" y="92036"/>
                  <a:pt x="5173317" y="249405"/>
                  <a:pt x="5347252" y="239466"/>
                </a:cubicBezTo>
                <a:cubicBezTo>
                  <a:pt x="5521187" y="229527"/>
                  <a:pt x="5941943" y="14179"/>
                  <a:pt x="6122504" y="927"/>
                </a:cubicBezTo>
                <a:cubicBezTo>
                  <a:pt x="6303065" y="-12325"/>
                  <a:pt x="6341166" y="120196"/>
                  <a:pt x="6430618" y="159953"/>
                </a:cubicBezTo>
                <a:cubicBezTo>
                  <a:pt x="6520070" y="199710"/>
                  <a:pt x="6586331" y="227870"/>
                  <a:pt x="6659218" y="239466"/>
                </a:cubicBezTo>
                <a:cubicBezTo>
                  <a:pt x="6732105" y="251062"/>
                  <a:pt x="6768548" y="252718"/>
                  <a:pt x="6867939" y="229527"/>
                </a:cubicBezTo>
                <a:cubicBezTo>
                  <a:pt x="6967330" y="206336"/>
                  <a:pt x="7141265" y="131793"/>
                  <a:pt x="7255565" y="100319"/>
                </a:cubicBezTo>
                <a:cubicBezTo>
                  <a:pt x="7369865" y="68845"/>
                  <a:pt x="7475883" y="50623"/>
                  <a:pt x="7553739" y="40684"/>
                </a:cubicBezTo>
                <a:cubicBezTo>
                  <a:pt x="7631595" y="30745"/>
                  <a:pt x="7648161" y="25775"/>
                  <a:pt x="7722704" y="40684"/>
                </a:cubicBezTo>
                <a:cubicBezTo>
                  <a:pt x="7797248" y="55593"/>
                  <a:pt x="7891670" y="116884"/>
                  <a:pt x="8001000" y="130136"/>
                </a:cubicBezTo>
                <a:cubicBezTo>
                  <a:pt x="8110331" y="143388"/>
                  <a:pt x="8249478" y="126823"/>
                  <a:pt x="8378687" y="120197"/>
                </a:cubicBezTo>
                <a:cubicBezTo>
                  <a:pt x="8507896" y="113571"/>
                  <a:pt x="8648700" y="85410"/>
                  <a:pt x="8776252" y="90379"/>
                </a:cubicBezTo>
                <a:cubicBezTo>
                  <a:pt x="8903804" y="95348"/>
                  <a:pt x="9064487" y="148357"/>
                  <a:pt x="9144000" y="150014"/>
                </a:cubicBezTo>
                <a:cubicBezTo>
                  <a:pt x="9223513" y="151671"/>
                  <a:pt x="9245048" y="98663"/>
                  <a:pt x="9253331" y="100319"/>
                </a:cubicBezTo>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653887" y="2751229"/>
            <a:ext cx="184666" cy="307777"/>
          </a:xfrm>
          <a:prstGeom prst="rect">
            <a:avLst/>
          </a:prstGeom>
          <a:noFill/>
        </p:spPr>
        <p:txBody>
          <a:bodyPr wrap="none" rtlCol="0">
            <a:spAutoFit/>
          </a:bodyPr>
          <a:lstStyle/>
          <a:p>
            <a:endParaRPr lang="en-US" dirty="0"/>
          </a:p>
        </p:txBody>
      </p:sp>
      <p:sp>
        <p:nvSpPr>
          <p:cNvPr id="61" name="Oval 60"/>
          <p:cNvSpPr/>
          <p:nvPr/>
        </p:nvSpPr>
        <p:spPr>
          <a:xfrm>
            <a:off x="2994646" y="2848330"/>
            <a:ext cx="370135" cy="373275"/>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8"/>
          <a:stretch>
            <a:fillRect/>
          </a:stretch>
        </p:blipFill>
        <p:spPr>
          <a:xfrm>
            <a:off x="4605032" y="2754749"/>
            <a:ext cx="478085" cy="518909"/>
          </a:xfrm>
          <a:prstGeom prst="rect">
            <a:avLst/>
          </a:prstGeom>
        </p:spPr>
      </p:pic>
      <p:sp>
        <p:nvSpPr>
          <p:cNvPr id="1024" name="TextBox 1023"/>
          <p:cNvSpPr txBox="1"/>
          <p:nvPr/>
        </p:nvSpPr>
        <p:spPr>
          <a:xfrm>
            <a:off x="4983452" y="137593"/>
            <a:ext cx="3087601" cy="307777"/>
          </a:xfrm>
          <a:prstGeom prst="rect">
            <a:avLst/>
          </a:prstGeom>
          <a:solidFill>
            <a:schemeClr val="bg1"/>
          </a:solidFill>
        </p:spPr>
        <p:txBody>
          <a:bodyPr wrap="square" rtlCol="0">
            <a:spAutoFit/>
          </a:bodyPr>
          <a:lstStyle/>
          <a:p>
            <a:endParaRPr lang="en-US" dirty="0"/>
          </a:p>
        </p:txBody>
      </p:sp>
      <p:pic>
        <p:nvPicPr>
          <p:cNvPr id="63" name="Picture 62"/>
          <p:cNvPicPr>
            <a:picLocks noChangeAspect="1"/>
          </p:cNvPicPr>
          <p:nvPr/>
        </p:nvPicPr>
        <p:blipFill>
          <a:blip r:embed="rId10"/>
          <a:stretch>
            <a:fillRect/>
          </a:stretch>
        </p:blipFill>
        <p:spPr>
          <a:xfrm>
            <a:off x="4519726" y="-33842"/>
            <a:ext cx="2820569" cy="1818326"/>
          </a:xfrm>
          <a:prstGeom prst="rect">
            <a:avLst/>
          </a:prstGeom>
        </p:spPr>
      </p:pic>
      <p:sp>
        <p:nvSpPr>
          <p:cNvPr id="60" name="TextBox 59"/>
          <p:cNvSpPr txBox="1"/>
          <p:nvPr/>
        </p:nvSpPr>
        <p:spPr>
          <a:xfrm>
            <a:off x="174455" y="1230569"/>
            <a:ext cx="5422917" cy="430887"/>
          </a:xfrm>
          <a:prstGeom prst="rect">
            <a:avLst/>
          </a:prstGeom>
          <a:noFill/>
        </p:spPr>
        <p:txBody>
          <a:bodyPr wrap="none" rtlCol="0">
            <a:spAutoFit/>
          </a:bodyPr>
          <a:lstStyle/>
          <a:p>
            <a:r>
              <a:rPr lang="en-US" sz="2200" dirty="0" smtClean="0"/>
              <a:t>Brigade Health Care/Screening/Education</a:t>
            </a:r>
            <a:endParaRPr lang="en-US" sz="2200" dirty="0"/>
          </a:p>
        </p:txBody>
      </p:sp>
      <p:pic>
        <p:nvPicPr>
          <p:cNvPr id="1027" name="Picture 1026"/>
          <p:cNvPicPr>
            <a:picLocks noChangeAspect="1"/>
          </p:cNvPicPr>
          <p:nvPr/>
        </p:nvPicPr>
        <p:blipFill>
          <a:blip r:embed="rId11"/>
          <a:stretch>
            <a:fillRect/>
          </a:stretch>
        </p:blipFill>
        <p:spPr>
          <a:xfrm>
            <a:off x="2806401" y="2255438"/>
            <a:ext cx="432741" cy="438950"/>
          </a:xfrm>
          <a:prstGeom prst="rect">
            <a:avLst/>
          </a:prstGeom>
        </p:spPr>
      </p:pic>
      <p:sp>
        <p:nvSpPr>
          <p:cNvPr id="4" name="TextBox 3"/>
          <p:cNvSpPr txBox="1"/>
          <p:nvPr/>
        </p:nvSpPr>
        <p:spPr>
          <a:xfrm>
            <a:off x="7161494" y="287475"/>
            <a:ext cx="1390985" cy="1071884"/>
          </a:xfrm>
          <a:prstGeom prst="rect">
            <a:avLst/>
          </a:prstGeom>
          <a:solidFill>
            <a:schemeClr val="accent3"/>
          </a:solidFill>
        </p:spPr>
        <p:txBody>
          <a:bodyPr wrap="square" rtlCol="0">
            <a:spAutoFit/>
          </a:bodyPr>
          <a:lstStyle/>
          <a:p>
            <a:endParaRPr lang="en-US" dirty="0"/>
          </a:p>
        </p:txBody>
      </p:sp>
    </p:spTree>
    <p:extLst>
      <p:ext uri="{BB962C8B-B14F-4D97-AF65-F5344CB8AC3E}">
        <p14:creationId xmlns:p14="http://schemas.microsoft.com/office/powerpoint/2010/main" val="21289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1000"/>
                                        <p:tgtEl>
                                          <p:spTgt spid="53"/>
                                        </p:tgtEl>
                                      </p:cBhvr>
                                    </p:animEffect>
                                    <p:anim calcmode="lin" valueType="num">
                                      <p:cBhvr>
                                        <p:cTn id="120" dur="1000" fill="hold"/>
                                        <p:tgtEl>
                                          <p:spTgt spid="53"/>
                                        </p:tgtEl>
                                        <p:attrNameLst>
                                          <p:attrName>ppt_x</p:attrName>
                                        </p:attrNameLst>
                                      </p:cBhvr>
                                      <p:tavLst>
                                        <p:tav tm="0">
                                          <p:val>
                                            <p:strVal val="#ppt_x"/>
                                          </p:val>
                                        </p:tav>
                                        <p:tav tm="100000">
                                          <p:val>
                                            <p:strVal val="#ppt_x"/>
                                          </p:val>
                                        </p:tav>
                                      </p:tavLst>
                                    </p:anim>
                                    <p:anim calcmode="lin" valueType="num">
                                      <p:cBhvr>
                                        <p:cTn id="1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1000"/>
                                        <p:tgtEl>
                                          <p:spTgt spid="51"/>
                                        </p:tgtEl>
                                      </p:cBhvr>
                                    </p:animEffect>
                                    <p:anim calcmode="lin" valueType="num">
                                      <p:cBhvr>
                                        <p:cTn id="134" dur="1000" fill="hold"/>
                                        <p:tgtEl>
                                          <p:spTgt spid="51"/>
                                        </p:tgtEl>
                                        <p:attrNameLst>
                                          <p:attrName>ppt_x</p:attrName>
                                        </p:attrNameLst>
                                      </p:cBhvr>
                                      <p:tavLst>
                                        <p:tav tm="0">
                                          <p:val>
                                            <p:strVal val="#ppt_x"/>
                                          </p:val>
                                        </p:tav>
                                        <p:tav tm="100000">
                                          <p:val>
                                            <p:strVal val="#ppt_x"/>
                                          </p:val>
                                        </p:tav>
                                      </p:tavLst>
                                    </p:anim>
                                    <p:anim calcmode="lin" valueType="num">
                                      <p:cBhvr>
                                        <p:cTn id="1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1000"/>
                                        <p:tgtEl>
                                          <p:spTgt spid="43"/>
                                        </p:tgtEl>
                                      </p:cBhvr>
                                    </p:animEffect>
                                    <p:anim calcmode="lin" valueType="num">
                                      <p:cBhvr>
                                        <p:cTn id="141" dur="1000" fill="hold"/>
                                        <p:tgtEl>
                                          <p:spTgt spid="43"/>
                                        </p:tgtEl>
                                        <p:attrNameLst>
                                          <p:attrName>ppt_x</p:attrName>
                                        </p:attrNameLst>
                                      </p:cBhvr>
                                      <p:tavLst>
                                        <p:tav tm="0">
                                          <p:val>
                                            <p:strVal val="#ppt_x"/>
                                          </p:val>
                                        </p:tav>
                                        <p:tav tm="100000">
                                          <p:val>
                                            <p:strVal val="#ppt_x"/>
                                          </p:val>
                                        </p:tav>
                                      </p:tavLst>
                                    </p:anim>
                                    <p:anim calcmode="lin" valueType="num">
                                      <p:cBhvr>
                                        <p:cTn id="1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1000"/>
                                        <p:tgtEl>
                                          <p:spTgt spid="36"/>
                                        </p:tgtEl>
                                      </p:cBhvr>
                                    </p:animEffect>
                                    <p:anim calcmode="lin" valueType="num">
                                      <p:cBhvr>
                                        <p:cTn id="148" dur="1000" fill="hold"/>
                                        <p:tgtEl>
                                          <p:spTgt spid="36"/>
                                        </p:tgtEl>
                                        <p:attrNameLst>
                                          <p:attrName>ppt_x</p:attrName>
                                        </p:attrNameLst>
                                      </p:cBhvr>
                                      <p:tavLst>
                                        <p:tav tm="0">
                                          <p:val>
                                            <p:strVal val="#ppt_x"/>
                                          </p:val>
                                        </p:tav>
                                        <p:tav tm="100000">
                                          <p:val>
                                            <p:strVal val="#ppt_x"/>
                                          </p:val>
                                        </p:tav>
                                      </p:tavLst>
                                    </p:anim>
                                    <p:anim calcmode="lin" valueType="num">
                                      <p:cBhvr>
                                        <p:cTn id="14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fade">
                                      <p:cBhvr>
                                        <p:cTn id="161" dur="1000"/>
                                        <p:tgtEl>
                                          <p:spTgt spid="45"/>
                                        </p:tgtEl>
                                      </p:cBhvr>
                                    </p:animEffect>
                                    <p:anim calcmode="lin" valueType="num">
                                      <p:cBhvr>
                                        <p:cTn id="162" dur="1000" fill="hold"/>
                                        <p:tgtEl>
                                          <p:spTgt spid="45"/>
                                        </p:tgtEl>
                                        <p:attrNameLst>
                                          <p:attrName>ppt_x</p:attrName>
                                        </p:attrNameLst>
                                      </p:cBhvr>
                                      <p:tavLst>
                                        <p:tav tm="0">
                                          <p:val>
                                            <p:strVal val="#ppt_x"/>
                                          </p:val>
                                        </p:tav>
                                        <p:tav tm="100000">
                                          <p:val>
                                            <p:strVal val="#ppt_x"/>
                                          </p:val>
                                        </p:tav>
                                      </p:tavLst>
                                    </p:anim>
                                    <p:anim calcmode="lin" valueType="num">
                                      <p:cBhvr>
                                        <p:cTn id="1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1000"/>
                                        <p:tgtEl>
                                          <p:spTgt spid="47"/>
                                        </p:tgtEl>
                                      </p:cBhvr>
                                    </p:animEffect>
                                    <p:anim calcmode="lin" valueType="num">
                                      <p:cBhvr>
                                        <p:cTn id="169" dur="1000" fill="hold"/>
                                        <p:tgtEl>
                                          <p:spTgt spid="47"/>
                                        </p:tgtEl>
                                        <p:attrNameLst>
                                          <p:attrName>ppt_x</p:attrName>
                                        </p:attrNameLst>
                                      </p:cBhvr>
                                      <p:tavLst>
                                        <p:tav tm="0">
                                          <p:val>
                                            <p:strVal val="#ppt_x"/>
                                          </p:val>
                                        </p:tav>
                                        <p:tav tm="100000">
                                          <p:val>
                                            <p:strVal val="#ppt_x"/>
                                          </p:val>
                                        </p:tav>
                                      </p:tavLst>
                                    </p:anim>
                                    <p:anim calcmode="lin" valueType="num">
                                      <p:cBhvr>
                                        <p:cTn id="17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1000"/>
                                        <p:tgtEl>
                                          <p:spTgt spid="46"/>
                                        </p:tgtEl>
                                      </p:cBhvr>
                                    </p:animEffect>
                                    <p:anim calcmode="lin" valueType="num">
                                      <p:cBhvr>
                                        <p:cTn id="176" dur="1000" fill="hold"/>
                                        <p:tgtEl>
                                          <p:spTgt spid="46"/>
                                        </p:tgtEl>
                                        <p:attrNameLst>
                                          <p:attrName>ppt_x</p:attrName>
                                        </p:attrNameLst>
                                      </p:cBhvr>
                                      <p:tavLst>
                                        <p:tav tm="0">
                                          <p:val>
                                            <p:strVal val="#ppt_x"/>
                                          </p:val>
                                        </p:tav>
                                        <p:tav tm="100000">
                                          <p:val>
                                            <p:strVal val="#ppt_x"/>
                                          </p:val>
                                        </p:tav>
                                      </p:tavLst>
                                    </p:anim>
                                    <p:anim calcmode="lin" valueType="num">
                                      <p:cBhvr>
                                        <p:cTn id="1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1000"/>
                                        <p:tgtEl>
                                          <p:spTgt spid="49"/>
                                        </p:tgtEl>
                                      </p:cBhvr>
                                    </p:animEffect>
                                    <p:anim calcmode="lin" valueType="num">
                                      <p:cBhvr>
                                        <p:cTn id="183" dur="1000" fill="hold"/>
                                        <p:tgtEl>
                                          <p:spTgt spid="49"/>
                                        </p:tgtEl>
                                        <p:attrNameLst>
                                          <p:attrName>ppt_x</p:attrName>
                                        </p:attrNameLst>
                                      </p:cBhvr>
                                      <p:tavLst>
                                        <p:tav tm="0">
                                          <p:val>
                                            <p:strVal val="#ppt_x"/>
                                          </p:val>
                                        </p:tav>
                                        <p:tav tm="100000">
                                          <p:val>
                                            <p:strVal val="#ppt_x"/>
                                          </p:val>
                                        </p:tav>
                                      </p:tavLst>
                                    </p:anim>
                                    <p:anim calcmode="lin" valueType="num">
                                      <p:cBhvr>
                                        <p:cTn id="18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48"/>
                                        </p:tgtEl>
                                        <p:attrNameLst>
                                          <p:attrName>style.visibility</p:attrName>
                                        </p:attrNameLst>
                                      </p:cBhvr>
                                      <p:to>
                                        <p:strVal val="visible"/>
                                      </p:to>
                                    </p:set>
                                    <p:animEffect transition="in" filter="fade">
                                      <p:cBhvr>
                                        <p:cTn id="189" dur="1000"/>
                                        <p:tgtEl>
                                          <p:spTgt spid="48"/>
                                        </p:tgtEl>
                                      </p:cBhvr>
                                    </p:animEffect>
                                    <p:anim calcmode="lin" valueType="num">
                                      <p:cBhvr>
                                        <p:cTn id="190" dur="1000" fill="hold"/>
                                        <p:tgtEl>
                                          <p:spTgt spid="48"/>
                                        </p:tgtEl>
                                        <p:attrNameLst>
                                          <p:attrName>ppt_x</p:attrName>
                                        </p:attrNameLst>
                                      </p:cBhvr>
                                      <p:tavLst>
                                        <p:tav tm="0">
                                          <p:val>
                                            <p:strVal val="#ppt_x"/>
                                          </p:val>
                                        </p:tav>
                                        <p:tav tm="100000">
                                          <p:val>
                                            <p:strVal val="#ppt_x"/>
                                          </p:val>
                                        </p:tav>
                                      </p:tavLst>
                                    </p:anim>
                                    <p:anim calcmode="lin" valueType="num">
                                      <p:cBhvr>
                                        <p:cTn id="19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1000"/>
                                        <p:tgtEl>
                                          <p:spTgt spid="60"/>
                                        </p:tgtEl>
                                      </p:cBhvr>
                                    </p:animEffect>
                                    <p:anim calcmode="lin" valueType="num">
                                      <p:cBhvr>
                                        <p:cTn id="197" dur="1000" fill="hold"/>
                                        <p:tgtEl>
                                          <p:spTgt spid="60"/>
                                        </p:tgtEl>
                                        <p:attrNameLst>
                                          <p:attrName>ppt_x</p:attrName>
                                        </p:attrNameLst>
                                      </p:cBhvr>
                                      <p:tavLst>
                                        <p:tav tm="0">
                                          <p:val>
                                            <p:strVal val="#ppt_x"/>
                                          </p:val>
                                        </p:tav>
                                        <p:tav tm="100000">
                                          <p:val>
                                            <p:strVal val="#ppt_x"/>
                                          </p:val>
                                        </p:tav>
                                      </p:tavLst>
                                    </p:anim>
                                    <p:anim calcmode="lin" valueType="num">
                                      <p:cBhvr>
                                        <p:cTn id="19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61"/>
                                        </p:tgtEl>
                                        <p:attrNameLst>
                                          <p:attrName>style.visibility</p:attrName>
                                        </p:attrNameLst>
                                      </p:cBhvr>
                                      <p:to>
                                        <p:strVal val="visible"/>
                                      </p:to>
                                    </p:set>
                                    <p:animEffect transition="in" filter="fade">
                                      <p:cBhvr>
                                        <p:cTn id="203" dur="1000"/>
                                        <p:tgtEl>
                                          <p:spTgt spid="61"/>
                                        </p:tgtEl>
                                      </p:cBhvr>
                                    </p:animEffect>
                                    <p:anim calcmode="lin" valueType="num">
                                      <p:cBhvr>
                                        <p:cTn id="204" dur="1000" fill="hold"/>
                                        <p:tgtEl>
                                          <p:spTgt spid="61"/>
                                        </p:tgtEl>
                                        <p:attrNameLst>
                                          <p:attrName>ppt_x</p:attrName>
                                        </p:attrNameLst>
                                      </p:cBhvr>
                                      <p:tavLst>
                                        <p:tav tm="0">
                                          <p:val>
                                            <p:strVal val="#ppt_x"/>
                                          </p:val>
                                        </p:tav>
                                        <p:tav tm="100000">
                                          <p:val>
                                            <p:strVal val="#ppt_x"/>
                                          </p:val>
                                        </p:tav>
                                      </p:tavLst>
                                    </p:anim>
                                    <p:anim calcmode="lin" valueType="num">
                                      <p:cBhvr>
                                        <p:cTn id="20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nodeType="click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fade">
                                      <p:cBhvr>
                                        <p:cTn id="210" dur="1000"/>
                                        <p:tgtEl>
                                          <p:spTgt spid="62"/>
                                        </p:tgtEl>
                                      </p:cBhvr>
                                    </p:animEffect>
                                    <p:anim calcmode="lin" valueType="num">
                                      <p:cBhvr>
                                        <p:cTn id="211" dur="1000" fill="hold"/>
                                        <p:tgtEl>
                                          <p:spTgt spid="62"/>
                                        </p:tgtEl>
                                        <p:attrNameLst>
                                          <p:attrName>ppt_x</p:attrName>
                                        </p:attrNameLst>
                                      </p:cBhvr>
                                      <p:tavLst>
                                        <p:tav tm="0">
                                          <p:val>
                                            <p:strVal val="#ppt_x"/>
                                          </p:val>
                                        </p:tav>
                                        <p:tav tm="100000">
                                          <p:val>
                                            <p:strVal val="#ppt_x"/>
                                          </p:val>
                                        </p:tav>
                                      </p:tavLst>
                                    </p:anim>
                                    <p:anim calcmode="lin" valueType="num">
                                      <p:cBhvr>
                                        <p:cTn id="21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nodeType="clickEffect">
                                  <p:stCondLst>
                                    <p:cond delay="0"/>
                                  </p:stCondLst>
                                  <p:childTnLst>
                                    <p:set>
                                      <p:cBhvr>
                                        <p:cTn id="216" dur="1" fill="hold">
                                          <p:stCondLst>
                                            <p:cond delay="0"/>
                                          </p:stCondLst>
                                        </p:cTn>
                                        <p:tgtEl>
                                          <p:spTgt spid="1027"/>
                                        </p:tgtEl>
                                        <p:attrNameLst>
                                          <p:attrName>style.visibility</p:attrName>
                                        </p:attrNameLst>
                                      </p:cBhvr>
                                      <p:to>
                                        <p:strVal val="visible"/>
                                      </p:to>
                                    </p:set>
                                    <p:animEffect transition="in" filter="fade">
                                      <p:cBhvr>
                                        <p:cTn id="217" dur="1000"/>
                                        <p:tgtEl>
                                          <p:spTgt spid="1027"/>
                                        </p:tgtEl>
                                      </p:cBhvr>
                                    </p:animEffect>
                                    <p:anim calcmode="lin" valueType="num">
                                      <p:cBhvr>
                                        <p:cTn id="218" dur="1000" fill="hold"/>
                                        <p:tgtEl>
                                          <p:spTgt spid="1027"/>
                                        </p:tgtEl>
                                        <p:attrNameLst>
                                          <p:attrName>ppt_x</p:attrName>
                                        </p:attrNameLst>
                                      </p:cBhvr>
                                      <p:tavLst>
                                        <p:tav tm="0">
                                          <p:val>
                                            <p:strVal val="#ppt_x"/>
                                          </p:val>
                                        </p:tav>
                                        <p:tav tm="100000">
                                          <p:val>
                                            <p:strVal val="#ppt_x"/>
                                          </p:val>
                                        </p:tav>
                                      </p:tavLst>
                                    </p:anim>
                                    <p:anim calcmode="lin" valueType="num">
                                      <p:cBhvr>
                                        <p:cTn id="2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55"/>
                                        </p:tgtEl>
                                        <p:attrNameLst>
                                          <p:attrName>style.visibility</p:attrName>
                                        </p:attrNameLst>
                                      </p:cBhvr>
                                      <p:to>
                                        <p:strVal val="visible"/>
                                      </p:to>
                                    </p:set>
                                    <p:animEffect transition="in" filter="fade">
                                      <p:cBhvr>
                                        <p:cTn id="224" dur="1000"/>
                                        <p:tgtEl>
                                          <p:spTgt spid="55"/>
                                        </p:tgtEl>
                                      </p:cBhvr>
                                    </p:animEffect>
                                    <p:anim calcmode="lin" valueType="num">
                                      <p:cBhvr>
                                        <p:cTn id="225" dur="1000" fill="hold"/>
                                        <p:tgtEl>
                                          <p:spTgt spid="55"/>
                                        </p:tgtEl>
                                        <p:attrNameLst>
                                          <p:attrName>ppt_x</p:attrName>
                                        </p:attrNameLst>
                                      </p:cBhvr>
                                      <p:tavLst>
                                        <p:tav tm="0">
                                          <p:val>
                                            <p:strVal val="#ppt_x"/>
                                          </p:val>
                                        </p:tav>
                                        <p:tav tm="100000">
                                          <p:val>
                                            <p:strVal val="#ppt_x"/>
                                          </p:val>
                                        </p:tav>
                                      </p:tavLst>
                                    </p:anim>
                                    <p:anim calcmode="lin" valueType="num">
                                      <p:cBhvr>
                                        <p:cTn id="2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4" grpId="0"/>
      <p:bldP spid="2" grpId="0"/>
      <p:bldP spid="20" grpId="0"/>
      <p:bldP spid="33" grpId="0" animBg="1"/>
      <p:bldP spid="34" grpId="0" animBg="1"/>
      <p:bldP spid="7" grpId="0" animBg="1"/>
      <p:bldP spid="36" grpId="0" animBg="1"/>
      <p:bldP spid="38" grpId="0" animBg="1"/>
      <p:bldP spid="39" grpId="0" animBg="1"/>
      <p:bldP spid="40" grpId="0" animBg="1"/>
      <p:bldP spid="41" grpId="0" animBg="1"/>
      <p:bldP spid="37" grpId="0" animBg="1"/>
      <p:bldP spid="43" grpId="0"/>
      <p:bldP spid="44" grpId="0"/>
      <p:bldP spid="49" grpId="0"/>
      <p:bldP spid="55" grpId="0" animBg="1"/>
      <p:bldP spid="61" grpId="0" animBg="1"/>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prstGeom prst="rect">
            <a:avLst/>
          </a:prstGeom>
        </p:spPr>
        <p:txBody>
          <a:bodyPr lIns="121875" tIns="121875" rIns="121875" bIns="121875" anchor="ctr" anchorCtr="0">
            <a:noAutofit/>
          </a:bodyPr>
          <a:lstStyle/>
          <a:p>
            <a:pPr lvl="0" algn="l">
              <a:spcBef>
                <a:spcPts val="0"/>
              </a:spcBef>
              <a:buClr>
                <a:schemeClr val="dk1"/>
              </a:buClr>
              <a:buSzPct val="25000"/>
              <a:buFont typeface="Arial"/>
              <a:buNone/>
            </a:pPr>
            <a:r>
              <a:rPr lang="en-US" dirty="0">
                <a:solidFill>
                  <a:schemeClr val="dk1"/>
                </a:solidFill>
                <a:ea typeface="Arial"/>
                <a:sym typeface="Arial"/>
              </a:rPr>
              <a:t>Holistic Assessment</a:t>
            </a:r>
          </a:p>
        </p:txBody>
      </p:sp>
      <p:sp>
        <p:nvSpPr>
          <p:cNvPr id="3" name="Text Placeholder 2"/>
          <p:cNvSpPr>
            <a:spLocks noGrp="1"/>
          </p:cNvSpPr>
          <p:nvPr>
            <p:ph type="body" idx="1"/>
          </p:nvPr>
        </p:nvSpPr>
        <p:spPr/>
        <p:txBody>
          <a:bodyPr/>
          <a:lstStyle/>
          <a:p>
            <a:pPr marL="203200" indent="0">
              <a:buNone/>
            </a:pPr>
            <a:r>
              <a:rPr lang="en-US" b="1" dirty="0" smtClean="0"/>
              <a:t>Process</a:t>
            </a:r>
          </a:p>
          <a:p>
            <a:pPr marL="908050" lvl="7" indent="-342900">
              <a:lnSpc>
                <a:spcPct val="115000"/>
              </a:lnSpc>
              <a:buClr>
                <a:schemeClr val="dk1"/>
              </a:buClr>
              <a:buSzPct val="80000"/>
              <a:buFont typeface="Courier New"/>
              <a:buChar char="o"/>
              <a:tabLst>
                <a:tab pos="60325" algn="l"/>
              </a:tabLst>
            </a:pPr>
            <a:r>
              <a:rPr lang="en-US" sz="2400" dirty="0">
                <a:solidFill>
                  <a:schemeClr val="dk1"/>
                </a:solidFill>
              </a:rPr>
              <a:t>Individual evaluators meet as a group</a:t>
            </a:r>
          </a:p>
          <a:p>
            <a:pPr marL="908050" lvl="5" indent="-342900">
              <a:lnSpc>
                <a:spcPct val="115000"/>
              </a:lnSpc>
              <a:buClr>
                <a:schemeClr val="dk1"/>
              </a:buClr>
              <a:buSzPct val="80000"/>
              <a:buFont typeface="Courier New"/>
              <a:buChar char="o"/>
            </a:pPr>
            <a:r>
              <a:rPr lang="en-US" sz="2400" dirty="0">
                <a:solidFill>
                  <a:schemeClr val="dk1"/>
                </a:solidFill>
              </a:rPr>
              <a:t>Discuss to reach consensus</a:t>
            </a:r>
          </a:p>
          <a:p>
            <a:pPr marL="203200" indent="0">
              <a:buNone/>
            </a:pPr>
            <a:endParaRPr lang="en-US" dirty="0" smtClean="0"/>
          </a:p>
          <a:p>
            <a:pPr marL="107950" lvl="0" indent="0">
              <a:lnSpc>
                <a:spcPct val="115000"/>
              </a:lnSpc>
              <a:spcBef>
                <a:spcPts val="1100"/>
              </a:spcBef>
              <a:buClr>
                <a:schemeClr val="dk1"/>
              </a:buClr>
              <a:buSzPct val="79166"/>
              <a:buNone/>
            </a:pPr>
            <a:r>
              <a:rPr lang="en-US" sz="2400" b="1" dirty="0">
                <a:solidFill>
                  <a:schemeClr val="dk1"/>
                </a:solidFill>
              </a:rPr>
              <a:t>Deal breakers: </a:t>
            </a:r>
          </a:p>
          <a:p>
            <a:pPr marL="914400" lvl="1" indent="-368300">
              <a:lnSpc>
                <a:spcPct val="115000"/>
              </a:lnSpc>
              <a:spcBef>
                <a:spcPts val="1100"/>
              </a:spcBef>
              <a:buClr>
                <a:schemeClr val="dk1"/>
              </a:buClr>
              <a:buChar char="○"/>
            </a:pPr>
            <a:r>
              <a:rPr lang="en-US" sz="2200" dirty="0">
                <a:solidFill>
                  <a:schemeClr val="dk1"/>
                </a:solidFill>
              </a:rPr>
              <a:t>Substantial risk of serious harm to patients, community or learners</a:t>
            </a:r>
          </a:p>
          <a:p>
            <a:pPr marL="914400" lvl="1" indent="-368300">
              <a:lnSpc>
                <a:spcPct val="115000"/>
              </a:lnSpc>
              <a:spcBef>
                <a:spcPts val="500"/>
              </a:spcBef>
              <a:buClr>
                <a:schemeClr val="dk1"/>
              </a:buClr>
              <a:buChar char="○"/>
            </a:pPr>
            <a:r>
              <a:rPr lang="en-US" sz="2200" dirty="0">
                <a:solidFill>
                  <a:schemeClr val="dk1"/>
                </a:solidFill>
              </a:rPr>
              <a:t>Program structured so that it cannot meet learner or community goals </a:t>
            </a:r>
          </a:p>
          <a:p>
            <a:pPr marL="444500" lvl="1" indent="0">
              <a:lnSpc>
                <a:spcPct val="115000"/>
              </a:lnSpc>
              <a:spcBef>
                <a:spcPts val="500"/>
              </a:spcBef>
              <a:buClr>
                <a:schemeClr val="dk1"/>
              </a:buClr>
              <a:buNone/>
            </a:pPr>
            <a:r>
              <a:rPr lang="en-US" sz="2200" dirty="0">
                <a:solidFill>
                  <a:schemeClr val="dk1"/>
                </a:solidFill>
              </a:rPr>
              <a:t>     (any risk is unacceptable if there is no benefit)</a:t>
            </a:r>
          </a:p>
        </p:txBody>
      </p:sp>
      <p:sp>
        <p:nvSpPr>
          <p:cNvPr id="338" name="Shape 338"/>
          <p:cNvSpPr txBox="1">
            <a:spLocks noGrp="1"/>
          </p:cNvSpPr>
          <p:nvPr>
            <p:ph type="sldNum" idx="12"/>
          </p:nvPr>
        </p:nvSpPr>
        <p:spPr>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sldNum" idx="12"/>
          </p:nvPr>
        </p:nvSpPr>
        <p:spPr>
          <a:xfrm>
            <a:off x="203147" y="6381749"/>
            <a:ext cx="711000"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26</a:t>
            </a:fld>
            <a:endParaRPr lang="en-US" sz="1500" b="0" i="0" u="none" strike="noStrike" cap="none">
              <a:solidFill>
                <a:srgbClr val="FFFFFF"/>
              </a:solidFill>
              <a:latin typeface="Arial"/>
              <a:ea typeface="Arial"/>
              <a:cs typeface="Arial"/>
              <a:sym typeface="Arial"/>
            </a:endParaRPr>
          </a:p>
        </p:txBody>
      </p:sp>
      <p:sp>
        <p:nvSpPr>
          <p:cNvPr id="354" name="Shape 354"/>
          <p:cNvSpPr txBox="1"/>
          <p:nvPr/>
        </p:nvSpPr>
        <p:spPr>
          <a:xfrm>
            <a:off x="406300" y="4593825"/>
            <a:ext cx="11274600" cy="935400"/>
          </a:xfrm>
          <a:prstGeom prst="rect">
            <a:avLst/>
          </a:prstGeom>
          <a:noFill/>
          <a:ln>
            <a:noFill/>
          </a:ln>
        </p:spPr>
        <p:txBody>
          <a:bodyPr lIns="91425" tIns="45700" rIns="91425" bIns="45700" anchor="t" anchorCtr="0">
            <a:noAutofit/>
          </a:bodyPr>
          <a:lstStyle/>
          <a:p>
            <a:pPr marL="0" marR="0" lvl="0" indent="0" algn="ctr" rtl="0">
              <a:lnSpc>
                <a:spcPct val="100000"/>
              </a:lnSpc>
              <a:spcBef>
                <a:spcPts val="600"/>
              </a:spcBef>
              <a:spcAft>
                <a:spcPts val="0"/>
              </a:spcAft>
              <a:buClr>
                <a:schemeClr val="dk2"/>
              </a:buClr>
              <a:buSzPct val="25000"/>
              <a:buFont typeface="Arial"/>
              <a:buNone/>
            </a:pPr>
            <a:r>
              <a:rPr lang="en-US" sz="3200">
                <a:solidFill>
                  <a:schemeClr val="dk2"/>
                </a:solidFill>
              </a:rPr>
              <a:t>How does this model to your program?</a:t>
            </a:r>
          </a:p>
          <a:p>
            <a:pPr marL="0" marR="0" lvl="0" indent="0" algn="ctr" rtl="0">
              <a:lnSpc>
                <a:spcPct val="100000"/>
              </a:lnSpc>
              <a:spcBef>
                <a:spcPts val="600"/>
              </a:spcBef>
              <a:spcAft>
                <a:spcPts val="0"/>
              </a:spcAft>
              <a:buClr>
                <a:schemeClr val="dk2"/>
              </a:buClr>
              <a:buSzPct val="25000"/>
              <a:buFont typeface="Arial"/>
              <a:buNone/>
            </a:pPr>
            <a:r>
              <a:rPr lang="en-US" sz="3200">
                <a:solidFill>
                  <a:schemeClr val="dk2"/>
                </a:solidFill>
              </a:rPr>
              <a:t>Where are you close to the tipping points?</a:t>
            </a:r>
          </a:p>
        </p:txBody>
      </p:sp>
      <p:pic>
        <p:nvPicPr>
          <p:cNvPr id="355" name="Shape 355" descr="Image result for think pair share"/>
          <p:cNvPicPr preferRelativeResize="0"/>
          <p:nvPr/>
        </p:nvPicPr>
        <p:blipFill>
          <a:blip r:embed="rId3">
            <a:alphaModFix/>
          </a:blip>
          <a:stretch>
            <a:fillRect/>
          </a:stretch>
        </p:blipFill>
        <p:spPr>
          <a:xfrm>
            <a:off x="3108250" y="533300"/>
            <a:ext cx="5870699" cy="36842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Next steps ...</a:t>
            </a:r>
          </a:p>
        </p:txBody>
      </p:sp>
      <p:sp>
        <p:nvSpPr>
          <p:cNvPr id="361" name="Shape 361"/>
          <p:cNvSpPr txBox="1">
            <a:spLocks noGrp="1"/>
          </p:cNvSpPr>
          <p:nvPr>
            <p:ph type="body" idx="1"/>
          </p:nvPr>
        </p:nvSpPr>
        <p:spPr>
          <a:xfrm>
            <a:off x="304725" y="2003300"/>
            <a:ext cx="11884200" cy="4122900"/>
          </a:xfrm>
          <a:prstGeom prst="rect">
            <a:avLst/>
          </a:prstGeom>
          <a:noFill/>
          <a:ln>
            <a:noFill/>
          </a:ln>
        </p:spPr>
        <p:txBody>
          <a:bodyPr lIns="91425" tIns="45700" rIns="91425" bIns="45700" anchor="t" anchorCtr="0">
            <a:noAutofit/>
          </a:bodyPr>
          <a:lstStyle/>
          <a:p>
            <a:pPr marL="685800" marR="0" lvl="0" indent="-457200" algn="l" rtl="0">
              <a:spcAft>
                <a:spcPts val="600"/>
              </a:spcAft>
              <a:buFont typeface="Wingdings" charset="2"/>
              <a:buChar char="q"/>
            </a:pPr>
            <a:r>
              <a:rPr lang="en-US" dirty="0"/>
              <a:t>Share model with others, refine our vision for progress</a:t>
            </a:r>
          </a:p>
          <a:p>
            <a:pPr marL="685800" marR="0" lvl="0" indent="-457200" algn="l" rtl="0">
              <a:spcAft>
                <a:spcPts val="600"/>
              </a:spcAft>
              <a:buFont typeface="Wingdings" charset="2"/>
              <a:buChar char="q"/>
            </a:pPr>
            <a:r>
              <a:rPr lang="en-US" dirty="0"/>
              <a:t>Consider what are common and necessary </a:t>
            </a:r>
            <a:r>
              <a:rPr lang="en-US" dirty="0" err="1"/>
              <a:t>vs</a:t>
            </a:r>
            <a:r>
              <a:rPr lang="en-US" dirty="0"/>
              <a:t> unnecessary risks during growth </a:t>
            </a:r>
          </a:p>
          <a:p>
            <a:pPr marL="685800" marR="0" lvl="0" indent="-457200" algn="l" rtl="0">
              <a:spcAft>
                <a:spcPts val="600"/>
              </a:spcAft>
              <a:buFont typeface="Wingdings" charset="2"/>
              <a:buChar char="q"/>
            </a:pPr>
            <a:r>
              <a:rPr lang="en-US" dirty="0"/>
              <a:t>What will you take away from this session?</a:t>
            </a:r>
          </a:p>
        </p:txBody>
      </p:sp>
      <p:sp>
        <p:nvSpPr>
          <p:cNvPr id="362" name="Shape 36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27</a:t>
            </a:fld>
            <a:endParaRPr lang="en-US" sz="15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04721" y="274638"/>
            <a:ext cx="11274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Garamond"/>
                <a:ea typeface="Garamond"/>
                <a:cs typeface="Garamond"/>
                <a:sym typeface="Garamond"/>
              </a:rPr>
              <a:t>Thanks and please rate our session!</a:t>
            </a:r>
          </a:p>
        </p:txBody>
      </p:sp>
      <p:sp>
        <p:nvSpPr>
          <p:cNvPr id="368" name="Shape 368"/>
          <p:cNvSpPr txBox="1">
            <a:spLocks noGrp="1"/>
          </p:cNvSpPr>
          <p:nvPr>
            <p:ph type="body" idx="1"/>
          </p:nvPr>
        </p:nvSpPr>
        <p:spPr>
          <a:xfrm>
            <a:off x="304725" y="1345275"/>
            <a:ext cx="11274600" cy="4780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457200" algn="l" rtl="0">
              <a:lnSpc>
                <a:spcPct val="80000"/>
              </a:lnSpc>
              <a:spcBef>
                <a:spcPts val="0"/>
              </a:spcBef>
              <a:spcAft>
                <a:spcPts val="0"/>
              </a:spcAft>
              <a:buClr>
                <a:schemeClr val="dk2"/>
              </a:buClr>
              <a:buSzPct val="25000"/>
              <a:buFont typeface="Arial"/>
              <a:buNone/>
            </a:pPr>
            <a:r>
              <a:rPr lang="en-US" sz="2700" b="0" i="0" u="none" strike="noStrike" cap="none" dirty="0">
                <a:solidFill>
                  <a:schemeClr val="dk2"/>
                </a:solidFill>
                <a:latin typeface="Arial"/>
                <a:ea typeface="Arial"/>
                <a:cs typeface="Arial"/>
                <a:sym typeface="Arial"/>
              </a:rPr>
              <a:t>	</a:t>
            </a:r>
            <a:r>
              <a:rPr lang="en-US" sz="2700" dirty="0"/>
              <a:t> </a:t>
            </a:r>
            <a:r>
              <a:rPr lang="en-US" sz="2700" dirty="0" smtClean="0"/>
              <a:t>   </a:t>
            </a:r>
            <a:r>
              <a:rPr lang="en-US" sz="2700" b="0" i="0" u="none" strike="noStrike" cap="none" dirty="0" smtClean="0">
                <a:solidFill>
                  <a:schemeClr val="dk2"/>
                </a:solidFill>
                <a:latin typeface="Arial"/>
                <a:ea typeface="Arial"/>
                <a:cs typeface="Arial"/>
                <a:sym typeface="Arial"/>
              </a:rPr>
              <a:t>Bidirectional</a:t>
            </a:r>
            <a:r>
              <a:rPr lang="en-US" sz="2700" dirty="0"/>
              <a:t>	</a:t>
            </a:r>
            <a:r>
              <a:rPr lang="en-US" sz="2700" b="0" i="0" u="none" strike="noStrike" cap="none" dirty="0" smtClean="0">
                <a:solidFill>
                  <a:schemeClr val="dk2"/>
                </a:solidFill>
                <a:latin typeface="Arial"/>
                <a:ea typeface="Arial"/>
                <a:cs typeface="Arial"/>
                <a:sym typeface="Arial"/>
              </a:rPr>
              <a:t>  	  </a:t>
            </a:r>
            <a:r>
              <a:rPr lang="en-US" sz="2700" b="0" i="0" u="none" strike="noStrike" cap="none" dirty="0" err="1" smtClean="0">
                <a:solidFill>
                  <a:schemeClr val="dk2"/>
                </a:solidFill>
                <a:latin typeface="Arial"/>
                <a:ea typeface="Arial"/>
                <a:cs typeface="Arial"/>
                <a:sym typeface="Arial"/>
              </a:rPr>
              <a:t>Voluntourism</a:t>
            </a:r>
            <a:r>
              <a:rPr lang="en-US" sz="2700" b="0" i="0" u="none" strike="noStrike" cap="none" dirty="0" smtClean="0">
                <a:solidFill>
                  <a:schemeClr val="dk2"/>
                </a:solidFill>
                <a:latin typeface="Arial"/>
                <a:ea typeface="Arial"/>
                <a:cs typeface="Arial"/>
                <a:sym typeface="Arial"/>
              </a:rPr>
              <a:t>     	    </a:t>
            </a:r>
            <a:r>
              <a:rPr lang="en-US" sz="2700" b="0" i="0" u="none" strike="noStrike" cap="none" dirty="0">
                <a:solidFill>
                  <a:schemeClr val="dk2"/>
                </a:solidFill>
                <a:latin typeface="Arial"/>
                <a:ea typeface="Arial"/>
                <a:cs typeface="Arial"/>
                <a:sym typeface="Arial"/>
              </a:rPr>
              <a:t>Poverty Tourism</a:t>
            </a:r>
          </a:p>
          <a:p>
            <a:pPr marL="0" marR="0" lvl="0" indent="0" algn="l" rtl="0">
              <a:lnSpc>
                <a:spcPct val="80000"/>
              </a:lnSpc>
              <a:spcBef>
                <a:spcPts val="0"/>
              </a:spcBef>
              <a:spcAft>
                <a:spcPts val="0"/>
              </a:spcAft>
              <a:buClr>
                <a:schemeClr val="dk2"/>
              </a:buClr>
              <a:buSzPct val="25000"/>
              <a:buFont typeface="Arial"/>
              <a:buNone/>
            </a:pPr>
            <a:r>
              <a:rPr lang="en-US" sz="2700" b="0" i="0" u="none" strike="noStrike" cap="none" dirty="0">
                <a:solidFill>
                  <a:schemeClr val="dk2"/>
                </a:solidFill>
                <a:latin typeface="Arial"/>
                <a:ea typeface="Arial"/>
                <a:cs typeface="Arial"/>
                <a:sym typeface="Arial"/>
              </a:rPr>
              <a:t>	    </a:t>
            </a:r>
            <a:r>
              <a:rPr lang="en-US" sz="2700" b="0" i="0" u="none" strike="noStrike" cap="none" dirty="0" smtClean="0">
                <a:solidFill>
                  <a:schemeClr val="dk2"/>
                </a:solidFill>
                <a:latin typeface="Arial"/>
                <a:ea typeface="Arial"/>
                <a:cs typeface="Arial"/>
                <a:sym typeface="Arial"/>
              </a:rPr>
              <a:t>Partnership</a:t>
            </a:r>
            <a:endParaRPr lang="en-US" sz="27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endParaRPr sz="3200" b="0" i="0" u="none" strike="noStrike" cap="none" dirty="0">
              <a:solidFill>
                <a:schemeClr val="dk2"/>
              </a:solidFill>
              <a:latin typeface="Arial"/>
              <a:ea typeface="Arial"/>
              <a:cs typeface="Arial"/>
              <a:sym typeface="Arial"/>
            </a:endParaRPr>
          </a:p>
          <a:p>
            <a:pPr marL="0" marR="0" lvl="0" indent="0" algn="l" rtl="0">
              <a:lnSpc>
                <a:spcPct val="80000"/>
              </a:lnSpc>
              <a:spcBef>
                <a:spcPts val="0"/>
              </a:spcBef>
              <a:spcAft>
                <a:spcPts val="0"/>
              </a:spcAft>
              <a:buClr>
                <a:schemeClr val="dk2"/>
              </a:buClr>
              <a:buSzPct val="25000"/>
              <a:buFont typeface="Arial"/>
              <a:buNone/>
            </a:pPr>
            <a:r>
              <a:rPr lang="en-US" sz="3200" b="0" i="0" u="none" strike="noStrike" cap="none" dirty="0">
                <a:solidFill>
                  <a:schemeClr val="dk2"/>
                </a:solidFill>
                <a:latin typeface="Arial"/>
                <a:ea typeface="Arial"/>
                <a:cs typeface="Arial"/>
                <a:sym typeface="Arial"/>
              </a:rPr>
              <a:t>	</a:t>
            </a:r>
          </a:p>
        </p:txBody>
      </p:sp>
      <p:sp>
        <p:nvSpPr>
          <p:cNvPr id="369" name="Shape 369"/>
          <p:cNvSpPr txBox="1">
            <a:spLocks noGrp="1"/>
          </p:cNvSpPr>
          <p:nvPr>
            <p:ph type="sldNum" idx="12"/>
          </p:nvPr>
        </p:nvSpPr>
        <p:spPr>
          <a:xfrm>
            <a:off x="203147" y="6381749"/>
            <a:ext cx="711000"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28</a:t>
            </a:fld>
            <a:endParaRPr lang="en-US" sz="1500" b="0" i="0" u="none" strike="noStrike" cap="none">
              <a:solidFill>
                <a:schemeClr val="lt1"/>
              </a:solidFill>
              <a:latin typeface="Arial"/>
              <a:ea typeface="Arial"/>
              <a:cs typeface="Arial"/>
              <a:sym typeface="Arial"/>
            </a:endParaRPr>
          </a:p>
        </p:txBody>
      </p:sp>
      <p:pic>
        <p:nvPicPr>
          <p:cNvPr id="370" name="Shape 370"/>
          <p:cNvPicPr preferRelativeResize="0"/>
          <p:nvPr/>
        </p:nvPicPr>
        <p:blipFill rotWithShape="1">
          <a:blip r:embed="rId3">
            <a:alphaModFix/>
          </a:blip>
          <a:srcRect/>
          <a:stretch/>
        </p:blipFill>
        <p:spPr>
          <a:xfrm>
            <a:off x="1574449" y="2912075"/>
            <a:ext cx="9324300" cy="25023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04721" y="274638"/>
            <a:ext cx="11274600" cy="1143000"/>
          </a:xfrm>
          <a:prstGeom prst="rect">
            <a:avLst/>
          </a:prstGeom>
        </p:spPr>
        <p:txBody>
          <a:bodyPr lIns="121875" tIns="121875" rIns="121875" bIns="121875" anchor="ctr" anchorCtr="0">
            <a:noAutofit/>
          </a:bodyPr>
          <a:lstStyle/>
          <a:p>
            <a:pPr lvl="0">
              <a:spcBef>
                <a:spcPts val="0"/>
              </a:spcBef>
              <a:buNone/>
            </a:pPr>
            <a:r>
              <a:rPr lang="en-US"/>
              <a:t>References</a:t>
            </a:r>
          </a:p>
        </p:txBody>
      </p:sp>
      <p:sp>
        <p:nvSpPr>
          <p:cNvPr id="377" name="Shape 377"/>
          <p:cNvSpPr txBox="1">
            <a:spLocks noGrp="1"/>
          </p:cNvSpPr>
          <p:nvPr>
            <p:ph type="body" idx="1"/>
          </p:nvPr>
        </p:nvSpPr>
        <p:spPr>
          <a:xfrm>
            <a:off x="304725" y="1278749"/>
            <a:ext cx="11274600" cy="4909500"/>
          </a:xfrm>
          <a:prstGeom prst="rect">
            <a:avLst/>
          </a:prstGeom>
        </p:spPr>
        <p:txBody>
          <a:bodyPr lIns="121875" tIns="121875" rIns="121875" bIns="121875" anchor="t" anchorCtr="0">
            <a:noAutofit/>
          </a:bodyPr>
          <a:lstStyle/>
          <a:p>
            <a:pPr marL="457200" lvl="0" indent="-342900" rtl="0">
              <a:spcBef>
                <a:spcPts val="0"/>
              </a:spcBef>
              <a:buSzPct val="100000"/>
            </a:pPr>
            <a:r>
              <a:rPr lang="en-US" sz="1800"/>
              <a:t>Crump J, Sugarman J and the Working Group on Ethical Guidelines for Global Health Training.  Global health training: Ethics and best practice guidelines for training experiences in global health.  </a:t>
            </a:r>
            <a:r>
              <a:rPr lang="en-US" sz="1800" i="1"/>
              <a:t>Am. J. Trop Med Hyg</a:t>
            </a:r>
            <a:r>
              <a:rPr lang="en-US" sz="1800"/>
              <a:t>.  83(6): 2010.  1178-1182.</a:t>
            </a:r>
          </a:p>
          <a:p>
            <a:pPr marL="457200" lvl="0" indent="-342900" rtl="0">
              <a:spcBef>
                <a:spcPts val="0"/>
              </a:spcBef>
              <a:buSzPct val="100000"/>
            </a:pPr>
            <a:r>
              <a:rPr lang="en-US" sz="1800"/>
              <a:t>Loh L, et al.  Short term global health experiences and local partnership models: A framework.  </a:t>
            </a:r>
            <a:r>
              <a:rPr lang="en-US" sz="1800" i="1"/>
              <a:t>Globalization and Health</a:t>
            </a:r>
            <a:r>
              <a:rPr lang="en-US" sz="1800"/>
              <a:t>.  11(50): 2015.</a:t>
            </a:r>
          </a:p>
          <a:p>
            <a:pPr marL="457200" lvl="0" indent="-342900" rtl="0">
              <a:spcBef>
                <a:spcPts val="0"/>
              </a:spcBef>
              <a:buSzPct val="100000"/>
            </a:pPr>
            <a:r>
              <a:rPr lang="en-US" sz="1800"/>
              <a:t>Melby M, et al.  Beyond medical “missions” to impact-driven short-term experiences in global health (STEGHs): Ethical principles to optimize community benefit and learner experience.  </a:t>
            </a:r>
            <a:r>
              <a:rPr lang="en-US" sz="1800" i="1"/>
              <a:t>Academic Medicine</a:t>
            </a:r>
            <a:r>
              <a:rPr lang="en-US" sz="1800"/>
              <a:t>. 91(5): 2016. 633-8. </a:t>
            </a:r>
          </a:p>
          <a:p>
            <a:pPr marL="457200" lvl="0" indent="-342900" rtl="0">
              <a:spcBef>
                <a:spcPts val="0"/>
              </a:spcBef>
              <a:buSzPct val="100000"/>
            </a:pPr>
            <a:r>
              <a:rPr lang="en-US" sz="1800"/>
              <a:t>Tomazos, K.  Volunteer Tourism; Ambiguous Marketing Phenomenon. </a:t>
            </a:r>
            <a:r>
              <a:rPr lang="en-US" sz="1800" i="1"/>
              <a:t>Innovative Marketing,</a:t>
            </a:r>
            <a:r>
              <a:rPr lang="en-US" sz="1800"/>
              <a:t> Vol.6, 4, 2010</a:t>
            </a:r>
          </a:p>
          <a:p>
            <a:pPr marL="0" lvl="0" indent="0">
              <a:spcBef>
                <a:spcPts val="0"/>
              </a:spcBef>
              <a:buNone/>
            </a:pPr>
            <a:endParaRPr sz="1800"/>
          </a:p>
        </p:txBody>
      </p:sp>
      <p:sp>
        <p:nvSpPr>
          <p:cNvPr id="378" name="Shape 378"/>
          <p:cNvSpPr txBox="1">
            <a:spLocks noGrp="1"/>
          </p:cNvSpPr>
          <p:nvPr>
            <p:ph type="sldNum" idx="12"/>
          </p:nvPr>
        </p:nvSpPr>
        <p:spPr>
          <a:xfrm>
            <a:off x="203147" y="6381749"/>
            <a:ext cx="711000" cy="476400"/>
          </a:xfrm>
          <a:prstGeom prst="rect">
            <a:avLst/>
          </a:prstGeom>
        </p:spPr>
        <p:txBody>
          <a:bodyPr lIns="91425" tIns="45700" rIns="91425" bIns="45700" anchor="t" anchorCtr="0">
            <a:noAutofit/>
          </a:bodyPr>
          <a:lstStyle/>
          <a:p>
            <a:pPr lvl="0">
              <a:spcBef>
                <a:spcPts val="0"/>
              </a:spcBef>
              <a:buClr>
                <a:srgbClr val="FFFFFF"/>
              </a:buClr>
              <a:buSzPct val="25000"/>
              <a:buFont typeface="Arial"/>
              <a:buNone/>
            </a:pPr>
            <a:fld id="{00000000-1234-1234-1234-123412341234}" type="slidenum">
              <a:rPr lang="en-US"/>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Garamond"/>
                <a:ea typeface="Garamond"/>
                <a:cs typeface="Garamond"/>
                <a:sym typeface="Garamond"/>
              </a:rPr>
              <a:t>Workshop Agenda</a:t>
            </a:r>
          </a:p>
        </p:txBody>
      </p:sp>
      <p:sp>
        <p:nvSpPr>
          <p:cNvPr id="154" name="Shape 154"/>
          <p:cNvSpPr txBox="1">
            <a:spLocks noGrp="1"/>
          </p:cNvSpPr>
          <p:nvPr>
            <p:ph type="body" idx="1"/>
          </p:nvPr>
        </p:nvSpPr>
        <p:spPr>
          <a:xfrm>
            <a:off x="304720" y="2057400"/>
            <a:ext cx="8783570" cy="3967162"/>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dk2"/>
              </a:buClr>
              <a:buSzPct val="100000"/>
              <a:buFont typeface="Garamond"/>
              <a:buAutoNum type="arabicParenR"/>
            </a:pPr>
            <a:r>
              <a:rPr lang="en-US" b="0" i="0" u="none" strike="noStrike" cap="none" dirty="0" smtClean="0">
                <a:solidFill>
                  <a:schemeClr val="dk2"/>
                </a:solidFill>
                <a:latin typeface="Arial"/>
                <a:ea typeface="Arial"/>
                <a:cs typeface="Arial"/>
                <a:sym typeface="Arial"/>
              </a:rPr>
              <a:t>Identify the </a:t>
            </a:r>
            <a:r>
              <a:rPr lang="en-US" b="1" i="0" u="none" strike="noStrike" cap="none" dirty="0" smtClean="0">
                <a:solidFill>
                  <a:schemeClr val="dk2"/>
                </a:solidFill>
                <a:latin typeface="Arial"/>
                <a:ea typeface="Arial"/>
                <a:cs typeface="Arial"/>
                <a:sym typeface="Arial"/>
              </a:rPr>
              <a:t>tensions</a:t>
            </a:r>
            <a:endParaRPr lang="en-US"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None/>
            </a:pPr>
            <a:endParaRPr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AutoNum type="arabicParenR"/>
            </a:pPr>
            <a:r>
              <a:rPr lang="en-US" b="0" i="0" u="none" strike="noStrike" cap="none" dirty="0">
                <a:solidFill>
                  <a:schemeClr val="dk2"/>
                </a:solidFill>
                <a:latin typeface="Arial"/>
                <a:ea typeface="Arial"/>
                <a:cs typeface="Arial"/>
                <a:sym typeface="Arial"/>
              </a:rPr>
              <a:t>Define the ethical </a:t>
            </a:r>
            <a:r>
              <a:rPr lang="en-US" b="1" i="0" u="none" strike="noStrike" cap="none" dirty="0" smtClean="0">
                <a:solidFill>
                  <a:schemeClr val="dk2"/>
                </a:solidFill>
                <a:latin typeface="Arial"/>
                <a:ea typeface="Arial"/>
                <a:cs typeface="Arial"/>
                <a:sym typeface="Arial"/>
              </a:rPr>
              <a:t>boundaries</a:t>
            </a:r>
            <a:endParaRPr lang="en-US"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None/>
            </a:pPr>
            <a:endParaRPr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AutoNum type="arabicParenR"/>
            </a:pPr>
            <a:r>
              <a:rPr lang="en-US" b="0" i="0" u="none" strike="noStrike" cap="none" dirty="0">
                <a:solidFill>
                  <a:schemeClr val="dk2"/>
                </a:solidFill>
                <a:latin typeface="Arial"/>
                <a:ea typeface="Arial"/>
                <a:cs typeface="Arial"/>
                <a:sym typeface="Arial"/>
              </a:rPr>
              <a:t>Share a </a:t>
            </a:r>
            <a:r>
              <a:rPr lang="en-US" b="1" i="0" u="none" strike="noStrike" cap="none" dirty="0" smtClean="0">
                <a:solidFill>
                  <a:schemeClr val="dk2"/>
                </a:solidFill>
                <a:latin typeface="Arial"/>
                <a:ea typeface="Arial"/>
                <a:cs typeface="Arial"/>
                <a:sym typeface="Arial"/>
              </a:rPr>
              <a:t>conceptual</a:t>
            </a:r>
            <a:endParaRPr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None/>
            </a:pPr>
            <a:endParaRPr sz="2400" b="0" i="0" u="none" strike="noStrike" cap="none" dirty="0">
              <a:solidFill>
                <a:schemeClr val="dk2"/>
              </a:solidFill>
              <a:latin typeface="Arial"/>
              <a:ea typeface="Arial"/>
              <a:cs typeface="Arial"/>
              <a:sym typeface="Arial"/>
            </a:endParaRPr>
          </a:p>
          <a:p>
            <a:pPr marL="609600" marR="0" lvl="0" indent="-609600" algn="l" rtl="0">
              <a:spcBef>
                <a:spcPts val="500"/>
              </a:spcBef>
              <a:spcAft>
                <a:spcPts val="0"/>
              </a:spcAft>
              <a:buClr>
                <a:schemeClr val="dk2"/>
              </a:buClr>
              <a:buSzPct val="100000"/>
              <a:buFont typeface="Garamond"/>
              <a:buNone/>
            </a:pPr>
            <a:endParaRPr sz="2400" b="0" i="0" u="none" strike="noStrike" cap="none" dirty="0">
              <a:solidFill>
                <a:schemeClr val="dk2"/>
              </a:solidFill>
              <a:latin typeface="Arial"/>
              <a:ea typeface="Arial"/>
              <a:cs typeface="Arial"/>
              <a:sym typeface="Arial"/>
            </a:endParaRPr>
          </a:p>
        </p:txBody>
      </p:sp>
      <p:sp>
        <p:nvSpPr>
          <p:cNvPr id="155" name="Shape 155"/>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3</a:t>
            </a:fld>
            <a:endParaRPr lang="en-US" sz="1500" b="0" i="0" u="none" strike="noStrike" cap="none">
              <a:solidFill>
                <a:schemeClr val="lt1"/>
              </a:solidFill>
              <a:latin typeface="Arial"/>
              <a:ea typeface="Arial"/>
              <a:cs typeface="Arial"/>
              <a:sym typeface="Arial"/>
            </a:endParaRPr>
          </a:p>
        </p:txBody>
      </p:sp>
      <p:sp>
        <p:nvSpPr>
          <p:cNvPr id="2" name="TextBox 1"/>
          <p:cNvSpPr txBox="1"/>
          <p:nvPr/>
        </p:nvSpPr>
        <p:spPr>
          <a:xfrm>
            <a:off x="7724125" y="2384265"/>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smtClean="0">
                <a:solidFill>
                  <a:schemeClr val="dk2"/>
                </a:solidFill>
                <a:latin typeface="Garamond"/>
                <a:ea typeface="Garamond"/>
                <a:cs typeface="Garamond"/>
                <a:sym typeface="Garamond"/>
              </a:rPr>
              <a:t>About your programs</a:t>
            </a:r>
            <a:endParaRPr lang="en-US" sz="4000" b="1" i="0" u="none" strike="noStrike" cap="none" dirty="0">
              <a:solidFill>
                <a:schemeClr val="dk2"/>
              </a:solidFill>
              <a:latin typeface="Garamond"/>
              <a:ea typeface="Garamond"/>
              <a:cs typeface="Garamond"/>
              <a:sym typeface="Garamond"/>
            </a:endParaRPr>
          </a:p>
        </p:txBody>
      </p:sp>
      <p:sp>
        <p:nvSpPr>
          <p:cNvPr id="162" name="Shape 162"/>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4</a:t>
            </a:fld>
            <a:endParaRPr lang="en-US" sz="1500" b="0" i="0" u="none" strike="noStrike" cap="none">
              <a:solidFill>
                <a:srgbClr val="FFFFFF"/>
              </a:solidFill>
              <a:latin typeface="Arial"/>
              <a:ea typeface="Arial"/>
              <a:cs typeface="Arial"/>
              <a:sym typeface="Arial"/>
            </a:endParaRPr>
          </a:p>
        </p:txBody>
      </p:sp>
      <p:sp>
        <p:nvSpPr>
          <p:cNvPr id="5" name="TextBox 4"/>
          <p:cNvSpPr txBox="1"/>
          <p:nvPr/>
        </p:nvSpPr>
        <p:spPr>
          <a:xfrm>
            <a:off x="7724125" y="2384265"/>
            <a:ext cx="2617908" cy="707886"/>
          </a:xfrm>
          <a:prstGeom prst="rect">
            <a:avLst/>
          </a:prstGeom>
          <a:noFill/>
        </p:spPr>
        <p:txBody>
          <a:bodyPr wrap="square" rtlCol="0">
            <a:spAutoFit/>
          </a:bodyPr>
          <a:lstStyle/>
          <a:p>
            <a:r>
              <a:rPr lang="en-US" sz="2000" dirty="0" smtClean="0"/>
              <a:t>Picture removed </a:t>
            </a:r>
          </a:p>
          <a:p>
            <a:r>
              <a:rPr lang="en-US" sz="2000" dirty="0" smtClean="0"/>
              <a:t>For copyright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a:picLocks noGrp="1"/>
          </p:cNvPicPr>
          <p:nvPr>
            <p:ph type="body" idx="1"/>
          </p:nvPr>
        </p:nvPicPr>
        <p:blipFill rotWithShape="1">
          <a:blip r:embed="rId3">
            <a:alphaModFix/>
          </a:blip>
          <a:srcRect t="16225" r="-462" b="-252"/>
          <a:stretch/>
        </p:blipFill>
        <p:spPr>
          <a:xfrm>
            <a:off x="5897125" y="1491300"/>
            <a:ext cx="5636399" cy="3730200"/>
          </a:xfrm>
          <a:prstGeom prst="rect">
            <a:avLst/>
          </a:prstGeom>
          <a:noFill/>
          <a:ln>
            <a:noFill/>
          </a:ln>
        </p:spPr>
      </p:pic>
      <p:sp>
        <p:nvSpPr>
          <p:cNvPr id="170" name="Shape 170"/>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smtClean="0">
                <a:solidFill>
                  <a:schemeClr val="dk2"/>
                </a:solidFill>
                <a:latin typeface="Garamond"/>
                <a:ea typeface="Garamond"/>
                <a:cs typeface="Garamond"/>
                <a:sym typeface="Garamond"/>
              </a:rPr>
              <a:t>Shoulder to Shoulder Global</a:t>
            </a:r>
            <a:endParaRPr lang="en-US" sz="4000" b="1" i="0" u="none" strike="noStrike" cap="none" dirty="0">
              <a:solidFill>
                <a:schemeClr val="dk2"/>
              </a:solidFill>
              <a:latin typeface="Garamond"/>
              <a:ea typeface="Garamond"/>
              <a:cs typeface="Garamond"/>
              <a:sym typeface="Garamond"/>
            </a:endParaRPr>
          </a:p>
        </p:txBody>
      </p:sp>
      <p:sp>
        <p:nvSpPr>
          <p:cNvPr id="171" name="Shape 171"/>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5</a:t>
            </a:fld>
            <a:endParaRPr lang="en-US" sz="1500" b="0" i="0" u="none" strike="noStrike" cap="none">
              <a:solidFill>
                <a:schemeClr val="lt1"/>
              </a:solidFill>
              <a:latin typeface="Arial"/>
              <a:ea typeface="Arial"/>
              <a:cs typeface="Arial"/>
              <a:sym typeface="Arial"/>
            </a:endParaRPr>
          </a:p>
        </p:txBody>
      </p:sp>
      <p:sp>
        <p:nvSpPr>
          <p:cNvPr id="172" name="Shape 172"/>
          <p:cNvSpPr txBox="1"/>
          <p:nvPr/>
        </p:nvSpPr>
        <p:spPr>
          <a:xfrm>
            <a:off x="812588" y="1600200"/>
            <a:ext cx="4773900" cy="410400"/>
          </a:xfrm>
          <a:prstGeom prst="rect">
            <a:avLst/>
          </a:prstGeom>
          <a:noFill/>
          <a:ln>
            <a:noFill/>
          </a:ln>
        </p:spPr>
        <p:txBody>
          <a:bodyPr lIns="121875" tIns="60925" rIns="121875"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Picture of Cristian and staff</a:t>
            </a:r>
          </a:p>
        </p:txBody>
      </p:sp>
      <p:pic>
        <p:nvPicPr>
          <p:cNvPr id="173" name="Shape 173" descr="minga15"/>
          <p:cNvPicPr preferRelativeResize="0"/>
          <p:nvPr/>
        </p:nvPicPr>
        <p:blipFill rotWithShape="1">
          <a:blip r:embed="rId4">
            <a:alphaModFix/>
          </a:blip>
          <a:srcRect b="1864"/>
          <a:stretch/>
        </p:blipFill>
        <p:spPr>
          <a:xfrm>
            <a:off x="483975" y="1507499"/>
            <a:ext cx="5070901" cy="3730200"/>
          </a:xfrm>
          <a:prstGeom prst="rect">
            <a:avLst/>
          </a:prstGeom>
          <a:noFill/>
          <a:ln>
            <a:noFill/>
          </a:ln>
        </p:spPr>
      </p:pic>
      <p:sp>
        <p:nvSpPr>
          <p:cNvPr id="2" name="TextBox 1"/>
          <p:cNvSpPr txBox="1"/>
          <p:nvPr/>
        </p:nvSpPr>
        <p:spPr>
          <a:xfrm>
            <a:off x="483975" y="5435600"/>
            <a:ext cx="11049549" cy="523220"/>
          </a:xfrm>
          <a:prstGeom prst="rect">
            <a:avLst/>
          </a:prstGeom>
          <a:noFill/>
        </p:spPr>
        <p:txBody>
          <a:bodyPr wrap="square" rtlCol="0">
            <a:spAutoFit/>
          </a:bodyPr>
          <a:lstStyle/>
          <a:p>
            <a:r>
              <a:rPr lang="en-US" sz="2800" b="1" dirty="0" smtClean="0"/>
              <a:t>		  2006					    2016</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doing well</a:t>
            </a:r>
            <a:endParaRPr lang="en-US" dirty="0"/>
          </a:p>
        </p:txBody>
      </p:sp>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smtClean="0">
                <a:solidFill>
                  <a:srgbClr val="FFFFFF"/>
                </a:solidFill>
                <a:latin typeface="Arial"/>
                <a:ea typeface="Arial"/>
                <a:cs typeface="Arial"/>
                <a:sym typeface="Arial"/>
              </a:rPr>
              <a:t>6</a:t>
            </a:fld>
            <a:endParaRPr lang="en-US" sz="1500" b="0" i="0" u="none" strike="noStrike" cap="none">
              <a:solidFill>
                <a:srgbClr val="FFFFFF"/>
              </a:solid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9196980" y="746039"/>
            <a:ext cx="1790940" cy="2099723"/>
          </a:xfrm>
          <a:prstGeom prst="rect">
            <a:avLst/>
          </a:prstGeom>
        </p:spPr>
      </p:pic>
      <p:pic>
        <p:nvPicPr>
          <p:cNvPr id="8" name="Picture 7"/>
          <p:cNvPicPr>
            <a:picLocks noChangeAspect="1"/>
          </p:cNvPicPr>
          <p:nvPr/>
        </p:nvPicPr>
        <p:blipFill rotWithShape="1">
          <a:blip r:embed="rId4"/>
          <a:srcRect b="12222"/>
          <a:stretch/>
        </p:blipFill>
        <p:spPr>
          <a:xfrm>
            <a:off x="9003214" y="3357928"/>
            <a:ext cx="2062466" cy="2338777"/>
          </a:xfrm>
          <a:prstGeom prst="rect">
            <a:avLst/>
          </a:prstGeom>
        </p:spPr>
      </p:pic>
      <p:sp>
        <p:nvSpPr>
          <p:cNvPr id="6" name="TextBox 5"/>
          <p:cNvSpPr txBox="1"/>
          <p:nvPr/>
        </p:nvSpPr>
        <p:spPr>
          <a:xfrm>
            <a:off x="914161" y="2280601"/>
            <a:ext cx="7691240" cy="4647426"/>
          </a:xfrm>
          <a:prstGeom prst="rect">
            <a:avLst/>
          </a:prstGeom>
          <a:noFill/>
        </p:spPr>
        <p:txBody>
          <a:bodyPr wrap="square" rtlCol="0">
            <a:spAutoFit/>
          </a:bodyPr>
          <a:lstStyle/>
          <a:p>
            <a:pPr lvl="0" defTabSz="457200">
              <a:spcBef>
                <a:spcPts val="600"/>
              </a:spcBef>
              <a:spcAft>
                <a:spcPts val="600"/>
              </a:spcAft>
              <a:buClr>
                <a:schemeClr val="dk1"/>
              </a:buClr>
              <a:buSzPct val="25000"/>
              <a:defRPr/>
            </a:pPr>
            <a:r>
              <a:rPr lang="en-US" sz="2400" dirty="0" smtClean="0"/>
              <a:t>1) Long</a:t>
            </a:r>
            <a:r>
              <a:rPr lang="en-US" sz="2400" dirty="0"/>
              <a:t>-standing relationship with </a:t>
            </a:r>
            <a:r>
              <a:rPr lang="en-US" sz="2400" dirty="0" smtClean="0"/>
              <a:t>one community</a:t>
            </a:r>
          </a:p>
          <a:p>
            <a:pPr lvl="0" defTabSz="457200">
              <a:spcBef>
                <a:spcPts val="600"/>
              </a:spcBef>
              <a:spcAft>
                <a:spcPts val="600"/>
              </a:spcAft>
              <a:buClr>
                <a:schemeClr val="dk1"/>
              </a:buClr>
              <a:buSzPct val="25000"/>
              <a:defRPr/>
            </a:pPr>
            <a:r>
              <a:rPr lang="en-US" sz="2400" dirty="0" smtClean="0"/>
              <a:t>2) Permanent locally-staffed </a:t>
            </a:r>
            <a:r>
              <a:rPr lang="en-US" sz="2400" dirty="0"/>
              <a:t>clinic</a:t>
            </a:r>
          </a:p>
          <a:p>
            <a:pPr lvl="0" defTabSz="457200">
              <a:spcBef>
                <a:spcPts val="600"/>
              </a:spcBef>
              <a:spcAft>
                <a:spcPts val="600"/>
              </a:spcAft>
              <a:buClr>
                <a:schemeClr val="dk1"/>
              </a:buClr>
              <a:buSzPct val="25000"/>
              <a:defRPr/>
            </a:pPr>
            <a:r>
              <a:rPr lang="en-US" sz="2400" dirty="0" smtClean="0"/>
              <a:t>3) In-country partner foundation guides work</a:t>
            </a:r>
          </a:p>
          <a:p>
            <a:pPr defTabSz="457200">
              <a:spcBef>
                <a:spcPts val="600"/>
              </a:spcBef>
              <a:spcAft>
                <a:spcPts val="600"/>
              </a:spcAft>
              <a:buClr>
                <a:schemeClr val="dk1"/>
              </a:buClr>
              <a:buSzPct val="25000"/>
              <a:defRPr/>
            </a:pPr>
            <a:r>
              <a:rPr lang="en-US" sz="2400" dirty="0" smtClean="0"/>
              <a:t>4) </a:t>
            </a:r>
            <a:r>
              <a:rPr lang="en-US" sz="2400" dirty="0"/>
              <a:t>Mandatory </a:t>
            </a:r>
            <a:r>
              <a:rPr lang="en-US" sz="2400" dirty="0" err="1"/>
              <a:t>predeparture</a:t>
            </a:r>
            <a:r>
              <a:rPr lang="en-US" sz="2400" dirty="0"/>
              <a:t> </a:t>
            </a:r>
            <a:r>
              <a:rPr lang="en-US" sz="2400" dirty="0" smtClean="0"/>
              <a:t>course</a:t>
            </a:r>
          </a:p>
          <a:p>
            <a:pPr defTabSz="457200">
              <a:spcBef>
                <a:spcPts val="600"/>
              </a:spcBef>
              <a:spcAft>
                <a:spcPts val="600"/>
              </a:spcAft>
              <a:buClr>
                <a:schemeClr val="dk1"/>
              </a:buClr>
              <a:buSzPct val="25000"/>
              <a:defRPr/>
            </a:pPr>
            <a:r>
              <a:rPr lang="en-US" sz="2400" dirty="0" smtClean="0"/>
              <a:t>5) Profession specific goals &amp; objectives</a:t>
            </a:r>
          </a:p>
          <a:p>
            <a:pPr defTabSz="457200">
              <a:spcBef>
                <a:spcPts val="600"/>
              </a:spcBef>
              <a:spcAft>
                <a:spcPts val="600"/>
              </a:spcAft>
              <a:buClr>
                <a:schemeClr val="dk1"/>
              </a:buClr>
              <a:buSzPct val="25000"/>
              <a:defRPr/>
            </a:pPr>
            <a:r>
              <a:rPr lang="en-US" sz="2400" dirty="0" smtClean="0"/>
              <a:t>6) </a:t>
            </a:r>
            <a:r>
              <a:rPr lang="en-US" sz="2400" dirty="0" err="1" smtClean="0"/>
              <a:t>Interprofessional</a:t>
            </a:r>
            <a:r>
              <a:rPr lang="en-US" sz="2400" dirty="0" smtClean="0"/>
              <a:t> collaboration </a:t>
            </a:r>
            <a:endParaRPr lang="en-US" sz="2400" dirty="0"/>
          </a:p>
          <a:p>
            <a:pPr lvl="0" defTabSz="457200">
              <a:spcBef>
                <a:spcPts val="600"/>
              </a:spcBef>
              <a:spcAft>
                <a:spcPts val="600"/>
              </a:spcAft>
              <a:buClr>
                <a:schemeClr val="dk1"/>
              </a:buClr>
              <a:buSzPct val="25000"/>
              <a:defRPr/>
            </a:pPr>
            <a:endParaRPr lang="en-US" sz="2400" dirty="0" smtClean="0"/>
          </a:p>
          <a:p>
            <a:pPr lvl="0" defTabSz="457200">
              <a:spcBef>
                <a:spcPts val="600"/>
              </a:spcBef>
              <a:spcAft>
                <a:spcPts val="600"/>
              </a:spcAft>
              <a:buClr>
                <a:schemeClr val="dk1"/>
              </a:buClr>
              <a:buSzPct val="25000"/>
              <a:defRPr/>
            </a:pPr>
            <a:endParaRPr lang="en-US" sz="2400" dirty="0" smtClean="0"/>
          </a:p>
          <a:p>
            <a:pPr lvl="0" defTabSz="457200">
              <a:buClr>
                <a:schemeClr val="dk1"/>
              </a:buClr>
              <a:buSzPct val="25000"/>
              <a:defRPr/>
            </a:pPr>
            <a:endParaRPr lang="en-US" sz="2400" dirty="0"/>
          </a:p>
        </p:txBody>
      </p:sp>
    </p:spTree>
    <p:extLst>
      <p:ext uri="{BB962C8B-B14F-4D97-AF65-F5344CB8AC3E}">
        <p14:creationId xmlns:p14="http://schemas.microsoft.com/office/powerpoint/2010/main" val="4101223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1500" b="0" i="0" u="none" strike="noStrike" cap="none">
                <a:solidFill>
                  <a:srgbClr val="FFFFFF"/>
                </a:solidFill>
                <a:latin typeface="Arial"/>
                <a:ea typeface="Arial"/>
                <a:cs typeface="Arial"/>
                <a:sym typeface="Arial"/>
              </a:rPr>
              <a:t>7</a:t>
            </a:fld>
            <a:endParaRPr lang="en-US" sz="1500" b="0" i="0" u="none" strike="noStrike" cap="none">
              <a:solidFill>
                <a:srgbClr val="FFFFFF"/>
              </a:solidFill>
              <a:latin typeface="Arial"/>
              <a:ea typeface="Arial"/>
              <a:cs typeface="Arial"/>
              <a:sym typeface="Arial"/>
            </a:endParaRPr>
          </a:p>
        </p:txBody>
      </p:sp>
      <p:pic>
        <p:nvPicPr>
          <p:cNvPr id="179" name="Shape 179" descr="Screen Shot 2016-08-18 at 9.06.05 PM.png"/>
          <p:cNvPicPr preferRelativeResize="0">
            <a:picLocks noGrp="1"/>
          </p:cNvPicPr>
          <p:nvPr>
            <p:ph type="body" idx="1"/>
          </p:nvPr>
        </p:nvPicPr>
        <p:blipFill rotWithShape="1">
          <a:blip r:embed="rId3">
            <a:alphaModFix/>
          </a:blip>
          <a:srcRect l="-5024" r="-5024" b="16701"/>
          <a:stretch/>
        </p:blipFill>
        <p:spPr>
          <a:xfrm>
            <a:off x="3758221" y="482600"/>
            <a:ext cx="4773956" cy="1596321"/>
          </a:xfrm>
          <a:prstGeom prst="rect">
            <a:avLst/>
          </a:prstGeom>
          <a:noFill/>
          <a:ln>
            <a:noFill/>
          </a:ln>
        </p:spPr>
      </p:pic>
      <p:pic>
        <p:nvPicPr>
          <p:cNvPr id="180" name="Shape 180"/>
          <p:cNvPicPr preferRelativeResize="0"/>
          <p:nvPr/>
        </p:nvPicPr>
        <p:blipFill rotWithShape="1">
          <a:blip r:embed="rId4">
            <a:alphaModFix/>
          </a:blip>
          <a:srcRect/>
          <a:stretch/>
        </p:blipFill>
        <p:spPr>
          <a:xfrm>
            <a:off x="5789691" y="2006600"/>
            <a:ext cx="5078677" cy="3589866"/>
          </a:xfrm>
          <a:prstGeom prst="rect">
            <a:avLst/>
          </a:prstGeom>
          <a:noFill/>
          <a:ln>
            <a:noFill/>
          </a:ln>
        </p:spPr>
      </p:pic>
      <p:pic>
        <p:nvPicPr>
          <p:cNvPr id="181" name="Shape 181"/>
          <p:cNvPicPr preferRelativeResize="0"/>
          <p:nvPr/>
        </p:nvPicPr>
        <p:blipFill rotWithShape="1">
          <a:blip r:embed="rId5">
            <a:alphaModFix/>
          </a:blip>
          <a:srcRect/>
          <a:stretch/>
        </p:blipFill>
        <p:spPr>
          <a:xfrm>
            <a:off x="2010861" y="2207767"/>
            <a:ext cx="2356800" cy="325323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err="1" smtClean="0">
                <a:solidFill>
                  <a:schemeClr val="dk2"/>
                </a:solidFill>
                <a:latin typeface="Garamond"/>
                <a:ea typeface="Garamond"/>
                <a:cs typeface="Garamond"/>
                <a:sym typeface="Garamond"/>
              </a:rPr>
              <a:t>Voluntourism</a:t>
            </a:r>
            <a:r>
              <a:rPr lang="en-US" sz="4000" b="1" i="0" u="none" strike="noStrike" cap="none" dirty="0" smtClean="0">
                <a:solidFill>
                  <a:schemeClr val="dk2"/>
                </a:solidFill>
                <a:latin typeface="Garamond"/>
                <a:ea typeface="Garamond"/>
                <a:cs typeface="Garamond"/>
                <a:sym typeface="Garamond"/>
              </a:rPr>
              <a:t>: risks </a:t>
            </a:r>
            <a:r>
              <a:rPr lang="en-US" sz="4000" b="1" i="0" u="none" strike="noStrike" cap="none" dirty="0" err="1" smtClean="0">
                <a:solidFill>
                  <a:schemeClr val="dk2"/>
                </a:solidFill>
                <a:latin typeface="Garamond"/>
                <a:ea typeface="Garamond"/>
                <a:cs typeface="Garamond"/>
                <a:sym typeface="Garamond"/>
              </a:rPr>
              <a:t>vs</a:t>
            </a:r>
            <a:r>
              <a:rPr lang="en-US" sz="4000" b="1" i="0" u="none" strike="noStrike" cap="none" dirty="0" smtClean="0">
                <a:solidFill>
                  <a:schemeClr val="dk2"/>
                </a:solidFill>
                <a:latin typeface="Garamond"/>
                <a:ea typeface="Garamond"/>
                <a:cs typeface="Garamond"/>
                <a:sym typeface="Garamond"/>
              </a:rPr>
              <a:t> benefits</a:t>
            </a:r>
            <a:endParaRPr lang="en-US" sz="4000" b="1" i="0" u="none" strike="noStrike" cap="none" dirty="0">
              <a:solidFill>
                <a:schemeClr val="dk2"/>
              </a:solidFill>
              <a:latin typeface="Garamond"/>
              <a:ea typeface="Garamond"/>
              <a:cs typeface="Garamond"/>
              <a:sym typeface="Garamond"/>
            </a:endParaRPr>
          </a:p>
        </p:txBody>
      </p:sp>
      <p:sp>
        <p:nvSpPr>
          <p:cNvPr id="205" name="Shape 205"/>
          <p:cNvSpPr txBox="1">
            <a:spLocks noGrp="1"/>
          </p:cNvSpPr>
          <p:nvPr>
            <p:ph type="body" idx="1"/>
          </p:nvPr>
        </p:nvSpPr>
        <p:spPr>
          <a:xfrm>
            <a:off x="1117308" y="1797932"/>
            <a:ext cx="8836898" cy="406946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400" b="0" i="0" u="none" strike="noStrike" cap="none" dirty="0">
                <a:solidFill>
                  <a:schemeClr val="dk2"/>
                </a:solidFill>
                <a:latin typeface="Arial"/>
                <a:ea typeface="Arial"/>
                <a:cs typeface="Arial"/>
                <a:sym typeface="Arial"/>
              </a:rPr>
              <a:t>Combines environmental, cultural and humanitarian issues with an intention to benefit, not only the participants but also the locals</a:t>
            </a:r>
          </a:p>
          <a:p>
            <a:pPr marL="342900" marR="0" lvl="0" indent="-342900" algn="l" rtl="0">
              <a:lnSpc>
                <a:spcPct val="100000"/>
              </a:lnSpc>
              <a:spcBef>
                <a:spcPts val="1600"/>
              </a:spcBef>
              <a:spcAft>
                <a:spcPts val="0"/>
              </a:spcAft>
              <a:buClr>
                <a:schemeClr val="dk2"/>
              </a:buClr>
              <a:buSzPct val="100000"/>
              <a:buFont typeface="Arial"/>
              <a:buChar char="•"/>
            </a:pPr>
            <a:r>
              <a:rPr lang="en-US" sz="2400" b="0" i="0" u="none" strike="noStrike" cap="none" dirty="0">
                <a:solidFill>
                  <a:schemeClr val="dk2"/>
                </a:solidFill>
                <a:latin typeface="Arial"/>
                <a:ea typeface="Arial"/>
                <a:cs typeface="Arial"/>
                <a:sym typeface="Arial"/>
              </a:rPr>
              <a:t>Promoted as a way to experience authenticity within the context of alternative tourism beneficial to destinations</a:t>
            </a:r>
          </a:p>
          <a:p>
            <a:pPr marL="342900" marR="0" lvl="0" indent="-336550" algn="l" rtl="0">
              <a:lnSpc>
                <a:spcPct val="100000"/>
              </a:lnSpc>
              <a:spcBef>
                <a:spcPts val="1600"/>
              </a:spcBef>
              <a:spcAft>
                <a:spcPts val="0"/>
              </a:spcAft>
              <a:buClr>
                <a:schemeClr val="dk2"/>
              </a:buClr>
              <a:buSzPct val="112500"/>
              <a:buFont typeface="Arial"/>
              <a:buChar char="•"/>
            </a:pPr>
            <a:r>
              <a:rPr lang="en-US" sz="2400" b="0" i="0" u="none" strike="noStrike" cap="none" dirty="0">
                <a:solidFill>
                  <a:schemeClr val="dk2"/>
                </a:solidFill>
                <a:latin typeface="Arial"/>
                <a:ea typeface="Arial"/>
                <a:cs typeface="Arial"/>
                <a:sym typeface="Arial"/>
              </a:rPr>
              <a:t>Expectations of a responsible tourism ethos, creating better places for people to live in, and better places to </a:t>
            </a:r>
            <a:r>
              <a:rPr lang="en-US" sz="2400" b="0" i="0" u="none" strike="noStrike" cap="none" dirty="0" smtClean="0">
                <a:solidFill>
                  <a:schemeClr val="dk2"/>
                </a:solidFill>
                <a:latin typeface="Arial"/>
                <a:ea typeface="Arial"/>
                <a:cs typeface="Arial"/>
                <a:sym typeface="Arial"/>
              </a:rPr>
              <a:t>visit</a:t>
            </a:r>
          </a:p>
          <a:p>
            <a:pPr marL="6350" marR="0" lvl="0" indent="0" algn="l" rtl="0">
              <a:lnSpc>
                <a:spcPct val="100000"/>
              </a:lnSpc>
              <a:spcBef>
                <a:spcPts val="1600"/>
              </a:spcBef>
              <a:spcAft>
                <a:spcPts val="0"/>
              </a:spcAft>
              <a:buClr>
                <a:schemeClr val="dk2"/>
              </a:buClr>
              <a:buSzPct val="112500"/>
              <a:buNone/>
            </a:pPr>
            <a:r>
              <a:rPr lang="en-US" sz="2500" b="0" i="0" u="none" strike="noStrike" cap="none" dirty="0" smtClean="0">
                <a:solidFill>
                  <a:schemeClr val="dk2"/>
                </a:solidFill>
                <a:latin typeface="Arial"/>
                <a:ea typeface="Arial"/>
                <a:cs typeface="Arial"/>
                <a:sym typeface="Arial"/>
              </a:rPr>
              <a:t> </a:t>
            </a:r>
            <a:r>
              <a:rPr lang="en-US" sz="2700" b="0" i="0" u="none" strike="noStrike" cap="none" dirty="0" smtClean="0">
                <a:solidFill>
                  <a:schemeClr val="dk2"/>
                </a:solidFill>
                <a:latin typeface="Arial"/>
                <a:ea typeface="Arial"/>
                <a:cs typeface="Arial"/>
                <a:sym typeface="Arial"/>
              </a:rPr>
              <a:t>                              </a:t>
            </a:r>
            <a:endParaRPr lang="en-US" sz="2700" b="0" i="0" u="none" strike="noStrike" cap="none" dirty="0">
              <a:solidFill>
                <a:schemeClr val="dk2"/>
              </a:solidFill>
              <a:latin typeface="Arial"/>
              <a:ea typeface="Arial"/>
              <a:cs typeface="Arial"/>
              <a:sym typeface="Arial"/>
            </a:endParaRPr>
          </a:p>
          <a:p>
            <a:pPr marL="342900" marR="0" lvl="0" indent="-349250" algn="r" rtl="0">
              <a:lnSpc>
                <a:spcPct val="90000"/>
              </a:lnSpc>
              <a:spcBef>
                <a:spcPts val="1100"/>
              </a:spcBef>
              <a:spcAft>
                <a:spcPts val="0"/>
              </a:spcAft>
              <a:buClr>
                <a:schemeClr val="dk2"/>
              </a:buClr>
              <a:buSzPct val="100000"/>
              <a:buFont typeface="Arial"/>
              <a:buChar char="•"/>
            </a:pPr>
            <a:r>
              <a:rPr lang="en-US" sz="1700" b="0" i="0" u="none" strike="noStrike" cap="none" dirty="0" err="1">
                <a:solidFill>
                  <a:schemeClr val="dk2"/>
                </a:solidFill>
                <a:latin typeface="Arial"/>
                <a:ea typeface="Arial"/>
                <a:cs typeface="Arial"/>
                <a:sym typeface="Arial"/>
              </a:rPr>
              <a:t>Tomazos</a:t>
            </a:r>
            <a:r>
              <a:rPr lang="en-US" sz="1700" b="0" i="0" u="none" strike="noStrike" cap="none" dirty="0">
                <a:solidFill>
                  <a:schemeClr val="dk2"/>
                </a:solidFill>
                <a:latin typeface="Arial"/>
                <a:ea typeface="Arial"/>
                <a:cs typeface="Arial"/>
                <a:sym typeface="Arial"/>
              </a:rPr>
              <a:t>, 2010</a:t>
            </a:r>
          </a:p>
          <a:p>
            <a:pPr marL="736600" marR="0" lvl="1" indent="-279400" algn="l" rtl="0">
              <a:lnSpc>
                <a:spcPct val="90000"/>
              </a:lnSpc>
              <a:spcBef>
                <a:spcPts val="500"/>
              </a:spcBef>
              <a:spcAft>
                <a:spcPts val="0"/>
              </a:spcAft>
              <a:buClr>
                <a:schemeClr val="dk2"/>
              </a:buClr>
              <a:buSzPct val="100000"/>
              <a:buFont typeface="Arial"/>
              <a:buNone/>
            </a:pPr>
            <a:endParaRPr sz="2400" b="0" i="0" u="none" strike="noStrike" cap="none" dirty="0">
              <a:solidFill>
                <a:schemeClr val="dk2"/>
              </a:solidFill>
              <a:latin typeface="Arial"/>
              <a:ea typeface="Arial"/>
              <a:cs typeface="Arial"/>
              <a:sym typeface="Arial"/>
            </a:endParaRPr>
          </a:p>
        </p:txBody>
      </p:sp>
      <p:pic>
        <p:nvPicPr>
          <p:cNvPr id="206" name="Shape 206"/>
          <p:cNvPicPr preferRelativeResize="0"/>
          <p:nvPr/>
        </p:nvPicPr>
        <p:blipFill rotWithShape="1">
          <a:blip r:embed="rId3">
            <a:alphaModFix/>
          </a:blip>
          <a:srcRect/>
          <a:stretch/>
        </p:blipFill>
        <p:spPr>
          <a:xfrm>
            <a:off x="10563648" y="685800"/>
            <a:ext cx="908170" cy="908170"/>
          </a:xfrm>
          <a:prstGeom prst="rect">
            <a:avLst/>
          </a:prstGeom>
          <a:noFill/>
          <a:ln>
            <a:noFill/>
          </a:ln>
        </p:spPr>
      </p:pic>
      <p:cxnSp>
        <p:nvCxnSpPr>
          <p:cNvPr id="207" name="Shape 207"/>
          <p:cNvCxnSpPr/>
          <p:nvPr/>
        </p:nvCxnSpPr>
        <p:spPr>
          <a:xfrm>
            <a:off x="1117308" y="5359400"/>
            <a:ext cx="8735324" cy="0"/>
          </a:xfrm>
          <a:prstGeom prst="straightConnector1">
            <a:avLst/>
          </a:prstGeom>
          <a:noFill/>
          <a:ln w="9525" cap="flat" cmpd="sng">
            <a:solidFill>
              <a:srgbClr val="B2B2B2"/>
            </a:solidFill>
            <a:prstDash val="solid"/>
            <a:round/>
            <a:headEnd type="none"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04721" y="274638"/>
            <a:ext cx="11274663"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Garamond"/>
                <a:ea typeface="Garamond"/>
                <a:cs typeface="Garamond"/>
                <a:sym typeface="Garamond"/>
              </a:rPr>
              <a:t>What’s wrong with this picture?</a:t>
            </a:r>
          </a:p>
        </p:txBody>
      </p:sp>
      <p:sp>
        <p:nvSpPr>
          <p:cNvPr id="187" name="Shape 187"/>
          <p:cNvSpPr txBox="1">
            <a:spLocks noGrp="1"/>
          </p:cNvSpPr>
          <p:nvPr>
            <p:ph type="sldNum" idx="12"/>
          </p:nvPr>
        </p:nvSpPr>
        <p:spPr>
          <a:xfrm>
            <a:off x="203147" y="6381749"/>
            <a:ext cx="711014" cy="476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500" b="0" i="0" u="none" strike="noStrike" cap="none">
                <a:solidFill>
                  <a:schemeClr val="lt1"/>
                </a:solidFill>
                <a:latin typeface="Arial"/>
                <a:ea typeface="Arial"/>
                <a:cs typeface="Arial"/>
                <a:sym typeface="Arial"/>
              </a:rPr>
              <a:t>9</a:t>
            </a:fld>
            <a:endParaRPr lang="en-US" sz="1500" b="0" i="0" u="none" strike="noStrike" cap="none">
              <a:solidFill>
                <a:schemeClr val="lt1"/>
              </a:solidFill>
              <a:latin typeface="Arial"/>
              <a:ea typeface="Arial"/>
              <a:cs typeface="Arial"/>
              <a:sym typeface="Arial"/>
            </a:endParaRPr>
          </a:p>
        </p:txBody>
      </p:sp>
      <p:pic>
        <p:nvPicPr>
          <p:cNvPr id="188" name="Shape 188"/>
          <p:cNvPicPr preferRelativeResize="0"/>
          <p:nvPr/>
        </p:nvPicPr>
        <p:blipFill rotWithShape="1">
          <a:blip r:embed="rId3">
            <a:alphaModFix/>
          </a:blip>
          <a:srcRect/>
          <a:stretch/>
        </p:blipFill>
        <p:spPr>
          <a:xfrm>
            <a:off x="1320456" y="1701800"/>
            <a:ext cx="4226051" cy="3860800"/>
          </a:xfrm>
          <a:prstGeom prst="rect">
            <a:avLst/>
          </a:prstGeom>
          <a:noFill/>
          <a:ln>
            <a:noFill/>
          </a:ln>
        </p:spPr>
      </p:pic>
      <p:pic>
        <p:nvPicPr>
          <p:cNvPr id="189" name="Shape 189"/>
          <p:cNvPicPr preferRelativeResize="0"/>
          <p:nvPr/>
        </p:nvPicPr>
        <p:blipFill rotWithShape="1">
          <a:blip r:embed="rId4">
            <a:alphaModFix/>
          </a:blip>
          <a:srcRect r="32529" b="-3966"/>
          <a:stretch/>
        </p:blipFill>
        <p:spPr>
          <a:xfrm>
            <a:off x="6399133" y="1701800"/>
            <a:ext cx="4522952" cy="392181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3752</Words>
  <Application>Microsoft Macintosh PowerPoint</Application>
  <PresentationFormat>Custom</PresentationFormat>
  <Paragraphs>380</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PowerPoint</vt:lpstr>
      <vt:lpstr>PowerPoint</vt:lpstr>
      <vt:lpstr>From Reflection to Action:  Moving voluntourism toward the ethical ideal</vt:lpstr>
      <vt:lpstr>Activity Disclaimer</vt:lpstr>
      <vt:lpstr>Workshop Agenda</vt:lpstr>
      <vt:lpstr>About your programs</vt:lpstr>
      <vt:lpstr>Shoulder to Shoulder Global</vt:lpstr>
      <vt:lpstr>What we’re doing well</vt:lpstr>
      <vt:lpstr>PowerPoint Presentation</vt:lpstr>
      <vt:lpstr>Voluntourism: risks vs benefits</vt:lpstr>
      <vt:lpstr>What’s wrong with this picture?</vt:lpstr>
      <vt:lpstr>PowerPoint Presentation</vt:lpstr>
      <vt:lpstr>Our origin story and evolution</vt:lpstr>
      <vt:lpstr>PowerPoint Presentation</vt:lpstr>
      <vt:lpstr>PowerPoint Presentation</vt:lpstr>
      <vt:lpstr>PowerPoint Presentation</vt:lpstr>
      <vt:lpstr>The Ideal: 4 Core Principles to guide ethical development of educational Short Term Experiences in Global Health (STEGH)  </vt:lpstr>
      <vt:lpstr>Summary Guidelines for Implementing STEGH Principles:</vt:lpstr>
      <vt:lpstr>PowerPoint Presentation</vt:lpstr>
      <vt:lpstr>A conceptual model for determining ethical acceptability </vt:lpstr>
      <vt:lpstr>Basic ethical principles in a global health setting</vt:lpstr>
      <vt:lpstr>PowerPoint Presentation</vt:lpstr>
      <vt:lpstr>Domain: Program Structure</vt:lpstr>
      <vt:lpstr>Domain: Effects on Patients &amp; Community</vt:lpstr>
      <vt:lpstr>Domain: Effects on Learners</vt:lpstr>
      <vt:lpstr>PowerPoint Presentation</vt:lpstr>
      <vt:lpstr>Holistic Assessment</vt:lpstr>
      <vt:lpstr>PowerPoint Presentation</vt:lpstr>
      <vt:lpstr>Next steps ...</vt:lpstr>
      <vt:lpstr>Thanks and please rate our session!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Reflection to Action:  Moving voluntourism toward the ethical ideal</dc:title>
  <cp:lastModifiedBy>Maria Gabriela Castro</cp:lastModifiedBy>
  <cp:revision>26</cp:revision>
  <dcterms:modified xsi:type="dcterms:W3CDTF">2016-09-10T16:01:16Z</dcterms:modified>
</cp:coreProperties>
</file>