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96" r:id="rId6"/>
    <p:sldId id="260" r:id="rId7"/>
    <p:sldId id="261" r:id="rId8"/>
    <p:sldId id="278" r:id="rId9"/>
    <p:sldId id="279" r:id="rId10"/>
    <p:sldId id="280" r:id="rId11"/>
    <p:sldId id="281" r:id="rId12"/>
    <p:sldId id="282" r:id="rId13"/>
    <p:sldId id="283" r:id="rId14"/>
    <p:sldId id="284" r:id="rId15"/>
    <p:sldId id="265" r:id="rId16"/>
    <p:sldId id="266" r:id="rId17"/>
    <p:sldId id="267" r:id="rId18"/>
    <p:sldId id="291" r:id="rId19"/>
    <p:sldId id="268" r:id="rId20"/>
    <p:sldId id="269" r:id="rId21"/>
    <p:sldId id="270" r:id="rId22"/>
    <p:sldId id="271" r:id="rId23"/>
    <p:sldId id="272" r:id="rId24"/>
    <p:sldId id="273" r:id="rId25"/>
    <p:sldId id="274" r:id="rId26"/>
    <p:sldId id="275" r:id="rId27"/>
    <p:sldId id="276" r:id="rId28"/>
    <p:sldId id="277" r:id="rId29"/>
    <p:sldId id="285" r:id="rId30"/>
    <p:sldId id="264"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93" autoAdjust="0"/>
    <p:restoredTop sz="74679" autoAdjust="0"/>
  </p:normalViewPr>
  <p:slideViewPr>
    <p:cSldViewPr>
      <p:cViewPr varScale="1">
        <p:scale>
          <a:sx n="65" d="100"/>
          <a:sy n="65" d="100"/>
        </p:scale>
        <p:origin x="1709"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91804-DADE-4392-BA88-E07E2D8FF583}" type="datetimeFigureOut">
              <a:rPr lang="en-US" smtClean="0"/>
              <a:pPr/>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373C9-41D0-43B3-A42F-902D8AC9E7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information from pg 9</a:t>
            </a:r>
          </a:p>
        </p:txBody>
      </p:sp>
      <p:sp>
        <p:nvSpPr>
          <p:cNvPr id="4" name="Slide Number Placeholder 3"/>
          <p:cNvSpPr>
            <a:spLocks noGrp="1"/>
          </p:cNvSpPr>
          <p:nvPr>
            <p:ph type="sldNum" sz="quarter" idx="10"/>
          </p:nvPr>
        </p:nvSpPr>
        <p:spPr/>
        <p:txBody>
          <a:bodyPr/>
          <a:lstStyle/>
          <a:p>
            <a:fld id="{660373C9-41D0-43B3-A42F-902D8AC9E7D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information from pg 9</a:t>
            </a:r>
          </a:p>
        </p:txBody>
      </p:sp>
      <p:sp>
        <p:nvSpPr>
          <p:cNvPr id="4" name="Slide Number Placeholder 3"/>
          <p:cNvSpPr>
            <a:spLocks noGrp="1"/>
          </p:cNvSpPr>
          <p:nvPr>
            <p:ph type="sldNum" sz="quarter" idx="10"/>
          </p:nvPr>
        </p:nvSpPr>
        <p:spPr/>
        <p:txBody>
          <a:bodyPr/>
          <a:lstStyle/>
          <a:p>
            <a:fld id="{660373C9-41D0-43B3-A42F-902D8AC9E7D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373C9-41D0-43B3-A42F-902D8AC9E7D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373C9-41D0-43B3-A42F-902D8AC9E7D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373C9-41D0-43B3-A42F-902D8AC9E7D4}"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373C9-41D0-43B3-A42F-902D8AC9E7D4}"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Janice L. Palmer . Caregivers’ Desired Patterns of Communication with Nursing Home Staff— Caregivers’ Desired Patterns of Communication with Nursing Home Staff— Just TALKKK!. </a:t>
            </a:r>
            <a:r>
              <a:rPr lang="en-US" sz="1200" i="1" kern="1200" dirty="0">
                <a:solidFill>
                  <a:schemeClr val="tx1"/>
                </a:solidFill>
                <a:latin typeface="+mn-lt"/>
                <a:ea typeface="+mn-ea"/>
                <a:cs typeface="+mn-cs"/>
              </a:rPr>
              <a:t>Journal of </a:t>
            </a:r>
            <a:r>
              <a:rPr lang="en-US" sz="1200" i="1" kern="1200" dirty="0" err="1">
                <a:solidFill>
                  <a:schemeClr val="tx1"/>
                </a:solidFill>
                <a:latin typeface="+mn-lt"/>
                <a:ea typeface="+mn-ea"/>
                <a:cs typeface="+mn-cs"/>
              </a:rPr>
              <a:t>Gerontological</a:t>
            </a:r>
            <a:r>
              <a:rPr lang="en-US" sz="1200" i="1" kern="1200" dirty="0">
                <a:solidFill>
                  <a:schemeClr val="tx1"/>
                </a:solidFill>
                <a:latin typeface="+mn-lt"/>
                <a:ea typeface="+mn-ea"/>
                <a:cs typeface="+mn-cs"/>
              </a:rPr>
              <a:t> Nursing</a:t>
            </a:r>
            <a:r>
              <a:rPr lang="en-US" sz="1200" kern="1200" dirty="0">
                <a:solidFill>
                  <a:schemeClr val="tx1"/>
                </a:solidFill>
                <a:latin typeface="+mn-lt"/>
                <a:ea typeface="+mn-ea"/>
                <a:cs typeface="+mn-cs"/>
              </a:rPr>
              <a:t>, Volume 38, Number 4 (April 2012), pp. 47-54, &lt;http://ejournals.ebsco.com/direct.asp?ArticleID=47BEB5785D39A1F7452E&gt;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TELL: Providing simple</a:t>
            </a:r>
            <a:r>
              <a:rPr lang="en-US" sz="1200" kern="1200" baseline="0" dirty="0">
                <a:solidFill>
                  <a:schemeClr val="tx1"/>
                </a:solidFill>
                <a:latin typeface="+mn-lt"/>
                <a:ea typeface="+mn-ea"/>
                <a:cs typeface="+mn-cs"/>
              </a:rPr>
              <a:t> summaries of the patient’s care may be helpful since patients may not always remember</a:t>
            </a:r>
          </a:p>
          <a:p>
            <a:r>
              <a:rPr lang="en-US" sz="1200" kern="1200" baseline="0" dirty="0">
                <a:solidFill>
                  <a:schemeClr val="tx1"/>
                </a:solidFill>
                <a:latin typeface="+mn-lt"/>
                <a:ea typeface="+mn-ea"/>
                <a:cs typeface="+mn-cs"/>
              </a:rPr>
              <a:t>ASK: The family member may be able to provide insight about the behaviors, previous hobbies/interests of the </a:t>
            </a:r>
            <a:r>
              <a:rPr lang="en-US" sz="1200" kern="1200" baseline="0" dirty="0" err="1">
                <a:solidFill>
                  <a:schemeClr val="tx1"/>
                </a:solidFill>
                <a:latin typeface="+mn-lt"/>
                <a:ea typeface="+mn-ea"/>
                <a:cs typeface="+mn-cs"/>
              </a:rPr>
              <a:t>inidvidual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LISTEN: they may know how other staff have successfully cared for their loved one</a:t>
            </a:r>
          </a:p>
          <a:p>
            <a:r>
              <a:rPr lang="en-US" sz="1200" kern="1200" baseline="0" dirty="0">
                <a:solidFill>
                  <a:schemeClr val="tx1"/>
                </a:solidFill>
                <a:latin typeface="+mn-lt"/>
                <a:ea typeface="+mn-ea"/>
                <a:cs typeface="+mn-cs"/>
              </a:rPr>
              <a:t>KNOW: A phone call of “We just wanted to let you know…” or a smiling face or “going the extra mile” can be very beneficial</a:t>
            </a:r>
            <a:endParaRPr lang="en-US" dirty="0"/>
          </a:p>
        </p:txBody>
      </p:sp>
      <p:sp>
        <p:nvSpPr>
          <p:cNvPr id="4" name="Slide Number Placeholder 3"/>
          <p:cNvSpPr>
            <a:spLocks noGrp="1"/>
          </p:cNvSpPr>
          <p:nvPr>
            <p:ph type="sldNum" sz="quarter" idx="10"/>
          </p:nvPr>
        </p:nvSpPr>
        <p:spPr/>
        <p:txBody>
          <a:bodyPr/>
          <a:lstStyle/>
          <a:p>
            <a:fld id="{660373C9-41D0-43B3-A42F-902D8AC9E7D4}"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C035ADC-08C4-4EC7-8E29-58ACAD7C7989}" type="datetimeFigureOut">
              <a:rPr lang="en-US" smtClean="0"/>
              <a:pPr/>
              <a:t>9/15/2017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D129DCB-9AD2-4C66-B717-C76FAD60EE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035ADC-08C4-4EC7-8E29-58ACAD7C798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29DCB-9AD2-4C66-B717-C76FAD60EE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035ADC-08C4-4EC7-8E29-58ACAD7C798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29DCB-9AD2-4C66-B717-C76FAD60EE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C035ADC-08C4-4EC7-8E29-58ACAD7C7989}" type="datetimeFigureOut">
              <a:rPr lang="en-US" smtClean="0"/>
              <a:pPr/>
              <a:t>9/15/2017</a:t>
            </a:fld>
            <a:endParaRPr lang="en-US"/>
          </a:p>
        </p:txBody>
      </p:sp>
      <p:sp>
        <p:nvSpPr>
          <p:cNvPr id="9" name="Slide Number Placeholder 8"/>
          <p:cNvSpPr>
            <a:spLocks noGrp="1"/>
          </p:cNvSpPr>
          <p:nvPr>
            <p:ph type="sldNum" sz="quarter" idx="15"/>
          </p:nvPr>
        </p:nvSpPr>
        <p:spPr/>
        <p:txBody>
          <a:bodyPr rtlCol="0"/>
          <a:lstStyle/>
          <a:p>
            <a:fld id="{DD129DCB-9AD2-4C66-B717-C76FAD60EEF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C035ADC-08C4-4EC7-8E29-58ACAD7C7989}" type="datetimeFigureOut">
              <a:rPr lang="en-US" smtClean="0"/>
              <a:pPr/>
              <a:t>9/15/2017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D129DCB-9AD2-4C66-B717-C76FAD60EE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C035ADC-08C4-4EC7-8E29-58ACAD7C798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29DCB-9AD2-4C66-B717-C76FAD60EEF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C035ADC-08C4-4EC7-8E29-58ACAD7C7989}" type="datetimeFigureOut">
              <a:rPr lang="en-US" smtClean="0"/>
              <a:pPr/>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29DCB-9AD2-4C66-B717-C76FAD60EEF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C035ADC-08C4-4EC7-8E29-58ACAD7C7989}" type="datetimeFigureOut">
              <a:rPr lang="en-US" smtClean="0"/>
              <a:pPr/>
              <a:t>9/15/2017</a:t>
            </a:fld>
            <a:endParaRPr lang="en-US"/>
          </a:p>
        </p:txBody>
      </p:sp>
      <p:sp>
        <p:nvSpPr>
          <p:cNvPr id="7" name="Slide Number Placeholder 6"/>
          <p:cNvSpPr>
            <a:spLocks noGrp="1"/>
          </p:cNvSpPr>
          <p:nvPr>
            <p:ph type="sldNum" sz="quarter" idx="11"/>
          </p:nvPr>
        </p:nvSpPr>
        <p:spPr/>
        <p:txBody>
          <a:bodyPr rtlCol="0"/>
          <a:lstStyle/>
          <a:p>
            <a:fld id="{DD129DCB-9AD2-4C66-B717-C76FAD60EEF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35ADC-08C4-4EC7-8E29-58ACAD7C7989}" type="datetimeFigureOut">
              <a:rPr lang="en-US" smtClean="0"/>
              <a:pPr/>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29DCB-9AD2-4C66-B717-C76FAD60EE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C035ADC-08C4-4EC7-8E29-58ACAD7C7989}" type="datetimeFigureOut">
              <a:rPr lang="en-US" smtClean="0"/>
              <a:pPr/>
              <a:t>9/15/2017</a:t>
            </a:fld>
            <a:endParaRPr lang="en-US"/>
          </a:p>
        </p:txBody>
      </p:sp>
      <p:sp>
        <p:nvSpPr>
          <p:cNvPr id="22" name="Slide Number Placeholder 21"/>
          <p:cNvSpPr>
            <a:spLocks noGrp="1"/>
          </p:cNvSpPr>
          <p:nvPr>
            <p:ph type="sldNum" sz="quarter" idx="15"/>
          </p:nvPr>
        </p:nvSpPr>
        <p:spPr/>
        <p:txBody>
          <a:bodyPr rtlCol="0"/>
          <a:lstStyle/>
          <a:p>
            <a:fld id="{DD129DCB-9AD2-4C66-B717-C76FAD60EEF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C035ADC-08C4-4EC7-8E29-58ACAD7C7989}" type="datetimeFigureOut">
              <a:rPr lang="en-US" smtClean="0"/>
              <a:pPr/>
              <a:t>9/15/2017</a:t>
            </a:fld>
            <a:endParaRPr lang="en-US"/>
          </a:p>
        </p:txBody>
      </p:sp>
      <p:sp>
        <p:nvSpPr>
          <p:cNvPr id="18" name="Slide Number Placeholder 17"/>
          <p:cNvSpPr>
            <a:spLocks noGrp="1"/>
          </p:cNvSpPr>
          <p:nvPr>
            <p:ph type="sldNum" sz="quarter" idx="11"/>
          </p:nvPr>
        </p:nvSpPr>
        <p:spPr/>
        <p:txBody>
          <a:bodyPr rtlCol="0"/>
          <a:lstStyle/>
          <a:p>
            <a:fld id="{DD129DCB-9AD2-4C66-B717-C76FAD60EEF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C035ADC-08C4-4EC7-8E29-58ACAD7C7989}" type="datetimeFigureOut">
              <a:rPr lang="en-US" smtClean="0"/>
              <a:pPr/>
              <a:t>9/15/2017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129DCB-9AD2-4C66-B717-C76FAD60EE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eldercare.gov/" TargetMode="External"/><Relationship Id="rId3" Type="http://schemas.openxmlformats.org/officeDocument/2006/relationships/hyperlink" Target="http://www.theconversationproject.org/" TargetMode="External"/><Relationship Id="rId7" Type="http://schemas.openxmlformats.org/officeDocument/2006/relationships/hyperlink" Target="http://www.medicare.gov/nhcompare/home.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aringinfo.org/" TargetMode="External"/><Relationship Id="rId5" Type="http://schemas.openxmlformats.org/officeDocument/2006/relationships/hyperlink" Target="http://www.iha4health.org/" TargetMode="External"/><Relationship Id="rId4" Type="http://schemas.openxmlformats.org/officeDocument/2006/relationships/hyperlink" Target="http://www.agingwithdignity.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11000" r="-11000"/>
          </a:stretch>
        </a:blipFill>
        <a:effectLst/>
      </p:bgPr>
    </p:bg>
    <p:spTree>
      <p:nvGrpSpPr>
        <p:cNvPr id="1" name=""/>
        <p:cNvGrpSpPr/>
        <p:nvPr/>
      </p:nvGrpSpPr>
      <p:grpSpPr>
        <a:xfrm>
          <a:off x="0" y="0"/>
          <a:ext cx="0" cy="0"/>
          <a:chOff x="0" y="0"/>
          <a:chExt cx="0" cy="0"/>
        </a:xfrm>
      </p:grpSpPr>
      <p:pic>
        <p:nvPicPr>
          <p:cNvPr id="11" name="Picture 10" descr="nursing home #2.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921653" y="0"/>
            <a:ext cx="4222347" cy="6858000"/>
          </a:xfrm>
          <a:prstGeom prst="rect">
            <a:avLst/>
          </a:prstGeom>
        </p:spPr>
      </p:pic>
      <p:sp>
        <p:nvSpPr>
          <p:cNvPr id="2" name="Title 1"/>
          <p:cNvSpPr>
            <a:spLocks noGrp="1"/>
          </p:cNvSpPr>
          <p:nvPr>
            <p:ph type="ctrTitle" idx="4294967295"/>
          </p:nvPr>
        </p:nvSpPr>
        <p:spPr>
          <a:xfrm>
            <a:off x="304800" y="609600"/>
            <a:ext cx="6400800" cy="2514600"/>
          </a:xfrm>
        </p:spPr>
        <p:txBody>
          <a:bodyPr>
            <a:noAutofit/>
          </a:bodyPr>
          <a:lstStyle/>
          <a:p>
            <a:r>
              <a:rPr lang="en-US" sz="3600" b="1" dirty="0">
                <a:solidFill>
                  <a:schemeClr val="tx1"/>
                </a:solidFill>
              </a:rPr>
              <a:t>Forgotten, Silent, &amp; Over-Ruled: </a:t>
            </a:r>
            <a:br>
              <a:rPr lang="en-US" sz="3600" b="1" dirty="0">
                <a:solidFill>
                  <a:schemeClr val="tx1"/>
                </a:solidFill>
              </a:rPr>
            </a:br>
            <a:r>
              <a:rPr lang="en-US" sz="3600" b="1" dirty="0">
                <a:solidFill>
                  <a:schemeClr val="tx1"/>
                </a:solidFill>
              </a:rPr>
              <a:t>Hearing the Voice of the Older Adult Patient</a:t>
            </a:r>
          </a:p>
        </p:txBody>
      </p:sp>
      <p:sp>
        <p:nvSpPr>
          <p:cNvPr id="3" name="Subtitle 2"/>
          <p:cNvSpPr>
            <a:spLocks noGrp="1"/>
          </p:cNvSpPr>
          <p:nvPr>
            <p:ph type="subTitle" idx="4294967295"/>
          </p:nvPr>
        </p:nvSpPr>
        <p:spPr>
          <a:xfrm>
            <a:off x="381000" y="4038600"/>
            <a:ext cx="6400800" cy="2133600"/>
          </a:xfrm>
        </p:spPr>
        <p:txBody>
          <a:bodyPr>
            <a:normAutofit/>
          </a:bodyPr>
          <a:lstStyle/>
          <a:p>
            <a:pPr>
              <a:buNone/>
            </a:pPr>
            <a:r>
              <a:rPr lang="en-US" dirty="0">
                <a:solidFill>
                  <a:schemeClr val="tx1"/>
                </a:solidFill>
              </a:rPr>
              <a:t>Ande Williams, MS</a:t>
            </a:r>
            <a:r>
              <a:rPr lang="en-US" baseline="30000" dirty="0">
                <a:solidFill>
                  <a:schemeClr val="tx1"/>
                </a:solidFill>
              </a:rPr>
              <a:t>1</a:t>
            </a:r>
            <a:endParaRPr lang="en-US" dirty="0">
              <a:solidFill>
                <a:schemeClr val="tx1"/>
              </a:solidFill>
            </a:endParaRPr>
          </a:p>
          <a:p>
            <a:pPr>
              <a:buNone/>
            </a:pPr>
            <a:r>
              <a:rPr lang="en-US" dirty="0">
                <a:solidFill>
                  <a:schemeClr val="tx1"/>
                </a:solidFill>
              </a:rPr>
              <a:t>Amber </a:t>
            </a:r>
            <a:r>
              <a:rPr lang="en-US" dirty="0" err="1">
                <a:solidFill>
                  <a:schemeClr val="tx1"/>
                </a:solidFill>
              </a:rPr>
              <a:t>Cadick</a:t>
            </a:r>
            <a:r>
              <a:rPr lang="en-US" dirty="0">
                <a:solidFill>
                  <a:schemeClr val="tx1"/>
                </a:solidFill>
              </a:rPr>
              <a:t>, Ph.D., HSPP</a:t>
            </a:r>
            <a:r>
              <a:rPr lang="en-US" baseline="30000" dirty="0">
                <a:solidFill>
                  <a:schemeClr val="tx1"/>
                </a:solidFill>
              </a:rPr>
              <a:t>2</a:t>
            </a:r>
          </a:p>
          <a:p>
            <a:endParaRPr lang="en-US" baseline="30000" dirty="0">
              <a:solidFill>
                <a:schemeClr val="tx1"/>
              </a:solidFill>
            </a:endParaRPr>
          </a:p>
          <a:p>
            <a:pPr>
              <a:buNone/>
            </a:pPr>
            <a:r>
              <a:rPr lang="en-US" sz="1800" baseline="30000" dirty="0">
                <a:solidFill>
                  <a:schemeClr val="tx1"/>
                </a:solidFill>
              </a:rPr>
              <a:t>1</a:t>
            </a:r>
            <a:r>
              <a:rPr lang="en-US" sz="1800" dirty="0">
                <a:solidFill>
                  <a:schemeClr val="tx1"/>
                </a:solidFill>
              </a:rPr>
              <a:t>Indiana State University</a:t>
            </a:r>
          </a:p>
          <a:p>
            <a:pPr>
              <a:buNone/>
            </a:pPr>
            <a:r>
              <a:rPr lang="en-US" sz="1800" baseline="30000" dirty="0">
                <a:solidFill>
                  <a:schemeClr val="tx1"/>
                </a:solidFill>
              </a:rPr>
              <a:t>2</a:t>
            </a:r>
            <a:r>
              <a:rPr lang="en-US" sz="1800" dirty="0">
                <a:solidFill>
                  <a:schemeClr val="tx1"/>
                </a:solidFill>
              </a:rPr>
              <a:t>Union Hospital Family Medicine Residency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Discussing the Tough Stuff</a:t>
            </a:r>
          </a:p>
        </p:txBody>
      </p:sp>
      <p:sp>
        <p:nvSpPr>
          <p:cNvPr id="3" name="Content Placeholder 2"/>
          <p:cNvSpPr>
            <a:spLocks noGrp="1"/>
          </p:cNvSpPr>
          <p:nvPr>
            <p:ph sz="quarter" idx="1"/>
          </p:nvPr>
        </p:nvSpPr>
        <p:spPr>
          <a:xfrm>
            <a:off x="457200" y="1219200"/>
            <a:ext cx="7924800" cy="5254752"/>
          </a:xfrm>
        </p:spPr>
        <p:txBody>
          <a:bodyPr>
            <a:normAutofit/>
          </a:bodyPr>
          <a:lstStyle/>
          <a:p>
            <a:r>
              <a:rPr lang="en-US" sz="2800" dirty="0"/>
              <a:t>Older adults may have a “Don’t ask, don’t tell” policy with health care providers about decline in physical or mental functioning.</a:t>
            </a:r>
          </a:p>
          <a:p>
            <a:pPr lvl="1"/>
            <a:r>
              <a:rPr lang="en-US" sz="2400" dirty="0"/>
              <a:t>Results in “Hidden Health Issues” (e.g., depression or cognitive decline)</a:t>
            </a:r>
          </a:p>
          <a:p>
            <a:pPr>
              <a:buNone/>
            </a:pPr>
            <a:endParaRPr lang="en-US" sz="2800" dirty="0"/>
          </a:p>
        </p:txBody>
      </p:sp>
      <p:sp>
        <p:nvSpPr>
          <p:cNvPr id="4" name="Footer Placeholder 3"/>
          <p:cNvSpPr>
            <a:spLocks noGrp="1"/>
          </p:cNvSpPr>
          <p:nvPr>
            <p:ph type="ftr" sz="quarter" idx="16"/>
          </p:nvPr>
        </p:nvSpPr>
        <p:spPr>
          <a:xfrm>
            <a:off x="1752600" y="6172200"/>
            <a:ext cx="6019800" cy="501650"/>
          </a:xfrm>
        </p:spPr>
        <p:txBody>
          <a:bodyPr/>
          <a:lstStyle/>
          <a:p>
            <a:r>
              <a:rPr lang="en-US" dirty="0"/>
              <a:t>NIA (2011) A Clinician's Handbook: Talking with Your Older Patient</a:t>
            </a:r>
          </a:p>
        </p:txBody>
      </p:sp>
      <p:pic>
        <p:nvPicPr>
          <p:cNvPr id="36866" name="Picture 2" descr="Related image"/>
          <p:cNvPicPr>
            <a:picLocks noChangeAspect="1" noChangeArrowheads="1"/>
          </p:cNvPicPr>
          <p:nvPr/>
        </p:nvPicPr>
        <p:blipFill>
          <a:blip r:embed="rId3" cstate="print"/>
          <a:srcRect/>
          <a:stretch>
            <a:fillRect/>
          </a:stretch>
        </p:blipFill>
        <p:spPr bwMode="auto">
          <a:xfrm>
            <a:off x="2720945" y="3505201"/>
            <a:ext cx="3527455" cy="2347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Ways to Start the Conversation </a:t>
            </a:r>
          </a:p>
        </p:txBody>
      </p:sp>
      <p:sp>
        <p:nvSpPr>
          <p:cNvPr id="3" name="Content Placeholder 2"/>
          <p:cNvSpPr>
            <a:spLocks noGrp="1"/>
          </p:cNvSpPr>
          <p:nvPr>
            <p:ph sz="quarter" idx="1"/>
          </p:nvPr>
        </p:nvSpPr>
        <p:spPr>
          <a:xfrm>
            <a:off x="304800" y="1295400"/>
            <a:ext cx="8458200" cy="4953000"/>
          </a:xfrm>
        </p:spPr>
        <p:txBody>
          <a:bodyPr>
            <a:normAutofit/>
          </a:bodyPr>
          <a:lstStyle/>
          <a:p>
            <a:pPr marL="514350" indent="-514350">
              <a:buFont typeface="+mj-lt"/>
              <a:buAutoNum type="arabicPeriod"/>
            </a:pPr>
            <a:r>
              <a:rPr lang="en-US" dirty="0"/>
              <a:t>Take a universal, non-threatening approach</a:t>
            </a:r>
          </a:p>
          <a:p>
            <a:pPr marL="914400" lvl="1" indent="-514350"/>
            <a:r>
              <a:rPr lang="en-US" dirty="0"/>
              <a:t>E.g.) “</a:t>
            </a:r>
            <a:r>
              <a:rPr lang="en-US" i="1" dirty="0"/>
              <a:t>Many people your age</a:t>
            </a:r>
            <a:r>
              <a:rPr lang="en-US" dirty="0"/>
              <a:t>” or “</a:t>
            </a:r>
            <a:r>
              <a:rPr lang="en-US" i="1" dirty="0"/>
              <a:t>Some people taking this medication have trouble with</a:t>
            </a:r>
            <a:r>
              <a:rPr lang="en-US" dirty="0"/>
              <a:t>…” or “</a:t>
            </a:r>
            <a:r>
              <a:rPr lang="en-US" i="1" dirty="0"/>
              <a:t>I have to ask you a lot of questions, some that may seem silly. Please don’t be offended</a:t>
            </a:r>
            <a:r>
              <a:rPr lang="en-US" dirty="0"/>
              <a:t>”</a:t>
            </a:r>
          </a:p>
          <a:p>
            <a:pPr marL="514350" indent="-514350">
              <a:buFont typeface="+mj-lt"/>
              <a:buAutoNum type="arabicPeriod"/>
            </a:pPr>
            <a:r>
              <a:rPr lang="en-US" dirty="0"/>
              <a:t>Tell anecdotes about patients in similar situations</a:t>
            </a:r>
          </a:p>
          <a:p>
            <a:pPr marL="514350" indent="-514350">
              <a:buFont typeface="+mj-lt"/>
              <a:buAutoNum type="arabicPeriod"/>
            </a:pPr>
            <a:r>
              <a:rPr lang="en-US" dirty="0"/>
              <a:t>Assure patients you will maintain confidentiality</a:t>
            </a:r>
          </a:p>
          <a:p>
            <a:pPr marL="514350" indent="-514350">
              <a:buFont typeface="+mj-lt"/>
              <a:buAutoNum type="arabicPeriod"/>
            </a:pPr>
            <a:r>
              <a:rPr lang="en-US" dirty="0"/>
              <a:t>Keep informative brochures visible in your office for a number of issues/conditions</a:t>
            </a:r>
          </a:p>
          <a:p>
            <a:pPr marL="914400" lvl="1" indent="-514350"/>
            <a:r>
              <a:rPr lang="en-US" dirty="0"/>
              <a:t>May normalize or provide permission for patients to discuss such issues</a:t>
            </a:r>
          </a:p>
          <a:p>
            <a:pPr marL="514350" indent="-514350">
              <a:buFont typeface="+mj-lt"/>
              <a:buAutoNum type="arabicPeriod"/>
            </a:pPr>
            <a:endParaRPr lang="en-US" dirty="0"/>
          </a:p>
        </p:txBody>
      </p:sp>
      <p:sp>
        <p:nvSpPr>
          <p:cNvPr id="4" name="Footer Placeholder 3"/>
          <p:cNvSpPr>
            <a:spLocks noGrp="1"/>
          </p:cNvSpPr>
          <p:nvPr>
            <p:ph type="ftr" sz="quarter" idx="16"/>
          </p:nvPr>
        </p:nvSpPr>
        <p:spPr>
          <a:xfrm>
            <a:off x="1905000" y="5867400"/>
            <a:ext cx="6019800" cy="501650"/>
          </a:xfrm>
        </p:spPr>
        <p:txBody>
          <a:bodyPr/>
          <a:lstStyle/>
          <a:p>
            <a:r>
              <a:rPr lang="en-US" dirty="0"/>
              <a:t>NIA (2011) A Clinician's Handbook: Talking with Your Older Patient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End of Life Planning</a:t>
            </a:r>
          </a:p>
        </p:txBody>
      </p:sp>
      <p:sp>
        <p:nvSpPr>
          <p:cNvPr id="3" name="Content Placeholder 2"/>
          <p:cNvSpPr>
            <a:spLocks noGrp="1"/>
          </p:cNvSpPr>
          <p:nvPr>
            <p:ph sz="quarter" idx="1"/>
          </p:nvPr>
        </p:nvSpPr>
        <p:spPr>
          <a:xfrm>
            <a:off x="457200" y="1447800"/>
            <a:ext cx="8229600" cy="4525963"/>
          </a:xfrm>
        </p:spPr>
        <p:txBody>
          <a:bodyPr>
            <a:normAutofit/>
          </a:bodyPr>
          <a:lstStyle/>
          <a:p>
            <a:pPr marL="514350" indent="-514350"/>
            <a:r>
              <a:rPr lang="en-US" dirty="0"/>
              <a:t>Advanced directives or “living wills” are best discussed well before end-of-life or significant chronic illnesses emerge.</a:t>
            </a:r>
          </a:p>
          <a:p>
            <a:pPr marL="914400" lvl="1" indent="-514350"/>
            <a:r>
              <a:rPr lang="en-US" dirty="0"/>
              <a:t>Making  plans is important while the individual is still healthy</a:t>
            </a:r>
          </a:p>
          <a:p>
            <a:pPr marL="914400" lvl="1" indent="-514350"/>
            <a:r>
              <a:rPr lang="en-US" dirty="0"/>
              <a:t>Plans can always be updated or changed overtime or as the individual’s health status changes</a:t>
            </a:r>
          </a:p>
          <a:p>
            <a:pPr marL="514350" indent="-514350"/>
            <a:r>
              <a:rPr lang="en-US" dirty="0"/>
              <a:t>Should be discussed with all older adults regardless of health status</a:t>
            </a:r>
          </a:p>
        </p:txBody>
      </p:sp>
      <p:sp>
        <p:nvSpPr>
          <p:cNvPr id="4" name="Footer Placeholder 3"/>
          <p:cNvSpPr>
            <a:spLocks noGrp="1"/>
          </p:cNvSpPr>
          <p:nvPr>
            <p:ph type="ftr" sz="quarter" idx="16"/>
          </p:nvPr>
        </p:nvSpPr>
        <p:spPr>
          <a:xfrm>
            <a:off x="1905000" y="5867400"/>
            <a:ext cx="6019800" cy="501650"/>
          </a:xfrm>
        </p:spPr>
        <p:txBody>
          <a:bodyPr/>
          <a:lstStyle/>
          <a:p>
            <a:r>
              <a:rPr lang="en-US" dirty="0"/>
              <a:t>NIA (2011) A Clinician's Handbook: Talking with Your Older Patient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Discussing End of Life Planning</a:t>
            </a:r>
          </a:p>
        </p:txBody>
      </p:sp>
      <p:sp>
        <p:nvSpPr>
          <p:cNvPr id="3" name="Content Placeholder 2"/>
          <p:cNvSpPr>
            <a:spLocks noGrp="1"/>
          </p:cNvSpPr>
          <p:nvPr>
            <p:ph sz="quarter" idx="1"/>
          </p:nvPr>
        </p:nvSpPr>
        <p:spPr>
          <a:xfrm>
            <a:off x="228600" y="1295400"/>
            <a:ext cx="8458200" cy="4876800"/>
          </a:xfrm>
        </p:spPr>
        <p:txBody>
          <a:bodyPr>
            <a:normAutofit fontScale="92500" lnSpcReduction="10000"/>
          </a:bodyPr>
          <a:lstStyle/>
          <a:p>
            <a:pPr marL="514350" indent="-514350">
              <a:buFont typeface="+mj-lt"/>
              <a:buAutoNum type="arabicPeriod"/>
            </a:pPr>
            <a:r>
              <a:rPr lang="en-US" dirty="0"/>
              <a:t>Talk about the steps the patient would want you to take in the event of certain conditions or eventualities (e.g., severe cognitive decline in dementia)</a:t>
            </a:r>
          </a:p>
          <a:p>
            <a:pPr marL="914400" lvl="1" indent="-514350"/>
            <a:r>
              <a:rPr lang="en-US" dirty="0"/>
              <a:t>Also discuss long-term care preferences– allows patient to think about what he/she would want and  encourages them to plan for that in the future (e.g., financial)</a:t>
            </a:r>
          </a:p>
          <a:p>
            <a:pPr marL="514350" indent="-514350">
              <a:buFont typeface="+mj-lt"/>
              <a:buAutoNum type="arabicPeriod"/>
            </a:pPr>
            <a:r>
              <a:rPr lang="en-US" dirty="0"/>
              <a:t>Discuss meaning of a health care proxy and how to select one</a:t>
            </a:r>
          </a:p>
          <a:p>
            <a:pPr marL="514350" indent="-514350">
              <a:buFont typeface="+mj-lt"/>
              <a:buAutoNum type="arabicPeriod"/>
            </a:pPr>
            <a:r>
              <a:rPr lang="en-US" dirty="0"/>
              <a:t>Provide information/forms for the patient to review, complete, and return</a:t>
            </a:r>
          </a:p>
          <a:p>
            <a:pPr marL="914400" lvl="1" indent="-514350"/>
            <a:r>
              <a:rPr lang="en-US" dirty="0"/>
              <a:t>Keep documentation on file and encourage patient to share the plan with the family</a:t>
            </a:r>
          </a:p>
          <a:p>
            <a:pPr marL="514350" indent="-514350">
              <a:buFont typeface="+mj-lt"/>
              <a:buAutoNum type="arabicPeriod"/>
            </a:pPr>
            <a:r>
              <a:rPr lang="en-US" dirty="0"/>
              <a:t>Review the plan periodically with patient– specifically if patient’s health status changes</a:t>
            </a:r>
          </a:p>
        </p:txBody>
      </p:sp>
      <p:sp>
        <p:nvSpPr>
          <p:cNvPr id="4" name="Footer Placeholder 3"/>
          <p:cNvSpPr>
            <a:spLocks noGrp="1"/>
          </p:cNvSpPr>
          <p:nvPr>
            <p:ph type="ftr" sz="quarter" idx="16"/>
          </p:nvPr>
        </p:nvSpPr>
        <p:spPr>
          <a:xfrm>
            <a:off x="1905000" y="5867400"/>
            <a:ext cx="6019800" cy="501650"/>
          </a:xfrm>
        </p:spPr>
        <p:txBody>
          <a:bodyPr/>
          <a:lstStyle/>
          <a:p>
            <a:r>
              <a:rPr lang="en-US" dirty="0"/>
              <a:t>NIA (2011) A Clinician's Handbook: Talking with Your Older Patient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End of Life Planning Resources</a:t>
            </a:r>
          </a:p>
        </p:txBody>
      </p:sp>
      <p:sp>
        <p:nvSpPr>
          <p:cNvPr id="3" name="Content Placeholder 2"/>
          <p:cNvSpPr>
            <a:spLocks noGrp="1"/>
          </p:cNvSpPr>
          <p:nvPr>
            <p:ph sz="quarter" idx="1"/>
          </p:nvPr>
        </p:nvSpPr>
        <p:spPr>
          <a:xfrm>
            <a:off x="152400" y="1295400"/>
            <a:ext cx="8763000" cy="4648200"/>
          </a:xfrm>
        </p:spPr>
        <p:txBody>
          <a:bodyPr>
            <a:noAutofit/>
          </a:bodyPr>
          <a:lstStyle/>
          <a:p>
            <a:pPr>
              <a:spcBef>
                <a:spcPts val="0"/>
              </a:spcBef>
            </a:pPr>
            <a:r>
              <a:rPr lang="en-US" sz="2400" dirty="0"/>
              <a:t>The Conversation Project: </a:t>
            </a:r>
            <a:r>
              <a:rPr lang="en-US" sz="2400" dirty="0">
                <a:hlinkClick r:id="rId3"/>
              </a:rPr>
              <a:t>www.theconversationproject.org</a:t>
            </a:r>
            <a:endParaRPr lang="en-US" sz="2400" dirty="0"/>
          </a:p>
          <a:p>
            <a:pPr>
              <a:spcBef>
                <a:spcPts val="0"/>
              </a:spcBef>
              <a:buNone/>
            </a:pPr>
            <a:r>
              <a:rPr lang="en-US" sz="2400" dirty="0"/>
              <a:t> </a:t>
            </a:r>
          </a:p>
          <a:p>
            <a:pPr>
              <a:spcBef>
                <a:spcPts val="0"/>
              </a:spcBef>
            </a:pPr>
            <a:r>
              <a:rPr lang="en-US" sz="2400" dirty="0"/>
              <a:t>Aging with Dignity: </a:t>
            </a:r>
            <a:r>
              <a:rPr lang="en-US" sz="2400" dirty="0">
                <a:hlinkClick r:id="rId4"/>
              </a:rPr>
              <a:t>www.agingwithdignity.org</a:t>
            </a:r>
            <a:endParaRPr lang="en-US" sz="2400" dirty="0"/>
          </a:p>
          <a:p>
            <a:pPr>
              <a:spcBef>
                <a:spcPts val="0"/>
              </a:spcBef>
              <a:buNone/>
            </a:pPr>
            <a:endParaRPr lang="en-US" sz="2400" dirty="0"/>
          </a:p>
          <a:p>
            <a:pPr>
              <a:spcBef>
                <a:spcPts val="0"/>
              </a:spcBef>
            </a:pPr>
            <a:r>
              <a:rPr lang="en-US" sz="2400" dirty="0"/>
              <a:t>Institute for Healthcare Advancement: </a:t>
            </a:r>
            <a:r>
              <a:rPr lang="en-US" sz="2400" dirty="0">
                <a:hlinkClick r:id="rId5"/>
              </a:rPr>
              <a:t>www.iha4health.org</a:t>
            </a:r>
            <a:endParaRPr lang="en-US" sz="2400" dirty="0"/>
          </a:p>
          <a:p>
            <a:pPr>
              <a:spcBef>
                <a:spcPts val="0"/>
              </a:spcBef>
              <a:buNone/>
            </a:pPr>
            <a:endParaRPr lang="en-US" sz="2400" dirty="0"/>
          </a:p>
          <a:p>
            <a:pPr>
              <a:spcBef>
                <a:spcPts val="0"/>
              </a:spcBef>
            </a:pPr>
            <a:r>
              <a:rPr lang="en-US" sz="2400" dirty="0"/>
              <a:t>National Hospice &amp; </a:t>
            </a:r>
            <a:r>
              <a:rPr lang="en-US" sz="2400" dirty="0" err="1"/>
              <a:t>Pallative</a:t>
            </a:r>
            <a:r>
              <a:rPr lang="en-US" sz="2400" dirty="0"/>
              <a:t> Care Organization: </a:t>
            </a:r>
            <a:r>
              <a:rPr lang="en-US" sz="2400" dirty="0">
                <a:hlinkClick r:id="rId6"/>
              </a:rPr>
              <a:t>www.caringinfo.org</a:t>
            </a:r>
            <a:r>
              <a:rPr lang="en-US" sz="2400" dirty="0"/>
              <a:t> </a:t>
            </a:r>
          </a:p>
          <a:p>
            <a:pPr>
              <a:spcBef>
                <a:spcPts val="0"/>
              </a:spcBef>
            </a:pPr>
            <a:endParaRPr lang="en-US" sz="2400" dirty="0"/>
          </a:p>
          <a:p>
            <a:pPr>
              <a:spcBef>
                <a:spcPts val="0"/>
              </a:spcBef>
            </a:pPr>
            <a:r>
              <a:rPr lang="en-US" sz="2400" dirty="0"/>
              <a:t>Nursing Home Compare: </a:t>
            </a:r>
            <a:r>
              <a:rPr lang="en-US" sz="2400" dirty="0">
                <a:solidFill>
                  <a:schemeClr val="accent4">
                    <a:lumMod val="60000"/>
                    <a:lumOff val="40000"/>
                  </a:schemeClr>
                </a:solidFill>
                <a:hlinkClick r:id="rId7"/>
              </a:rPr>
              <a:t>www.medicare.gov/nhcompare/home.asp</a:t>
            </a:r>
            <a:endParaRPr lang="en-US" sz="2400" dirty="0">
              <a:solidFill>
                <a:schemeClr val="accent4">
                  <a:lumMod val="60000"/>
                  <a:lumOff val="40000"/>
                </a:schemeClr>
              </a:solidFill>
            </a:endParaRPr>
          </a:p>
          <a:p>
            <a:pPr>
              <a:spcBef>
                <a:spcPts val="0"/>
              </a:spcBef>
              <a:buNone/>
            </a:pPr>
            <a:endParaRPr lang="en-US" sz="2400" dirty="0"/>
          </a:p>
          <a:p>
            <a:pPr>
              <a:spcBef>
                <a:spcPts val="0"/>
              </a:spcBef>
            </a:pPr>
            <a:r>
              <a:rPr lang="en-US" sz="2400" dirty="0"/>
              <a:t>Eldercare Locator: </a:t>
            </a:r>
            <a:r>
              <a:rPr lang="en-US" sz="2400" dirty="0">
                <a:solidFill>
                  <a:schemeClr val="accent4">
                    <a:lumMod val="60000"/>
                    <a:lumOff val="40000"/>
                  </a:schemeClr>
                </a:solidFill>
                <a:hlinkClick r:id="rId8"/>
              </a:rPr>
              <a:t>www.eldercare.gov</a:t>
            </a:r>
            <a:r>
              <a:rPr lang="en-U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33925"/>
            <a:ext cx="7772400" cy="1362075"/>
          </a:xfrm>
        </p:spPr>
        <p:txBody>
          <a:bodyPr/>
          <a:lstStyle/>
          <a:p>
            <a:r>
              <a:rPr lang="en-US" dirty="0">
                <a:solidFill>
                  <a:schemeClr val="bg1"/>
                </a:solidFill>
              </a:rPr>
              <a:t>Sensory &amp; Cognitive Deficits</a:t>
            </a:r>
          </a:p>
        </p:txBody>
      </p:sp>
      <p:sp>
        <p:nvSpPr>
          <p:cNvPr id="3" name="Text Placeholder 2"/>
          <p:cNvSpPr>
            <a:spLocks noGrp="1"/>
          </p:cNvSpPr>
          <p:nvPr>
            <p:ph type="body" idx="1"/>
          </p:nvPr>
        </p:nvSpPr>
        <p:spPr>
          <a:xfrm>
            <a:off x="1981200" y="4876800"/>
            <a:ext cx="7162800" cy="1500187"/>
          </a:xfrm>
        </p:spPr>
        <p:txBody>
          <a:bodyPr/>
          <a:lstStyle/>
          <a:p>
            <a:r>
              <a:rPr lang="en-US" dirty="0"/>
              <a:t>Forgotten, Silent, &amp; Over-Ruled: Hearing the Voice of the Older Adult Patient</a:t>
            </a:r>
          </a:p>
        </p:txBody>
      </p:sp>
      <p:pic>
        <p:nvPicPr>
          <p:cNvPr id="29698" name="Picture 2" descr="Image result for doctors talking to older adults with dementia"/>
          <p:cNvPicPr>
            <a:picLocks noChangeAspect="1" noChangeArrowheads="1"/>
          </p:cNvPicPr>
          <p:nvPr/>
        </p:nvPicPr>
        <p:blipFill>
          <a:blip r:embed="rId2" cstate="print"/>
          <a:srcRect/>
          <a:stretch>
            <a:fillRect/>
          </a:stretch>
        </p:blipFill>
        <p:spPr bwMode="auto">
          <a:xfrm>
            <a:off x="1790759" y="685800"/>
            <a:ext cx="411268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0" name="Picture 4" descr="Image result for doctors talking to older adults with sensory impairment"/>
          <p:cNvPicPr>
            <a:picLocks noChangeAspect="1" noChangeArrowheads="1"/>
          </p:cNvPicPr>
          <p:nvPr/>
        </p:nvPicPr>
        <p:blipFill>
          <a:blip r:embed="rId3" cstate="print"/>
          <a:srcRect/>
          <a:stretch>
            <a:fillRect/>
          </a:stretch>
        </p:blipFill>
        <p:spPr bwMode="auto">
          <a:xfrm>
            <a:off x="6172200" y="685800"/>
            <a:ext cx="2209800" cy="1299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2" name="Picture 6" descr="Related image"/>
          <p:cNvPicPr>
            <a:picLocks noChangeAspect="1" noChangeArrowheads="1"/>
          </p:cNvPicPr>
          <p:nvPr/>
        </p:nvPicPr>
        <p:blipFill>
          <a:blip r:embed="rId4" cstate="print"/>
          <a:srcRect b="13636"/>
          <a:stretch>
            <a:fillRect/>
          </a:stretch>
        </p:blipFill>
        <p:spPr bwMode="auto">
          <a:xfrm>
            <a:off x="6172200" y="2133600"/>
            <a:ext cx="2209800" cy="1274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Compensating for Hearing Deficits</a:t>
            </a:r>
          </a:p>
        </p:txBody>
      </p:sp>
      <p:sp>
        <p:nvSpPr>
          <p:cNvPr id="3" name="Content Placeholder 2"/>
          <p:cNvSpPr>
            <a:spLocks noGrp="1"/>
          </p:cNvSpPr>
          <p:nvPr>
            <p:ph sz="quarter" idx="1"/>
          </p:nvPr>
        </p:nvSpPr>
        <p:spPr>
          <a:xfrm>
            <a:off x="457200" y="1371600"/>
            <a:ext cx="8077200" cy="5102352"/>
          </a:xfrm>
        </p:spPr>
        <p:txBody>
          <a:bodyPr>
            <a:normAutofit/>
          </a:bodyPr>
          <a:lstStyle/>
          <a:p>
            <a:pPr marL="514350" indent="-514350">
              <a:buFont typeface="+mj-lt"/>
              <a:buAutoNum type="arabicPeriod"/>
            </a:pPr>
            <a:r>
              <a:rPr lang="en-US" sz="2800" dirty="0"/>
              <a:t>Before starting– make sure the patient can hear you</a:t>
            </a:r>
          </a:p>
          <a:p>
            <a:pPr marL="914400" lvl="1" indent="-514350"/>
            <a:r>
              <a:rPr lang="en-US" sz="2400" dirty="0"/>
              <a:t>If not, check to see if hearing aide is working or if excess earwax is present</a:t>
            </a:r>
          </a:p>
          <a:p>
            <a:pPr marL="514350" indent="-514350">
              <a:buFont typeface="+mj-lt"/>
              <a:buAutoNum type="arabicPeriod"/>
            </a:pPr>
            <a:r>
              <a:rPr lang="en-US" sz="2800" dirty="0"/>
              <a:t>Talk slowly in a clearly normal tone– shouting or speaking loudly can distort language</a:t>
            </a:r>
          </a:p>
          <a:p>
            <a:pPr marL="514350" indent="-514350">
              <a:buFont typeface="+mj-lt"/>
              <a:buAutoNum type="arabicPeriod"/>
            </a:pPr>
            <a:r>
              <a:rPr lang="en-US" sz="2800" dirty="0"/>
              <a:t>Avoid high-pitched voice</a:t>
            </a:r>
          </a:p>
          <a:p>
            <a:pPr marL="514350" indent="-514350">
              <a:buFont typeface="+mj-lt"/>
              <a:buAutoNum type="arabicPeriod"/>
            </a:pPr>
            <a:r>
              <a:rPr lang="en-US" sz="2800" dirty="0"/>
              <a:t>Face person directly, at eye level</a:t>
            </a:r>
          </a:p>
          <a:p>
            <a:pPr marL="914400" lvl="1" indent="-514350"/>
            <a:r>
              <a:rPr lang="en-US" sz="2400" dirty="0"/>
              <a:t>Allows for lip reading and visual cues</a:t>
            </a:r>
          </a:p>
          <a:p>
            <a:pPr marL="514350" indent="-514350">
              <a:buFont typeface="+mj-lt"/>
              <a:buAutoNum type="arabicPeriod"/>
            </a:pPr>
            <a:endParaRPr lang="en-US" sz="2800" dirty="0"/>
          </a:p>
        </p:txBody>
      </p:sp>
      <p:sp>
        <p:nvSpPr>
          <p:cNvPr id="5" name="Footer Placeholder 3"/>
          <p:cNvSpPr>
            <a:spLocks noGrp="1"/>
          </p:cNvSpPr>
          <p:nvPr>
            <p:ph type="ftr" sz="quarter" idx="16"/>
          </p:nvPr>
        </p:nvSpPr>
        <p:spPr>
          <a:xfrm>
            <a:off x="1752600" y="6051550"/>
            <a:ext cx="6019800" cy="501650"/>
          </a:xfrm>
        </p:spPr>
        <p:txBody>
          <a:bodyPr/>
          <a:lstStyle/>
          <a:p>
            <a:r>
              <a:rPr lang="en-US" dirty="0"/>
              <a:t>NIA (2011) A Clinician's Handbook: Talking with Your Older Patient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Compensating for Hearing Deficits</a:t>
            </a:r>
          </a:p>
        </p:txBody>
      </p:sp>
      <p:sp>
        <p:nvSpPr>
          <p:cNvPr id="3" name="Content Placeholder 2"/>
          <p:cNvSpPr>
            <a:spLocks noGrp="1"/>
          </p:cNvSpPr>
          <p:nvPr>
            <p:ph sz="quarter" idx="1"/>
          </p:nvPr>
        </p:nvSpPr>
        <p:spPr>
          <a:xfrm>
            <a:off x="304800" y="1295400"/>
            <a:ext cx="8153400" cy="5105400"/>
          </a:xfrm>
        </p:spPr>
        <p:txBody>
          <a:bodyPr>
            <a:noAutofit/>
          </a:bodyPr>
          <a:lstStyle/>
          <a:p>
            <a:pPr marL="514350" indent="-514350">
              <a:buFont typeface="+mj-lt"/>
              <a:buAutoNum type="arabicPeriod" startAt="5"/>
            </a:pPr>
            <a:r>
              <a:rPr lang="en-US" dirty="0"/>
              <a:t>Keep hands or other objects away from face when possible</a:t>
            </a:r>
          </a:p>
          <a:p>
            <a:pPr marL="514350" indent="-514350">
              <a:buFont typeface="+mj-lt"/>
              <a:buAutoNum type="arabicPeriod" startAt="5"/>
            </a:pPr>
            <a:r>
              <a:rPr lang="en-US" dirty="0"/>
              <a:t>Be aware of background noises</a:t>
            </a:r>
          </a:p>
          <a:p>
            <a:pPr marL="514350" indent="-514350">
              <a:buFont typeface="+mj-lt"/>
              <a:buAutoNum type="arabicPeriod" startAt="5"/>
            </a:pPr>
            <a:r>
              <a:rPr lang="en-US" dirty="0"/>
              <a:t>Give context for letters (e.g., “M” as in Mary) or visuals for numbers (e.g., holding up three fingers when saying the number 3)</a:t>
            </a:r>
          </a:p>
          <a:p>
            <a:pPr marL="514350" indent="-514350">
              <a:buFont typeface="+mj-lt"/>
              <a:buAutoNum type="arabicPeriod" startAt="5"/>
            </a:pPr>
            <a:r>
              <a:rPr lang="en-US" dirty="0"/>
              <a:t>Write things out when need be– always have a note pad handy</a:t>
            </a:r>
          </a:p>
          <a:p>
            <a:pPr marL="514350" indent="-514350">
              <a:buFont typeface="+mj-lt"/>
              <a:buAutoNum type="arabicPeriod" startAt="5"/>
            </a:pPr>
            <a:r>
              <a:rPr lang="en-US" dirty="0"/>
              <a:t>Tell the patient when you are changing topics</a:t>
            </a:r>
          </a:p>
          <a:p>
            <a:pPr marL="914400" lvl="1" indent="-514350"/>
            <a:r>
              <a:rPr lang="en-US" sz="2000" dirty="0"/>
              <a:t>E.g.) pausing, speaking a bit more loudly, gesturing toward what will be discussed, asking a question, etc</a:t>
            </a:r>
          </a:p>
        </p:txBody>
      </p:sp>
      <p:sp>
        <p:nvSpPr>
          <p:cNvPr id="5" name="Footer Placeholder 3"/>
          <p:cNvSpPr>
            <a:spLocks noGrp="1"/>
          </p:cNvSpPr>
          <p:nvPr>
            <p:ph type="ftr" sz="quarter" idx="16"/>
          </p:nvPr>
        </p:nvSpPr>
        <p:spPr>
          <a:xfrm>
            <a:off x="1905000" y="6400800"/>
            <a:ext cx="6019800" cy="501650"/>
          </a:xfrm>
        </p:spPr>
        <p:txBody>
          <a:bodyPr/>
          <a:lstStyle/>
          <a:p>
            <a:r>
              <a:rPr lang="en-US" dirty="0"/>
              <a:t>NIA (2011) A Clinician's Handbook: Talking with Your Older Patient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Assistive Listening Devices</a:t>
            </a:r>
          </a:p>
        </p:txBody>
      </p:sp>
      <p:sp>
        <p:nvSpPr>
          <p:cNvPr id="3" name="Content Placeholder 2"/>
          <p:cNvSpPr>
            <a:spLocks noGrp="1"/>
          </p:cNvSpPr>
          <p:nvPr>
            <p:ph sz="quarter" idx="1"/>
          </p:nvPr>
        </p:nvSpPr>
        <p:spPr>
          <a:xfrm>
            <a:off x="304800" y="1447800"/>
            <a:ext cx="8382000" cy="5029200"/>
          </a:xfrm>
        </p:spPr>
        <p:txBody>
          <a:bodyPr>
            <a:normAutofit/>
          </a:bodyPr>
          <a:lstStyle/>
          <a:p>
            <a:r>
              <a:rPr lang="en-US" sz="2800" dirty="0"/>
              <a:t>Hearing loop (or induction loop) systems: use electromagnetic energy to transmit sound</a:t>
            </a:r>
          </a:p>
          <a:p>
            <a:r>
              <a:rPr lang="en-US" sz="2800" dirty="0"/>
              <a:t>FM systems: use radio signals to transmit amplified sounds</a:t>
            </a:r>
          </a:p>
          <a:p>
            <a:r>
              <a:rPr lang="en-US" sz="2800" dirty="0"/>
              <a:t>Infrared systems: use infrared light to transmit sound</a:t>
            </a:r>
          </a:p>
          <a:p>
            <a:r>
              <a:rPr lang="en-US" sz="2800" dirty="0"/>
              <a:t>Personal Amplifiers (e.g., pocket talker)</a:t>
            </a:r>
          </a:p>
          <a:p>
            <a:r>
              <a:rPr lang="en-US" sz="2800" dirty="0"/>
              <a:t>Electronic communication which translates speech to text or pictures </a:t>
            </a:r>
          </a:p>
          <a:p>
            <a:endParaRPr lang="en-US" sz="2800" dirty="0"/>
          </a:p>
          <a:p>
            <a:endParaRPr lang="en-US" sz="2800" dirty="0"/>
          </a:p>
        </p:txBody>
      </p:sp>
      <p:sp>
        <p:nvSpPr>
          <p:cNvPr id="4" name="Footer Placeholder 3"/>
          <p:cNvSpPr>
            <a:spLocks noGrp="1"/>
          </p:cNvSpPr>
          <p:nvPr>
            <p:ph type="ftr" sz="quarter" idx="16"/>
          </p:nvPr>
        </p:nvSpPr>
        <p:spPr>
          <a:xfrm>
            <a:off x="533400" y="5867400"/>
            <a:ext cx="8458200" cy="501650"/>
          </a:xfrm>
        </p:spPr>
        <p:txBody>
          <a:bodyPr/>
          <a:lstStyle/>
          <a:p>
            <a:r>
              <a:rPr lang="en-US" dirty="0"/>
              <a:t>NIDCD (2017) Assistive Devices for People with Hearing Loss, Speech, or Language Disorders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dirty="0"/>
              <a:t>Compensating for Visual Impairment</a:t>
            </a:r>
          </a:p>
        </p:txBody>
      </p:sp>
      <p:sp>
        <p:nvSpPr>
          <p:cNvPr id="3" name="Content Placeholder 2"/>
          <p:cNvSpPr>
            <a:spLocks noGrp="1"/>
          </p:cNvSpPr>
          <p:nvPr>
            <p:ph sz="quarter" idx="1"/>
          </p:nvPr>
        </p:nvSpPr>
        <p:spPr>
          <a:xfrm>
            <a:off x="457200" y="1295400"/>
            <a:ext cx="8229600" cy="4525963"/>
          </a:xfrm>
        </p:spPr>
        <p:txBody>
          <a:bodyPr>
            <a:noAutofit/>
          </a:bodyPr>
          <a:lstStyle/>
          <a:p>
            <a:pPr marL="514350" indent="-514350">
              <a:buFont typeface="+mj-lt"/>
              <a:buAutoNum type="arabicPeriod"/>
            </a:pPr>
            <a:r>
              <a:rPr lang="en-US" sz="2800" dirty="0"/>
              <a:t>Make sure there is adequate lighting– especially on the speakers face– try to avoid glare</a:t>
            </a:r>
          </a:p>
          <a:p>
            <a:pPr marL="514350" indent="-514350">
              <a:buFont typeface="+mj-lt"/>
              <a:buAutoNum type="arabicPeriod"/>
            </a:pPr>
            <a:r>
              <a:rPr lang="en-US" sz="2800" dirty="0"/>
              <a:t>Make sure patient has necessary glasses</a:t>
            </a:r>
          </a:p>
          <a:p>
            <a:pPr marL="514350" indent="-514350">
              <a:buFont typeface="+mj-lt"/>
              <a:buAutoNum type="arabicPeriod"/>
            </a:pPr>
            <a:r>
              <a:rPr lang="en-US" sz="2800" dirty="0"/>
              <a:t>Make sure handwritten instructions are clear</a:t>
            </a:r>
          </a:p>
          <a:p>
            <a:pPr marL="914400" lvl="1" indent="-514350"/>
            <a:r>
              <a:rPr lang="en-US" sz="2400" dirty="0"/>
              <a:t>SIZE OF FONT NEEDS TO BE READABLE</a:t>
            </a:r>
          </a:p>
          <a:p>
            <a:pPr marL="1314450" lvl="2" indent="-514350"/>
            <a:r>
              <a:rPr lang="en-US" sz="2000" dirty="0"/>
              <a:t>Use LARGE FONT or MAGNIFERS to help patients see material better</a:t>
            </a:r>
          </a:p>
          <a:p>
            <a:pPr marL="514350" indent="-514350">
              <a:buFont typeface="+mj-lt"/>
              <a:buAutoNum type="arabicPeriod"/>
            </a:pPr>
            <a:r>
              <a:rPr lang="en-US" sz="2800" dirty="0"/>
              <a:t>Consider alternatives: tape recording instructions, large pictures/diagrams, specially configured pill boxes</a:t>
            </a:r>
          </a:p>
        </p:txBody>
      </p:sp>
      <p:sp>
        <p:nvSpPr>
          <p:cNvPr id="4" name="Footer Placeholder 3"/>
          <p:cNvSpPr>
            <a:spLocks noGrp="1"/>
          </p:cNvSpPr>
          <p:nvPr>
            <p:ph type="ftr" sz="quarter" idx="16"/>
          </p:nvPr>
        </p:nvSpPr>
        <p:spPr>
          <a:xfrm>
            <a:off x="1600200" y="6356350"/>
            <a:ext cx="6019800" cy="501650"/>
          </a:xfrm>
        </p:spPr>
        <p:txBody>
          <a:bodyPr/>
          <a:lstStyle/>
          <a:p>
            <a:r>
              <a:rPr lang="en-US" dirty="0"/>
              <a:t>NIA (2011) A Clinician's Handbook: Talking with Your Older Patient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Objectives</a:t>
            </a:r>
          </a:p>
        </p:txBody>
      </p:sp>
      <p:sp>
        <p:nvSpPr>
          <p:cNvPr id="3" name="Content Placeholder 2"/>
          <p:cNvSpPr>
            <a:spLocks noGrp="1"/>
          </p:cNvSpPr>
          <p:nvPr>
            <p:ph sz="quarter" idx="1"/>
          </p:nvPr>
        </p:nvSpPr>
        <p:spPr/>
        <p:txBody>
          <a:bodyPr>
            <a:normAutofit/>
          </a:bodyPr>
          <a:lstStyle/>
          <a:p>
            <a:r>
              <a:rPr lang="en-US" dirty="0"/>
              <a:t>Describe strategies for eliciting wants and needs of current patients prior to nursing home placement.</a:t>
            </a:r>
          </a:p>
          <a:p>
            <a:r>
              <a:rPr lang="en-US" dirty="0"/>
              <a:t>Identify adaptive equipment that can be used to enhance communication with nursing home patient.</a:t>
            </a:r>
          </a:p>
          <a:p>
            <a:r>
              <a:rPr lang="en-US" dirty="0"/>
              <a:t>Identify tools and strategies of balancing competing interests of patient, patient's family, and nursing home staff.</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a:t>Compensating for Cognitive Impairment</a:t>
            </a:r>
          </a:p>
        </p:txBody>
      </p:sp>
      <p:sp>
        <p:nvSpPr>
          <p:cNvPr id="3" name="Content Placeholder 2"/>
          <p:cNvSpPr>
            <a:spLocks noGrp="1"/>
          </p:cNvSpPr>
          <p:nvPr>
            <p:ph sz="quarter" idx="1"/>
          </p:nvPr>
        </p:nvSpPr>
        <p:spPr>
          <a:xfrm>
            <a:off x="152400" y="1295400"/>
            <a:ext cx="8839200" cy="5029200"/>
          </a:xfrm>
        </p:spPr>
        <p:txBody>
          <a:bodyPr>
            <a:normAutofit/>
          </a:bodyPr>
          <a:lstStyle/>
          <a:p>
            <a:pPr marL="514350" indent="-514350">
              <a:buFont typeface="+mj-lt"/>
              <a:buAutoNum type="arabicPeriod"/>
            </a:pPr>
            <a:r>
              <a:rPr lang="en-US" dirty="0"/>
              <a:t>Address person directly &amp; gain patients attention with eye contact &amp; sitting in front of them</a:t>
            </a:r>
          </a:p>
          <a:p>
            <a:pPr marL="514350" indent="-514350">
              <a:buFont typeface="+mj-lt"/>
              <a:buAutoNum type="arabicPeriod"/>
            </a:pPr>
            <a:r>
              <a:rPr lang="en-US" dirty="0"/>
              <a:t>Maintain positive communicative tone</a:t>
            </a:r>
          </a:p>
          <a:p>
            <a:pPr marL="914400" lvl="1" indent="-514350"/>
            <a:r>
              <a:rPr lang="en-US" dirty="0"/>
              <a:t>Reassure the patient and acknowledge when they’re correct</a:t>
            </a:r>
          </a:p>
          <a:p>
            <a:pPr marL="514350" indent="-514350">
              <a:buFont typeface="+mj-lt"/>
              <a:buAutoNum type="arabicPeriod"/>
            </a:pPr>
            <a:r>
              <a:rPr lang="en-US" dirty="0"/>
              <a:t>Avoid speaking too slowly or too loudly</a:t>
            </a:r>
          </a:p>
          <a:p>
            <a:pPr marL="514350" indent="-514350">
              <a:buFont typeface="+mj-lt"/>
              <a:buAutoNum type="arabicPeriod"/>
            </a:pPr>
            <a:r>
              <a:rPr lang="en-US" dirty="0"/>
              <a:t>Help orient the person or gently help them find words</a:t>
            </a:r>
          </a:p>
          <a:p>
            <a:pPr marL="514350" indent="-514350">
              <a:buFont typeface="+mj-lt"/>
              <a:buAutoNum type="arabicPeriod"/>
            </a:pPr>
            <a:r>
              <a:rPr lang="en-US" dirty="0"/>
              <a:t>Pose different types of questions</a:t>
            </a:r>
          </a:p>
          <a:p>
            <a:pPr marL="514350" indent="-514350">
              <a:buFont typeface="+mj-lt"/>
              <a:buAutoNum type="arabicPeriod"/>
            </a:pPr>
            <a:r>
              <a:rPr lang="en-US" dirty="0"/>
              <a:t>Simplify sentences &amp; rephrase if patient hears you but doesn’t understand</a:t>
            </a:r>
          </a:p>
          <a:p>
            <a:pPr marL="514350" indent="-514350">
              <a:buFont typeface="+mj-lt"/>
              <a:buAutoNum type="arabicPeriod"/>
            </a:pPr>
            <a:r>
              <a:rPr lang="en-US" dirty="0"/>
              <a:t>Use verbatim repetition or paraphrase sentences to facilitate comprehension</a:t>
            </a:r>
          </a:p>
          <a:p>
            <a:pPr marL="914400" lvl="1" indent="-514350"/>
            <a:r>
              <a:rPr lang="en-US" dirty="0"/>
              <a:t>Follow up to make sure they recall any instructions</a:t>
            </a:r>
          </a:p>
        </p:txBody>
      </p:sp>
      <p:sp>
        <p:nvSpPr>
          <p:cNvPr id="4" name="Footer Placeholder 3"/>
          <p:cNvSpPr>
            <a:spLocks noGrp="1"/>
          </p:cNvSpPr>
          <p:nvPr>
            <p:ph type="ftr" sz="quarter" idx="16"/>
          </p:nvPr>
        </p:nvSpPr>
        <p:spPr>
          <a:xfrm>
            <a:off x="1676400" y="6356350"/>
            <a:ext cx="6019800" cy="501650"/>
          </a:xfrm>
        </p:spPr>
        <p:txBody>
          <a:bodyPr/>
          <a:lstStyle/>
          <a:p>
            <a:r>
              <a:rPr lang="en-US" dirty="0"/>
              <a:t>NIA (2011) A Clinician's Handbook: Talking with Your Older Patient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ctr"/>
            <a:r>
              <a:rPr lang="en-US" sz="3200" dirty="0"/>
              <a:t>Question Examples</a:t>
            </a:r>
          </a:p>
        </p:txBody>
      </p:sp>
      <p:sp>
        <p:nvSpPr>
          <p:cNvPr id="3" name="Content Placeholder 2"/>
          <p:cNvSpPr>
            <a:spLocks noGrp="1"/>
          </p:cNvSpPr>
          <p:nvPr>
            <p:ph sz="quarter" idx="1"/>
          </p:nvPr>
        </p:nvSpPr>
        <p:spPr>
          <a:xfrm>
            <a:off x="228600" y="1447800"/>
            <a:ext cx="8534400" cy="4525963"/>
          </a:xfrm>
        </p:spPr>
        <p:txBody>
          <a:bodyPr>
            <a:noAutofit/>
          </a:bodyPr>
          <a:lstStyle/>
          <a:p>
            <a:pPr marL="514350" indent="-514350">
              <a:buFont typeface="+mj-lt"/>
              <a:buAutoNum type="arabicPeriod"/>
            </a:pPr>
            <a:r>
              <a:rPr lang="en-US" sz="2800" dirty="0"/>
              <a:t>Close ended questions for specific information</a:t>
            </a:r>
          </a:p>
          <a:p>
            <a:pPr lvl="1"/>
            <a:r>
              <a:rPr lang="en-US" sz="2400" dirty="0"/>
              <a:t>“Would you like chicken or beef?” (Choice response)</a:t>
            </a:r>
          </a:p>
          <a:p>
            <a:pPr lvl="1"/>
            <a:r>
              <a:rPr lang="en-US" sz="2400" dirty="0"/>
              <a:t>“Are you hungry?” (Yes/No question)</a:t>
            </a:r>
          </a:p>
          <a:p>
            <a:pPr marL="514350" indent="-514350">
              <a:buFont typeface="+mj-lt"/>
              <a:buAutoNum type="arabicPeriod"/>
            </a:pPr>
            <a:r>
              <a:rPr lang="en-US" sz="2800" dirty="0"/>
              <a:t>Open-ended for encouraging conversation</a:t>
            </a:r>
          </a:p>
          <a:p>
            <a:pPr lvl="1"/>
            <a:r>
              <a:rPr lang="en-US" sz="2400" dirty="0"/>
              <a:t>Semantic memory is better than episodic</a:t>
            </a:r>
          </a:p>
          <a:p>
            <a:pPr lvl="2"/>
            <a:r>
              <a:rPr lang="en-US" sz="2000" dirty="0"/>
              <a:t>E.g.) “What movie would you like to watch?” is easier to answer than “What movie did you watch last night?” </a:t>
            </a:r>
          </a:p>
        </p:txBody>
      </p:sp>
      <p:sp>
        <p:nvSpPr>
          <p:cNvPr id="4" name="Footer Placeholder 3"/>
          <p:cNvSpPr>
            <a:spLocks noGrp="1"/>
          </p:cNvSpPr>
          <p:nvPr>
            <p:ph type="ftr" sz="quarter" idx="16"/>
          </p:nvPr>
        </p:nvSpPr>
        <p:spPr>
          <a:xfrm>
            <a:off x="609600" y="6096000"/>
            <a:ext cx="8534400" cy="501650"/>
          </a:xfrm>
        </p:spPr>
        <p:txBody>
          <a:bodyPr/>
          <a:lstStyle/>
          <a:p>
            <a:r>
              <a:rPr lang="en-US" dirty="0"/>
              <a:t>GSA (2012) Communicating with Older Adults: An Evidence-Based Review of What Really Works</a:t>
            </a:r>
          </a:p>
        </p:txBody>
      </p:sp>
      <p:pic>
        <p:nvPicPr>
          <p:cNvPr id="18434"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b="8571"/>
          <a:stretch>
            <a:fillRect/>
          </a:stretch>
        </p:blipFill>
        <p:spPr bwMode="auto">
          <a:xfrm>
            <a:off x="3429000" y="4572000"/>
            <a:ext cx="1676400" cy="13411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a:t>Simplifying Sentences</a:t>
            </a:r>
          </a:p>
        </p:txBody>
      </p:sp>
      <p:sp>
        <p:nvSpPr>
          <p:cNvPr id="3" name="Content Placeholder 2"/>
          <p:cNvSpPr>
            <a:spLocks noGrp="1"/>
          </p:cNvSpPr>
          <p:nvPr>
            <p:ph sz="quarter" idx="1"/>
          </p:nvPr>
        </p:nvSpPr>
        <p:spPr>
          <a:xfrm>
            <a:off x="228600" y="1295400"/>
            <a:ext cx="8610600" cy="5029200"/>
          </a:xfrm>
        </p:spPr>
        <p:txBody>
          <a:bodyPr>
            <a:normAutofit/>
          </a:bodyPr>
          <a:lstStyle/>
          <a:p>
            <a:pPr marL="514350" indent="-514350"/>
            <a:r>
              <a:rPr lang="en-US" sz="2800" dirty="0"/>
              <a:t>Right vs. Left Branching: </a:t>
            </a:r>
          </a:p>
          <a:p>
            <a:pPr marL="914400" lvl="1" indent="-514350"/>
            <a:r>
              <a:rPr lang="en-US" sz="2400" dirty="0"/>
              <a:t>Right: Main clause is followed by subordinate clause– e.g., </a:t>
            </a:r>
            <a:r>
              <a:rPr lang="en-US" sz="2400" i="1" dirty="0"/>
              <a:t>Take your seat and you won’t miss the movie</a:t>
            </a:r>
          </a:p>
          <a:p>
            <a:pPr marL="1314450" lvl="2" indent="-514350"/>
            <a:r>
              <a:rPr lang="en-US" sz="2000" dirty="0"/>
              <a:t>Right is easier for patients with Dementia to understand</a:t>
            </a:r>
          </a:p>
          <a:p>
            <a:pPr marL="914400" lvl="1" indent="-514350"/>
            <a:r>
              <a:rPr lang="en-US" sz="2400" dirty="0"/>
              <a:t>Left: embedded clause that interrupts the main clause– e.g., </a:t>
            </a:r>
            <a:r>
              <a:rPr lang="en-US" sz="2400" i="1" dirty="0"/>
              <a:t>If you don’t want to miss the movie, you should take your seat</a:t>
            </a:r>
          </a:p>
          <a:p>
            <a:pPr marL="514350" indent="-514350"/>
            <a:r>
              <a:rPr lang="en-US" sz="2800" dirty="0"/>
              <a:t>Avoid subordinating conjunctions</a:t>
            </a:r>
          </a:p>
          <a:p>
            <a:pPr marL="914400" lvl="1" indent="-514350"/>
            <a:r>
              <a:rPr lang="en-US" sz="2400" dirty="0"/>
              <a:t>e.g.) although, if, even though, while, since, given, after, before, as long as, once, because, or unless</a:t>
            </a:r>
          </a:p>
        </p:txBody>
      </p:sp>
      <p:sp>
        <p:nvSpPr>
          <p:cNvPr id="4" name="Footer Placeholder 3"/>
          <p:cNvSpPr>
            <a:spLocks noGrp="1"/>
          </p:cNvSpPr>
          <p:nvPr>
            <p:ph type="ftr" sz="quarter" idx="16"/>
          </p:nvPr>
        </p:nvSpPr>
        <p:spPr>
          <a:xfrm>
            <a:off x="381000" y="6203950"/>
            <a:ext cx="8534400" cy="501650"/>
          </a:xfrm>
        </p:spPr>
        <p:txBody>
          <a:bodyPr/>
          <a:lstStyle/>
          <a:p>
            <a:r>
              <a:rPr lang="en-US" dirty="0"/>
              <a:t>GSA (2012) Communicating with Older Adults: An Evidence-Based Review of What Really Works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CASE EXAMPLE #1</a:t>
            </a:r>
          </a:p>
        </p:txBody>
      </p:sp>
      <p:sp>
        <p:nvSpPr>
          <p:cNvPr id="3" name="Content Placeholder 2"/>
          <p:cNvSpPr>
            <a:spLocks noGrp="1"/>
          </p:cNvSpPr>
          <p:nvPr>
            <p:ph sz="quarter" idx="1"/>
          </p:nvPr>
        </p:nvSpPr>
        <p:spPr>
          <a:xfrm>
            <a:off x="228600" y="1371600"/>
            <a:ext cx="7391400" cy="4525963"/>
          </a:xfrm>
        </p:spPr>
        <p:txBody>
          <a:bodyPr>
            <a:normAutofit/>
          </a:bodyPr>
          <a:lstStyle/>
          <a:p>
            <a:pPr>
              <a:buNone/>
            </a:pPr>
            <a:r>
              <a:rPr lang="en-US" sz="2800" dirty="0"/>
              <a:t>	You are talking with an older woman who you think may have a hearing impairment. You talk louder, but she still seems to have some problems hearing and understanding you. She also seems to have problems complying with instructions for taking medication and often returns to the office with the same problem.</a:t>
            </a:r>
          </a:p>
        </p:txBody>
      </p:sp>
      <p:sp>
        <p:nvSpPr>
          <p:cNvPr id="4" name="Footer Placeholder 3"/>
          <p:cNvSpPr>
            <a:spLocks noGrp="1"/>
          </p:cNvSpPr>
          <p:nvPr>
            <p:ph type="ftr" sz="quarter" idx="16"/>
          </p:nvPr>
        </p:nvSpPr>
        <p:spPr>
          <a:xfrm>
            <a:off x="609600" y="6356350"/>
            <a:ext cx="8534400" cy="501650"/>
          </a:xfrm>
        </p:spPr>
        <p:txBody>
          <a:bodyPr/>
          <a:lstStyle/>
          <a:p>
            <a:r>
              <a:rPr lang="en-US" dirty="0"/>
              <a:t>GSA (2012) Communicating with Older Adults: An Evidence-Based Review of What Really Works</a:t>
            </a:r>
          </a:p>
        </p:txBody>
      </p:sp>
      <p:pic>
        <p:nvPicPr>
          <p:cNvPr id="14338" name="Picture 2" descr="Image result for older woman carto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34319" y="2971800"/>
            <a:ext cx="2409681" cy="271501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RESOLUTION TO CASE #1</a:t>
            </a:r>
          </a:p>
        </p:txBody>
      </p:sp>
      <p:sp>
        <p:nvSpPr>
          <p:cNvPr id="3" name="Content Placeholder 2"/>
          <p:cNvSpPr>
            <a:spLocks noGrp="1"/>
          </p:cNvSpPr>
          <p:nvPr>
            <p:ph sz="quarter" idx="1"/>
          </p:nvPr>
        </p:nvSpPr>
        <p:spPr>
          <a:xfrm>
            <a:off x="457200" y="1524000"/>
            <a:ext cx="8229600" cy="4525963"/>
          </a:xfrm>
        </p:spPr>
        <p:txBody>
          <a:bodyPr>
            <a:normAutofit/>
          </a:bodyPr>
          <a:lstStyle/>
          <a:p>
            <a:pPr>
              <a:buNone/>
            </a:pPr>
            <a:r>
              <a:rPr lang="en-US" sz="2800" dirty="0"/>
              <a:t>	Hearing problems in older adults usually are not helped by talking louder. Indeed, louder talk can actually be more difficult to understand because it is usually at a higher pitch. Instead, focus on (1) always facing the patient directly at her level, (2) talking more clearly and only slightly louder, and (3) supplementing verbal recommendations with clear written instructions. </a:t>
            </a:r>
          </a:p>
        </p:txBody>
      </p:sp>
      <p:sp>
        <p:nvSpPr>
          <p:cNvPr id="4" name="Footer Placeholder 3"/>
          <p:cNvSpPr>
            <a:spLocks noGrp="1"/>
          </p:cNvSpPr>
          <p:nvPr>
            <p:ph type="ftr" sz="quarter" idx="16"/>
          </p:nvPr>
        </p:nvSpPr>
        <p:spPr>
          <a:xfrm>
            <a:off x="381000" y="5867400"/>
            <a:ext cx="8534400" cy="501650"/>
          </a:xfrm>
        </p:spPr>
        <p:txBody>
          <a:bodyPr/>
          <a:lstStyle/>
          <a:p>
            <a:r>
              <a:rPr lang="en-US" dirty="0"/>
              <a:t>GSA (2012) Communicating with Older Adults: An Evidence-Based Review of What Really Works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CASE EXAMPLE #2</a:t>
            </a:r>
          </a:p>
        </p:txBody>
      </p:sp>
      <p:sp>
        <p:nvSpPr>
          <p:cNvPr id="3" name="Content Placeholder 2"/>
          <p:cNvSpPr>
            <a:spLocks noGrp="1"/>
          </p:cNvSpPr>
          <p:nvPr>
            <p:ph sz="quarter" idx="1"/>
          </p:nvPr>
        </p:nvSpPr>
        <p:spPr>
          <a:xfrm>
            <a:off x="76200" y="1371600"/>
            <a:ext cx="7467600" cy="5029200"/>
          </a:xfrm>
        </p:spPr>
        <p:txBody>
          <a:bodyPr>
            <a:normAutofit lnSpcReduction="10000"/>
          </a:bodyPr>
          <a:lstStyle/>
          <a:p>
            <a:pPr>
              <a:buNone/>
            </a:pPr>
            <a:r>
              <a:rPr lang="en-US" sz="2800" dirty="0"/>
              <a:t>	As you talk with an older man about his diabetes, you get the feeling that he doesn’t really understand you, despite ensuring you that he does when you ask him. When you explain why and how to take the </a:t>
            </a:r>
            <a:r>
              <a:rPr lang="en-US" sz="2800" dirty="0" err="1"/>
              <a:t>metformin</a:t>
            </a:r>
            <a:r>
              <a:rPr lang="en-US" sz="2800" dirty="0"/>
              <a:t> that has just been prescribed, the patient appears to be listening, smiles, and nods his head “yes” in response to questions. Nonetheless, you sense that he will not be able to take the medication correctly when he returns home.</a:t>
            </a:r>
          </a:p>
        </p:txBody>
      </p:sp>
      <p:sp>
        <p:nvSpPr>
          <p:cNvPr id="4" name="Footer Placeholder 3"/>
          <p:cNvSpPr>
            <a:spLocks noGrp="1"/>
          </p:cNvSpPr>
          <p:nvPr>
            <p:ph type="ftr" sz="quarter" idx="16"/>
          </p:nvPr>
        </p:nvSpPr>
        <p:spPr>
          <a:xfrm>
            <a:off x="609600" y="6356350"/>
            <a:ext cx="8534400" cy="501650"/>
          </a:xfrm>
        </p:spPr>
        <p:txBody>
          <a:bodyPr/>
          <a:lstStyle/>
          <a:p>
            <a:r>
              <a:rPr lang="en-US" dirty="0"/>
              <a:t>GSA (2012) Communicating with Older Adults: An Evidence-Based Review of What Really Works</a:t>
            </a:r>
          </a:p>
        </p:txBody>
      </p:sp>
      <p:pic>
        <p:nvPicPr>
          <p:cNvPr id="12290" name="Picture 2" descr="Image result for older man carto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7162800" y="1066800"/>
            <a:ext cx="1619250" cy="35528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pPr algn="ctr"/>
            <a:r>
              <a:rPr lang="en-US" dirty="0"/>
              <a:t>RESOLUTION TO CASE #2</a:t>
            </a:r>
          </a:p>
        </p:txBody>
      </p:sp>
      <p:sp>
        <p:nvSpPr>
          <p:cNvPr id="3" name="Content Placeholder 2"/>
          <p:cNvSpPr>
            <a:spLocks noGrp="1"/>
          </p:cNvSpPr>
          <p:nvPr>
            <p:ph sz="quarter" idx="1"/>
          </p:nvPr>
        </p:nvSpPr>
        <p:spPr>
          <a:xfrm>
            <a:off x="457200" y="1524000"/>
            <a:ext cx="8229600" cy="4525963"/>
          </a:xfrm>
        </p:spPr>
        <p:txBody>
          <a:bodyPr>
            <a:normAutofit/>
          </a:bodyPr>
          <a:lstStyle/>
          <a:p>
            <a:pPr>
              <a:buNone/>
            </a:pPr>
            <a:r>
              <a:rPr lang="en-US" sz="2800" dirty="0"/>
              <a:t>	After you provide information, ask the patient open-ended questions to elicit comprehension of the information. In this case, you might ask the patient to explain when and how he will take </a:t>
            </a:r>
            <a:r>
              <a:rPr lang="en-US" sz="2800" dirty="0" err="1"/>
              <a:t>metformin</a:t>
            </a:r>
            <a:r>
              <a:rPr lang="en-US" sz="2800" dirty="0"/>
              <a:t>. This “teach-back” strategy may be especially helpful if you set specific communication goals for the interaction (teach to goal)</a:t>
            </a:r>
          </a:p>
        </p:txBody>
      </p:sp>
      <p:sp>
        <p:nvSpPr>
          <p:cNvPr id="4" name="Footer Placeholder 3"/>
          <p:cNvSpPr>
            <a:spLocks noGrp="1"/>
          </p:cNvSpPr>
          <p:nvPr>
            <p:ph type="ftr" sz="quarter" idx="16"/>
          </p:nvPr>
        </p:nvSpPr>
        <p:spPr>
          <a:xfrm>
            <a:off x="381000" y="6356350"/>
            <a:ext cx="8534400" cy="501650"/>
          </a:xfrm>
        </p:spPr>
        <p:txBody>
          <a:bodyPr/>
          <a:lstStyle/>
          <a:p>
            <a:r>
              <a:rPr lang="en-US" dirty="0"/>
              <a:t>GSA (2012) Communicating with Older Adults: An Evidence-Based Review of What Really Works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CASE EXAMPLE #3</a:t>
            </a:r>
          </a:p>
        </p:txBody>
      </p:sp>
      <p:sp>
        <p:nvSpPr>
          <p:cNvPr id="3" name="Content Placeholder 2"/>
          <p:cNvSpPr>
            <a:spLocks noGrp="1"/>
          </p:cNvSpPr>
          <p:nvPr>
            <p:ph sz="quarter" idx="1"/>
          </p:nvPr>
        </p:nvSpPr>
        <p:spPr>
          <a:xfrm>
            <a:off x="0" y="1295401"/>
            <a:ext cx="7239000" cy="4876800"/>
          </a:xfrm>
        </p:spPr>
        <p:txBody>
          <a:bodyPr>
            <a:noAutofit/>
          </a:bodyPr>
          <a:lstStyle/>
          <a:p>
            <a:pPr>
              <a:buNone/>
            </a:pPr>
            <a:r>
              <a:rPr lang="en-US" sz="2600" dirty="0"/>
              <a:t>	You are in the middle of a patient visit that seems to be productive and progressing in a positive manner. All of a sudden, you begin to sense the patient has become quiet and withdrawn. Even direct questions—for example, “Is everything okay?” and “Is anything the matter?”—are met with sullen denials. You know you did something to contribute to this change in the patient’s demeanor, but you just can’t figure out what. </a:t>
            </a:r>
          </a:p>
        </p:txBody>
      </p:sp>
      <p:sp>
        <p:nvSpPr>
          <p:cNvPr id="4" name="Footer Placeholder 3"/>
          <p:cNvSpPr>
            <a:spLocks noGrp="1"/>
          </p:cNvSpPr>
          <p:nvPr>
            <p:ph type="ftr" sz="quarter" idx="16"/>
          </p:nvPr>
        </p:nvSpPr>
        <p:spPr>
          <a:xfrm>
            <a:off x="304800" y="6356350"/>
            <a:ext cx="8534400" cy="501650"/>
          </a:xfrm>
        </p:spPr>
        <p:txBody>
          <a:bodyPr/>
          <a:lstStyle/>
          <a:p>
            <a:r>
              <a:rPr lang="en-US" dirty="0"/>
              <a:t>GSA (2012) Communicating with Older Adults: An Evidence-Based Review of What Really Works</a:t>
            </a:r>
          </a:p>
        </p:txBody>
      </p:sp>
      <p:pic>
        <p:nvPicPr>
          <p:cNvPr id="10242" name="Picture 2" descr="Related image"/>
          <p:cNvPicPr>
            <a:picLocks noChangeAspect="1" noChangeArrowheads="1"/>
          </p:cNvPicPr>
          <p:nvPr/>
        </p:nvPicPr>
        <p:blipFill>
          <a:blip r:embed="rId2" cstate="print"/>
          <a:srcRect/>
          <a:stretch>
            <a:fillRect/>
          </a:stretch>
        </p:blipFill>
        <p:spPr bwMode="auto">
          <a:xfrm>
            <a:off x="6324600" y="2590800"/>
            <a:ext cx="2819400" cy="2819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RESOLUTION TO CASE #3</a:t>
            </a:r>
          </a:p>
        </p:txBody>
      </p:sp>
      <p:sp>
        <p:nvSpPr>
          <p:cNvPr id="3" name="Content Placeholder 2"/>
          <p:cNvSpPr>
            <a:spLocks noGrp="1"/>
          </p:cNvSpPr>
          <p:nvPr>
            <p:ph sz="quarter" idx="1"/>
          </p:nvPr>
        </p:nvSpPr>
        <p:spPr>
          <a:xfrm>
            <a:off x="457200" y="1295400"/>
            <a:ext cx="8001000" cy="5178552"/>
          </a:xfrm>
        </p:spPr>
        <p:txBody>
          <a:bodyPr>
            <a:normAutofit lnSpcReduction="10000"/>
          </a:bodyPr>
          <a:lstStyle/>
          <a:p>
            <a:pPr>
              <a:buNone/>
            </a:pPr>
            <a:r>
              <a:rPr lang="en-US" dirty="0"/>
              <a:t>	One possible explanation is that in your effort to gather clinical information efficiently, you interrupted the patient on more than one occasion, and you often focused on the patient’s chart or your laptop rather than looking directly at the patient. If you exhibited these behaviors on a repeated basis, you may have been communicating to the patient that you either were not interested in or were not concerned about what he or she was saying. By monitoring and controlling your nonverbal behavior, you can avoid unintentionally sending messages to patients that create barriers to open and effective exchanges of messages and have the potential to significantly reduce patient satisfaction.</a:t>
            </a:r>
          </a:p>
        </p:txBody>
      </p:sp>
      <p:sp>
        <p:nvSpPr>
          <p:cNvPr id="4" name="Footer Placeholder 3"/>
          <p:cNvSpPr>
            <a:spLocks noGrp="1"/>
          </p:cNvSpPr>
          <p:nvPr>
            <p:ph type="ftr" sz="quarter" idx="16"/>
          </p:nvPr>
        </p:nvSpPr>
        <p:spPr>
          <a:xfrm>
            <a:off x="304800" y="6096000"/>
            <a:ext cx="8534400" cy="501650"/>
          </a:xfrm>
        </p:spPr>
        <p:txBody>
          <a:bodyPr/>
          <a:lstStyle/>
          <a:p>
            <a:r>
              <a:rPr lang="en-US" dirty="0"/>
              <a:t>GSA (2012) Communicating with Older Adults: An Evidence-Based Review of What Really Works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14925"/>
            <a:ext cx="7086600" cy="1362075"/>
          </a:xfrm>
        </p:spPr>
        <p:txBody>
          <a:bodyPr/>
          <a:lstStyle/>
          <a:p>
            <a:r>
              <a:rPr lang="en-US" dirty="0">
                <a:solidFill>
                  <a:schemeClr val="bg1"/>
                </a:solidFill>
              </a:rPr>
              <a:t>Trinity of Care: Patient, Family, Staff</a:t>
            </a:r>
          </a:p>
        </p:txBody>
      </p:sp>
      <p:sp>
        <p:nvSpPr>
          <p:cNvPr id="3" name="Text Placeholder 2"/>
          <p:cNvSpPr>
            <a:spLocks noGrp="1"/>
          </p:cNvSpPr>
          <p:nvPr>
            <p:ph type="body" idx="1"/>
          </p:nvPr>
        </p:nvSpPr>
        <p:spPr>
          <a:xfrm>
            <a:off x="1981199" y="4876800"/>
            <a:ext cx="7162801" cy="1042987"/>
          </a:xfrm>
        </p:spPr>
        <p:txBody>
          <a:bodyPr/>
          <a:lstStyle/>
          <a:p>
            <a:r>
              <a:rPr lang="en-US" dirty="0"/>
              <a:t>Forgotten, Silent, &amp; Over-Ruled: Hearing the Voice of the Older Adult Patient</a:t>
            </a:r>
          </a:p>
        </p:txBody>
      </p:sp>
      <p:pic>
        <p:nvPicPr>
          <p:cNvPr id="8194" name="Picture 2" descr="Related image"/>
          <p:cNvPicPr>
            <a:picLocks noChangeAspect="1" noChangeArrowheads="1"/>
          </p:cNvPicPr>
          <p:nvPr/>
        </p:nvPicPr>
        <p:blipFill>
          <a:blip r:embed="rId2" cstate="print"/>
          <a:srcRect/>
          <a:stretch>
            <a:fillRect/>
          </a:stretch>
        </p:blipFill>
        <p:spPr bwMode="auto">
          <a:xfrm>
            <a:off x="1905000" y="381000"/>
            <a:ext cx="3886200" cy="2497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4" descr="Image result for family, nursing home patient and staff"/>
          <p:cNvPicPr>
            <a:picLocks noChangeAspect="1" noChangeArrowheads="1"/>
          </p:cNvPicPr>
          <p:nvPr/>
        </p:nvPicPr>
        <p:blipFill>
          <a:blip r:embed="rId3" cstate="print"/>
          <a:srcRect/>
          <a:stretch>
            <a:fillRect/>
          </a:stretch>
        </p:blipFill>
        <p:spPr bwMode="auto">
          <a:xfrm>
            <a:off x="4953000" y="2286000"/>
            <a:ext cx="3810000" cy="2530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143000"/>
          </a:xfrm>
        </p:spPr>
        <p:txBody>
          <a:bodyPr>
            <a:normAutofit/>
          </a:bodyPr>
          <a:lstStyle/>
          <a:p>
            <a:pPr algn="ctr"/>
            <a:r>
              <a:rPr lang="en-US" dirty="0"/>
              <a:t>The Basics: Good Communication with Older Adults</a:t>
            </a:r>
          </a:p>
        </p:txBody>
      </p:sp>
      <p:sp>
        <p:nvSpPr>
          <p:cNvPr id="3" name="Content Placeholder 2"/>
          <p:cNvSpPr>
            <a:spLocks noGrp="1"/>
          </p:cNvSpPr>
          <p:nvPr>
            <p:ph sz="quarter" idx="1"/>
          </p:nvPr>
        </p:nvSpPr>
        <p:spPr>
          <a:xfrm>
            <a:off x="76200" y="1219200"/>
            <a:ext cx="8915400" cy="4800600"/>
          </a:xfrm>
        </p:spPr>
        <p:txBody>
          <a:bodyPr>
            <a:normAutofit/>
          </a:bodyPr>
          <a:lstStyle/>
          <a:p>
            <a:pPr marL="514350" indent="-514350">
              <a:buFont typeface="+mj-lt"/>
              <a:buAutoNum type="arabicPeriod"/>
            </a:pPr>
            <a:r>
              <a:rPr lang="en-US" sz="2800" dirty="0"/>
              <a:t>Recognize personal stereotypes of older adults</a:t>
            </a:r>
          </a:p>
          <a:p>
            <a:pPr marL="514350" indent="-514350">
              <a:buFont typeface="+mj-lt"/>
              <a:buAutoNum type="arabicPeriod"/>
            </a:pPr>
            <a:r>
              <a:rPr lang="en-US" sz="2800" dirty="0"/>
              <a:t>Avoid speech that may be considered “elder-speak”(e.g., honey, </a:t>
            </a:r>
            <a:r>
              <a:rPr lang="en-US" sz="2800" dirty="0" err="1"/>
              <a:t>darlin</a:t>
            </a:r>
            <a:r>
              <a:rPr lang="en-US" sz="2800" dirty="0"/>
              <a:t>’, sweetie). </a:t>
            </a:r>
          </a:p>
          <a:p>
            <a:pPr marL="914400" lvl="1" indent="-514350"/>
            <a:r>
              <a:rPr lang="en-US" sz="2400" dirty="0"/>
              <a:t>Address the person as “Mr., Mrs., Ms.” at initial meeting and then ask preference of patient </a:t>
            </a:r>
          </a:p>
          <a:p>
            <a:pPr marL="1314450" lvl="2" indent="-514350"/>
            <a:r>
              <a:rPr lang="en-US" sz="2000" dirty="0"/>
              <a:t>e.g.) May I call you James?</a:t>
            </a:r>
          </a:p>
          <a:p>
            <a:pPr marL="514350" indent="-514350">
              <a:buFont typeface="+mj-lt"/>
              <a:buAutoNum type="arabicPeriod"/>
            </a:pPr>
            <a:r>
              <a:rPr lang="en-US" sz="2800" dirty="0"/>
              <a:t>Use a lower pitched voice and limit the variability of pitch</a:t>
            </a:r>
          </a:p>
          <a:p>
            <a:pPr marL="514350" indent="-514350">
              <a:buFont typeface="+mj-lt"/>
              <a:buAutoNum type="arabicPeriod"/>
            </a:pPr>
            <a:r>
              <a:rPr lang="en-US" sz="2800" dirty="0"/>
              <a:t>Do not feel obligated to simplify vocabulary– except for medical jargon</a:t>
            </a:r>
          </a:p>
          <a:p>
            <a:pPr marL="514350" indent="-514350">
              <a:buFont typeface="+mj-lt"/>
              <a:buAutoNum type="arabicPeriod"/>
            </a:pPr>
            <a:endParaRPr lang="en-US" sz="2800" dirty="0"/>
          </a:p>
        </p:txBody>
      </p:sp>
      <p:sp>
        <p:nvSpPr>
          <p:cNvPr id="4" name="Footer Placeholder 3"/>
          <p:cNvSpPr>
            <a:spLocks noGrp="1"/>
          </p:cNvSpPr>
          <p:nvPr>
            <p:ph type="ftr" sz="quarter" idx="16"/>
          </p:nvPr>
        </p:nvSpPr>
        <p:spPr>
          <a:xfrm>
            <a:off x="228600" y="5822950"/>
            <a:ext cx="8686800" cy="501650"/>
          </a:xfrm>
        </p:spPr>
        <p:txBody>
          <a:bodyPr/>
          <a:lstStyle/>
          <a:p>
            <a:r>
              <a:rPr lang="en-US" dirty="0"/>
              <a:t>GSA (2012) Communicating with Older Adults: An Evidence-Based Review of What Really Works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Patient vs. Family </a:t>
            </a:r>
          </a:p>
        </p:txBody>
      </p:sp>
      <p:sp>
        <p:nvSpPr>
          <p:cNvPr id="3" name="Content Placeholder 2"/>
          <p:cNvSpPr>
            <a:spLocks noGrp="1"/>
          </p:cNvSpPr>
          <p:nvPr>
            <p:ph sz="quarter" idx="1"/>
          </p:nvPr>
        </p:nvSpPr>
        <p:spPr>
          <a:xfrm>
            <a:off x="381000" y="1295400"/>
            <a:ext cx="8229600" cy="5181600"/>
          </a:xfrm>
        </p:spPr>
        <p:txBody>
          <a:bodyPr>
            <a:normAutofit fontScale="92500" lnSpcReduction="20000"/>
          </a:bodyPr>
          <a:lstStyle/>
          <a:p>
            <a:pPr>
              <a:buNone/>
            </a:pPr>
            <a:r>
              <a:rPr lang="en-US" dirty="0"/>
              <a:t>	Mrs. Hill is an 85-year-old nursing home resident. She has lived in a facility since advanced heart disease made it impossible for her to live independently. </a:t>
            </a:r>
            <a:r>
              <a:rPr lang="en-US" b="1" u="sng" dirty="0"/>
              <a:t>Her adult children feel that life in a nursing home must be a nightmare. </a:t>
            </a:r>
            <a:r>
              <a:rPr lang="en-US" dirty="0"/>
              <a:t>They want to do something, but they don’t know what. Moving her to one of their homes isn’t an option; </a:t>
            </a:r>
            <a:r>
              <a:rPr lang="en-US" b="1" u="sng" dirty="0"/>
              <a:t>visiting her makes them feel depressed</a:t>
            </a:r>
            <a:r>
              <a:rPr lang="en-US" dirty="0"/>
              <a:t>. One day, her doctor chats with Mrs. Hill about life in the home</a:t>
            </a:r>
            <a:r>
              <a:rPr lang="en-US" b="1" u="sng" dirty="0"/>
              <a:t>. She tells him that this is one of the best times of her life</a:t>
            </a:r>
            <a:r>
              <a:rPr lang="en-US" dirty="0"/>
              <a:t>—people prepare and deliver her meals, she has a comfortable room with a view of the gardens, and the place is very peaceful. </a:t>
            </a:r>
            <a:r>
              <a:rPr lang="en-US" b="1" u="sng" dirty="0"/>
              <a:t>Mrs. Hill is quite happy and has no desire to move.</a:t>
            </a:r>
          </a:p>
          <a:p>
            <a:pPr>
              <a:buNone/>
            </a:pPr>
            <a:endParaRPr lang="en-US" b="1" u="sng" dirty="0"/>
          </a:p>
          <a:p>
            <a:pPr algn="ctr">
              <a:buNone/>
            </a:pPr>
            <a:r>
              <a:rPr lang="en-US" sz="4100" dirty="0"/>
              <a:t>How would you handle this situation???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a:t>Balancing Patient vs. Family</a:t>
            </a:r>
          </a:p>
        </p:txBody>
      </p:sp>
      <p:sp>
        <p:nvSpPr>
          <p:cNvPr id="3" name="Content Placeholder 2"/>
          <p:cNvSpPr>
            <a:spLocks noGrp="1"/>
          </p:cNvSpPr>
          <p:nvPr>
            <p:ph sz="quarter" idx="1"/>
          </p:nvPr>
        </p:nvSpPr>
        <p:spPr>
          <a:xfrm>
            <a:off x="304800" y="1295400"/>
            <a:ext cx="8610600" cy="5029200"/>
          </a:xfrm>
        </p:spPr>
        <p:txBody>
          <a:bodyPr>
            <a:normAutofit lnSpcReduction="10000"/>
          </a:bodyPr>
          <a:lstStyle/>
          <a:p>
            <a:r>
              <a:rPr lang="en-US" sz="2800" dirty="0"/>
              <a:t>Families may try to make decisions for loved ones-- therefore, staff may need to set clear boundaries with family members– especially when the patient’s cognitive abilities are not significantly impaired</a:t>
            </a:r>
          </a:p>
          <a:p>
            <a:pPr lvl="1"/>
            <a:r>
              <a:rPr lang="en-US" sz="2400" dirty="0"/>
              <a:t>Require documentation of legal decision making power (e.g., health care agent or proxy, power of attorney, etc)</a:t>
            </a:r>
          </a:p>
          <a:p>
            <a:pPr lvl="1"/>
            <a:r>
              <a:rPr lang="en-US" sz="2400" dirty="0"/>
              <a:t>Get patient input about what he/she wants and stand up for the patient when necessary</a:t>
            </a:r>
          </a:p>
          <a:p>
            <a:r>
              <a:rPr lang="en-US" sz="2800" dirty="0"/>
              <a:t>Use some of the same skills as discussed before to help the patient and family work together on decision making</a:t>
            </a:r>
          </a:p>
          <a:p>
            <a:pPr lvl="1"/>
            <a:endParaRPr lang="en-US" sz="2400" dirty="0"/>
          </a:p>
          <a:p>
            <a:pPr lvl="1"/>
            <a:endParaRPr lang="en-US" sz="2400" dirty="0"/>
          </a:p>
        </p:txBody>
      </p:sp>
      <p:sp>
        <p:nvSpPr>
          <p:cNvPr id="4" name="Footer Placeholder 3"/>
          <p:cNvSpPr>
            <a:spLocks noGrp="1"/>
          </p:cNvSpPr>
          <p:nvPr>
            <p:ph type="ftr" sz="quarter" idx="16"/>
          </p:nvPr>
        </p:nvSpPr>
        <p:spPr>
          <a:xfrm>
            <a:off x="1600200" y="6096000"/>
            <a:ext cx="6019800" cy="501650"/>
          </a:xfrm>
        </p:spPr>
        <p:txBody>
          <a:bodyPr/>
          <a:lstStyle/>
          <a:p>
            <a:r>
              <a:rPr lang="en-US" dirty="0"/>
              <a:t>NIA (2011) A Clinician's Handbook: Talking with Your Older Patient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a:t>Staff vs. Family:</a:t>
            </a:r>
            <a:br>
              <a:rPr lang="en-US" dirty="0"/>
            </a:br>
            <a:r>
              <a:rPr lang="en-US" dirty="0"/>
              <a:t>Barriers to Good Communication </a:t>
            </a:r>
          </a:p>
        </p:txBody>
      </p:sp>
      <p:sp>
        <p:nvSpPr>
          <p:cNvPr id="3" name="Content Placeholder 2"/>
          <p:cNvSpPr>
            <a:spLocks noGrp="1"/>
          </p:cNvSpPr>
          <p:nvPr>
            <p:ph sz="quarter" idx="1"/>
          </p:nvPr>
        </p:nvSpPr>
        <p:spPr>
          <a:xfrm>
            <a:off x="228600" y="1295400"/>
            <a:ext cx="8458200" cy="4648200"/>
          </a:xfrm>
        </p:spPr>
        <p:txBody>
          <a:bodyPr>
            <a:normAutofit/>
          </a:bodyPr>
          <a:lstStyle/>
          <a:p>
            <a:pPr marL="514350" indent="-514350">
              <a:buFont typeface="+mj-lt"/>
              <a:buAutoNum type="arabicPeriod"/>
            </a:pPr>
            <a:r>
              <a:rPr lang="en-US" sz="2800" dirty="0"/>
              <a:t>Institutional Barriers: understaffing, turnover, inadequate training, policies based on medical model, rigid outlines, poor intra-staff communication, and work schedules conflicting with family visits</a:t>
            </a:r>
          </a:p>
          <a:p>
            <a:pPr marL="514350" indent="-514350">
              <a:buFont typeface="+mj-lt"/>
              <a:buAutoNum type="arabicPeriod"/>
            </a:pPr>
            <a:r>
              <a:rPr lang="en-US" sz="2800" dirty="0"/>
              <a:t>Psychosocial/Family Barriers: guilt, clashes of cultures and values, unrealistic expectations, and conflicting responsibilities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Staff &amp; Family: TALKKK </a:t>
            </a:r>
            <a:r>
              <a:rPr lang="en-US" dirty="0" err="1"/>
              <a:t>Acronymn</a:t>
            </a:r>
            <a:r>
              <a:rPr lang="en-US" dirty="0"/>
              <a:t> </a:t>
            </a:r>
          </a:p>
        </p:txBody>
      </p:sp>
      <p:sp>
        <p:nvSpPr>
          <p:cNvPr id="3" name="Content Placeholder 2"/>
          <p:cNvSpPr>
            <a:spLocks noGrp="1"/>
          </p:cNvSpPr>
          <p:nvPr>
            <p:ph sz="quarter" idx="1"/>
          </p:nvPr>
        </p:nvSpPr>
        <p:spPr>
          <a:xfrm>
            <a:off x="0" y="1143000"/>
            <a:ext cx="8839200" cy="4572000"/>
          </a:xfrm>
        </p:spPr>
        <p:txBody>
          <a:bodyPr>
            <a:normAutofit fontScale="92500" lnSpcReduction="10000"/>
          </a:bodyPr>
          <a:lstStyle/>
          <a:p>
            <a:r>
              <a:rPr lang="en-US" dirty="0"/>
              <a:t>6 preferred patterns of communication with family of cognitively impaired patients:</a:t>
            </a:r>
          </a:p>
          <a:p>
            <a:pPr lvl="1"/>
            <a:r>
              <a:rPr lang="en-US" sz="3000" b="1" dirty="0"/>
              <a:t>T</a:t>
            </a:r>
            <a:r>
              <a:rPr lang="en-US" dirty="0"/>
              <a:t>ell them: providing information about loved one</a:t>
            </a:r>
          </a:p>
          <a:p>
            <a:pPr lvl="1"/>
            <a:r>
              <a:rPr lang="en-US" sz="3000" b="1" dirty="0"/>
              <a:t>A</a:t>
            </a:r>
            <a:r>
              <a:rPr lang="en-US" dirty="0"/>
              <a:t>sk them: gain insight or hints about preferences/behaviors of the patient</a:t>
            </a:r>
          </a:p>
          <a:p>
            <a:pPr lvl="1"/>
            <a:r>
              <a:rPr lang="en-US" sz="3000" b="1" dirty="0"/>
              <a:t>L</a:t>
            </a:r>
            <a:r>
              <a:rPr lang="en-US" dirty="0"/>
              <a:t>isten to Them: listen to frustrations– they may know something or have insight the staff could benefit from</a:t>
            </a:r>
          </a:p>
          <a:p>
            <a:pPr lvl="1"/>
            <a:r>
              <a:rPr lang="en-US" sz="3000" b="1" dirty="0"/>
              <a:t>K</a:t>
            </a:r>
            <a:r>
              <a:rPr lang="en-US" dirty="0"/>
              <a:t>now their family member by relating and communicating: don’t be a robot… treat the patient as human</a:t>
            </a:r>
          </a:p>
          <a:p>
            <a:pPr lvl="1"/>
            <a:r>
              <a:rPr lang="en-US" dirty="0"/>
              <a:t>Be </a:t>
            </a:r>
            <a:r>
              <a:rPr lang="en-US" sz="3000" b="1" dirty="0"/>
              <a:t>K</a:t>
            </a:r>
            <a:r>
              <a:rPr lang="en-US" sz="2600" dirty="0"/>
              <a:t>nowledgeable </a:t>
            </a:r>
            <a:r>
              <a:rPr lang="en-US" dirty="0"/>
              <a:t>about dementia (or their chronic illness)</a:t>
            </a:r>
          </a:p>
          <a:p>
            <a:pPr lvl="1"/>
            <a:r>
              <a:rPr lang="en-US" dirty="0"/>
              <a:t>Share </a:t>
            </a:r>
            <a:r>
              <a:rPr lang="en-US" sz="3000" b="1" dirty="0"/>
              <a:t>K</a:t>
            </a:r>
            <a:r>
              <a:rPr lang="en-US" dirty="0"/>
              <a:t>nowledge with the family: discuss disease progressions, what they can expect, etc</a:t>
            </a:r>
          </a:p>
        </p:txBody>
      </p:sp>
      <p:sp>
        <p:nvSpPr>
          <p:cNvPr id="4" name="Footer Placeholder 3"/>
          <p:cNvSpPr>
            <a:spLocks noGrp="1"/>
          </p:cNvSpPr>
          <p:nvPr>
            <p:ph type="ftr" sz="quarter" idx="16"/>
          </p:nvPr>
        </p:nvSpPr>
        <p:spPr>
          <a:xfrm>
            <a:off x="304800" y="6324600"/>
            <a:ext cx="8305800" cy="533400"/>
          </a:xfrm>
        </p:spPr>
        <p:txBody>
          <a:bodyPr/>
          <a:lstStyle/>
          <a:p>
            <a:r>
              <a:rPr lang="en-US" dirty="0"/>
              <a:t>Palmer (2012) Caregiver's Desired Patterns of Communication with Nursing Home Staff-- Just TALKKK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ctr"/>
            <a:r>
              <a:rPr lang="en-US" dirty="0"/>
              <a:t>In Conclusion…</a:t>
            </a:r>
          </a:p>
        </p:txBody>
      </p:sp>
      <p:sp>
        <p:nvSpPr>
          <p:cNvPr id="3" name="Content Placeholder 2"/>
          <p:cNvSpPr>
            <a:spLocks noGrp="1"/>
          </p:cNvSpPr>
          <p:nvPr>
            <p:ph sz="quarter" idx="1"/>
          </p:nvPr>
        </p:nvSpPr>
        <p:spPr>
          <a:xfrm>
            <a:off x="381000" y="1371600"/>
            <a:ext cx="8229600" cy="4525963"/>
          </a:xfrm>
        </p:spPr>
        <p:txBody>
          <a:bodyPr>
            <a:normAutofit/>
          </a:bodyPr>
          <a:lstStyle/>
          <a:p>
            <a:r>
              <a:rPr lang="en-US" sz="2800" dirty="0"/>
              <a:t>Good communication is KEY to working with older adults both in an outpatient or residential setting</a:t>
            </a:r>
          </a:p>
          <a:p>
            <a:r>
              <a:rPr lang="en-US" sz="2800" dirty="0"/>
              <a:t>Take the time to consider individual factors for each patient (e.g., level of independent functioning, sensory/cognitive impairment, psychosocial factors)</a:t>
            </a:r>
          </a:p>
          <a:p>
            <a:r>
              <a:rPr lang="en-US" sz="2800" dirty="0"/>
              <a:t>Approach all older adults with the a heart for empathy and a desire to </a:t>
            </a:r>
            <a:r>
              <a:rPr lang="en-US" sz="2800" dirty="0" err="1"/>
              <a:t>undestand</a:t>
            </a:r>
            <a:endParaRPr lang="en-US" sz="2800" dirty="0"/>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5200"/>
            <a:ext cx="3733800" cy="2057400"/>
          </a:xfrm>
        </p:spPr>
        <p:txBody>
          <a:bodyPr>
            <a:normAutofit/>
          </a:bodyPr>
          <a:lstStyle/>
          <a:p>
            <a:pPr algn="ctr"/>
            <a:r>
              <a:rPr lang="en-US" dirty="0"/>
              <a:t>Thank you And have a wonderful day!</a:t>
            </a:r>
            <a:br>
              <a:rPr lang="en-US" dirty="0"/>
            </a:br>
            <a:endParaRPr lang="en-US" sz="1600" b="0" dirty="0"/>
          </a:p>
        </p:txBody>
      </p:sp>
      <p:sp>
        <p:nvSpPr>
          <p:cNvPr id="3" name="Text Placeholder 2"/>
          <p:cNvSpPr>
            <a:spLocks noGrp="1"/>
          </p:cNvSpPr>
          <p:nvPr>
            <p:ph type="body" idx="1"/>
          </p:nvPr>
        </p:nvSpPr>
        <p:spPr>
          <a:xfrm>
            <a:off x="1981200" y="3352800"/>
            <a:ext cx="3429000" cy="674687"/>
          </a:xfrm>
        </p:spPr>
        <p:txBody>
          <a:bodyPr>
            <a:normAutofit fontScale="77500" lnSpcReduction="20000"/>
          </a:bodyPr>
          <a:lstStyle/>
          <a:p>
            <a:pPr algn="ctr"/>
            <a:r>
              <a:rPr lang="en-US" sz="3200" dirty="0">
                <a:solidFill>
                  <a:schemeClr val="tx1"/>
                </a:solidFill>
              </a:rPr>
              <a:t>Any Questions????</a:t>
            </a:r>
          </a:p>
        </p:txBody>
      </p:sp>
      <p:pic>
        <p:nvPicPr>
          <p:cNvPr id="1026" name="Picture 2" descr="Image result for Nursing Home Patient"/>
          <p:cNvPicPr>
            <a:picLocks noChangeAspect="1" noChangeArrowheads="1"/>
          </p:cNvPicPr>
          <p:nvPr/>
        </p:nvPicPr>
        <p:blipFill>
          <a:blip r:embed="rId2" cstate="print"/>
          <a:srcRect l="16788"/>
          <a:stretch>
            <a:fillRect/>
          </a:stretch>
        </p:blipFill>
        <p:spPr bwMode="auto">
          <a:xfrm>
            <a:off x="1948898" y="381000"/>
            <a:ext cx="338510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Related image"/>
          <p:cNvPicPr>
            <a:picLocks noChangeAspect="1" noChangeArrowheads="1"/>
          </p:cNvPicPr>
          <p:nvPr/>
        </p:nvPicPr>
        <p:blipFill>
          <a:blip r:embed="rId3" cstate="print"/>
          <a:srcRect/>
          <a:stretch>
            <a:fillRect/>
          </a:stretch>
        </p:blipFill>
        <p:spPr bwMode="auto">
          <a:xfrm>
            <a:off x="5562600" y="430708"/>
            <a:ext cx="3352800" cy="2236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Image result for thumbs up Nursing Home Patient"/>
          <p:cNvPicPr>
            <a:picLocks noChangeAspect="1" noChangeArrowheads="1"/>
          </p:cNvPicPr>
          <p:nvPr/>
        </p:nvPicPr>
        <p:blipFill>
          <a:blip r:embed="rId4" cstate="print"/>
          <a:srcRect/>
          <a:stretch>
            <a:fillRect/>
          </a:stretch>
        </p:blipFill>
        <p:spPr bwMode="auto">
          <a:xfrm>
            <a:off x="5562600" y="2895600"/>
            <a:ext cx="3352800" cy="23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sz="3200" dirty="0"/>
              <a:t>The Basics: Good Communication with Older Adults</a:t>
            </a:r>
          </a:p>
        </p:txBody>
      </p:sp>
      <p:sp>
        <p:nvSpPr>
          <p:cNvPr id="3" name="Content Placeholder 2"/>
          <p:cNvSpPr>
            <a:spLocks noGrp="1"/>
          </p:cNvSpPr>
          <p:nvPr>
            <p:ph sz="quarter" idx="1"/>
          </p:nvPr>
        </p:nvSpPr>
        <p:spPr>
          <a:xfrm>
            <a:off x="228600" y="1447800"/>
            <a:ext cx="8686800" cy="5059363"/>
          </a:xfrm>
        </p:spPr>
        <p:txBody>
          <a:bodyPr>
            <a:noAutofit/>
          </a:bodyPr>
          <a:lstStyle/>
          <a:p>
            <a:pPr marL="514350" indent="-514350">
              <a:buFont typeface="+mj-lt"/>
              <a:buAutoNum type="arabicPeriod" startAt="5"/>
            </a:pPr>
            <a:r>
              <a:rPr lang="en-US" sz="3000" dirty="0"/>
              <a:t>Monitor Nonverbal Behaviors</a:t>
            </a:r>
          </a:p>
          <a:p>
            <a:pPr marL="514350" indent="-514350">
              <a:buFont typeface="+mj-lt"/>
              <a:buAutoNum type="arabicPeriod" startAt="5"/>
            </a:pPr>
            <a:r>
              <a:rPr lang="en-US" sz="3000" dirty="0"/>
              <a:t>Minimize background noise</a:t>
            </a:r>
          </a:p>
          <a:p>
            <a:pPr marL="514350" indent="-514350">
              <a:buFont typeface="+mj-lt"/>
              <a:buAutoNum type="arabicPeriod" startAt="5"/>
            </a:pPr>
            <a:r>
              <a:rPr lang="en-US" sz="3000" dirty="0"/>
              <a:t>Face older adults when you speak with them, with your lips at the same level as theirs</a:t>
            </a:r>
          </a:p>
          <a:p>
            <a:pPr marL="514350" indent="-514350">
              <a:buFont typeface="+mj-lt"/>
              <a:buAutoNum type="arabicPeriod" startAt="5"/>
            </a:pPr>
            <a:r>
              <a:rPr lang="en-US" sz="3000" dirty="0"/>
              <a:t>Pay close attention to sentence structure when conveying critical information</a:t>
            </a:r>
          </a:p>
          <a:p>
            <a:pPr marL="514350" indent="-514350">
              <a:buFont typeface="+mj-lt"/>
              <a:buAutoNum type="arabicPeriod" startAt="5"/>
            </a:pPr>
            <a:r>
              <a:rPr lang="en-US" sz="3000" dirty="0"/>
              <a:t>Use visual aides</a:t>
            </a:r>
          </a:p>
          <a:p>
            <a:pPr marL="514350" indent="-514350">
              <a:buFont typeface="+mj-lt"/>
              <a:buAutoNum type="arabicPeriod" startAt="5"/>
            </a:pPr>
            <a:r>
              <a:rPr lang="en-US" sz="3000" dirty="0"/>
              <a:t>Ask open-ended questions &amp; genuinely listen</a:t>
            </a:r>
          </a:p>
        </p:txBody>
      </p:sp>
      <p:sp>
        <p:nvSpPr>
          <p:cNvPr id="4" name="Footer Placeholder 3"/>
          <p:cNvSpPr>
            <a:spLocks noGrp="1"/>
          </p:cNvSpPr>
          <p:nvPr>
            <p:ph type="ftr" sz="quarter" idx="16"/>
          </p:nvPr>
        </p:nvSpPr>
        <p:spPr>
          <a:xfrm>
            <a:off x="228600" y="5867400"/>
            <a:ext cx="8686800" cy="501650"/>
          </a:xfrm>
        </p:spPr>
        <p:txBody>
          <a:bodyPr/>
          <a:lstStyle/>
          <a:p>
            <a:r>
              <a:rPr lang="en-US" dirty="0"/>
              <a:t>GSA (2012) Communicating with Older Adults: An Evidence-Based Review of What Really Works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algn="ctr"/>
            <a:r>
              <a:rPr lang="en-US" dirty="0"/>
              <a:t>The Basics: Optimizing Interactions Between Physicians &amp; Older Patients</a:t>
            </a:r>
          </a:p>
        </p:txBody>
      </p:sp>
      <p:sp>
        <p:nvSpPr>
          <p:cNvPr id="3" name="Content Placeholder 2"/>
          <p:cNvSpPr>
            <a:spLocks noGrp="1"/>
          </p:cNvSpPr>
          <p:nvPr>
            <p:ph sz="quarter" idx="1"/>
          </p:nvPr>
        </p:nvSpPr>
        <p:spPr>
          <a:xfrm>
            <a:off x="228600" y="1600200"/>
            <a:ext cx="8686800" cy="3962400"/>
          </a:xfrm>
        </p:spPr>
        <p:txBody>
          <a:bodyPr>
            <a:normAutofit/>
          </a:bodyPr>
          <a:lstStyle/>
          <a:p>
            <a:pPr marL="514350" indent="-514350">
              <a:buFont typeface="+mj-lt"/>
              <a:buAutoNum type="arabicPeriod"/>
            </a:pPr>
            <a:r>
              <a:rPr lang="en-US" sz="3200" dirty="0"/>
              <a:t>Express understanding &amp; compassion about fears/uncertainties about aging process or chronic illnesses</a:t>
            </a:r>
          </a:p>
          <a:p>
            <a:pPr marL="514350" indent="-514350">
              <a:buFont typeface="+mj-lt"/>
              <a:buAutoNum type="arabicPeriod"/>
            </a:pPr>
            <a:r>
              <a:rPr lang="en-US" sz="3200" dirty="0"/>
              <a:t>Ask questions about living situation/social interactions</a:t>
            </a:r>
          </a:p>
        </p:txBody>
      </p:sp>
      <p:sp>
        <p:nvSpPr>
          <p:cNvPr id="4" name="Footer Placeholder 3"/>
          <p:cNvSpPr>
            <a:spLocks noGrp="1"/>
          </p:cNvSpPr>
          <p:nvPr>
            <p:ph type="ftr" sz="quarter" idx="16"/>
          </p:nvPr>
        </p:nvSpPr>
        <p:spPr>
          <a:xfrm>
            <a:off x="457200" y="6280150"/>
            <a:ext cx="8534400" cy="501650"/>
          </a:xfrm>
        </p:spPr>
        <p:txBody>
          <a:bodyPr/>
          <a:lstStyle/>
          <a:p>
            <a:r>
              <a:rPr lang="en-US" dirty="0"/>
              <a:t>GSA (2012) Communicating with Older Adults: An Evidence-Based Review of What Really Works</a:t>
            </a:r>
          </a:p>
        </p:txBody>
      </p:sp>
      <p:pic>
        <p:nvPicPr>
          <p:cNvPr id="62466" name="Picture 2" descr="Image result for doctors talking to older adults"/>
          <p:cNvPicPr>
            <a:picLocks noChangeAspect="1" noChangeArrowheads="1"/>
          </p:cNvPicPr>
          <p:nvPr/>
        </p:nvPicPr>
        <p:blipFill>
          <a:blip r:embed="rId2" cstate="print"/>
          <a:srcRect t="5926" b="8148"/>
          <a:stretch>
            <a:fillRect/>
          </a:stretch>
        </p:blipFill>
        <p:spPr bwMode="auto">
          <a:xfrm>
            <a:off x="3048000" y="4191000"/>
            <a:ext cx="3074276"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a:t>The Basics: Optimizing Interactions Between Physicians &amp; Older Patients</a:t>
            </a:r>
          </a:p>
        </p:txBody>
      </p:sp>
      <p:sp>
        <p:nvSpPr>
          <p:cNvPr id="3" name="Content Placeholder 2"/>
          <p:cNvSpPr>
            <a:spLocks noGrp="1"/>
          </p:cNvSpPr>
          <p:nvPr>
            <p:ph sz="quarter" idx="1"/>
          </p:nvPr>
        </p:nvSpPr>
        <p:spPr>
          <a:xfrm>
            <a:off x="228600" y="1676400"/>
            <a:ext cx="8686800" cy="4419600"/>
          </a:xfrm>
        </p:spPr>
        <p:txBody>
          <a:bodyPr>
            <a:normAutofit/>
          </a:bodyPr>
          <a:lstStyle/>
          <a:p>
            <a:pPr marL="514350" indent="-514350">
              <a:buFont typeface="+mj-lt"/>
              <a:buAutoNum type="arabicPeriod" startAt="3"/>
            </a:pPr>
            <a:r>
              <a:rPr lang="en-US" sz="2800" dirty="0"/>
              <a:t>Include older adults in conversation &amp; engage in shared decision making</a:t>
            </a:r>
          </a:p>
          <a:p>
            <a:pPr marL="914400" lvl="1" indent="-514350"/>
            <a:r>
              <a:rPr lang="en-US" sz="2400" dirty="0"/>
              <a:t>Customize care to reflect the individual’s belief system</a:t>
            </a:r>
          </a:p>
          <a:p>
            <a:pPr marL="914400" lvl="1" indent="-514350"/>
            <a:r>
              <a:rPr lang="en-US" sz="2400" dirty="0"/>
              <a:t>Be alert to barriers to communication about symptoms (e.g., loss of independence or costs of diagnostic tests)</a:t>
            </a:r>
          </a:p>
          <a:p>
            <a:pPr marL="514350" indent="-514350">
              <a:buFont typeface="+mj-lt"/>
              <a:buAutoNum type="arabicPeriod" startAt="4"/>
            </a:pPr>
            <a:r>
              <a:rPr lang="en-US" sz="2800" dirty="0"/>
              <a:t>Avoid age assumptions when deciding on preventive care or providing information</a:t>
            </a:r>
          </a:p>
        </p:txBody>
      </p:sp>
      <p:sp>
        <p:nvSpPr>
          <p:cNvPr id="4" name="Footer Placeholder 3"/>
          <p:cNvSpPr>
            <a:spLocks noGrp="1"/>
          </p:cNvSpPr>
          <p:nvPr>
            <p:ph type="ftr" sz="quarter" idx="16"/>
          </p:nvPr>
        </p:nvSpPr>
        <p:spPr>
          <a:xfrm>
            <a:off x="609600" y="5867400"/>
            <a:ext cx="8534400" cy="501650"/>
          </a:xfrm>
        </p:spPr>
        <p:txBody>
          <a:bodyPr/>
          <a:lstStyle/>
          <a:p>
            <a:r>
              <a:rPr lang="en-US" dirty="0"/>
              <a:t>GSA (2012) Communicating with Older Adults: An Evidence-Based Review of What Really 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The Basics: Optimizing Interactions Between Physicians &amp; Older Patients</a:t>
            </a:r>
          </a:p>
        </p:txBody>
      </p:sp>
      <p:sp>
        <p:nvSpPr>
          <p:cNvPr id="3" name="Content Placeholder 2"/>
          <p:cNvSpPr>
            <a:spLocks noGrp="1"/>
          </p:cNvSpPr>
          <p:nvPr>
            <p:ph sz="quarter" idx="1"/>
          </p:nvPr>
        </p:nvSpPr>
        <p:spPr>
          <a:xfrm>
            <a:off x="228600" y="1600200"/>
            <a:ext cx="8686800" cy="5105400"/>
          </a:xfrm>
        </p:spPr>
        <p:txBody>
          <a:bodyPr>
            <a:normAutofit/>
          </a:bodyPr>
          <a:lstStyle/>
          <a:p>
            <a:pPr marL="514350" indent="-514350">
              <a:buFont typeface="+mj-lt"/>
              <a:buAutoNum type="arabicPeriod" startAt="5"/>
            </a:pPr>
            <a:r>
              <a:rPr lang="en-US" sz="2800" dirty="0"/>
              <a:t>Use direct, concrete, and actionable language </a:t>
            </a:r>
          </a:p>
          <a:p>
            <a:pPr marL="914400" lvl="1" indent="-514350"/>
            <a:r>
              <a:rPr lang="en-US" sz="2400" dirty="0"/>
              <a:t>Use humor &amp; direct communication with non-Western older patients as well</a:t>
            </a:r>
          </a:p>
          <a:p>
            <a:pPr marL="514350" indent="-514350">
              <a:buFont typeface="+mj-lt"/>
              <a:buAutoNum type="arabicPeriod" startAt="5"/>
            </a:pPr>
            <a:r>
              <a:rPr lang="en-US" sz="2800" dirty="0"/>
              <a:t>Verify listener comprehension</a:t>
            </a:r>
          </a:p>
          <a:p>
            <a:pPr marL="514350" indent="-514350">
              <a:buFont typeface="+mj-lt"/>
              <a:buAutoNum type="arabicPeriod" startAt="5"/>
            </a:pPr>
            <a:r>
              <a:rPr lang="en-US" sz="2800" dirty="0"/>
              <a:t>Incorporate technical &amp; emotional appeal when discussing treatment regimens </a:t>
            </a:r>
          </a:p>
          <a:p>
            <a:pPr marL="514350" indent="-514350">
              <a:buFont typeface="+mj-lt"/>
              <a:buAutoNum type="arabicPeriod" startAt="5"/>
            </a:pPr>
            <a:r>
              <a:rPr lang="en-US" sz="2800" dirty="0"/>
              <a:t>Help “tech-savvy” older adults with chronic illnesses find quality online resources</a:t>
            </a:r>
          </a:p>
          <a:p>
            <a:pPr marL="514350" indent="-514350">
              <a:buFont typeface="+mj-lt"/>
              <a:buAutoNum type="arabicPeriod" startAt="5"/>
            </a:pPr>
            <a:endParaRPr lang="en-US" sz="2800" dirty="0"/>
          </a:p>
        </p:txBody>
      </p:sp>
      <p:sp>
        <p:nvSpPr>
          <p:cNvPr id="4" name="Footer Placeholder 3"/>
          <p:cNvSpPr>
            <a:spLocks noGrp="1"/>
          </p:cNvSpPr>
          <p:nvPr>
            <p:ph type="ftr" sz="quarter" idx="16"/>
          </p:nvPr>
        </p:nvSpPr>
        <p:spPr>
          <a:xfrm>
            <a:off x="609600" y="5867400"/>
            <a:ext cx="8534400" cy="501650"/>
          </a:xfrm>
        </p:spPr>
        <p:txBody>
          <a:bodyPr/>
          <a:lstStyle/>
          <a:p>
            <a:r>
              <a:rPr lang="en-US" dirty="0"/>
              <a:t>GSA (2012) Communicating with Older Adults: An Evidence-Based Review of What Really Works;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724400"/>
            <a:ext cx="7772400" cy="1362075"/>
          </a:xfrm>
        </p:spPr>
        <p:txBody>
          <a:bodyPr/>
          <a:lstStyle/>
          <a:p>
            <a:r>
              <a:rPr lang="en-US" dirty="0">
                <a:solidFill>
                  <a:schemeClr val="bg1"/>
                </a:solidFill>
              </a:rPr>
              <a:t>Discussing Advanced Planning</a:t>
            </a:r>
          </a:p>
        </p:txBody>
      </p:sp>
      <p:sp>
        <p:nvSpPr>
          <p:cNvPr id="3" name="Text Placeholder 2"/>
          <p:cNvSpPr>
            <a:spLocks noGrp="1"/>
          </p:cNvSpPr>
          <p:nvPr>
            <p:ph type="body" idx="1"/>
          </p:nvPr>
        </p:nvSpPr>
        <p:spPr>
          <a:xfrm>
            <a:off x="1981200" y="4953000"/>
            <a:ext cx="7162800" cy="1500187"/>
          </a:xfrm>
        </p:spPr>
        <p:txBody>
          <a:bodyPr/>
          <a:lstStyle/>
          <a:p>
            <a:r>
              <a:rPr lang="en-US" dirty="0"/>
              <a:t>Forgotten, Silent, &amp; Over-Ruled: Hearing the Voice of the Older Adult Patient</a:t>
            </a:r>
          </a:p>
        </p:txBody>
      </p:sp>
      <p:pic>
        <p:nvPicPr>
          <p:cNvPr id="38914" name="Picture 2" descr="Image result for doctors talking to older adults"/>
          <p:cNvPicPr>
            <a:picLocks noChangeAspect="1" noChangeArrowheads="1"/>
          </p:cNvPicPr>
          <p:nvPr/>
        </p:nvPicPr>
        <p:blipFill>
          <a:blip r:embed="rId2" cstate="print"/>
          <a:srcRect/>
          <a:stretch>
            <a:fillRect/>
          </a:stretch>
        </p:blipFill>
        <p:spPr bwMode="auto">
          <a:xfrm>
            <a:off x="2438400" y="457200"/>
            <a:ext cx="5717427" cy="3803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Discussing the Tough Stuff</a:t>
            </a:r>
          </a:p>
        </p:txBody>
      </p:sp>
      <p:sp>
        <p:nvSpPr>
          <p:cNvPr id="3" name="Content Placeholder 2"/>
          <p:cNvSpPr>
            <a:spLocks noGrp="1"/>
          </p:cNvSpPr>
          <p:nvPr>
            <p:ph sz="quarter" idx="1"/>
          </p:nvPr>
        </p:nvSpPr>
        <p:spPr>
          <a:xfrm>
            <a:off x="533400" y="1295400"/>
            <a:ext cx="7924800" cy="4873752"/>
          </a:xfrm>
        </p:spPr>
        <p:txBody>
          <a:bodyPr>
            <a:normAutofit/>
          </a:bodyPr>
          <a:lstStyle/>
          <a:p>
            <a:pPr>
              <a:buNone/>
            </a:pPr>
            <a:r>
              <a:rPr lang="en-US" dirty="0"/>
              <a:t>	At age 80, Mr. </a:t>
            </a:r>
            <a:r>
              <a:rPr lang="en-US" dirty="0" err="1"/>
              <a:t>Abayo</a:t>
            </a:r>
            <a:r>
              <a:rPr lang="en-US" dirty="0"/>
              <a:t> was proud of his independence and ability to get around. But, when he came to see Dr. </a:t>
            </a:r>
            <a:r>
              <a:rPr lang="en-US" dirty="0" err="1"/>
              <a:t>Carli</a:t>
            </a:r>
            <a:r>
              <a:rPr lang="en-US" dirty="0"/>
              <a:t> for a regular exam, he acknowledged that the trouble with his shoulder had started after he collided with another car at a four-way stop sign. “Many of my patients are worried about being safe drivers,” Dr. </a:t>
            </a:r>
            <a:r>
              <a:rPr lang="en-US" dirty="0" err="1"/>
              <a:t>Carli</a:t>
            </a:r>
            <a:r>
              <a:rPr lang="en-US" dirty="0"/>
              <a:t> said. After the exam, she spoke with Mr. </a:t>
            </a:r>
            <a:r>
              <a:rPr lang="en-US" dirty="0" err="1"/>
              <a:t>Abayo</a:t>
            </a:r>
            <a:r>
              <a:rPr lang="en-US" dirty="0"/>
              <a:t> and his son in her office. She told them that a lot of her older patients had decided to rely on family and friends for transportation. She gave Mr. </a:t>
            </a:r>
            <a:r>
              <a:rPr lang="en-US" dirty="0" err="1"/>
              <a:t>Abayo</a:t>
            </a:r>
            <a:r>
              <a:rPr lang="en-US" dirty="0"/>
              <a:t> a pamphlet on older drivers and the number of a local transportation resource that might be helpful.</a:t>
            </a:r>
          </a:p>
        </p:txBody>
      </p:sp>
      <p:sp>
        <p:nvSpPr>
          <p:cNvPr id="4" name="Footer Placeholder 3"/>
          <p:cNvSpPr>
            <a:spLocks noGrp="1"/>
          </p:cNvSpPr>
          <p:nvPr>
            <p:ph type="ftr" sz="quarter" idx="16"/>
          </p:nvPr>
        </p:nvSpPr>
        <p:spPr>
          <a:xfrm>
            <a:off x="1905000" y="6203950"/>
            <a:ext cx="6019800" cy="501650"/>
          </a:xfrm>
        </p:spPr>
        <p:txBody>
          <a:bodyPr/>
          <a:lstStyle/>
          <a:p>
            <a:r>
              <a:rPr lang="en-US" dirty="0"/>
              <a:t>NIA (2011) A Clinician's Handbook: Talking with Your Older Patient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1195</TotalTime>
  <Words>2103</Words>
  <Application>Microsoft Office PowerPoint</Application>
  <PresentationFormat>On-screen Show (4:3)</PresentationFormat>
  <Paragraphs>209</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Century Schoolbook</vt:lpstr>
      <vt:lpstr>Wingdings</vt:lpstr>
      <vt:lpstr>Wingdings 2</vt:lpstr>
      <vt:lpstr>Oriel</vt:lpstr>
      <vt:lpstr>Forgotten, Silent, &amp; Over-Ruled:  Hearing the Voice of the Older Adult Patient</vt:lpstr>
      <vt:lpstr>Objectives</vt:lpstr>
      <vt:lpstr>The Basics: Good Communication with Older Adults</vt:lpstr>
      <vt:lpstr>The Basics: Good Communication with Older Adults</vt:lpstr>
      <vt:lpstr>The Basics: Optimizing Interactions Between Physicians &amp; Older Patients</vt:lpstr>
      <vt:lpstr>The Basics: Optimizing Interactions Between Physicians &amp; Older Patients</vt:lpstr>
      <vt:lpstr>The Basics: Optimizing Interactions Between Physicians &amp; Older Patients</vt:lpstr>
      <vt:lpstr>Discussing Advanced Planning</vt:lpstr>
      <vt:lpstr>Discussing the Tough Stuff</vt:lpstr>
      <vt:lpstr>Discussing the Tough Stuff</vt:lpstr>
      <vt:lpstr>Ways to Start the Conversation </vt:lpstr>
      <vt:lpstr>End of Life Planning</vt:lpstr>
      <vt:lpstr>Discussing End of Life Planning</vt:lpstr>
      <vt:lpstr>End of Life Planning Resources</vt:lpstr>
      <vt:lpstr>Sensory &amp; Cognitive Deficits</vt:lpstr>
      <vt:lpstr>Compensating for Hearing Deficits</vt:lpstr>
      <vt:lpstr>Compensating for Hearing Deficits</vt:lpstr>
      <vt:lpstr>Assistive Listening Devices</vt:lpstr>
      <vt:lpstr>Compensating for Visual Impairment</vt:lpstr>
      <vt:lpstr>Compensating for Cognitive Impairment</vt:lpstr>
      <vt:lpstr>Question Examples</vt:lpstr>
      <vt:lpstr>Simplifying Sentences</vt:lpstr>
      <vt:lpstr>CASE EXAMPLE #1</vt:lpstr>
      <vt:lpstr>RESOLUTION TO CASE #1</vt:lpstr>
      <vt:lpstr>CASE EXAMPLE #2</vt:lpstr>
      <vt:lpstr>RESOLUTION TO CASE #2</vt:lpstr>
      <vt:lpstr>CASE EXAMPLE #3</vt:lpstr>
      <vt:lpstr>RESOLUTION TO CASE #3</vt:lpstr>
      <vt:lpstr>Trinity of Care: Patient, Family, Staff</vt:lpstr>
      <vt:lpstr>Patient vs. Family </vt:lpstr>
      <vt:lpstr>Balancing Patient vs. Family</vt:lpstr>
      <vt:lpstr>Staff vs. Family: Barriers to Good Communication </vt:lpstr>
      <vt:lpstr>Staff &amp; Family: TALKKK Acronymn </vt:lpstr>
      <vt:lpstr>In Conclusion…</vt:lpstr>
      <vt:lpstr>Thank you And have a wonderful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andrea.seybert@gmail.com</dc:creator>
  <cp:lastModifiedBy>Nicole A Mcguire</cp:lastModifiedBy>
  <cp:revision>10</cp:revision>
  <dcterms:created xsi:type="dcterms:W3CDTF">2017-06-21T14:37:01Z</dcterms:created>
  <dcterms:modified xsi:type="dcterms:W3CDTF">2017-09-15T11:31:07Z</dcterms:modified>
</cp:coreProperties>
</file>