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257" r:id="rId3"/>
    <p:sldId id="263" r:id="rId4"/>
    <p:sldId id="261" r:id="rId5"/>
    <p:sldId id="262" r:id="rId6"/>
    <p:sldId id="268" r:id="rId7"/>
    <p:sldId id="265" r:id="rId8"/>
    <p:sldId id="266" r:id="rId9"/>
    <p:sldId id="267" r:id="rId10"/>
    <p:sldId id="302" r:id="rId11"/>
    <p:sldId id="264" r:id="rId12"/>
    <p:sldId id="270" r:id="rId13"/>
    <p:sldId id="282" r:id="rId14"/>
    <p:sldId id="283" r:id="rId15"/>
    <p:sldId id="275" r:id="rId16"/>
    <p:sldId id="276" r:id="rId17"/>
    <p:sldId id="274" r:id="rId18"/>
    <p:sldId id="269" r:id="rId19"/>
    <p:sldId id="277" r:id="rId20"/>
    <p:sldId id="280" r:id="rId21"/>
    <p:sldId id="281" r:id="rId22"/>
    <p:sldId id="273" r:id="rId23"/>
    <p:sldId id="303" r:id="rId24"/>
    <p:sldId id="271" r:id="rId25"/>
    <p:sldId id="272" r:id="rId26"/>
    <p:sldId id="287" r:id="rId27"/>
    <p:sldId id="284" r:id="rId28"/>
    <p:sldId id="285" r:id="rId29"/>
    <p:sldId id="286" r:id="rId30"/>
    <p:sldId id="289" r:id="rId31"/>
    <p:sldId id="290" r:id="rId32"/>
    <p:sldId id="291" r:id="rId33"/>
    <p:sldId id="292" r:id="rId34"/>
    <p:sldId id="293" r:id="rId35"/>
    <p:sldId id="294" r:id="rId36"/>
    <p:sldId id="295" r:id="rId37"/>
    <p:sldId id="288" r:id="rId38"/>
    <p:sldId id="304" r:id="rId39"/>
    <p:sldId id="296" r:id="rId40"/>
    <p:sldId id="297" r:id="rId41"/>
    <p:sldId id="298" r:id="rId42"/>
    <p:sldId id="299" r:id="rId43"/>
    <p:sldId id="300" r:id="rId44"/>
    <p:sldId id="260" r:id="rId45"/>
    <p:sldId id="258" r:id="rId46"/>
  </p:sldIdLst>
  <p:sldSz cx="14630400" cy="82296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y Bacon" initials="BB" lastIdx="0" clrIdx="0">
    <p:extLst>
      <p:ext uri="{19B8F6BF-5375-455C-9EA6-DF929625EA0E}">
        <p15:presenceInfo xmlns:p15="http://schemas.microsoft.com/office/powerpoint/2012/main" userId="fae0f74aa54928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7" autoAdjust="0"/>
    <p:restoredTop sz="94660"/>
  </p:normalViewPr>
  <p:slideViewPr>
    <p:cSldViewPr snapToGrid="0">
      <p:cViewPr varScale="1">
        <p:scale>
          <a:sx n="72" d="100"/>
          <a:sy n="72" d="100"/>
        </p:scale>
        <p:origin x="50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50194-7DF0-4D6B-932B-6DF8CB1B4987}" type="datetimeFigureOut">
              <a:rPr lang="en-US" smtClean="0"/>
              <a:t>8/27/2018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5047A-5F22-48E9-89B4-A7E5772FB3EF}" type="slidenum">
              <a:rPr lang="en-US" smtClean="0"/>
              <a:t>‹#›</a:t>
            </a:fld>
            <a:endParaRPr lang="en-US"/>
          </a:p>
        </p:txBody>
      </p:sp>
    </p:spTree>
    <p:extLst>
      <p:ext uri="{BB962C8B-B14F-4D97-AF65-F5344CB8AC3E}">
        <p14:creationId xmlns:p14="http://schemas.microsoft.com/office/powerpoint/2010/main" val="467946701"/>
      </p:ext>
    </p:extLst>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309D-75B8-44C8-937B-CE871D8758BE}"/>
              </a:ext>
            </a:extLst>
          </p:cNvPr>
          <p:cNvSpPr>
            <a:spLocks noGrp="1"/>
          </p:cNvSpPr>
          <p:nvPr>
            <p:ph type="ctrTitle"/>
          </p:nvPr>
        </p:nvSpPr>
        <p:spPr>
          <a:xfrm>
            <a:off x="1828800" y="1346835"/>
            <a:ext cx="10972800" cy="2865120"/>
          </a:xfrm>
        </p:spPr>
        <p:txBody>
          <a:bodyPr anchor="b"/>
          <a:lstStyle>
            <a:lvl1pPr algn="ctr">
              <a:defRPr sz="648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B78167-99EC-4A8E-8657-11DE43C0765F}"/>
              </a:ext>
            </a:extLst>
          </p:cNvPr>
          <p:cNvSpPr>
            <a:spLocks noGrp="1"/>
          </p:cNvSpPr>
          <p:nvPr>
            <p:ph type="subTitle" idx="1"/>
          </p:nvPr>
        </p:nvSpPr>
        <p:spPr>
          <a:xfrm>
            <a:off x="1828800" y="4322445"/>
            <a:ext cx="10972800" cy="1986915"/>
          </a:xfrm>
        </p:spPr>
        <p:txBody>
          <a:bodyPr/>
          <a:lstStyle>
            <a:lvl1pPr marL="0" indent="0" algn="ctr">
              <a:buNone/>
              <a:defRPr sz="2592"/>
            </a:lvl1pPr>
            <a:lvl2pPr marL="493776" indent="0" algn="ctr">
              <a:buNone/>
              <a:defRPr sz="2160"/>
            </a:lvl2pPr>
            <a:lvl3pPr marL="987552" indent="0" algn="ctr">
              <a:buNone/>
              <a:defRPr sz="1944"/>
            </a:lvl3pPr>
            <a:lvl4pPr marL="1481328" indent="0" algn="ctr">
              <a:buNone/>
              <a:defRPr sz="1728"/>
            </a:lvl4pPr>
            <a:lvl5pPr marL="1975104" indent="0" algn="ctr">
              <a:buNone/>
              <a:defRPr sz="1728"/>
            </a:lvl5pPr>
            <a:lvl6pPr marL="2468880" indent="0" algn="ctr">
              <a:buNone/>
              <a:defRPr sz="1728"/>
            </a:lvl6pPr>
            <a:lvl7pPr marL="2962656" indent="0" algn="ctr">
              <a:buNone/>
              <a:defRPr sz="1728"/>
            </a:lvl7pPr>
            <a:lvl8pPr marL="3456432" indent="0" algn="ctr">
              <a:buNone/>
              <a:defRPr sz="1728"/>
            </a:lvl8pPr>
            <a:lvl9pPr marL="3950208" indent="0" algn="ctr">
              <a:buNone/>
              <a:defRPr sz="1728"/>
            </a:lvl9pPr>
          </a:lstStyle>
          <a:p>
            <a:r>
              <a:rPr lang="en-US"/>
              <a:t>Click to edit Master subtitle style</a:t>
            </a:r>
          </a:p>
        </p:txBody>
      </p:sp>
      <p:sp>
        <p:nvSpPr>
          <p:cNvPr id="7" name="Slide Number Placeholder 6">
            <a:extLst>
              <a:ext uri="{FF2B5EF4-FFF2-40B4-BE49-F238E27FC236}">
                <a16:creationId xmlns:a16="http://schemas.microsoft.com/office/drawing/2014/main" id="{2A136683-5CA9-47C7-BE6D-C37EDD60CF5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50564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DD46-D5A0-44DB-81E2-6A4544F610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D1E54-826D-4AFF-83D8-1D0BE0C9C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5B8BC74-1035-4A81-B1E6-FC845E0EBE8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8726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98FC4-58E4-417E-B9A8-8CFC5D7B9E8C}"/>
              </a:ext>
            </a:extLst>
          </p:cNvPr>
          <p:cNvSpPr>
            <a:spLocks noGrp="1"/>
          </p:cNvSpPr>
          <p:nvPr>
            <p:ph type="title" orient="vert"/>
          </p:nvPr>
        </p:nvSpPr>
        <p:spPr>
          <a:xfrm>
            <a:off x="10469882" y="438150"/>
            <a:ext cx="3154680" cy="697420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03B416-B0AD-4B34-8794-ABAEBB0093FB}"/>
              </a:ext>
            </a:extLst>
          </p:cNvPr>
          <p:cNvSpPr>
            <a:spLocks noGrp="1"/>
          </p:cNvSpPr>
          <p:nvPr>
            <p:ph type="body" orient="vert" idx="1"/>
          </p:nvPr>
        </p:nvSpPr>
        <p:spPr>
          <a:xfrm>
            <a:off x="1005842" y="438150"/>
            <a:ext cx="9281160" cy="69742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0C54C50-9CBE-478E-86AE-967C240AD1AA}"/>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172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C41D-6B53-4113-8C48-090D026B0876}"/>
              </a:ext>
            </a:extLst>
          </p:cNvPr>
          <p:cNvSpPr>
            <a:spLocks noGrp="1"/>
          </p:cNvSpPr>
          <p:nvPr>
            <p:ph type="title" hasCustomPrompt="1"/>
          </p:nvPr>
        </p:nvSpPr>
        <p:spPr/>
        <p:txBody>
          <a:bodyPr>
            <a:normAutofit/>
          </a:bodyPr>
          <a:lstStyle>
            <a:lvl1pPr>
              <a:defRPr sz="4800">
                <a:solidFill>
                  <a:schemeClr val="tx1"/>
                </a:solidFill>
              </a:defRPr>
            </a:lvl1p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Content Placeholder 2">
            <a:extLst>
              <a:ext uri="{FF2B5EF4-FFF2-40B4-BE49-F238E27FC236}">
                <a16:creationId xmlns:a16="http://schemas.microsoft.com/office/drawing/2014/main" id="{38F3D4E5-E80D-4114-B02D-C96B4F46DD50}"/>
              </a:ext>
            </a:extLst>
          </p:cNvPr>
          <p:cNvSpPr>
            <a:spLocks noGrp="1"/>
          </p:cNvSpPr>
          <p:nvPr>
            <p:ph idx="1" hasCustomPrompt="1"/>
          </p:nvPr>
        </p:nvSpPr>
        <p:spPr>
          <a:xfrm>
            <a:off x="1005840" y="2173869"/>
            <a:ext cx="12618720" cy="5221606"/>
          </a:xfrm>
        </p:spPr>
        <p:txBody>
          <a:bodyPr/>
          <a:lstStyle>
            <a:lvl1pPr marL="185166" marR="0" indent="-185166" algn="l" defTabSz="740664"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chemeClr val="tx1"/>
                </a:solidFill>
              </a:defRPr>
            </a:lvl1pPr>
            <a:lvl2pPr marL="555499" marR="0"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sz="2269"/>
            </a:lvl2p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endPar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1C31EDC9-20C4-4679-9EE4-5CC70D850C5B}"/>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2556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E782-422F-4063-AFF5-7FF1697CC9C7}"/>
              </a:ext>
            </a:extLst>
          </p:cNvPr>
          <p:cNvSpPr>
            <a:spLocks noGrp="1"/>
          </p:cNvSpPr>
          <p:nvPr>
            <p:ph type="title"/>
          </p:nvPr>
        </p:nvSpPr>
        <p:spPr>
          <a:xfrm>
            <a:off x="998221" y="2051687"/>
            <a:ext cx="12618720" cy="3423285"/>
          </a:xfrm>
        </p:spPr>
        <p:txBody>
          <a:bodyPr anchor="b"/>
          <a:lstStyle>
            <a:lvl1pPr>
              <a:defRPr sz="6480"/>
            </a:lvl1pPr>
          </a:lstStyle>
          <a:p>
            <a:r>
              <a:rPr lang="en-US"/>
              <a:t>Click to edit Master title style</a:t>
            </a:r>
          </a:p>
        </p:txBody>
      </p:sp>
      <p:sp>
        <p:nvSpPr>
          <p:cNvPr id="3" name="Text Placeholder 2">
            <a:extLst>
              <a:ext uri="{FF2B5EF4-FFF2-40B4-BE49-F238E27FC236}">
                <a16:creationId xmlns:a16="http://schemas.microsoft.com/office/drawing/2014/main" id="{B9387177-A29C-4908-9BB1-1CE0A7A3679F}"/>
              </a:ext>
            </a:extLst>
          </p:cNvPr>
          <p:cNvSpPr>
            <a:spLocks noGrp="1"/>
          </p:cNvSpPr>
          <p:nvPr>
            <p:ph type="body" idx="1"/>
          </p:nvPr>
        </p:nvSpPr>
        <p:spPr>
          <a:xfrm>
            <a:off x="998221" y="5507357"/>
            <a:ext cx="12618720" cy="1800224"/>
          </a:xfrm>
        </p:spPr>
        <p:txBody>
          <a:bodyPr/>
          <a:lstStyle>
            <a:lvl1pPr marL="0" indent="0">
              <a:buNone/>
              <a:defRPr sz="2592">
                <a:solidFill>
                  <a:schemeClr val="tx1">
                    <a:tint val="75000"/>
                  </a:schemeClr>
                </a:solidFill>
              </a:defRPr>
            </a:lvl1pPr>
            <a:lvl2pPr marL="493776" indent="0">
              <a:buNone/>
              <a:defRPr sz="2160">
                <a:solidFill>
                  <a:schemeClr val="tx1">
                    <a:tint val="75000"/>
                  </a:schemeClr>
                </a:solidFill>
              </a:defRPr>
            </a:lvl2pPr>
            <a:lvl3pPr marL="987552" indent="0">
              <a:buNone/>
              <a:defRPr sz="1944">
                <a:solidFill>
                  <a:schemeClr val="tx1">
                    <a:tint val="75000"/>
                  </a:schemeClr>
                </a:solidFill>
              </a:defRPr>
            </a:lvl3pPr>
            <a:lvl4pPr marL="1481328" indent="0">
              <a:buNone/>
              <a:defRPr sz="1728">
                <a:solidFill>
                  <a:schemeClr val="tx1">
                    <a:tint val="75000"/>
                  </a:schemeClr>
                </a:solidFill>
              </a:defRPr>
            </a:lvl4pPr>
            <a:lvl5pPr marL="1975104" indent="0">
              <a:buNone/>
              <a:defRPr sz="1728">
                <a:solidFill>
                  <a:schemeClr val="tx1">
                    <a:tint val="75000"/>
                  </a:schemeClr>
                </a:solidFill>
              </a:defRPr>
            </a:lvl5pPr>
            <a:lvl6pPr marL="2468880" indent="0">
              <a:buNone/>
              <a:defRPr sz="1728">
                <a:solidFill>
                  <a:schemeClr val="tx1">
                    <a:tint val="75000"/>
                  </a:schemeClr>
                </a:solidFill>
              </a:defRPr>
            </a:lvl6pPr>
            <a:lvl7pPr marL="2962656" indent="0">
              <a:buNone/>
              <a:defRPr sz="1728">
                <a:solidFill>
                  <a:schemeClr val="tx1">
                    <a:tint val="75000"/>
                  </a:schemeClr>
                </a:solidFill>
              </a:defRPr>
            </a:lvl7pPr>
            <a:lvl8pPr marL="3456432" indent="0">
              <a:buNone/>
              <a:defRPr sz="1728">
                <a:solidFill>
                  <a:schemeClr val="tx1">
                    <a:tint val="75000"/>
                  </a:schemeClr>
                </a:solidFill>
              </a:defRPr>
            </a:lvl8pPr>
            <a:lvl9pPr marL="3950208" indent="0">
              <a:buNone/>
              <a:defRPr sz="1728">
                <a:solidFill>
                  <a:schemeClr val="tx1">
                    <a:tint val="75000"/>
                  </a:schemeClr>
                </a:solidFill>
              </a:defRPr>
            </a:lvl9pPr>
          </a:lstStyle>
          <a:p>
            <a:pPr lvl="0"/>
            <a:r>
              <a:rPr lang="en-US"/>
              <a:t>Edit Master text styles</a:t>
            </a:r>
          </a:p>
        </p:txBody>
      </p:sp>
      <p:sp>
        <p:nvSpPr>
          <p:cNvPr id="7" name="Slide Number Placeholder 6">
            <a:extLst>
              <a:ext uri="{FF2B5EF4-FFF2-40B4-BE49-F238E27FC236}">
                <a16:creationId xmlns:a16="http://schemas.microsoft.com/office/drawing/2014/main" id="{E3DCD7E2-0B2A-425F-926D-8CD9CDDD544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409862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E17D-64C9-4F00-8FA9-CB931FC32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080C3-2465-4F27-B903-E88824D60805}"/>
              </a:ext>
            </a:extLst>
          </p:cNvPr>
          <p:cNvSpPr>
            <a:spLocks noGrp="1"/>
          </p:cNvSpPr>
          <p:nvPr>
            <p:ph sz="half" idx="1"/>
          </p:nvPr>
        </p:nvSpPr>
        <p:spPr>
          <a:xfrm>
            <a:off x="10058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BAD61-7B5D-4753-B34B-DDEAFFB12EDA}"/>
              </a:ext>
            </a:extLst>
          </p:cNvPr>
          <p:cNvSpPr>
            <a:spLocks noGrp="1"/>
          </p:cNvSpPr>
          <p:nvPr>
            <p:ph sz="half" idx="2"/>
          </p:nvPr>
        </p:nvSpPr>
        <p:spPr>
          <a:xfrm>
            <a:off x="74066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72037DF-F692-40D1-8720-DE0FA3FF650C}"/>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83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70B1-29B2-4CA9-9B27-2DE162CDEDAF}"/>
              </a:ext>
            </a:extLst>
          </p:cNvPr>
          <p:cNvSpPr>
            <a:spLocks noGrp="1"/>
          </p:cNvSpPr>
          <p:nvPr>
            <p:ph type="title"/>
          </p:nvPr>
        </p:nvSpPr>
        <p:spPr>
          <a:xfrm>
            <a:off x="1007746" y="438151"/>
            <a:ext cx="12618720"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76A8A5-9E91-4EC3-B2C9-2BED47BC3EAE}"/>
              </a:ext>
            </a:extLst>
          </p:cNvPr>
          <p:cNvSpPr>
            <a:spLocks noGrp="1"/>
          </p:cNvSpPr>
          <p:nvPr>
            <p:ph type="body" idx="1"/>
          </p:nvPr>
        </p:nvSpPr>
        <p:spPr>
          <a:xfrm>
            <a:off x="1007747" y="2017395"/>
            <a:ext cx="6189344"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4" name="Content Placeholder 3">
            <a:extLst>
              <a:ext uri="{FF2B5EF4-FFF2-40B4-BE49-F238E27FC236}">
                <a16:creationId xmlns:a16="http://schemas.microsoft.com/office/drawing/2014/main" id="{05239059-8DED-4D3B-A027-DBE090247DFD}"/>
              </a:ext>
            </a:extLst>
          </p:cNvPr>
          <p:cNvSpPr>
            <a:spLocks noGrp="1"/>
          </p:cNvSpPr>
          <p:nvPr>
            <p:ph sz="half" idx="2"/>
          </p:nvPr>
        </p:nvSpPr>
        <p:spPr>
          <a:xfrm>
            <a:off x="1007747" y="3006092"/>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9D835-3194-414C-96ED-28BF1E6418D2}"/>
              </a:ext>
            </a:extLst>
          </p:cNvPr>
          <p:cNvSpPr>
            <a:spLocks noGrp="1"/>
          </p:cNvSpPr>
          <p:nvPr>
            <p:ph type="body" sz="quarter" idx="3"/>
          </p:nvPr>
        </p:nvSpPr>
        <p:spPr>
          <a:xfrm>
            <a:off x="7406642" y="2017395"/>
            <a:ext cx="6219826"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6" name="Content Placeholder 5">
            <a:extLst>
              <a:ext uri="{FF2B5EF4-FFF2-40B4-BE49-F238E27FC236}">
                <a16:creationId xmlns:a16="http://schemas.microsoft.com/office/drawing/2014/main" id="{06573EAA-372F-410B-A16F-AED0375E8385}"/>
              </a:ext>
            </a:extLst>
          </p:cNvPr>
          <p:cNvSpPr>
            <a:spLocks noGrp="1"/>
          </p:cNvSpPr>
          <p:nvPr>
            <p:ph sz="quarter" idx="4"/>
          </p:nvPr>
        </p:nvSpPr>
        <p:spPr>
          <a:xfrm>
            <a:off x="7406642" y="3006092"/>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4B79809E-9CE1-4223-8635-C3090F72079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6812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2791-8349-46EF-A9B8-572DA5216A1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4022B49-59EF-41EF-AACE-A75C286531D8}"/>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30583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13DE10-AAF4-4A79-A313-FF9B07A0C03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089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1F76-62C3-4DA0-A45C-06A1CC5BF698}"/>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Content Placeholder 2">
            <a:extLst>
              <a:ext uri="{FF2B5EF4-FFF2-40B4-BE49-F238E27FC236}">
                <a16:creationId xmlns:a16="http://schemas.microsoft.com/office/drawing/2014/main" id="{E414829D-84DE-4950-95BC-223792C63729}"/>
              </a:ext>
            </a:extLst>
          </p:cNvPr>
          <p:cNvSpPr>
            <a:spLocks noGrp="1"/>
          </p:cNvSpPr>
          <p:nvPr>
            <p:ph idx="1"/>
          </p:nvPr>
        </p:nvSpPr>
        <p:spPr>
          <a:xfrm>
            <a:off x="6219826" y="1184911"/>
            <a:ext cx="7406640" cy="5848350"/>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15D34-8144-490C-9739-6F346324A1A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AC44D365-4FE6-40EE-A297-655B9F85AF5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09075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4580-E102-4483-A12C-7D368F429F2C}"/>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Picture Placeholder 2">
            <a:extLst>
              <a:ext uri="{FF2B5EF4-FFF2-40B4-BE49-F238E27FC236}">
                <a16:creationId xmlns:a16="http://schemas.microsoft.com/office/drawing/2014/main" id="{7A8BBFCB-E1F9-4E88-9D71-396B1CFA27C9}"/>
              </a:ext>
            </a:extLst>
          </p:cNvPr>
          <p:cNvSpPr>
            <a:spLocks noGrp="1"/>
          </p:cNvSpPr>
          <p:nvPr>
            <p:ph type="pic" idx="1"/>
          </p:nvPr>
        </p:nvSpPr>
        <p:spPr>
          <a:xfrm>
            <a:off x="6219826" y="1184911"/>
            <a:ext cx="7406640" cy="584835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r>
              <a:rPr lang="en-US"/>
              <a:t>Click icon to add picture</a:t>
            </a:r>
          </a:p>
        </p:txBody>
      </p:sp>
      <p:sp>
        <p:nvSpPr>
          <p:cNvPr id="4" name="Text Placeholder 3">
            <a:extLst>
              <a:ext uri="{FF2B5EF4-FFF2-40B4-BE49-F238E27FC236}">
                <a16:creationId xmlns:a16="http://schemas.microsoft.com/office/drawing/2014/main" id="{F5190F76-EA69-459A-A918-462D5B59327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2731E8FC-0391-4EE9-9564-653640E7F2F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7337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0CB40-A814-4553-9276-ECBA8B9BFD53}"/>
              </a:ext>
            </a:extLst>
          </p:cNvPr>
          <p:cNvSpPr>
            <a:spLocks noGrp="1"/>
          </p:cNvSpPr>
          <p:nvPr>
            <p:ph type="title"/>
          </p:nvPr>
        </p:nvSpPr>
        <p:spPr>
          <a:xfrm>
            <a:off x="1005840" y="438151"/>
            <a:ext cx="12618720" cy="1590675"/>
          </a:xfrm>
          <a:prstGeom prst="rect">
            <a:avLst/>
          </a:prstGeom>
        </p:spPr>
        <p:txBody>
          <a:bodyPr vert="horz" lIns="91440" tIns="45720" rIns="91440" bIns="45720" rtlCol="0" anchor="t">
            <a:normAutofit/>
          </a:body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Text Placeholder 2">
            <a:extLst>
              <a:ext uri="{FF2B5EF4-FFF2-40B4-BE49-F238E27FC236}">
                <a16:creationId xmlns:a16="http://schemas.microsoft.com/office/drawing/2014/main" id="{613D0172-A179-4E8B-9F48-E1B529B5666B}"/>
              </a:ext>
            </a:extLst>
          </p:cNvPr>
          <p:cNvSpPr>
            <a:spLocks noGrp="1"/>
          </p:cNvSpPr>
          <p:nvPr>
            <p:ph type="body" idx="1"/>
          </p:nvPr>
        </p:nvSpPr>
        <p:spPr>
          <a:xfrm>
            <a:off x="1005840" y="2190751"/>
            <a:ext cx="12618720" cy="5221606"/>
          </a:xfrm>
          <a:prstGeom prst="rect">
            <a:avLst/>
          </a:prstGeom>
        </p:spPr>
        <p:txBody>
          <a:bodyPr vert="horz" lIns="91440" tIns="45720" rIns="91440" bIns="45720" rtlCol="0">
            <a:noAutofit/>
          </a:body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a:pPr>
            <a:r>
              <a:rPr kumimoji="0" lang="en-US" sz="1944"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Second level, all text in dark gray, R-68, G-68, B-68.</a:t>
            </a:r>
          </a:p>
        </p:txBody>
      </p:sp>
      <p:sp>
        <p:nvSpPr>
          <p:cNvPr id="6" name="Slide Number Placeholder 5">
            <a:extLst>
              <a:ext uri="{FF2B5EF4-FFF2-40B4-BE49-F238E27FC236}">
                <a16:creationId xmlns:a16="http://schemas.microsoft.com/office/drawing/2014/main" id="{4EFE0E2D-1A00-4F07-9113-B961C6B1180A}"/>
              </a:ext>
            </a:extLst>
          </p:cNvPr>
          <p:cNvSpPr>
            <a:spLocks noGrp="1"/>
          </p:cNvSpPr>
          <p:nvPr>
            <p:ph type="sldNum" sz="quarter" idx="4"/>
          </p:nvPr>
        </p:nvSpPr>
        <p:spPr>
          <a:xfrm>
            <a:off x="1005840" y="7574282"/>
            <a:ext cx="573725" cy="438150"/>
          </a:xfrm>
          <a:prstGeom prst="rect">
            <a:avLst/>
          </a:prstGeom>
          <a:noFill/>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71011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87552"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185166" marR="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370333" marR="0" indent="0" algn="l" defTabSz="740664" rtl="0" eaLnBrk="1" fontAlgn="auto" latinLnBrk="0" hangingPunct="1">
        <a:lnSpc>
          <a:spcPct val="100000"/>
        </a:lnSpc>
        <a:spcBef>
          <a:spcPts val="0"/>
        </a:spcBef>
        <a:spcAft>
          <a:spcPts val="0"/>
        </a:spcAft>
        <a:buClrTx/>
        <a:buSzTx/>
        <a:buFont typeface="Arial" panose="020B0604020202020204" pitchFamily="34" charset="0"/>
        <a:buNone/>
        <a:tabLst/>
        <a:defRPr sz="3200" kern="1200">
          <a:solidFill>
            <a:schemeClr val="tx1"/>
          </a:solidFill>
          <a:latin typeface="+mn-lt"/>
          <a:ea typeface="+mn-ea"/>
          <a:cs typeface="+mn-cs"/>
        </a:defRPr>
      </a:lvl2pPr>
      <a:lvl3pPr marL="1234440" indent="-246888" algn="l" defTabSz="987552" rtl="0" eaLnBrk="1" latinLnBrk="0" hangingPunct="1">
        <a:lnSpc>
          <a:spcPct val="90000"/>
        </a:lnSpc>
        <a:spcBef>
          <a:spcPts val="541"/>
        </a:spcBef>
        <a:buFont typeface="Arial" panose="020B0604020202020204" pitchFamily="34" charset="0"/>
        <a:buChar char="•"/>
        <a:defRPr sz="2160" kern="1200">
          <a:solidFill>
            <a:schemeClr val="tx1"/>
          </a:solidFill>
          <a:latin typeface="+mn-lt"/>
          <a:ea typeface="+mn-ea"/>
          <a:cs typeface="+mn-cs"/>
        </a:defRPr>
      </a:lvl3pPr>
      <a:lvl4pPr marL="172821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4pPr>
      <a:lvl5pPr marL="2221992"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5pPr>
      <a:lvl6pPr marL="2715768"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6pPr>
      <a:lvl7pPr marL="3209544"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7pPr>
      <a:lvl8pPr marL="3703320"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8pPr>
      <a:lvl9pPr marL="419709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9pPr>
    </p:bodyStyle>
    <p:other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unhcr.org/5943e8a34.pdf" TargetMode="External"/><Relationship Id="rId2" Type="http://schemas.openxmlformats.org/officeDocument/2006/relationships/hyperlink" Target="http://www.unhcr.org/en-us/figures-at-a-glanc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unhcr.org/1951-refugee-convention.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www.pri.org/people/julian-hattem" TargetMode="External"/><Relationship Id="rId2" Type="http://schemas.openxmlformats.org/officeDocument/2006/relationships/hyperlink" Target="https://www.pri.org/globalpos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8B4ADE-D665-4DB5-8B1B-1DBDE28B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49" y="468206"/>
            <a:ext cx="12890793" cy="3383280"/>
          </a:xfrm>
          <a:prstGeom prst="rect">
            <a:avLst/>
          </a:prstGeom>
        </p:spPr>
      </p:pic>
      <p:sp>
        <p:nvSpPr>
          <p:cNvPr id="3" name="TextBox 2">
            <a:extLst>
              <a:ext uri="{FF2B5EF4-FFF2-40B4-BE49-F238E27FC236}">
                <a16:creationId xmlns:a16="http://schemas.microsoft.com/office/drawing/2014/main" id="{1BA713F7-7C38-409B-97A0-30C856C679F9}"/>
              </a:ext>
            </a:extLst>
          </p:cNvPr>
          <p:cNvSpPr txBox="1"/>
          <p:nvPr/>
        </p:nvSpPr>
        <p:spPr>
          <a:xfrm>
            <a:off x="3263877" y="4809067"/>
            <a:ext cx="8487855" cy="1384995"/>
          </a:xfrm>
          <a:prstGeom prst="rect">
            <a:avLst/>
          </a:prstGeom>
          <a:noFill/>
        </p:spPr>
        <p:txBody>
          <a:bodyPr wrap="square" rtlCol="0">
            <a:spAutoFit/>
          </a:bodyPr>
          <a:lstStyle/>
          <a:p>
            <a:pPr algn="ctr"/>
            <a:r>
              <a:rPr lang="en-US" sz="2800" b="1" dirty="0"/>
              <a:t>Hope for the World: Global Medical Education</a:t>
            </a:r>
          </a:p>
          <a:p>
            <a:pPr algn="ctr"/>
            <a:r>
              <a:rPr lang="en-US" sz="2800" dirty="0"/>
              <a:t>Barry J. Bacon MD</a:t>
            </a:r>
          </a:p>
          <a:p>
            <a:pPr algn="ctr"/>
            <a:r>
              <a:rPr lang="en-US" sz="2800" dirty="0" err="1"/>
              <a:t>Gatbel</a:t>
            </a:r>
            <a:r>
              <a:rPr lang="en-US" sz="2800" dirty="0"/>
              <a:t> N. </a:t>
            </a:r>
            <a:r>
              <a:rPr lang="en-US" sz="2800" dirty="0" err="1"/>
              <a:t>Chamjock</a:t>
            </a:r>
            <a:r>
              <a:rPr lang="en-US" sz="2800" dirty="0"/>
              <a:t> PA</a:t>
            </a:r>
          </a:p>
        </p:txBody>
      </p:sp>
    </p:spTree>
    <p:extLst>
      <p:ext uri="{BB962C8B-B14F-4D97-AF65-F5344CB8AC3E}">
        <p14:creationId xmlns:p14="http://schemas.microsoft.com/office/powerpoint/2010/main" val="379702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1651-201C-472C-A250-260B4E9EF88C}"/>
              </a:ext>
            </a:extLst>
          </p:cNvPr>
          <p:cNvSpPr>
            <a:spLocks noGrp="1"/>
          </p:cNvSpPr>
          <p:nvPr>
            <p:ph type="title"/>
          </p:nvPr>
        </p:nvSpPr>
        <p:spPr>
          <a:xfrm>
            <a:off x="998221" y="1083733"/>
            <a:ext cx="12618720" cy="1811867"/>
          </a:xfrm>
        </p:spPr>
        <p:txBody>
          <a:bodyPr>
            <a:normAutofit fontScale="90000"/>
          </a:bodyPr>
          <a:lstStyle/>
          <a:p>
            <a:r>
              <a:rPr lang="en-US" dirty="0"/>
              <a:t>Global Health Perspective:</a:t>
            </a:r>
            <a:br>
              <a:rPr lang="en-US" dirty="0"/>
            </a:br>
            <a:r>
              <a:rPr lang="en-US" dirty="0"/>
              <a:t>Any one of us can become a refugee</a:t>
            </a:r>
          </a:p>
        </p:txBody>
      </p:sp>
      <p:sp>
        <p:nvSpPr>
          <p:cNvPr id="3" name="Text Placeholder 2">
            <a:extLst>
              <a:ext uri="{FF2B5EF4-FFF2-40B4-BE49-F238E27FC236}">
                <a16:creationId xmlns:a16="http://schemas.microsoft.com/office/drawing/2014/main" id="{7C946769-8F55-444E-B6DC-C2D1426EEC4C}"/>
              </a:ext>
            </a:extLst>
          </p:cNvPr>
          <p:cNvSpPr>
            <a:spLocks noGrp="1"/>
          </p:cNvSpPr>
          <p:nvPr>
            <p:ph type="body" idx="1"/>
          </p:nvPr>
        </p:nvSpPr>
        <p:spPr>
          <a:xfrm>
            <a:off x="998221" y="3318934"/>
            <a:ext cx="12618720" cy="3988648"/>
          </a:xfrm>
        </p:spPr>
        <p:txBody>
          <a:bodyPr/>
          <a:lstStyle/>
          <a:p>
            <a:r>
              <a:rPr lang="en-US" sz="3600" b="1" dirty="0">
                <a:solidFill>
                  <a:srgbClr val="FF0000"/>
                </a:solidFill>
              </a:rPr>
              <a:t>Disaster can happen to anyone anywhere at any time</a:t>
            </a:r>
          </a:p>
          <a:p>
            <a:r>
              <a:rPr lang="en-US" sz="3600" b="1" dirty="0">
                <a:solidFill>
                  <a:srgbClr val="FF0000"/>
                </a:solidFill>
              </a:rPr>
              <a:t>Humanitarian crises, whether natural or human induced, affect us all, no matter where they occur</a:t>
            </a:r>
          </a:p>
          <a:p>
            <a:r>
              <a:rPr lang="en-US" sz="3600" b="1" dirty="0">
                <a:solidFill>
                  <a:srgbClr val="FF0000"/>
                </a:solidFill>
              </a:rPr>
              <a:t>Global health is a chance to see the world differently, and more than this, to change the way things are.</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7D45D8-7F11-4E6C-9771-4E5830A932D1}"/>
              </a:ext>
            </a:extLst>
          </p:cNvPr>
          <p:cNvSpPr>
            <a:spLocks noGrp="1"/>
          </p:cNvSpPr>
          <p:nvPr>
            <p:ph type="sldNum" sz="quarter" idx="10"/>
          </p:nvPr>
        </p:nvSpPr>
        <p:spPr/>
        <p:txBody>
          <a:bodyPr/>
          <a:lstStyle/>
          <a:p>
            <a:fld id="{B2B613A9-0196-4103-A730-64D9B0C7CDAE}" type="slidenum">
              <a:rPr lang="en-US" smtClean="0"/>
              <a:pPr/>
              <a:t>10</a:t>
            </a:fld>
            <a:endParaRPr lang="en-US" dirty="0"/>
          </a:p>
        </p:txBody>
      </p:sp>
    </p:spTree>
    <p:extLst>
      <p:ext uri="{BB962C8B-B14F-4D97-AF65-F5344CB8AC3E}">
        <p14:creationId xmlns:p14="http://schemas.microsoft.com/office/powerpoint/2010/main" val="59974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Hope for the World: Global Medical Education</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a:xfrm>
            <a:off x="1005840" y="2946399"/>
            <a:ext cx="12618720" cy="4449075"/>
          </a:xfrm>
        </p:spPr>
        <p:txBody>
          <a:bodyPr>
            <a:noAutofit/>
          </a:bodyPr>
          <a:lstStyle/>
          <a:p>
            <a:r>
              <a:rPr lang="en-US" dirty="0"/>
              <a:t>Discuss health disparities among especially vulnerable people groups, including refugees, related to access to education.</a:t>
            </a:r>
          </a:p>
          <a:p>
            <a:r>
              <a:rPr lang="en-US" dirty="0"/>
              <a:t>List successful education interventions which have proven effective in changing health outcomes among refugee groups. </a:t>
            </a:r>
          </a:p>
          <a:p>
            <a:r>
              <a:rPr lang="en-US" dirty="0"/>
              <a:t>Advocate intelligently for education among vulnerable people groups </a:t>
            </a:r>
          </a:p>
          <a:p>
            <a:pPr marL="0" indent="0">
              <a:lnSpc>
                <a:spcPct val="100000"/>
              </a:lnSpc>
              <a:spcBef>
                <a:spcPts val="0"/>
              </a:spcBef>
              <a:buNone/>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t>11</a:t>
            </a:fld>
            <a:endParaRPr lang="en-US" dirty="0"/>
          </a:p>
        </p:txBody>
      </p:sp>
    </p:spTree>
    <p:extLst>
      <p:ext uri="{BB962C8B-B14F-4D97-AF65-F5344CB8AC3E}">
        <p14:creationId xmlns:p14="http://schemas.microsoft.com/office/powerpoint/2010/main" val="372763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03C7-B391-4523-90FF-2276C3C99178}"/>
              </a:ext>
            </a:extLst>
          </p:cNvPr>
          <p:cNvSpPr>
            <a:spLocks noGrp="1"/>
          </p:cNvSpPr>
          <p:nvPr>
            <p:ph type="title"/>
          </p:nvPr>
        </p:nvSpPr>
        <p:spPr/>
        <p:txBody>
          <a:bodyPr/>
          <a:lstStyle/>
          <a:p>
            <a:r>
              <a:rPr lang="en-US" dirty="0"/>
              <a:t>Global Education:</a:t>
            </a:r>
            <a:br>
              <a:rPr lang="en-US" dirty="0"/>
            </a:br>
            <a:r>
              <a:rPr lang="en-US" dirty="0"/>
              <a:t>What about Refugees?</a:t>
            </a:r>
          </a:p>
        </p:txBody>
      </p:sp>
      <p:sp>
        <p:nvSpPr>
          <p:cNvPr id="3" name="Content Placeholder 2">
            <a:extLst>
              <a:ext uri="{FF2B5EF4-FFF2-40B4-BE49-F238E27FC236}">
                <a16:creationId xmlns:a16="http://schemas.microsoft.com/office/drawing/2014/main" id="{519185BF-D6A3-4E20-869E-C00BB5DE8F66}"/>
              </a:ext>
            </a:extLst>
          </p:cNvPr>
          <p:cNvSpPr>
            <a:spLocks noGrp="1"/>
          </p:cNvSpPr>
          <p:nvPr>
            <p:ph idx="1"/>
          </p:nvPr>
        </p:nvSpPr>
        <p:spPr>
          <a:xfrm>
            <a:off x="1005840" y="2319867"/>
            <a:ext cx="12618720" cy="5075608"/>
          </a:xfrm>
        </p:spPr>
        <p:txBody>
          <a:bodyPr/>
          <a:lstStyle/>
          <a:p>
            <a:r>
              <a:rPr lang="en-US" b="1" dirty="0"/>
              <a:t>Not since the end of the Second World War</a:t>
            </a:r>
            <a:r>
              <a:rPr lang="en-US" dirty="0"/>
              <a:t> have there been as many globally displaced people as there are today.</a:t>
            </a:r>
          </a:p>
          <a:p>
            <a:r>
              <a:rPr lang="en-US" dirty="0">
                <a:hlinkClick r:id="rId2"/>
              </a:rPr>
              <a:t>25.4 million refugees worldwid</a:t>
            </a:r>
            <a:r>
              <a:rPr lang="en-US" dirty="0"/>
              <a:t>e</a:t>
            </a:r>
          </a:p>
          <a:p>
            <a:r>
              <a:rPr lang="en-US" dirty="0"/>
              <a:t>Additionally, 40 million internally displaced persons (UNHCR)</a:t>
            </a:r>
          </a:p>
          <a:p>
            <a:r>
              <a:rPr lang="en-US" dirty="0"/>
              <a:t>most refugees shelter in neighboring countries in developing regions in the hope of returning home quickly (i.e., </a:t>
            </a:r>
            <a:r>
              <a:rPr lang="en-US" dirty="0">
                <a:hlinkClick r:id="rId3"/>
              </a:rPr>
              <a:t>84 percent </a:t>
            </a:r>
            <a:r>
              <a:rPr lang="en-US" dirty="0"/>
              <a:t>of the world’s refugees settled in developing regions in 2016</a:t>
            </a:r>
          </a:p>
          <a:p>
            <a:r>
              <a:rPr lang="en-US" dirty="0"/>
              <a:t>1 in every 110 people globally is either an asylum-seeker, internally displaced or a refugee</a:t>
            </a:r>
          </a:p>
          <a:p>
            <a:r>
              <a:rPr lang="en-US" dirty="0"/>
              <a:t>Average length of stay in a refugee camp is 17 years</a:t>
            </a:r>
          </a:p>
        </p:txBody>
      </p:sp>
      <p:sp>
        <p:nvSpPr>
          <p:cNvPr id="4" name="Slide Number Placeholder 3">
            <a:extLst>
              <a:ext uri="{FF2B5EF4-FFF2-40B4-BE49-F238E27FC236}">
                <a16:creationId xmlns:a16="http://schemas.microsoft.com/office/drawing/2014/main" id="{D1012B3D-3E3A-475F-881F-FB131BEFACAE}"/>
              </a:ext>
            </a:extLst>
          </p:cNvPr>
          <p:cNvSpPr>
            <a:spLocks noGrp="1"/>
          </p:cNvSpPr>
          <p:nvPr>
            <p:ph type="sldNum" sz="quarter" idx="10"/>
          </p:nvPr>
        </p:nvSpPr>
        <p:spPr/>
        <p:txBody>
          <a:bodyPr/>
          <a:lstStyle/>
          <a:p>
            <a:fld id="{B2B613A9-0196-4103-A730-64D9B0C7CDAE}" type="slidenum">
              <a:rPr lang="en-US" smtClean="0"/>
              <a:pPr/>
              <a:t>12</a:t>
            </a:fld>
            <a:endParaRPr lang="en-US" dirty="0"/>
          </a:p>
        </p:txBody>
      </p:sp>
    </p:spTree>
    <p:extLst>
      <p:ext uri="{BB962C8B-B14F-4D97-AF65-F5344CB8AC3E}">
        <p14:creationId xmlns:p14="http://schemas.microsoft.com/office/powerpoint/2010/main" val="3591810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82CB-065E-453C-96B5-46B96408E881}"/>
              </a:ext>
            </a:extLst>
          </p:cNvPr>
          <p:cNvSpPr>
            <a:spLocks noGrp="1"/>
          </p:cNvSpPr>
          <p:nvPr>
            <p:ph type="title"/>
          </p:nvPr>
        </p:nvSpPr>
        <p:spPr/>
        <p:txBody>
          <a:bodyPr/>
          <a:lstStyle/>
          <a:p>
            <a:r>
              <a:rPr lang="en-US" dirty="0"/>
              <a:t>Refugee Statistics</a:t>
            </a:r>
            <a:br>
              <a:rPr lang="en-US" dirty="0"/>
            </a:br>
            <a:r>
              <a:rPr lang="en-US" dirty="0"/>
              <a:t>UNHCR</a:t>
            </a:r>
          </a:p>
        </p:txBody>
      </p:sp>
      <p:sp>
        <p:nvSpPr>
          <p:cNvPr id="3" name="Content Placeholder 2">
            <a:extLst>
              <a:ext uri="{FF2B5EF4-FFF2-40B4-BE49-F238E27FC236}">
                <a16:creationId xmlns:a16="http://schemas.microsoft.com/office/drawing/2014/main" id="{EF9E8B0F-9C58-4513-BFDC-8B8C88C0C7B5}"/>
              </a:ext>
            </a:extLst>
          </p:cNvPr>
          <p:cNvSpPr>
            <a:spLocks noGrp="1"/>
          </p:cNvSpPr>
          <p:nvPr>
            <p:ph idx="1"/>
          </p:nvPr>
        </p:nvSpPr>
        <p:spPr/>
        <p:txBody>
          <a:bodyPr/>
          <a:lstStyle/>
          <a:p>
            <a:r>
              <a:rPr lang="en-US" dirty="0"/>
              <a:t>CAR: Since 2013, nearly 1 million men, women and children have fled their homes </a:t>
            </a:r>
          </a:p>
          <a:p>
            <a:r>
              <a:rPr lang="en-US" dirty="0"/>
              <a:t>The number of people fleeing for their lives from Central America has grown by ten times in the past five years</a:t>
            </a:r>
          </a:p>
          <a:p>
            <a:r>
              <a:rPr lang="en-US" dirty="0"/>
              <a:t>More than 1.4 million people have taken chances aboard unseaworthy boats and dinghies across the Mediterranean</a:t>
            </a:r>
          </a:p>
          <a:p>
            <a:r>
              <a:rPr lang="en-US" dirty="0"/>
              <a:t>More than 3 million Iraqis have been displaced</a:t>
            </a:r>
          </a:p>
          <a:p>
            <a:r>
              <a:rPr lang="en-US" dirty="0"/>
              <a:t>conflict in South Sudan has claimed thousands of lives and driven 3.3 million people from their homes</a:t>
            </a:r>
          </a:p>
        </p:txBody>
      </p:sp>
      <p:sp>
        <p:nvSpPr>
          <p:cNvPr id="4" name="Slide Number Placeholder 3">
            <a:extLst>
              <a:ext uri="{FF2B5EF4-FFF2-40B4-BE49-F238E27FC236}">
                <a16:creationId xmlns:a16="http://schemas.microsoft.com/office/drawing/2014/main" id="{C7485835-A7F4-4A8F-9DE6-9CA04845EF50}"/>
              </a:ext>
            </a:extLst>
          </p:cNvPr>
          <p:cNvSpPr>
            <a:spLocks noGrp="1"/>
          </p:cNvSpPr>
          <p:nvPr>
            <p:ph type="sldNum" sz="quarter" idx="10"/>
          </p:nvPr>
        </p:nvSpPr>
        <p:spPr/>
        <p:txBody>
          <a:bodyPr/>
          <a:lstStyle/>
          <a:p>
            <a:fld id="{B2B613A9-0196-4103-A730-64D9B0C7CDAE}" type="slidenum">
              <a:rPr lang="en-US" smtClean="0"/>
              <a:pPr/>
              <a:t>13</a:t>
            </a:fld>
            <a:endParaRPr lang="en-US" dirty="0"/>
          </a:p>
        </p:txBody>
      </p:sp>
    </p:spTree>
    <p:extLst>
      <p:ext uri="{BB962C8B-B14F-4D97-AF65-F5344CB8AC3E}">
        <p14:creationId xmlns:p14="http://schemas.microsoft.com/office/powerpoint/2010/main" val="268720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F457-7224-4AF2-AF75-2837686BDE37}"/>
              </a:ext>
            </a:extLst>
          </p:cNvPr>
          <p:cNvSpPr>
            <a:spLocks noGrp="1"/>
          </p:cNvSpPr>
          <p:nvPr>
            <p:ph type="title"/>
          </p:nvPr>
        </p:nvSpPr>
        <p:spPr/>
        <p:txBody>
          <a:bodyPr/>
          <a:lstStyle/>
          <a:p>
            <a:r>
              <a:rPr lang="en-US" dirty="0"/>
              <a:t>More Refugee Statistics</a:t>
            </a:r>
          </a:p>
        </p:txBody>
      </p:sp>
      <p:sp>
        <p:nvSpPr>
          <p:cNvPr id="3" name="Content Placeholder 2">
            <a:extLst>
              <a:ext uri="{FF2B5EF4-FFF2-40B4-BE49-F238E27FC236}">
                <a16:creationId xmlns:a16="http://schemas.microsoft.com/office/drawing/2014/main" id="{6F8CBB65-B084-4B2A-AE8F-0FB660F2F692}"/>
              </a:ext>
            </a:extLst>
          </p:cNvPr>
          <p:cNvSpPr>
            <a:spLocks noGrp="1"/>
          </p:cNvSpPr>
          <p:nvPr>
            <p:ph idx="1"/>
          </p:nvPr>
        </p:nvSpPr>
        <p:spPr/>
        <p:txBody>
          <a:bodyPr/>
          <a:lstStyle/>
          <a:p>
            <a:r>
              <a:rPr lang="en-US" dirty="0"/>
              <a:t>Syrians continued to be the largest forcibly displaced population in the world, with 12 million people at the end of 2016. That’s more than half of the Syrian population</a:t>
            </a:r>
          </a:p>
          <a:p>
            <a:r>
              <a:rPr lang="en-US" dirty="0"/>
              <a:t>April 2018, an estimated 671,000 Rohingya children, women and men have fled</a:t>
            </a:r>
          </a:p>
          <a:p>
            <a:r>
              <a:rPr lang="en-US" dirty="0"/>
              <a:t>more than 2 million Ukrainians displaced</a:t>
            </a:r>
          </a:p>
          <a:p>
            <a:r>
              <a:rPr lang="en-US" dirty="0"/>
              <a:t>Nearly 20 million Yemenis need humanitarian assistance</a:t>
            </a:r>
          </a:p>
          <a:p>
            <a:r>
              <a:rPr lang="en-US" dirty="0"/>
              <a:t>2/3 of refugees come from just five countries: Syria, Afghanistan, South Sudan, Myanmar and Somalia.</a:t>
            </a:r>
          </a:p>
        </p:txBody>
      </p:sp>
      <p:sp>
        <p:nvSpPr>
          <p:cNvPr id="4" name="Slide Number Placeholder 3">
            <a:extLst>
              <a:ext uri="{FF2B5EF4-FFF2-40B4-BE49-F238E27FC236}">
                <a16:creationId xmlns:a16="http://schemas.microsoft.com/office/drawing/2014/main" id="{927A0361-A656-4355-9FA0-730C98F429D2}"/>
              </a:ext>
            </a:extLst>
          </p:cNvPr>
          <p:cNvSpPr>
            <a:spLocks noGrp="1"/>
          </p:cNvSpPr>
          <p:nvPr>
            <p:ph type="sldNum" sz="quarter" idx="10"/>
          </p:nvPr>
        </p:nvSpPr>
        <p:spPr/>
        <p:txBody>
          <a:bodyPr/>
          <a:lstStyle/>
          <a:p>
            <a:fld id="{B2B613A9-0196-4103-A730-64D9B0C7CDAE}" type="slidenum">
              <a:rPr lang="en-US" smtClean="0"/>
              <a:pPr/>
              <a:t>14</a:t>
            </a:fld>
            <a:endParaRPr lang="en-US" dirty="0"/>
          </a:p>
        </p:txBody>
      </p:sp>
    </p:spTree>
    <p:extLst>
      <p:ext uri="{BB962C8B-B14F-4D97-AF65-F5344CB8AC3E}">
        <p14:creationId xmlns:p14="http://schemas.microsoft.com/office/powerpoint/2010/main" val="2859947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6618-76AE-4300-B657-14388286EFF8}"/>
              </a:ext>
            </a:extLst>
          </p:cNvPr>
          <p:cNvSpPr>
            <a:spLocks noGrp="1"/>
          </p:cNvSpPr>
          <p:nvPr>
            <p:ph type="title"/>
          </p:nvPr>
        </p:nvSpPr>
        <p:spPr/>
        <p:txBody>
          <a:bodyPr/>
          <a:lstStyle/>
          <a:p>
            <a:r>
              <a:rPr lang="en-US" dirty="0"/>
              <a:t>Global Refugee Education:</a:t>
            </a:r>
            <a:br>
              <a:rPr lang="en-US" dirty="0"/>
            </a:br>
            <a:r>
              <a:rPr lang="en-US" dirty="0"/>
              <a:t>Statistics</a:t>
            </a:r>
          </a:p>
        </p:txBody>
      </p:sp>
      <p:sp>
        <p:nvSpPr>
          <p:cNvPr id="3" name="Content Placeholder 2">
            <a:extLst>
              <a:ext uri="{FF2B5EF4-FFF2-40B4-BE49-F238E27FC236}">
                <a16:creationId xmlns:a16="http://schemas.microsoft.com/office/drawing/2014/main" id="{752D7F28-B4F2-4122-A984-ECB5ADBF5C41}"/>
              </a:ext>
            </a:extLst>
          </p:cNvPr>
          <p:cNvSpPr>
            <a:spLocks noGrp="1"/>
          </p:cNvSpPr>
          <p:nvPr>
            <p:ph idx="1"/>
          </p:nvPr>
        </p:nvSpPr>
        <p:spPr>
          <a:xfrm>
            <a:off x="1005840" y="2743199"/>
            <a:ext cx="12618720" cy="4652275"/>
          </a:xfrm>
        </p:spPr>
        <p:txBody>
          <a:bodyPr/>
          <a:lstStyle/>
          <a:p>
            <a:pPr marL="0" indent="0">
              <a:buNone/>
            </a:pPr>
            <a:endParaRPr lang="en-US" dirty="0"/>
          </a:p>
          <a:p>
            <a:r>
              <a:rPr lang="en-US" dirty="0"/>
              <a:t>91% of other children attend grade school; 61% of refugee children</a:t>
            </a:r>
          </a:p>
          <a:p>
            <a:r>
              <a:rPr lang="en-US" dirty="0"/>
              <a:t>83% of adolescents attend secondary school; 23% of refugees</a:t>
            </a:r>
          </a:p>
          <a:p>
            <a:r>
              <a:rPr lang="en-US" dirty="0"/>
              <a:t>36% of adults attend university; 1% of refugees</a:t>
            </a:r>
          </a:p>
          <a:p>
            <a:r>
              <a:rPr lang="en-US" dirty="0"/>
              <a:t>UNHCR partners with governments and international </a:t>
            </a:r>
            <a:r>
              <a:rPr lang="en-US" dirty="0" err="1"/>
              <a:t>organisations</a:t>
            </a:r>
            <a:r>
              <a:rPr lang="en-US" dirty="0"/>
              <a:t> to ensure quality protective education for refugee children and young people everywhere.</a:t>
            </a:r>
          </a:p>
        </p:txBody>
      </p:sp>
      <p:sp>
        <p:nvSpPr>
          <p:cNvPr id="4" name="Slide Number Placeholder 3">
            <a:extLst>
              <a:ext uri="{FF2B5EF4-FFF2-40B4-BE49-F238E27FC236}">
                <a16:creationId xmlns:a16="http://schemas.microsoft.com/office/drawing/2014/main" id="{F086D6AB-23B8-423C-BB71-42501875DC10}"/>
              </a:ext>
            </a:extLst>
          </p:cNvPr>
          <p:cNvSpPr>
            <a:spLocks noGrp="1"/>
          </p:cNvSpPr>
          <p:nvPr>
            <p:ph type="sldNum" sz="quarter" idx="10"/>
          </p:nvPr>
        </p:nvSpPr>
        <p:spPr/>
        <p:txBody>
          <a:bodyPr/>
          <a:lstStyle/>
          <a:p>
            <a:fld id="{B2B613A9-0196-4103-A730-64D9B0C7CDAE}" type="slidenum">
              <a:rPr lang="en-US" smtClean="0"/>
              <a:pPr/>
              <a:t>15</a:t>
            </a:fld>
            <a:endParaRPr lang="en-US" dirty="0"/>
          </a:p>
        </p:txBody>
      </p:sp>
    </p:spTree>
    <p:extLst>
      <p:ext uri="{BB962C8B-B14F-4D97-AF65-F5344CB8AC3E}">
        <p14:creationId xmlns:p14="http://schemas.microsoft.com/office/powerpoint/2010/main" val="394153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A954-62B9-454F-8B88-69C1F16A7CBE}"/>
              </a:ext>
            </a:extLst>
          </p:cNvPr>
          <p:cNvSpPr>
            <a:spLocks noGrp="1"/>
          </p:cNvSpPr>
          <p:nvPr>
            <p:ph type="title"/>
          </p:nvPr>
        </p:nvSpPr>
        <p:spPr>
          <a:xfrm>
            <a:off x="1005840" y="217169"/>
            <a:ext cx="12618720" cy="1632850"/>
          </a:xfrm>
        </p:spPr>
        <p:txBody>
          <a:bodyPr/>
          <a:lstStyle/>
          <a:p>
            <a:r>
              <a:rPr lang="en-US" dirty="0"/>
              <a:t>Global Refugee Education:</a:t>
            </a:r>
            <a:br>
              <a:rPr lang="en-US" dirty="0"/>
            </a:br>
            <a:r>
              <a:rPr lang="en-US" dirty="0"/>
              <a:t>UNHCR Declarations</a:t>
            </a:r>
          </a:p>
        </p:txBody>
      </p:sp>
      <p:sp>
        <p:nvSpPr>
          <p:cNvPr id="3" name="Content Placeholder 2">
            <a:extLst>
              <a:ext uri="{FF2B5EF4-FFF2-40B4-BE49-F238E27FC236}">
                <a16:creationId xmlns:a16="http://schemas.microsoft.com/office/drawing/2014/main" id="{4B2C3E1E-C669-4C89-9CCB-8D531F3D2B76}"/>
              </a:ext>
            </a:extLst>
          </p:cNvPr>
          <p:cNvSpPr>
            <a:spLocks noGrp="1"/>
          </p:cNvSpPr>
          <p:nvPr>
            <p:ph idx="1"/>
          </p:nvPr>
        </p:nvSpPr>
        <p:spPr>
          <a:xfrm>
            <a:off x="1005840" y="1850020"/>
            <a:ext cx="12618720" cy="5545456"/>
          </a:xfrm>
        </p:spPr>
        <p:txBody>
          <a:bodyPr/>
          <a:lstStyle/>
          <a:p>
            <a:r>
              <a:rPr lang="en-US" b="1" dirty="0"/>
              <a:t>Education is a basic human right</a:t>
            </a:r>
            <a:r>
              <a:rPr lang="en-US" dirty="0"/>
              <a:t>, enshrined in the 1989 Convention on the Rights of the Child and the </a:t>
            </a:r>
            <a:r>
              <a:rPr lang="en-US" dirty="0">
                <a:hlinkClick r:id="rId2"/>
              </a:rPr>
              <a:t>1951 Refugee Convention</a:t>
            </a:r>
            <a:r>
              <a:rPr lang="en-US" dirty="0"/>
              <a:t>.</a:t>
            </a:r>
          </a:p>
          <a:p>
            <a:r>
              <a:rPr lang="en-US" b="1" dirty="0"/>
              <a:t>Education protects</a:t>
            </a:r>
            <a:r>
              <a:rPr lang="en-US" dirty="0"/>
              <a:t> refugee children and youth from forced recruitment into armed groups, child </a:t>
            </a:r>
            <a:r>
              <a:rPr lang="en-US" dirty="0" err="1"/>
              <a:t>labour</a:t>
            </a:r>
            <a:r>
              <a:rPr lang="en-US" dirty="0"/>
              <a:t>, sexual exploitation and child marriage. Education also strengthens community resilience.</a:t>
            </a:r>
          </a:p>
          <a:p>
            <a:r>
              <a:rPr lang="en-US" b="1" dirty="0"/>
              <a:t>Education empowers</a:t>
            </a:r>
            <a:r>
              <a:rPr lang="en-US" dirty="0"/>
              <a:t> by giving refugees the knowledge and skills to live productive, fulfilling and independent lives.</a:t>
            </a:r>
          </a:p>
          <a:p>
            <a:r>
              <a:rPr lang="en-US" b="1" dirty="0"/>
              <a:t>Education enlightens</a:t>
            </a:r>
            <a:r>
              <a:rPr lang="en-US" dirty="0"/>
              <a:t> refugees, enabling them to learn about themselves and the world around them, while striving to rebuild their lives and communities.</a:t>
            </a:r>
          </a:p>
        </p:txBody>
      </p:sp>
      <p:sp>
        <p:nvSpPr>
          <p:cNvPr id="4" name="Slide Number Placeholder 3">
            <a:extLst>
              <a:ext uri="{FF2B5EF4-FFF2-40B4-BE49-F238E27FC236}">
                <a16:creationId xmlns:a16="http://schemas.microsoft.com/office/drawing/2014/main" id="{4E57A9FC-C5F9-4DD9-A1F5-346A2978CED8}"/>
              </a:ext>
            </a:extLst>
          </p:cNvPr>
          <p:cNvSpPr>
            <a:spLocks noGrp="1"/>
          </p:cNvSpPr>
          <p:nvPr>
            <p:ph type="sldNum" sz="quarter" idx="10"/>
          </p:nvPr>
        </p:nvSpPr>
        <p:spPr/>
        <p:txBody>
          <a:bodyPr/>
          <a:lstStyle/>
          <a:p>
            <a:fld id="{B2B613A9-0196-4103-A730-64D9B0C7CDAE}" type="slidenum">
              <a:rPr lang="en-US" smtClean="0"/>
              <a:pPr/>
              <a:t>16</a:t>
            </a:fld>
            <a:endParaRPr lang="en-US" dirty="0"/>
          </a:p>
        </p:txBody>
      </p:sp>
    </p:spTree>
    <p:extLst>
      <p:ext uri="{BB962C8B-B14F-4D97-AF65-F5344CB8AC3E}">
        <p14:creationId xmlns:p14="http://schemas.microsoft.com/office/powerpoint/2010/main" val="1937623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1066BB-943C-48B7-A2AB-7D17FA52550C}"/>
              </a:ext>
            </a:extLst>
          </p:cNvPr>
          <p:cNvSpPr>
            <a:spLocks noGrp="1"/>
          </p:cNvSpPr>
          <p:nvPr>
            <p:ph type="sldNum" sz="quarter" idx="10"/>
          </p:nvPr>
        </p:nvSpPr>
        <p:spPr/>
        <p:txBody>
          <a:bodyPr/>
          <a:lstStyle/>
          <a:p>
            <a:fld id="{B2B613A9-0196-4103-A730-64D9B0C7CDAE}" type="slidenum">
              <a:rPr lang="en-US" smtClean="0"/>
              <a:pPr/>
              <a:t>17</a:t>
            </a:fld>
            <a:endParaRPr lang="en-US" dirty="0"/>
          </a:p>
        </p:txBody>
      </p:sp>
      <p:pic>
        <p:nvPicPr>
          <p:cNvPr id="2050" name="Picture 2" descr="Higher Education's Role in National Refugee Integration: Four Cases">
            <a:extLst>
              <a:ext uri="{FF2B5EF4-FFF2-40B4-BE49-F238E27FC236}">
                <a16:creationId xmlns:a16="http://schemas.microsoft.com/office/drawing/2014/main" id="{33D4829B-9962-4059-8040-85B467E72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452"/>
            <a:ext cx="14630400" cy="696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751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BF6E-316C-4A7C-8412-6E92B4FEF65B}"/>
              </a:ext>
            </a:extLst>
          </p:cNvPr>
          <p:cNvSpPr>
            <a:spLocks noGrp="1"/>
          </p:cNvSpPr>
          <p:nvPr>
            <p:ph type="ctrTitle"/>
          </p:nvPr>
        </p:nvSpPr>
        <p:spPr>
          <a:xfrm>
            <a:off x="1828800" y="491067"/>
            <a:ext cx="10972800" cy="2201333"/>
          </a:xfrm>
        </p:spPr>
        <p:txBody>
          <a:bodyPr/>
          <a:lstStyle/>
          <a:p>
            <a:r>
              <a:rPr lang="en-US" dirty="0"/>
              <a:t>Global Education: </a:t>
            </a:r>
            <a:br>
              <a:rPr lang="en-US" dirty="0"/>
            </a:br>
            <a:r>
              <a:rPr lang="en-US" dirty="0"/>
              <a:t>What is being done?</a:t>
            </a:r>
          </a:p>
        </p:txBody>
      </p:sp>
      <p:sp>
        <p:nvSpPr>
          <p:cNvPr id="3" name="Subtitle 2">
            <a:extLst>
              <a:ext uri="{FF2B5EF4-FFF2-40B4-BE49-F238E27FC236}">
                <a16:creationId xmlns:a16="http://schemas.microsoft.com/office/drawing/2014/main" id="{30E071DD-569D-4077-AE88-023DC0CD6583}"/>
              </a:ext>
            </a:extLst>
          </p:cNvPr>
          <p:cNvSpPr>
            <a:spLocks noGrp="1"/>
          </p:cNvSpPr>
          <p:nvPr>
            <p:ph type="subTitle" idx="1"/>
          </p:nvPr>
        </p:nvSpPr>
        <p:spPr>
          <a:xfrm>
            <a:off x="1828800" y="3589867"/>
            <a:ext cx="10972800" cy="3488266"/>
          </a:xfrm>
        </p:spPr>
        <p:txBody>
          <a:bodyPr/>
          <a:lstStyle/>
          <a:p>
            <a:r>
              <a:rPr lang="en-US" dirty="0"/>
              <a:t>European Commission Report:</a:t>
            </a:r>
          </a:p>
          <a:p>
            <a:r>
              <a:rPr lang="en-US" dirty="0"/>
              <a:t>Education plays a crucial role in helping migrants and refugees settle in new countries and environments.</a:t>
            </a:r>
          </a:p>
          <a:p>
            <a:r>
              <a:rPr lang="en-US" dirty="0"/>
              <a:t>The European Commission facilitates the exchange of good practices on the integration of migrants and funds relevant projects across the different levels of education:</a:t>
            </a:r>
          </a:p>
          <a:p>
            <a:r>
              <a:rPr lang="en-US" dirty="0"/>
              <a:t>(In Europe)</a:t>
            </a:r>
          </a:p>
        </p:txBody>
      </p:sp>
    </p:spTree>
    <p:extLst>
      <p:ext uri="{BB962C8B-B14F-4D97-AF65-F5344CB8AC3E}">
        <p14:creationId xmlns:p14="http://schemas.microsoft.com/office/powerpoint/2010/main" val="2709390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784F-9464-4D89-9FED-A32FC90EF80F}"/>
              </a:ext>
            </a:extLst>
          </p:cNvPr>
          <p:cNvSpPr>
            <a:spLocks noGrp="1"/>
          </p:cNvSpPr>
          <p:nvPr>
            <p:ph type="title"/>
          </p:nvPr>
        </p:nvSpPr>
        <p:spPr/>
        <p:txBody>
          <a:bodyPr/>
          <a:lstStyle/>
          <a:p>
            <a:r>
              <a:rPr lang="en-US" dirty="0"/>
              <a:t>Global Refugee Tertiary Education:</a:t>
            </a:r>
            <a:br>
              <a:rPr lang="en-US" dirty="0"/>
            </a:br>
            <a:r>
              <a:rPr lang="en-US" dirty="0"/>
              <a:t>UNHCR’s response</a:t>
            </a:r>
          </a:p>
        </p:txBody>
      </p:sp>
      <p:sp>
        <p:nvSpPr>
          <p:cNvPr id="3" name="Content Placeholder 2">
            <a:extLst>
              <a:ext uri="{FF2B5EF4-FFF2-40B4-BE49-F238E27FC236}">
                <a16:creationId xmlns:a16="http://schemas.microsoft.com/office/drawing/2014/main" id="{67227C3A-C69B-40F0-BE23-A0BA04139828}"/>
              </a:ext>
            </a:extLst>
          </p:cNvPr>
          <p:cNvSpPr>
            <a:spLocks noGrp="1"/>
          </p:cNvSpPr>
          <p:nvPr>
            <p:ph idx="1"/>
          </p:nvPr>
        </p:nvSpPr>
        <p:spPr/>
        <p:txBody>
          <a:bodyPr/>
          <a:lstStyle/>
          <a:p>
            <a:r>
              <a:rPr lang="en-US" b="1" dirty="0"/>
              <a:t>Higher education is a priority for UNHCR and forms an integral part of our protection and solutions mandate.</a:t>
            </a:r>
          </a:p>
          <a:p>
            <a:r>
              <a:rPr lang="en-US" dirty="0"/>
              <a:t>Scholarship </a:t>
            </a:r>
            <a:r>
              <a:rPr lang="en-US" dirty="0" err="1"/>
              <a:t>programmes</a:t>
            </a:r>
            <a:r>
              <a:rPr lang="en-US" dirty="0"/>
              <a:t> in the first country of asylum</a:t>
            </a:r>
          </a:p>
          <a:p>
            <a:r>
              <a:rPr lang="en-US" dirty="0"/>
              <a:t>Connected Learning </a:t>
            </a:r>
            <a:r>
              <a:rPr lang="en-US" dirty="0" err="1"/>
              <a:t>programmes</a:t>
            </a:r>
            <a:endParaRPr lang="en-US" dirty="0"/>
          </a:p>
          <a:p>
            <a:r>
              <a:rPr lang="en-US" dirty="0"/>
              <a:t>Establishment of complementary pathways to protection for refugees through higher education opportunities in third countries</a:t>
            </a:r>
          </a:p>
          <a:p>
            <a:r>
              <a:rPr lang="en-US" dirty="0"/>
              <a:t>Advocacy with ministries, universities and academia to expand access for refugee students to universities and to mitigate barriers that prevent refugees from enrolling in university</a:t>
            </a:r>
          </a:p>
        </p:txBody>
      </p:sp>
      <p:sp>
        <p:nvSpPr>
          <p:cNvPr id="4" name="Slide Number Placeholder 3">
            <a:extLst>
              <a:ext uri="{FF2B5EF4-FFF2-40B4-BE49-F238E27FC236}">
                <a16:creationId xmlns:a16="http://schemas.microsoft.com/office/drawing/2014/main" id="{DC5D32B4-680E-421D-8282-9D458564C3F4}"/>
              </a:ext>
            </a:extLst>
          </p:cNvPr>
          <p:cNvSpPr>
            <a:spLocks noGrp="1"/>
          </p:cNvSpPr>
          <p:nvPr>
            <p:ph type="sldNum" sz="quarter" idx="10"/>
          </p:nvPr>
        </p:nvSpPr>
        <p:spPr/>
        <p:txBody>
          <a:bodyPr/>
          <a:lstStyle/>
          <a:p>
            <a:fld id="{B2B613A9-0196-4103-A730-64D9B0C7CDAE}" type="slidenum">
              <a:rPr lang="en-US" smtClean="0"/>
              <a:pPr/>
              <a:t>19</a:t>
            </a:fld>
            <a:endParaRPr lang="en-US" dirty="0"/>
          </a:p>
        </p:txBody>
      </p:sp>
    </p:spTree>
    <p:extLst>
      <p:ext uri="{BB962C8B-B14F-4D97-AF65-F5344CB8AC3E}">
        <p14:creationId xmlns:p14="http://schemas.microsoft.com/office/powerpoint/2010/main" val="1068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Hope for the World: Global Medical Education</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Disclosures:</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endParaRPr lang="en-US" dirty="0">
              <a:solidFill>
                <a:schemeClr val="tx1"/>
              </a:solidFill>
              <a:latin typeface="Arial" panose="020B0604020202020204" pitchFamily="34" charset="0"/>
              <a:cs typeface="Arial" panose="020B0604020202020204" pitchFamily="34" charset="0"/>
            </a:endParaRPr>
          </a:p>
          <a:p>
            <a:pPr lvl="1">
              <a:lnSpc>
                <a:spcPct val="100000"/>
              </a:lnSpc>
              <a:spcBef>
                <a:spcPts val="0"/>
              </a:spcBef>
            </a:pPr>
            <a:r>
              <a:rPr lang="en-US" dirty="0">
                <a:solidFill>
                  <a:srgbClr val="444444"/>
                </a:solidFill>
                <a:latin typeface="Arial" panose="020B0604020202020204" pitchFamily="34" charset="0"/>
                <a:cs typeface="Arial" panose="020B0604020202020204" pitchFamily="34" charset="0"/>
              </a:rPr>
              <a:t>“I have no dogs in this race…”</a:t>
            </a: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t>2</a:t>
            </a:fld>
            <a:endParaRPr lang="en-US" dirty="0"/>
          </a:p>
        </p:txBody>
      </p:sp>
    </p:spTree>
    <p:extLst>
      <p:ext uri="{BB962C8B-B14F-4D97-AF65-F5344CB8AC3E}">
        <p14:creationId xmlns:p14="http://schemas.microsoft.com/office/powerpoint/2010/main" val="1823836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17FD-7134-41CA-8670-332FB82D7E4A}"/>
              </a:ext>
            </a:extLst>
          </p:cNvPr>
          <p:cNvSpPr>
            <a:spLocks noGrp="1"/>
          </p:cNvSpPr>
          <p:nvPr>
            <p:ph type="title"/>
          </p:nvPr>
        </p:nvSpPr>
        <p:spPr/>
        <p:txBody>
          <a:bodyPr/>
          <a:lstStyle/>
          <a:p>
            <a:r>
              <a:rPr lang="en-US" dirty="0"/>
              <a:t>Global Refugee Tertiary Education:</a:t>
            </a:r>
            <a:br>
              <a:rPr lang="en-US" dirty="0"/>
            </a:br>
            <a:r>
              <a:rPr lang="en-US" dirty="0"/>
              <a:t>What about refugee camps?</a:t>
            </a:r>
          </a:p>
        </p:txBody>
      </p:sp>
      <p:sp>
        <p:nvSpPr>
          <p:cNvPr id="3" name="Content Placeholder 2">
            <a:extLst>
              <a:ext uri="{FF2B5EF4-FFF2-40B4-BE49-F238E27FC236}">
                <a16:creationId xmlns:a16="http://schemas.microsoft.com/office/drawing/2014/main" id="{FC78A107-32D6-4299-9201-18126BBBE6EA}"/>
              </a:ext>
            </a:extLst>
          </p:cNvPr>
          <p:cNvSpPr>
            <a:spLocks noGrp="1"/>
          </p:cNvSpPr>
          <p:nvPr>
            <p:ph idx="1"/>
          </p:nvPr>
        </p:nvSpPr>
        <p:spPr/>
        <p:txBody>
          <a:bodyPr/>
          <a:lstStyle/>
          <a:p>
            <a:r>
              <a:rPr lang="en-US" dirty="0"/>
              <a:t>“I cannot relocate to go to university…” Mariam, Kakuma Camp, Kenya</a:t>
            </a:r>
          </a:p>
          <a:p>
            <a:r>
              <a:rPr lang="en-US" dirty="0"/>
              <a:t>What about bringing education to highly vulnerable populations?</a:t>
            </a:r>
          </a:p>
        </p:txBody>
      </p:sp>
      <p:sp>
        <p:nvSpPr>
          <p:cNvPr id="4" name="Slide Number Placeholder 3">
            <a:extLst>
              <a:ext uri="{FF2B5EF4-FFF2-40B4-BE49-F238E27FC236}">
                <a16:creationId xmlns:a16="http://schemas.microsoft.com/office/drawing/2014/main" id="{68851254-13ED-4FCA-A7EA-D1836836B966}"/>
              </a:ext>
            </a:extLst>
          </p:cNvPr>
          <p:cNvSpPr>
            <a:spLocks noGrp="1"/>
          </p:cNvSpPr>
          <p:nvPr>
            <p:ph type="sldNum" sz="quarter" idx="10"/>
          </p:nvPr>
        </p:nvSpPr>
        <p:spPr/>
        <p:txBody>
          <a:bodyPr/>
          <a:lstStyle/>
          <a:p>
            <a:fld id="{B2B613A9-0196-4103-A730-64D9B0C7CDAE}" type="slidenum">
              <a:rPr lang="en-US" smtClean="0"/>
              <a:pPr/>
              <a:t>20</a:t>
            </a:fld>
            <a:endParaRPr lang="en-US" dirty="0"/>
          </a:p>
        </p:txBody>
      </p:sp>
    </p:spTree>
    <p:extLst>
      <p:ext uri="{BB962C8B-B14F-4D97-AF65-F5344CB8AC3E}">
        <p14:creationId xmlns:p14="http://schemas.microsoft.com/office/powerpoint/2010/main" val="1102873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54F2-BE56-493F-B4A4-BEBCCEF00697}"/>
              </a:ext>
            </a:extLst>
          </p:cNvPr>
          <p:cNvSpPr>
            <a:spLocks noGrp="1"/>
          </p:cNvSpPr>
          <p:nvPr>
            <p:ph type="title"/>
          </p:nvPr>
        </p:nvSpPr>
        <p:spPr/>
        <p:txBody>
          <a:bodyPr/>
          <a:lstStyle/>
          <a:p>
            <a:r>
              <a:rPr lang="en-US" dirty="0"/>
              <a:t>Global Refugee Tertiary Education On Site:</a:t>
            </a:r>
          </a:p>
        </p:txBody>
      </p:sp>
      <p:sp>
        <p:nvSpPr>
          <p:cNvPr id="3" name="Content Placeholder 2">
            <a:extLst>
              <a:ext uri="{FF2B5EF4-FFF2-40B4-BE49-F238E27FC236}">
                <a16:creationId xmlns:a16="http://schemas.microsoft.com/office/drawing/2014/main" id="{50897F72-45B7-4B7D-A5F9-65413B492C54}"/>
              </a:ext>
            </a:extLst>
          </p:cNvPr>
          <p:cNvSpPr>
            <a:spLocks noGrp="1"/>
          </p:cNvSpPr>
          <p:nvPr>
            <p:ph idx="1"/>
          </p:nvPr>
        </p:nvSpPr>
        <p:spPr/>
        <p:txBody>
          <a:bodyPr/>
          <a:lstStyle/>
          <a:p>
            <a:r>
              <a:rPr lang="en-US" dirty="0"/>
              <a:t>Connected Learning in Crisis Consortium (CLCC)</a:t>
            </a:r>
          </a:p>
          <a:p>
            <a:r>
              <a:rPr lang="en-US" dirty="0"/>
              <a:t>an innovative form of higher education that uses information technology to combine face-to-face and online learning</a:t>
            </a:r>
          </a:p>
          <a:p>
            <a:r>
              <a:rPr lang="en-US" dirty="0"/>
              <a:t>Since 2010, over 6.500 refugee learners in 11 countries</a:t>
            </a:r>
          </a:p>
          <a:p>
            <a:r>
              <a:rPr lang="en-US" dirty="0"/>
              <a:t>The CLCC is constantly growing, connecting humanitarian and academic actors such as the Australian Catholic University, Jesuit Worldwide Learning, Kenyatta University, Kepler, Moi University, Southern New Hampshire University, York University, and the University of British Columbia</a:t>
            </a:r>
          </a:p>
        </p:txBody>
      </p:sp>
      <p:sp>
        <p:nvSpPr>
          <p:cNvPr id="4" name="Slide Number Placeholder 3">
            <a:extLst>
              <a:ext uri="{FF2B5EF4-FFF2-40B4-BE49-F238E27FC236}">
                <a16:creationId xmlns:a16="http://schemas.microsoft.com/office/drawing/2014/main" id="{D8AEBA28-A47C-4DF1-9B5C-BDAE4773D24B}"/>
              </a:ext>
            </a:extLst>
          </p:cNvPr>
          <p:cNvSpPr>
            <a:spLocks noGrp="1"/>
          </p:cNvSpPr>
          <p:nvPr>
            <p:ph type="sldNum" sz="quarter" idx="10"/>
          </p:nvPr>
        </p:nvSpPr>
        <p:spPr/>
        <p:txBody>
          <a:bodyPr/>
          <a:lstStyle/>
          <a:p>
            <a:fld id="{B2B613A9-0196-4103-A730-64D9B0C7CDAE}" type="slidenum">
              <a:rPr lang="en-US" smtClean="0"/>
              <a:pPr/>
              <a:t>21</a:t>
            </a:fld>
            <a:endParaRPr lang="en-US" dirty="0"/>
          </a:p>
        </p:txBody>
      </p:sp>
    </p:spTree>
    <p:extLst>
      <p:ext uri="{BB962C8B-B14F-4D97-AF65-F5344CB8AC3E}">
        <p14:creationId xmlns:p14="http://schemas.microsoft.com/office/powerpoint/2010/main" val="2888468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83F6F-0519-4FAA-BD44-550FE987F31C}"/>
              </a:ext>
            </a:extLst>
          </p:cNvPr>
          <p:cNvSpPr>
            <a:spLocks noGrp="1"/>
          </p:cNvSpPr>
          <p:nvPr>
            <p:ph type="sldNum" sz="quarter" idx="10"/>
          </p:nvPr>
        </p:nvSpPr>
        <p:spPr/>
        <p:txBody>
          <a:bodyPr/>
          <a:lstStyle/>
          <a:p>
            <a:fld id="{B2B613A9-0196-4103-A730-64D9B0C7CDAE}" type="slidenum">
              <a:rPr lang="en-US" smtClean="0"/>
              <a:pPr/>
              <a:t>22</a:t>
            </a:fld>
            <a:endParaRPr lang="en-US" dirty="0"/>
          </a:p>
        </p:txBody>
      </p:sp>
      <p:pic>
        <p:nvPicPr>
          <p:cNvPr id="1026" name="Picture 2" descr="Kenyan students studying in class">
            <a:extLst>
              <a:ext uri="{FF2B5EF4-FFF2-40B4-BE49-F238E27FC236}">
                <a16:creationId xmlns:a16="http://schemas.microsoft.com/office/drawing/2014/main" id="{A6CC9775-0D66-4CEF-86D9-BAFA68DD3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033" y="217168"/>
            <a:ext cx="11930234" cy="794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615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A07149-A8D7-4C93-B40C-5EA950E315A5}"/>
              </a:ext>
            </a:extLst>
          </p:cNvPr>
          <p:cNvSpPr>
            <a:spLocks noGrp="1"/>
          </p:cNvSpPr>
          <p:nvPr>
            <p:ph type="sldNum" sz="quarter" idx="10"/>
          </p:nvPr>
        </p:nvSpPr>
        <p:spPr/>
        <p:txBody>
          <a:bodyPr/>
          <a:lstStyle/>
          <a:p>
            <a:fld id="{B2B613A9-0196-4103-A730-64D9B0C7CDAE}" type="slidenum">
              <a:rPr lang="en-US" smtClean="0"/>
              <a:pPr/>
              <a:t>23</a:t>
            </a:fld>
            <a:endParaRPr lang="en-US" dirty="0"/>
          </a:p>
        </p:txBody>
      </p:sp>
      <p:pic>
        <p:nvPicPr>
          <p:cNvPr id="5" name="Picture 4">
            <a:extLst>
              <a:ext uri="{FF2B5EF4-FFF2-40B4-BE49-F238E27FC236}">
                <a16:creationId xmlns:a16="http://schemas.microsoft.com/office/drawing/2014/main" id="{4C325C9B-40A6-454F-A7B7-409C709BB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7076"/>
            <a:ext cx="11766192" cy="7870275"/>
          </a:xfrm>
          <a:prstGeom prst="rect">
            <a:avLst/>
          </a:prstGeom>
        </p:spPr>
      </p:pic>
    </p:spTree>
    <p:extLst>
      <p:ext uri="{BB962C8B-B14F-4D97-AF65-F5344CB8AC3E}">
        <p14:creationId xmlns:p14="http://schemas.microsoft.com/office/powerpoint/2010/main" val="3186150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9D93-E2E8-4091-BB1A-5B9679F5D08F}"/>
              </a:ext>
            </a:extLst>
          </p:cNvPr>
          <p:cNvSpPr>
            <a:spLocks noGrp="1"/>
          </p:cNvSpPr>
          <p:nvPr>
            <p:ph type="title"/>
          </p:nvPr>
        </p:nvSpPr>
        <p:spPr/>
        <p:txBody>
          <a:bodyPr/>
          <a:lstStyle/>
          <a:p>
            <a:r>
              <a:rPr lang="en-US" dirty="0"/>
              <a:t>Global Education:</a:t>
            </a:r>
            <a:br>
              <a:rPr lang="en-US" dirty="0"/>
            </a:br>
            <a:r>
              <a:rPr lang="en-US" dirty="0"/>
              <a:t>What are the benefits for refugees?</a:t>
            </a:r>
          </a:p>
        </p:txBody>
      </p:sp>
      <p:sp>
        <p:nvSpPr>
          <p:cNvPr id="3" name="Content Placeholder 2">
            <a:extLst>
              <a:ext uri="{FF2B5EF4-FFF2-40B4-BE49-F238E27FC236}">
                <a16:creationId xmlns:a16="http://schemas.microsoft.com/office/drawing/2014/main" id="{2BDA1E69-AB0C-4AAB-B778-FEBDC83506D2}"/>
              </a:ext>
            </a:extLst>
          </p:cNvPr>
          <p:cNvSpPr>
            <a:spLocks noGrp="1"/>
          </p:cNvSpPr>
          <p:nvPr>
            <p:ph idx="1"/>
          </p:nvPr>
        </p:nvSpPr>
        <p:spPr>
          <a:xfrm>
            <a:off x="1005840" y="2997199"/>
            <a:ext cx="12618720" cy="4398275"/>
          </a:xfrm>
        </p:spPr>
        <p:txBody>
          <a:bodyPr/>
          <a:lstStyle/>
          <a:p>
            <a:r>
              <a:rPr lang="en-US" dirty="0"/>
              <a:t>“feelings of empowerment” and an “increased awareness and facility with psychosocial and interpersonal skills”</a:t>
            </a:r>
          </a:p>
          <a:p>
            <a:r>
              <a:rPr lang="en-US" dirty="0"/>
              <a:t>There was a lot of that as well (improved knowledge and skills), but there was also a sense of hope.</a:t>
            </a:r>
          </a:p>
          <a:p>
            <a:r>
              <a:rPr lang="en-US" dirty="0"/>
              <a:t>Times Higher Education World University Rankings: Interview of refugees in Kenya, Malawi, and Jordan. </a:t>
            </a:r>
          </a:p>
        </p:txBody>
      </p:sp>
      <p:sp>
        <p:nvSpPr>
          <p:cNvPr id="4" name="Slide Number Placeholder 3">
            <a:extLst>
              <a:ext uri="{FF2B5EF4-FFF2-40B4-BE49-F238E27FC236}">
                <a16:creationId xmlns:a16="http://schemas.microsoft.com/office/drawing/2014/main" id="{76208E87-95C6-495A-AD2E-01A1DC6FEE84}"/>
              </a:ext>
            </a:extLst>
          </p:cNvPr>
          <p:cNvSpPr>
            <a:spLocks noGrp="1"/>
          </p:cNvSpPr>
          <p:nvPr>
            <p:ph type="sldNum" sz="quarter" idx="10"/>
          </p:nvPr>
        </p:nvSpPr>
        <p:spPr/>
        <p:txBody>
          <a:bodyPr/>
          <a:lstStyle/>
          <a:p>
            <a:fld id="{B2B613A9-0196-4103-A730-64D9B0C7CDAE}" type="slidenum">
              <a:rPr lang="en-US" smtClean="0"/>
              <a:pPr/>
              <a:t>24</a:t>
            </a:fld>
            <a:endParaRPr lang="en-US" dirty="0"/>
          </a:p>
        </p:txBody>
      </p:sp>
    </p:spTree>
    <p:extLst>
      <p:ext uri="{BB962C8B-B14F-4D97-AF65-F5344CB8AC3E}">
        <p14:creationId xmlns:p14="http://schemas.microsoft.com/office/powerpoint/2010/main" val="1235695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84FE-FFD0-40E4-BD26-0C370E398175}"/>
              </a:ext>
            </a:extLst>
          </p:cNvPr>
          <p:cNvSpPr>
            <a:spLocks noGrp="1"/>
          </p:cNvSpPr>
          <p:nvPr>
            <p:ph type="title"/>
          </p:nvPr>
        </p:nvSpPr>
        <p:spPr/>
        <p:txBody>
          <a:bodyPr/>
          <a:lstStyle/>
          <a:p>
            <a:r>
              <a:rPr lang="en-US" dirty="0"/>
              <a:t>Global Education:</a:t>
            </a:r>
            <a:br>
              <a:rPr lang="en-US" dirty="0"/>
            </a:br>
            <a:r>
              <a:rPr lang="en-US" dirty="0"/>
              <a:t>What are the challenges for refugees?</a:t>
            </a:r>
          </a:p>
        </p:txBody>
      </p:sp>
      <p:sp>
        <p:nvSpPr>
          <p:cNvPr id="3" name="Content Placeholder 2">
            <a:extLst>
              <a:ext uri="{FF2B5EF4-FFF2-40B4-BE49-F238E27FC236}">
                <a16:creationId xmlns:a16="http://schemas.microsoft.com/office/drawing/2014/main" id="{A5F26DB0-0417-44AC-8E11-4618994FD6F1}"/>
              </a:ext>
            </a:extLst>
          </p:cNvPr>
          <p:cNvSpPr>
            <a:spLocks noGrp="1"/>
          </p:cNvSpPr>
          <p:nvPr>
            <p:ph idx="1"/>
          </p:nvPr>
        </p:nvSpPr>
        <p:spPr>
          <a:xfrm>
            <a:off x="1005840" y="2556933"/>
            <a:ext cx="12618720" cy="4838542"/>
          </a:xfrm>
        </p:spPr>
        <p:txBody>
          <a:bodyPr/>
          <a:lstStyle/>
          <a:p>
            <a:r>
              <a:rPr lang="en-US" dirty="0"/>
              <a:t>“main issue seemed to be a lack of understanding from US-based professors on the challenges faced by students”</a:t>
            </a:r>
          </a:p>
          <a:p>
            <a:r>
              <a:rPr lang="en-US" dirty="0"/>
              <a:t>“ability to access course and study materials, while having to balance family and other responsibilities</a:t>
            </a:r>
          </a:p>
          <a:p>
            <a:r>
              <a:rPr lang="en-US" dirty="0"/>
              <a:t>“linked to the specific context” </a:t>
            </a:r>
          </a:p>
          <a:p>
            <a:r>
              <a:rPr lang="en-US" dirty="0"/>
              <a:t>what non-governmental </a:t>
            </a:r>
            <a:r>
              <a:rPr lang="en-US" dirty="0" err="1"/>
              <a:t>organisations</a:t>
            </a:r>
            <a:r>
              <a:rPr lang="en-US" dirty="0"/>
              <a:t> are working there, what possible job opportunities or volunteer opportunities are available and then create a pipeline so that when students complete their coursework they don’t just drop off the cliff”</a:t>
            </a:r>
          </a:p>
        </p:txBody>
      </p:sp>
      <p:sp>
        <p:nvSpPr>
          <p:cNvPr id="4" name="Slide Number Placeholder 3">
            <a:extLst>
              <a:ext uri="{FF2B5EF4-FFF2-40B4-BE49-F238E27FC236}">
                <a16:creationId xmlns:a16="http://schemas.microsoft.com/office/drawing/2014/main" id="{E1FF2CD1-F2C0-48C8-BD7E-235CF26C730E}"/>
              </a:ext>
            </a:extLst>
          </p:cNvPr>
          <p:cNvSpPr>
            <a:spLocks noGrp="1"/>
          </p:cNvSpPr>
          <p:nvPr>
            <p:ph type="sldNum" sz="quarter" idx="10"/>
          </p:nvPr>
        </p:nvSpPr>
        <p:spPr/>
        <p:txBody>
          <a:bodyPr/>
          <a:lstStyle/>
          <a:p>
            <a:fld id="{B2B613A9-0196-4103-A730-64D9B0C7CDAE}" type="slidenum">
              <a:rPr lang="en-US" smtClean="0"/>
              <a:pPr/>
              <a:t>25</a:t>
            </a:fld>
            <a:endParaRPr lang="en-US" dirty="0"/>
          </a:p>
        </p:txBody>
      </p:sp>
    </p:spTree>
    <p:extLst>
      <p:ext uri="{BB962C8B-B14F-4D97-AF65-F5344CB8AC3E}">
        <p14:creationId xmlns:p14="http://schemas.microsoft.com/office/powerpoint/2010/main" val="3254764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5A4C-7FE3-46AC-9538-C97B296AFA6E}"/>
              </a:ext>
            </a:extLst>
          </p:cNvPr>
          <p:cNvSpPr>
            <a:spLocks noGrp="1"/>
          </p:cNvSpPr>
          <p:nvPr>
            <p:ph type="title"/>
          </p:nvPr>
        </p:nvSpPr>
        <p:spPr/>
        <p:txBody>
          <a:bodyPr/>
          <a:lstStyle/>
          <a:p>
            <a:r>
              <a:rPr lang="en-US" dirty="0"/>
              <a:t>Global Medical Education:</a:t>
            </a:r>
            <a:br>
              <a:rPr lang="en-US" dirty="0"/>
            </a:br>
            <a:r>
              <a:rPr lang="en-US" dirty="0"/>
              <a:t>What are we missing?</a:t>
            </a:r>
          </a:p>
        </p:txBody>
      </p:sp>
      <p:sp>
        <p:nvSpPr>
          <p:cNvPr id="3" name="Content Placeholder 2">
            <a:extLst>
              <a:ext uri="{FF2B5EF4-FFF2-40B4-BE49-F238E27FC236}">
                <a16:creationId xmlns:a16="http://schemas.microsoft.com/office/drawing/2014/main" id="{AFC37086-7B00-4478-95BB-553904E4FA5B}"/>
              </a:ext>
            </a:extLst>
          </p:cNvPr>
          <p:cNvSpPr>
            <a:spLocks noGrp="1"/>
          </p:cNvSpPr>
          <p:nvPr>
            <p:ph idx="1"/>
          </p:nvPr>
        </p:nvSpPr>
        <p:spPr>
          <a:xfrm>
            <a:off x="1005840" y="2455333"/>
            <a:ext cx="12618720" cy="4940142"/>
          </a:xfrm>
        </p:spPr>
        <p:txBody>
          <a:bodyPr/>
          <a:lstStyle/>
          <a:p>
            <a:r>
              <a:rPr lang="en-US" dirty="0"/>
              <a:t>What if we brought high quality medical education to a refugee dense population and invited them to join us in becoming part of their solution?</a:t>
            </a:r>
          </a:p>
          <a:p>
            <a:r>
              <a:rPr lang="en-US" dirty="0"/>
              <a:t>Could we improve health outcomes?</a:t>
            </a:r>
          </a:p>
          <a:p>
            <a:r>
              <a:rPr lang="en-US" dirty="0"/>
              <a:t>Could we improve health professional retention?</a:t>
            </a:r>
          </a:p>
          <a:p>
            <a:r>
              <a:rPr lang="en-US" dirty="0"/>
              <a:t>Could we improve access to tertiary education?</a:t>
            </a:r>
          </a:p>
          <a:p>
            <a:r>
              <a:rPr lang="en-US" dirty="0"/>
              <a:t>How can we address the perceived weaknesses of the current higher education model?</a:t>
            </a:r>
          </a:p>
        </p:txBody>
      </p:sp>
      <p:sp>
        <p:nvSpPr>
          <p:cNvPr id="4" name="Slide Number Placeholder 3">
            <a:extLst>
              <a:ext uri="{FF2B5EF4-FFF2-40B4-BE49-F238E27FC236}">
                <a16:creationId xmlns:a16="http://schemas.microsoft.com/office/drawing/2014/main" id="{AFFEBA67-36DD-4DEC-9C52-562A85C07D6A}"/>
              </a:ext>
            </a:extLst>
          </p:cNvPr>
          <p:cNvSpPr>
            <a:spLocks noGrp="1"/>
          </p:cNvSpPr>
          <p:nvPr>
            <p:ph type="sldNum" sz="quarter" idx="10"/>
          </p:nvPr>
        </p:nvSpPr>
        <p:spPr/>
        <p:txBody>
          <a:bodyPr/>
          <a:lstStyle/>
          <a:p>
            <a:fld id="{B2B613A9-0196-4103-A730-64D9B0C7CDAE}" type="slidenum">
              <a:rPr lang="en-US" smtClean="0"/>
              <a:pPr/>
              <a:t>26</a:t>
            </a:fld>
            <a:endParaRPr lang="en-US" dirty="0"/>
          </a:p>
        </p:txBody>
      </p:sp>
    </p:spTree>
    <p:extLst>
      <p:ext uri="{BB962C8B-B14F-4D97-AF65-F5344CB8AC3E}">
        <p14:creationId xmlns:p14="http://schemas.microsoft.com/office/powerpoint/2010/main" val="1153838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2CFDB-C4E1-4718-80CE-87EE15D560A7}"/>
              </a:ext>
            </a:extLst>
          </p:cNvPr>
          <p:cNvSpPr>
            <a:spLocks noGrp="1"/>
          </p:cNvSpPr>
          <p:nvPr>
            <p:ph type="title"/>
          </p:nvPr>
        </p:nvSpPr>
        <p:spPr/>
        <p:txBody>
          <a:bodyPr/>
          <a:lstStyle/>
          <a:p>
            <a:r>
              <a:rPr lang="en-US" dirty="0"/>
              <a:t>Medical Education for Refugees Near Refugees</a:t>
            </a:r>
          </a:p>
        </p:txBody>
      </p:sp>
      <p:sp>
        <p:nvSpPr>
          <p:cNvPr id="3" name="Content Placeholder 2">
            <a:extLst>
              <a:ext uri="{FF2B5EF4-FFF2-40B4-BE49-F238E27FC236}">
                <a16:creationId xmlns:a16="http://schemas.microsoft.com/office/drawing/2014/main" id="{3DD0DC98-5B2C-47DE-BCA4-3B1334B587A8}"/>
              </a:ext>
            </a:extLst>
          </p:cNvPr>
          <p:cNvSpPr>
            <a:spLocks noGrp="1"/>
          </p:cNvSpPr>
          <p:nvPr>
            <p:ph idx="1"/>
          </p:nvPr>
        </p:nvSpPr>
        <p:spPr/>
        <p:txBody>
          <a:bodyPr/>
          <a:lstStyle/>
          <a:p>
            <a:r>
              <a:rPr lang="en-US" dirty="0"/>
              <a:t>Medical care is available</a:t>
            </a:r>
          </a:p>
          <a:p>
            <a:r>
              <a:rPr lang="en-US" dirty="0"/>
              <a:t>Health education is available</a:t>
            </a:r>
          </a:p>
          <a:p>
            <a:r>
              <a:rPr lang="en-US" dirty="0"/>
              <a:t>No formal medical education programs specifically to include refugees as students</a:t>
            </a:r>
          </a:p>
          <a:p>
            <a:r>
              <a:rPr lang="en-US" dirty="0"/>
              <a:t>Attempts have been thwarted by social and political unrest:</a:t>
            </a:r>
          </a:p>
          <a:p>
            <a:r>
              <a:rPr lang="en-US" dirty="0" err="1"/>
              <a:t>Kajo</a:t>
            </a:r>
            <a:r>
              <a:rPr lang="en-US" dirty="0"/>
              <a:t> </a:t>
            </a:r>
            <a:r>
              <a:rPr lang="en-US" dirty="0" err="1"/>
              <a:t>Keji</a:t>
            </a:r>
            <a:r>
              <a:rPr lang="en-US" dirty="0"/>
              <a:t> Health Training Institute is rebuilding across the border in Uganda </a:t>
            </a:r>
          </a:p>
        </p:txBody>
      </p:sp>
      <p:sp>
        <p:nvSpPr>
          <p:cNvPr id="4" name="Slide Number Placeholder 3">
            <a:extLst>
              <a:ext uri="{FF2B5EF4-FFF2-40B4-BE49-F238E27FC236}">
                <a16:creationId xmlns:a16="http://schemas.microsoft.com/office/drawing/2014/main" id="{B1C09E99-6B3A-4F55-97F1-AE96A84D9E5A}"/>
              </a:ext>
            </a:extLst>
          </p:cNvPr>
          <p:cNvSpPr>
            <a:spLocks noGrp="1"/>
          </p:cNvSpPr>
          <p:nvPr>
            <p:ph type="sldNum" sz="quarter" idx="10"/>
          </p:nvPr>
        </p:nvSpPr>
        <p:spPr/>
        <p:txBody>
          <a:bodyPr/>
          <a:lstStyle/>
          <a:p>
            <a:fld id="{B2B613A9-0196-4103-A730-64D9B0C7CDAE}" type="slidenum">
              <a:rPr lang="en-US" smtClean="0"/>
              <a:pPr/>
              <a:t>27</a:t>
            </a:fld>
            <a:endParaRPr lang="en-US" dirty="0"/>
          </a:p>
        </p:txBody>
      </p:sp>
    </p:spTree>
    <p:extLst>
      <p:ext uri="{BB962C8B-B14F-4D97-AF65-F5344CB8AC3E}">
        <p14:creationId xmlns:p14="http://schemas.microsoft.com/office/powerpoint/2010/main" val="1146577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35C5-52B9-4413-B1B6-CC4BBC85B019}"/>
              </a:ext>
            </a:extLst>
          </p:cNvPr>
          <p:cNvSpPr>
            <a:spLocks noGrp="1"/>
          </p:cNvSpPr>
          <p:nvPr>
            <p:ph type="title"/>
          </p:nvPr>
        </p:nvSpPr>
        <p:spPr/>
        <p:txBody>
          <a:bodyPr/>
          <a:lstStyle/>
          <a:p>
            <a:r>
              <a:rPr lang="en-US" dirty="0"/>
              <a:t>Medical education for refugees near refugees</a:t>
            </a:r>
            <a:br>
              <a:rPr lang="en-US" dirty="0"/>
            </a:br>
            <a:r>
              <a:rPr lang="en-US" dirty="0"/>
              <a:t>Findings in </a:t>
            </a:r>
            <a:r>
              <a:rPr lang="en-US" dirty="0" err="1"/>
              <a:t>Gambella</a:t>
            </a:r>
            <a:endParaRPr lang="en-US" dirty="0"/>
          </a:p>
        </p:txBody>
      </p:sp>
      <p:sp>
        <p:nvSpPr>
          <p:cNvPr id="3" name="Content Placeholder 2">
            <a:extLst>
              <a:ext uri="{FF2B5EF4-FFF2-40B4-BE49-F238E27FC236}">
                <a16:creationId xmlns:a16="http://schemas.microsoft.com/office/drawing/2014/main" id="{3ADCACC7-12C2-49DF-8E5A-7C34A3A94B40}"/>
              </a:ext>
            </a:extLst>
          </p:cNvPr>
          <p:cNvSpPr>
            <a:spLocks noGrp="1"/>
          </p:cNvSpPr>
          <p:nvPr>
            <p:ph idx="1"/>
          </p:nvPr>
        </p:nvSpPr>
        <p:spPr/>
        <p:txBody>
          <a:bodyPr/>
          <a:lstStyle/>
          <a:p>
            <a:r>
              <a:rPr lang="en-US" dirty="0" err="1"/>
              <a:t>Gambella</a:t>
            </a:r>
            <a:r>
              <a:rPr lang="en-US" dirty="0"/>
              <a:t> Medical School Project</a:t>
            </a:r>
          </a:p>
          <a:p>
            <a:r>
              <a:rPr lang="en-US" dirty="0"/>
              <a:t>First site visit, 2017; second site visit January 2018</a:t>
            </a:r>
          </a:p>
          <a:p>
            <a:r>
              <a:rPr lang="en-US" dirty="0"/>
              <a:t>Physician/population ratio for S Sudan is 1:100,000 (</a:t>
            </a:r>
            <a:r>
              <a:rPr lang="en-US" dirty="0" err="1"/>
              <a:t>Unicef</a:t>
            </a:r>
            <a:r>
              <a:rPr lang="en-US" dirty="0"/>
              <a:t>)</a:t>
            </a:r>
          </a:p>
          <a:p>
            <a:r>
              <a:rPr lang="en-US" dirty="0"/>
              <a:t>500,000 Ethiopian population</a:t>
            </a:r>
          </a:p>
          <a:p>
            <a:r>
              <a:rPr lang="en-US" dirty="0"/>
              <a:t>400,000 refugee population</a:t>
            </a:r>
          </a:p>
          <a:p>
            <a:r>
              <a:rPr lang="en-US" dirty="0"/>
              <a:t>Health disparities in the region</a:t>
            </a:r>
          </a:p>
          <a:p>
            <a:r>
              <a:rPr lang="en-US" dirty="0"/>
              <a:t>Inadequate staffing, high turnover of medical professionals</a:t>
            </a:r>
          </a:p>
          <a:p>
            <a:r>
              <a:rPr lang="en-US" dirty="0"/>
              <a:t>Inadequate access to primary and specialty care</a:t>
            </a:r>
          </a:p>
          <a:p>
            <a:r>
              <a:rPr lang="en-US" dirty="0"/>
              <a:t>Limited access to radiology studies, labs</a:t>
            </a:r>
          </a:p>
          <a:p>
            <a:r>
              <a:rPr lang="en-US" dirty="0"/>
              <a:t>Inadequate physical facilities</a:t>
            </a:r>
          </a:p>
          <a:p>
            <a:endParaRPr lang="en-US" dirty="0"/>
          </a:p>
        </p:txBody>
      </p:sp>
      <p:sp>
        <p:nvSpPr>
          <p:cNvPr id="4" name="Slide Number Placeholder 3">
            <a:extLst>
              <a:ext uri="{FF2B5EF4-FFF2-40B4-BE49-F238E27FC236}">
                <a16:creationId xmlns:a16="http://schemas.microsoft.com/office/drawing/2014/main" id="{2D049B8C-5B56-4416-A71F-A1DDA76BF851}"/>
              </a:ext>
            </a:extLst>
          </p:cNvPr>
          <p:cNvSpPr>
            <a:spLocks noGrp="1"/>
          </p:cNvSpPr>
          <p:nvPr>
            <p:ph type="sldNum" sz="quarter" idx="10"/>
          </p:nvPr>
        </p:nvSpPr>
        <p:spPr/>
        <p:txBody>
          <a:bodyPr/>
          <a:lstStyle/>
          <a:p>
            <a:fld id="{B2B613A9-0196-4103-A730-64D9B0C7CDAE}" type="slidenum">
              <a:rPr lang="en-US" smtClean="0"/>
              <a:pPr/>
              <a:t>28</a:t>
            </a:fld>
            <a:endParaRPr lang="en-US" dirty="0"/>
          </a:p>
        </p:txBody>
      </p:sp>
    </p:spTree>
    <p:extLst>
      <p:ext uri="{BB962C8B-B14F-4D97-AF65-F5344CB8AC3E}">
        <p14:creationId xmlns:p14="http://schemas.microsoft.com/office/powerpoint/2010/main" val="3109094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AF17-3FAA-4927-8113-DC474E59CC00}"/>
              </a:ext>
            </a:extLst>
          </p:cNvPr>
          <p:cNvSpPr>
            <a:spLocks noGrp="1"/>
          </p:cNvSpPr>
          <p:nvPr>
            <p:ph type="title"/>
          </p:nvPr>
        </p:nvSpPr>
        <p:spPr/>
        <p:txBody>
          <a:bodyPr/>
          <a:lstStyle/>
          <a:p>
            <a:r>
              <a:rPr lang="en-US" dirty="0" err="1"/>
              <a:t>Gambella</a:t>
            </a:r>
            <a:r>
              <a:rPr lang="en-US" dirty="0"/>
              <a:t> Medical School Site Visit</a:t>
            </a:r>
            <a:br>
              <a:rPr lang="en-US" dirty="0"/>
            </a:br>
            <a:r>
              <a:rPr lang="en-US" dirty="0"/>
              <a:t>Findings</a:t>
            </a:r>
          </a:p>
        </p:txBody>
      </p:sp>
      <p:sp>
        <p:nvSpPr>
          <p:cNvPr id="3" name="Content Placeholder 2">
            <a:extLst>
              <a:ext uri="{FF2B5EF4-FFF2-40B4-BE49-F238E27FC236}">
                <a16:creationId xmlns:a16="http://schemas.microsoft.com/office/drawing/2014/main" id="{9471AB81-56C9-46EA-9878-DCC1C1F033BF}"/>
              </a:ext>
            </a:extLst>
          </p:cNvPr>
          <p:cNvSpPr>
            <a:spLocks noGrp="1"/>
          </p:cNvSpPr>
          <p:nvPr>
            <p:ph idx="1"/>
          </p:nvPr>
        </p:nvSpPr>
        <p:spPr/>
        <p:txBody>
          <a:bodyPr/>
          <a:lstStyle/>
          <a:p>
            <a:r>
              <a:rPr lang="en-US" dirty="0" err="1"/>
              <a:t>Gambella</a:t>
            </a:r>
            <a:r>
              <a:rPr lang="en-US" dirty="0"/>
              <a:t> University is highly supportive</a:t>
            </a:r>
          </a:p>
          <a:p>
            <a:r>
              <a:rPr lang="en-US" dirty="0"/>
              <a:t>Regional president, health and education secretaries, mayor are highly supportive</a:t>
            </a:r>
          </a:p>
          <a:p>
            <a:r>
              <a:rPr lang="en-US" dirty="0"/>
              <a:t>Minister of Health Dr. Amir is highly supportive</a:t>
            </a:r>
          </a:p>
          <a:p>
            <a:r>
              <a:rPr lang="en-US" dirty="0"/>
              <a:t>University recently expanded its facilities, including housing, library, study labs</a:t>
            </a:r>
          </a:p>
        </p:txBody>
      </p:sp>
      <p:sp>
        <p:nvSpPr>
          <p:cNvPr id="4" name="Slide Number Placeholder 3">
            <a:extLst>
              <a:ext uri="{FF2B5EF4-FFF2-40B4-BE49-F238E27FC236}">
                <a16:creationId xmlns:a16="http://schemas.microsoft.com/office/drawing/2014/main" id="{6EA88345-6E3E-4757-9BB0-829174670F63}"/>
              </a:ext>
            </a:extLst>
          </p:cNvPr>
          <p:cNvSpPr>
            <a:spLocks noGrp="1"/>
          </p:cNvSpPr>
          <p:nvPr>
            <p:ph type="sldNum" sz="quarter" idx="10"/>
          </p:nvPr>
        </p:nvSpPr>
        <p:spPr/>
        <p:txBody>
          <a:bodyPr/>
          <a:lstStyle/>
          <a:p>
            <a:fld id="{B2B613A9-0196-4103-A730-64D9B0C7CDAE}" type="slidenum">
              <a:rPr lang="en-US" smtClean="0"/>
              <a:pPr/>
              <a:t>29</a:t>
            </a:fld>
            <a:endParaRPr lang="en-US" dirty="0"/>
          </a:p>
        </p:txBody>
      </p:sp>
    </p:spTree>
    <p:extLst>
      <p:ext uri="{BB962C8B-B14F-4D97-AF65-F5344CB8AC3E}">
        <p14:creationId xmlns:p14="http://schemas.microsoft.com/office/powerpoint/2010/main" val="427849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Hope for the World: Global Medical Education</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Gandhi</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a:xfrm>
            <a:off x="1005840" y="2861733"/>
            <a:ext cx="12618720" cy="4533742"/>
          </a:xfrm>
        </p:spPr>
        <p:txBody>
          <a:bodyPr>
            <a:noAutofit/>
          </a:bodyPr>
          <a:lstStyle/>
          <a:p>
            <a:pPr>
              <a:lnSpc>
                <a:spcPct val="100000"/>
              </a:lnSpc>
              <a:spcBef>
                <a:spcPts val="0"/>
              </a:spcBef>
            </a:pPr>
            <a:endParaRPr lang="en-US" dirty="0">
              <a:solidFill>
                <a:schemeClr val="tx1"/>
              </a:solidFill>
              <a:latin typeface="Arial" panose="020B0604020202020204" pitchFamily="34" charset="0"/>
              <a:cs typeface="Arial" panose="020B0604020202020204" pitchFamily="34" charset="0"/>
            </a:endParaRPr>
          </a:p>
          <a:p>
            <a:pPr lvl="1">
              <a:lnSpc>
                <a:spcPct val="100000"/>
              </a:lnSpc>
              <a:spcBef>
                <a:spcPts val="0"/>
              </a:spcBef>
            </a:pPr>
            <a:r>
              <a:rPr lang="en-US" sz="3200" i="1" dirty="0">
                <a:solidFill>
                  <a:srgbClr val="444444"/>
                </a:solidFill>
                <a:latin typeface="Arial" panose="020B0604020202020204" pitchFamily="34" charset="0"/>
                <a:cs typeface="Arial" panose="020B0604020202020204" pitchFamily="34" charset="0"/>
              </a:rPr>
              <a:t>“Be the change you seek…” Gandhi</a:t>
            </a: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t>3</a:t>
            </a:fld>
            <a:endParaRPr lang="en-US" dirty="0"/>
          </a:p>
        </p:txBody>
      </p:sp>
    </p:spTree>
    <p:extLst>
      <p:ext uri="{BB962C8B-B14F-4D97-AF65-F5344CB8AC3E}">
        <p14:creationId xmlns:p14="http://schemas.microsoft.com/office/powerpoint/2010/main" val="2877310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FC25EA-D22B-456C-BC01-C8397CDC3F11}"/>
              </a:ext>
            </a:extLst>
          </p:cNvPr>
          <p:cNvSpPr>
            <a:spLocks noGrp="1"/>
          </p:cNvSpPr>
          <p:nvPr>
            <p:ph type="sldNum" sz="quarter" idx="10"/>
          </p:nvPr>
        </p:nvSpPr>
        <p:spPr/>
        <p:txBody>
          <a:bodyPr/>
          <a:lstStyle/>
          <a:p>
            <a:fld id="{B2B613A9-0196-4103-A730-64D9B0C7CDAE}" type="slidenum">
              <a:rPr lang="en-US" smtClean="0"/>
              <a:pPr/>
              <a:t>30</a:t>
            </a:fld>
            <a:endParaRPr lang="en-US" dirty="0"/>
          </a:p>
        </p:txBody>
      </p:sp>
      <p:pic>
        <p:nvPicPr>
          <p:cNvPr id="3" name="Picture 2">
            <a:extLst>
              <a:ext uri="{FF2B5EF4-FFF2-40B4-BE49-F238E27FC236}">
                <a16:creationId xmlns:a16="http://schemas.microsoft.com/office/drawing/2014/main" id="{DC484F84-4E24-4752-9F49-29183E1BE8C7}"/>
              </a:ext>
            </a:extLst>
          </p:cNvPr>
          <p:cNvPicPr>
            <a:picLocks noChangeAspect="1"/>
          </p:cNvPicPr>
          <p:nvPr/>
        </p:nvPicPr>
        <p:blipFill>
          <a:blip r:embed="rId2"/>
          <a:stretch>
            <a:fillRect/>
          </a:stretch>
        </p:blipFill>
        <p:spPr>
          <a:xfrm>
            <a:off x="1876927" y="16833"/>
            <a:ext cx="8960406" cy="7246709"/>
          </a:xfrm>
          <a:prstGeom prst="rect">
            <a:avLst/>
          </a:prstGeom>
        </p:spPr>
      </p:pic>
    </p:spTree>
    <p:extLst>
      <p:ext uri="{BB962C8B-B14F-4D97-AF65-F5344CB8AC3E}">
        <p14:creationId xmlns:p14="http://schemas.microsoft.com/office/powerpoint/2010/main" val="2982237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9C8760-76C3-4675-81D9-6FC2D57191B0}"/>
              </a:ext>
            </a:extLst>
          </p:cNvPr>
          <p:cNvSpPr>
            <a:spLocks noGrp="1"/>
          </p:cNvSpPr>
          <p:nvPr>
            <p:ph type="sldNum" sz="quarter" idx="10"/>
          </p:nvPr>
        </p:nvSpPr>
        <p:spPr/>
        <p:txBody>
          <a:bodyPr/>
          <a:lstStyle/>
          <a:p>
            <a:fld id="{B2B613A9-0196-4103-A730-64D9B0C7CDAE}" type="slidenum">
              <a:rPr lang="en-US" smtClean="0"/>
              <a:pPr/>
              <a:t>31</a:t>
            </a:fld>
            <a:endParaRPr lang="en-US" dirty="0"/>
          </a:p>
        </p:txBody>
      </p:sp>
      <p:pic>
        <p:nvPicPr>
          <p:cNvPr id="3" name="Picture 2">
            <a:extLst>
              <a:ext uri="{FF2B5EF4-FFF2-40B4-BE49-F238E27FC236}">
                <a16:creationId xmlns:a16="http://schemas.microsoft.com/office/drawing/2014/main" id="{6442D9DA-D313-4513-8D52-9906A6A445F5}"/>
              </a:ext>
            </a:extLst>
          </p:cNvPr>
          <p:cNvPicPr>
            <a:picLocks noChangeAspect="1"/>
          </p:cNvPicPr>
          <p:nvPr/>
        </p:nvPicPr>
        <p:blipFill>
          <a:blip r:embed="rId2"/>
          <a:stretch>
            <a:fillRect/>
          </a:stretch>
        </p:blipFill>
        <p:spPr>
          <a:xfrm>
            <a:off x="2380" y="-182387"/>
            <a:ext cx="13203467" cy="7429853"/>
          </a:xfrm>
          <a:prstGeom prst="rect">
            <a:avLst/>
          </a:prstGeom>
        </p:spPr>
      </p:pic>
    </p:spTree>
    <p:extLst>
      <p:ext uri="{BB962C8B-B14F-4D97-AF65-F5344CB8AC3E}">
        <p14:creationId xmlns:p14="http://schemas.microsoft.com/office/powerpoint/2010/main" val="3168951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E161D8-4EB1-464D-A30E-78765FE9D03E}"/>
              </a:ext>
            </a:extLst>
          </p:cNvPr>
          <p:cNvSpPr>
            <a:spLocks noGrp="1"/>
          </p:cNvSpPr>
          <p:nvPr>
            <p:ph type="sldNum" sz="quarter" idx="10"/>
          </p:nvPr>
        </p:nvSpPr>
        <p:spPr/>
        <p:txBody>
          <a:bodyPr/>
          <a:lstStyle/>
          <a:p>
            <a:fld id="{B2B613A9-0196-4103-A730-64D9B0C7CDAE}" type="slidenum">
              <a:rPr lang="en-US" smtClean="0"/>
              <a:pPr/>
              <a:t>32</a:t>
            </a:fld>
            <a:endParaRPr lang="en-US" dirty="0"/>
          </a:p>
        </p:txBody>
      </p:sp>
      <p:pic>
        <p:nvPicPr>
          <p:cNvPr id="3" name="Picture 2">
            <a:extLst>
              <a:ext uri="{FF2B5EF4-FFF2-40B4-BE49-F238E27FC236}">
                <a16:creationId xmlns:a16="http://schemas.microsoft.com/office/drawing/2014/main" id="{E3EEDE41-A216-4948-B3B9-97B017825127}"/>
              </a:ext>
            </a:extLst>
          </p:cNvPr>
          <p:cNvPicPr>
            <a:picLocks noChangeAspect="1"/>
          </p:cNvPicPr>
          <p:nvPr/>
        </p:nvPicPr>
        <p:blipFill>
          <a:blip r:embed="rId2"/>
          <a:stretch>
            <a:fillRect/>
          </a:stretch>
        </p:blipFill>
        <p:spPr>
          <a:xfrm>
            <a:off x="2381" y="-239558"/>
            <a:ext cx="13273352" cy="7469178"/>
          </a:xfrm>
          <a:prstGeom prst="rect">
            <a:avLst/>
          </a:prstGeom>
        </p:spPr>
      </p:pic>
    </p:spTree>
    <p:extLst>
      <p:ext uri="{BB962C8B-B14F-4D97-AF65-F5344CB8AC3E}">
        <p14:creationId xmlns:p14="http://schemas.microsoft.com/office/powerpoint/2010/main" val="146819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6D9F8-CA18-490D-8DD8-48341966B468}"/>
              </a:ext>
            </a:extLst>
          </p:cNvPr>
          <p:cNvSpPr>
            <a:spLocks noGrp="1"/>
          </p:cNvSpPr>
          <p:nvPr>
            <p:ph type="sldNum" sz="quarter" idx="10"/>
          </p:nvPr>
        </p:nvSpPr>
        <p:spPr/>
        <p:txBody>
          <a:bodyPr/>
          <a:lstStyle/>
          <a:p>
            <a:fld id="{B2B613A9-0196-4103-A730-64D9B0C7CDAE}" type="slidenum">
              <a:rPr lang="en-US" smtClean="0"/>
              <a:pPr/>
              <a:t>33</a:t>
            </a:fld>
            <a:endParaRPr lang="en-US" dirty="0"/>
          </a:p>
        </p:txBody>
      </p:sp>
      <p:pic>
        <p:nvPicPr>
          <p:cNvPr id="3" name="Picture 2">
            <a:extLst>
              <a:ext uri="{FF2B5EF4-FFF2-40B4-BE49-F238E27FC236}">
                <a16:creationId xmlns:a16="http://schemas.microsoft.com/office/drawing/2014/main" id="{DE936E72-BF31-497E-AD3C-B2D1286D26C3}"/>
              </a:ext>
            </a:extLst>
          </p:cNvPr>
          <p:cNvPicPr>
            <a:picLocks noChangeAspect="1"/>
          </p:cNvPicPr>
          <p:nvPr/>
        </p:nvPicPr>
        <p:blipFill>
          <a:blip r:embed="rId2"/>
          <a:stretch>
            <a:fillRect/>
          </a:stretch>
        </p:blipFill>
        <p:spPr>
          <a:xfrm>
            <a:off x="2380" y="-249087"/>
            <a:ext cx="13352093" cy="7513487"/>
          </a:xfrm>
          <a:prstGeom prst="rect">
            <a:avLst/>
          </a:prstGeom>
        </p:spPr>
      </p:pic>
    </p:spTree>
    <p:extLst>
      <p:ext uri="{BB962C8B-B14F-4D97-AF65-F5344CB8AC3E}">
        <p14:creationId xmlns:p14="http://schemas.microsoft.com/office/powerpoint/2010/main" val="1274597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FFE04E-CCE5-4914-A787-990A8B11BD37}"/>
              </a:ext>
            </a:extLst>
          </p:cNvPr>
          <p:cNvSpPr>
            <a:spLocks noGrp="1"/>
          </p:cNvSpPr>
          <p:nvPr>
            <p:ph type="sldNum" sz="quarter" idx="10"/>
          </p:nvPr>
        </p:nvSpPr>
        <p:spPr/>
        <p:txBody>
          <a:bodyPr/>
          <a:lstStyle/>
          <a:p>
            <a:fld id="{B2B613A9-0196-4103-A730-64D9B0C7CDAE}" type="slidenum">
              <a:rPr lang="en-US" smtClean="0"/>
              <a:pPr/>
              <a:t>34</a:t>
            </a:fld>
            <a:endParaRPr lang="en-US" dirty="0"/>
          </a:p>
        </p:txBody>
      </p:sp>
      <p:pic>
        <p:nvPicPr>
          <p:cNvPr id="3" name="Picture 2">
            <a:extLst>
              <a:ext uri="{FF2B5EF4-FFF2-40B4-BE49-F238E27FC236}">
                <a16:creationId xmlns:a16="http://schemas.microsoft.com/office/drawing/2014/main" id="{F2E28C28-A4C2-4911-B628-8CDD6584F380}"/>
              </a:ext>
            </a:extLst>
          </p:cNvPr>
          <p:cNvPicPr>
            <a:picLocks noChangeAspect="1"/>
          </p:cNvPicPr>
          <p:nvPr/>
        </p:nvPicPr>
        <p:blipFill>
          <a:blip r:embed="rId2"/>
          <a:stretch>
            <a:fillRect/>
          </a:stretch>
        </p:blipFill>
        <p:spPr>
          <a:xfrm>
            <a:off x="0" y="-1"/>
            <a:ext cx="12884386" cy="7247467"/>
          </a:xfrm>
          <a:prstGeom prst="rect">
            <a:avLst/>
          </a:prstGeom>
        </p:spPr>
      </p:pic>
    </p:spTree>
    <p:extLst>
      <p:ext uri="{BB962C8B-B14F-4D97-AF65-F5344CB8AC3E}">
        <p14:creationId xmlns:p14="http://schemas.microsoft.com/office/powerpoint/2010/main" val="3941934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745FC9-B181-4B0B-B934-E59B764EFEF0}"/>
              </a:ext>
            </a:extLst>
          </p:cNvPr>
          <p:cNvSpPr>
            <a:spLocks noGrp="1"/>
          </p:cNvSpPr>
          <p:nvPr>
            <p:ph type="sldNum" sz="quarter" idx="10"/>
          </p:nvPr>
        </p:nvSpPr>
        <p:spPr/>
        <p:txBody>
          <a:bodyPr/>
          <a:lstStyle/>
          <a:p>
            <a:fld id="{B2B613A9-0196-4103-A730-64D9B0C7CDAE}" type="slidenum">
              <a:rPr lang="en-US" smtClean="0"/>
              <a:pPr/>
              <a:t>35</a:t>
            </a:fld>
            <a:endParaRPr lang="en-US" dirty="0"/>
          </a:p>
        </p:txBody>
      </p:sp>
      <p:pic>
        <p:nvPicPr>
          <p:cNvPr id="3" name="Picture 2">
            <a:extLst>
              <a:ext uri="{FF2B5EF4-FFF2-40B4-BE49-F238E27FC236}">
                <a16:creationId xmlns:a16="http://schemas.microsoft.com/office/drawing/2014/main" id="{EDCDDEC5-18B9-4E83-86C8-FDD52FC97635}"/>
              </a:ext>
            </a:extLst>
          </p:cNvPr>
          <p:cNvPicPr>
            <a:picLocks noChangeAspect="1"/>
          </p:cNvPicPr>
          <p:nvPr/>
        </p:nvPicPr>
        <p:blipFill>
          <a:blip r:embed="rId2"/>
          <a:stretch>
            <a:fillRect/>
          </a:stretch>
        </p:blipFill>
        <p:spPr>
          <a:xfrm>
            <a:off x="-1" y="-1"/>
            <a:ext cx="13394267" cy="7534275"/>
          </a:xfrm>
          <a:prstGeom prst="rect">
            <a:avLst/>
          </a:prstGeom>
        </p:spPr>
      </p:pic>
    </p:spTree>
    <p:extLst>
      <p:ext uri="{BB962C8B-B14F-4D97-AF65-F5344CB8AC3E}">
        <p14:creationId xmlns:p14="http://schemas.microsoft.com/office/powerpoint/2010/main" val="4293880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62538E-7571-4046-8AAD-E608D256E748}"/>
              </a:ext>
            </a:extLst>
          </p:cNvPr>
          <p:cNvSpPr>
            <a:spLocks noGrp="1"/>
          </p:cNvSpPr>
          <p:nvPr>
            <p:ph type="sldNum" sz="quarter" idx="10"/>
          </p:nvPr>
        </p:nvSpPr>
        <p:spPr/>
        <p:txBody>
          <a:bodyPr/>
          <a:lstStyle/>
          <a:p>
            <a:fld id="{B2B613A9-0196-4103-A730-64D9B0C7CDAE}" type="slidenum">
              <a:rPr lang="en-US" smtClean="0"/>
              <a:pPr/>
              <a:t>36</a:t>
            </a:fld>
            <a:endParaRPr lang="en-US" dirty="0"/>
          </a:p>
        </p:txBody>
      </p:sp>
      <p:pic>
        <p:nvPicPr>
          <p:cNvPr id="3" name="Picture 2">
            <a:extLst>
              <a:ext uri="{FF2B5EF4-FFF2-40B4-BE49-F238E27FC236}">
                <a16:creationId xmlns:a16="http://schemas.microsoft.com/office/drawing/2014/main" id="{11935FDF-942E-48BC-B828-8E104542E3B5}"/>
              </a:ext>
            </a:extLst>
          </p:cNvPr>
          <p:cNvPicPr>
            <a:picLocks noChangeAspect="1"/>
          </p:cNvPicPr>
          <p:nvPr/>
        </p:nvPicPr>
        <p:blipFill>
          <a:blip r:embed="rId2"/>
          <a:stretch>
            <a:fillRect/>
          </a:stretch>
        </p:blipFill>
        <p:spPr>
          <a:xfrm rot="10800000">
            <a:off x="1523997" y="-20440"/>
            <a:ext cx="9922936" cy="7442203"/>
          </a:xfrm>
          <a:prstGeom prst="rect">
            <a:avLst/>
          </a:prstGeom>
        </p:spPr>
      </p:pic>
    </p:spTree>
    <p:extLst>
      <p:ext uri="{BB962C8B-B14F-4D97-AF65-F5344CB8AC3E}">
        <p14:creationId xmlns:p14="http://schemas.microsoft.com/office/powerpoint/2010/main" val="2164442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5A91-5A49-4775-9ED0-AF16EC72A646}"/>
              </a:ext>
            </a:extLst>
          </p:cNvPr>
          <p:cNvSpPr>
            <a:spLocks noGrp="1"/>
          </p:cNvSpPr>
          <p:nvPr>
            <p:ph type="title"/>
          </p:nvPr>
        </p:nvSpPr>
        <p:spPr>
          <a:xfrm>
            <a:off x="1005840" y="217169"/>
            <a:ext cx="12618720" cy="1594698"/>
          </a:xfrm>
        </p:spPr>
        <p:txBody>
          <a:bodyPr/>
          <a:lstStyle/>
          <a:p>
            <a:r>
              <a:rPr lang="en-US" dirty="0" err="1"/>
              <a:t>Gambella</a:t>
            </a:r>
            <a:r>
              <a:rPr lang="en-US" dirty="0"/>
              <a:t> Medical School</a:t>
            </a:r>
            <a:br>
              <a:rPr lang="en-US" dirty="0"/>
            </a:br>
            <a:r>
              <a:rPr lang="en-US" dirty="0"/>
              <a:t>working principles</a:t>
            </a:r>
          </a:p>
        </p:txBody>
      </p:sp>
      <p:sp>
        <p:nvSpPr>
          <p:cNvPr id="3" name="Content Placeholder 2">
            <a:extLst>
              <a:ext uri="{FF2B5EF4-FFF2-40B4-BE49-F238E27FC236}">
                <a16:creationId xmlns:a16="http://schemas.microsoft.com/office/drawing/2014/main" id="{2E9929CA-2B59-4072-9AF1-A571A153CCC6}"/>
              </a:ext>
            </a:extLst>
          </p:cNvPr>
          <p:cNvSpPr>
            <a:spLocks noGrp="1"/>
          </p:cNvSpPr>
          <p:nvPr>
            <p:ph idx="1"/>
          </p:nvPr>
        </p:nvSpPr>
        <p:spPr>
          <a:xfrm>
            <a:off x="1005840" y="1930400"/>
            <a:ext cx="12618720" cy="5465075"/>
          </a:xfrm>
        </p:spPr>
        <p:txBody>
          <a:bodyPr/>
          <a:lstStyle/>
          <a:p>
            <a:r>
              <a:rPr lang="en-US" dirty="0"/>
              <a:t>Local input and design</a:t>
            </a:r>
          </a:p>
          <a:p>
            <a:r>
              <a:rPr lang="en-US" dirty="0"/>
              <a:t>High quality medical education</a:t>
            </a:r>
          </a:p>
          <a:p>
            <a:r>
              <a:rPr lang="en-US" dirty="0"/>
              <a:t>Partnership with diaspora, U.S. and European partners</a:t>
            </a:r>
          </a:p>
          <a:p>
            <a:r>
              <a:rPr lang="en-US" dirty="0"/>
              <a:t>Remote education access through IT connections</a:t>
            </a:r>
          </a:p>
          <a:p>
            <a:r>
              <a:rPr lang="en-US" dirty="0"/>
              <a:t>Shore up local applicants’ likelihood of success starting in 11</a:t>
            </a:r>
            <a:r>
              <a:rPr lang="en-US" baseline="30000" dirty="0"/>
              <a:t>th</a:t>
            </a:r>
            <a:r>
              <a:rPr lang="en-US" dirty="0"/>
              <a:t> grade</a:t>
            </a:r>
          </a:p>
          <a:p>
            <a:r>
              <a:rPr lang="en-US" dirty="0"/>
              <a:t>Team approach to medical education</a:t>
            </a:r>
          </a:p>
          <a:p>
            <a:r>
              <a:rPr lang="en-US" dirty="0"/>
              <a:t>Early clinical experiences in medical school</a:t>
            </a:r>
          </a:p>
          <a:p>
            <a:r>
              <a:rPr lang="en-US" dirty="0"/>
              <a:t>Mutually respectful learning environment, international students</a:t>
            </a:r>
          </a:p>
          <a:p>
            <a:r>
              <a:rPr lang="en-US" dirty="0"/>
              <a:t>Transform health outcomes</a:t>
            </a:r>
          </a:p>
          <a:p>
            <a:r>
              <a:rPr lang="en-US" dirty="0"/>
              <a:t>Expand to other health disciplines</a:t>
            </a:r>
          </a:p>
          <a:p>
            <a:r>
              <a:rPr lang="en-US" dirty="0"/>
              <a:t>Become an agent of peace</a:t>
            </a:r>
          </a:p>
          <a:p>
            <a:endParaRPr lang="en-US" dirty="0"/>
          </a:p>
        </p:txBody>
      </p:sp>
      <p:sp>
        <p:nvSpPr>
          <p:cNvPr id="4" name="Slide Number Placeholder 3">
            <a:extLst>
              <a:ext uri="{FF2B5EF4-FFF2-40B4-BE49-F238E27FC236}">
                <a16:creationId xmlns:a16="http://schemas.microsoft.com/office/drawing/2014/main" id="{143F1F94-28BD-4376-9304-9A2EAEDAF7CF}"/>
              </a:ext>
            </a:extLst>
          </p:cNvPr>
          <p:cNvSpPr>
            <a:spLocks noGrp="1"/>
          </p:cNvSpPr>
          <p:nvPr>
            <p:ph type="sldNum" sz="quarter" idx="10"/>
          </p:nvPr>
        </p:nvSpPr>
        <p:spPr/>
        <p:txBody>
          <a:bodyPr/>
          <a:lstStyle/>
          <a:p>
            <a:fld id="{B2B613A9-0196-4103-A730-64D9B0C7CDAE}" type="slidenum">
              <a:rPr lang="en-US" smtClean="0"/>
              <a:pPr/>
              <a:t>37</a:t>
            </a:fld>
            <a:endParaRPr lang="en-US" dirty="0"/>
          </a:p>
        </p:txBody>
      </p:sp>
    </p:spTree>
    <p:extLst>
      <p:ext uri="{BB962C8B-B14F-4D97-AF65-F5344CB8AC3E}">
        <p14:creationId xmlns:p14="http://schemas.microsoft.com/office/powerpoint/2010/main" val="1154464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6987-538F-4BF7-97D7-E5C77155DC25}"/>
              </a:ext>
            </a:extLst>
          </p:cNvPr>
          <p:cNvSpPr>
            <a:spLocks noGrp="1"/>
          </p:cNvSpPr>
          <p:nvPr>
            <p:ph type="title"/>
          </p:nvPr>
        </p:nvSpPr>
        <p:spPr/>
        <p:txBody>
          <a:bodyPr/>
          <a:lstStyle/>
          <a:p>
            <a:r>
              <a:rPr lang="en-US" dirty="0" err="1"/>
              <a:t>Gambella</a:t>
            </a:r>
            <a:r>
              <a:rPr lang="en-US" dirty="0"/>
              <a:t> Medical School:</a:t>
            </a:r>
            <a:br>
              <a:rPr lang="en-US" dirty="0"/>
            </a:br>
            <a:r>
              <a:rPr lang="en-US" dirty="0"/>
              <a:t>Addressing Challenges</a:t>
            </a:r>
          </a:p>
        </p:txBody>
      </p:sp>
      <p:sp>
        <p:nvSpPr>
          <p:cNvPr id="3" name="Content Placeholder 2">
            <a:extLst>
              <a:ext uri="{FF2B5EF4-FFF2-40B4-BE49-F238E27FC236}">
                <a16:creationId xmlns:a16="http://schemas.microsoft.com/office/drawing/2014/main" id="{375B7CBD-3C62-41D8-B069-095DE4C88214}"/>
              </a:ext>
            </a:extLst>
          </p:cNvPr>
          <p:cNvSpPr>
            <a:spLocks noGrp="1"/>
          </p:cNvSpPr>
          <p:nvPr>
            <p:ph idx="1"/>
          </p:nvPr>
        </p:nvSpPr>
        <p:spPr/>
        <p:txBody>
          <a:bodyPr/>
          <a:lstStyle/>
          <a:p>
            <a:r>
              <a:rPr lang="en-US" dirty="0"/>
              <a:t>lack of understanding from US-based professors on the challenges: recruit professors from the diaspora; educate our US professors</a:t>
            </a:r>
          </a:p>
          <a:p>
            <a:r>
              <a:rPr lang="en-US" dirty="0"/>
              <a:t>“ability to access course and study materials: IT partnerships</a:t>
            </a:r>
          </a:p>
          <a:p>
            <a:r>
              <a:rPr lang="en-US" dirty="0"/>
              <a:t>Balance life and responsibilities: must be understanding of students’ unique challenges</a:t>
            </a:r>
          </a:p>
          <a:p>
            <a:r>
              <a:rPr lang="en-US" dirty="0"/>
              <a:t>“linked to the specific context”: African patients, diseases, tools</a:t>
            </a:r>
          </a:p>
          <a:p>
            <a:r>
              <a:rPr lang="en-US" dirty="0"/>
              <a:t>job opportunities or volunteer opportunities, create a pipeline: Ethiopian leadership clearly sees the need for long term physicians of various specialties in remote areas, including </a:t>
            </a:r>
            <a:r>
              <a:rPr lang="en-US" dirty="0" err="1"/>
              <a:t>Gambella</a:t>
            </a:r>
            <a:endParaRPr lang="en-US" dirty="0"/>
          </a:p>
          <a:p>
            <a:endParaRPr lang="en-US" dirty="0"/>
          </a:p>
        </p:txBody>
      </p:sp>
      <p:sp>
        <p:nvSpPr>
          <p:cNvPr id="4" name="Slide Number Placeholder 3">
            <a:extLst>
              <a:ext uri="{FF2B5EF4-FFF2-40B4-BE49-F238E27FC236}">
                <a16:creationId xmlns:a16="http://schemas.microsoft.com/office/drawing/2014/main" id="{8E2C6E04-30A2-4BFB-9BC7-C354246F0BC5}"/>
              </a:ext>
            </a:extLst>
          </p:cNvPr>
          <p:cNvSpPr>
            <a:spLocks noGrp="1"/>
          </p:cNvSpPr>
          <p:nvPr>
            <p:ph type="sldNum" sz="quarter" idx="10"/>
          </p:nvPr>
        </p:nvSpPr>
        <p:spPr/>
        <p:txBody>
          <a:bodyPr/>
          <a:lstStyle/>
          <a:p>
            <a:fld id="{B2B613A9-0196-4103-A730-64D9B0C7CDAE}" type="slidenum">
              <a:rPr lang="en-US" smtClean="0"/>
              <a:pPr/>
              <a:t>38</a:t>
            </a:fld>
            <a:endParaRPr lang="en-US" dirty="0"/>
          </a:p>
        </p:txBody>
      </p:sp>
    </p:spTree>
    <p:extLst>
      <p:ext uri="{BB962C8B-B14F-4D97-AF65-F5344CB8AC3E}">
        <p14:creationId xmlns:p14="http://schemas.microsoft.com/office/powerpoint/2010/main" val="1908409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207B-16AA-4CF6-8B12-C83F0F82B901}"/>
              </a:ext>
            </a:extLst>
          </p:cNvPr>
          <p:cNvSpPr>
            <a:spLocks noGrp="1"/>
          </p:cNvSpPr>
          <p:nvPr>
            <p:ph type="title"/>
          </p:nvPr>
        </p:nvSpPr>
        <p:spPr/>
        <p:txBody>
          <a:bodyPr/>
          <a:lstStyle/>
          <a:p>
            <a:r>
              <a:rPr lang="en-US" dirty="0" err="1"/>
              <a:t>Gambella</a:t>
            </a:r>
            <a:r>
              <a:rPr lang="en-US" dirty="0"/>
              <a:t> Medical School Summary: </a:t>
            </a:r>
            <a:br>
              <a:rPr lang="en-US" dirty="0"/>
            </a:br>
            <a:r>
              <a:rPr lang="en-US" dirty="0"/>
              <a:t>Priorities</a:t>
            </a:r>
          </a:p>
        </p:txBody>
      </p:sp>
      <p:sp>
        <p:nvSpPr>
          <p:cNvPr id="3" name="Content Placeholder 2">
            <a:extLst>
              <a:ext uri="{FF2B5EF4-FFF2-40B4-BE49-F238E27FC236}">
                <a16:creationId xmlns:a16="http://schemas.microsoft.com/office/drawing/2014/main" id="{EE9B7266-9549-4B2A-9C1C-85DF18C356C9}"/>
              </a:ext>
            </a:extLst>
          </p:cNvPr>
          <p:cNvSpPr>
            <a:spLocks noGrp="1"/>
          </p:cNvSpPr>
          <p:nvPr>
            <p:ph idx="1"/>
          </p:nvPr>
        </p:nvSpPr>
        <p:spPr/>
        <p:txBody>
          <a:bodyPr/>
          <a:lstStyle/>
          <a:p>
            <a:r>
              <a:rPr lang="en-US" dirty="0"/>
              <a:t>Support for this project is broad </a:t>
            </a:r>
          </a:p>
          <a:p>
            <a:r>
              <a:rPr lang="en-US" dirty="0"/>
              <a:t>Need for 11</a:t>
            </a:r>
            <a:r>
              <a:rPr lang="en-US" baseline="30000" dirty="0"/>
              <a:t>th</a:t>
            </a:r>
            <a:r>
              <a:rPr lang="en-US" dirty="0"/>
              <a:t> and 12</a:t>
            </a:r>
            <a:r>
              <a:rPr lang="en-US" baseline="30000" dirty="0"/>
              <a:t>th</a:t>
            </a:r>
            <a:r>
              <a:rPr lang="en-US" dirty="0"/>
              <a:t> grade education enhancement</a:t>
            </a:r>
          </a:p>
          <a:p>
            <a:r>
              <a:rPr lang="en-US" dirty="0"/>
              <a:t>Need for recruitment and retention of locally trained physicians</a:t>
            </a:r>
          </a:p>
          <a:p>
            <a:r>
              <a:rPr lang="en-US" dirty="0"/>
              <a:t>Need for improvement in healthcare delivery and services</a:t>
            </a:r>
          </a:p>
          <a:p>
            <a:r>
              <a:rPr lang="en-US" dirty="0"/>
              <a:t>Need for development  of relationships with outside partners</a:t>
            </a:r>
          </a:p>
          <a:p>
            <a:r>
              <a:rPr lang="en-US" dirty="0"/>
              <a:t>Need to strengthen relationship university with hospital</a:t>
            </a:r>
          </a:p>
          <a:p>
            <a:r>
              <a:rPr lang="en-US" dirty="0"/>
              <a:t>Development of a teaching hospital</a:t>
            </a:r>
          </a:p>
          <a:p>
            <a:endParaRPr lang="en-US" dirty="0"/>
          </a:p>
        </p:txBody>
      </p:sp>
      <p:sp>
        <p:nvSpPr>
          <p:cNvPr id="4" name="Slide Number Placeholder 3">
            <a:extLst>
              <a:ext uri="{FF2B5EF4-FFF2-40B4-BE49-F238E27FC236}">
                <a16:creationId xmlns:a16="http://schemas.microsoft.com/office/drawing/2014/main" id="{D61B8BA4-C1AE-4865-968F-FD80BB8FEA7A}"/>
              </a:ext>
            </a:extLst>
          </p:cNvPr>
          <p:cNvSpPr>
            <a:spLocks noGrp="1"/>
          </p:cNvSpPr>
          <p:nvPr>
            <p:ph type="sldNum" sz="quarter" idx="10"/>
          </p:nvPr>
        </p:nvSpPr>
        <p:spPr/>
        <p:txBody>
          <a:bodyPr/>
          <a:lstStyle/>
          <a:p>
            <a:fld id="{B2B613A9-0196-4103-A730-64D9B0C7CDAE}" type="slidenum">
              <a:rPr lang="en-US" smtClean="0"/>
              <a:pPr/>
              <a:t>39</a:t>
            </a:fld>
            <a:endParaRPr lang="en-US" dirty="0"/>
          </a:p>
        </p:txBody>
      </p:sp>
    </p:spTree>
    <p:extLst>
      <p:ext uri="{BB962C8B-B14F-4D97-AF65-F5344CB8AC3E}">
        <p14:creationId xmlns:p14="http://schemas.microsoft.com/office/powerpoint/2010/main" val="1896639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Hope for the World: Global Medical Education</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Abstract</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a:xfrm>
            <a:off x="1005840" y="2028826"/>
            <a:ext cx="12618720" cy="5366649"/>
          </a:xfrm>
        </p:spPr>
        <p:txBody>
          <a:bodyPr>
            <a:noAutofit/>
          </a:bodyPr>
          <a:lstStyle/>
          <a:p>
            <a:pPr marL="0" indent="0">
              <a:buNone/>
            </a:pPr>
            <a:r>
              <a:rPr lang="en-US" dirty="0"/>
              <a:t>Abstract: Education is one of the most important gifts we can bring to the world, especially where health disparities are rampant.  Education provides information, knowledge, skills, self-reliance, access, connection to the rest of the world.  Education is a long term intervention with outcomes markedly different from business as usual.  More than these, education offers hope, especially to vulnerable populations such as refugees who have no future .  Refugees represent some of the most impoverished of people in terms of access to education….</a:t>
            </a:r>
          </a:p>
          <a:p>
            <a:pPr marL="0" indent="0">
              <a:lnSpc>
                <a:spcPct val="100000"/>
              </a:lnSpc>
              <a:spcBef>
                <a:spcPts val="0"/>
              </a:spcBef>
              <a:buNone/>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t>4</a:t>
            </a:fld>
            <a:endParaRPr lang="en-US" dirty="0"/>
          </a:p>
        </p:txBody>
      </p:sp>
    </p:spTree>
    <p:extLst>
      <p:ext uri="{BB962C8B-B14F-4D97-AF65-F5344CB8AC3E}">
        <p14:creationId xmlns:p14="http://schemas.microsoft.com/office/powerpoint/2010/main" val="4111651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E90E-1C17-49BF-81CB-BBD417C24868}"/>
              </a:ext>
            </a:extLst>
          </p:cNvPr>
          <p:cNvSpPr>
            <a:spLocks noGrp="1"/>
          </p:cNvSpPr>
          <p:nvPr>
            <p:ph type="title"/>
          </p:nvPr>
        </p:nvSpPr>
        <p:spPr/>
        <p:txBody>
          <a:bodyPr/>
          <a:lstStyle/>
          <a:p>
            <a:r>
              <a:rPr lang="en-US" dirty="0" err="1"/>
              <a:t>Gambella</a:t>
            </a:r>
            <a:r>
              <a:rPr lang="en-US" dirty="0"/>
              <a:t> Medical School:</a:t>
            </a:r>
            <a:br>
              <a:rPr lang="en-US" dirty="0"/>
            </a:br>
            <a:r>
              <a:rPr lang="en-US" dirty="0"/>
              <a:t>Next steps</a:t>
            </a:r>
          </a:p>
        </p:txBody>
      </p:sp>
      <p:sp>
        <p:nvSpPr>
          <p:cNvPr id="3" name="Content Placeholder 2">
            <a:extLst>
              <a:ext uri="{FF2B5EF4-FFF2-40B4-BE49-F238E27FC236}">
                <a16:creationId xmlns:a16="http://schemas.microsoft.com/office/drawing/2014/main" id="{BDBDE496-577E-451A-AF35-95E955FB5DAD}"/>
              </a:ext>
            </a:extLst>
          </p:cNvPr>
          <p:cNvSpPr>
            <a:spLocks noGrp="1"/>
          </p:cNvSpPr>
          <p:nvPr>
            <p:ph idx="1"/>
          </p:nvPr>
        </p:nvSpPr>
        <p:spPr/>
        <p:txBody>
          <a:bodyPr/>
          <a:lstStyle/>
          <a:p>
            <a:r>
              <a:rPr lang="en-US" dirty="0"/>
              <a:t>Diaspora requested to develop a scholarship fund</a:t>
            </a:r>
          </a:p>
          <a:p>
            <a:r>
              <a:rPr lang="en-US" dirty="0"/>
              <a:t>Partnerships for financial and educational support to be developed</a:t>
            </a:r>
          </a:p>
          <a:p>
            <a:r>
              <a:rPr lang="en-US" dirty="0"/>
              <a:t>Curriculum development to be completed</a:t>
            </a:r>
          </a:p>
          <a:p>
            <a:r>
              <a:rPr lang="en-US" dirty="0"/>
              <a:t>Educational support for </a:t>
            </a:r>
            <a:r>
              <a:rPr lang="en-US" dirty="0" err="1"/>
              <a:t>Gambella</a:t>
            </a:r>
            <a:r>
              <a:rPr lang="en-US" dirty="0"/>
              <a:t> area 11</a:t>
            </a:r>
            <a:r>
              <a:rPr lang="en-US" baseline="30000" dirty="0"/>
              <a:t>th</a:t>
            </a:r>
            <a:r>
              <a:rPr lang="en-US" dirty="0"/>
              <a:t> and 12</a:t>
            </a:r>
            <a:r>
              <a:rPr lang="en-US" baseline="30000" dirty="0"/>
              <a:t>th</a:t>
            </a:r>
            <a:r>
              <a:rPr lang="en-US" dirty="0"/>
              <a:t> grade students to improve medical school acceptance rates</a:t>
            </a:r>
          </a:p>
          <a:p>
            <a:r>
              <a:rPr lang="en-US" dirty="0"/>
              <a:t>Container of medical and education equipment to be sent to </a:t>
            </a:r>
            <a:r>
              <a:rPr lang="en-US" dirty="0" err="1"/>
              <a:t>Gambella</a:t>
            </a:r>
            <a:r>
              <a:rPr lang="en-US" dirty="0"/>
              <a:t> Hospital and University</a:t>
            </a:r>
          </a:p>
          <a:p>
            <a:r>
              <a:rPr lang="en-US" dirty="0"/>
              <a:t>Partnership with U.S. university to strengthen faculty support and learning opportunities</a:t>
            </a:r>
          </a:p>
        </p:txBody>
      </p:sp>
      <p:sp>
        <p:nvSpPr>
          <p:cNvPr id="4" name="Slide Number Placeholder 3">
            <a:extLst>
              <a:ext uri="{FF2B5EF4-FFF2-40B4-BE49-F238E27FC236}">
                <a16:creationId xmlns:a16="http://schemas.microsoft.com/office/drawing/2014/main" id="{707B3BC9-5E4D-423D-9C68-31E8B79C91F0}"/>
              </a:ext>
            </a:extLst>
          </p:cNvPr>
          <p:cNvSpPr>
            <a:spLocks noGrp="1"/>
          </p:cNvSpPr>
          <p:nvPr>
            <p:ph type="sldNum" sz="quarter" idx="10"/>
          </p:nvPr>
        </p:nvSpPr>
        <p:spPr/>
        <p:txBody>
          <a:bodyPr/>
          <a:lstStyle/>
          <a:p>
            <a:fld id="{B2B613A9-0196-4103-A730-64D9B0C7CDAE}" type="slidenum">
              <a:rPr lang="en-US" smtClean="0"/>
              <a:pPr/>
              <a:t>40</a:t>
            </a:fld>
            <a:endParaRPr lang="en-US" dirty="0"/>
          </a:p>
        </p:txBody>
      </p:sp>
    </p:spTree>
    <p:extLst>
      <p:ext uri="{BB962C8B-B14F-4D97-AF65-F5344CB8AC3E}">
        <p14:creationId xmlns:p14="http://schemas.microsoft.com/office/powerpoint/2010/main" val="487305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D107-9F25-43DB-81F7-B029900E3C51}"/>
              </a:ext>
            </a:extLst>
          </p:cNvPr>
          <p:cNvSpPr>
            <a:spLocks noGrp="1"/>
          </p:cNvSpPr>
          <p:nvPr>
            <p:ph type="title"/>
          </p:nvPr>
        </p:nvSpPr>
        <p:spPr/>
        <p:txBody>
          <a:bodyPr/>
          <a:lstStyle/>
          <a:p>
            <a:r>
              <a:rPr lang="en-US" dirty="0" err="1"/>
              <a:t>Gambella</a:t>
            </a:r>
            <a:r>
              <a:rPr lang="en-US" dirty="0"/>
              <a:t> Medical School: </a:t>
            </a:r>
            <a:br>
              <a:rPr lang="en-US" dirty="0"/>
            </a:br>
            <a:r>
              <a:rPr lang="en-US" dirty="0"/>
              <a:t>Final word</a:t>
            </a:r>
          </a:p>
        </p:txBody>
      </p:sp>
      <p:sp>
        <p:nvSpPr>
          <p:cNvPr id="3" name="Content Placeholder 2">
            <a:extLst>
              <a:ext uri="{FF2B5EF4-FFF2-40B4-BE49-F238E27FC236}">
                <a16:creationId xmlns:a16="http://schemas.microsoft.com/office/drawing/2014/main" id="{622E6DD3-E8DB-4B46-A562-6066B3C63053}"/>
              </a:ext>
            </a:extLst>
          </p:cNvPr>
          <p:cNvSpPr>
            <a:spLocks noGrp="1"/>
          </p:cNvSpPr>
          <p:nvPr>
            <p:ph idx="1"/>
          </p:nvPr>
        </p:nvSpPr>
        <p:spPr/>
        <p:txBody>
          <a:bodyPr/>
          <a:lstStyle/>
          <a:p>
            <a:r>
              <a:rPr lang="en-US" dirty="0"/>
              <a:t>We want to train excellent physicians but not for export</a:t>
            </a:r>
          </a:p>
          <a:p>
            <a:r>
              <a:rPr lang="en-US" dirty="0"/>
              <a:t>We want to build buildings but not to put our names there</a:t>
            </a:r>
          </a:p>
          <a:p>
            <a:r>
              <a:rPr lang="en-US" dirty="0"/>
              <a:t>We want to create a place for U.S. based learners but not for ourselves</a:t>
            </a:r>
          </a:p>
          <a:p>
            <a:r>
              <a:rPr lang="en-US" dirty="0"/>
              <a:t>It is the patient who is suffering that is our concern</a:t>
            </a:r>
          </a:p>
          <a:p>
            <a:r>
              <a:rPr lang="en-US" dirty="0" err="1"/>
              <a:t>Gambella</a:t>
            </a:r>
            <a:r>
              <a:rPr lang="en-US" dirty="0"/>
              <a:t> University’s motto: “We are with the community”</a:t>
            </a:r>
          </a:p>
          <a:p>
            <a:endParaRPr lang="en-US" dirty="0"/>
          </a:p>
        </p:txBody>
      </p:sp>
      <p:sp>
        <p:nvSpPr>
          <p:cNvPr id="4" name="Slide Number Placeholder 3">
            <a:extLst>
              <a:ext uri="{FF2B5EF4-FFF2-40B4-BE49-F238E27FC236}">
                <a16:creationId xmlns:a16="http://schemas.microsoft.com/office/drawing/2014/main" id="{63A1BA8F-3E2E-4F81-BCE2-A3A71794F3D7}"/>
              </a:ext>
            </a:extLst>
          </p:cNvPr>
          <p:cNvSpPr>
            <a:spLocks noGrp="1"/>
          </p:cNvSpPr>
          <p:nvPr>
            <p:ph type="sldNum" sz="quarter" idx="10"/>
          </p:nvPr>
        </p:nvSpPr>
        <p:spPr/>
        <p:txBody>
          <a:bodyPr/>
          <a:lstStyle/>
          <a:p>
            <a:fld id="{B2B613A9-0196-4103-A730-64D9B0C7CDAE}" type="slidenum">
              <a:rPr lang="en-US" smtClean="0"/>
              <a:pPr/>
              <a:t>41</a:t>
            </a:fld>
            <a:endParaRPr lang="en-US" dirty="0"/>
          </a:p>
        </p:txBody>
      </p:sp>
    </p:spTree>
    <p:extLst>
      <p:ext uri="{BB962C8B-B14F-4D97-AF65-F5344CB8AC3E}">
        <p14:creationId xmlns:p14="http://schemas.microsoft.com/office/powerpoint/2010/main" val="717297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BDAE-7B7D-49DE-96D5-B666A81BAC0F}"/>
              </a:ext>
            </a:extLst>
          </p:cNvPr>
          <p:cNvSpPr>
            <a:spLocks noGrp="1"/>
          </p:cNvSpPr>
          <p:nvPr>
            <p:ph type="title"/>
          </p:nvPr>
        </p:nvSpPr>
        <p:spPr/>
        <p:txBody>
          <a:bodyPr/>
          <a:lstStyle/>
          <a:p>
            <a:r>
              <a:rPr lang="en-US" dirty="0"/>
              <a:t>Global Medical Education:</a:t>
            </a:r>
            <a:br>
              <a:rPr lang="en-US" dirty="0"/>
            </a:br>
            <a:r>
              <a:rPr lang="en-US" dirty="0"/>
              <a:t>Questions?</a:t>
            </a:r>
          </a:p>
        </p:txBody>
      </p:sp>
      <p:sp>
        <p:nvSpPr>
          <p:cNvPr id="3" name="Slide Number Placeholder 2">
            <a:extLst>
              <a:ext uri="{FF2B5EF4-FFF2-40B4-BE49-F238E27FC236}">
                <a16:creationId xmlns:a16="http://schemas.microsoft.com/office/drawing/2014/main" id="{AE1FCDA6-8663-4DE3-BB07-9FD277F5DC7D}"/>
              </a:ext>
            </a:extLst>
          </p:cNvPr>
          <p:cNvSpPr>
            <a:spLocks noGrp="1"/>
          </p:cNvSpPr>
          <p:nvPr>
            <p:ph type="sldNum" sz="quarter" idx="10"/>
          </p:nvPr>
        </p:nvSpPr>
        <p:spPr/>
        <p:txBody>
          <a:bodyPr/>
          <a:lstStyle/>
          <a:p>
            <a:fld id="{B2B613A9-0196-4103-A730-64D9B0C7CDAE}" type="slidenum">
              <a:rPr lang="en-US" smtClean="0"/>
              <a:pPr/>
              <a:t>42</a:t>
            </a:fld>
            <a:endParaRPr lang="en-US" dirty="0"/>
          </a:p>
        </p:txBody>
      </p:sp>
    </p:spTree>
    <p:extLst>
      <p:ext uri="{BB962C8B-B14F-4D97-AF65-F5344CB8AC3E}">
        <p14:creationId xmlns:p14="http://schemas.microsoft.com/office/powerpoint/2010/main" val="2786705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8783-FBE9-4A48-BAE2-BAB5D9CBCB5F}"/>
              </a:ext>
            </a:extLst>
          </p:cNvPr>
          <p:cNvSpPr>
            <a:spLocks noGrp="1"/>
          </p:cNvSpPr>
          <p:nvPr>
            <p:ph type="title"/>
          </p:nvPr>
        </p:nvSpPr>
        <p:spPr/>
        <p:txBody>
          <a:bodyPr/>
          <a:lstStyle/>
          <a:p>
            <a:r>
              <a:rPr lang="en-US" dirty="0"/>
              <a:t>Global Medical Education:</a:t>
            </a:r>
            <a:br>
              <a:rPr lang="en-US" dirty="0"/>
            </a:br>
            <a:r>
              <a:rPr lang="en-US" dirty="0"/>
              <a:t>References</a:t>
            </a:r>
          </a:p>
        </p:txBody>
      </p:sp>
      <p:sp>
        <p:nvSpPr>
          <p:cNvPr id="3" name="Content Placeholder 2">
            <a:extLst>
              <a:ext uri="{FF2B5EF4-FFF2-40B4-BE49-F238E27FC236}">
                <a16:creationId xmlns:a16="http://schemas.microsoft.com/office/drawing/2014/main" id="{7E914484-EF7F-418A-BB80-384E94EC202A}"/>
              </a:ext>
            </a:extLst>
          </p:cNvPr>
          <p:cNvSpPr>
            <a:spLocks noGrp="1"/>
          </p:cNvSpPr>
          <p:nvPr>
            <p:ph idx="1"/>
          </p:nvPr>
        </p:nvSpPr>
        <p:spPr/>
        <p:txBody>
          <a:bodyPr/>
          <a:lstStyle/>
          <a:p>
            <a:r>
              <a:rPr lang="en-US" dirty="0"/>
              <a:t>World Education News and Reviews 2018</a:t>
            </a:r>
          </a:p>
          <a:p>
            <a:r>
              <a:rPr lang="en-US" dirty="0"/>
              <a:t>UNHCR website</a:t>
            </a:r>
          </a:p>
          <a:p>
            <a:r>
              <a:rPr lang="en-US" dirty="0"/>
              <a:t>World Education Services website</a:t>
            </a:r>
          </a:p>
          <a:p>
            <a:r>
              <a:rPr lang="en-US" dirty="0"/>
              <a:t>European Commission Report</a:t>
            </a:r>
          </a:p>
          <a:p>
            <a:r>
              <a:rPr lang="en-US" dirty="0"/>
              <a:t>Times Higher Education World University Rankings</a:t>
            </a:r>
          </a:p>
          <a:p>
            <a:r>
              <a:rPr lang="en-US" dirty="0"/>
              <a:t>Gambellamed.com</a:t>
            </a:r>
          </a:p>
          <a:p>
            <a:r>
              <a:rPr lang="en-US" dirty="0"/>
              <a:t>Journal of Social Change 2014, Volume 6, Issue 1, Pages 15–26 ©Walden University, LLC, Minneapolis, MN</a:t>
            </a:r>
          </a:p>
          <a:p>
            <a:r>
              <a:rPr lang="en-US" b="1" dirty="0" err="1">
                <a:hlinkClick r:id="rId2"/>
              </a:rPr>
              <a:t>GlobalPost</a:t>
            </a:r>
            <a:r>
              <a:rPr lang="en-US" b="1" dirty="0"/>
              <a:t> </a:t>
            </a:r>
            <a:r>
              <a:rPr lang="en-US" i="1" dirty="0"/>
              <a:t>March 22, 2017 · 1:45 PM EDT </a:t>
            </a:r>
            <a:r>
              <a:rPr lang="en-US" dirty="0"/>
              <a:t>By </a:t>
            </a:r>
            <a:r>
              <a:rPr lang="en-US" b="1" dirty="0">
                <a:hlinkClick r:id="rId3"/>
              </a:rPr>
              <a:t>Julian </a:t>
            </a:r>
            <a:r>
              <a:rPr lang="en-US" b="1" dirty="0" err="1">
                <a:hlinkClick r:id="rId3"/>
              </a:rPr>
              <a:t>Hattem</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AECEFE7-AAB3-4099-9DDE-B5C33581E530}"/>
              </a:ext>
            </a:extLst>
          </p:cNvPr>
          <p:cNvSpPr>
            <a:spLocks noGrp="1"/>
          </p:cNvSpPr>
          <p:nvPr>
            <p:ph type="sldNum" sz="quarter" idx="10"/>
          </p:nvPr>
        </p:nvSpPr>
        <p:spPr/>
        <p:txBody>
          <a:bodyPr/>
          <a:lstStyle/>
          <a:p>
            <a:fld id="{B2B613A9-0196-4103-A730-64D9B0C7CDAE}" type="slidenum">
              <a:rPr lang="en-US" smtClean="0"/>
              <a:pPr/>
              <a:t>43</a:t>
            </a:fld>
            <a:endParaRPr lang="en-US" dirty="0"/>
          </a:p>
        </p:txBody>
      </p:sp>
    </p:spTree>
    <p:extLst>
      <p:ext uri="{BB962C8B-B14F-4D97-AF65-F5344CB8AC3E}">
        <p14:creationId xmlns:p14="http://schemas.microsoft.com/office/powerpoint/2010/main" val="2095088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E77A8-046E-4C41-894A-AF1FC00B1572}"/>
              </a:ext>
            </a:extLst>
          </p:cNvPr>
          <p:cNvSpPr>
            <a:spLocks noGrp="1"/>
          </p:cNvSpPr>
          <p:nvPr>
            <p:ph type="sldNum" sz="quarter" idx="10"/>
          </p:nvPr>
        </p:nvSpPr>
        <p:spPr>
          <a:xfrm>
            <a:off x="1636776" y="7574282"/>
            <a:ext cx="457059" cy="438150"/>
          </a:xfrm>
        </p:spPr>
        <p:txBody>
          <a:bodyPr/>
          <a:lstStyle/>
          <a:p>
            <a:fld id="{B2B613A9-0196-4103-A730-64D9B0C7CDAE}" type="slidenum">
              <a:rPr lang="en-US" smtClean="0">
                <a:solidFill>
                  <a:schemeClr val="bg1"/>
                </a:solidFill>
              </a:rPr>
              <a:pPr/>
              <a:t>44</a:t>
            </a:fld>
            <a:endParaRPr lang="en-US" dirty="0">
              <a:solidFill>
                <a:schemeClr val="bg1"/>
              </a:solidFill>
            </a:endParaRPr>
          </a:p>
        </p:txBody>
      </p:sp>
      <p:sp>
        <p:nvSpPr>
          <p:cNvPr id="3" name="Content Placeholder 2">
            <a:extLst>
              <a:ext uri="{FF2B5EF4-FFF2-40B4-BE49-F238E27FC236}">
                <a16:creationId xmlns:a16="http://schemas.microsoft.com/office/drawing/2014/main" id="{2835AF59-F0DA-44D6-8520-541501547CA1}"/>
              </a:ext>
            </a:extLst>
          </p:cNvPr>
          <p:cNvSpPr>
            <a:spLocks noGrp="1"/>
          </p:cNvSpPr>
          <p:nvPr>
            <p:ph idx="4294967295"/>
          </p:nvPr>
        </p:nvSpPr>
        <p:spPr>
          <a:xfrm>
            <a:off x="1636776" y="2186724"/>
            <a:ext cx="11356848" cy="3797374"/>
          </a:xfrm>
        </p:spPr>
        <p:txBody>
          <a:bodyPr>
            <a:noAutofit/>
          </a:bodyPr>
          <a:lstStyle/>
          <a:p>
            <a:pPr marL="0" indent="0" algn="ctr">
              <a:lnSpc>
                <a:spcPct val="150000"/>
              </a:lnSpc>
              <a:buNone/>
            </a:pPr>
            <a:r>
              <a:rPr lang="en-US" sz="1920" b="1" dirty="0">
                <a:latin typeface="Arial" charset="0"/>
                <a:ea typeface="Arial" charset="0"/>
                <a:cs typeface="Arial" charset="0"/>
              </a:rPr>
              <a:t>© 2018 American Academy of Family Physicians. All rights reserved.  </a:t>
            </a:r>
          </a:p>
          <a:p>
            <a:pPr marL="0" indent="0" algn="ctr">
              <a:lnSpc>
                <a:spcPct val="150000"/>
              </a:lnSpc>
              <a:buNone/>
            </a:pPr>
            <a:r>
              <a:rPr lang="en-US" sz="1920" dirty="0">
                <a:latin typeface="Arial" charset="0"/>
                <a:ea typeface="Arial" charset="0"/>
                <a:cs typeface="Arial" charset="0"/>
              </a:rPr>
              <a:t>All materials/content herein are protected by copyright and are for the sole, personal use of the user.  </a:t>
            </a:r>
          </a:p>
          <a:p>
            <a:pPr marL="0" indent="0" algn="ctr">
              <a:lnSpc>
                <a:spcPct val="150000"/>
              </a:lnSpc>
              <a:buNone/>
            </a:pPr>
            <a:r>
              <a:rPr lang="en-US" sz="1920" dirty="0">
                <a:latin typeface="Arial" charset="0"/>
                <a:ea typeface="Arial" charset="0"/>
                <a:cs typeface="Arial" charset="0"/>
              </a:rPr>
              <a:t>No part of the materials/content may be copied, duplicated, distributed or retransmitted </a:t>
            </a:r>
          </a:p>
          <a:p>
            <a:pPr marL="0" indent="0" algn="ctr">
              <a:lnSpc>
                <a:spcPct val="150000"/>
              </a:lnSpc>
              <a:buNone/>
            </a:pPr>
            <a:r>
              <a:rPr lang="en-US" sz="1920" dirty="0">
                <a:latin typeface="Arial" charset="0"/>
                <a:ea typeface="Arial" charset="0"/>
                <a:cs typeface="Arial" charset="0"/>
              </a:rPr>
              <a:t>in any form or medium without the prior permission of the applicable copyright owner.</a:t>
            </a:r>
          </a:p>
          <a:p>
            <a:pPr marL="0" indent="0">
              <a:buNone/>
            </a:pPr>
            <a:endParaRPr lang="en-US" dirty="0"/>
          </a:p>
        </p:txBody>
      </p:sp>
    </p:spTree>
    <p:extLst>
      <p:ext uri="{BB962C8B-B14F-4D97-AF65-F5344CB8AC3E}">
        <p14:creationId xmlns:p14="http://schemas.microsoft.com/office/powerpoint/2010/main" val="830137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00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Hope for the World: Global Medical Education</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Abstract Continued</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a:xfrm>
            <a:off x="1005840" y="2777067"/>
            <a:ext cx="12618720" cy="4618408"/>
          </a:xfrm>
        </p:spPr>
        <p:txBody>
          <a:bodyPr>
            <a:noAutofit/>
          </a:bodyPr>
          <a:lstStyle/>
          <a:p>
            <a:pPr marL="0" indent="0">
              <a:buNone/>
            </a:pPr>
            <a:r>
              <a:rPr lang="en-US" dirty="0"/>
              <a:t>Abstract </a:t>
            </a:r>
            <a:r>
              <a:rPr lang="en-US" dirty="0" err="1"/>
              <a:t>cont</a:t>
            </a:r>
            <a:r>
              <a:rPr lang="en-US" dirty="0"/>
              <a:t>: </a:t>
            </a:r>
          </a:p>
          <a:p>
            <a:pPr marL="0" indent="0">
              <a:buNone/>
            </a:pPr>
            <a:r>
              <a:rPr lang="en-US" dirty="0"/>
              <a:t>The resulting waste of brainpower  and intelligence among refugees is one of the greatest wastes of human resources imaginable.  It is therefore our duty and great privilege to advocate on behalf of such afflicted people groups and worthy of our time to invest ourselves in education opportunities to affect change in the world.</a:t>
            </a:r>
          </a:p>
          <a:p>
            <a:pPr marL="0" indent="0">
              <a:lnSpc>
                <a:spcPct val="100000"/>
              </a:lnSpc>
              <a:spcBef>
                <a:spcPts val="0"/>
              </a:spcBef>
              <a:buNone/>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t>5</a:t>
            </a:fld>
            <a:endParaRPr lang="en-US" dirty="0"/>
          </a:p>
        </p:txBody>
      </p:sp>
    </p:spTree>
    <p:extLst>
      <p:ext uri="{BB962C8B-B14F-4D97-AF65-F5344CB8AC3E}">
        <p14:creationId xmlns:p14="http://schemas.microsoft.com/office/powerpoint/2010/main" val="131680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CB1D08-81EC-4797-B432-3D89E316E151}"/>
              </a:ext>
            </a:extLst>
          </p:cNvPr>
          <p:cNvSpPr>
            <a:spLocks noGrp="1"/>
          </p:cNvSpPr>
          <p:nvPr>
            <p:ph type="sldNum" sz="quarter" idx="10"/>
          </p:nvPr>
        </p:nvSpPr>
        <p:spPr/>
        <p:txBody>
          <a:bodyPr/>
          <a:lstStyle/>
          <a:p>
            <a:fld id="{B2B613A9-0196-4103-A730-64D9B0C7CDAE}" type="slidenum">
              <a:rPr lang="en-US" smtClean="0"/>
              <a:pPr/>
              <a:t>6</a:t>
            </a:fld>
            <a:endParaRPr lang="en-US" dirty="0"/>
          </a:p>
        </p:txBody>
      </p:sp>
      <p:pic>
        <p:nvPicPr>
          <p:cNvPr id="4" name="Picture 3">
            <a:extLst>
              <a:ext uri="{FF2B5EF4-FFF2-40B4-BE49-F238E27FC236}">
                <a16:creationId xmlns:a16="http://schemas.microsoft.com/office/drawing/2014/main" id="{CCFA593D-BE93-4C33-B187-77F79EB98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312875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A5996B-DBFA-4CB9-80D8-604FBD3ABA9F}"/>
              </a:ext>
            </a:extLst>
          </p:cNvPr>
          <p:cNvSpPr>
            <a:spLocks noGrp="1"/>
          </p:cNvSpPr>
          <p:nvPr>
            <p:ph type="sldNum" sz="quarter" idx="10"/>
          </p:nvPr>
        </p:nvSpPr>
        <p:spPr/>
        <p:txBody>
          <a:bodyPr/>
          <a:lstStyle/>
          <a:p>
            <a:fld id="{B2B613A9-0196-4103-A730-64D9B0C7CDAE}" type="slidenum">
              <a:rPr lang="en-US" smtClean="0"/>
              <a:pPr/>
              <a:t>7</a:t>
            </a:fld>
            <a:endParaRPr lang="en-US" dirty="0"/>
          </a:p>
        </p:txBody>
      </p:sp>
      <p:pic>
        <p:nvPicPr>
          <p:cNvPr id="4" name="Picture 3">
            <a:extLst>
              <a:ext uri="{FF2B5EF4-FFF2-40B4-BE49-F238E27FC236}">
                <a16:creationId xmlns:a16="http://schemas.microsoft.com/office/drawing/2014/main" id="{E7B6A458-89F3-4784-B299-C7B2A8898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625" y="0"/>
            <a:ext cx="4629150" cy="8229600"/>
          </a:xfrm>
          <a:prstGeom prst="rect">
            <a:avLst/>
          </a:prstGeom>
        </p:spPr>
      </p:pic>
    </p:spTree>
    <p:extLst>
      <p:ext uri="{BB962C8B-B14F-4D97-AF65-F5344CB8AC3E}">
        <p14:creationId xmlns:p14="http://schemas.microsoft.com/office/powerpoint/2010/main" val="52778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80C739-89EE-4863-A1A1-47CD0E8B226B}"/>
              </a:ext>
            </a:extLst>
          </p:cNvPr>
          <p:cNvSpPr>
            <a:spLocks noGrp="1"/>
          </p:cNvSpPr>
          <p:nvPr>
            <p:ph type="sldNum" sz="quarter" idx="10"/>
          </p:nvPr>
        </p:nvSpPr>
        <p:spPr/>
        <p:txBody>
          <a:bodyPr/>
          <a:lstStyle/>
          <a:p>
            <a:fld id="{B2B613A9-0196-4103-A730-64D9B0C7CDAE}" type="slidenum">
              <a:rPr lang="en-US" smtClean="0"/>
              <a:pPr/>
              <a:t>8</a:t>
            </a:fld>
            <a:endParaRPr lang="en-US" dirty="0"/>
          </a:p>
        </p:txBody>
      </p:sp>
      <p:pic>
        <p:nvPicPr>
          <p:cNvPr id="4" name="Picture 3">
            <a:extLst>
              <a:ext uri="{FF2B5EF4-FFF2-40B4-BE49-F238E27FC236}">
                <a16:creationId xmlns:a16="http://schemas.microsoft.com/office/drawing/2014/main" id="{D532F482-6CE0-44C6-9384-99BB3ACEB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226" y="0"/>
            <a:ext cx="10979948" cy="8229600"/>
          </a:xfrm>
          <a:prstGeom prst="rect">
            <a:avLst/>
          </a:prstGeom>
        </p:spPr>
      </p:pic>
    </p:spTree>
    <p:extLst>
      <p:ext uri="{BB962C8B-B14F-4D97-AF65-F5344CB8AC3E}">
        <p14:creationId xmlns:p14="http://schemas.microsoft.com/office/powerpoint/2010/main" val="378376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33A9CD-990A-4B57-8B61-4F9B26C6BD46}"/>
              </a:ext>
            </a:extLst>
          </p:cNvPr>
          <p:cNvSpPr>
            <a:spLocks noGrp="1"/>
          </p:cNvSpPr>
          <p:nvPr>
            <p:ph type="sldNum" sz="quarter" idx="10"/>
          </p:nvPr>
        </p:nvSpPr>
        <p:spPr/>
        <p:txBody>
          <a:bodyPr/>
          <a:lstStyle/>
          <a:p>
            <a:fld id="{B2B613A9-0196-4103-A730-64D9B0C7CDAE}" type="slidenum">
              <a:rPr lang="en-US" smtClean="0"/>
              <a:pPr/>
              <a:t>9</a:t>
            </a:fld>
            <a:endParaRPr lang="en-US" dirty="0"/>
          </a:p>
        </p:txBody>
      </p:sp>
      <p:pic>
        <p:nvPicPr>
          <p:cNvPr id="4" name="Picture 3">
            <a:extLst>
              <a:ext uri="{FF2B5EF4-FFF2-40B4-BE49-F238E27FC236}">
                <a16:creationId xmlns:a16="http://schemas.microsoft.com/office/drawing/2014/main" id="{B5904BF0-5410-4366-B2DF-668B897D0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2171775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564B667-7D1A-4B3D-A830-9B070311491C}" vid="{E2FD551A-2040-4896-8C5D-05C63CF31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AAFP PowerPoint 16x9 Template 2018 v7</Template>
  <TotalTime>10608</TotalTime>
  <Words>1588</Words>
  <Application>Microsoft Office PowerPoint</Application>
  <PresentationFormat>Custom</PresentationFormat>
  <Paragraphs>205</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PowerPoint Presentation</vt:lpstr>
      <vt:lpstr>Hope for the World: Global Medical Education Disclosures:</vt:lpstr>
      <vt:lpstr>Hope for the World: Global Medical Education Gandhi</vt:lpstr>
      <vt:lpstr>Hope for the World: Global Medical Education Abstract</vt:lpstr>
      <vt:lpstr>Hope for the World: Global Medical Education Abstract Continued</vt:lpstr>
      <vt:lpstr>PowerPoint Presentation</vt:lpstr>
      <vt:lpstr>PowerPoint Presentation</vt:lpstr>
      <vt:lpstr>PowerPoint Presentation</vt:lpstr>
      <vt:lpstr>PowerPoint Presentation</vt:lpstr>
      <vt:lpstr>Global Health Perspective: Any one of us can become a refugee</vt:lpstr>
      <vt:lpstr>Hope for the World: Global Medical Education Objectives</vt:lpstr>
      <vt:lpstr>Global Education: What about Refugees?</vt:lpstr>
      <vt:lpstr>Refugee Statistics UNHCR</vt:lpstr>
      <vt:lpstr>More Refugee Statistics</vt:lpstr>
      <vt:lpstr>Global Refugee Education: Statistics</vt:lpstr>
      <vt:lpstr>Global Refugee Education: UNHCR Declarations</vt:lpstr>
      <vt:lpstr>PowerPoint Presentation</vt:lpstr>
      <vt:lpstr>Global Education:  What is being done?</vt:lpstr>
      <vt:lpstr>Global Refugee Tertiary Education: UNHCR’s response</vt:lpstr>
      <vt:lpstr>Global Refugee Tertiary Education: What about refugee camps?</vt:lpstr>
      <vt:lpstr>Global Refugee Tertiary Education On Site:</vt:lpstr>
      <vt:lpstr>PowerPoint Presentation</vt:lpstr>
      <vt:lpstr>PowerPoint Presentation</vt:lpstr>
      <vt:lpstr>Global Education: What are the benefits for refugees?</vt:lpstr>
      <vt:lpstr>Global Education: What are the challenges for refugees?</vt:lpstr>
      <vt:lpstr>Global Medical Education: What are we missing?</vt:lpstr>
      <vt:lpstr>Medical Education for Refugees Near Refugees</vt:lpstr>
      <vt:lpstr>Medical education for refugees near refugees Findings in Gambella</vt:lpstr>
      <vt:lpstr>Gambella Medical School Site Visit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Gambella Medical School working principles</vt:lpstr>
      <vt:lpstr>Gambella Medical School: Addressing Challenges</vt:lpstr>
      <vt:lpstr>Gambella Medical School Summary:  Priorities</vt:lpstr>
      <vt:lpstr>Gambella Medical School: Next steps</vt:lpstr>
      <vt:lpstr>Gambella Medical School:  Final word</vt:lpstr>
      <vt:lpstr>Global Medical Education: Questions?</vt:lpstr>
      <vt:lpstr>Global Medical Education: 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Potchad</dc:creator>
  <cp:lastModifiedBy>Ashley Poole</cp:lastModifiedBy>
  <cp:revision>41</cp:revision>
  <dcterms:created xsi:type="dcterms:W3CDTF">2018-07-03T14:17:43Z</dcterms:created>
  <dcterms:modified xsi:type="dcterms:W3CDTF">2018-08-27T19:49:00Z</dcterms:modified>
</cp:coreProperties>
</file>