
<file path=[Content_Types].xml><?xml version="1.0" encoding="utf-8"?>
<Types xmlns="http://schemas.openxmlformats.org/package/2006/content-types">
  <Default Extension="xml" ContentType="application/xml"/>
  <Default Extension="mp4" ContentType="video/unknown"/>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0"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620"/>
    <p:restoredTop sz="94660"/>
  </p:normalViewPr>
  <p:slideViewPr>
    <p:cSldViewPr snapToGrid="0">
      <p:cViewPr varScale="1">
        <p:scale>
          <a:sx n="59" d="100"/>
          <a:sy n="59" d="100"/>
        </p:scale>
        <p:origin x="-120" y="-4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855828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
        <p:cNvGrpSpPr/>
        <p:nvPr/>
      </p:nvGrpSpPr>
      <p:grpSpPr>
        <a:xfrm>
          <a:off x="0" y="0"/>
          <a:ext cx="0" cy="0"/>
          <a:chOff x="0" y="0"/>
          <a:chExt cx="0" cy="0"/>
        </a:xfrm>
      </p:grpSpPr>
      <p:sp>
        <p:nvSpPr>
          <p:cNvPr id="19" name="Google Shape;1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 name="Google Shape;20;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***based on subjective feedback which was given by participants on the surveys</a:t>
            </a:r>
            <a:endParaRPr/>
          </a:p>
        </p:txBody>
      </p:sp>
      <p:sp>
        <p:nvSpPr>
          <p:cNvPr id="89" name="Google Shape;89;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Effective across genders and age groups</a:t>
            </a:r>
            <a:endParaRPr/>
          </a:p>
          <a:p>
            <a:pPr marL="0" lvl="0" indent="0" algn="l" rtl="0">
              <a:lnSpc>
                <a:spcPct val="115000"/>
              </a:lnSpc>
              <a:spcBef>
                <a:spcPts val="0"/>
              </a:spcBef>
              <a:spcAft>
                <a:spcPts val="0"/>
              </a:spcAft>
              <a:buSzPts val="1100"/>
              <a:buNone/>
            </a:pPr>
            <a:r>
              <a:rPr lang="en-US">
                <a:latin typeface="Arial"/>
                <a:ea typeface="Arial"/>
                <a:cs typeface="Arial"/>
                <a:sym typeface="Arial"/>
              </a:rPr>
              <a:t>-</a:t>
            </a:r>
            <a:r>
              <a:rPr lang="en-US"/>
              <a:t>Takes a small start -&gt; light the fire to motivate other  groups</a:t>
            </a:r>
            <a:r>
              <a:rPr lang="en-US">
                <a:latin typeface="Mangal"/>
                <a:ea typeface="Mangal"/>
                <a:cs typeface="Mangal"/>
                <a:sym typeface="Mangal"/>
              </a:rPr>
              <a:t>…</a:t>
            </a:r>
            <a:r>
              <a:rPr lang="en-US"/>
              <a:t> no reason to not do this if you have our rockin’ curriculum!</a:t>
            </a:r>
            <a:endParaRPr/>
          </a:p>
          <a:p>
            <a:pPr marL="0" lvl="0" indent="0" algn="l" rtl="0">
              <a:lnSpc>
                <a:spcPct val="115000"/>
              </a:lnSpc>
              <a:spcBef>
                <a:spcPts val="0"/>
              </a:spcBef>
              <a:spcAft>
                <a:spcPts val="0"/>
              </a:spcAft>
              <a:buSzPts val="1100"/>
              <a:buNone/>
            </a:pPr>
            <a:r>
              <a:rPr lang="en-US"/>
              <a:t>We are planning to expand our curriculum to be a part of the USU SOM curriculum to include 3 additional sessions to the bystander awareness curriculum. These include:</a:t>
            </a:r>
            <a:endParaRPr/>
          </a:p>
          <a:p>
            <a:pPr marL="457200" lvl="0" indent="-317500" algn="l" rtl="0">
              <a:lnSpc>
                <a:spcPct val="115000"/>
              </a:lnSpc>
              <a:spcBef>
                <a:spcPts val="0"/>
              </a:spcBef>
              <a:spcAft>
                <a:spcPts val="0"/>
              </a:spcAft>
              <a:buSzPts val="1400"/>
              <a:buChar char="-"/>
            </a:pPr>
            <a:r>
              <a:rPr lang="en-US"/>
              <a:t> a workshop to address specific scenarios students may encounter on the wards and how to navigate situations where boundaries are crossed with patients, authority figures, and classmates, </a:t>
            </a:r>
            <a:endParaRPr/>
          </a:p>
          <a:p>
            <a:pPr marL="457200" lvl="0" indent="-317500" algn="l" rtl="0">
              <a:lnSpc>
                <a:spcPct val="115000"/>
              </a:lnSpc>
              <a:spcBef>
                <a:spcPts val="0"/>
              </a:spcBef>
              <a:spcAft>
                <a:spcPts val="0"/>
              </a:spcAft>
              <a:buSzPts val="1400"/>
              <a:buChar char="-"/>
            </a:pPr>
            <a:r>
              <a:rPr lang="en-US"/>
              <a:t>how to navigate issues of harassment and assault as military officers in coordination with learned about the SAFE exam (which we already do at our simulation center), and  </a:t>
            </a:r>
            <a:endParaRPr/>
          </a:p>
          <a:p>
            <a:pPr marL="457200" lvl="0" indent="-317500" algn="l" rtl="0">
              <a:lnSpc>
                <a:spcPct val="115000"/>
              </a:lnSpc>
              <a:spcBef>
                <a:spcPts val="0"/>
              </a:spcBef>
              <a:spcAft>
                <a:spcPts val="0"/>
              </a:spcAft>
              <a:buSzPts val="1400"/>
              <a:buChar char="-"/>
            </a:pPr>
            <a:r>
              <a:rPr lang="en-US"/>
              <a:t>finally integrate all of the information learned and have practical experience in bystander intervention, crisis response, advocacy and reporting sexual harassment or assault so students are ready for scenarios encountered after graduation.</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104" name="Google Shape;10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
        <p:cNvGrpSpPr/>
        <p:nvPr/>
      </p:nvGrpSpPr>
      <p:grpSpPr>
        <a:xfrm>
          <a:off x="0" y="0"/>
          <a:ext cx="0" cy="0"/>
          <a:chOff x="0" y="0"/>
          <a:chExt cx="0" cy="0"/>
        </a:xfrm>
      </p:grpSpPr>
      <p:sp>
        <p:nvSpPr>
          <p:cNvPr id="27" name="Google Shape;2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 name="Google Shape;28;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Google Shape;34;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 name="Google Shape;3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 Complex environment with multiple layers of hierarchy among students and faculty, inclusive of both academic and military ranks</a:t>
            </a:r>
            <a:endParaRPr/>
          </a:p>
          <a:p>
            <a:pPr marL="0" marR="0" lvl="0" indent="0" algn="l" rtl="0">
              <a:lnSpc>
                <a:spcPct val="100000"/>
              </a:lnSpc>
              <a:spcBef>
                <a:spcPts val="0"/>
              </a:spcBef>
              <a:spcAft>
                <a:spcPts val="0"/>
              </a:spcAft>
              <a:buClr>
                <a:schemeClr val="dk1"/>
              </a:buClr>
              <a:buSzPts val="1200"/>
              <a:buFont typeface="Calibri"/>
              <a:buNone/>
            </a:pPr>
            <a:endParaRPr/>
          </a:p>
          <a:p>
            <a:pPr marL="171450" marR="0" lvl="0" indent="-171450" algn="l" rtl="0">
              <a:lnSpc>
                <a:spcPct val="100000"/>
              </a:lnSpc>
              <a:spcBef>
                <a:spcPts val="0"/>
              </a:spcBef>
              <a:spcAft>
                <a:spcPts val="0"/>
              </a:spcAft>
              <a:buClr>
                <a:schemeClr val="dk1"/>
              </a:buClr>
              <a:buSzPts val="1200"/>
              <a:buFont typeface="Calibri"/>
              <a:buChar char="-"/>
            </a:pPr>
            <a:r>
              <a:rPr lang="en-US"/>
              <a:t>Junior learners and faculty are most susceptible to sexual harassment or gender bias, yet can be the most powerless in addressing the problem</a:t>
            </a:r>
            <a:endParaRPr/>
          </a:p>
          <a:p>
            <a:pPr marL="171450" marR="0" lvl="0" indent="-171450" algn="l" rtl="0">
              <a:lnSpc>
                <a:spcPct val="100000"/>
              </a:lnSpc>
              <a:spcBef>
                <a:spcPts val="0"/>
              </a:spcBef>
              <a:spcAft>
                <a:spcPts val="0"/>
              </a:spcAft>
              <a:buClr>
                <a:schemeClr val="dk1"/>
              </a:buClr>
              <a:buSzPts val="1200"/>
              <a:buFont typeface="Calibri"/>
              <a:buChar char="-"/>
            </a:pPr>
            <a:r>
              <a:rPr lang="en-US"/>
              <a:t>Research suggests that bystander awareness that promotes community wide action through individual efforts is more effective at promoting confidence and willingness to intervene.</a:t>
            </a:r>
            <a:endParaRPr/>
          </a:p>
          <a:p>
            <a:pPr marL="171450" marR="0" lvl="0" indent="-9525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sz="1200" b="0" i="0">
                <a:solidFill>
                  <a:schemeClr val="dk1"/>
                </a:solidFill>
                <a:latin typeface="Calibri"/>
                <a:ea typeface="Calibri"/>
                <a:cs typeface="Calibri"/>
                <a:sym typeface="Calibri"/>
              </a:rPr>
              <a:t>The operational environment at the Uniformed Services University (USU) is complex, with multiple layers of hierarchy among students and faculty, inclusive of both academic and military ranks. Junior learners and faculty are most susceptible to sexual harassment or gender bias, yet can be the most powerless in addressing the problem. USU climate surveys demonstrate evidence that gender bias and barriers to reporting incidences are occurring at USU. Research in education regarding prevention of sexual harassment and sexual assault, particularly in academic spaces, suggests that bystander awareness that promotes community-wide action through individual efforts is more effective at promoting confidence and willingness to intervene.</a:t>
            </a:r>
            <a:endParaRPr/>
          </a:p>
          <a:p>
            <a:pPr marL="171450" marR="0" lvl="0" indent="-9525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6" name="Google Shape;3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215900" algn="l" rtl="0">
              <a:spcBef>
                <a:spcPts val="0"/>
              </a:spcBef>
              <a:spcAft>
                <a:spcPts val="0"/>
              </a:spcAft>
              <a:buClr>
                <a:schemeClr val="dk1"/>
              </a:buClr>
              <a:buSzPts val="1200"/>
              <a:buChar char="•"/>
            </a:pPr>
            <a:r>
              <a:rPr lang="en-US">
                <a:latin typeface="Helvetica Neue"/>
                <a:ea typeface="Helvetica Neue"/>
                <a:cs typeface="Helvetica Neue"/>
                <a:sym typeface="Helvetica Neue"/>
              </a:rPr>
              <a:t>Include multiple students and faculty</a:t>
            </a:r>
            <a:endParaRPr>
              <a:latin typeface="Helvetica Neue"/>
              <a:ea typeface="Helvetica Neue"/>
              <a:cs typeface="Helvetica Neue"/>
              <a:sym typeface="Helvetica Neue"/>
            </a:endParaRPr>
          </a:p>
          <a:p>
            <a:pPr marL="342900" lvl="0" indent="-215900" algn="l" rtl="0">
              <a:spcBef>
                <a:spcPts val="640"/>
              </a:spcBef>
              <a:spcAft>
                <a:spcPts val="0"/>
              </a:spcAft>
              <a:buClr>
                <a:schemeClr val="dk1"/>
              </a:buClr>
              <a:buSzPts val="1200"/>
              <a:buChar char="•"/>
            </a:pPr>
            <a:r>
              <a:rPr lang="en-US">
                <a:latin typeface="Helvetica Neue"/>
                <a:ea typeface="Helvetica Neue"/>
                <a:cs typeface="Helvetica Neue"/>
                <a:sym typeface="Helvetica Neue"/>
              </a:rPr>
              <a:t>Reviewed multiple surveys to identify barriers to reporting and attitudes regarding gender bias and sexual harassment</a:t>
            </a:r>
            <a:endParaRPr>
              <a:latin typeface="Helvetica Neue"/>
              <a:ea typeface="Helvetica Neue"/>
              <a:cs typeface="Helvetica Neue"/>
              <a:sym typeface="Helvetica Neue"/>
            </a:endParaRPr>
          </a:p>
          <a:p>
            <a:pPr marL="342900" lvl="0" indent="-215900" algn="l" rtl="0">
              <a:spcBef>
                <a:spcPts val="640"/>
              </a:spcBef>
              <a:spcAft>
                <a:spcPts val="0"/>
              </a:spcAft>
              <a:buClr>
                <a:schemeClr val="dk1"/>
              </a:buClr>
              <a:buSzPts val="1200"/>
              <a:buChar char="•"/>
            </a:pPr>
            <a:r>
              <a:rPr lang="en-US">
                <a:latin typeface="Helvetica Neue"/>
                <a:ea typeface="Helvetica Neue"/>
                <a:cs typeface="Helvetica Neue"/>
                <a:sym typeface="Helvetica Neue"/>
              </a:rPr>
              <a:t>A targeted needs assessment to identify which groups are susceptible and any potential advocates within those groups</a:t>
            </a:r>
            <a:endParaRPr/>
          </a:p>
          <a:p>
            <a:pPr marL="457200" lvl="1" indent="0" algn="l" rtl="0">
              <a:spcBef>
                <a:spcPts val="0"/>
              </a:spcBef>
              <a:spcAft>
                <a:spcPts val="0"/>
              </a:spcAft>
              <a:buNone/>
            </a:pPr>
            <a:endParaRPr/>
          </a:p>
          <a:p>
            <a:pPr marL="457200" lvl="1" indent="0" algn="l" rtl="0">
              <a:spcBef>
                <a:spcPts val="0"/>
              </a:spcBef>
              <a:spcAft>
                <a:spcPts val="0"/>
              </a:spcAft>
              <a:buNone/>
            </a:pPr>
            <a:r>
              <a:rPr lang="en-US" sz="1200">
                <a:solidFill>
                  <a:schemeClr val="dk1"/>
                </a:solidFill>
                <a:latin typeface="Calibri"/>
                <a:ea typeface="Calibri"/>
                <a:cs typeface="Calibri"/>
                <a:sym typeface="Calibri"/>
              </a:rPr>
              <a:t>Identify a Problem</a:t>
            </a:r>
            <a:endParaRPr/>
          </a:p>
          <a:p>
            <a:pPr marL="914400" lvl="2" indent="0" algn="l" rtl="0">
              <a:spcBef>
                <a:spcPts val="0"/>
              </a:spcBef>
              <a:spcAft>
                <a:spcPts val="0"/>
              </a:spcAft>
              <a:buNone/>
            </a:pPr>
            <a:r>
              <a:rPr lang="en-US" sz="1200">
                <a:solidFill>
                  <a:schemeClr val="dk1"/>
                </a:solidFill>
                <a:latin typeface="Calibri"/>
                <a:ea typeface="Calibri"/>
                <a:cs typeface="Calibri"/>
                <a:sym typeface="Calibri"/>
              </a:rPr>
              <a:t>Utilized Command Climate Surveys, Defense Equal Opportunity Climate Survey (DEOCS) to identify barriers to reporting and attitudes regarding gender bias and sexual harassment</a:t>
            </a:r>
            <a:endParaRPr/>
          </a:p>
          <a:p>
            <a:pPr marL="914400" lvl="2" indent="0" algn="l" rtl="0">
              <a:spcBef>
                <a:spcPts val="0"/>
              </a:spcBef>
              <a:spcAft>
                <a:spcPts val="0"/>
              </a:spcAft>
              <a:buNone/>
            </a:pPr>
            <a:r>
              <a:rPr lang="en-US" sz="1200">
                <a:solidFill>
                  <a:schemeClr val="dk1"/>
                </a:solidFill>
                <a:latin typeface="Calibri"/>
                <a:ea typeface="Calibri"/>
                <a:cs typeface="Calibri"/>
                <a:sym typeface="Calibri"/>
              </a:rPr>
              <a:t>Proposed Sexual Harassment and Sexual Assault Prevention Action Plan in November 2017; approved by USU Brigade December 2017</a:t>
            </a:r>
            <a:endParaRPr/>
          </a:p>
          <a:p>
            <a:pPr marL="457200" lvl="1" indent="0" algn="l" rtl="0">
              <a:spcBef>
                <a:spcPts val="0"/>
              </a:spcBef>
              <a:spcAft>
                <a:spcPts val="0"/>
              </a:spcAft>
              <a:buNone/>
            </a:pPr>
            <a:r>
              <a:rPr lang="en-US" sz="1200">
                <a:solidFill>
                  <a:schemeClr val="dk1"/>
                </a:solidFill>
                <a:latin typeface="Calibri"/>
                <a:ea typeface="Calibri"/>
                <a:cs typeface="Calibri"/>
                <a:sym typeface="Calibri"/>
              </a:rPr>
              <a:t>Targeted Needs Assessment</a:t>
            </a:r>
            <a:endParaRPr/>
          </a:p>
          <a:p>
            <a:pPr marL="914400" lvl="2" indent="0" algn="l" rtl="0">
              <a:spcBef>
                <a:spcPts val="0"/>
              </a:spcBef>
              <a:spcAft>
                <a:spcPts val="0"/>
              </a:spcAft>
              <a:buNone/>
            </a:pPr>
            <a:r>
              <a:rPr lang="en-US" sz="1200">
                <a:solidFill>
                  <a:schemeClr val="dk1"/>
                </a:solidFill>
                <a:latin typeface="Calibri"/>
                <a:ea typeface="Calibri"/>
                <a:cs typeface="Calibri"/>
                <a:sym typeface="Calibri"/>
              </a:rPr>
              <a:t>Identify groups at USU for curriculum to tailor curriculum to those communities</a:t>
            </a:r>
            <a:endParaRPr/>
          </a:p>
          <a:p>
            <a:pPr marL="914400" lvl="2" indent="0" algn="l" rtl="0">
              <a:spcBef>
                <a:spcPts val="0"/>
              </a:spcBef>
              <a:spcAft>
                <a:spcPts val="0"/>
              </a:spcAft>
              <a:buNone/>
            </a:pPr>
            <a:r>
              <a:rPr lang="en-US" sz="1200">
                <a:solidFill>
                  <a:schemeClr val="dk1"/>
                </a:solidFill>
                <a:latin typeface="Calibri"/>
                <a:ea typeface="Calibri"/>
                <a:cs typeface="Calibri"/>
                <a:sym typeface="Calibri"/>
              </a:rPr>
              <a:t>Identify peers within those groups to present curriculum</a:t>
            </a:r>
            <a:endParaRPr/>
          </a:p>
          <a:p>
            <a:pPr marL="457200" lvl="1" indent="0" algn="l" rtl="0">
              <a:spcBef>
                <a:spcPts val="0"/>
              </a:spcBef>
              <a:spcAft>
                <a:spcPts val="0"/>
              </a:spcAft>
              <a:buNone/>
            </a:pPr>
            <a:r>
              <a:rPr lang="en-US" sz="1200">
                <a:solidFill>
                  <a:schemeClr val="dk1"/>
                </a:solidFill>
                <a:latin typeface="Calibri"/>
                <a:ea typeface="Calibri"/>
                <a:cs typeface="Calibri"/>
                <a:sym typeface="Calibri"/>
              </a:rPr>
              <a:t>Educational Strategies</a:t>
            </a:r>
            <a:endParaRPr/>
          </a:p>
          <a:p>
            <a:pPr marL="914400" lvl="2" indent="0" algn="l" rtl="0">
              <a:spcBef>
                <a:spcPts val="0"/>
              </a:spcBef>
              <a:spcAft>
                <a:spcPts val="0"/>
              </a:spcAft>
              <a:buNone/>
            </a:pPr>
            <a:r>
              <a:rPr lang="en-US" sz="1200">
                <a:solidFill>
                  <a:schemeClr val="dk1"/>
                </a:solidFill>
                <a:latin typeface="Calibri"/>
                <a:ea typeface="Calibri"/>
                <a:cs typeface="Calibri"/>
                <a:sym typeface="Calibri"/>
              </a:rPr>
              <a:t>USU promotional video “It’s On Us” to highlight the importance of bystander intervention to prevent gender bias, harassment and assault</a:t>
            </a:r>
            <a:endParaRPr/>
          </a:p>
          <a:p>
            <a:pPr marL="914400" lvl="2" indent="0" algn="l" rtl="0">
              <a:spcBef>
                <a:spcPts val="0"/>
              </a:spcBef>
              <a:spcAft>
                <a:spcPts val="0"/>
              </a:spcAft>
              <a:buNone/>
            </a:pPr>
            <a:r>
              <a:rPr lang="en-US" sz="1200">
                <a:solidFill>
                  <a:schemeClr val="dk1"/>
                </a:solidFill>
                <a:latin typeface="Calibri"/>
                <a:ea typeface="Calibri"/>
                <a:cs typeface="Calibri"/>
                <a:sym typeface="Calibri"/>
              </a:rPr>
              <a:t>Peer discussion-based curriculum to promote dialogue regarding perceptions of gender bias and sexual harassment</a:t>
            </a:r>
            <a:endParaRPr/>
          </a:p>
          <a:p>
            <a:pPr marL="1371600" lvl="3" indent="0" algn="l" rtl="0">
              <a:spcBef>
                <a:spcPts val="0"/>
              </a:spcBef>
              <a:spcAft>
                <a:spcPts val="0"/>
              </a:spcAft>
              <a:buNone/>
            </a:pPr>
            <a:r>
              <a:rPr lang="en-US" sz="1200">
                <a:solidFill>
                  <a:schemeClr val="dk1"/>
                </a:solidFill>
                <a:latin typeface="Calibri"/>
                <a:ea typeface="Calibri"/>
                <a:cs typeface="Calibri"/>
                <a:sym typeface="Calibri"/>
              </a:rPr>
              <a:t>Organized curriculum with videos and suggested articles to give participants the tools required to engage in appropriate discussion</a:t>
            </a:r>
            <a:endParaRPr/>
          </a:p>
          <a:p>
            <a:pPr marL="1828800" lvl="4" indent="0" algn="l" rtl="0">
              <a:spcBef>
                <a:spcPts val="0"/>
              </a:spcBef>
              <a:spcAft>
                <a:spcPts val="0"/>
              </a:spcAft>
              <a:buNone/>
            </a:pPr>
            <a:r>
              <a:rPr lang="en-US" sz="1200">
                <a:solidFill>
                  <a:schemeClr val="dk1"/>
                </a:solidFill>
                <a:latin typeface="Calibri"/>
                <a:ea typeface="Calibri"/>
                <a:cs typeface="Calibri"/>
                <a:sym typeface="Calibri"/>
              </a:rPr>
              <a:t>Find journal articles and opinion-editorial articles specific to the above-identified USU groups to include in curriculum</a:t>
            </a:r>
            <a:endParaRPr/>
          </a:p>
          <a:p>
            <a:pPr marL="1828800" lvl="4" indent="0" algn="l" rtl="0">
              <a:spcBef>
                <a:spcPts val="0"/>
              </a:spcBef>
              <a:spcAft>
                <a:spcPts val="0"/>
              </a:spcAft>
              <a:buNone/>
            </a:pPr>
            <a:r>
              <a:rPr lang="en-US" sz="1200">
                <a:solidFill>
                  <a:schemeClr val="dk1"/>
                </a:solidFill>
                <a:latin typeface="Calibri"/>
                <a:ea typeface="Calibri"/>
                <a:cs typeface="Calibri"/>
                <a:sym typeface="Calibri"/>
              </a:rPr>
              <a:t>Discussion questions for the peer-moderator of the discussion to utilize in focusing the conversation.</a:t>
            </a:r>
            <a:endParaRPr/>
          </a:p>
          <a:p>
            <a:pPr marL="2286000" lvl="5" indent="0" algn="l" rtl="0">
              <a:spcBef>
                <a:spcPts val="0"/>
              </a:spcBef>
              <a:spcAft>
                <a:spcPts val="0"/>
              </a:spcAft>
              <a:buNone/>
            </a:pPr>
            <a:r>
              <a:rPr lang="en-US" sz="1200">
                <a:solidFill>
                  <a:schemeClr val="dk1"/>
                </a:solidFill>
                <a:latin typeface="Calibri"/>
                <a:ea typeface="Calibri"/>
                <a:cs typeface="Calibri"/>
                <a:sym typeface="Calibri"/>
              </a:rPr>
              <a:t>Identify discussion questions that allow curriculum participants to discuss bystander intervention and to identify strengths and weaknesses within themselves and the USU community at large to promote bystander awareness</a:t>
            </a:r>
            <a:endParaRPr/>
          </a:p>
          <a:p>
            <a:pPr marL="2286000" lvl="5" indent="0" algn="l" rtl="0">
              <a:spcBef>
                <a:spcPts val="0"/>
              </a:spcBef>
              <a:spcAft>
                <a:spcPts val="0"/>
              </a:spcAft>
              <a:buNone/>
            </a:pPr>
            <a:r>
              <a:rPr lang="en-US" sz="1200">
                <a:solidFill>
                  <a:schemeClr val="dk1"/>
                </a:solidFill>
                <a:latin typeface="Calibri"/>
                <a:ea typeface="Calibri"/>
                <a:cs typeface="Calibri"/>
                <a:sym typeface="Calibri"/>
              </a:rPr>
              <a:t>Identify discussion questions that allow curriculum participants to respond to the information presented in the curriculum</a:t>
            </a:r>
            <a:endParaRPr/>
          </a:p>
          <a:p>
            <a:pPr marL="2286000" lvl="5" indent="0" algn="l" rtl="0">
              <a:spcBef>
                <a:spcPts val="0"/>
              </a:spcBef>
              <a:spcAft>
                <a:spcPts val="0"/>
              </a:spcAft>
              <a:buNone/>
            </a:pPr>
            <a:r>
              <a:rPr lang="en-US" sz="1200">
                <a:solidFill>
                  <a:schemeClr val="dk1"/>
                </a:solidFill>
                <a:latin typeface="Calibri"/>
                <a:ea typeface="Calibri"/>
                <a:cs typeface="Calibri"/>
                <a:sym typeface="Calibri"/>
              </a:rPr>
              <a:t>Identify discussion questions that allow curriculum participants to identify ways that gender bias and harassment affects the USU campus as a whole [distracts from the mission, erodes trust etc.]</a:t>
            </a:r>
            <a:endParaRPr/>
          </a:p>
          <a:p>
            <a:pPr marL="914400" lvl="2" indent="0" algn="l" rtl="0">
              <a:spcBef>
                <a:spcPts val="0"/>
              </a:spcBef>
              <a:spcAft>
                <a:spcPts val="0"/>
              </a:spcAft>
              <a:buNone/>
            </a:pPr>
            <a:r>
              <a:rPr lang="en-US" sz="1200">
                <a:solidFill>
                  <a:schemeClr val="dk1"/>
                </a:solidFill>
                <a:latin typeface="Calibri"/>
                <a:ea typeface="Calibri"/>
                <a:cs typeface="Calibri"/>
                <a:sym typeface="Calibri"/>
              </a:rPr>
              <a:t>Ideas for other activities around campus:</a:t>
            </a:r>
            <a:endParaRPr/>
          </a:p>
          <a:p>
            <a:pPr marL="1371600" lvl="3" indent="0" algn="l" rtl="0">
              <a:spcBef>
                <a:spcPts val="0"/>
              </a:spcBef>
              <a:spcAft>
                <a:spcPts val="0"/>
              </a:spcAft>
              <a:buNone/>
            </a:pPr>
            <a:r>
              <a:rPr lang="en-US" sz="1200">
                <a:solidFill>
                  <a:schemeClr val="dk1"/>
                </a:solidFill>
                <a:latin typeface="Calibri"/>
                <a:ea typeface="Calibri"/>
                <a:cs typeface="Calibri"/>
                <a:sym typeface="Calibri"/>
              </a:rPr>
              <a:t>Optional pledge to be active bystander by members of the USU community</a:t>
            </a:r>
            <a:endParaRPr/>
          </a:p>
          <a:p>
            <a:pPr marL="1371600" lvl="3" indent="0" algn="l" rtl="0">
              <a:spcBef>
                <a:spcPts val="0"/>
              </a:spcBef>
              <a:spcAft>
                <a:spcPts val="0"/>
              </a:spcAft>
              <a:buNone/>
            </a:pPr>
            <a:r>
              <a:rPr lang="en-US" sz="1200">
                <a:solidFill>
                  <a:schemeClr val="dk1"/>
                </a:solidFill>
                <a:latin typeface="Calibri"/>
                <a:ea typeface="Calibri"/>
                <a:cs typeface="Calibri"/>
                <a:sym typeface="Calibri"/>
              </a:rPr>
              <a:t>Documentary viewings followed by discussion groups</a:t>
            </a:r>
            <a:endParaRPr/>
          </a:p>
          <a:p>
            <a:pPr marL="1371600" lvl="3" indent="0" algn="l" rtl="0">
              <a:spcBef>
                <a:spcPts val="0"/>
              </a:spcBef>
              <a:spcAft>
                <a:spcPts val="0"/>
              </a:spcAft>
              <a:buNone/>
            </a:pPr>
            <a:r>
              <a:rPr lang="en-US" sz="1200">
                <a:solidFill>
                  <a:schemeClr val="dk1"/>
                </a:solidFill>
                <a:latin typeface="Calibri"/>
                <a:ea typeface="Calibri"/>
                <a:cs typeface="Calibri"/>
                <a:sym typeface="Calibri"/>
              </a:rPr>
              <a:t>Guest Speaker event</a:t>
            </a:r>
            <a:endParaRPr/>
          </a:p>
          <a:p>
            <a:pPr marL="457200" lvl="1" indent="0" algn="l" rtl="0">
              <a:spcBef>
                <a:spcPts val="0"/>
              </a:spcBef>
              <a:spcAft>
                <a:spcPts val="0"/>
              </a:spcAft>
              <a:buNone/>
            </a:pPr>
            <a:r>
              <a:rPr lang="en-US" sz="1200">
                <a:solidFill>
                  <a:schemeClr val="dk1"/>
                </a:solidFill>
                <a:latin typeface="Calibri"/>
                <a:ea typeface="Calibri"/>
                <a:cs typeface="Calibri"/>
                <a:sym typeface="Calibri"/>
              </a:rPr>
              <a:t>Implementation</a:t>
            </a:r>
            <a:endParaRPr/>
          </a:p>
          <a:p>
            <a:pPr marL="914400" lvl="2" indent="0" algn="l" rtl="0">
              <a:spcBef>
                <a:spcPts val="0"/>
              </a:spcBef>
              <a:spcAft>
                <a:spcPts val="0"/>
              </a:spcAft>
              <a:buNone/>
            </a:pPr>
            <a:r>
              <a:rPr lang="en-US" sz="1200">
                <a:solidFill>
                  <a:schemeClr val="dk1"/>
                </a:solidFill>
                <a:latin typeface="Calibri"/>
                <a:ea typeface="Calibri"/>
                <a:cs typeface="Calibri"/>
                <a:sym typeface="Calibri"/>
              </a:rPr>
              <a:t>USU leadership to disseminate request to particular groups within the university to encourage active participation in SAPTF curriculum</a:t>
            </a:r>
            <a:endParaRPr/>
          </a:p>
          <a:p>
            <a:pPr marL="914400" lvl="2" indent="0" algn="l" rtl="0">
              <a:spcBef>
                <a:spcPts val="0"/>
              </a:spcBef>
              <a:spcAft>
                <a:spcPts val="0"/>
              </a:spcAft>
              <a:buNone/>
            </a:pPr>
            <a:r>
              <a:rPr lang="en-US" sz="1200">
                <a:solidFill>
                  <a:schemeClr val="dk1"/>
                </a:solidFill>
                <a:latin typeface="Calibri"/>
                <a:ea typeface="Calibri"/>
                <a:cs typeface="Calibri"/>
                <a:sym typeface="Calibri"/>
              </a:rPr>
              <a:t>Coordinate with NSA Bethesda SAPR/SARC to identify events and programs base-wide that promote our goals and objectives</a:t>
            </a:r>
            <a:endParaRPr/>
          </a:p>
          <a:p>
            <a:pPr marL="914400" lvl="2" indent="0" algn="l" rtl="0">
              <a:spcBef>
                <a:spcPts val="0"/>
              </a:spcBef>
              <a:spcAft>
                <a:spcPts val="0"/>
              </a:spcAft>
              <a:buNone/>
            </a:pPr>
            <a:endParaRPr sz="1200">
              <a:solidFill>
                <a:schemeClr val="dk1"/>
              </a:solidFill>
              <a:latin typeface="Calibri"/>
              <a:ea typeface="Calibri"/>
              <a:cs typeface="Calibri"/>
              <a:sym typeface="Calibri"/>
            </a:endParaRPr>
          </a:p>
          <a:p>
            <a:pPr marL="914400" lvl="2" indent="0" algn="l" rtl="0">
              <a:spcBef>
                <a:spcPts val="0"/>
              </a:spcBef>
              <a:spcAft>
                <a:spcPts val="0"/>
              </a:spcAft>
              <a:buNone/>
            </a:pPr>
            <a:endParaRPr sz="1200">
              <a:solidFill>
                <a:schemeClr val="dk1"/>
              </a:solidFill>
              <a:latin typeface="Calibri"/>
              <a:ea typeface="Calibri"/>
              <a:cs typeface="Calibri"/>
              <a:sym typeface="Calibri"/>
            </a:endParaRPr>
          </a:p>
          <a:p>
            <a:pPr marL="914400" lvl="2" indent="0" algn="l" rtl="0">
              <a:spcBef>
                <a:spcPts val="0"/>
              </a:spcBef>
              <a:spcAft>
                <a:spcPts val="0"/>
              </a:spcAft>
              <a:buNone/>
            </a:pPr>
            <a:r>
              <a:rPr lang="en-US" sz="1200" b="0" i="0">
                <a:solidFill>
                  <a:schemeClr val="dk1"/>
                </a:solidFill>
                <a:latin typeface="Calibri"/>
                <a:ea typeface="Calibri"/>
                <a:cs typeface="Calibri"/>
                <a:sym typeface="Calibri"/>
              </a:rPr>
              <a:t>As part of the Preliminary Action Plan, we proposed creating a month of events to address gender bias, harassment and discrimination. These events include: developing a curriculum to be used in peer groups discussing bystander awareness and organizing a speaker event. The curriculum was designed to address different members of the USU community including, military and civilian researchers, students, and faculty. Each small group discussion is designed to be lead by a peer of that particular group. Initial deliveries of the curriculum were well received, so we plan to continue to provide the curriculum throughout the year. Data gathered will address changes in attitudes towards gender bias, harassment and sexual assault stratified by gender, age, and race.</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44" name="Google Shape;4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 name="Google Shape;5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a:t>include the Command, Dean, Human Resources, and Student and Faculty Groups</a:t>
            </a:r>
            <a:endParaRPr/>
          </a:p>
          <a:p>
            <a:pPr marL="457200" lvl="0" indent="-317500" algn="l" rtl="0">
              <a:spcBef>
                <a:spcPts val="0"/>
              </a:spcBef>
              <a:spcAft>
                <a:spcPts val="0"/>
              </a:spcAft>
              <a:buSzPts val="1400"/>
              <a:buChar char="-"/>
            </a:pPr>
            <a:r>
              <a:rPr lang="en-US"/>
              <a:t>Formation of our own “It’s On Us” campaign.</a:t>
            </a:r>
            <a:endParaRPr/>
          </a:p>
          <a:p>
            <a:pPr marL="457200" lvl="0" indent="-317500" algn="l" rtl="0">
              <a:spcBef>
                <a:spcPts val="0"/>
              </a:spcBef>
              <a:spcAft>
                <a:spcPts val="0"/>
              </a:spcAft>
              <a:buSzPts val="1400"/>
              <a:buChar char="-"/>
            </a:pPr>
            <a:r>
              <a:rPr lang="en-US"/>
              <a:t>Organized multiple events for Sexual Assault and Awareness and Prevention Month (April 2018)</a:t>
            </a:r>
            <a:endParaRPr/>
          </a:p>
          <a:p>
            <a:pPr marL="914400" lvl="0" indent="-317500" algn="l" rtl="0">
              <a:lnSpc>
                <a:spcPct val="115000"/>
              </a:lnSpc>
              <a:spcBef>
                <a:spcPts val="0"/>
              </a:spcBef>
              <a:spcAft>
                <a:spcPts val="0"/>
              </a:spcAft>
              <a:buSzPts val="1400"/>
              <a:buChar char="-"/>
            </a:pPr>
            <a:r>
              <a:rPr lang="en-US"/>
              <a:t>“It’s On US” -&gt; calendar of events, activities</a:t>
            </a:r>
            <a:endParaRPr/>
          </a:p>
          <a:p>
            <a:pPr marL="914400" lvl="0" indent="-317500" algn="l" rtl="0">
              <a:lnSpc>
                <a:spcPct val="115000"/>
              </a:lnSpc>
              <a:spcBef>
                <a:spcPts val="0"/>
              </a:spcBef>
              <a:spcAft>
                <a:spcPts val="0"/>
              </a:spcAft>
              <a:buSzPts val="1400"/>
              <a:buChar char="-"/>
            </a:pPr>
            <a:r>
              <a:rPr lang="en-US"/>
              <a:t>including guest speaker [retired Army Colonel Dr. Kevin O’Connor], Lean In Circle discussion groups regarding gender bias in the workforce, Diversity Officer-led discussions of consent (that drinking tea video!!), and finally our curriculum, which we will discuss as part of this presentation</a:t>
            </a:r>
            <a:endParaRPr/>
          </a:p>
          <a:p>
            <a:pPr marL="457200" lvl="0" indent="-317500" algn="l" rtl="0">
              <a:spcBef>
                <a:spcPts val="0"/>
              </a:spcBef>
              <a:spcAft>
                <a:spcPts val="0"/>
              </a:spcAft>
              <a:buSzPts val="1400"/>
              <a:buChar char="-"/>
            </a:pPr>
            <a:endParaRPr/>
          </a:p>
          <a:p>
            <a:pPr marL="457200" lvl="1" indent="0" algn="l" rtl="0">
              <a:spcBef>
                <a:spcPts val="0"/>
              </a:spcBef>
              <a:spcAft>
                <a:spcPts val="0"/>
              </a:spcAft>
              <a:buNone/>
            </a:pPr>
            <a:endParaRPr/>
          </a:p>
          <a:p>
            <a:pPr marL="457200" lvl="1" indent="0" algn="l" rtl="0">
              <a:spcBef>
                <a:spcPts val="0"/>
              </a:spcBef>
              <a:spcAft>
                <a:spcPts val="0"/>
              </a:spcAft>
              <a:buNone/>
            </a:pPr>
            <a:r>
              <a:rPr lang="en-US" sz="1200">
                <a:solidFill>
                  <a:schemeClr val="dk1"/>
                </a:solidFill>
                <a:latin typeface="Calibri"/>
                <a:ea typeface="Calibri"/>
                <a:cs typeface="Calibri"/>
                <a:sym typeface="Calibri"/>
              </a:rPr>
              <a:t>Identify a Problem</a:t>
            </a:r>
            <a:endParaRPr/>
          </a:p>
          <a:p>
            <a:pPr marL="914400" lvl="2" indent="0" algn="l" rtl="0">
              <a:spcBef>
                <a:spcPts val="0"/>
              </a:spcBef>
              <a:spcAft>
                <a:spcPts val="0"/>
              </a:spcAft>
              <a:buNone/>
            </a:pPr>
            <a:r>
              <a:rPr lang="en-US" sz="1200">
                <a:solidFill>
                  <a:schemeClr val="dk1"/>
                </a:solidFill>
                <a:latin typeface="Calibri"/>
                <a:ea typeface="Calibri"/>
                <a:cs typeface="Calibri"/>
                <a:sym typeface="Calibri"/>
              </a:rPr>
              <a:t>Utilized Command Climate Surveys, Defense Equal Opportunity Climate Survey (DEOCS) to identify barriers to reporting and attitudes regarding gender bias and sexual harassment</a:t>
            </a:r>
            <a:endParaRPr/>
          </a:p>
          <a:p>
            <a:pPr marL="914400" lvl="2" indent="0" algn="l" rtl="0">
              <a:spcBef>
                <a:spcPts val="0"/>
              </a:spcBef>
              <a:spcAft>
                <a:spcPts val="0"/>
              </a:spcAft>
              <a:buNone/>
            </a:pPr>
            <a:r>
              <a:rPr lang="en-US" sz="1200">
                <a:solidFill>
                  <a:schemeClr val="dk1"/>
                </a:solidFill>
                <a:latin typeface="Calibri"/>
                <a:ea typeface="Calibri"/>
                <a:cs typeface="Calibri"/>
                <a:sym typeface="Calibri"/>
              </a:rPr>
              <a:t>Proposed Sexual Harassment and Sexual Assault Prevention Action Plan in November 2017; approved by USU Brigade December 2017</a:t>
            </a:r>
            <a:endParaRPr/>
          </a:p>
          <a:p>
            <a:pPr marL="457200" lvl="1" indent="0" algn="l" rtl="0">
              <a:spcBef>
                <a:spcPts val="0"/>
              </a:spcBef>
              <a:spcAft>
                <a:spcPts val="0"/>
              </a:spcAft>
              <a:buNone/>
            </a:pPr>
            <a:r>
              <a:rPr lang="en-US" sz="1200">
                <a:solidFill>
                  <a:schemeClr val="dk1"/>
                </a:solidFill>
                <a:latin typeface="Calibri"/>
                <a:ea typeface="Calibri"/>
                <a:cs typeface="Calibri"/>
                <a:sym typeface="Calibri"/>
              </a:rPr>
              <a:t>Targeted Needs Assessment</a:t>
            </a:r>
            <a:endParaRPr/>
          </a:p>
          <a:p>
            <a:pPr marL="914400" lvl="2" indent="0" algn="l" rtl="0">
              <a:spcBef>
                <a:spcPts val="0"/>
              </a:spcBef>
              <a:spcAft>
                <a:spcPts val="0"/>
              </a:spcAft>
              <a:buNone/>
            </a:pPr>
            <a:r>
              <a:rPr lang="en-US" sz="1200">
                <a:solidFill>
                  <a:schemeClr val="dk1"/>
                </a:solidFill>
                <a:latin typeface="Calibri"/>
                <a:ea typeface="Calibri"/>
                <a:cs typeface="Calibri"/>
                <a:sym typeface="Calibri"/>
              </a:rPr>
              <a:t>Identify groups at USU for curriculum to tailor curriculum to those communities</a:t>
            </a:r>
            <a:endParaRPr/>
          </a:p>
          <a:p>
            <a:pPr marL="914400" lvl="2" indent="0" algn="l" rtl="0">
              <a:spcBef>
                <a:spcPts val="0"/>
              </a:spcBef>
              <a:spcAft>
                <a:spcPts val="0"/>
              </a:spcAft>
              <a:buNone/>
            </a:pPr>
            <a:r>
              <a:rPr lang="en-US" sz="1200">
                <a:solidFill>
                  <a:schemeClr val="dk1"/>
                </a:solidFill>
                <a:latin typeface="Calibri"/>
                <a:ea typeface="Calibri"/>
                <a:cs typeface="Calibri"/>
                <a:sym typeface="Calibri"/>
              </a:rPr>
              <a:t>Identify peers within those groups to present curriculum</a:t>
            </a:r>
            <a:endParaRPr/>
          </a:p>
          <a:p>
            <a:pPr marL="457200" lvl="1" indent="0" algn="l" rtl="0">
              <a:spcBef>
                <a:spcPts val="0"/>
              </a:spcBef>
              <a:spcAft>
                <a:spcPts val="0"/>
              </a:spcAft>
              <a:buNone/>
            </a:pPr>
            <a:r>
              <a:rPr lang="en-US" sz="1200">
                <a:solidFill>
                  <a:schemeClr val="dk1"/>
                </a:solidFill>
                <a:latin typeface="Calibri"/>
                <a:ea typeface="Calibri"/>
                <a:cs typeface="Calibri"/>
                <a:sym typeface="Calibri"/>
              </a:rPr>
              <a:t>Educational Strategies</a:t>
            </a:r>
            <a:endParaRPr/>
          </a:p>
          <a:p>
            <a:pPr marL="914400" lvl="2" indent="0" algn="l" rtl="0">
              <a:spcBef>
                <a:spcPts val="0"/>
              </a:spcBef>
              <a:spcAft>
                <a:spcPts val="0"/>
              </a:spcAft>
              <a:buNone/>
            </a:pPr>
            <a:r>
              <a:rPr lang="en-US" sz="1200">
                <a:solidFill>
                  <a:schemeClr val="dk1"/>
                </a:solidFill>
                <a:latin typeface="Calibri"/>
                <a:ea typeface="Calibri"/>
                <a:cs typeface="Calibri"/>
                <a:sym typeface="Calibri"/>
              </a:rPr>
              <a:t>USU promotional video “It’s On Us” to highlight the importance of bystander intervention to prevent gender bias, harassment and assault</a:t>
            </a:r>
            <a:endParaRPr/>
          </a:p>
          <a:p>
            <a:pPr marL="914400" lvl="2" indent="0" algn="l" rtl="0">
              <a:spcBef>
                <a:spcPts val="0"/>
              </a:spcBef>
              <a:spcAft>
                <a:spcPts val="0"/>
              </a:spcAft>
              <a:buNone/>
            </a:pPr>
            <a:r>
              <a:rPr lang="en-US" sz="1200">
                <a:solidFill>
                  <a:schemeClr val="dk1"/>
                </a:solidFill>
                <a:latin typeface="Calibri"/>
                <a:ea typeface="Calibri"/>
                <a:cs typeface="Calibri"/>
                <a:sym typeface="Calibri"/>
              </a:rPr>
              <a:t>Peer discussion-based curriculum to promote dialogue regarding perceptions of gender bias and sexual harassment</a:t>
            </a:r>
            <a:endParaRPr/>
          </a:p>
          <a:p>
            <a:pPr marL="1371600" lvl="3" indent="0" algn="l" rtl="0">
              <a:spcBef>
                <a:spcPts val="0"/>
              </a:spcBef>
              <a:spcAft>
                <a:spcPts val="0"/>
              </a:spcAft>
              <a:buNone/>
            </a:pPr>
            <a:r>
              <a:rPr lang="en-US" sz="1200">
                <a:solidFill>
                  <a:schemeClr val="dk1"/>
                </a:solidFill>
                <a:latin typeface="Calibri"/>
                <a:ea typeface="Calibri"/>
                <a:cs typeface="Calibri"/>
                <a:sym typeface="Calibri"/>
              </a:rPr>
              <a:t>Organized curriculum with videos and suggested articles to give participants the tools required to engage in appropriate discussion</a:t>
            </a:r>
            <a:endParaRPr/>
          </a:p>
          <a:p>
            <a:pPr marL="1828800" lvl="4" indent="0" algn="l" rtl="0">
              <a:spcBef>
                <a:spcPts val="0"/>
              </a:spcBef>
              <a:spcAft>
                <a:spcPts val="0"/>
              </a:spcAft>
              <a:buNone/>
            </a:pPr>
            <a:r>
              <a:rPr lang="en-US" sz="1200">
                <a:solidFill>
                  <a:schemeClr val="dk1"/>
                </a:solidFill>
                <a:latin typeface="Calibri"/>
                <a:ea typeface="Calibri"/>
                <a:cs typeface="Calibri"/>
                <a:sym typeface="Calibri"/>
              </a:rPr>
              <a:t>Find journal articles and opinion-editorial articles specific to the above-identified USU groups to include in curriculum</a:t>
            </a:r>
            <a:endParaRPr/>
          </a:p>
          <a:p>
            <a:pPr marL="1828800" lvl="4" indent="0" algn="l" rtl="0">
              <a:spcBef>
                <a:spcPts val="0"/>
              </a:spcBef>
              <a:spcAft>
                <a:spcPts val="0"/>
              </a:spcAft>
              <a:buNone/>
            </a:pPr>
            <a:r>
              <a:rPr lang="en-US" sz="1200">
                <a:solidFill>
                  <a:schemeClr val="dk1"/>
                </a:solidFill>
                <a:latin typeface="Calibri"/>
                <a:ea typeface="Calibri"/>
                <a:cs typeface="Calibri"/>
                <a:sym typeface="Calibri"/>
              </a:rPr>
              <a:t>Discussion questions for the peer-moderator of the discussion to utilize in focusing the conversation.</a:t>
            </a:r>
            <a:endParaRPr/>
          </a:p>
          <a:p>
            <a:pPr marL="2286000" lvl="5" indent="0" algn="l" rtl="0">
              <a:spcBef>
                <a:spcPts val="0"/>
              </a:spcBef>
              <a:spcAft>
                <a:spcPts val="0"/>
              </a:spcAft>
              <a:buNone/>
            </a:pPr>
            <a:r>
              <a:rPr lang="en-US" sz="1200">
                <a:solidFill>
                  <a:schemeClr val="dk1"/>
                </a:solidFill>
                <a:latin typeface="Calibri"/>
                <a:ea typeface="Calibri"/>
                <a:cs typeface="Calibri"/>
                <a:sym typeface="Calibri"/>
              </a:rPr>
              <a:t>Identify discussion questions that allow curriculum participants to discuss bystander intervention and to identify strengths and weaknesses within themselves and the USU community at large to promote bystander awareness</a:t>
            </a:r>
            <a:endParaRPr/>
          </a:p>
          <a:p>
            <a:pPr marL="2286000" lvl="5" indent="0" algn="l" rtl="0">
              <a:spcBef>
                <a:spcPts val="0"/>
              </a:spcBef>
              <a:spcAft>
                <a:spcPts val="0"/>
              </a:spcAft>
              <a:buNone/>
            </a:pPr>
            <a:r>
              <a:rPr lang="en-US" sz="1200">
                <a:solidFill>
                  <a:schemeClr val="dk1"/>
                </a:solidFill>
                <a:latin typeface="Calibri"/>
                <a:ea typeface="Calibri"/>
                <a:cs typeface="Calibri"/>
                <a:sym typeface="Calibri"/>
              </a:rPr>
              <a:t>Identify discussion questions that allow curriculum participants to respond to the information presented in the curriculum</a:t>
            </a:r>
            <a:endParaRPr/>
          </a:p>
          <a:p>
            <a:pPr marL="2286000" lvl="5" indent="0" algn="l" rtl="0">
              <a:spcBef>
                <a:spcPts val="0"/>
              </a:spcBef>
              <a:spcAft>
                <a:spcPts val="0"/>
              </a:spcAft>
              <a:buNone/>
            </a:pPr>
            <a:r>
              <a:rPr lang="en-US" sz="1200">
                <a:solidFill>
                  <a:schemeClr val="dk1"/>
                </a:solidFill>
                <a:latin typeface="Calibri"/>
                <a:ea typeface="Calibri"/>
                <a:cs typeface="Calibri"/>
                <a:sym typeface="Calibri"/>
              </a:rPr>
              <a:t>Identify discussion questions that allow curriculum participants to identify ways that gender bias and harassment affects the USU campus as a whole [distracts from the mission, erodes trust etc.]</a:t>
            </a:r>
            <a:endParaRPr/>
          </a:p>
          <a:p>
            <a:pPr marL="914400" lvl="2" indent="0" algn="l" rtl="0">
              <a:spcBef>
                <a:spcPts val="0"/>
              </a:spcBef>
              <a:spcAft>
                <a:spcPts val="0"/>
              </a:spcAft>
              <a:buNone/>
            </a:pPr>
            <a:r>
              <a:rPr lang="en-US" sz="1200">
                <a:solidFill>
                  <a:schemeClr val="dk1"/>
                </a:solidFill>
                <a:latin typeface="Calibri"/>
                <a:ea typeface="Calibri"/>
                <a:cs typeface="Calibri"/>
                <a:sym typeface="Calibri"/>
              </a:rPr>
              <a:t>Ideas for other activities around campus:</a:t>
            </a:r>
            <a:endParaRPr/>
          </a:p>
          <a:p>
            <a:pPr marL="1371600" lvl="3" indent="0" algn="l" rtl="0">
              <a:spcBef>
                <a:spcPts val="0"/>
              </a:spcBef>
              <a:spcAft>
                <a:spcPts val="0"/>
              </a:spcAft>
              <a:buNone/>
            </a:pPr>
            <a:r>
              <a:rPr lang="en-US" sz="1200">
                <a:solidFill>
                  <a:schemeClr val="dk1"/>
                </a:solidFill>
                <a:latin typeface="Calibri"/>
                <a:ea typeface="Calibri"/>
                <a:cs typeface="Calibri"/>
                <a:sym typeface="Calibri"/>
              </a:rPr>
              <a:t>Optional pledge to be active bystander by members of the USU community</a:t>
            </a:r>
            <a:endParaRPr/>
          </a:p>
          <a:p>
            <a:pPr marL="1371600" lvl="3" indent="0" algn="l" rtl="0">
              <a:spcBef>
                <a:spcPts val="0"/>
              </a:spcBef>
              <a:spcAft>
                <a:spcPts val="0"/>
              </a:spcAft>
              <a:buNone/>
            </a:pPr>
            <a:r>
              <a:rPr lang="en-US" sz="1200">
                <a:solidFill>
                  <a:schemeClr val="dk1"/>
                </a:solidFill>
                <a:latin typeface="Calibri"/>
                <a:ea typeface="Calibri"/>
                <a:cs typeface="Calibri"/>
                <a:sym typeface="Calibri"/>
              </a:rPr>
              <a:t>Documentary viewings followed by discussion groups</a:t>
            </a:r>
            <a:endParaRPr/>
          </a:p>
          <a:p>
            <a:pPr marL="1371600" lvl="3" indent="0" algn="l" rtl="0">
              <a:spcBef>
                <a:spcPts val="0"/>
              </a:spcBef>
              <a:spcAft>
                <a:spcPts val="0"/>
              </a:spcAft>
              <a:buNone/>
            </a:pPr>
            <a:r>
              <a:rPr lang="en-US" sz="1200">
                <a:solidFill>
                  <a:schemeClr val="dk1"/>
                </a:solidFill>
                <a:latin typeface="Calibri"/>
                <a:ea typeface="Calibri"/>
                <a:cs typeface="Calibri"/>
                <a:sym typeface="Calibri"/>
              </a:rPr>
              <a:t>Guest Speaker event</a:t>
            </a:r>
            <a:endParaRPr/>
          </a:p>
          <a:p>
            <a:pPr marL="457200" lvl="1" indent="0" algn="l" rtl="0">
              <a:spcBef>
                <a:spcPts val="0"/>
              </a:spcBef>
              <a:spcAft>
                <a:spcPts val="0"/>
              </a:spcAft>
              <a:buNone/>
            </a:pPr>
            <a:r>
              <a:rPr lang="en-US" sz="1200">
                <a:solidFill>
                  <a:schemeClr val="dk1"/>
                </a:solidFill>
                <a:latin typeface="Calibri"/>
                <a:ea typeface="Calibri"/>
                <a:cs typeface="Calibri"/>
                <a:sym typeface="Calibri"/>
              </a:rPr>
              <a:t>Implementation</a:t>
            </a:r>
            <a:endParaRPr/>
          </a:p>
          <a:p>
            <a:pPr marL="914400" lvl="2" indent="0" algn="l" rtl="0">
              <a:spcBef>
                <a:spcPts val="0"/>
              </a:spcBef>
              <a:spcAft>
                <a:spcPts val="0"/>
              </a:spcAft>
              <a:buNone/>
            </a:pPr>
            <a:r>
              <a:rPr lang="en-US" sz="1200">
                <a:solidFill>
                  <a:schemeClr val="dk1"/>
                </a:solidFill>
                <a:latin typeface="Calibri"/>
                <a:ea typeface="Calibri"/>
                <a:cs typeface="Calibri"/>
                <a:sym typeface="Calibri"/>
              </a:rPr>
              <a:t>USU leadership to disseminate request to particular groups within the university to encourage active participation in SAPTF curriculum</a:t>
            </a:r>
            <a:endParaRPr/>
          </a:p>
          <a:p>
            <a:pPr marL="914400" lvl="2" indent="0" algn="l" rtl="0">
              <a:spcBef>
                <a:spcPts val="0"/>
              </a:spcBef>
              <a:spcAft>
                <a:spcPts val="0"/>
              </a:spcAft>
              <a:buNone/>
            </a:pPr>
            <a:r>
              <a:rPr lang="en-US" sz="1200">
                <a:solidFill>
                  <a:schemeClr val="dk1"/>
                </a:solidFill>
                <a:latin typeface="Calibri"/>
                <a:ea typeface="Calibri"/>
                <a:cs typeface="Calibri"/>
                <a:sym typeface="Calibri"/>
              </a:rPr>
              <a:t>Coordinate with NSA Bethesda SAPR/SARC to identify events and programs base-wide that promote our goals and objectives</a:t>
            </a:r>
            <a:endParaRPr/>
          </a:p>
          <a:p>
            <a:pPr marL="914400" lvl="2" indent="0" algn="l" rtl="0">
              <a:spcBef>
                <a:spcPts val="0"/>
              </a:spcBef>
              <a:spcAft>
                <a:spcPts val="0"/>
              </a:spcAft>
              <a:buNone/>
            </a:pPr>
            <a:endParaRPr sz="1200">
              <a:solidFill>
                <a:schemeClr val="dk1"/>
              </a:solidFill>
              <a:latin typeface="Calibri"/>
              <a:ea typeface="Calibri"/>
              <a:cs typeface="Calibri"/>
              <a:sym typeface="Calibri"/>
            </a:endParaRPr>
          </a:p>
          <a:p>
            <a:pPr marL="914400" lvl="2" indent="0" algn="l" rtl="0">
              <a:spcBef>
                <a:spcPts val="0"/>
              </a:spcBef>
              <a:spcAft>
                <a:spcPts val="0"/>
              </a:spcAft>
              <a:buNone/>
            </a:pPr>
            <a:endParaRPr sz="1200">
              <a:solidFill>
                <a:schemeClr val="dk1"/>
              </a:solidFill>
              <a:latin typeface="Calibri"/>
              <a:ea typeface="Calibri"/>
              <a:cs typeface="Calibri"/>
              <a:sym typeface="Calibri"/>
            </a:endParaRPr>
          </a:p>
          <a:p>
            <a:pPr marL="914400" lvl="2" indent="0" algn="l" rtl="0">
              <a:spcBef>
                <a:spcPts val="0"/>
              </a:spcBef>
              <a:spcAft>
                <a:spcPts val="0"/>
              </a:spcAft>
              <a:buNone/>
            </a:pPr>
            <a:r>
              <a:rPr lang="en-US" sz="1200" b="0" i="0">
                <a:solidFill>
                  <a:schemeClr val="dk1"/>
                </a:solidFill>
                <a:latin typeface="Calibri"/>
                <a:ea typeface="Calibri"/>
                <a:cs typeface="Calibri"/>
                <a:sym typeface="Calibri"/>
              </a:rPr>
              <a:t>As part of the Preliminary Action Plan, we proposed creating a month of events to address gender bias, harassment and discrimination. These events include: developing a curriculum to be used in peer groups discussing bystander awareness and organizing a speaker event. The curriculum was designed to address different members of the USU community including, military and civilian researchers, students, and faculty. Each small group discussion is designed to be lead by a peer of that particular group. Initial deliveries of the curriculum were well received, so we plan to continue to provide the curriculum throughout the year. Data gathered will address changes in attitudes towards gender bias, harassment and sexual assault stratified by gender, age, and race.</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52" name="Google Shape;5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a:latin typeface="Arial"/>
                <a:ea typeface="Arial"/>
                <a:cs typeface="Arial"/>
                <a:sym typeface="Arial"/>
              </a:rPr>
              <a:t>The “It’s On Us” campaign is primarily associated with undergraduate universities. However, we wanted to adapt the campaign to fit the needs of our unique military medical school. We sought to include all faces of our community, including military and civilian members, learners and teachers, and our school leadership when creating our video to advertise our curriculum and events to promote bystander awareness.</a:t>
            </a:r>
            <a:endParaRPr>
              <a:latin typeface="Arial"/>
              <a:ea typeface="Arial"/>
              <a:cs typeface="Arial"/>
              <a:sym typeface="Arial"/>
            </a:endParaRPr>
          </a:p>
          <a:p>
            <a:pPr marL="0" lvl="0" indent="0" algn="l" rtl="0">
              <a:lnSpc>
                <a:spcPct val="115000"/>
              </a:lnSpc>
              <a:spcBef>
                <a:spcPts val="0"/>
              </a:spcBef>
              <a:spcAft>
                <a:spcPts val="0"/>
              </a:spcAft>
              <a:buNone/>
            </a:pP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a:t>
            </a:r>
            <a:r>
              <a:rPr lang="en-US"/>
              <a:t>This is usually an undergraduate thing, but we wanted to show how important it is to</a:t>
            </a:r>
            <a:endParaRP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a:t>
            </a:r>
            <a:r>
              <a:rPr lang="en-US"/>
              <a:t>Included different faces (dean, faculty, staff)</a:t>
            </a:r>
            <a:endParaRPr/>
          </a:p>
          <a:p>
            <a:pPr marL="0" lvl="0" indent="0" algn="l" rtl="0">
              <a:spcBef>
                <a:spcPts val="0"/>
              </a:spcBef>
              <a:spcAft>
                <a:spcPts val="0"/>
              </a:spcAft>
              <a:buNone/>
            </a:pPr>
            <a:endParaRPr/>
          </a:p>
        </p:txBody>
      </p:sp>
      <p:sp>
        <p:nvSpPr>
          <p:cNvPr id="59" name="Google Shape;59;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4e6ea6bd10_0_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4e6ea6bd10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 name="Google Shape;67;g4e6ea6bd10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 name="Google Shape;7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developed our curriculum by starting with an assessment of our university’s needs. Research in education regarding prevention of sexual harassment and sexual assault, particularly in academic spaces, suggests that bystander awareness that promotes community-wide action through individual efforts is more effective at promoting confidence and willingness to intervene.</a:t>
            </a:r>
            <a:endParaRPr/>
          </a:p>
          <a:p>
            <a:pPr marL="0" lvl="0" indent="0" algn="l" rtl="0">
              <a:spcBef>
                <a:spcPts val="0"/>
              </a:spcBef>
              <a:spcAft>
                <a:spcPts val="0"/>
              </a:spcAft>
              <a:buNone/>
            </a:pPr>
            <a:endParaRPr/>
          </a:p>
          <a:p>
            <a:pPr marL="0" lvl="0" indent="0" algn="l" rtl="0">
              <a:spcBef>
                <a:spcPts val="0"/>
              </a:spcBef>
              <a:spcAft>
                <a:spcPts val="0"/>
              </a:spcAft>
              <a:buNone/>
            </a:pPr>
            <a:r>
              <a:rPr lang="en-US"/>
              <a:t>A lot of the time “sexual harassment and assault prevention” trainings can come across as “someone else’s problem”, so we wanted to create a curriculum that would not only enable people to identify a problem in situations they previously were unable to, but also have the tools to de-escalate and prevent harassment. Additionally, we hoped to create a dialogue that would help individuals see the continuum of sexual harassment and assault to further highlight the importance of being an active bystander to prevent these situations from happening or escalating.</a:t>
            </a:r>
            <a:endParaRPr/>
          </a:p>
          <a:p>
            <a:pPr marL="0" lvl="0" indent="0" algn="l" rtl="0">
              <a:spcBef>
                <a:spcPts val="0"/>
              </a:spcBef>
              <a:spcAft>
                <a:spcPts val="0"/>
              </a:spcAft>
              <a:buNone/>
            </a:pPr>
            <a:endParaRPr/>
          </a:p>
          <a:p>
            <a:pPr marL="0" lvl="0" indent="0" algn="l" rtl="0">
              <a:spcBef>
                <a:spcPts val="0"/>
              </a:spcBef>
              <a:spcAft>
                <a:spcPts val="0"/>
              </a:spcAft>
              <a:buNone/>
            </a:pPr>
            <a:r>
              <a:rPr lang="en-US"/>
              <a:t>*** Go through curriculum</a:t>
            </a:r>
            <a:endParaRPr/>
          </a:p>
          <a:p>
            <a:pPr marL="457200" lvl="0" indent="-317500" algn="l" rtl="0">
              <a:spcBef>
                <a:spcPts val="0"/>
              </a:spcBef>
              <a:spcAft>
                <a:spcPts val="0"/>
              </a:spcAft>
              <a:buSzPts val="1400"/>
              <a:buChar char="-"/>
            </a:pPr>
            <a:r>
              <a:rPr lang="en-US"/>
              <a:t>Objectives and Audience -&gt; peer led is much more effective than a lecture</a:t>
            </a:r>
            <a:endParaRPr/>
          </a:p>
          <a:p>
            <a:pPr marL="457200" lvl="0" indent="-317500" algn="l" rtl="0">
              <a:spcBef>
                <a:spcPts val="0"/>
              </a:spcBef>
              <a:spcAft>
                <a:spcPts val="0"/>
              </a:spcAft>
              <a:buSzPts val="1400"/>
              <a:buChar char="-"/>
            </a:pPr>
            <a:r>
              <a:rPr lang="en-US"/>
              <a:t>Participant Ground rules -&gt; a concept borrowed from SOM reflective practice sessions in order to create a safe space</a:t>
            </a:r>
            <a:endParaRPr/>
          </a:p>
          <a:p>
            <a:pPr marL="457200" lvl="0" indent="-317500" algn="l" rtl="0">
              <a:spcBef>
                <a:spcPts val="0"/>
              </a:spcBef>
              <a:spcAft>
                <a:spcPts val="0"/>
              </a:spcAft>
              <a:buSzPts val="1400"/>
              <a:buChar char="-"/>
            </a:pPr>
            <a:r>
              <a:rPr lang="en-US"/>
              <a:t>Articles -&gt; we compile through our own “It’s On Us” student group and from suggestions of faculty and staff</a:t>
            </a:r>
            <a:endParaRPr/>
          </a:p>
          <a:p>
            <a:pPr marL="457200" lvl="0" indent="-317500" algn="l" rtl="0">
              <a:spcBef>
                <a:spcPts val="0"/>
              </a:spcBef>
              <a:spcAft>
                <a:spcPts val="0"/>
              </a:spcAft>
              <a:buSzPts val="1400"/>
              <a:buChar char="-"/>
            </a:pPr>
            <a:r>
              <a:rPr lang="en-US"/>
              <a:t>Video -&gt; the same one you saw</a:t>
            </a:r>
            <a:endParaRPr/>
          </a:p>
          <a:p>
            <a:pPr marL="457200" lvl="0" indent="-317500" algn="l" rtl="0">
              <a:spcBef>
                <a:spcPts val="0"/>
              </a:spcBef>
              <a:spcAft>
                <a:spcPts val="0"/>
              </a:spcAft>
              <a:buSzPts val="1400"/>
              <a:buChar char="-"/>
            </a:pPr>
            <a:r>
              <a:rPr lang="en-US"/>
              <a:t>Discussion -&gt; by including discussion questions we allow someone with minimal experience facilitating a discussion about bystander awareness to engage a peer group. These discussion questions build in order to demonstrate how gender bias can lead to sexual harassment, which then creates an environment where assault is more likely to happen. These questions place the participants as part of the solution, which assists in preventing the idea that this is solely a “women’s problem” or that “all men are to blame”</a:t>
            </a:r>
            <a:endParaRPr/>
          </a:p>
          <a:p>
            <a:pPr marL="457200" lvl="0" indent="-317500" algn="l" rtl="0">
              <a:spcBef>
                <a:spcPts val="0"/>
              </a:spcBef>
              <a:spcAft>
                <a:spcPts val="0"/>
              </a:spcAft>
              <a:buSzPts val="1400"/>
              <a:buChar char="-"/>
            </a:pPr>
            <a:r>
              <a:rPr lang="en-US"/>
              <a:t>Conclusion -&gt; finally we close with some USU-specific resources and sum up the goal of the curriculum</a:t>
            </a:r>
            <a:endParaRPr/>
          </a:p>
          <a:p>
            <a:pPr marL="457200" lvl="0" indent="-317500" algn="l" rtl="0">
              <a:spcBef>
                <a:spcPts val="0"/>
              </a:spcBef>
              <a:spcAft>
                <a:spcPts val="0"/>
              </a:spcAft>
              <a:buSzPts val="1400"/>
              <a:buChar char="-"/>
            </a:pPr>
            <a:r>
              <a:rPr lang="en-US"/>
              <a:t>Survey-&gt; partiicpants are then asked to fill out a post-survey</a:t>
            </a:r>
            <a:endParaRPr/>
          </a:p>
        </p:txBody>
      </p:sp>
      <p:sp>
        <p:nvSpPr>
          <p:cNvPr id="74" name="Google Shape;7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304800" algn="l" rtl="0">
              <a:lnSpc>
                <a:spcPct val="100000"/>
              </a:lnSpc>
              <a:spcBef>
                <a:spcPts val="0"/>
              </a:spcBef>
              <a:spcAft>
                <a:spcPts val="0"/>
              </a:spcAft>
              <a:buSzPts val="1200"/>
              <a:buChar char="-"/>
            </a:pPr>
            <a:r>
              <a:rPr lang="en-US"/>
              <a:t>using scale of 1-10</a:t>
            </a:r>
            <a:endParaRPr/>
          </a:p>
          <a:p>
            <a:pPr marL="457200" marR="0" lvl="0" indent="-304800" algn="l" rtl="0">
              <a:lnSpc>
                <a:spcPct val="100000"/>
              </a:lnSpc>
              <a:spcBef>
                <a:spcPts val="0"/>
              </a:spcBef>
              <a:spcAft>
                <a:spcPts val="0"/>
              </a:spcAft>
              <a:buSzPts val="1200"/>
              <a:buChar char="-"/>
            </a:pPr>
            <a:r>
              <a:rPr lang="en-US"/>
              <a:t>intervene </a:t>
            </a:r>
            <a:r>
              <a:rPr lang="en-US">
                <a:latin typeface="Helvetica Neue"/>
                <a:ea typeface="Helvetica Neue"/>
                <a:cs typeface="Helvetica Neue"/>
                <a:sym typeface="Helvetica Neue"/>
              </a:rPr>
              <a:t>in a situation of gender bias or sexual harassment, regardless of age or gender</a:t>
            </a:r>
            <a:endParaRPr>
              <a:latin typeface="Helvetica Neue"/>
              <a:ea typeface="Helvetica Neue"/>
              <a:cs typeface="Helvetica Neue"/>
              <a:sym typeface="Helvetica Neue"/>
            </a:endParaRPr>
          </a:p>
          <a:p>
            <a:pPr marL="457200" marR="0" lvl="0" indent="-317500" algn="l" rtl="0">
              <a:lnSpc>
                <a:spcPct val="100000"/>
              </a:lnSpc>
              <a:spcBef>
                <a:spcPts val="0"/>
              </a:spcBef>
              <a:spcAft>
                <a:spcPts val="0"/>
              </a:spcAft>
              <a:buSzPts val="1400"/>
              <a:buFont typeface="Helvetica Neue"/>
              <a:buChar char="-"/>
            </a:pPr>
            <a:r>
              <a:rPr lang="en-US">
                <a:latin typeface="Helvetica Neue"/>
                <a:ea typeface="Helvetica Neue"/>
                <a:cs typeface="Helvetica Neue"/>
                <a:sym typeface="Helvetica Neue"/>
              </a:rPr>
              <a:t>giving articles gives participants a “base of knowledge” with which to pull from in order to contribute to discussion</a:t>
            </a:r>
            <a:endParaRPr>
              <a:latin typeface="Helvetica Neue"/>
              <a:ea typeface="Helvetica Neue"/>
              <a:cs typeface="Helvetica Neue"/>
              <a:sym typeface="Helvetica Neue"/>
            </a:endParaRPr>
          </a:p>
          <a:p>
            <a:pPr marL="171450" marR="0" lvl="0" indent="-9525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82" name="Google Shape;8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1106099" y="2106259"/>
            <a:ext cx="6853412"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3800"/>
              <a:buFont typeface="Helvetica Neue"/>
              <a:buNone/>
              <a:defRPr sz="3800" b="1" i="0">
                <a:solidFill>
                  <a:schemeClr val="dk1"/>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
          <p:cNvSpPr txBox="1">
            <a:spLocks noGrp="1"/>
          </p:cNvSpPr>
          <p:nvPr>
            <p:ph type="subTitle" idx="1"/>
          </p:nvPr>
        </p:nvSpPr>
        <p:spPr>
          <a:xfrm>
            <a:off x="1492316" y="4063709"/>
            <a:ext cx="6079746" cy="1752600"/>
          </a:xfrm>
          <a:prstGeom prst="rect">
            <a:avLst/>
          </a:prstGeom>
          <a:noFill/>
          <a:ln>
            <a:noFill/>
          </a:ln>
        </p:spPr>
        <p:txBody>
          <a:bodyPr spcFirstLastPara="1" wrap="square" lIns="91425" tIns="45700" rIns="91425" bIns="45700" anchor="t" anchorCtr="0"/>
          <a:lstStyle>
            <a:lvl1pPr marR="0" lvl="0" algn="ctr">
              <a:lnSpc>
                <a:spcPct val="100000"/>
              </a:lnSpc>
              <a:spcBef>
                <a:spcPts val="600"/>
              </a:spcBef>
              <a:spcAft>
                <a:spcPts val="0"/>
              </a:spcAft>
              <a:buClr>
                <a:schemeClr val="dk1"/>
              </a:buClr>
              <a:buSzPts val="3000"/>
              <a:buFont typeface="Arial"/>
              <a:buNone/>
              <a:defRPr sz="3000" b="0" i="1">
                <a:solidFill>
                  <a:schemeClr val="dk1"/>
                </a:solidFill>
                <a:latin typeface="Helvetica Neue"/>
                <a:ea typeface="Helvetica Neue"/>
                <a:cs typeface="Helvetica Neue"/>
                <a:sym typeface="Helvetica Neue"/>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57200" y="944047"/>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body" idx="1"/>
          </p:nvPr>
        </p:nvSpPr>
        <p:spPr>
          <a:xfrm>
            <a:off x="457200" y="2269609"/>
            <a:ext cx="8229600" cy="3946879"/>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940601"/>
            <a:ext cx="8229600" cy="118786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000"/>
              <a:buFont typeface="Helvetica Neue"/>
              <a:buNone/>
              <a:defRPr sz="4000"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2266165"/>
            <a:ext cx="8229600" cy="3956218"/>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Helvetica Neue"/>
                <a:ea typeface="Helvetica Neue"/>
                <a:cs typeface="Helvetica Neue"/>
                <a:sym typeface="Helvetica Neue"/>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3.png"/><Relationship Id="rId6" Type="http://schemas.openxmlformats.org/officeDocument/2006/relationships/image" Target="../media/image6.png"/><Relationship Id="rId1" Type="http://schemas.microsoft.com/office/2007/relationships/media" Target="../media/media1.mp4"/><Relationship Id="rId2" Type="http://schemas.openxmlformats.org/officeDocument/2006/relationships/video" Target="../media/media1.mp4"/></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
        <p:cNvGrpSpPr/>
        <p:nvPr/>
      </p:nvGrpSpPr>
      <p:grpSpPr>
        <a:xfrm>
          <a:off x="0" y="0"/>
          <a:ext cx="0" cy="0"/>
          <a:chOff x="0" y="0"/>
          <a:chExt cx="0" cy="0"/>
        </a:xfrm>
      </p:grpSpPr>
      <p:sp>
        <p:nvSpPr>
          <p:cNvPr id="22" name="Google Shape;22;p4"/>
          <p:cNvSpPr txBox="1">
            <a:spLocks noGrp="1"/>
          </p:cNvSpPr>
          <p:nvPr>
            <p:ph type="ctrTitle"/>
          </p:nvPr>
        </p:nvSpPr>
        <p:spPr>
          <a:xfrm>
            <a:off x="1106099" y="2106259"/>
            <a:ext cx="6853412" cy="189654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420"/>
              <a:buFont typeface="Helvetica Neue"/>
              <a:buNone/>
            </a:pPr>
            <a:r>
              <a:rPr lang="en-US" sz="3420"/>
              <a:t>Be an Active Bystander: Small Group Discussion to Address Gender Bias in Academic Medicine at a Military Institution</a:t>
            </a:r>
            <a:br>
              <a:rPr lang="en-US" sz="3420"/>
            </a:br>
            <a:endParaRPr sz="3420" i="1"/>
          </a:p>
        </p:txBody>
      </p:sp>
      <p:sp>
        <p:nvSpPr>
          <p:cNvPr id="23" name="Google Shape;23;p4"/>
          <p:cNvSpPr txBox="1"/>
          <p:nvPr/>
        </p:nvSpPr>
        <p:spPr>
          <a:xfrm>
            <a:off x="4623397" y="4162162"/>
            <a:ext cx="3862596" cy="126188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0" i="0" u="none" strike="noStrike" cap="none" dirty="0">
                <a:solidFill>
                  <a:schemeClr val="dk1"/>
                </a:solidFill>
                <a:latin typeface="Arial"/>
                <a:ea typeface="Arial"/>
                <a:cs typeface="Arial"/>
                <a:sym typeface="Arial"/>
              </a:rPr>
              <a:t>Dana Nguyen, MD, FAAFP</a:t>
            </a:r>
            <a:endParaRPr dirty="0"/>
          </a:p>
          <a:p>
            <a:pPr marL="0" marR="0" lvl="0" indent="0" algn="ctr" rtl="0">
              <a:spcBef>
                <a:spcPts val="0"/>
              </a:spcBef>
              <a:spcAft>
                <a:spcPts val="0"/>
              </a:spcAft>
              <a:buNone/>
            </a:pPr>
            <a:r>
              <a:rPr lang="en-US" sz="2400" b="0" i="0" u="none" strike="noStrike" cap="none" dirty="0">
                <a:solidFill>
                  <a:schemeClr val="dk1"/>
                </a:solidFill>
                <a:latin typeface="Arial"/>
                <a:ea typeface="Arial"/>
                <a:cs typeface="Arial"/>
                <a:sym typeface="Arial"/>
              </a:rPr>
              <a:t>FM Clerkship Director</a:t>
            </a:r>
            <a:endParaRPr dirty="0"/>
          </a:p>
          <a:p>
            <a:pPr marL="0" marR="0" lvl="0" indent="0" algn="ctr" rtl="0">
              <a:spcBef>
                <a:spcPts val="0"/>
              </a:spcBef>
              <a:spcAft>
                <a:spcPts val="0"/>
              </a:spcAft>
              <a:buNone/>
            </a:pPr>
            <a:endParaRPr sz="2800" b="0" i="0" u="none" strike="noStrike" cap="none" dirty="0">
              <a:solidFill>
                <a:schemeClr val="dk1"/>
              </a:solidFill>
              <a:latin typeface="Arial"/>
              <a:ea typeface="Arial"/>
              <a:cs typeface="Arial"/>
              <a:sym typeface="Arial"/>
            </a:endParaRPr>
          </a:p>
        </p:txBody>
      </p:sp>
      <p:sp>
        <p:nvSpPr>
          <p:cNvPr id="24" name="Google Shape;24;p4"/>
          <p:cNvSpPr txBox="1"/>
          <p:nvPr/>
        </p:nvSpPr>
        <p:spPr>
          <a:xfrm>
            <a:off x="898231" y="4205210"/>
            <a:ext cx="2938625"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0" i="0" u="none" strike="noStrike" cap="none" dirty="0">
                <a:solidFill>
                  <a:schemeClr val="dk1"/>
                </a:solidFill>
                <a:latin typeface="Arial"/>
                <a:ea typeface="Arial"/>
                <a:cs typeface="Arial"/>
                <a:sym typeface="Arial"/>
              </a:rPr>
              <a:t>Emma Basaran</a:t>
            </a:r>
            <a:endParaRPr sz="2400" b="0" i="0" u="none" strike="noStrike" cap="none" dirty="0">
              <a:solidFill>
                <a:schemeClr val="dk1"/>
              </a:solidFill>
              <a:latin typeface="Arial"/>
              <a:ea typeface="Arial"/>
              <a:cs typeface="Arial"/>
              <a:sym typeface="Arial"/>
            </a:endParaRPr>
          </a:p>
          <a:p>
            <a:pPr marL="0" marR="0" lvl="0" indent="0" algn="ctr" rtl="0">
              <a:spcBef>
                <a:spcPts val="0"/>
              </a:spcBef>
              <a:spcAft>
                <a:spcPts val="0"/>
              </a:spcAft>
              <a:buNone/>
            </a:pPr>
            <a:r>
              <a:rPr lang="en-US" sz="2400" b="0" i="0" u="none" strike="noStrike" cap="none" dirty="0">
                <a:solidFill>
                  <a:schemeClr val="dk1"/>
                </a:solidFill>
                <a:latin typeface="Arial"/>
                <a:ea typeface="Arial"/>
                <a:cs typeface="Arial"/>
                <a:sym typeface="Arial"/>
              </a:rPr>
              <a:t>SOM, Class of 2019</a:t>
            </a:r>
            <a:endParaRPr dirty="0"/>
          </a:p>
        </p:txBody>
      </p:sp>
      <p:sp>
        <p:nvSpPr>
          <p:cNvPr id="25" name="Google Shape;25;p4"/>
          <p:cNvSpPr txBox="1"/>
          <p:nvPr/>
        </p:nvSpPr>
        <p:spPr>
          <a:xfrm>
            <a:off x="2326395" y="5330856"/>
            <a:ext cx="4310795" cy="126188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0" i="0" u="none" strike="noStrike" cap="none">
                <a:solidFill>
                  <a:schemeClr val="dk1"/>
                </a:solidFill>
                <a:latin typeface="Arial"/>
                <a:ea typeface="Arial"/>
                <a:cs typeface="Arial"/>
                <a:sym typeface="Arial"/>
              </a:rPr>
              <a:t>Uniformed Services University</a:t>
            </a:r>
            <a:endParaRPr/>
          </a:p>
          <a:p>
            <a:pPr marL="0" marR="0" lvl="0" indent="0" algn="ctr" rtl="0">
              <a:spcBef>
                <a:spcPts val="0"/>
              </a:spcBef>
              <a:spcAft>
                <a:spcPts val="0"/>
              </a:spcAft>
              <a:buNone/>
            </a:pPr>
            <a:r>
              <a:rPr lang="en-US" sz="2400" b="0" i="0" u="none" strike="noStrike" cap="none">
                <a:solidFill>
                  <a:schemeClr val="dk1"/>
                </a:solidFill>
                <a:latin typeface="Arial"/>
                <a:ea typeface="Arial"/>
                <a:cs typeface="Arial"/>
                <a:sym typeface="Arial"/>
              </a:rPr>
              <a:t>Bethesda, MD</a:t>
            </a:r>
            <a:endParaRPr/>
          </a:p>
          <a:p>
            <a:pPr marL="0" marR="0" lvl="0" indent="0" algn="ctr" rtl="0">
              <a:spcBef>
                <a:spcPts val="0"/>
              </a:spcBef>
              <a:spcAft>
                <a:spcPts val="0"/>
              </a:spcAft>
              <a:buNone/>
            </a:pPr>
            <a:endParaRPr sz="2800" b="0" i="0" u="none" strike="noStrike" cap="none">
              <a:solidFill>
                <a:schemeClr val="dk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3"/>
          <p:cNvSpPr txBox="1">
            <a:spLocks noGrp="1"/>
          </p:cNvSpPr>
          <p:nvPr>
            <p:ph type="title"/>
          </p:nvPr>
        </p:nvSpPr>
        <p:spPr>
          <a:xfrm>
            <a:off x="457200" y="94404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Helvetica Neue"/>
              <a:buNone/>
            </a:pPr>
            <a:r>
              <a:rPr lang="en-US"/>
              <a:t>Feedback</a:t>
            </a:r>
            <a:endParaRPr/>
          </a:p>
        </p:txBody>
      </p:sp>
      <p:sp>
        <p:nvSpPr>
          <p:cNvPr id="92" name="Google Shape;92;p13"/>
          <p:cNvSpPr txBox="1">
            <a:spLocks noGrp="1"/>
          </p:cNvSpPr>
          <p:nvPr>
            <p:ph type="body" idx="1"/>
          </p:nvPr>
        </p:nvSpPr>
        <p:spPr>
          <a:xfrm>
            <a:off x="457200" y="2269609"/>
            <a:ext cx="8229600" cy="394687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200"/>
              <a:buNone/>
            </a:pPr>
            <a:r>
              <a:rPr lang="en-US" b="1" u="sng"/>
              <a:t>Sustains</a:t>
            </a:r>
            <a:endParaRPr/>
          </a:p>
          <a:p>
            <a:pPr marL="0" lvl="0" indent="0" algn="l" rtl="0">
              <a:spcBef>
                <a:spcPts val="640"/>
              </a:spcBef>
              <a:spcAft>
                <a:spcPts val="0"/>
              </a:spcAft>
              <a:buClr>
                <a:schemeClr val="dk1"/>
              </a:buClr>
              <a:buSzPts val="3200"/>
              <a:buNone/>
            </a:pPr>
            <a:r>
              <a:rPr lang="en-US" b="1"/>
              <a:t>#1 </a:t>
            </a:r>
            <a:r>
              <a:rPr lang="en-US"/>
              <a:t>Interactive Discussion &gt; Lecture</a:t>
            </a:r>
            <a:endParaRPr/>
          </a:p>
          <a:p>
            <a:pPr marL="0" lvl="0" indent="0" algn="l" rtl="0">
              <a:spcBef>
                <a:spcPts val="640"/>
              </a:spcBef>
              <a:spcAft>
                <a:spcPts val="0"/>
              </a:spcAft>
              <a:buClr>
                <a:schemeClr val="dk1"/>
              </a:buClr>
              <a:buSzPts val="3200"/>
              <a:buNone/>
            </a:pPr>
            <a:r>
              <a:rPr lang="en-US" b="1"/>
              <a:t>#2 </a:t>
            </a:r>
            <a:r>
              <a:rPr lang="en-US"/>
              <a:t>Peers Guiding the Discussion</a:t>
            </a:r>
            <a:endParaRPr/>
          </a:p>
          <a:p>
            <a:pPr marL="0" lvl="0" indent="0" algn="l" rtl="0">
              <a:spcBef>
                <a:spcPts val="640"/>
              </a:spcBef>
              <a:spcAft>
                <a:spcPts val="0"/>
              </a:spcAft>
              <a:buClr>
                <a:schemeClr val="dk1"/>
              </a:buClr>
              <a:buSzPts val="3200"/>
              <a:buNone/>
            </a:pPr>
            <a:r>
              <a:rPr lang="en-US" b="1"/>
              <a:t>#3 </a:t>
            </a:r>
            <a:r>
              <a:rPr lang="en-US"/>
              <a:t>Low Pressure/Safe Space/Respectful Discussion</a:t>
            </a:r>
            <a:endParaRPr/>
          </a:p>
          <a:p>
            <a:pPr marL="0" lvl="0" indent="0" algn="l" rtl="0">
              <a:spcBef>
                <a:spcPts val="640"/>
              </a:spcBef>
              <a:spcAft>
                <a:spcPts val="0"/>
              </a:spcAft>
              <a:buClr>
                <a:schemeClr val="dk1"/>
              </a:buClr>
              <a:buSzPts val="3200"/>
              <a:buNone/>
            </a:pPr>
            <a:endParaRPr/>
          </a:p>
        </p:txBody>
      </p:sp>
      <p:pic>
        <p:nvPicPr>
          <p:cNvPr id="93" name="Google Shape;93;p13" descr="Image result for uniformed services university"/>
          <p:cNvPicPr preferRelativeResize="0"/>
          <p:nvPr/>
        </p:nvPicPr>
        <p:blipFill rotWithShape="1">
          <a:blip r:embed="rId3">
            <a:alphaModFix/>
          </a:blip>
          <a:srcRect/>
          <a:stretch/>
        </p:blipFill>
        <p:spPr>
          <a:xfrm>
            <a:off x="7416800" y="401163"/>
            <a:ext cx="1386114" cy="108576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4"/>
          <p:cNvSpPr txBox="1">
            <a:spLocks noGrp="1"/>
          </p:cNvSpPr>
          <p:nvPr>
            <p:ph type="title"/>
          </p:nvPr>
        </p:nvSpPr>
        <p:spPr>
          <a:xfrm>
            <a:off x="457200" y="94404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Helvetica Neue"/>
              <a:buNone/>
            </a:pPr>
            <a:r>
              <a:rPr lang="en-US"/>
              <a:t>Feedback</a:t>
            </a:r>
            <a:endParaRPr/>
          </a:p>
        </p:txBody>
      </p:sp>
      <p:sp>
        <p:nvSpPr>
          <p:cNvPr id="99" name="Google Shape;99;p14"/>
          <p:cNvSpPr txBox="1">
            <a:spLocks noGrp="1"/>
          </p:cNvSpPr>
          <p:nvPr>
            <p:ph type="body" idx="1"/>
          </p:nvPr>
        </p:nvSpPr>
        <p:spPr>
          <a:xfrm>
            <a:off x="457200" y="2269609"/>
            <a:ext cx="8229600" cy="394687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200"/>
              <a:buNone/>
            </a:pPr>
            <a:r>
              <a:rPr lang="en-US" b="1" u="sng"/>
              <a:t>Improves</a:t>
            </a:r>
            <a:endParaRPr/>
          </a:p>
          <a:p>
            <a:pPr marL="0" lvl="0" indent="0" algn="l" rtl="0">
              <a:spcBef>
                <a:spcPts val="640"/>
              </a:spcBef>
              <a:spcAft>
                <a:spcPts val="0"/>
              </a:spcAft>
              <a:buClr>
                <a:schemeClr val="dk1"/>
              </a:buClr>
              <a:buSzPts val="3200"/>
              <a:buNone/>
            </a:pPr>
            <a:r>
              <a:rPr lang="en-US" b="1"/>
              <a:t>#1 </a:t>
            </a:r>
            <a:r>
              <a:rPr lang="en-US"/>
              <a:t>Smaller Groups (&lt;10)</a:t>
            </a:r>
            <a:endParaRPr/>
          </a:p>
          <a:p>
            <a:pPr marL="0" lvl="0" indent="0" algn="l" rtl="0">
              <a:spcBef>
                <a:spcPts val="640"/>
              </a:spcBef>
              <a:spcAft>
                <a:spcPts val="0"/>
              </a:spcAft>
              <a:buClr>
                <a:schemeClr val="dk1"/>
              </a:buClr>
              <a:buSzPts val="3200"/>
              <a:buNone/>
            </a:pPr>
            <a:r>
              <a:rPr lang="en-US" b="1"/>
              <a:t>#2 </a:t>
            </a:r>
            <a:r>
              <a:rPr lang="en-US"/>
              <a:t>Longer Discussion Time</a:t>
            </a:r>
            <a:endParaRPr/>
          </a:p>
          <a:p>
            <a:pPr marL="0" lvl="0" indent="0" algn="l" rtl="0">
              <a:spcBef>
                <a:spcPts val="640"/>
              </a:spcBef>
              <a:spcAft>
                <a:spcPts val="0"/>
              </a:spcAft>
              <a:buClr>
                <a:schemeClr val="dk1"/>
              </a:buClr>
              <a:buSzPts val="3200"/>
              <a:buNone/>
            </a:pPr>
            <a:r>
              <a:rPr lang="en-US" b="1"/>
              <a:t>#3 </a:t>
            </a:r>
            <a:r>
              <a:rPr lang="en-US"/>
              <a:t>Specific scenarios/discussions with guidelines for common situations</a:t>
            </a:r>
            <a:endParaRPr/>
          </a:p>
        </p:txBody>
      </p:sp>
      <p:pic>
        <p:nvPicPr>
          <p:cNvPr id="100" name="Google Shape;100;p14" descr="Image result for uniformed services university"/>
          <p:cNvPicPr preferRelativeResize="0"/>
          <p:nvPr/>
        </p:nvPicPr>
        <p:blipFill rotWithShape="1">
          <a:blip r:embed="rId3">
            <a:alphaModFix/>
          </a:blip>
          <a:srcRect/>
          <a:stretch/>
        </p:blipFill>
        <p:spPr>
          <a:xfrm>
            <a:off x="7416800" y="401163"/>
            <a:ext cx="1386114" cy="108576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xfrm>
            <a:off x="457200" y="94404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Helvetica Neue"/>
              <a:buNone/>
            </a:pPr>
            <a:r>
              <a:rPr lang="en-US"/>
              <a:t>Implications</a:t>
            </a:r>
            <a:endParaRPr/>
          </a:p>
        </p:txBody>
      </p:sp>
      <p:sp>
        <p:nvSpPr>
          <p:cNvPr id="107" name="Google Shape;107;p15"/>
          <p:cNvSpPr txBox="1">
            <a:spLocks noGrp="1"/>
          </p:cNvSpPr>
          <p:nvPr>
            <p:ph type="body" idx="1"/>
          </p:nvPr>
        </p:nvSpPr>
        <p:spPr>
          <a:xfrm>
            <a:off x="457200" y="2269609"/>
            <a:ext cx="8229600" cy="3946879"/>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Char char="•"/>
            </a:pPr>
            <a:r>
              <a:rPr lang="en-US"/>
              <a:t>Bystander Awareness training is effective</a:t>
            </a:r>
            <a:endParaRPr/>
          </a:p>
          <a:p>
            <a:pPr marL="342900" lvl="0" indent="-342900" algn="l" rtl="0">
              <a:spcBef>
                <a:spcPts val="640"/>
              </a:spcBef>
              <a:spcAft>
                <a:spcPts val="0"/>
              </a:spcAft>
              <a:buClr>
                <a:schemeClr val="dk1"/>
              </a:buClr>
              <a:buSzPts val="3200"/>
              <a:buChar char="•"/>
            </a:pPr>
            <a:r>
              <a:rPr lang="en-US"/>
              <a:t>Small Groups &gt; Large Groups</a:t>
            </a:r>
            <a:endParaRPr/>
          </a:p>
          <a:p>
            <a:pPr marL="342900" lvl="0" indent="-342900" algn="l" rtl="0">
              <a:spcBef>
                <a:spcPts val="640"/>
              </a:spcBef>
              <a:spcAft>
                <a:spcPts val="0"/>
              </a:spcAft>
              <a:buClr>
                <a:schemeClr val="dk1"/>
              </a:buClr>
              <a:buSzPts val="3200"/>
              <a:buChar char="•"/>
            </a:pPr>
            <a:r>
              <a:rPr lang="en-US"/>
              <a:t>Discussion-based</a:t>
            </a:r>
            <a:endParaRPr/>
          </a:p>
          <a:p>
            <a:pPr marL="342900" lvl="0" indent="-342900" algn="l" rtl="0">
              <a:spcBef>
                <a:spcPts val="640"/>
              </a:spcBef>
              <a:spcAft>
                <a:spcPts val="0"/>
              </a:spcAft>
              <a:buClr>
                <a:schemeClr val="dk1"/>
              </a:buClr>
              <a:buSzPts val="3200"/>
              <a:buChar char="•"/>
            </a:pPr>
            <a:r>
              <a:rPr lang="en-US"/>
              <a:t>Continued Education</a:t>
            </a:r>
            <a:endParaRPr/>
          </a:p>
          <a:p>
            <a:pPr marL="342900" lvl="0" indent="-139700" algn="l" rtl="0">
              <a:spcBef>
                <a:spcPts val="640"/>
              </a:spcBef>
              <a:spcAft>
                <a:spcPts val="0"/>
              </a:spcAft>
              <a:buClr>
                <a:schemeClr val="dk1"/>
              </a:buClr>
              <a:buSzPts val="3200"/>
              <a:buNone/>
            </a:pPr>
            <a:endParaRPr/>
          </a:p>
        </p:txBody>
      </p:sp>
      <p:pic>
        <p:nvPicPr>
          <p:cNvPr id="108" name="Google Shape;108;p15" descr="Image result for uniformed services university"/>
          <p:cNvPicPr preferRelativeResize="0"/>
          <p:nvPr/>
        </p:nvPicPr>
        <p:blipFill rotWithShape="1">
          <a:blip r:embed="rId3">
            <a:alphaModFix/>
          </a:blip>
          <a:srcRect/>
          <a:stretch/>
        </p:blipFill>
        <p:spPr>
          <a:xfrm>
            <a:off x="7416800" y="401163"/>
            <a:ext cx="1386114" cy="108576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6"/>
          <p:cNvSpPr txBox="1">
            <a:spLocks noGrp="1"/>
          </p:cNvSpPr>
          <p:nvPr>
            <p:ph type="body" idx="1"/>
          </p:nvPr>
        </p:nvSpPr>
        <p:spPr>
          <a:xfrm>
            <a:off x="392069" y="2529334"/>
            <a:ext cx="8400499" cy="217298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200"/>
              <a:buNone/>
            </a:pPr>
            <a:r>
              <a:rPr lang="en-US"/>
              <a:t>Please evaluate this presentation using the conference mobile app! Simply click on the "clipboard" icon       on the presentation page.</a:t>
            </a:r>
            <a:endParaRPr/>
          </a:p>
        </p:txBody>
      </p:sp>
      <p:pic>
        <p:nvPicPr>
          <p:cNvPr id="114" name="Google Shape;114;p16" descr="Clipboard.jpg"/>
          <p:cNvPicPr preferRelativeResize="0"/>
          <p:nvPr/>
        </p:nvPicPr>
        <p:blipFill rotWithShape="1">
          <a:blip r:embed="rId3">
            <a:alphaModFix/>
          </a:blip>
          <a:srcRect/>
          <a:stretch/>
        </p:blipFill>
        <p:spPr>
          <a:xfrm>
            <a:off x="3431871" y="3595625"/>
            <a:ext cx="465083" cy="491989"/>
          </a:xfrm>
          <a:prstGeom prst="rect">
            <a:avLst/>
          </a:prstGeom>
          <a:noFill/>
          <a:ln>
            <a:noFill/>
          </a:ln>
        </p:spPr>
      </p:pic>
      <p:sp>
        <p:nvSpPr>
          <p:cNvPr id="115" name="Google Shape;115;p16"/>
          <p:cNvSpPr/>
          <p:nvPr/>
        </p:nvSpPr>
        <p:spPr>
          <a:xfrm>
            <a:off x="2917425" y="1208403"/>
            <a:ext cx="3004349"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0" u="none" strike="noStrike" cap="none">
                <a:solidFill>
                  <a:srgbClr val="000000"/>
                </a:solidFill>
                <a:latin typeface="Helvetica Neue"/>
                <a:ea typeface="Helvetica Neue"/>
                <a:cs typeface="Helvetica Neue"/>
                <a:sym typeface="Helvetica Neue"/>
              </a:rPr>
              <a:t>Questions?</a:t>
            </a:r>
            <a:endParaRPr sz="1800">
              <a:solidFill>
                <a:schemeClr val="dk1"/>
              </a:solidFill>
              <a:latin typeface="Calibri"/>
              <a:ea typeface="Calibri"/>
              <a:cs typeface="Calibri"/>
              <a:sym typeface="Calibri"/>
            </a:endParaRPr>
          </a:p>
        </p:txBody>
      </p:sp>
      <p:pic>
        <p:nvPicPr>
          <p:cNvPr id="116" name="Google Shape;116;p16" descr="Image result for uniformed services university"/>
          <p:cNvPicPr preferRelativeResize="0"/>
          <p:nvPr/>
        </p:nvPicPr>
        <p:blipFill rotWithShape="1">
          <a:blip r:embed="rId4">
            <a:alphaModFix/>
          </a:blip>
          <a:srcRect/>
          <a:stretch/>
        </p:blipFill>
        <p:spPr>
          <a:xfrm>
            <a:off x="7416800" y="401163"/>
            <a:ext cx="1386114" cy="108576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457200" y="94404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Helvetica Neue"/>
              <a:buNone/>
            </a:pPr>
            <a:r>
              <a:rPr lang="en-US"/>
              <a:t>Disclosures</a:t>
            </a:r>
            <a:endParaRPr/>
          </a:p>
        </p:txBody>
      </p:sp>
      <p:sp>
        <p:nvSpPr>
          <p:cNvPr id="31" name="Google Shape;31;p5"/>
          <p:cNvSpPr txBox="1">
            <a:spLocks noGrp="1"/>
          </p:cNvSpPr>
          <p:nvPr>
            <p:ph type="body" idx="1"/>
          </p:nvPr>
        </p:nvSpPr>
        <p:spPr>
          <a:xfrm>
            <a:off x="457200" y="2269609"/>
            <a:ext cx="8229600" cy="3946879"/>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Char char="•"/>
            </a:pPr>
            <a:r>
              <a:rPr lang="en-US"/>
              <a:t>None</a:t>
            </a:r>
            <a:endParaRPr/>
          </a:p>
        </p:txBody>
      </p:sp>
      <p:pic>
        <p:nvPicPr>
          <p:cNvPr id="32" name="Google Shape;32;p5" descr="Image result for uniformed services university"/>
          <p:cNvPicPr preferRelativeResize="0"/>
          <p:nvPr/>
        </p:nvPicPr>
        <p:blipFill rotWithShape="1">
          <a:blip r:embed="rId3">
            <a:alphaModFix/>
          </a:blip>
          <a:srcRect/>
          <a:stretch/>
        </p:blipFill>
        <p:spPr>
          <a:xfrm>
            <a:off x="7416800" y="401163"/>
            <a:ext cx="1386114" cy="108576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457200" y="94404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Helvetica Neue"/>
              <a:buNone/>
            </a:pPr>
            <a:r>
              <a:rPr lang="en-US"/>
              <a:t>Background</a:t>
            </a:r>
            <a:endParaRPr/>
          </a:p>
        </p:txBody>
      </p:sp>
      <p:sp>
        <p:nvSpPr>
          <p:cNvPr id="39" name="Google Shape;39;p6"/>
          <p:cNvSpPr txBox="1">
            <a:spLocks noGrp="1"/>
          </p:cNvSpPr>
          <p:nvPr>
            <p:ph type="body" idx="1"/>
          </p:nvPr>
        </p:nvSpPr>
        <p:spPr>
          <a:xfrm>
            <a:off x="457200" y="2269609"/>
            <a:ext cx="8229600" cy="3946879"/>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Clr>
                <a:schemeClr val="dk1"/>
              </a:buClr>
              <a:buSzPts val="2720"/>
              <a:buChar char="•"/>
            </a:pPr>
            <a:r>
              <a:rPr lang="en-US" sz="2720"/>
              <a:t>Complex environment of USU</a:t>
            </a:r>
            <a:endParaRPr/>
          </a:p>
          <a:p>
            <a:pPr marL="342900" lvl="0" indent="-342900" algn="l" rtl="0">
              <a:lnSpc>
                <a:spcPct val="80000"/>
              </a:lnSpc>
              <a:spcBef>
                <a:spcPts val="544"/>
              </a:spcBef>
              <a:spcAft>
                <a:spcPts val="0"/>
              </a:spcAft>
              <a:buClr>
                <a:schemeClr val="dk1"/>
              </a:buClr>
              <a:buSzPts val="2720"/>
              <a:buChar char="•"/>
            </a:pPr>
            <a:r>
              <a:rPr lang="en-US" sz="2720"/>
              <a:t>Junior learners and faculty are most susceptible to sexual harassment or gender bias</a:t>
            </a:r>
            <a:endParaRPr/>
          </a:p>
          <a:p>
            <a:pPr marL="342900" lvl="0" indent="-342900" algn="l" rtl="0">
              <a:lnSpc>
                <a:spcPct val="80000"/>
              </a:lnSpc>
              <a:spcBef>
                <a:spcPts val="544"/>
              </a:spcBef>
              <a:spcAft>
                <a:spcPts val="0"/>
              </a:spcAft>
              <a:buClr>
                <a:schemeClr val="dk1"/>
              </a:buClr>
              <a:buSzPts val="2720"/>
              <a:buChar char="•"/>
            </a:pPr>
            <a:r>
              <a:rPr lang="en-US" sz="2720"/>
              <a:t>Evidence that gender bias and barriers to reporting incidents occur </a:t>
            </a:r>
            <a:endParaRPr/>
          </a:p>
          <a:p>
            <a:pPr marL="342900" lvl="0" indent="-342900" algn="l" rtl="0">
              <a:lnSpc>
                <a:spcPct val="80000"/>
              </a:lnSpc>
              <a:spcBef>
                <a:spcPts val="544"/>
              </a:spcBef>
              <a:spcAft>
                <a:spcPts val="0"/>
              </a:spcAft>
              <a:buClr>
                <a:schemeClr val="dk1"/>
              </a:buClr>
              <a:buSzPts val="2720"/>
              <a:buChar char="•"/>
            </a:pPr>
            <a:r>
              <a:rPr lang="en-US" sz="2720"/>
              <a:t>Community wide action through individual efforts is more effective at promoting confidence and willingness to intervene</a:t>
            </a:r>
            <a:endParaRPr/>
          </a:p>
          <a:p>
            <a:pPr marL="342900" lvl="0" indent="-170180" algn="l" rtl="0">
              <a:lnSpc>
                <a:spcPct val="80000"/>
              </a:lnSpc>
              <a:spcBef>
                <a:spcPts val="544"/>
              </a:spcBef>
              <a:spcAft>
                <a:spcPts val="0"/>
              </a:spcAft>
              <a:buClr>
                <a:schemeClr val="dk1"/>
              </a:buClr>
              <a:buSzPts val="2720"/>
              <a:buNone/>
            </a:pPr>
            <a:endParaRPr sz="2720"/>
          </a:p>
        </p:txBody>
      </p:sp>
      <p:pic>
        <p:nvPicPr>
          <p:cNvPr id="40" name="Google Shape;40;p6" descr="Image result for uniformed services university"/>
          <p:cNvPicPr preferRelativeResize="0"/>
          <p:nvPr/>
        </p:nvPicPr>
        <p:blipFill rotWithShape="1">
          <a:blip r:embed="rId3">
            <a:alphaModFix/>
          </a:blip>
          <a:srcRect/>
          <a:stretch/>
        </p:blipFill>
        <p:spPr>
          <a:xfrm>
            <a:off x="7416800" y="401163"/>
            <a:ext cx="1386114" cy="108576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457200" y="94404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Helvetica Neue"/>
              <a:buNone/>
            </a:pPr>
            <a:r>
              <a:rPr lang="en-US" sz="3600"/>
              <a:t>Methods</a:t>
            </a:r>
            <a:br>
              <a:rPr lang="en-US" sz="3600"/>
            </a:br>
            <a:r>
              <a:rPr lang="en-US" sz="3600"/>
              <a:t>BUILD A TEAM!</a:t>
            </a:r>
            <a:endParaRPr/>
          </a:p>
        </p:txBody>
      </p:sp>
      <p:pic>
        <p:nvPicPr>
          <p:cNvPr id="47" name="Google Shape;47;p7" descr="Image result for uniformed services university"/>
          <p:cNvPicPr preferRelativeResize="0"/>
          <p:nvPr/>
        </p:nvPicPr>
        <p:blipFill rotWithShape="1">
          <a:blip r:embed="rId3">
            <a:alphaModFix/>
          </a:blip>
          <a:srcRect/>
          <a:stretch/>
        </p:blipFill>
        <p:spPr>
          <a:xfrm>
            <a:off x="7416800" y="401163"/>
            <a:ext cx="1386114" cy="1085768"/>
          </a:xfrm>
          <a:prstGeom prst="rect">
            <a:avLst/>
          </a:prstGeom>
          <a:noFill/>
          <a:ln>
            <a:noFill/>
          </a:ln>
        </p:spPr>
      </p:pic>
      <p:pic>
        <p:nvPicPr>
          <p:cNvPr id="48" name="Google Shape;48;p7"/>
          <p:cNvPicPr preferRelativeResize="0"/>
          <p:nvPr/>
        </p:nvPicPr>
        <p:blipFill rotWithShape="1">
          <a:blip r:embed="rId4">
            <a:alphaModFix/>
          </a:blip>
          <a:srcRect r="14434"/>
          <a:stretch/>
        </p:blipFill>
        <p:spPr>
          <a:xfrm>
            <a:off x="521900" y="2753975"/>
            <a:ext cx="8100200" cy="27170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457200" y="94404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Helvetica Neue"/>
              <a:buNone/>
            </a:pPr>
            <a:r>
              <a:rPr lang="en-US" sz="3600"/>
              <a:t>Methods</a:t>
            </a:r>
            <a:br>
              <a:rPr lang="en-US" sz="3600"/>
            </a:br>
            <a:r>
              <a:rPr lang="en-US" sz="3600"/>
              <a:t>ADVOCATE and ADVERTISE</a:t>
            </a:r>
            <a:endParaRPr/>
          </a:p>
        </p:txBody>
      </p:sp>
      <p:sp>
        <p:nvSpPr>
          <p:cNvPr id="55" name="Google Shape;55;p8"/>
          <p:cNvSpPr txBox="1">
            <a:spLocks noGrp="1"/>
          </p:cNvSpPr>
          <p:nvPr>
            <p:ph type="body" idx="1"/>
          </p:nvPr>
        </p:nvSpPr>
        <p:spPr>
          <a:xfrm>
            <a:off x="457200" y="2269609"/>
            <a:ext cx="8229600" cy="3946879"/>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Char char="●"/>
            </a:pPr>
            <a:r>
              <a:rPr lang="en-US" dirty="0"/>
              <a:t>Command, Dean, Human Resources, Student Groups</a:t>
            </a:r>
            <a:endParaRPr dirty="0"/>
          </a:p>
          <a:p>
            <a:pPr marL="342900">
              <a:spcBef>
                <a:spcPts val="640"/>
              </a:spcBef>
              <a:buSzPts val="3200"/>
              <a:buFont typeface="Arial"/>
              <a:buChar char="●"/>
            </a:pPr>
            <a:r>
              <a:rPr lang="en-US" dirty="0"/>
              <a:t>It’s On Us, USU </a:t>
            </a:r>
            <a:r>
              <a:rPr lang="en-US" dirty="0" smtClean="0"/>
              <a:t>Chapter</a:t>
            </a:r>
            <a:endParaRPr lang="en-US" dirty="0" smtClean="0"/>
          </a:p>
          <a:p>
            <a:pPr marL="342900" lvl="0" indent="-342900" algn="l" rtl="0">
              <a:spcBef>
                <a:spcPts val="640"/>
              </a:spcBef>
              <a:spcAft>
                <a:spcPts val="0"/>
              </a:spcAft>
              <a:buClr>
                <a:schemeClr val="dk1"/>
              </a:buClr>
              <a:buSzPts val="3200"/>
              <a:buChar char="●"/>
            </a:pPr>
            <a:r>
              <a:rPr lang="en-US" dirty="0" smtClean="0"/>
              <a:t>Organize </a:t>
            </a:r>
            <a:r>
              <a:rPr lang="en-US" dirty="0"/>
              <a:t>multiple events for Sexual Assault Awareness and Prevention Month</a:t>
            </a:r>
            <a:endParaRPr dirty="0"/>
          </a:p>
          <a:p>
            <a:pPr marL="0" lvl="0" indent="0" algn="l" rtl="0">
              <a:spcBef>
                <a:spcPts val="640"/>
              </a:spcBef>
              <a:spcAft>
                <a:spcPts val="0"/>
              </a:spcAft>
              <a:buNone/>
            </a:pPr>
            <a:endParaRPr dirty="0"/>
          </a:p>
        </p:txBody>
      </p:sp>
      <p:pic>
        <p:nvPicPr>
          <p:cNvPr id="56" name="Google Shape;56;p8" descr="Image result for uniformed services university"/>
          <p:cNvPicPr preferRelativeResize="0"/>
          <p:nvPr/>
        </p:nvPicPr>
        <p:blipFill rotWithShape="1">
          <a:blip r:embed="rId3">
            <a:alphaModFix/>
          </a:blip>
          <a:srcRect/>
          <a:stretch/>
        </p:blipFill>
        <p:spPr>
          <a:xfrm>
            <a:off x="7416800" y="401163"/>
            <a:ext cx="1386114" cy="108576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2" name="Google Shape;62;p9" descr="https://upload.wikimedia.org/wikipedia/commons/thumb/9/9e/Its_on_us_logo_detail.png/220px-Its_on_us_logo_detail.png"/>
          <p:cNvPicPr preferRelativeResize="0"/>
          <p:nvPr/>
        </p:nvPicPr>
        <p:blipFill rotWithShape="1">
          <a:blip r:embed="rId3">
            <a:alphaModFix/>
          </a:blip>
          <a:srcRect/>
          <a:stretch/>
        </p:blipFill>
        <p:spPr>
          <a:xfrm>
            <a:off x="3030150" y="2192450"/>
            <a:ext cx="3376475" cy="3591350"/>
          </a:xfrm>
          <a:prstGeom prst="rect">
            <a:avLst/>
          </a:prstGeom>
          <a:noFill/>
          <a:ln>
            <a:noFill/>
          </a:ln>
        </p:spPr>
      </p:pic>
      <p:pic>
        <p:nvPicPr>
          <p:cNvPr id="63" name="Google Shape;63;p9" descr="Image result for uniformed services university"/>
          <p:cNvPicPr preferRelativeResize="0"/>
          <p:nvPr/>
        </p:nvPicPr>
        <p:blipFill rotWithShape="1">
          <a:blip r:embed="rId4">
            <a:alphaModFix/>
          </a:blip>
          <a:srcRect/>
          <a:stretch/>
        </p:blipFill>
        <p:spPr>
          <a:xfrm>
            <a:off x="7416800" y="401163"/>
            <a:ext cx="1386114" cy="108576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70" name="Google Shape;70;p10" descr="Image result for uniformed services university"/>
          <p:cNvPicPr preferRelativeResize="0"/>
          <p:nvPr/>
        </p:nvPicPr>
        <p:blipFill rotWithShape="1">
          <a:blip r:embed="rId5">
            <a:alphaModFix/>
          </a:blip>
          <a:srcRect/>
          <a:stretch/>
        </p:blipFill>
        <p:spPr>
          <a:xfrm>
            <a:off x="7416800" y="401163"/>
            <a:ext cx="1386113" cy="1085768"/>
          </a:xfrm>
          <a:prstGeom prst="rect">
            <a:avLst/>
          </a:prstGeom>
          <a:noFill/>
          <a:ln>
            <a:noFill/>
          </a:ln>
        </p:spPr>
      </p:pic>
      <p:pic>
        <p:nvPicPr>
          <p:cNvPr id="2" name="It's On Us - USUHS_defaul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35068" y="1604597"/>
            <a:ext cx="7958207" cy="4472347"/>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1"/>
          <p:cNvSpPr txBox="1">
            <a:spLocks noGrp="1"/>
          </p:cNvSpPr>
          <p:nvPr>
            <p:ph type="title"/>
          </p:nvPr>
        </p:nvSpPr>
        <p:spPr>
          <a:xfrm>
            <a:off x="457200" y="1161762"/>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Helvetica Neue"/>
              <a:buNone/>
            </a:pPr>
            <a:r>
              <a:rPr lang="en-US" sz="3600"/>
              <a:t>Methods</a:t>
            </a:r>
            <a:br>
              <a:rPr lang="en-US" sz="3600"/>
            </a:br>
            <a:r>
              <a:rPr lang="en-US" sz="3600"/>
              <a:t>INCREASE AWARENESS THROUGH COMMUNITY DIALOGUE</a:t>
            </a:r>
            <a:endParaRPr/>
          </a:p>
        </p:txBody>
      </p:sp>
      <p:sp>
        <p:nvSpPr>
          <p:cNvPr id="77" name="Google Shape;77;p11"/>
          <p:cNvSpPr txBox="1">
            <a:spLocks noGrp="1"/>
          </p:cNvSpPr>
          <p:nvPr>
            <p:ph type="body" idx="1"/>
          </p:nvPr>
        </p:nvSpPr>
        <p:spPr>
          <a:xfrm>
            <a:off x="457200" y="2953651"/>
            <a:ext cx="8229600" cy="29610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Char char="●"/>
            </a:pPr>
            <a:r>
              <a:rPr lang="en-US" dirty="0"/>
              <a:t>Curriculum Development</a:t>
            </a:r>
            <a:endParaRPr dirty="0"/>
          </a:p>
          <a:p>
            <a:pPr marL="342900" lvl="0" indent="-342900" algn="l" rtl="0">
              <a:spcBef>
                <a:spcPts val="640"/>
              </a:spcBef>
              <a:spcAft>
                <a:spcPts val="0"/>
              </a:spcAft>
              <a:buClr>
                <a:schemeClr val="dk1"/>
              </a:buClr>
              <a:buSzPts val="3200"/>
              <a:buChar char="●"/>
            </a:pPr>
            <a:r>
              <a:rPr lang="en-US" dirty="0"/>
              <a:t>Small Group Discussions</a:t>
            </a:r>
            <a:endParaRPr dirty="0"/>
          </a:p>
        </p:txBody>
      </p:sp>
      <p:pic>
        <p:nvPicPr>
          <p:cNvPr id="78" name="Google Shape;78;p11" descr="Image result for uniformed services university"/>
          <p:cNvPicPr preferRelativeResize="0"/>
          <p:nvPr/>
        </p:nvPicPr>
        <p:blipFill rotWithShape="1">
          <a:blip r:embed="rId3">
            <a:alphaModFix/>
          </a:blip>
          <a:srcRect/>
          <a:stretch/>
        </p:blipFill>
        <p:spPr>
          <a:xfrm>
            <a:off x="7416800" y="401163"/>
            <a:ext cx="1386114" cy="108576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2"/>
          <p:cNvSpPr txBox="1">
            <a:spLocks noGrp="1"/>
          </p:cNvSpPr>
          <p:nvPr>
            <p:ph type="title"/>
          </p:nvPr>
        </p:nvSpPr>
        <p:spPr>
          <a:xfrm>
            <a:off x="457200" y="94404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Helvetica Neue"/>
              <a:buNone/>
            </a:pPr>
            <a:r>
              <a:rPr lang="en-US"/>
              <a:t>Results</a:t>
            </a:r>
            <a:endParaRPr/>
          </a:p>
        </p:txBody>
      </p:sp>
      <p:sp>
        <p:nvSpPr>
          <p:cNvPr id="85" name="Google Shape;85;p12"/>
          <p:cNvSpPr txBox="1">
            <a:spLocks noGrp="1"/>
          </p:cNvSpPr>
          <p:nvPr>
            <p:ph type="body" idx="1"/>
          </p:nvPr>
        </p:nvSpPr>
        <p:spPr>
          <a:xfrm>
            <a:off x="457200" y="2269609"/>
            <a:ext cx="8229600" cy="3946879"/>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Char char="●"/>
            </a:pPr>
            <a:r>
              <a:rPr lang="en-US" dirty="0"/>
              <a:t>Based on the Post-Survey </a:t>
            </a:r>
            <a:endParaRPr dirty="0"/>
          </a:p>
          <a:p>
            <a:pPr marL="342900" lvl="0" indent="-342900" algn="l" rtl="0">
              <a:spcBef>
                <a:spcPts val="0"/>
              </a:spcBef>
              <a:spcAft>
                <a:spcPts val="0"/>
              </a:spcAft>
              <a:buClr>
                <a:schemeClr val="dk1"/>
              </a:buClr>
              <a:buSzPts val="3200"/>
              <a:buChar char="●"/>
            </a:pPr>
            <a:r>
              <a:rPr lang="en-US" dirty="0"/>
              <a:t>Participants were more likely to intervene </a:t>
            </a:r>
            <a:endParaRPr dirty="0"/>
          </a:p>
          <a:p>
            <a:pPr marL="342900" lvl="0" indent="-342900" algn="l" rtl="0">
              <a:spcBef>
                <a:spcPts val="0"/>
              </a:spcBef>
              <a:spcAft>
                <a:spcPts val="0"/>
              </a:spcAft>
              <a:buClr>
                <a:schemeClr val="dk1"/>
              </a:buClr>
              <a:buSzPts val="3200"/>
              <a:buChar char="●"/>
            </a:pPr>
            <a:r>
              <a:rPr lang="en-US" dirty="0"/>
              <a:t>Discussion Questions were useful to facilitate discussion</a:t>
            </a:r>
            <a:endParaRPr dirty="0"/>
          </a:p>
          <a:p>
            <a:pPr marL="342900" lvl="0" indent="-342900" algn="l" rtl="0">
              <a:spcBef>
                <a:spcPts val="0"/>
              </a:spcBef>
              <a:spcAft>
                <a:spcPts val="0"/>
              </a:spcAft>
              <a:buSzPts val="3200"/>
              <a:buChar char="●"/>
            </a:pPr>
            <a:r>
              <a:rPr lang="en-US" dirty="0" smtClean="0"/>
              <a:t>Report utility of reading articles prior </a:t>
            </a:r>
            <a:r>
              <a:rPr lang="en-US" smtClean="0"/>
              <a:t>to discussion </a:t>
            </a:r>
            <a:endParaRPr dirty="0"/>
          </a:p>
          <a:p>
            <a:pPr marL="342900" lvl="0" indent="0" algn="l" rtl="0">
              <a:spcBef>
                <a:spcPts val="0"/>
              </a:spcBef>
              <a:spcAft>
                <a:spcPts val="0"/>
              </a:spcAft>
              <a:buNone/>
            </a:pPr>
            <a:endParaRPr dirty="0"/>
          </a:p>
        </p:txBody>
      </p:sp>
      <p:pic>
        <p:nvPicPr>
          <p:cNvPr id="86" name="Google Shape;86;p12" descr="Image result for uniformed services university"/>
          <p:cNvPicPr preferRelativeResize="0"/>
          <p:nvPr/>
        </p:nvPicPr>
        <p:blipFill rotWithShape="1">
          <a:blip r:embed="rId3">
            <a:alphaModFix/>
          </a:blip>
          <a:srcRect/>
          <a:stretch/>
        </p:blipFill>
        <p:spPr>
          <a:xfrm>
            <a:off x="7416800" y="401163"/>
            <a:ext cx="1386114" cy="1085768"/>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2138</Words>
  <Application>Microsoft Macintosh PowerPoint</Application>
  <PresentationFormat>On-screen Show (4:3)</PresentationFormat>
  <Paragraphs>144</Paragraphs>
  <Slides>13</Slides>
  <Notes>13</Notes>
  <HiddenSlides>0</HiddenSlides>
  <MMClips>1</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Be an Active Bystander: Small Group Discussion to Address Gender Bias in Academic Medicine at a Military Institution </vt:lpstr>
      <vt:lpstr>Disclosures</vt:lpstr>
      <vt:lpstr>Background</vt:lpstr>
      <vt:lpstr>Methods BUILD A TEAM!</vt:lpstr>
      <vt:lpstr>Methods ADVOCATE and ADVERTISE</vt:lpstr>
      <vt:lpstr>PowerPoint Presentation</vt:lpstr>
      <vt:lpstr>PowerPoint Presentation</vt:lpstr>
      <vt:lpstr>Methods INCREASE AWARENESS THROUGH COMMUNITY DIALOGUE</vt:lpstr>
      <vt:lpstr>Results</vt:lpstr>
      <vt:lpstr>Feedback</vt:lpstr>
      <vt:lpstr>Feedback</vt:lpstr>
      <vt:lpstr>Implications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 an Active Bystander: Small Group Discussion to Address Gender Bias in Academic Medicine at a Military Institution </dc:title>
  <cp:lastModifiedBy>Emma Basaran</cp:lastModifiedBy>
  <cp:revision>3</cp:revision>
  <dcterms:modified xsi:type="dcterms:W3CDTF">2019-02-01T02:48:22Z</dcterms:modified>
</cp:coreProperties>
</file>