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9" r:id="rId2"/>
    <p:sldMasterId id="2147483671" r:id="rId3"/>
  </p:sldMasterIdLst>
  <p:notesMasterIdLst>
    <p:notesMasterId r:id="rId34"/>
  </p:notesMasterIdLst>
  <p:sldIdLst>
    <p:sldId id="283" r:id="rId4"/>
    <p:sldId id="284" r:id="rId5"/>
    <p:sldId id="256" r:id="rId6"/>
    <p:sldId id="28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970" r:id="rId28"/>
    <p:sldId id="279" r:id="rId29"/>
    <p:sldId id="280" r:id="rId30"/>
    <p:sldId id="281" r:id="rId31"/>
    <p:sldId id="282" r:id="rId32"/>
    <p:sldId id="993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cHyFbE9yp/jRM/EnC2dXNimMa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/>
    <p:restoredTop sz="94592"/>
  </p:normalViewPr>
  <p:slideViewPr>
    <p:cSldViewPr snapToGrid="0" snapToObjects="1">
      <p:cViewPr>
        <p:scale>
          <a:sx n="110" d="100"/>
          <a:sy n="110" d="100"/>
        </p:scale>
        <p:origin x="240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ayocp.2015.04.00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a9a820f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a9a820f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9a820fc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a9a820fc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a9a820fc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a9a820fc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a9a820fc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a9a820fc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5b9f9983c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5b9f9983c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5b9768a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5b9768ae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5b9f9983c_0_1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5b9f9983c_0_1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33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COMPLICATIONS: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2133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Transfers     N= 3</a:t>
            </a:r>
            <a:r>
              <a:rPr lang="en-US" sz="2133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                  	</a:t>
            </a:r>
            <a:r>
              <a:rPr lang="en-US" sz="2133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Active patients	         N= 22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2133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Emergency Dept Visits  3	Emergency Dept Visits      10</a:t>
            </a:r>
          </a:p>
          <a:p>
            <a:r>
              <a:rPr lang="en-US" sz="2133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Hospital stays   	      1	Hospital stays	             8</a:t>
            </a:r>
          </a:p>
          <a:p>
            <a:r>
              <a:rPr lang="en-US" sz="2133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Death	      1	Death	             0</a:t>
            </a:r>
          </a:p>
          <a:p>
            <a:r>
              <a:rPr lang="en-US" sz="2133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lvl="0"/>
            <a:r>
              <a:rPr lang="en-US" sz="2133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one death occurred in a patient who is recorded as having a new PCP and who had a critical illness in July 2018.  Date and cause of death unknown but he had end stage liver disease.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2133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active patient had a work-related injury.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2133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Two patients had recurrent osteomyelitis complications (spine/foot).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2133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patient developed an allergic reaction to buprenorphine during a trial transition from oxycodone and he resumed oxycodone therapy. 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2133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One patient was identified as using non-prescribed benzodiazepines on drug screens, elevating the level of monitoring.</a:t>
            </a:r>
            <a:endParaRPr lang="en-US" sz="2133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7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a9a820fc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a9a820fc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c0d21fcc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c0d21fcc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5b9f9983c_0_1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5b9f9983c_0_1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DOI: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10.1016/j.mayocp.2015.04.003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aab3cfd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aab3cfd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5bd6d2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5bd6d2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5bd6d2c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5bd6d2c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5bd6d2cc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5bd6d2cc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b9768ae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5b9768ae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14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65b9f9983c_0_1289"/>
          <p:cNvSpPr txBox="1">
            <a:spLocks noGrp="1"/>
          </p:cNvSpPr>
          <p:nvPr>
            <p:ph type="title"/>
          </p:nvPr>
        </p:nvSpPr>
        <p:spPr>
          <a:xfrm>
            <a:off x="609600" y="609601"/>
            <a:ext cx="103632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65b9f9983c_0_1289"/>
          <p:cNvSpPr txBox="1">
            <a:spLocks noGrp="1"/>
          </p:cNvSpPr>
          <p:nvPr>
            <p:ph type="body" idx="1"/>
          </p:nvPr>
        </p:nvSpPr>
        <p:spPr>
          <a:xfrm>
            <a:off x="609600" y="2142068"/>
            <a:ext cx="103632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65b9f9983c_0_1289"/>
          <p:cNvSpPr txBox="1">
            <a:spLocks noGrp="1"/>
          </p:cNvSpPr>
          <p:nvPr>
            <p:ph type="dt" idx="10"/>
          </p:nvPr>
        </p:nvSpPr>
        <p:spPr>
          <a:xfrm>
            <a:off x="8698283" y="5870576"/>
            <a:ext cx="1616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65b9f9983c_0_1289"/>
          <p:cNvSpPr txBox="1">
            <a:spLocks noGrp="1"/>
          </p:cNvSpPr>
          <p:nvPr>
            <p:ph type="ftr" idx="11"/>
          </p:nvPr>
        </p:nvSpPr>
        <p:spPr>
          <a:xfrm>
            <a:off x="609600" y="5870576"/>
            <a:ext cx="7987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5b9f9983c_0_1289"/>
          <p:cNvSpPr txBox="1">
            <a:spLocks noGrp="1"/>
          </p:cNvSpPr>
          <p:nvPr>
            <p:ph type="sldNum" idx="12"/>
          </p:nvPr>
        </p:nvSpPr>
        <p:spPr>
          <a:xfrm>
            <a:off x="10416114" y="5870576"/>
            <a:ext cx="556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66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65b9f9983c_0_1296"/>
          <p:cNvSpPr txBox="1">
            <a:spLocks noGrp="1"/>
          </p:cNvSpPr>
          <p:nvPr>
            <p:ph type="dt" idx="10"/>
          </p:nvPr>
        </p:nvSpPr>
        <p:spPr>
          <a:xfrm>
            <a:off x="8698283" y="5870576"/>
            <a:ext cx="1616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65b9f9983c_0_1296"/>
          <p:cNvSpPr txBox="1">
            <a:spLocks noGrp="1"/>
          </p:cNvSpPr>
          <p:nvPr>
            <p:ph type="ftr" idx="11"/>
          </p:nvPr>
        </p:nvSpPr>
        <p:spPr>
          <a:xfrm>
            <a:off x="609600" y="5870576"/>
            <a:ext cx="7987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65b9f9983c_0_1296"/>
          <p:cNvSpPr txBox="1">
            <a:spLocks noGrp="1"/>
          </p:cNvSpPr>
          <p:nvPr>
            <p:ph type="sldNum" idx="12"/>
          </p:nvPr>
        </p:nvSpPr>
        <p:spPr>
          <a:xfrm>
            <a:off x="10416114" y="5870576"/>
            <a:ext cx="556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17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57696"/>
            <a:ext cx="5384800" cy="20928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57695"/>
            <a:ext cx="5384800" cy="20928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McK 2. Slide 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1" y="733198"/>
            <a:ext cx="11375497" cy="323165"/>
          </a:xfrm>
          <a:prstGeom prst="rect">
            <a:avLst/>
          </a:prstGeom>
        </p:spPr>
        <p:txBody>
          <a:bodyPr/>
          <a:lstStyle>
            <a:lvl1pPr>
              <a:defRPr lang="en-US" sz="2100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340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17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1A7801-A444-D04C-900C-E2668435A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002" y="6616744"/>
            <a:ext cx="839999" cy="24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15238DE-81BF-4FFF-94AB-0F6ABEA7B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9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56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65b9f9983c_0_1282"/>
          <p:cNvSpPr txBox="1">
            <a:spLocks noGrp="1"/>
          </p:cNvSpPr>
          <p:nvPr>
            <p:ph type="ctrTitle"/>
          </p:nvPr>
        </p:nvSpPr>
        <p:spPr>
          <a:xfrm>
            <a:off x="3658631" y="1964267"/>
            <a:ext cx="76191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g65b9f9983c_0_1282"/>
          <p:cNvSpPr txBox="1">
            <a:spLocks noGrp="1"/>
          </p:cNvSpPr>
          <p:nvPr>
            <p:ph type="subTitle" idx="1"/>
          </p:nvPr>
        </p:nvSpPr>
        <p:spPr>
          <a:xfrm>
            <a:off x="3658631" y="4385733"/>
            <a:ext cx="76191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65b9f9983c_0_1282"/>
          <p:cNvSpPr txBox="1">
            <a:spLocks noGrp="1"/>
          </p:cNvSpPr>
          <p:nvPr>
            <p:ph type="dt" idx="10"/>
          </p:nvPr>
        </p:nvSpPr>
        <p:spPr>
          <a:xfrm>
            <a:off x="9003081" y="5870576"/>
            <a:ext cx="1616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65b9f9983c_0_1282"/>
          <p:cNvSpPr txBox="1">
            <a:spLocks noGrp="1"/>
          </p:cNvSpPr>
          <p:nvPr>
            <p:ph type="ftr" idx="11"/>
          </p:nvPr>
        </p:nvSpPr>
        <p:spPr>
          <a:xfrm>
            <a:off x="3658631" y="5870576"/>
            <a:ext cx="5242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65b9f9983c_0_1282"/>
          <p:cNvSpPr txBox="1">
            <a:spLocks noGrp="1"/>
          </p:cNvSpPr>
          <p:nvPr>
            <p:ph type="sldNum" idx="12"/>
          </p:nvPr>
        </p:nvSpPr>
        <p:spPr>
          <a:xfrm>
            <a:off x="10720914" y="5870576"/>
            <a:ext cx="556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65b9f9983c_0_1289"/>
          <p:cNvSpPr txBox="1">
            <a:spLocks noGrp="1"/>
          </p:cNvSpPr>
          <p:nvPr>
            <p:ph type="title"/>
          </p:nvPr>
        </p:nvSpPr>
        <p:spPr>
          <a:xfrm>
            <a:off x="609600" y="609601"/>
            <a:ext cx="103632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65b9f9983c_0_1289"/>
          <p:cNvSpPr txBox="1">
            <a:spLocks noGrp="1"/>
          </p:cNvSpPr>
          <p:nvPr>
            <p:ph type="body" idx="1"/>
          </p:nvPr>
        </p:nvSpPr>
        <p:spPr>
          <a:xfrm>
            <a:off x="609600" y="2142068"/>
            <a:ext cx="103632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g65b9f9983c_0_1289"/>
          <p:cNvSpPr txBox="1">
            <a:spLocks noGrp="1"/>
          </p:cNvSpPr>
          <p:nvPr>
            <p:ph type="dt" idx="10"/>
          </p:nvPr>
        </p:nvSpPr>
        <p:spPr>
          <a:xfrm>
            <a:off x="8698283" y="5870576"/>
            <a:ext cx="1616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65b9f9983c_0_1289"/>
          <p:cNvSpPr txBox="1">
            <a:spLocks noGrp="1"/>
          </p:cNvSpPr>
          <p:nvPr>
            <p:ph type="ftr" idx="11"/>
          </p:nvPr>
        </p:nvSpPr>
        <p:spPr>
          <a:xfrm>
            <a:off x="609600" y="5870576"/>
            <a:ext cx="7987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5b9f9983c_0_1289"/>
          <p:cNvSpPr txBox="1">
            <a:spLocks noGrp="1"/>
          </p:cNvSpPr>
          <p:nvPr>
            <p:ph type="sldNum" idx="12"/>
          </p:nvPr>
        </p:nvSpPr>
        <p:spPr>
          <a:xfrm>
            <a:off x="10416114" y="5870576"/>
            <a:ext cx="556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1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65b9f9983c_0_1296"/>
          <p:cNvSpPr txBox="1">
            <a:spLocks noGrp="1"/>
          </p:cNvSpPr>
          <p:nvPr>
            <p:ph type="dt" idx="10"/>
          </p:nvPr>
        </p:nvSpPr>
        <p:spPr>
          <a:xfrm>
            <a:off x="8698283" y="5870576"/>
            <a:ext cx="1616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65b9f9983c_0_1296"/>
          <p:cNvSpPr txBox="1">
            <a:spLocks noGrp="1"/>
          </p:cNvSpPr>
          <p:nvPr>
            <p:ph type="ftr" idx="11"/>
          </p:nvPr>
        </p:nvSpPr>
        <p:spPr>
          <a:xfrm>
            <a:off x="609600" y="5870576"/>
            <a:ext cx="7987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65b9f9983c_0_1296"/>
          <p:cNvSpPr txBox="1">
            <a:spLocks noGrp="1"/>
          </p:cNvSpPr>
          <p:nvPr>
            <p:ph type="sldNum" idx="12"/>
          </p:nvPr>
        </p:nvSpPr>
        <p:spPr>
          <a:xfrm>
            <a:off x="10416114" y="5870576"/>
            <a:ext cx="556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0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57696"/>
            <a:ext cx="5384800" cy="20928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57695"/>
            <a:ext cx="5384800" cy="20928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McK 2. Slide 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1" y="733198"/>
            <a:ext cx="11375497" cy="323165"/>
          </a:xfrm>
          <a:prstGeom prst="rect">
            <a:avLst/>
          </a:prstGeom>
        </p:spPr>
        <p:txBody>
          <a:bodyPr/>
          <a:lstStyle>
            <a:lvl1pPr>
              <a:defRPr lang="en-US" sz="2100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340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17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1A7801-A444-D04C-900C-E2668435A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002" y="6616744"/>
            <a:ext cx="839999" cy="241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15238DE-81BF-4FFF-94AB-0F6ABEA7B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2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30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33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65b9f9983c_0_1282"/>
          <p:cNvSpPr txBox="1">
            <a:spLocks noGrp="1"/>
          </p:cNvSpPr>
          <p:nvPr>
            <p:ph type="ctrTitle"/>
          </p:nvPr>
        </p:nvSpPr>
        <p:spPr>
          <a:xfrm>
            <a:off x="3658631" y="1964267"/>
            <a:ext cx="76191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g65b9f9983c_0_1282"/>
          <p:cNvSpPr txBox="1">
            <a:spLocks noGrp="1"/>
          </p:cNvSpPr>
          <p:nvPr>
            <p:ph type="subTitle" idx="1"/>
          </p:nvPr>
        </p:nvSpPr>
        <p:spPr>
          <a:xfrm>
            <a:off x="3658631" y="4385733"/>
            <a:ext cx="76191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65b9f9983c_0_1282"/>
          <p:cNvSpPr txBox="1">
            <a:spLocks noGrp="1"/>
          </p:cNvSpPr>
          <p:nvPr>
            <p:ph type="dt" idx="10"/>
          </p:nvPr>
        </p:nvSpPr>
        <p:spPr>
          <a:xfrm>
            <a:off x="9003081" y="5870576"/>
            <a:ext cx="16161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65b9f9983c_0_1282"/>
          <p:cNvSpPr txBox="1">
            <a:spLocks noGrp="1"/>
          </p:cNvSpPr>
          <p:nvPr>
            <p:ph type="ftr" idx="11"/>
          </p:nvPr>
        </p:nvSpPr>
        <p:spPr>
          <a:xfrm>
            <a:off x="3658631" y="5870576"/>
            <a:ext cx="5242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65b9f9983c_0_1282"/>
          <p:cNvSpPr txBox="1">
            <a:spLocks noGrp="1"/>
          </p:cNvSpPr>
          <p:nvPr>
            <p:ph type="sldNum" idx="12"/>
          </p:nvPr>
        </p:nvSpPr>
        <p:spPr>
          <a:xfrm>
            <a:off x="10720914" y="5870576"/>
            <a:ext cx="556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26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75AEE1-B6DE-6F4C-9F58-902BA27CE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19" t="11852" r="15987" b="28812"/>
          <a:stretch/>
        </p:blipFill>
        <p:spPr>
          <a:xfrm>
            <a:off x="-2" y="-2"/>
            <a:ext cx="12192003" cy="685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0D740-1B91-0B4C-944C-DD23FA9F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3" y="6220689"/>
            <a:ext cx="12192000" cy="2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6E3FF-A023-234E-97E3-FD73813921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8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AD30B-5EFA-BC42-91AA-99519F6FF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74482"/>
          <a:stretch/>
        </p:blipFill>
        <p:spPr>
          <a:xfrm>
            <a:off x="3" y="6220689"/>
            <a:ext cx="12192000" cy="28000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1FEEE26-3C90-AE40-892D-E6D5D72E13AE}"/>
              </a:ext>
            </a:extLst>
          </p:cNvPr>
          <p:cNvSpPr txBox="1">
            <a:spLocks/>
          </p:cNvSpPr>
          <p:nvPr userDrawn="1"/>
        </p:nvSpPr>
        <p:spPr>
          <a:xfrm>
            <a:off x="187890" y="6148654"/>
            <a:ext cx="13119520" cy="6727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9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D23FAB-B979-A547-B445-4B75E6F34449}"/>
              </a:ext>
            </a:extLst>
          </p:cNvPr>
          <p:cNvGrpSpPr/>
          <p:nvPr userDrawn="1"/>
        </p:nvGrpSpPr>
        <p:grpSpPr>
          <a:xfrm>
            <a:off x="378652" y="5472109"/>
            <a:ext cx="3404670" cy="631408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078923-131B-3E49-907F-865F5ADDD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579BBB-5D0F-414D-924D-332622F34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0A667B-5BEA-914C-AE6D-4A7938F336A4}"/>
              </a:ext>
            </a:extLst>
          </p:cNvPr>
          <p:cNvSpPr txBox="1"/>
          <p:nvPr userDrawn="1"/>
        </p:nvSpPr>
        <p:spPr>
          <a:xfrm>
            <a:off x="5" y="321715"/>
            <a:ext cx="11983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32513540-DD87-DC4F-9199-DA014822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855" y="6114734"/>
            <a:ext cx="34307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>
                <a:solidFill>
                  <a:schemeClr val="accent3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7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4" r:id="rId3"/>
    <p:sldLayoutId id="2147483675" r:id="rId4"/>
    <p:sldLayoutId id="2147483693" r:id="rId5"/>
    <p:sldLayoutId id="2147483691" r:id="rId6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0EE01A-DA7C-DB48-B6D4-85DC16A5A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74482"/>
          <a:stretch/>
        </p:blipFill>
        <p:spPr>
          <a:xfrm>
            <a:off x="3" y="6220689"/>
            <a:ext cx="12192000" cy="28000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547FAB9-79D5-9E49-AC36-D410C9AE0AC6}"/>
              </a:ext>
            </a:extLst>
          </p:cNvPr>
          <p:cNvSpPr txBox="1">
            <a:spLocks/>
          </p:cNvSpPr>
          <p:nvPr userDrawn="1"/>
        </p:nvSpPr>
        <p:spPr>
          <a:xfrm>
            <a:off x="187890" y="6148654"/>
            <a:ext cx="13119520" cy="67275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9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02ADA-7FE2-A24C-A090-911CE352F2A0}"/>
              </a:ext>
            </a:extLst>
          </p:cNvPr>
          <p:cNvGrpSpPr/>
          <p:nvPr userDrawn="1"/>
        </p:nvGrpSpPr>
        <p:grpSpPr>
          <a:xfrm>
            <a:off x="378652" y="5472109"/>
            <a:ext cx="3404670" cy="631408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E44000-9CAF-7F42-B930-06A6A1955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3B8C95-2CC6-384E-98C3-7E3014BDE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A8C79-5D84-BA4C-B969-85BA21BF7D4A}"/>
              </a:ext>
            </a:extLst>
          </p:cNvPr>
          <p:cNvSpPr txBox="1"/>
          <p:nvPr userDrawn="1"/>
        </p:nvSpPr>
        <p:spPr>
          <a:xfrm>
            <a:off x="5" y="321715"/>
            <a:ext cx="11983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A17D9FC3-E1B2-1C48-9B2B-D5B9925EE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855" y="6114734"/>
            <a:ext cx="34307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0">
                <a:solidFill>
                  <a:schemeClr val="accent3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C467FA-18F8-B145-B0E3-80B1FE1309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4994" y="5513416"/>
            <a:ext cx="3512373" cy="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  <p:sldLayoutId id="2147483678" r:id="rId4"/>
    <p:sldLayoutId id="2147483694" r:id="rId5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58431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ayocp.2015.04.0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ayocp.2015.04.0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pme.125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449E6C-6099-0B4A-8894-5F155B82A31E}"/>
              </a:ext>
            </a:extLst>
          </p:cNvPr>
          <p:cNvSpPr txBox="1">
            <a:spLocks/>
          </p:cNvSpPr>
          <p:nvPr/>
        </p:nvSpPr>
        <p:spPr>
          <a:xfrm>
            <a:off x="2050928" y="2832529"/>
            <a:ext cx="11430000" cy="26524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3657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</a:pPr>
            <a:r>
              <a:rPr lang="en-US" sz="3500" dirty="0">
                <a:solidFill>
                  <a:srgbClr val="4472C4"/>
                </a:solidFill>
                <a:latin typeface="Trebuchet MS" panose="020B0703020202090204" pitchFamily="34" charset="0"/>
              </a:rPr>
              <a:t>Practice &amp; </a:t>
            </a:r>
            <a:br>
              <a:rPr lang="en-US" sz="3500" dirty="0">
                <a:solidFill>
                  <a:srgbClr val="4472C4"/>
                </a:solidFill>
                <a:latin typeface="Trebuchet MS" panose="020B0703020202090204" pitchFamily="34" charset="0"/>
              </a:rPr>
            </a:br>
            <a:r>
              <a:rPr lang="en-US" sz="3500" dirty="0">
                <a:solidFill>
                  <a:srgbClr val="4472C4"/>
                </a:solidFill>
                <a:latin typeface="Trebuchet MS" panose="020B0703020202090204" pitchFamily="34" charset="0"/>
              </a:rPr>
              <a:t>Quality Improvement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C3680-A464-0C4A-B3C0-5E667E6463B6}"/>
              </a:ext>
            </a:extLst>
          </p:cNvPr>
          <p:cNvSpPr txBox="1">
            <a:spLocks/>
          </p:cNvSpPr>
          <p:nvPr/>
        </p:nvSpPr>
        <p:spPr>
          <a:xfrm>
            <a:off x="2050928" y="2381500"/>
            <a:ext cx="9839640" cy="56063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286000">
              <a:spcBef>
                <a:spcPts val="2500"/>
              </a:spcBef>
              <a:buClrTx/>
            </a:pPr>
            <a:r>
              <a:rPr lang="en-US" sz="2500" dirty="0">
                <a:solidFill>
                  <a:prstClr val="white"/>
                </a:solidFill>
                <a:latin typeface="Trebuchet MS" panose="020B0703020202090204" pitchFamily="34" charset="0"/>
              </a:rPr>
              <a:t>2019 STFM Conference 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5629AD-076B-1D48-855E-D05752C3F5A7}"/>
              </a:ext>
            </a:extLst>
          </p:cNvPr>
          <p:cNvGrpSpPr/>
          <p:nvPr/>
        </p:nvGrpSpPr>
        <p:grpSpPr>
          <a:xfrm>
            <a:off x="2207504" y="815529"/>
            <a:ext cx="2707828" cy="669568"/>
            <a:chOff x="6222857" y="4616449"/>
            <a:chExt cx="1838522" cy="3788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1B3351-4830-0247-9B78-D6CBD3358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FBA1E5-8C40-724A-A747-FAD06B488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98229-A2B3-6B4A-B46B-11140C4CA9CF}"/>
              </a:ext>
            </a:extLst>
          </p:cNvPr>
          <p:cNvGrpSpPr/>
          <p:nvPr/>
        </p:nvGrpSpPr>
        <p:grpSpPr>
          <a:xfrm>
            <a:off x="7602370" y="1349658"/>
            <a:ext cx="2206565" cy="2063685"/>
            <a:chOff x="4315485" y="1908430"/>
            <a:chExt cx="2079703" cy="1945037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872F7F66-4EED-DB4F-B853-B2A672ADE9C2}"/>
                </a:ext>
              </a:extLst>
            </p:cNvPr>
            <p:cNvSpPr/>
            <p:nvPr/>
          </p:nvSpPr>
          <p:spPr>
            <a:xfrm>
              <a:off x="4450151" y="1908430"/>
              <a:ext cx="1945037" cy="1945037"/>
            </a:xfrm>
            <a:prstGeom prst="diamond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5">
                <a:buClrTx/>
              </a:pPr>
              <a:endParaRPr lang="en-US" sz="1513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6AA1C14A-EC2F-EF41-A863-418A4D8E44AD}"/>
                </a:ext>
              </a:extLst>
            </p:cNvPr>
            <p:cNvSpPr/>
            <p:nvPr/>
          </p:nvSpPr>
          <p:spPr>
            <a:xfrm>
              <a:off x="4315485" y="1908430"/>
              <a:ext cx="1945037" cy="1945037"/>
            </a:xfrm>
            <a:prstGeom prst="diamond">
              <a:avLst/>
            </a:prstGeom>
            <a:blipFill dpi="0" rotWithShape="1">
              <a:blip r:embed="rId4"/>
              <a:srcRect/>
              <a:stretch>
                <a:fillRect l="-6000" t="-2000" r="-22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5">
                <a:buClrTx/>
              </a:pPr>
              <a:endParaRPr lang="en-US" sz="1513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39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bd6d2cca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+mn-lt"/>
              </a:rPr>
              <a:t>When opioids fail in chronic pain management: the role for buprenorphine and hospitalization</a:t>
            </a:r>
            <a:endParaRPr sz="2400" dirty="0">
              <a:latin typeface="+mn-lt"/>
            </a:endParaRPr>
          </a:p>
        </p:txBody>
      </p:sp>
      <p:sp>
        <p:nvSpPr>
          <p:cNvPr id="196" name="Google Shape;196;g75bd6d2cca_0_10"/>
          <p:cNvSpPr txBox="1">
            <a:spLocks noGrp="1"/>
          </p:cNvSpPr>
          <p:nvPr>
            <p:ph type="body" idx="1"/>
          </p:nvPr>
        </p:nvSpPr>
        <p:spPr>
          <a:xfrm>
            <a:off x="609600" y="3149239"/>
            <a:ext cx="10363200" cy="3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Looked at 76 patients on high dose opiates, hospitalized them for an average of 2 days, to switch to Buprenorphine in a controlled setting.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DME &gt;100’s mg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Followed up to 25 months post switch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⅔ reported moderate to dramatic improvement in pain and function, and there was an increase in employment rates.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Median Buprenorphine Dose was 8 mg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 J Ther.</a:t>
            </a:r>
            <a:r>
              <a:rPr lang="en-US" sz="1400" dirty="0"/>
              <a:t> 2013 Jul-Aug;20(4):316-21. </a:t>
            </a:r>
            <a:r>
              <a:rPr lang="en-US" sz="1400" dirty="0" err="1"/>
              <a:t>doi</a:t>
            </a:r>
            <a:r>
              <a:rPr lang="en-US" sz="1400" dirty="0"/>
              <a:t>: 10.1097/MJT.0b013e31827ab599</a:t>
            </a: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545825" y="468776"/>
            <a:ext cx="103632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br>
              <a:rPr lang="en-US" sz="22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2700" dirty="0">
                <a:latin typeface="+mn-lt"/>
              </a:rPr>
              <a:t>Evidence Based nonpharmacologic strategies for comprehensive pain care: the consortium pain task force white paper</a:t>
            </a:r>
            <a:endParaRPr sz="3100"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Tick H, Nielsen A, Pelletier KR, et al. Evidence-based nonpharmacologic strategies for comprehensive pain care: the consortium pain task force white paper. Explore (NY). 2018;14(3):177–211.</a:t>
            </a: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dirty="0"/>
          </a:p>
        </p:txBody>
      </p:sp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713223" y="2241917"/>
            <a:ext cx="10363200" cy="3649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Acupuncture-8-15 treatments over 10-12 weeks lasted 12 months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Spinal and joint manipulation -some safety issues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Massage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Mindfulness,meditation</a:t>
            </a:r>
            <a:r>
              <a:rPr lang="en-US" sz="2000" dirty="0"/>
              <a:t> and relaxation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Yoga and Tai Chi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b9768aea_0_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Nutrition and Pain</a:t>
            </a:r>
            <a:endParaRPr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08" name="Google Shape;208;g75b9768aea_0_24"/>
          <p:cNvSpPr txBox="1">
            <a:spLocks noGrp="1"/>
          </p:cNvSpPr>
          <p:nvPr>
            <p:ph type="body" idx="1"/>
          </p:nvPr>
        </p:nvSpPr>
        <p:spPr>
          <a:xfrm>
            <a:off x="609600" y="1683691"/>
            <a:ext cx="10363200" cy="3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Anti-inflammatory Diet (non-starchy vegetables, fruits, legumes, nuts ,whole grains , low animal protein)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Curcuminoids-turmeric and ginger=NSAIDS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Micronutrient deficiency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     Vitamin D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     Magnesium 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     Omega-3 (not 6) fatty acids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     PPI’s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dirty="0"/>
              <a:t>Tick H, Nielsen A, Pelletier KR, et al. Evidence-based nonpharmacologic strategies for comprehensive pain care: the consortium pain task force white paper. Explore (NY). 2018;14(3):177–211.</a:t>
            </a:r>
            <a:endParaRPr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Barre Buprenorphine Program</a:t>
            </a:r>
            <a:endParaRPr sz="2400" dirty="0">
              <a:latin typeface="+mn-lt"/>
            </a:endParaRPr>
          </a:p>
        </p:txBody>
      </p:sp>
      <p:sp>
        <p:nvSpPr>
          <p:cNvPr id="214" name="Google Shape;214;p6"/>
          <p:cNvSpPr txBox="1">
            <a:spLocks noGrp="1"/>
          </p:cNvSpPr>
          <p:nvPr>
            <p:ph type="body" idx="1"/>
          </p:nvPr>
        </p:nvSpPr>
        <p:spPr>
          <a:xfrm>
            <a:off x="609600" y="1759009"/>
            <a:ext cx="103632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Patients are identified for the Suboxone Program (self, or provider)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History taken by provider at intake:  substance(s), dose, frequency, method.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History of Suboxone use or prior suboxone program: can start directly on suboxone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Suboxone Naïve:  must be in withdrawal to start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Barre Phases of Treatment</a:t>
            </a:r>
            <a:endParaRPr sz="2400" dirty="0">
              <a:latin typeface="+mn-lt"/>
            </a:endParaRPr>
          </a:p>
        </p:txBody>
      </p:sp>
      <p:sp>
        <p:nvSpPr>
          <p:cNvPr id="220" name="Google Shape;220;p7"/>
          <p:cNvSpPr txBox="1">
            <a:spLocks noGrp="1"/>
          </p:cNvSpPr>
          <p:nvPr>
            <p:ph type="body" idx="1"/>
          </p:nvPr>
        </p:nvSpPr>
        <p:spPr>
          <a:xfrm>
            <a:off x="609600" y="1059054"/>
            <a:ext cx="103632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/>
              <a:t>Stabilization</a:t>
            </a:r>
            <a:r>
              <a:rPr lang="en-US" sz="2000" dirty="0"/>
              <a:t>:  0-3 months of treatment</a:t>
            </a:r>
            <a:endParaRPr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/>
              <a:t>Active:  </a:t>
            </a:r>
            <a:r>
              <a:rPr lang="en-US" sz="2000" dirty="0"/>
              <a:t>4-7 months of treatment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/>
              <a:t>Maintenance:  </a:t>
            </a:r>
            <a:r>
              <a:rPr lang="en-US" sz="2000" dirty="0"/>
              <a:t>&gt;7 months of treatment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a9a820fc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76" y="766119"/>
            <a:ext cx="11170508" cy="591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7a9a820fcf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49" y="561511"/>
            <a:ext cx="10503075" cy="59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7a9a820fc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50277"/>
            <a:ext cx="103632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7a9a820fcf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75" y="550936"/>
            <a:ext cx="10540650" cy="59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Benedict Case Problem</a:t>
            </a:r>
            <a:endParaRPr sz="2400" dirty="0">
              <a:latin typeface="+mn-lt"/>
            </a:endParaRPr>
          </a:p>
        </p:txBody>
      </p:sp>
      <p:sp>
        <p:nvSpPr>
          <p:cNvPr id="246" name="Google Shape;246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2018-Physician with 52 patients on chronic opioid therapy for pain retired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Half on &gt;100 morphine </a:t>
            </a:r>
            <a:r>
              <a:rPr lang="en-US" sz="2000" dirty="0" err="1"/>
              <a:t>mEq</a:t>
            </a:r>
            <a:r>
              <a:rPr lang="en-US" sz="2000" dirty="0"/>
              <a:t> ( one on 936)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Many had transferred from pain clinics and had been cared for &gt;20 years by the retiring physician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He  agreed to try to start tapering them to at least &lt;/= 90 </a:t>
            </a:r>
            <a:r>
              <a:rPr lang="en-US" sz="2000" dirty="0" err="1"/>
              <a:t>mEq</a:t>
            </a:r>
            <a:r>
              <a:rPr lang="en-US" sz="2000" dirty="0"/>
              <a:t> dose of morphine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A1C7-C0EB-4C40-BAC6-DC93592B6438}"/>
              </a:ext>
            </a:extLst>
          </p:cNvPr>
          <p:cNvSpPr txBox="1">
            <a:spLocks/>
          </p:cNvSpPr>
          <p:nvPr/>
        </p:nvSpPr>
        <p:spPr>
          <a:xfrm>
            <a:off x="1561070" y="1076013"/>
            <a:ext cx="9144000" cy="772938"/>
          </a:xfrm>
          <a:prstGeom prst="rect">
            <a:avLst/>
          </a:prstGeom>
        </p:spPr>
        <p:txBody>
          <a:bodyPr vert="horz" lIns="228600" tIns="114300" rIns="228600" bIns="11430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 defTabSz="2286000">
              <a:buClrTx/>
              <a:defRPr/>
            </a:pPr>
            <a:r>
              <a:rPr lang="en-US" sz="3500" b="0" spc="0" dirty="0">
                <a:solidFill>
                  <a:srgbClr val="0096D3"/>
                </a:solidFill>
              </a:rPr>
              <a:t>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6D1C2-690D-C64D-B684-380823AED748}"/>
              </a:ext>
            </a:extLst>
          </p:cNvPr>
          <p:cNvSpPr txBox="1"/>
          <p:nvPr/>
        </p:nvSpPr>
        <p:spPr>
          <a:xfrm>
            <a:off x="2235192" y="1961769"/>
            <a:ext cx="801665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u="sng" dirty="0">
                <a:latin typeface="Trebuchet MS" panose="020B0703020202090204" pitchFamily="34" charset="0"/>
              </a:rPr>
              <a:t>Benedict Family Medicine</a:t>
            </a:r>
          </a:p>
          <a:p>
            <a:r>
              <a:rPr lang="en-US" sz="1750" dirty="0">
                <a:latin typeface="Trebuchet MS" panose="020B0703020202090204" pitchFamily="34" charset="0"/>
              </a:rPr>
              <a:t>	Academic family medicine office with 10 physicians and an NP/BH 	Located UMass Memorial Medical Center in Worcester MA 	17,000 visits/year. </a:t>
            </a:r>
          </a:p>
          <a:p>
            <a:endParaRPr lang="en-US" sz="1750" dirty="0">
              <a:latin typeface="Trebuchet MS" panose="020B0703020202090204" pitchFamily="34" charset="0"/>
            </a:endParaRPr>
          </a:p>
          <a:p>
            <a:r>
              <a:rPr lang="en-US" sz="1750" u="sng" dirty="0">
                <a:latin typeface="Trebuchet MS" panose="020B0703020202090204" pitchFamily="34" charset="0"/>
              </a:rPr>
              <a:t>Barre Family Health Center </a:t>
            </a:r>
          </a:p>
          <a:p>
            <a:r>
              <a:rPr lang="en-US" sz="1750" dirty="0">
                <a:latin typeface="Trebuchet MS" panose="020B0703020202090204" pitchFamily="34" charset="0"/>
              </a:rPr>
              <a:t>	One of three residency sites of the UMass Family Medicine </a:t>
            </a:r>
            <a:r>
              <a:rPr lang="en-US" sz="1750" dirty="0" err="1">
                <a:latin typeface="Trebuchet MS" panose="020B0703020202090204" pitchFamily="34" charset="0"/>
              </a:rPr>
              <a:t>Resideny</a:t>
            </a:r>
            <a:endParaRPr lang="en-US" sz="1750" dirty="0">
              <a:latin typeface="Trebuchet MS" panose="020B0703020202090204" pitchFamily="34" charset="0"/>
            </a:endParaRPr>
          </a:p>
          <a:p>
            <a:r>
              <a:rPr lang="en-US" sz="1750" dirty="0">
                <a:latin typeface="Trebuchet MS" panose="020B0703020202090204" pitchFamily="34" charset="0"/>
              </a:rPr>
              <a:t>	12 residents, *** physicians, and NP’s/PA/BH</a:t>
            </a:r>
          </a:p>
          <a:p>
            <a:r>
              <a:rPr lang="en-US" sz="1750" dirty="0">
                <a:latin typeface="Trebuchet MS" panose="020B0703020202090204" pitchFamily="34" charset="0"/>
              </a:rPr>
              <a:t>	40,000 visits/year</a:t>
            </a:r>
          </a:p>
        </p:txBody>
      </p:sp>
    </p:spTree>
    <p:extLst>
      <p:ext uri="{BB962C8B-B14F-4D97-AF65-F5344CB8AC3E}">
        <p14:creationId xmlns:p14="http://schemas.microsoft.com/office/powerpoint/2010/main" val="276663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Benedict Opioid Treatment Goals</a:t>
            </a:r>
            <a:endParaRPr sz="2400" dirty="0">
              <a:latin typeface="+mn-lt"/>
            </a:endParaRPr>
          </a:p>
        </p:txBody>
      </p:sp>
      <p:sp>
        <p:nvSpPr>
          <p:cNvPr id="252" name="Google Shape;252;p11"/>
          <p:cNvSpPr txBox="1">
            <a:spLocks noGrp="1"/>
          </p:cNvSpPr>
          <p:nvPr>
            <p:ph type="body" idx="1"/>
          </p:nvPr>
        </p:nvSpPr>
        <p:spPr>
          <a:xfrm>
            <a:off x="726989" y="17391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Chronic pain syndrome </a:t>
            </a:r>
            <a:r>
              <a:rPr lang="en-US" sz="2000" dirty="0">
                <a:solidFill>
                  <a:srgbClr val="FF0000"/>
                </a:solidFill>
              </a:rPr>
              <a:t>diagnosis</a:t>
            </a:r>
            <a:r>
              <a:rPr lang="en-US" sz="2000" dirty="0"/>
              <a:t> will be documented.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The maximum opioid daily dose is established at </a:t>
            </a:r>
            <a:r>
              <a:rPr lang="en-US" sz="2000" dirty="0">
                <a:solidFill>
                  <a:srgbClr val="FF0000"/>
                </a:solidFill>
              </a:rPr>
              <a:t>60 MME per day</a:t>
            </a:r>
            <a:r>
              <a:rPr lang="en-US" sz="2000" dirty="0"/>
              <a:t>.</a:t>
            </a:r>
            <a:endParaRPr sz="20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2000" dirty="0"/>
              <a:t> Explanation of high dose therapy will be documented in the record.</a:t>
            </a:r>
            <a:endParaRPr sz="2000"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2000" dirty="0"/>
              <a:t> High dose patients will have pain management consultation and/or comprehensive assessment and institution of new non-opioid therapy every 12 months.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Urine drug screening (UDS)</a:t>
            </a:r>
            <a:r>
              <a:rPr lang="en-US" sz="2000" dirty="0"/>
              <a:t> will be performed on all patients at least once a year 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Patient agreement form </a:t>
            </a:r>
            <a:r>
              <a:rPr lang="en-US" sz="2000" dirty="0"/>
              <a:t>will be documented for all patients.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title"/>
          </p:nvPr>
        </p:nvSpPr>
        <p:spPr>
          <a:xfrm>
            <a:off x="462970" y="101048"/>
            <a:ext cx="103632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Benedict Database Structure</a:t>
            </a:r>
            <a:endParaRPr sz="2400" dirty="0">
              <a:latin typeface="+mn-lt"/>
            </a:endParaRPr>
          </a:p>
        </p:txBody>
      </p:sp>
      <p:sp>
        <p:nvSpPr>
          <p:cNvPr id="258" name="Google Shape;258;p12"/>
          <p:cNvSpPr txBox="1">
            <a:spLocks noGrp="1"/>
          </p:cNvSpPr>
          <p:nvPr>
            <p:ph type="body" idx="1"/>
          </p:nvPr>
        </p:nvSpPr>
        <p:spPr>
          <a:xfrm>
            <a:off x="899985" y="117071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Identifying info 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PCP name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 Initial dose levels and, when available, goals set by the departing physician. 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Opioid MME doses – July 2018 - January 2019 - July 2019.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 Number of UDS’s during the 12 months.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Controlled substance agreement (CSA) completion dates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Dual therapy with benzodiazepine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Naloxone prescription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Complications  related to opioid use.</a:t>
            </a:r>
            <a:endParaRPr sz="20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 Adjunctive therapies.</a:t>
            </a:r>
            <a:endParaRPr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5b9f9983c_0_14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Transfer Panel of 485 patients</a:t>
            </a:r>
            <a:endParaRPr sz="2400" dirty="0">
              <a:latin typeface="+mn-lt"/>
            </a:endParaRPr>
          </a:p>
        </p:txBody>
      </p:sp>
      <p:sp>
        <p:nvSpPr>
          <p:cNvPr id="264" name="Google Shape;264;g65b9f9983c_0_1417"/>
          <p:cNvSpPr txBox="1">
            <a:spLocks noGrp="1"/>
          </p:cNvSpPr>
          <p:nvPr>
            <p:ph type="body" idx="1"/>
          </p:nvPr>
        </p:nvSpPr>
        <p:spPr>
          <a:xfrm>
            <a:off x="838200" y="1331355"/>
            <a:ext cx="10515600" cy="435133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           </a:t>
            </a:r>
            <a:r>
              <a:rPr lang="en-US" sz="2000" dirty="0"/>
              <a:t>52 patients using chronic Schedule II opioids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       25 patients on high dose opioids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            Dose range 112 – 936 MME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            Dose average July 2018  269 MME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       18 patients had set a plan to attempt to reduce use of opioids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         3 patients transferred out of practice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5b9768aea_0_3"/>
          <p:cNvSpPr txBox="1">
            <a:spLocks noGrp="1"/>
          </p:cNvSpPr>
          <p:nvPr>
            <p:ph type="title"/>
          </p:nvPr>
        </p:nvSpPr>
        <p:spPr>
          <a:xfrm>
            <a:off x="1054300" y="573301"/>
            <a:ext cx="103632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12 Month Follow Up on 22 High Dose Opiate Patients</a:t>
            </a:r>
            <a:endParaRPr sz="2400" dirty="0">
              <a:latin typeface="+mn-lt"/>
            </a:endParaRPr>
          </a:p>
        </p:txBody>
      </p:sp>
      <p:sp>
        <p:nvSpPr>
          <p:cNvPr id="270" name="Google Shape;270;g75b9768aea_0_3"/>
          <p:cNvSpPr txBox="1">
            <a:spLocks noGrp="1"/>
          </p:cNvSpPr>
          <p:nvPr>
            <p:ph type="body" idx="1"/>
          </p:nvPr>
        </p:nvSpPr>
        <p:spPr>
          <a:xfrm>
            <a:off x="606785" y="2745300"/>
            <a:ext cx="10363200" cy="411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     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</a:rPr>
              <a:t>        </a:t>
            </a:r>
            <a:r>
              <a:rPr lang="en-US" sz="2000" dirty="0"/>
              <a:t>2 patients reduced dose to &lt; 100 MME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2 patients transitioned to Buprenorphine therapy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      (excellent pain management - suspected opioid hyperalgesia)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15 (68%) had DOA screening in past 12 months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11 (50%) documented advice to obtain naloxone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11 (50%) have current CSA in chart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18 (82%) have documented adjunctive therapies</a:t>
            </a:r>
            <a:endParaRPr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3 patients receive dual therapy with a benzodiazepine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                   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65b9f9983c_0_1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89" y="568410"/>
            <a:ext cx="9494038" cy="592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F22BB-8D94-41CA-86A2-90830D622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568329"/>
            <a:ext cx="4038600" cy="42671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N= 25 on high dose opioid</a:t>
            </a:r>
          </a:p>
          <a:p>
            <a:pPr marL="457188" lvl="1" indent="0">
              <a:buNone/>
            </a:pPr>
            <a:endParaRPr lang="en-US" sz="2000" dirty="0"/>
          </a:p>
          <a:p>
            <a:pPr marL="457188" lvl="1" indent="0">
              <a:buNone/>
            </a:pPr>
            <a:r>
              <a:rPr lang="en-US" sz="2000" dirty="0"/>
              <a:t>10 reduced dose &gt;10%</a:t>
            </a:r>
          </a:p>
          <a:p>
            <a:pPr marL="457188" lvl="1" indent="0">
              <a:buNone/>
            </a:pPr>
            <a:r>
              <a:rPr lang="en-US" sz="2000" dirty="0"/>
              <a:t>2 reduced to &lt;100 MME</a:t>
            </a:r>
          </a:p>
          <a:p>
            <a:pPr marL="457188" lvl="1" indent="0">
              <a:buNone/>
            </a:pPr>
            <a:r>
              <a:rPr lang="en-US" sz="2000" dirty="0"/>
              <a:t>3 maintain same dose</a:t>
            </a:r>
          </a:p>
          <a:p>
            <a:pPr marL="457188" lvl="1" indent="0">
              <a:buNone/>
            </a:pPr>
            <a:r>
              <a:rPr lang="en-US" sz="2000" dirty="0"/>
              <a:t>3 increased dose</a:t>
            </a:r>
          </a:p>
          <a:p>
            <a:pPr marL="457188" lvl="1" indent="0">
              <a:buNone/>
            </a:pPr>
            <a:r>
              <a:rPr lang="en-US" sz="2000" dirty="0"/>
              <a:t>2 </a:t>
            </a:r>
            <a:r>
              <a:rPr lang="en-US" sz="2000" dirty="0">
                <a:sym typeface="Wingdings" panose="05000000000000000000" pitchFamily="2" charset="2"/>
              </a:rPr>
              <a:t> buprenorphine</a:t>
            </a:r>
          </a:p>
          <a:p>
            <a:pPr marL="457188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3 transferred out (one died)</a:t>
            </a:r>
          </a:p>
          <a:p>
            <a:pPr marL="457188" lvl="1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CB298-AF49-4748-90A2-86186F29B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749" y="1568329"/>
            <a:ext cx="4038600" cy="426710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Total MME for panel:</a:t>
            </a:r>
          </a:p>
          <a:p>
            <a:r>
              <a:rPr lang="en-US" sz="2000" dirty="0"/>
              <a:t>Initial	5385</a:t>
            </a:r>
          </a:p>
          <a:p>
            <a:r>
              <a:rPr lang="en-US" sz="2000" dirty="0"/>
              <a:t>Jan ’19	4672	(87%)</a:t>
            </a:r>
          </a:p>
          <a:p>
            <a:r>
              <a:rPr lang="en-US" sz="2000" dirty="0"/>
              <a:t>Jul ’19	4541	(84%)</a:t>
            </a:r>
          </a:p>
          <a:p>
            <a:r>
              <a:rPr lang="en-US" sz="2000" dirty="0"/>
              <a:t>Subset with taper: 75% of initial dose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421F79-AB89-45DF-8E61-C4ABBA62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>
                <a:latin typeface="+mn-lt"/>
              </a:rPr>
              <a:t>Benedict Data -  12 month follow up</a:t>
            </a:r>
          </a:p>
        </p:txBody>
      </p:sp>
    </p:spTree>
    <p:extLst>
      <p:ext uri="{BB962C8B-B14F-4D97-AF65-F5344CB8AC3E}">
        <p14:creationId xmlns:p14="http://schemas.microsoft.com/office/powerpoint/2010/main" val="1829553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a9a820fcf_0_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EPIC EMR Best Practices</a:t>
            </a:r>
            <a:endParaRPr sz="2400" dirty="0">
              <a:latin typeface="+mn-lt"/>
            </a:endParaRPr>
          </a:p>
        </p:txBody>
      </p:sp>
      <p:sp>
        <p:nvSpPr>
          <p:cNvPr id="287" name="Google Shape;287;g7a9a820fcf_0_28"/>
          <p:cNvSpPr txBox="1">
            <a:spLocks noGrp="1"/>
          </p:cNvSpPr>
          <p:nvPr>
            <p:ph type="body" idx="1"/>
          </p:nvPr>
        </p:nvSpPr>
        <p:spPr>
          <a:xfrm>
            <a:off x="838200" y="914400"/>
            <a:ext cx="10389973" cy="437287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Embedded PMP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Controlled Substance Agreement reminder when writing prescriptions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Formatted summary in EMR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/>
              <a:t>Templated notes for OBOT team and provider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c0d21fccd_1_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of epic </a:t>
            </a:r>
            <a:endParaRPr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280516-CBDD-2B4E-B117-9470CB0B12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311150" y="-174625"/>
            <a:ext cx="12503150" cy="70326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5b9f9983c_0_1422"/>
          <p:cNvSpPr txBox="1">
            <a:spLocks noGrp="1"/>
          </p:cNvSpPr>
          <p:nvPr>
            <p:ph type="title"/>
          </p:nvPr>
        </p:nvSpPr>
        <p:spPr>
          <a:xfrm>
            <a:off x="806373" y="615611"/>
            <a:ext cx="103632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Conclusions</a:t>
            </a:r>
            <a:endParaRPr sz="2400" dirty="0">
              <a:latin typeface="+mn-lt"/>
            </a:endParaRPr>
          </a:p>
        </p:txBody>
      </p:sp>
      <p:sp>
        <p:nvSpPr>
          <p:cNvPr id="299" name="Google Shape;299;g65b9f9983c_0_1422"/>
          <p:cNvSpPr txBox="1">
            <a:spLocks noGrp="1"/>
          </p:cNvSpPr>
          <p:nvPr>
            <p:ph type="body" idx="1"/>
          </p:nvPr>
        </p:nvSpPr>
        <p:spPr>
          <a:xfrm>
            <a:off x="806373" y="996470"/>
            <a:ext cx="10515600" cy="435133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Developing a standardized approach to chronic pain and addiction is possible (and improved buy in)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The EMR can help us with these patients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000" dirty="0"/>
              <a:t>Patients need our care and expertise in treating chronic pain and addiction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>
            <a:spLocks noGrp="1"/>
          </p:cNvSpPr>
          <p:nvPr>
            <p:ph type="title"/>
          </p:nvPr>
        </p:nvSpPr>
        <p:spPr>
          <a:xfrm>
            <a:off x="673300" y="1"/>
            <a:ext cx="103632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Questions and Your Insights</a:t>
            </a:r>
            <a:endParaRPr sz="2400" dirty="0">
              <a:latin typeface="+mn-lt"/>
            </a:endParaRPr>
          </a:p>
        </p:txBody>
      </p:sp>
      <p:sp>
        <p:nvSpPr>
          <p:cNvPr id="305" name="Google Shape;305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60" y="1032082"/>
            <a:ext cx="9682253" cy="499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3658631" y="891279"/>
            <a:ext cx="7619100" cy="24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400" dirty="0">
                <a:latin typeface="+mn-lt"/>
              </a:rPr>
              <a:t>TAKING THE PAIN OUT OF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OPIATE REDUCTION </a:t>
            </a:r>
            <a:endParaRPr sz="4400" dirty="0">
              <a:latin typeface="+mn-lt"/>
            </a:endParaRPr>
          </a:p>
        </p:txBody>
      </p:sp>
      <p:sp>
        <p:nvSpPr>
          <p:cNvPr id="151" name="Google Shape;151;p1"/>
          <p:cNvSpPr txBox="1">
            <a:spLocks noGrp="1"/>
          </p:cNvSpPr>
          <p:nvPr>
            <p:ph type="subTitle" idx="1"/>
          </p:nvPr>
        </p:nvSpPr>
        <p:spPr>
          <a:xfrm>
            <a:off x="3658631" y="3312880"/>
            <a:ext cx="7619100" cy="253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800" dirty="0">
                <a:solidFill>
                  <a:schemeClr val="tx1"/>
                </a:solidFill>
              </a:rPr>
              <a:t>CYNTHIA JEREMIAH MD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800" dirty="0">
                <a:solidFill>
                  <a:schemeClr val="tx1"/>
                </a:solidFill>
              </a:rPr>
              <a:t>MARY LINDHOLM MD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800" dirty="0">
                <a:solidFill>
                  <a:schemeClr val="tx1"/>
                </a:solidFill>
              </a:rPr>
              <a:t>Department of Family Medicine and Community Health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800" dirty="0">
                <a:solidFill>
                  <a:schemeClr val="tx1"/>
                </a:solidFill>
              </a:rPr>
              <a:t>University of Massachusetts Medical School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800" dirty="0">
                <a:solidFill>
                  <a:schemeClr val="tx1"/>
                </a:solidFill>
              </a:rPr>
              <a:t>UMass Memorial Health Care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800" dirty="0">
                <a:solidFill>
                  <a:schemeClr val="tx1"/>
                </a:solidFill>
              </a:rPr>
              <a:t>Worcester Massachusetts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00" dirty="0"/>
          </a:p>
        </p:txBody>
      </p:sp>
      <p:pic>
        <p:nvPicPr>
          <p:cNvPr id="152" name="Google Shape;15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25" y="203375"/>
            <a:ext cx="3353830" cy="2515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 txBox="1"/>
          <p:nvPr/>
        </p:nvSpPr>
        <p:spPr>
          <a:xfrm>
            <a:off x="1511550" y="59702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11249250" y="568195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B9EA1-EB8A-314D-B8A4-413B3CC44120}"/>
              </a:ext>
            </a:extLst>
          </p:cNvPr>
          <p:cNvSpPr txBox="1"/>
          <p:nvPr/>
        </p:nvSpPr>
        <p:spPr>
          <a:xfrm>
            <a:off x="2510423" y="3165633"/>
            <a:ext cx="72483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latin typeface="Trebuchet MS" panose="020B0703020202090204" pitchFamily="34" charset="0"/>
              </a:rPr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>
            <a:extLst>
              <a:ext uri="{FF2B5EF4-FFF2-40B4-BE49-F238E27FC236}">
                <a16:creationId xmlns:a16="http://schemas.microsoft.com/office/drawing/2014/main" id="{27F559FE-A73D-0646-8200-42DFBEEF2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18" y="3550354"/>
            <a:ext cx="331245" cy="4380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E54E01-0A54-B843-95F4-9BE6DF3E88D4}"/>
              </a:ext>
            </a:extLst>
          </p:cNvPr>
          <p:cNvSpPr txBox="1">
            <a:spLocks/>
          </p:cNvSpPr>
          <p:nvPr/>
        </p:nvSpPr>
        <p:spPr>
          <a:xfrm>
            <a:off x="1523999" y="2502204"/>
            <a:ext cx="9144003" cy="772938"/>
          </a:xfrm>
          <a:prstGeom prst="rect">
            <a:avLst/>
          </a:prstGeom>
        </p:spPr>
        <p:txBody>
          <a:bodyPr vert="horz" lIns="228600" tIns="114300" rIns="228600" bIns="11430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 defTabSz="2286000">
              <a:buClrTx/>
              <a:defRPr/>
            </a:pPr>
            <a:r>
              <a:rPr lang="en-US" sz="3500" b="0" spc="0" dirty="0">
                <a:solidFill>
                  <a:srgbClr val="0096D3"/>
                </a:solidFill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361851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7304-8586-7D40-9580-6E4F048406BB}"/>
              </a:ext>
            </a:extLst>
          </p:cNvPr>
          <p:cNvSpPr txBox="1">
            <a:spLocks/>
          </p:cNvSpPr>
          <p:nvPr/>
        </p:nvSpPr>
        <p:spPr>
          <a:xfrm>
            <a:off x="1524000" y="2662156"/>
            <a:ext cx="9144000" cy="772938"/>
          </a:xfrm>
          <a:prstGeom prst="rect">
            <a:avLst/>
          </a:prstGeom>
        </p:spPr>
        <p:txBody>
          <a:bodyPr vert="horz" lIns="228600" tIns="114300" rIns="228600" bIns="11430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 defTabSz="2286000">
              <a:buClrTx/>
              <a:defRPr/>
            </a:pPr>
            <a:r>
              <a:rPr lang="en-US" sz="3500" b="0" spc="0" dirty="0">
                <a:solidFill>
                  <a:srgbClr val="0096D3"/>
                </a:solidFill>
              </a:rPr>
              <a:t>Disclosures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270F0-3612-0F4A-9672-7719875E08AB}"/>
              </a:ext>
            </a:extLst>
          </p:cNvPr>
          <p:cNvSpPr txBox="1"/>
          <p:nvPr/>
        </p:nvSpPr>
        <p:spPr>
          <a:xfrm>
            <a:off x="1524000" y="32959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8095">
              <a:buClrTx/>
            </a:pPr>
            <a:r>
              <a:rPr lang="en-US" sz="2400" kern="1200" dirty="0">
                <a:solidFill>
                  <a:prstClr val="black"/>
                </a:solidFill>
                <a:latin typeface="Trebuchet MS" panose="020B0703020202090204" pitchFamily="34" charset="0"/>
                <a:ea typeface="+mn-ea"/>
                <a:cs typeface="+mn-cs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19371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200" dirty="0">
                <a:latin typeface="+mn-lt"/>
              </a:rPr>
              <a:t>OBJECTIVES</a:t>
            </a:r>
            <a:endParaRPr sz="3200" dirty="0">
              <a:latin typeface="+mn-lt"/>
            </a:endParaRPr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</a:rPr>
              <a:t> </a:t>
            </a:r>
            <a:endParaRPr sz="1100" dirty="0">
              <a:solidFill>
                <a:schemeClr val="dk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Learn best practices of tapering high dose opiates vs. transitioning to Buprenorphine.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Managing comorbid conditions and/or acute pain in the context of an opioid taper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Understand the evidence behind use of adjunctive therapy to help with pain control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Show some standards to best utilize the EMR in the safe prescribing of opiates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10363200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2400" dirty="0">
                <a:latin typeface="+mn-lt"/>
              </a:rPr>
              <a:t>Background/Literature</a:t>
            </a:r>
            <a:endParaRPr sz="2400" dirty="0">
              <a:latin typeface="+mn-lt"/>
            </a:endParaRPr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4294967295"/>
          </p:nvPr>
        </p:nvSpPr>
        <p:spPr>
          <a:xfrm>
            <a:off x="0" y="1746250"/>
            <a:ext cx="10363200" cy="364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Indications for tapering long term opiates for non-cancer pain: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1. Inability to achieve or maintain anticipated pain relief or functional improvement despite    reasonable dose escalation.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2. Intolerable adverse effects at the minimum dose that produces effective analgesia, with reasonable attempts at opioid rotation unsuccessful.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3. Persistent nonadherence with patient treatment agreement.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4. Deterioration in physical, emotional, or social functioning attributed to opioid therapy.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5. Resolution or healing of the painful condition.</a:t>
            </a:r>
            <a:endParaRPr sz="2000" dirty="0"/>
          </a:p>
          <a:p>
            <a:pPr marL="1143000" lvl="0" indent="-11430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ym typeface="Georgia"/>
              </a:rPr>
              <a:t>Tapering Long-term Opioid Therapy in Chronic Noncancer Pain:  </a:t>
            </a:r>
            <a:r>
              <a:rPr lang="en-US" sz="2000" dirty="0">
                <a:sym typeface="Arial"/>
                <a:hlinkClick r:id="rId3"/>
              </a:rPr>
              <a:t>10.1016/j.mayocp.2015.04.003</a:t>
            </a:r>
            <a:endParaRPr sz="20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/>
              <a:t>	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aab3cfde4_0_0"/>
          <p:cNvSpPr txBox="1">
            <a:spLocks noGrp="1"/>
          </p:cNvSpPr>
          <p:nvPr>
            <p:ph type="title" idx="4294967295"/>
          </p:nvPr>
        </p:nvSpPr>
        <p:spPr>
          <a:xfrm>
            <a:off x="0" y="609600"/>
            <a:ext cx="10363200" cy="145573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n-lt"/>
              </a:rPr>
              <a:t>Risks</a:t>
            </a:r>
            <a:endParaRPr sz="2400" dirty="0">
              <a:latin typeface="+mn-lt"/>
            </a:endParaRPr>
          </a:p>
        </p:txBody>
      </p:sp>
      <p:sp>
        <p:nvSpPr>
          <p:cNvPr id="178" name="Google Shape;178;g7aab3cfde4_0_0"/>
          <p:cNvSpPr txBox="1">
            <a:spLocks noGrp="1"/>
          </p:cNvSpPr>
          <p:nvPr>
            <p:ph type="body" idx="4294967295"/>
          </p:nvPr>
        </p:nvSpPr>
        <p:spPr>
          <a:xfrm>
            <a:off x="0" y="1610851"/>
            <a:ext cx="9572625" cy="33940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85750" indent="-17145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endParaRPr lang="en-US" sz="18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1800" dirty="0"/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dirty="0"/>
              <a:t>Short Term Risks			Long Term Risk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Withdrawal			1.Relapse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Increased Pain			2.Function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dirty="0"/>
              <a:t>Drop-Out			3.Medical-Legal Implications</a:t>
            </a:r>
            <a:r>
              <a:rPr lang="en-US" sz="1800" dirty="0"/>
              <a:t>	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Tapering Long-term Opioid Therapy in Chronic Noncancer Pain:  </a:t>
            </a:r>
            <a:r>
              <a:rPr lang="en-U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10.1016/j.mayocp.2015.04.003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bd6d2cca_0_0"/>
          <p:cNvSpPr txBox="1">
            <a:spLocks noGrp="1"/>
          </p:cNvSpPr>
          <p:nvPr>
            <p:ph type="title"/>
          </p:nvPr>
        </p:nvSpPr>
        <p:spPr>
          <a:xfrm>
            <a:off x="609600" y="745525"/>
            <a:ext cx="10363200" cy="14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Primary care management of opioid use disorders: Abstinence, methadone, or buprenorphine-naloxone?</a:t>
            </a:r>
            <a:endParaRPr sz="2400" dirty="0">
              <a:latin typeface="+mn-lt"/>
            </a:endParaRPr>
          </a:p>
        </p:txBody>
      </p:sp>
      <p:sp>
        <p:nvSpPr>
          <p:cNvPr id="184" name="Google Shape;184;g75bd6d2cca_0_0"/>
          <p:cNvSpPr txBox="1">
            <a:spLocks noGrp="1"/>
          </p:cNvSpPr>
          <p:nvPr>
            <p:ph type="body" idx="1"/>
          </p:nvPr>
        </p:nvSpPr>
        <p:spPr>
          <a:xfrm>
            <a:off x="609600" y="2488057"/>
            <a:ext cx="10363200" cy="36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Options are abstinence, taper to safer dose, Methadone, Buprenorphine.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Consider patient Factors: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High risk for drop-out → Methadone Recommended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High risk for toxicity  → Buprenorphine Recommended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Bottom Line:  Opioid agonist therapy is far more effective than abstinence in treating OUD.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/>
              <a:t> 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  <a:highlight>
                  <a:srgbClr val="FFFFFF"/>
                </a:highlight>
              </a:rPr>
              <a:t>	</a:t>
            </a:r>
            <a:endParaRPr sz="1200" dirty="0">
              <a:solidFill>
                <a:srgbClr val="FFFFFF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FFFFFF"/>
                </a:solidFill>
              </a:rPr>
              <a:t>Canadian Family Physician March 2017, 63 (3) 200-205; Anita Srivastava, </a:t>
            </a:r>
            <a:r>
              <a:rPr lang="en-US" sz="1200" dirty="0" err="1">
                <a:solidFill>
                  <a:srgbClr val="FFFFFF"/>
                </a:solidFill>
              </a:rPr>
              <a:t>Meldon</a:t>
            </a:r>
            <a:r>
              <a:rPr lang="en-US" sz="1200" dirty="0">
                <a:solidFill>
                  <a:srgbClr val="FFFFFF"/>
                </a:solidFill>
              </a:rPr>
              <a:t> Kahan and Maya Nader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5bd6d2cca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Conversion from High-Dose Full-Opioid Agonists to Sublingual Buprenorphine Reduces Pain Scores and Improves Quality of Life for Chronic Pain Patients</a:t>
            </a:r>
            <a:endParaRPr sz="2400" dirty="0">
              <a:latin typeface="+mn-lt"/>
            </a:endParaRPr>
          </a:p>
        </p:txBody>
      </p:sp>
      <p:sp>
        <p:nvSpPr>
          <p:cNvPr id="190" name="Google Shape;190;g75bd6d2cca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35 patients, ages 24-66, on 200 mg-1370 mg (mean 500 mg) DME.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Switched them to Buprenorphine.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Conducted a retrospective chart analysis → pain levels and quality of life measures (pre- and 2 months post switch).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Pain Levels → decreased from 7.2/10 to 3.5/10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Quality of Life Measures → increased from 6.1 to 7.1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200" i="1" dirty="0">
                <a:solidFill>
                  <a:srgbClr val="FFFFFF"/>
                </a:solidFill>
              </a:rPr>
              <a:t>Pain Medicine</a:t>
            </a:r>
            <a:r>
              <a:rPr lang="en-US" sz="1200" dirty="0">
                <a:solidFill>
                  <a:srgbClr val="FFFFFF"/>
                </a:solidFill>
              </a:rPr>
              <a:t>, Volume 15, Issue 12, December 2014, Pages 2087–2094,</a:t>
            </a:r>
            <a:r>
              <a:rPr lang="en-US" sz="1200" dirty="0">
                <a:solidFill>
                  <a:srgbClr val="FFFFFF"/>
                </a:solidFill>
                <a:uFill>
                  <a:noFill/>
                </a:uFill>
                <a:hlinkClick r:id="rId3"/>
              </a:rPr>
              <a:t> https://doi.org/10.1111/pme.12520</a:t>
            </a:r>
            <a:endParaRPr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LICvdPz0qWf4IC8.Ns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LICvdPz0qWf4IC8.Ns9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EB9B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1175</Words>
  <Application>Microsoft Macintosh PowerPoint</Application>
  <PresentationFormat>Widescreen</PresentationFormat>
  <Paragraphs>215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TAKING THE PAIN OUT OF OPIATE REDUCTION </vt:lpstr>
      <vt:lpstr>PowerPoint Presentation</vt:lpstr>
      <vt:lpstr>OBJECTIVES</vt:lpstr>
      <vt:lpstr>Background/Literature</vt:lpstr>
      <vt:lpstr>Risks</vt:lpstr>
      <vt:lpstr>Primary care management of opioid use disorders: Abstinence, methadone, or buprenorphine-naloxone?</vt:lpstr>
      <vt:lpstr>Conversion from High-Dose Full-Opioid Agonists to Sublingual Buprenorphine Reduces Pain Scores and Improves Quality of Life for Chronic Pain Patients</vt:lpstr>
      <vt:lpstr>When opioids fail in chronic pain management: the role for buprenorphine and hospitalization</vt:lpstr>
      <vt:lpstr>   Evidence Based nonpharmacologic strategies for comprehensive pain care: the consortium pain task force white paper Tick H, Nielsen A, Pelletier KR, et al. Evidence-based nonpharmacologic strategies for comprehensive pain care: the consortium pain task force white paper. Explore (NY). 2018;14(3):177–211.  </vt:lpstr>
      <vt:lpstr>Nutrition and Pain   </vt:lpstr>
      <vt:lpstr>Barre Buprenorphine Program</vt:lpstr>
      <vt:lpstr>Barre Phases of Treatment</vt:lpstr>
      <vt:lpstr>PowerPoint Presentation</vt:lpstr>
      <vt:lpstr>PowerPoint Presentation</vt:lpstr>
      <vt:lpstr>PowerPoint Presentation</vt:lpstr>
      <vt:lpstr>PowerPoint Presentation</vt:lpstr>
      <vt:lpstr>Benedict Case Problem</vt:lpstr>
      <vt:lpstr>Benedict Opioid Treatment Goals</vt:lpstr>
      <vt:lpstr>Benedict Database Structure</vt:lpstr>
      <vt:lpstr>Transfer Panel of 485 patients</vt:lpstr>
      <vt:lpstr>12 Month Follow Up on 22 High Dose Opiate Patients</vt:lpstr>
      <vt:lpstr>PowerPoint Presentation</vt:lpstr>
      <vt:lpstr>Benedict Data -  12 month follow up</vt:lpstr>
      <vt:lpstr>EPIC EMR Best Practices</vt:lpstr>
      <vt:lpstr>Screen shot of epic </vt:lpstr>
      <vt:lpstr>Conclusions</vt:lpstr>
      <vt:lpstr>Questions and Your Insights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Jeremiah</dc:creator>
  <cp:lastModifiedBy>Microsoft Office User</cp:lastModifiedBy>
  <cp:revision>11</cp:revision>
  <dcterms:created xsi:type="dcterms:W3CDTF">2019-11-04T14:51:56Z</dcterms:created>
  <dcterms:modified xsi:type="dcterms:W3CDTF">2019-12-07T04:22:54Z</dcterms:modified>
</cp:coreProperties>
</file>