
<file path=[Content_Types].xml><?xml version="1.0" encoding="utf-8"?>
<Types xmlns="http://schemas.openxmlformats.org/package/2006/content-types">
  <Default Extension="emf" ContentType="image/x-emf"/>
  <Default Extension="gif" ContentType="image/gi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64" r:id="rId2"/>
    <p:sldId id="262" r:id="rId3"/>
    <p:sldId id="263" r:id="rId4"/>
    <p:sldId id="265" r:id="rId5"/>
    <p:sldId id="266" r:id="rId6"/>
    <p:sldId id="272" r:id="rId7"/>
    <p:sldId id="283" r:id="rId8"/>
    <p:sldId id="269" r:id="rId9"/>
    <p:sldId id="274" r:id="rId10"/>
    <p:sldId id="273" r:id="rId11"/>
    <p:sldId id="280" r:id="rId12"/>
    <p:sldId id="275" r:id="rId13"/>
    <p:sldId id="282" r:id="rId14"/>
    <p:sldId id="278" r:id="rId15"/>
    <p:sldId id="281" r:id="rId16"/>
    <p:sldId id="279" r:id="rId17"/>
    <p:sldId id="277" r:id="rId18"/>
    <p:sldId id="257" r:id="rId19"/>
    <p:sldId id="268"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9" autoAdjust="0"/>
    <p:restoredTop sz="63038" autoAdjust="0"/>
  </p:normalViewPr>
  <p:slideViewPr>
    <p:cSldViewPr snapToGrid="0" snapToObjects="1">
      <p:cViewPr varScale="1">
        <p:scale>
          <a:sx n="42" d="100"/>
          <a:sy n="42" d="100"/>
        </p:scale>
        <p:origin x="2004" y="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4C60A-CD44-4129-8318-D7DFA26D9BB4}" type="datetimeFigureOut">
              <a:rPr lang="en-US" smtClean="0"/>
              <a:t>1/30/2019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B94D17-EBA1-4049-A304-33755CE28D3A}" type="slidenum">
              <a:rPr lang="en-US" smtClean="0"/>
              <a:t>‹#›</a:t>
            </a:fld>
            <a:endParaRPr lang="en-US"/>
          </a:p>
        </p:txBody>
      </p:sp>
    </p:spTree>
    <p:extLst>
      <p:ext uri="{BB962C8B-B14F-4D97-AF65-F5344CB8AC3E}">
        <p14:creationId xmlns:p14="http://schemas.microsoft.com/office/powerpoint/2010/main" val="2315992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course 2 sentences</a:t>
            </a:r>
          </a:p>
          <a:p>
            <a:r>
              <a:rPr lang="en-US" dirty="0"/>
              <a:t>Walk with Me is a course in which students and patients are partnered.</a:t>
            </a:r>
          </a:p>
        </p:txBody>
      </p:sp>
      <p:sp>
        <p:nvSpPr>
          <p:cNvPr id="4" name="Slide Number Placeholder 3"/>
          <p:cNvSpPr>
            <a:spLocks noGrp="1"/>
          </p:cNvSpPr>
          <p:nvPr>
            <p:ph type="sldNum" sz="quarter" idx="5"/>
          </p:nvPr>
        </p:nvSpPr>
        <p:spPr/>
        <p:txBody>
          <a:bodyPr/>
          <a:lstStyle/>
          <a:p>
            <a:fld id="{82B94D17-EBA1-4049-A304-33755CE28D3A}" type="slidenum">
              <a:rPr lang="en-US" smtClean="0"/>
              <a:t>1</a:t>
            </a:fld>
            <a:endParaRPr lang="en-US"/>
          </a:p>
        </p:txBody>
      </p:sp>
    </p:spTree>
    <p:extLst>
      <p:ext uri="{BB962C8B-B14F-4D97-AF65-F5344CB8AC3E}">
        <p14:creationId xmlns:p14="http://schemas.microsoft.com/office/powerpoint/2010/main" val="683423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 wanted to highlight this lesson learned in an end-of-year video. We made a </a:t>
            </a:r>
            <a:r>
              <a:rPr lang="en-US" sz="1200" b="0" i="0" kern="1200" dirty="0" err="1">
                <a:solidFill>
                  <a:schemeClr val="tx1"/>
                </a:solidFill>
                <a:effectLst/>
                <a:latin typeface="+mn-lt"/>
                <a:ea typeface="+mn-ea"/>
                <a:cs typeface="+mn-cs"/>
              </a:rPr>
              <a:t>Youtube</a:t>
            </a:r>
            <a:r>
              <a:rPr lang="en-US" sz="1200" b="0" i="0" kern="1200" dirty="0">
                <a:solidFill>
                  <a:schemeClr val="tx1"/>
                </a:solidFill>
                <a:effectLst/>
                <a:latin typeface="+mn-lt"/>
                <a:ea typeface="+mn-ea"/>
                <a:cs typeface="+mn-cs"/>
              </a:rPr>
              <a:t> video on how to bake chocolate cookies, using Jody's kitchen, lived my best life as an internet celebrity with Jody.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Lastly clinical shadowing component certainly informed my other disparity work with LGBTQ+ populations, through shadowing Dr. </a:t>
            </a:r>
            <a:r>
              <a:rPr lang="en-US" sz="1200" b="0" i="0" kern="1200" dirty="0" err="1">
                <a:solidFill>
                  <a:schemeClr val="tx1"/>
                </a:solidFill>
                <a:effectLst/>
                <a:latin typeface="+mn-lt"/>
                <a:ea typeface="+mn-ea"/>
                <a:cs typeface="+mn-cs"/>
              </a:rPr>
              <a:t>Laniakea</a:t>
            </a:r>
            <a:r>
              <a:rPr lang="en-US" sz="1200" b="0" i="0" kern="1200" dirty="0">
                <a:solidFill>
                  <a:schemeClr val="tx1"/>
                </a:solidFill>
                <a:effectLst/>
                <a:latin typeface="+mn-lt"/>
                <a:ea typeface="+mn-ea"/>
                <a:cs typeface="+mn-cs"/>
              </a:rPr>
              <a:t>. Found great similarities between the two aspects of the course, along with the monthly workshops, and was grateful for this early clinical exposure.</a:t>
            </a:r>
          </a:p>
          <a:p>
            <a:endParaRPr lang="en-US" dirty="0"/>
          </a:p>
        </p:txBody>
      </p:sp>
      <p:sp>
        <p:nvSpPr>
          <p:cNvPr id="4" name="Slide Number Placeholder 3"/>
          <p:cNvSpPr>
            <a:spLocks noGrp="1"/>
          </p:cNvSpPr>
          <p:nvPr>
            <p:ph type="sldNum" sz="quarter" idx="5"/>
          </p:nvPr>
        </p:nvSpPr>
        <p:spPr/>
        <p:txBody>
          <a:bodyPr/>
          <a:lstStyle/>
          <a:p>
            <a:fld id="{82B94D17-EBA1-4049-A304-33755CE28D3A}" type="slidenum">
              <a:rPr lang="en-US" smtClean="0"/>
              <a:t>14</a:t>
            </a:fld>
            <a:endParaRPr lang="en-US"/>
          </a:p>
        </p:txBody>
      </p:sp>
    </p:spTree>
    <p:extLst>
      <p:ext uri="{BB962C8B-B14F-4D97-AF65-F5344CB8AC3E}">
        <p14:creationId xmlns:p14="http://schemas.microsoft.com/office/powerpoint/2010/main" val="3423722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once again the partnership that occurred between Jody and me. Jointly setting this agenda to design our individualized curriculum. Then also getting a chance to see and hear from others in the artifact symposium. </a:t>
            </a:r>
          </a:p>
          <a:p>
            <a:endParaRPr lang="en-US" dirty="0"/>
          </a:p>
          <a:p>
            <a:r>
              <a:rPr lang="en-US" sz="1200" b="0" i="0" u="none" strike="noStrike" kern="1200" dirty="0">
                <a:solidFill>
                  <a:schemeClr val="tx1"/>
                </a:solidFill>
                <a:effectLst/>
                <a:latin typeface="+mn-lt"/>
                <a:ea typeface="+mn-ea"/>
                <a:cs typeface="+mn-cs"/>
              </a:rPr>
              <a:t>Engaging with a network of innovators in the medical education space that’s bigger than my patient-partner. Beyond my own patient partner - expanding my healthcare world view.</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Program in the department of Medicine -&gt; division of primary care and population health. However, strong academic output in family medicine</a:t>
            </a:r>
            <a:endParaRPr lang="en-US" dirty="0"/>
          </a:p>
        </p:txBody>
      </p:sp>
      <p:sp>
        <p:nvSpPr>
          <p:cNvPr id="4" name="Slide Number Placeholder 3"/>
          <p:cNvSpPr>
            <a:spLocks noGrp="1"/>
          </p:cNvSpPr>
          <p:nvPr>
            <p:ph type="sldNum" sz="quarter" idx="5"/>
          </p:nvPr>
        </p:nvSpPr>
        <p:spPr/>
        <p:txBody>
          <a:bodyPr/>
          <a:lstStyle/>
          <a:p>
            <a:fld id="{82B94D17-EBA1-4049-A304-33755CE28D3A}" type="slidenum">
              <a:rPr lang="en-US" smtClean="0"/>
              <a:t>15</a:t>
            </a:fld>
            <a:endParaRPr lang="en-US"/>
          </a:p>
        </p:txBody>
      </p:sp>
    </p:spTree>
    <p:extLst>
      <p:ext uri="{BB962C8B-B14F-4D97-AF65-F5344CB8AC3E}">
        <p14:creationId xmlns:p14="http://schemas.microsoft.com/office/powerpoint/2010/main" val="658807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Bahnschrift Light" panose="020B0502040204020203" pitchFamily="34" charset="0"/>
              </a:rPr>
              <a:t>We get to know our pts, explore their perspective, the system as a whole, with Enablers &amp; Barriers to Pt centered care, challenges to navigating, and move into inspiring change leadership, QI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Bahnschrift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75000"/>
                    <a:lumOff val="25000"/>
                  </a:schemeClr>
                </a:solidFill>
                <a:latin typeface="+mn-lt"/>
                <a:ea typeface="+mn-ea"/>
                <a:cs typeface="Helvetica Neue"/>
              </a:rPr>
              <a:t>Walking with our patients, together, with a Health Systems Science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75000"/>
                    <a:lumOff val="25000"/>
                  </a:schemeClr>
                </a:solidFill>
                <a:latin typeface="+mn-lt"/>
                <a:ea typeface="+mn-ea"/>
                <a:cs typeface="Helvetica Neue"/>
              </a:rPr>
              <a:t>Training students to think like leaders and change agents AND consider the patient and family perspective from the very first month of medical school.</a:t>
            </a:r>
          </a:p>
          <a:p>
            <a:endParaRPr lang="en-US" dirty="0"/>
          </a:p>
        </p:txBody>
      </p:sp>
      <p:sp>
        <p:nvSpPr>
          <p:cNvPr id="4" name="Slide Number Placeholder 3"/>
          <p:cNvSpPr>
            <a:spLocks noGrp="1"/>
          </p:cNvSpPr>
          <p:nvPr>
            <p:ph type="sldNum" sz="quarter" idx="5"/>
          </p:nvPr>
        </p:nvSpPr>
        <p:spPr/>
        <p:txBody>
          <a:bodyPr/>
          <a:lstStyle/>
          <a:p>
            <a:fld id="{39810106-8EB1-B446-96B1-008F2734D22E}" type="slidenum">
              <a:rPr lang="en-US" smtClean="0"/>
              <a:t>18</a:t>
            </a:fld>
            <a:endParaRPr lang="en-US"/>
          </a:p>
        </p:txBody>
      </p:sp>
    </p:spTree>
    <p:extLst>
      <p:ext uri="{BB962C8B-B14F-4D97-AF65-F5344CB8AC3E}">
        <p14:creationId xmlns:p14="http://schemas.microsoft.com/office/powerpoint/2010/main" val="863074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that these photos are sent in by patients, are cheerful, and show the patient perspective – und</a:t>
            </a:r>
          </a:p>
        </p:txBody>
      </p:sp>
      <p:sp>
        <p:nvSpPr>
          <p:cNvPr id="4" name="Slide Number Placeholder 3"/>
          <p:cNvSpPr>
            <a:spLocks noGrp="1"/>
          </p:cNvSpPr>
          <p:nvPr>
            <p:ph type="sldNum" sz="quarter" idx="5"/>
          </p:nvPr>
        </p:nvSpPr>
        <p:spPr/>
        <p:txBody>
          <a:bodyPr/>
          <a:lstStyle/>
          <a:p>
            <a:fld id="{82B94D17-EBA1-4049-A304-33755CE28D3A}" type="slidenum">
              <a:rPr lang="en-US" smtClean="0"/>
              <a:t>5</a:t>
            </a:fld>
            <a:endParaRPr lang="en-US"/>
          </a:p>
        </p:txBody>
      </p:sp>
    </p:spTree>
    <p:extLst>
      <p:ext uri="{BB962C8B-B14F-4D97-AF65-F5344CB8AC3E}">
        <p14:creationId xmlns:p14="http://schemas.microsoft.com/office/powerpoint/2010/main" val="432391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pivot from </a:t>
            </a:r>
            <a:r>
              <a:rPr lang="en-US" dirty="0" err="1"/>
              <a:t>pt</a:t>
            </a:r>
            <a:r>
              <a:rPr lang="en-US" dirty="0"/>
              <a:t> centered care to </a:t>
            </a:r>
            <a:r>
              <a:rPr lang="en-US" dirty="0" err="1"/>
              <a:t>pt</a:t>
            </a:r>
            <a:r>
              <a:rPr lang="en-US" dirty="0"/>
              <a:t> engagement</a:t>
            </a:r>
          </a:p>
          <a:p>
            <a:endParaRPr lang="en-US" dirty="0"/>
          </a:p>
        </p:txBody>
      </p:sp>
      <p:sp>
        <p:nvSpPr>
          <p:cNvPr id="4" name="Slide Number Placeholder 3"/>
          <p:cNvSpPr>
            <a:spLocks noGrp="1"/>
          </p:cNvSpPr>
          <p:nvPr>
            <p:ph type="sldNum" sz="quarter" idx="5"/>
          </p:nvPr>
        </p:nvSpPr>
        <p:spPr/>
        <p:txBody>
          <a:bodyPr/>
          <a:lstStyle/>
          <a:p>
            <a:fld id="{82B94D17-EBA1-4049-A304-33755CE28D3A}" type="slidenum">
              <a:rPr lang="en-US" smtClean="0"/>
              <a:t>6</a:t>
            </a:fld>
            <a:endParaRPr lang="en-US"/>
          </a:p>
        </p:txBody>
      </p:sp>
    </p:spTree>
    <p:extLst>
      <p:ext uri="{BB962C8B-B14F-4D97-AF65-F5344CB8AC3E}">
        <p14:creationId xmlns:p14="http://schemas.microsoft.com/office/powerpoint/2010/main" val="1322712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Complexity of our patient population. Lot of touches with the healthcare system. Personal and healthcare networks.</a:t>
            </a:r>
          </a:p>
        </p:txBody>
      </p:sp>
      <p:sp>
        <p:nvSpPr>
          <p:cNvPr id="4" name="Slide Number Placeholder 3"/>
          <p:cNvSpPr>
            <a:spLocks noGrp="1"/>
          </p:cNvSpPr>
          <p:nvPr>
            <p:ph type="sldNum" sz="quarter" idx="5"/>
          </p:nvPr>
        </p:nvSpPr>
        <p:spPr/>
        <p:txBody>
          <a:bodyPr/>
          <a:lstStyle/>
          <a:p>
            <a:fld id="{82B94D17-EBA1-4049-A304-33755CE28D3A}" type="slidenum">
              <a:rPr lang="en-US" smtClean="0"/>
              <a:t>7</a:t>
            </a:fld>
            <a:endParaRPr lang="en-US"/>
          </a:p>
        </p:txBody>
      </p:sp>
    </p:spTree>
    <p:extLst>
      <p:ext uri="{BB962C8B-B14F-4D97-AF65-F5344CB8AC3E}">
        <p14:creationId xmlns:p14="http://schemas.microsoft.com/office/powerpoint/2010/main" val="2233278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offered courses with PFEP.</a:t>
            </a:r>
          </a:p>
          <a:p>
            <a:r>
              <a:rPr lang="en-US" dirty="0"/>
              <a:t>Change in </a:t>
            </a:r>
            <a:r>
              <a:rPr lang="en-US" dirty="0" err="1"/>
              <a:t>Inde</a:t>
            </a:r>
            <a:r>
              <a:rPr lang="en-US" dirty="0"/>
              <a:t> 290 from being combined with the clinical practicum to now separate components of the course -&gt; focused efforts on the direct patient and family engagement aspects beginning in 2017-2018</a:t>
            </a:r>
          </a:p>
          <a:p>
            <a:r>
              <a:rPr lang="en-US" dirty="0"/>
              <a:t>Growing number and interest. Highlight both the increase in numbers across the years, but also decrease in class size from 17-18 to 18-19.</a:t>
            </a:r>
          </a:p>
          <a:p>
            <a:endParaRPr lang="en-US" dirty="0"/>
          </a:p>
          <a:p>
            <a:r>
              <a:rPr lang="en-US" dirty="0"/>
              <a:t>How many students took the clinical application course in 2017-2018?</a:t>
            </a:r>
          </a:p>
        </p:txBody>
      </p:sp>
      <p:sp>
        <p:nvSpPr>
          <p:cNvPr id="4" name="Slide Number Placeholder 3"/>
          <p:cNvSpPr>
            <a:spLocks noGrp="1"/>
          </p:cNvSpPr>
          <p:nvPr>
            <p:ph type="sldNum" sz="quarter" idx="5"/>
          </p:nvPr>
        </p:nvSpPr>
        <p:spPr/>
        <p:txBody>
          <a:bodyPr/>
          <a:lstStyle/>
          <a:p>
            <a:fld id="{82B94D17-EBA1-4049-A304-33755CE28D3A}" type="slidenum">
              <a:rPr lang="en-US" smtClean="0"/>
              <a:t>8</a:t>
            </a:fld>
            <a:endParaRPr lang="en-US"/>
          </a:p>
        </p:txBody>
      </p:sp>
    </p:spTree>
    <p:extLst>
      <p:ext uri="{BB962C8B-B14F-4D97-AF65-F5344CB8AC3E}">
        <p14:creationId xmlns:p14="http://schemas.microsoft.com/office/powerpoint/2010/main" val="337237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B94D17-EBA1-4049-A304-33755CE28D3A}" type="slidenum">
              <a:rPr lang="en-US" smtClean="0"/>
              <a:t>9</a:t>
            </a:fld>
            <a:endParaRPr lang="en-US"/>
          </a:p>
        </p:txBody>
      </p:sp>
    </p:spTree>
    <p:extLst>
      <p:ext uri="{BB962C8B-B14F-4D97-AF65-F5344CB8AC3E}">
        <p14:creationId xmlns:p14="http://schemas.microsoft.com/office/powerpoint/2010/main" val="2730223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 widely different partnerships. But the curricular structure that brings people together once a month helps to organize and ground common experience/exploration.</a:t>
            </a:r>
          </a:p>
        </p:txBody>
      </p:sp>
      <p:sp>
        <p:nvSpPr>
          <p:cNvPr id="4" name="Slide Number Placeholder 3"/>
          <p:cNvSpPr>
            <a:spLocks noGrp="1"/>
          </p:cNvSpPr>
          <p:nvPr>
            <p:ph type="sldNum" sz="quarter" idx="5"/>
          </p:nvPr>
        </p:nvSpPr>
        <p:spPr/>
        <p:txBody>
          <a:bodyPr/>
          <a:lstStyle/>
          <a:p>
            <a:fld id="{82B94D17-EBA1-4049-A304-33755CE28D3A}" type="slidenum">
              <a:rPr lang="en-US" smtClean="0"/>
              <a:t>10</a:t>
            </a:fld>
            <a:endParaRPr lang="en-US"/>
          </a:p>
        </p:txBody>
      </p:sp>
    </p:spTree>
    <p:extLst>
      <p:ext uri="{BB962C8B-B14F-4D97-AF65-F5344CB8AC3E}">
        <p14:creationId xmlns:p14="http://schemas.microsoft.com/office/powerpoint/2010/main" val="2996122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dirty="0"/>
              <a:t>The overarching goals of this course are that:</a:t>
            </a:r>
            <a:br>
              <a:rPr lang="en-US" sz="900" dirty="0"/>
            </a:br>
            <a:r>
              <a:rPr lang="en-US" sz="1200" dirty="0"/>
              <a:t>Students will develop a personal connection to the patient and caregiver experiences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Students will develop an early understanding of the patient’s experience in the health care system, including the impact of illness on patients as well as on those who surround and support them</a:t>
            </a:r>
            <a:endParaRPr lang="en-US" sz="1000" dirty="0"/>
          </a:p>
          <a:p>
            <a:endParaRPr lang="en-US" sz="1000" dirty="0"/>
          </a:p>
          <a:p>
            <a:pPr marL="342900" indent="-342900">
              <a:buFont typeface="Arial" panose="020B0604020202020204" pitchFamily="34" charset="0"/>
              <a:buChar char="•"/>
            </a:pPr>
            <a:r>
              <a:rPr lang="en-US" sz="1200" dirty="0"/>
              <a:t>Students and their partners will explore together some of the success and challenges of navigating health in a complex health care system, and they will brainstorm solutions</a:t>
            </a:r>
          </a:p>
          <a:p>
            <a:endParaRPr lang="en-US" sz="1000" dirty="0"/>
          </a:p>
          <a:p>
            <a:pPr marL="342900" indent="-342900">
              <a:buFont typeface="Arial" panose="020B0604020202020204" pitchFamily="34" charset="0"/>
              <a:buChar char="•"/>
            </a:pPr>
            <a:r>
              <a:rPr lang="en-US" sz="1200" dirty="0"/>
              <a:t>Students will develop awareness of the need to focus on their own wellness, in addition to that of their patients</a:t>
            </a:r>
          </a:p>
          <a:p>
            <a:endParaRPr lang="en-US" sz="1000" dirty="0"/>
          </a:p>
          <a:p>
            <a:pPr marL="285750" indent="-285750">
              <a:buFont typeface="Arial" panose="020B0604020202020204" pitchFamily="34" charset="0"/>
              <a:buChar char="•"/>
            </a:pPr>
            <a:r>
              <a:rPr lang="en-US" sz="1200" dirty="0"/>
              <a:t>Patient partners will learn from the students as they begin their training. They will form a relationship, share their experiences, and develop a mutually beneficial experience</a:t>
            </a:r>
            <a:endParaRPr lang="en-US" dirty="0"/>
          </a:p>
        </p:txBody>
      </p:sp>
      <p:sp>
        <p:nvSpPr>
          <p:cNvPr id="4" name="Slide Number Placeholder 3"/>
          <p:cNvSpPr>
            <a:spLocks noGrp="1"/>
          </p:cNvSpPr>
          <p:nvPr>
            <p:ph type="sldNum" sz="quarter" idx="5"/>
          </p:nvPr>
        </p:nvSpPr>
        <p:spPr/>
        <p:txBody>
          <a:bodyPr/>
          <a:lstStyle/>
          <a:p>
            <a:fld id="{39810106-8EB1-B446-96B1-008F2734D22E}" type="slidenum">
              <a:rPr lang="en-US" smtClean="0"/>
              <a:t>11</a:t>
            </a:fld>
            <a:endParaRPr lang="en-US"/>
          </a:p>
        </p:txBody>
      </p:sp>
    </p:spTree>
    <p:extLst>
      <p:ext uri="{BB962C8B-B14F-4D97-AF65-F5344CB8AC3E}">
        <p14:creationId xmlns:p14="http://schemas.microsoft.com/office/powerpoint/2010/main" val="3419550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 identify as an advocate and activist - strong background in advocating for vulnerable populations and interest in practicing in primary care/community health disparities (primed for the Walk With Me course).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Also interest in </a:t>
            </a:r>
            <a:r>
              <a:rPr lang="en-US" sz="1200" b="0" i="0" kern="1200" dirty="0" err="1">
                <a:solidFill>
                  <a:schemeClr val="tx1"/>
                </a:solidFill>
                <a:effectLst/>
                <a:latin typeface="+mn-lt"/>
                <a:ea typeface="+mn-ea"/>
                <a:cs typeface="+mn-cs"/>
              </a:rPr>
              <a:t>Youtube</a:t>
            </a:r>
            <a:r>
              <a:rPr lang="en-US" sz="1200" b="0" i="0" kern="1200" dirty="0">
                <a:solidFill>
                  <a:schemeClr val="tx1"/>
                </a:solidFill>
                <a:effectLst/>
                <a:latin typeface="+mn-lt"/>
                <a:ea typeface="+mn-ea"/>
                <a:cs typeface="+mn-cs"/>
              </a:rPr>
              <a:t>. Kim told me to check out my patient's </a:t>
            </a:r>
            <a:r>
              <a:rPr lang="en-US" sz="1200" b="0" i="0" kern="1200" dirty="0" err="1">
                <a:solidFill>
                  <a:schemeClr val="tx1"/>
                </a:solidFill>
                <a:effectLst/>
                <a:latin typeface="+mn-lt"/>
                <a:ea typeface="+mn-ea"/>
                <a:cs typeface="+mn-cs"/>
              </a:rPr>
              <a:t>Youtube</a:t>
            </a:r>
            <a:r>
              <a:rPr lang="en-US" sz="1200" b="0" i="0" kern="1200" dirty="0">
                <a:solidFill>
                  <a:schemeClr val="tx1"/>
                </a:solidFill>
                <a:effectLst/>
                <a:latin typeface="+mn-lt"/>
                <a:ea typeface="+mn-ea"/>
                <a:cs typeface="+mn-cs"/>
              </a:rPr>
              <a:t> channel - first met Jody through </a:t>
            </a:r>
            <a:r>
              <a:rPr lang="en-US" sz="1200" b="0" i="0" kern="1200" dirty="0" err="1">
                <a:solidFill>
                  <a:schemeClr val="tx1"/>
                </a:solidFill>
                <a:effectLst/>
                <a:latin typeface="+mn-lt"/>
                <a:ea typeface="+mn-ea"/>
                <a:cs typeface="+mn-cs"/>
              </a:rPr>
              <a:t>Youtube</a:t>
            </a:r>
            <a:r>
              <a:rPr lang="en-US" sz="1200" b="0" i="0" kern="1200" dirty="0">
                <a:solidFill>
                  <a:schemeClr val="tx1"/>
                </a:solidFill>
                <a:effectLst/>
                <a:latin typeface="+mn-lt"/>
                <a:ea typeface="+mn-ea"/>
                <a:cs typeface="+mn-cs"/>
              </a:rPr>
              <a:t>, watched her videos on life. </a:t>
            </a:r>
            <a:r>
              <a:rPr lang="en-US" sz="1200" b="1" i="0" kern="1200" dirty="0">
                <a:solidFill>
                  <a:schemeClr val="tx1"/>
                </a:solidFill>
                <a:effectLst/>
                <a:latin typeface="+mn-lt"/>
                <a:ea typeface="+mn-ea"/>
                <a:cs typeface="+mn-cs"/>
              </a:rPr>
              <a:t>Congenital Trilaminar Myopathy </a:t>
            </a:r>
            <a:r>
              <a:rPr lang="en-US" sz="1200" b="0" i="0" kern="1200" dirty="0">
                <a:solidFill>
                  <a:schemeClr val="tx1"/>
                </a:solidFill>
                <a:effectLst/>
                <a:latin typeface="+mn-lt"/>
                <a:ea typeface="+mn-ea"/>
                <a:cs typeface="+mn-cs"/>
              </a:rPr>
              <a:t>- she told me was a condition made up basically for her unique case -&gt; manifests as severe scoliosis, limited lung capacity, and other orthopedic problems.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Through Neurology visits, home visits, even shadowing Jody on her work in the Neurology PFAC (heavy doors, handicap parking, wheelchair accessibility). Changing the narrative of disability from one that is about patient's overcoming their illness, to one that embraces the natural diversity of human life. Strong sense of pride in being a part of the disabled community, in living independently, in meeting expectations of a quality of life- modifications that come with it.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It's one thing to read about these lessons from a course, but just as my own experiences with Queer and Asian community advocacy are rooted in lived experience, so does this brief introduction into the life of patients who are disabled. Both stigma and societal factors are often at the root of minority disparities and so I'm glad that as a future advocate I was able to have this in-depth exploration from a patient's perspective.</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2B94D17-EBA1-4049-A304-33755CE28D3A}" type="slidenum">
              <a:rPr lang="en-US" smtClean="0"/>
              <a:t>12</a:t>
            </a:fld>
            <a:endParaRPr lang="en-US"/>
          </a:p>
        </p:txBody>
      </p:sp>
    </p:spTree>
    <p:extLst>
      <p:ext uri="{BB962C8B-B14F-4D97-AF65-F5344CB8AC3E}">
        <p14:creationId xmlns:p14="http://schemas.microsoft.com/office/powerpoint/2010/main" val="37947447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06099" y="2106259"/>
            <a:ext cx="6853412" cy="1470025"/>
          </a:xfrm>
        </p:spPr>
        <p:txBody>
          <a:bodyPr>
            <a:normAutofit/>
          </a:bodyPr>
          <a:lstStyle>
            <a:lvl1pPr algn="ctr">
              <a:defRPr sz="3800" b="1" i="0">
                <a:solidFill>
                  <a:schemeClr val="tx1"/>
                </a:solidFill>
                <a:latin typeface="Helvetica"/>
                <a:cs typeface="Helvetica"/>
              </a:defRPr>
            </a:lvl1pPr>
          </a:lstStyle>
          <a:p>
            <a:r>
              <a:rPr lang="en-US" dirty="0"/>
              <a:t>Click to edit Master title style</a:t>
            </a:r>
            <a:br>
              <a:rPr lang="en-US" dirty="0"/>
            </a:br>
            <a:r>
              <a:rPr lang="en-US" dirty="0"/>
              <a:t>Click to edit Master title style Click to edit Master title style</a:t>
            </a:r>
          </a:p>
        </p:txBody>
      </p:sp>
      <p:sp>
        <p:nvSpPr>
          <p:cNvPr id="3" name="Subtitle 2"/>
          <p:cNvSpPr>
            <a:spLocks noGrp="1"/>
          </p:cNvSpPr>
          <p:nvPr>
            <p:ph type="subTitle" idx="1" hasCustomPrompt="1"/>
          </p:nvPr>
        </p:nvSpPr>
        <p:spPr>
          <a:xfrm>
            <a:off x="1492316" y="4063709"/>
            <a:ext cx="6079746" cy="1752600"/>
          </a:xfr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3000" b="0" i="1">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br>
              <a:rPr lang="en-US" dirty="0"/>
            </a:br>
            <a:r>
              <a:rPr lang="en-US" dirty="0"/>
              <a:t>Click to edit Master subtitle style</a:t>
            </a:r>
          </a:p>
          <a:p>
            <a:endParaRPr lang="en-US" dirty="0"/>
          </a:p>
        </p:txBody>
      </p:sp>
    </p:spTree>
    <p:extLst>
      <p:ext uri="{BB962C8B-B14F-4D97-AF65-F5344CB8AC3E}">
        <p14:creationId xmlns:p14="http://schemas.microsoft.com/office/powerpoint/2010/main" val="3174556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944047"/>
            <a:ext cx="8229600" cy="1143000"/>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Click to edit Master title style</a:t>
            </a:r>
          </a:p>
        </p:txBody>
      </p:sp>
      <p:sp>
        <p:nvSpPr>
          <p:cNvPr id="4" name="Text Placeholder 2"/>
          <p:cNvSpPr>
            <a:spLocks noGrp="1"/>
          </p:cNvSpPr>
          <p:nvPr>
            <p:ph idx="1"/>
          </p:nvPr>
        </p:nvSpPr>
        <p:spPr>
          <a:xfrm>
            <a:off x="457200" y="2269609"/>
            <a:ext cx="8229600" cy="39468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7955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A9E3B9-CFE5-4DBE-91D9-C7DFAF3468C6}" type="datetimeFigureOut">
              <a:rPr lang="en-US" smtClean="0"/>
              <a:t>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A37B6-724B-495D-97E8-5FB578A5CA18}" type="slidenum">
              <a:rPr lang="en-US" smtClean="0"/>
              <a:t>‹#›</a:t>
            </a:fld>
            <a:endParaRPr lang="en-US"/>
          </a:p>
        </p:txBody>
      </p:sp>
    </p:spTree>
    <p:extLst>
      <p:ext uri="{BB962C8B-B14F-4D97-AF65-F5344CB8AC3E}">
        <p14:creationId xmlns:p14="http://schemas.microsoft.com/office/powerpoint/2010/main" val="35922238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40601"/>
            <a:ext cx="8229600" cy="1187865"/>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Click to edit Master title style</a:t>
            </a:r>
          </a:p>
        </p:txBody>
      </p:sp>
      <p:sp>
        <p:nvSpPr>
          <p:cNvPr id="3" name="Text Placeholder 2"/>
          <p:cNvSpPr>
            <a:spLocks noGrp="1"/>
          </p:cNvSpPr>
          <p:nvPr>
            <p:ph type="body" idx="1"/>
          </p:nvPr>
        </p:nvSpPr>
        <p:spPr>
          <a:xfrm>
            <a:off x="457200" y="2266165"/>
            <a:ext cx="8229600" cy="39562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8395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457200" rtl="0" eaLnBrk="1" latinLnBrk="0" hangingPunct="1">
        <a:spcBef>
          <a:spcPct val="0"/>
        </a:spcBef>
        <a:buNone/>
        <a:defRPr sz="4000" b="1" i="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6099" y="2106259"/>
            <a:ext cx="6853412" cy="1470025"/>
          </a:xfrm>
        </p:spPr>
        <p:txBody>
          <a:bodyPr>
            <a:normAutofit fontScale="90000"/>
          </a:bodyPr>
          <a:lstStyle/>
          <a:p>
            <a:r>
              <a:rPr lang="en-US" dirty="0"/>
              <a:t>“Walk with Me”: The Impact of Patient and Family Engaged Education</a:t>
            </a:r>
          </a:p>
        </p:txBody>
      </p:sp>
      <p:sp>
        <p:nvSpPr>
          <p:cNvPr id="3" name="Subtitle 2"/>
          <p:cNvSpPr>
            <a:spLocks noGrp="1"/>
          </p:cNvSpPr>
          <p:nvPr>
            <p:ph type="subTitle" idx="1"/>
          </p:nvPr>
        </p:nvSpPr>
        <p:spPr>
          <a:xfrm>
            <a:off x="1492316" y="4063709"/>
            <a:ext cx="6079746" cy="1752600"/>
          </a:xfrm>
        </p:spPr>
        <p:txBody>
          <a:bodyPr/>
          <a:lstStyle/>
          <a:p>
            <a:r>
              <a:rPr lang="en-US" dirty="0"/>
              <a:t>Bright Zhou, MS; Olivia </a:t>
            </a:r>
            <a:r>
              <a:rPr lang="en-US" dirty="0" err="1"/>
              <a:t>Jee</a:t>
            </a:r>
            <a:r>
              <a:rPr lang="en-US" dirty="0"/>
              <a:t>, MD; Kim Osborn, MPA; Erika Schillinger, MD</a:t>
            </a:r>
          </a:p>
        </p:txBody>
      </p:sp>
      <p:pic>
        <p:nvPicPr>
          <p:cNvPr id="5" name="Picture 4">
            <a:extLst>
              <a:ext uri="{FF2B5EF4-FFF2-40B4-BE49-F238E27FC236}">
                <a16:creationId xmlns:a16="http://schemas.microsoft.com/office/drawing/2014/main" id="{A90A1AA5-E28B-4198-8DFD-D1966D913EDB}"/>
              </a:ext>
            </a:extLst>
          </p:cNvPr>
          <p:cNvPicPr>
            <a:picLocks noChangeAspect="1"/>
          </p:cNvPicPr>
          <p:nvPr/>
        </p:nvPicPr>
        <p:blipFill>
          <a:blip r:embed="rId3"/>
          <a:stretch>
            <a:fillRect/>
          </a:stretch>
        </p:blipFill>
        <p:spPr>
          <a:xfrm>
            <a:off x="6083301" y="6063994"/>
            <a:ext cx="2977522" cy="794006"/>
          </a:xfrm>
          <a:prstGeom prst="rect">
            <a:avLst/>
          </a:prstGeom>
        </p:spPr>
      </p:pic>
    </p:spTree>
    <p:extLst>
      <p:ext uri="{BB962C8B-B14F-4D97-AF65-F5344CB8AC3E}">
        <p14:creationId xmlns:p14="http://schemas.microsoft.com/office/powerpoint/2010/main" val="1569925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93DB5-2789-4704-80CE-E454ED42119F}"/>
              </a:ext>
            </a:extLst>
          </p:cNvPr>
          <p:cNvSpPr>
            <a:spLocks noGrp="1"/>
          </p:cNvSpPr>
          <p:nvPr>
            <p:ph type="title"/>
          </p:nvPr>
        </p:nvSpPr>
        <p:spPr/>
        <p:txBody>
          <a:bodyPr>
            <a:normAutofit fontScale="90000"/>
          </a:bodyPr>
          <a:lstStyle/>
          <a:p>
            <a:r>
              <a:rPr lang="en-US" dirty="0"/>
              <a:t>Structured Approach to Patient-Engaged Learning</a:t>
            </a:r>
          </a:p>
        </p:txBody>
      </p:sp>
      <p:pic>
        <p:nvPicPr>
          <p:cNvPr id="4" name="Picture 3">
            <a:extLst>
              <a:ext uri="{FF2B5EF4-FFF2-40B4-BE49-F238E27FC236}">
                <a16:creationId xmlns:a16="http://schemas.microsoft.com/office/drawing/2014/main" id="{C79B5637-847E-4CF1-8298-F029271ED98A}"/>
              </a:ext>
            </a:extLst>
          </p:cNvPr>
          <p:cNvPicPr>
            <a:picLocks noChangeAspect="1"/>
          </p:cNvPicPr>
          <p:nvPr/>
        </p:nvPicPr>
        <p:blipFill>
          <a:blip r:embed="rId3"/>
          <a:stretch>
            <a:fillRect/>
          </a:stretch>
        </p:blipFill>
        <p:spPr>
          <a:xfrm>
            <a:off x="6166478" y="6223423"/>
            <a:ext cx="2977522" cy="794006"/>
          </a:xfrm>
          <a:prstGeom prst="rect">
            <a:avLst/>
          </a:prstGeom>
        </p:spPr>
      </p:pic>
      <p:sp>
        <p:nvSpPr>
          <p:cNvPr id="130" name="Rectangle 129">
            <a:extLst>
              <a:ext uri="{FF2B5EF4-FFF2-40B4-BE49-F238E27FC236}">
                <a16:creationId xmlns:a16="http://schemas.microsoft.com/office/drawing/2014/main" id="{AF0DBDF4-686A-495D-A6F2-8D0321BF528D}"/>
              </a:ext>
            </a:extLst>
          </p:cNvPr>
          <p:cNvSpPr/>
          <p:nvPr/>
        </p:nvSpPr>
        <p:spPr>
          <a:xfrm>
            <a:off x="77191" y="2288826"/>
            <a:ext cx="1393352" cy="1323439"/>
          </a:xfrm>
          <a:prstGeom prst="rect">
            <a:avLst/>
          </a:prstGeom>
        </p:spPr>
        <p:txBody>
          <a:bodyPr wrap="square">
            <a:spAutoFit/>
          </a:bodyPr>
          <a:lstStyle/>
          <a:p>
            <a:pPr algn="ctr"/>
            <a:r>
              <a:rPr lang="en-US" sz="2000" dirty="0"/>
              <a:t>Student- Patient/</a:t>
            </a:r>
          </a:p>
          <a:p>
            <a:pPr algn="ctr"/>
            <a:r>
              <a:rPr lang="en-US" sz="2000" dirty="0"/>
              <a:t>Caregiver Partners</a:t>
            </a:r>
          </a:p>
        </p:txBody>
      </p:sp>
      <p:grpSp>
        <p:nvGrpSpPr>
          <p:cNvPr id="131" name="Group 130">
            <a:extLst>
              <a:ext uri="{FF2B5EF4-FFF2-40B4-BE49-F238E27FC236}">
                <a16:creationId xmlns:a16="http://schemas.microsoft.com/office/drawing/2014/main" id="{6D7A49AA-5235-40D6-A22D-FB3AABFDD95C}"/>
              </a:ext>
            </a:extLst>
          </p:cNvPr>
          <p:cNvGrpSpPr/>
          <p:nvPr/>
        </p:nvGrpSpPr>
        <p:grpSpPr>
          <a:xfrm>
            <a:off x="578985" y="3627143"/>
            <a:ext cx="366014" cy="163576"/>
            <a:chOff x="819150" y="3543300"/>
            <a:chExt cx="366014" cy="163576"/>
          </a:xfrm>
        </p:grpSpPr>
        <p:sp>
          <p:nvSpPr>
            <p:cNvPr id="132" name="Oval 131">
              <a:extLst>
                <a:ext uri="{FF2B5EF4-FFF2-40B4-BE49-F238E27FC236}">
                  <a16:creationId xmlns:a16="http://schemas.microsoft.com/office/drawing/2014/main" id="{16319FBE-DD28-4E8F-8F4A-437845DCF000}"/>
                </a:ext>
              </a:extLst>
            </p:cNvPr>
            <p:cNvSpPr>
              <a:spLocks noChangeAspect="1"/>
            </p:cNvSpPr>
            <p:nvPr/>
          </p:nvSpPr>
          <p:spPr>
            <a:xfrm>
              <a:off x="819150" y="3543300"/>
              <a:ext cx="163576" cy="163576"/>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AD704A0A-F606-40B9-BB39-F694D9517B73}"/>
                </a:ext>
              </a:extLst>
            </p:cNvPr>
            <p:cNvSpPr>
              <a:spLocks noChangeAspect="1"/>
            </p:cNvSpPr>
            <p:nvPr/>
          </p:nvSpPr>
          <p:spPr>
            <a:xfrm>
              <a:off x="1021588" y="3543300"/>
              <a:ext cx="163576" cy="163576"/>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4" name="TextBox 133">
            <a:extLst>
              <a:ext uri="{FF2B5EF4-FFF2-40B4-BE49-F238E27FC236}">
                <a16:creationId xmlns:a16="http://schemas.microsoft.com/office/drawing/2014/main" id="{46276932-C7C7-4AA8-B189-1791661E4F28}"/>
              </a:ext>
            </a:extLst>
          </p:cNvPr>
          <p:cNvSpPr txBox="1"/>
          <p:nvPr/>
        </p:nvSpPr>
        <p:spPr>
          <a:xfrm>
            <a:off x="375863" y="4862967"/>
            <a:ext cx="834870" cy="461665"/>
          </a:xfrm>
          <a:prstGeom prst="rect">
            <a:avLst/>
          </a:prstGeom>
          <a:noFill/>
        </p:spPr>
        <p:txBody>
          <a:bodyPr wrap="square" rtlCol="0">
            <a:spAutoFit/>
          </a:bodyPr>
          <a:lstStyle/>
          <a:p>
            <a:r>
              <a:rPr lang="en-US" sz="2400" dirty="0"/>
              <a:t>x 42</a:t>
            </a:r>
          </a:p>
        </p:txBody>
      </p:sp>
      <p:grpSp>
        <p:nvGrpSpPr>
          <p:cNvPr id="135" name="Group 134">
            <a:extLst>
              <a:ext uri="{FF2B5EF4-FFF2-40B4-BE49-F238E27FC236}">
                <a16:creationId xmlns:a16="http://schemas.microsoft.com/office/drawing/2014/main" id="{678420C4-4578-43DB-9CFA-00E335CEA6D7}"/>
              </a:ext>
            </a:extLst>
          </p:cNvPr>
          <p:cNvGrpSpPr/>
          <p:nvPr/>
        </p:nvGrpSpPr>
        <p:grpSpPr>
          <a:xfrm>
            <a:off x="577009" y="3933920"/>
            <a:ext cx="366014" cy="163576"/>
            <a:chOff x="819150" y="3543300"/>
            <a:chExt cx="366014" cy="163576"/>
          </a:xfrm>
        </p:grpSpPr>
        <p:sp>
          <p:nvSpPr>
            <p:cNvPr id="136" name="Oval 135">
              <a:extLst>
                <a:ext uri="{FF2B5EF4-FFF2-40B4-BE49-F238E27FC236}">
                  <a16:creationId xmlns:a16="http://schemas.microsoft.com/office/drawing/2014/main" id="{E95F91B3-5FDB-4F63-8CC4-C2222F3D893F}"/>
                </a:ext>
              </a:extLst>
            </p:cNvPr>
            <p:cNvSpPr>
              <a:spLocks noChangeAspect="1"/>
            </p:cNvSpPr>
            <p:nvPr/>
          </p:nvSpPr>
          <p:spPr>
            <a:xfrm>
              <a:off x="819150" y="3543300"/>
              <a:ext cx="163576" cy="163576"/>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775034ED-78ED-4F59-9EBB-4D6C29D4F919}"/>
                </a:ext>
              </a:extLst>
            </p:cNvPr>
            <p:cNvSpPr>
              <a:spLocks noChangeAspect="1"/>
            </p:cNvSpPr>
            <p:nvPr/>
          </p:nvSpPr>
          <p:spPr>
            <a:xfrm>
              <a:off x="1021588" y="3543300"/>
              <a:ext cx="163576" cy="163576"/>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8" name="Group 137">
            <a:extLst>
              <a:ext uri="{FF2B5EF4-FFF2-40B4-BE49-F238E27FC236}">
                <a16:creationId xmlns:a16="http://schemas.microsoft.com/office/drawing/2014/main" id="{B455931C-D236-44DD-88B3-106959E7FA62}"/>
              </a:ext>
            </a:extLst>
          </p:cNvPr>
          <p:cNvGrpSpPr/>
          <p:nvPr/>
        </p:nvGrpSpPr>
        <p:grpSpPr>
          <a:xfrm>
            <a:off x="577009" y="4228604"/>
            <a:ext cx="366014" cy="163576"/>
            <a:chOff x="819150" y="3543300"/>
            <a:chExt cx="366014" cy="163576"/>
          </a:xfrm>
        </p:grpSpPr>
        <p:sp>
          <p:nvSpPr>
            <p:cNvPr id="139" name="Oval 138">
              <a:extLst>
                <a:ext uri="{FF2B5EF4-FFF2-40B4-BE49-F238E27FC236}">
                  <a16:creationId xmlns:a16="http://schemas.microsoft.com/office/drawing/2014/main" id="{A7E60331-FB4D-4D4A-B5F6-207699710C34}"/>
                </a:ext>
              </a:extLst>
            </p:cNvPr>
            <p:cNvSpPr>
              <a:spLocks noChangeAspect="1"/>
            </p:cNvSpPr>
            <p:nvPr/>
          </p:nvSpPr>
          <p:spPr>
            <a:xfrm>
              <a:off x="819150" y="3543300"/>
              <a:ext cx="163576" cy="163576"/>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323A83D8-D7F0-44EE-97C2-FC7650E750C8}"/>
                </a:ext>
              </a:extLst>
            </p:cNvPr>
            <p:cNvSpPr>
              <a:spLocks noChangeAspect="1"/>
            </p:cNvSpPr>
            <p:nvPr/>
          </p:nvSpPr>
          <p:spPr>
            <a:xfrm>
              <a:off x="1021588" y="3543300"/>
              <a:ext cx="163576" cy="163576"/>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1" name="Group 140">
            <a:extLst>
              <a:ext uri="{FF2B5EF4-FFF2-40B4-BE49-F238E27FC236}">
                <a16:creationId xmlns:a16="http://schemas.microsoft.com/office/drawing/2014/main" id="{D5C9E55A-CD81-4ADB-B8E4-699A605F815E}"/>
              </a:ext>
            </a:extLst>
          </p:cNvPr>
          <p:cNvGrpSpPr/>
          <p:nvPr/>
        </p:nvGrpSpPr>
        <p:grpSpPr>
          <a:xfrm>
            <a:off x="577009" y="4532174"/>
            <a:ext cx="366014" cy="163576"/>
            <a:chOff x="819150" y="3543300"/>
            <a:chExt cx="366014" cy="163576"/>
          </a:xfrm>
        </p:grpSpPr>
        <p:sp>
          <p:nvSpPr>
            <p:cNvPr id="142" name="Oval 141">
              <a:extLst>
                <a:ext uri="{FF2B5EF4-FFF2-40B4-BE49-F238E27FC236}">
                  <a16:creationId xmlns:a16="http://schemas.microsoft.com/office/drawing/2014/main" id="{5D48D703-59C7-4205-AB5C-13E654DD19F3}"/>
                </a:ext>
              </a:extLst>
            </p:cNvPr>
            <p:cNvSpPr>
              <a:spLocks noChangeAspect="1"/>
            </p:cNvSpPr>
            <p:nvPr/>
          </p:nvSpPr>
          <p:spPr>
            <a:xfrm>
              <a:off x="819150" y="3543300"/>
              <a:ext cx="163576" cy="163576"/>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67F58619-F8E8-4D55-B287-240222FD3054}"/>
                </a:ext>
              </a:extLst>
            </p:cNvPr>
            <p:cNvSpPr>
              <a:spLocks noChangeAspect="1"/>
            </p:cNvSpPr>
            <p:nvPr/>
          </p:nvSpPr>
          <p:spPr>
            <a:xfrm>
              <a:off x="1021588" y="3543300"/>
              <a:ext cx="163576" cy="163576"/>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4" name="Rectangle 143">
            <a:extLst>
              <a:ext uri="{FF2B5EF4-FFF2-40B4-BE49-F238E27FC236}">
                <a16:creationId xmlns:a16="http://schemas.microsoft.com/office/drawing/2014/main" id="{20B74F85-A31C-4EF5-8B52-69E014910455}"/>
              </a:ext>
            </a:extLst>
          </p:cNvPr>
          <p:cNvSpPr/>
          <p:nvPr/>
        </p:nvSpPr>
        <p:spPr>
          <a:xfrm>
            <a:off x="1909083" y="2264446"/>
            <a:ext cx="1360463" cy="707886"/>
          </a:xfrm>
          <a:prstGeom prst="rect">
            <a:avLst/>
          </a:prstGeom>
        </p:spPr>
        <p:txBody>
          <a:bodyPr wrap="square">
            <a:spAutoFit/>
          </a:bodyPr>
          <a:lstStyle/>
          <a:p>
            <a:r>
              <a:rPr lang="en-US" sz="2000" dirty="0"/>
              <a:t>Monthly Seminars</a:t>
            </a:r>
          </a:p>
        </p:txBody>
      </p:sp>
      <p:sp>
        <p:nvSpPr>
          <p:cNvPr id="145" name="Rectangle 144">
            <a:extLst>
              <a:ext uri="{FF2B5EF4-FFF2-40B4-BE49-F238E27FC236}">
                <a16:creationId xmlns:a16="http://schemas.microsoft.com/office/drawing/2014/main" id="{934233B3-2BDD-4E2A-B390-5F79BC908AD2}"/>
              </a:ext>
            </a:extLst>
          </p:cNvPr>
          <p:cNvSpPr/>
          <p:nvPr/>
        </p:nvSpPr>
        <p:spPr>
          <a:xfrm>
            <a:off x="1853122" y="2976857"/>
            <a:ext cx="1250395" cy="29773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 </a:t>
            </a:r>
            <a:endParaRPr lang="en-US" sz="1600" dirty="0">
              <a:solidFill>
                <a:srgbClr val="FFFFFF"/>
              </a:solidFill>
            </a:endParaRPr>
          </a:p>
        </p:txBody>
      </p:sp>
      <p:pic>
        <p:nvPicPr>
          <p:cNvPr id="146" name="Picture 145">
            <a:extLst>
              <a:ext uri="{FF2B5EF4-FFF2-40B4-BE49-F238E27FC236}">
                <a16:creationId xmlns:a16="http://schemas.microsoft.com/office/drawing/2014/main" id="{4A3CD247-87B5-4708-9319-BD60BF5CEE24}"/>
              </a:ext>
            </a:extLst>
          </p:cNvPr>
          <p:cNvPicPr>
            <a:picLocks noChangeAspect="1"/>
          </p:cNvPicPr>
          <p:nvPr/>
        </p:nvPicPr>
        <p:blipFill>
          <a:blip r:embed="rId4"/>
          <a:stretch>
            <a:fillRect/>
          </a:stretch>
        </p:blipFill>
        <p:spPr>
          <a:xfrm>
            <a:off x="2083106" y="5072057"/>
            <a:ext cx="912907" cy="912907"/>
          </a:xfrm>
          <a:prstGeom prst="rect">
            <a:avLst/>
          </a:prstGeom>
        </p:spPr>
      </p:pic>
      <p:pic>
        <p:nvPicPr>
          <p:cNvPr id="147" name="Picture 146">
            <a:extLst>
              <a:ext uri="{FF2B5EF4-FFF2-40B4-BE49-F238E27FC236}">
                <a16:creationId xmlns:a16="http://schemas.microsoft.com/office/drawing/2014/main" id="{6139A6FD-C2B6-4C6C-B0DA-F073EAF28450}"/>
              </a:ext>
            </a:extLst>
          </p:cNvPr>
          <p:cNvPicPr>
            <a:picLocks noChangeAspect="1"/>
          </p:cNvPicPr>
          <p:nvPr/>
        </p:nvPicPr>
        <p:blipFill>
          <a:blip r:embed="rId5"/>
          <a:stretch>
            <a:fillRect/>
          </a:stretch>
        </p:blipFill>
        <p:spPr>
          <a:xfrm>
            <a:off x="2025379" y="4009371"/>
            <a:ext cx="1071464" cy="1071464"/>
          </a:xfrm>
          <a:prstGeom prst="rect">
            <a:avLst/>
          </a:prstGeom>
        </p:spPr>
      </p:pic>
      <p:pic>
        <p:nvPicPr>
          <p:cNvPr id="148" name="Picture 147">
            <a:extLst>
              <a:ext uri="{FF2B5EF4-FFF2-40B4-BE49-F238E27FC236}">
                <a16:creationId xmlns:a16="http://schemas.microsoft.com/office/drawing/2014/main" id="{42C3D6AB-7F94-41DD-BDE3-70595DD4753B}"/>
              </a:ext>
            </a:extLst>
          </p:cNvPr>
          <p:cNvPicPr>
            <a:picLocks noChangeAspect="1"/>
          </p:cNvPicPr>
          <p:nvPr/>
        </p:nvPicPr>
        <p:blipFill>
          <a:blip r:embed="rId6"/>
          <a:stretch>
            <a:fillRect/>
          </a:stretch>
        </p:blipFill>
        <p:spPr>
          <a:xfrm>
            <a:off x="2054243" y="3057981"/>
            <a:ext cx="951391" cy="951391"/>
          </a:xfrm>
          <a:prstGeom prst="rect">
            <a:avLst/>
          </a:prstGeom>
        </p:spPr>
      </p:pic>
      <p:grpSp>
        <p:nvGrpSpPr>
          <p:cNvPr id="149" name="Group 148">
            <a:extLst>
              <a:ext uri="{FF2B5EF4-FFF2-40B4-BE49-F238E27FC236}">
                <a16:creationId xmlns:a16="http://schemas.microsoft.com/office/drawing/2014/main" id="{75827A91-C861-47F2-8CD6-F42D1FF672FE}"/>
              </a:ext>
            </a:extLst>
          </p:cNvPr>
          <p:cNvGrpSpPr/>
          <p:nvPr/>
        </p:nvGrpSpPr>
        <p:grpSpPr>
          <a:xfrm>
            <a:off x="3420804" y="3633215"/>
            <a:ext cx="293184" cy="752311"/>
            <a:chOff x="3329466" y="3827747"/>
            <a:chExt cx="1179034" cy="2150595"/>
          </a:xfrm>
        </p:grpSpPr>
        <p:sp>
          <p:nvSpPr>
            <p:cNvPr id="150" name="Rectangle 149">
              <a:extLst>
                <a:ext uri="{FF2B5EF4-FFF2-40B4-BE49-F238E27FC236}">
                  <a16:creationId xmlns:a16="http://schemas.microsoft.com/office/drawing/2014/main" id="{525A5E1F-9326-45AC-AF2D-700391F7E1F2}"/>
                </a:ext>
              </a:extLst>
            </p:cNvPr>
            <p:cNvSpPr/>
            <p:nvPr/>
          </p:nvSpPr>
          <p:spPr>
            <a:xfrm>
              <a:off x="3329466" y="3827747"/>
              <a:ext cx="1179034" cy="723086"/>
            </a:xfrm>
            <a:prstGeom prst="rec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51" name="Rectangle 150">
              <a:extLst>
                <a:ext uri="{FF2B5EF4-FFF2-40B4-BE49-F238E27FC236}">
                  <a16:creationId xmlns:a16="http://schemas.microsoft.com/office/drawing/2014/main" id="{E3BAD3C0-9DC9-4734-A286-3B6B02187173}"/>
                </a:ext>
              </a:extLst>
            </p:cNvPr>
            <p:cNvSpPr/>
            <p:nvPr/>
          </p:nvSpPr>
          <p:spPr>
            <a:xfrm>
              <a:off x="3329466" y="4550833"/>
              <a:ext cx="1179034" cy="723086"/>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52" name="Rectangle 151">
              <a:extLst>
                <a:ext uri="{FF2B5EF4-FFF2-40B4-BE49-F238E27FC236}">
                  <a16:creationId xmlns:a16="http://schemas.microsoft.com/office/drawing/2014/main" id="{21F5DE11-2826-4BD7-ACD6-97EF7C3BE0B3}"/>
                </a:ext>
              </a:extLst>
            </p:cNvPr>
            <p:cNvSpPr/>
            <p:nvPr/>
          </p:nvSpPr>
          <p:spPr>
            <a:xfrm>
              <a:off x="3329466" y="5255256"/>
              <a:ext cx="1179034" cy="723086"/>
            </a:xfrm>
            <a:prstGeom prst="rect">
              <a:avLst/>
            </a:prstGeom>
            <a:solidFill>
              <a:srgbClr val="7030A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53" name="Group 152">
            <a:extLst>
              <a:ext uri="{FF2B5EF4-FFF2-40B4-BE49-F238E27FC236}">
                <a16:creationId xmlns:a16="http://schemas.microsoft.com/office/drawing/2014/main" id="{51B6B5F0-CB09-48DC-ACF0-840D82C58003}"/>
              </a:ext>
            </a:extLst>
          </p:cNvPr>
          <p:cNvGrpSpPr/>
          <p:nvPr/>
        </p:nvGrpSpPr>
        <p:grpSpPr>
          <a:xfrm>
            <a:off x="3884683" y="3633216"/>
            <a:ext cx="293184" cy="752311"/>
            <a:chOff x="3329466" y="3827747"/>
            <a:chExt cx="1179034" cy="2150595"/>
          </a:xfrm>
        </p:grpSpPr>
        <p:sp>
          <p:nvSpPr>
            <p:cNvPr id="154" name="Rectangle 153">
              <a:extLst>
                <a:ext uri="{FF2B5EF4-FFF2-40B4-BE49-F238E27FC236}">
                  <a16:creationId xmlns:a16="http://schemas.microsoft.com/office/drawing/2014/main" id="{15A0900F-FF36-4CC6-9725-2EFEB6807D99}"/>
                </a:ext>
              </a:extLst>
            </p:cNvPr>
            <p:cNvSpPr/>
            <p:nvPr/>
          </p:nvSpPr>
          <p:spPr>
            <a:xfrm>
              <a:off x="3329466" y="3827747"/>
              <a:ext cx="1179034" cy="723086"/>
            </a:xfrm>
            <a:prstGeom prst="rec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55" name="Rectangle 154">
              <a:extLst>
                <a:ext uri="{FF2B5EF4-FFF2-40B4-BE49-F238E27FC236}">
                  <a16:creationId xmlns:a16="http://schemas.microsoft.com/office/drawing/2014/main" id="{B4A974D0-BB5A-439D-A322-6C84B2E645A7}"/>
                </a:ext>
              </a:extLst>
            </p:cNvPr>
            <p:cNvSpPr/>
            <p:nvPr/>
          </p:nvSpPr>
          <p:spPr>
            <a:xfrm>
              <a:off x="3329466" y="4550833"/>
              <a:ext cx="1179034" cy="723086"/>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56" name="Rectangle 155">
              <a:extLst>
                <a:ext uri="{FF2B5EF4-FFF2-40B4-BE49-F238E27FC236}">
                  <a16:creationId xmlns:a16="http://schemas.microsoft.com/office/drawing/2014/main" id="{DBAA99F3-54BE-4A60-877C-67B50CFC3943}"/>
                </a:ext>
              </a:extLst>
            </p:cNvPr>
            <p:cNvSpPr/>
            <p:nvPr/>
          </p:nvSpPr>
          <p:spPr>
            <a:xfrm>
              <a:off x="3329466" y="5255256"/>
              <a:ext cx="1179034" cy="723086"/>
            </a:xfrm>
            <a:prstGeom prst="rect">
              <a:avLst/>
            </a:prstGeom>
            <a:solidFill>
              <a:srgbClr val="7030A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57" name="Group 156">
            <a:extLst>
              <a:ext uri="{FF2B5EF4-FFF2-40B4-BE49-F238E27FC236}">
                <a16:creationId xmlns:a16="http://schemas.microsoft.com/office/drawing/2014/main" id="{98E9CD78-49DF-452B-8AC0-8C2D2359007F}"/>
              </a:ext>
            </a:extLst>
          </p:cNvPr>
          <p:cNvGrpSpPr/>
          <p:nvPr/>
        </p:nvGrpSpPr>
        <p:grpSpPr>
          <a:xfrm>
            <a:off x="4348562" y="3633216"/>
            <a:ext cx="293184" cy="752311"/>
            <a:chOff x="3329466" y="3827747"/>
            <a:chExt cx="1179034" cy="2150595"/>
          </a:xfrm>
        </p:grpSpPr>
        <p:sp>
          <p:nvSpPr>
            <p:cNvPr id="158" name="Rectangle 157">
              <a:extLst>
                <a:ext uri="{FF2B5EF4-FFF2-40B4-BE49-F238E27FC236}">
                  <a16:creationId xmlns:a16="http://schemas.microsoft.com/office/drawing/2014/main" id="{01337F33-0CFD-4ADE-8E4C-7ACE2EDCBBE4}"/>
                </a:ext>
              </a:extLst>
            </p:cNvPr>
            <p:cNvSpPr/>
            <p:nvPr/>
          </p:nvSpPr>
          <p:spPr>
            <a:xfrm>
              <a:off x="3329466" y="3827747"/>
              <a:ext cx="1179034" cy="723086"/>
            </a:xfrm>
            <a:prstGeom prst="rec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59" name="Rectangle 158">
              <a:extLst>
                <a:ext uri="{FF2B5EF4-FFF2-40B4-BE49-F238E27FC236}">
                  <a16:creationId xmlns:a16="http://schemas.microsoft.com/office/drawing/2014/main" id="{2945F330-3288-4CC7-A3DA-1E703FF730F9}"/>
                </a:ext>
              </a:extLst>
            </p:cNvPr>
            <p:cNvSpPr/>
            <p:nvPr/>
          </p:nvSpPr>
          <p:spPr>
            <a:xfrm>
              <a:off x="3329466" y="4550833"/>
              <a:ext cx="1179034" cy="723086"/>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60" name="Rectangle 159">
              <a:extLst>
                <a:ext uri="{FF2B5EF4-FFF2-40B4-BE49-F238E27FC236}">
                  <a16:creationId xmlns:a16="http://schemas.microsoft.com/office/drawing/2014/main" id="{7787474B-BE64-471D-9D3F-C02AE483BA2A}"/>
                </a:ext>
              </a:extLst>
            </p:cNvPr>
            <p:cNvSpPr/>
            <p:nvPr/>
          </p:nvSpPr>
          <p:spPr>
            <a:xfrm>
              <a:off x="3329466" y="5255256"/>
              <a:ext cx="1179034" cy="723086"/>
            </a:xfrm>
            <a:prstGeom prst="rect">
              <a:avLst/>
            </a:prstGeom>
            <a:solidFill>
              <a:srgbClr val="7030A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62" name="Rectangle 161">
            <a:extLst>
              <a:ext uri="{FF2B5EF4-FFF2-40B4-BE49-F238E27FC236}">
                <a16:creationId xmlns:a16="http://schemas.microsoft.com/office/drawing/2014/main" id="{1334629E-C481-40A3-8564-EC9E1690A013}"/>
              </a:ext>
            </a:extLst>
          </p:cNvPr>
          <p:cNvSpPr/>
          <p:nvPr/>
        </p:nvSpPr>
        <p:spPr>
          <a:xfrm rot="5400000">
            <a:off x="7271174" y="3596853"/>
            <a:ext cx="1803913" cy="726170"/>
          </a:xfrm>
          <a:prstGeom prst="rec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Culminating Artifact</a:t>
            </a:r>
          </a:p>
        </p:txBody>
      </p:sp>
      <p:grpSp>
        <p:nvGrpSpPr>
          <p:cNvPr id="163" name="Group 162">
            <a:extLst>
              <a:ext uri="{FF2B5EF4-FFF2-40B4-BE49-F238E27FC236}">
                <a16:creationId xmlns:a16="http://schemas.microsoft.com/office/drawing/2014/main" id="{D432C1A8-1334-415E-948B-1031A4F6EF76}"/>
              </a:ext>
            </a:extLst>
          </p:cNvPr>
          <p:cNvGrpSpPr/>
          <p:nvPr/>
        </p:nvGrpSpPr>
        <p:grpSpPr>
          <a:xfrm>
            <a:off x="4786888" y="3633215"/>
            <a:ext cx="293184" cy="752311"/>
            <a:chOff x="3329466" y="3827747"/>
            <a:chExt cx="1179034" cy="2150595"/>
          </a:xfrm>
        </p:grpSpPr>
        <p:sp>
          <p:nvSpPr>
            <p:cNvPr id="164" name="Rectangle 163">
              <a:extLst>
                <a:ext uri="{FF2B5EF4-FFF2-40B4-BE49-F238E27FC236}">
                  <a16:creationId xmlns:a16="http://schemas.microsoft.com/office/drawing/2014/main" id="{80CBB953-FAB7-4D13-8452-A50BCD61EB2A}"/>
                </a:ext>
              </a:extLst>
            </p:cNvPr>
            <p:cNvSpPr/>
            <p:nvPr/>
          </p:nvSpPr>
          <p:spPr>
            <a:xfrm>
              <a:off x="3329466" y="3827747"/>
              <a:ext cx="1179034" cy="723086"/>
            </a:xfrm>
            <a:prstGeom prst="rec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65" name="Rectangle 164">
              <a:extLst>
                <a:ext uri="{FF2B5EF4-FFF2-40B4-BE49-F238E27FC236}">
                  <a16:creationId xmlns:a16="http://schemas.microsoft.com/office/drawing/2014/main" id="{68263F7A-58D2-4E62-8CB3-3ECBCCA5F6B1}"/>
                </a:ext>
              </a:extLst>
            </p:cNvPr>
            <p:cNvSpPr/>
            <p:nvPr/>
          </p:nvSpPr>
          <p:spPr>
            <a:xfrm>
              <a:off x="3329466" y="4550833"/>
              <a:ext cx="1179034" cy="723086"/>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66" name="Rectangle 165">
              <a:extLst>
                <a:ext uri="{FF2B5EF4-FFF2-40B4-BE49-F238E27FC236}">
                  <a16:creationId xmlns:a16="http://schemas.microsoft.com/office/drawing/2014/main" id="{AAFDA2CE-0C9F-49A0-828A-C91AD1A79B78}"/>
                </a:ext>
              </a:extLst>
            </p:cNvPr>
            <p:cNvSpPr/>
            <p:nvPr/>
          </p:nvSpPr>
          <p:spPr>
            <a:xfrm>
              <a:off x="3329466" y="5255256"/>
              <a:ext cx="1179034" cy="723086"/>
            </a:xfrm>
            <a:prstGeom prst="rect">
              <a:avLst/>
            </a:prstGeom>
            <a:solidFill>
              <a:srgbClr val="7030A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67" name="Group 166">
            <a:extLst>
              <a:ext uri="{FF2B5EF4-FFF2-40B4-BE49-F238E27FC236}">
                <a16:creationId xmlns:a16="http://schemas.microsoft.com/office/drawing/2014/main" id="{22156EAE-6C61-491F-8E31-5034E51EA660}"/>
              </a:ext>
            </a:extLst>
          </p:cNvPr>
          <p:cNvGrpSpPr/>
          <p:nvPr/>
        </p:nvGrpSpPr>
        <p:grpSpPr>
          <a:xfrm>
            <a:off x="5250767" y="3633216"/>
            <a:ext cx="293184" cy="752311"/>
            <a:chOff x="3329466" y="3827747"/>
            <a:chExt cx="1179034" cy="2150595"/>
          </a:xfrm>
        </p:grpSpPr>
        <p:sp>
          <p:nvSpPr>
            <p:cNvPr id="168" name="Rectangle 167">
              <a:extLst>
                <a:ext uri="{FF2B5EF4-FFF2-40B4-BE49-F238E27FC236}">
                  <a16:creationId xmlns:a16="http://schemas.microsoft.com/office/drawing/2014/main" id="{080C39B4-9F42-4D54-867B-9D1E61F4B9B9}"/>
                </a:ext>
              </a:extLst>
            </p:cNvPr>
            <p:cNvSpPr/>
            <p:nvPr/>
          </p:nvSpPr>
          <p:spPr>
            <a:xfrm>
              <a:off x="3329466" y="3827747"/>
              <a:ext cx="1179034" cy="723086"/>
            </a:xfrm>
            <a:prstGeom prst="rec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69" name="Rectangle 168">
              <a:extLst>
                <a:ext uri="{FF2B5EF4-FFF2-40B4-BE49-F238E27FC236}">
                  <a16:creationId xmlns:a16="http://schemas.microsoft.com/office/drawing/2014/main" id="{EA79B330-186D-4641-BC0F-A398B7AC8D48}"/>
                </a:ext>
              </a:extLst>
            </p:cNvPr>
            <p:cNvSpPr/>
            <p:nvPr/>
          </p:nvSpPr>
          <p:spPr>
            <a:xfrm>
              <a:off x="3329466" y="4550833"/>
              <a:ext cx="1179034" cy="723086"/>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70" name="Rectangle 169">
              <a:extLst>
                <a:ext uri="{FF2B5EF4-FFF2-40B4-BE49-F238E27FC236}">
                  <a16:creationId xmlns:a16="http://schemas.microsoft.com/office/drawing/2014/main" id="{E219D1B3-020D-4408-8E82-AE3BE088DA7A}"/>
                </a:ext>
              </a:extLst>
            </p:cNvPr>
            <p:cNvSpPr/>
            <p:nvPr/>
          </p:nvSpPr>
          <p:spPr>
            <a:xfrm>
              <a:off x="3329466" y="5255256"/>
              <a:ext cx="1179034" cy="723086"/>
            </a:xfrm>
            <a:prstGeom prst="rect">
              <a:avLst/>
            </a:prstGeom>
            <a:solidFill>
              <a:srgbClr val="7030A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1" name="Group 170">
            <a:extLst>
              <a:ext uri="{FF2B5EF4-FFF2-40B4-BE49-F238E27FC236}">
                <a16:creationId xmlns:a16="http://schemas.microsoft.com/office/drawing/2014/main" id="{B6C167DF-D5FF-4B62-9E82-F268A2C2962C}"/>
              </a:ext>
            </a:extLst>
          </p:cNvPr>
          <p:cNvGrpSpPr/>
          <p:nvPr/>
        </p:nvGrpSpPr>
        <p:grpSpPr>
          <a:xfrm>
            <a:off x="5714646" y="3633216"/>
            <a:ext cx="293184" cy="752311"/>
            <a:chOff x="3329466" y="3827747"/>
            <a:chExt cx="1179034" cy="2150595"/>
          </a:xfrm>
        </p:grpSpPr>
        <p:sp>
          <p:nvSpPr>
            <p:cNvPr id="172" name="Rectangle 171">
              <a:extLst>
                <a:ext uri="{FF2B5EF4-FFF2-40B4-BE49-F238E27FC236}">
                  <a16:creationId xmlns:a16="http://schemas.microsoft.com/office/drawing/2014/main" id="{21053178-4330-46A7-88BC-7592DD971B78}"/>
                </a:ext>
              </a:extLst>
            </p:cNvPr>
            <p:cNvSpPr/>
            <p:nvPr/>
          </p:nvSpPr>
          <p:spPr>
            <a:xfrm>
              <a:off x="3329466" y="3827747"/>
              <a:ext cx="1179034" cy="723086"/>
            </a:xfrm>
            <a:prstGeom prst="rec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73" name="Rectangle 172">
              <a:extLst>
                <a:ext uri="{FF2B5EF4-FFF2-40B4-BE49-F238E27FC236}">
                  <a16:creationId xmlns:a16="http://schemas.microsoft.com/office/drawing/2014/main" id="{713DB8BD-CEB4-434D-BBE8-FF7E3F074572}"/>
                </a:ext>
              </a:extLst>
            </p:cNvPr>
            <p:cNvSpPr/>
            <p:nvPr/>
          </p:nvSpPr>
          <p:spPr>
            <a:xfrm>
              <a:off x="3329466" y="4550833"/>
              <a:ext cx="1179034" cy="723086"/>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74" name="Rectangle 173">
              <a:extLst>
                <a:ext uri="{FF2B5EF4-FFF2-40B4-BE49-F238E27FC236}">
                  <a16:creationId xmlns:a16="http://schemas.microsoft.com/office/drawing/2014/main" id="{8D45AF7B-B419-4D8B-8308-4D65354A3161}"/>
                </a:ext>
              </a:extLst>
            </p:cNvPr>
            <p:cNvSpPr/>
            <p:nvPr/>
          </p:nvSpPr>
          <p:spPr>
            <a:xfrm>
              <a:off x="3329466" y="5255256"/>
              <a:ext cx="1179034" cy="723086"/>
            </a:xfrm>
            <a:prstGeom prst="rect">
              <a:avLst/>
            </a:prstGeom>
            <a:solidFill>
              <a:srgbClr val="7030A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5" name="Group 174">
            <a:extLst>
              <a:ext uri="{FF2B5EF4-FFF2-40B4-BE49-F238E27FC236}">
                <a16:creationId xmlns:a16="http://schemas.microsoft.com/office/drawing/2014/main" id="{1E6456FE-AE7D-4B39-89CB-68B66D6EA4F9}"/>
              </a:ext>
            </a:extLst>
          </p:cNvPr>
          <p:cNvGrpSpPr/>
          <p:nvPr/>
        </p:nvGrpSpPr>
        <p:grpSpPr>
          <a:xfrm>
            <a:off x="6162993" y="3633215"/>
            <a:ext cx="293184" cy="752311"/>
            <a:chOff x="3329466" y="3827747"/>
            <a:chExt cx="1179034" cy="2150595"/>
          </a:xfrm>
        </p:grpSpPr>
        <p:sp>
          <p:nvSpPr>
            <p:cNvPr id="176" name="Rectangle 175">
              <a:extLst>
                <a:ext uri="{FF2B5EF4-FFF2-40B4-BE49-F238E27FC236}">
                  <a16:creationId xmlns:a16="http://schemas.microsoft.com/office/drawing/2014/main" id="{ECDF1214-6A5C-4A12-A542-3719383B5D45}"/>
                </a:ext>
              </a:extLst>
            </p:cNvPr>
            <p:cNvSpPr/>
            <p:nvPr/>
          </p:nvSpPr>
          <p:spPr>
            <a:xfrm>
              <a:off x="3329466" y="3827747"/>
              <a:ext cx="1179034" cy="723086"/>
            </a:xfrm>
            <a:prstGeom prst="rec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77" name="Rectangle 176">
              <a:extLst>
                <a:ext uri="{FF2B5EF4-FFF2-40B4-BE49-F238E27FC236}">
                  <a16:creationId xmlns:a16="http://schemas.microsoft.com/office/drawing/2014/main" id="{7756759D-7CAA-464D-9BA8-2EC6715745F0}"/>
                </a:ext>
              </a:extLst>
            </p:cNvPr>
            <p:cNvSpPr/>
            <p:nvPr/>
          </p:nvSpPr>
          <p:spPr>
            <a:xfrm>
              <a:off x="3329466" y="4550833"/>
              <a:ext cx="1179034" cy="723086"/>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78" name="Rectangle 177">
              <a:extLst>
                <a:ext uri="{FF2B5EF4-FFF2-40B4-BE49-F238E27FC236}">
                  <a16:creationId xmlns:a16="http://schemas.microsoft.com/office/drawing/2014/main" id="{3B0D7B4F-6ACF-4349-96B4-EF0DECB522E9}"/>
                </a:ext>
              </a:extLst>
            </p:cNvPr>
            <p:cNvSpPr/>
            <p:nvPr/>
          </p:nvSpPr>
          <p:spPr>
            <a:xfrm>
              <a:off x="3329466" y="5255256"/>
              <a:ext cx="1179034" cy="723086"/>
            </a:xfrm>
            <a:prstGeom prst="rect">
              <a:avLst/>
            </a:prstGeom>
            <a:solidFill>
              <a:srgbClr val="7030A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9" name="Group 178">
            <a:extLst>
              <a:ext uri="{FF2B5EF4-FFF2-40B4-BE49-F238E27FC236}">
                <a16:creationId xmlns:a16="http://schemas.microsoft.com/office/drawing/2014/main" id="{CE16496B-5130-41BB-A227-394D9B429AF4}"/>
              </a:ext>
            </a:extLst>
          </p:cNvPr>
          <p:cNvGrpSpPr/>
          <p:nvPr/>
        </p:nvGrpSpPr>
        <p:grpSpPr>
          <a:xfrm>
            <a:off x="6626872" y="3633216"/>
            <a:ext cx="293184" cy="752311"/>
            <a:chOff x="3329466" y="3827747"/>
            <a:chExt cx="1179034" cy="2150595"/>
          </a:xfrm>
        </p:grpSpPr>
        <p:sp>
          <p:nvSpPr>
            <p:cNvPr id="180" name="Rectangle 179">
              <a:extLst>
                <a:ext uri="{FF2B5EF4-FFF2-40B4-BE49-F238E27FC236}">
                  <a16:creationId xmlns:a16="http://schemas.microsoft.com/office/drawing/2014/main" id="{D3D2D177-EF3E-43D5-9651-ED0325FD65E9}"/>
                </a:ext>
              </a:extLst>
            </p:cNvPr>
            <p:cNvSpPr/>
            <p:nvPr/>
          </p:nvSpPr>
          <p:spPr>
            <a:xfrm>
              <a:off x="3329466" y="3827747"/>
              <a:ext cx="1179034" cy="723086"/>
            </a:xfrm>
            <a:prstGeom prst="rec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81" name="Rectangle 180">
              <a:extLst>
                <a:ext uri="{FF2B5EF4-FFF2-40B4-BE49-F238E27FC236}">
                  <a16:creationId xmlns:a16="http://schemas.microsoft.com/office/drawing/2014/main" id="{BBEBBBC7-A0D0-42F5-8366-0B5E2EDCC1C6}"/>
                </a:ext>
              </a:extLst>
            </p:cNvPr>
            <p:cNvSpPr/>
            <p:nvPr/>
          </p:nvSpPr>
          <p:spPr>
            <a:xfrm>
              <a:off x="3329466" y="4550833"/>
              <a:ext cx="1179034" cy="723086"/>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82" name="Rectangle 181">
              <a:extLst>
                <a:ext uri="{FF2B5EF4-FFF2-40B4-BE49-F238E27FC236}">
                  <a16:creationId xmlns:a16="http://schemas.microsoft.com/office/drawing/2014/main" id="{3A5FCC29-2A5D-460E-A9F4-330DCBCD6523}"/>
                </a:ext>
              </a:extLst>
            </p:cNvPr>
            <p:cNvSpPr/>
            <p:nvPr/>
          </p:nvSpPr>
          <p:spPr>
            <a:xfrm>
              <a:off x="3329466" y="5255256"/>
              <a:ext cx="1179034" cy="723086"/>
            </a:xfrm>
            <a:prstGeom prst="rect">
              <a:avLst/>
            </a:prstGeom>
            <a:solidFill>
              <a:srgbClr val="7030A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83" name="Group 182">
            <a:extLst>
              <a:ext uri="{FF2B5EF4-FFF2-40B4-BE49-F238E27FC236}">
                <a16:creationId xmlns:a16="http://schemas.microsoft.com/office/drawing/2014/main" id="{99498234-8B0B-4A6D-9357-967DC8AE4257}"/>
              </a:ext>
            </a:extLst>
          </p:cNvPr>
          <p:cNvGrpSpPr/>
          <p:nvPr/>
        </p:nvGrpSpPr>
        <p:grpSpPr>
          <a:xfrm>
            <a:off x="7090751" y="3633216"/>
            <a:ext cx="293184" cy="752311"/>
            <a:chOff x="3329466" y="3827747"/>
            <a:chExt cx="1179034" cy="2150595"/>
          </a:xfrm>
        </p:grpSpPr>
        <p:sp>
          <p:nvSpPr>
            <p:cNvPr id="184" name="Rectangle 183">
              <a:extLst>
                <a:ext uri="{FF2B5EF4-FFF2-40B4-BE49-F238E27FC236}">
                  <a16:creationId xmlns:a16="http://schemas.microsoft.com/office/drawing/2014/main" id="{5AE99FD5-2717-4366-AC24-E8195664603E}"/>
                </a:ext>
              </a:extLst>
            </p:cNvPr>
            <p:cNvSpPr/>
            <p:nvPr/>
          </p:nvSpPr>
          <p:spPr>
            <a:xfrm>
              <a:off x="3329466" y="3827747"/>
              <a:ext cx="1179034" cy="723086"/>
            </a:xfrm>
            <a:prstGeom prst="rec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85" name="Rectangle 184">
              <a:extLst>
                <a:ext uri="{FF2B5EF4-FFF2-40B4-BE49-F238E27FC236}">
                  <a16:creationId xmlns:a16="http://schemas.microsoft.com/office/drawing/2014/main" id="{008F2E30-D6D9-4632-A57A-F1869FC70BF9}"/>
                </a:ext>
              </a:extLst>
            </p:cNvPr>
            <p:cNvSpPr/>
            <p:nvPr/>
          </p:nvSpPr>
          <p:spPr>
            <a:xfrm>
              <a:off x="3329466" y="4550833"/>
              <a:ext cx="1179034" cy="723086"/>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86" name="Rectangle 185">
              <a:extLst>
                <a:ext uri="{FF2B5EF4-FFF2-40B4-BE49-F238E27FC236}">
                  <a16:creationId xmlns:a16="http://schemas.microsoft.com/office/drawing/2014/main" id="{D754CA9D-A738-434C-8CDC-9422A33B7125}"/>
                </a:ext>
              </a:extLst>
            </p:cNvPr>
            <p:cNvSpPr/>
            <p:nvPr/>
          </p:nvSpPr>
          <p:spPr>
            <a:xfrm>
              <a:off x="3329466" y="5255256"/>
              <a:ext cx="1179034" cy="723086"/>
            </a:xfrm>
            <a:prstGeom prst="rect">
              <a:avLst/>
            </a:prstGeom>
            <a:solidFill>
              <a:srgbClr val="7030A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87" name="Freeform 108">
            <a:extLst>
              <a:ext uri="{FF2B5EF4-FFF2-40B4-BE49-F238E27FC236}">
                <a16:creationId xmlns:a16="http://schemas.microsoft.com/office/drawing/2014/main" id="{F0D569B0-9313-4487-8263-58064AE9D77E}"/>
              </a:ext>
            </a:extLst>
          </p:cNvPr>
          <p:cNvSpPr/>
          <p:nvPr/>
        </p:nvSpPr>
        <p:spPr>
          <a:xfrm>
            <a:off x="3103517" y="4281070"/>
            <a:ext cx="4699854" cy="830402"/>
          </a:xfrm>
          <a:custGeom>
            <a:avLst/>
            <a:gdLst>
              <a:gd name="connsiteX0" fmla="*/ 0 w 5888921"/>
              <a:gd name="connsiteY0" fmla="*/ 65308 h 830402"/>
              <a:gd name="connsiteX1" fmla="*/ 381000 w 5888921"/>
              <a:gd name="connsiteY1" fmla="*/ 205008 h 830402"/>
              <a:gd name="connsiteX2" fmla="*/ 355600 w 5888921"/>
              <a:gd name="connsiteY2" fmla="*/ 725708 h 830402"/>
              <a:gd name="connsiteX3" fmla="*/ 914400 w 5888921"/>
              <a:gd name="connsiteY3" fmla="*/ 535208 h 830402"/>
              <a:gd name="connsiteX4" fmla="*/ 1193800 w 5888921"/>
              <a:gd name="connsiteY4" fmla="*/ 725708 h 830402"/>
              <a:gd name="connsiteX5" fmla="*/ 1447800 w 5888921"/>
              <a:gd name="connsiteY5" fmla="*/ 370108 h 830402"/>
              <a:gd name="connsiteX6" fmla="*/ 1651000 w 5888921"/>
              <a:gd name="connsiteY6" fmla="*/ 624108 h 830402"/>
              <a:gd name="connsiteX7" fmla="*/ 2235200 w 5888921"/>
              <a:gd name="connsiteY7" fmla="*/ 217708 h 830402"/>
              <a:gd name="connsiteX8" fmla="*/ 2438400 w 5888921"/>
              <a:gd name="connsiteY8" fmla="*/ 547908 h 830402"/>
              <a:gd name="connsiteX9" fmla="*/ 2997200 w 5888921"/>
              <a:gd name="connsiteY9" fmla="*/ 624108 h 830402"/>
              <a:gd name="connsiteX10" fmla="*/ 3060700 w 5888921"/>
              <a:gd name="connsiteY10" fmla="*/ 141508 h 830402"/>
              <a:gd name="connsiteX11" fmla="*/ 3276600 w 5888921"/>
              <a:gd name="connsiteY11" fmla="*/ 268508 h 830402"/>
              <a:gd name="connsiteX12" fmla="*/ 3390900 w 5888921"/>
              <a:gd name="connsiteY12" fmla="*/ 687608 h 830402"/>
              <a:gd name="connsiteX13" fmla="*/ 3568700 w 5888921"/>
              <a:gd name="connsiteY13" fmla="*/ 497108 h 830402"/>
              <a:gd name="connsiteX14" fmla="*/ 3873500 w 5888921"/>
              <a:gd name="connsiteY14" fmla="*/ 674908 h 830402"/>
              <a:gd name="connsiteX15" fmla="*/ 4127500 w 5888921"/>
              <a:gd name="connsiteY15" fmla="*/ 217708 h 830402"/>
              <a:gd name="connsiteX16" fmla="*/ 4165600 w 5888921"/>
              <a:gd name="connsiteY16" fmla="*/ 814608 h 830402"/>
              <a:gd name="connsiteX17" fmla="*/ 4953000 w 5888921"/>
              <a:gd name="connsiteY17" fmla="*/ 332008 h 830402"/>
              <a:gd name="connsiteX18" fmla="*/ 5219700 w 5888921"/>
              <a:gd name="connsiteY18" fmla="*/ 827308 h 830402"/>
              <a:gd name="connsiteX19" fmla="*/ 5664200 w 5888921"/>
              <a:gd name="connsiteY19" fmla="*/ 39908 h 830402"/>
              <a:gd name="connsiteX20" fmla="*/ 5867400 w 5888921"/>
              <a:gd name="connsiteY20" fmla="*/ 116108 h 830402"/>
              <a:gd name="connsiteX21" fmla="*/ 5880100 w 5888921"/>
              <a:gd name="connsiteY21" fmla="*/ 116108 h 830402"/>
              <a:gd name="connsiteX22" fmla="*/ 5842000 w 5888921"/>
              <a:gd name="connsiteY22" fmla="*/ 103408 h 83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88921" h="830402">
                <a:moveTo>
                  <a:pt x="0" y="65308"/>
                </a:moveTo>
                <a:cubicBezTo>
                  <a:pt x="160866" y="80124"/>
                  <a:pt x="321733" y="94941"/>
                  <a:pt x="381000" y="205008"/>
                </a:cubicBezTo>
                <a:cubicBezTo>
                  <a:pt x="440267" y="315075"/>
                  <a:pt x="266700" y="670675"/>
                  <a:pt x="355600" y="725708"/>
                </a:cubicBezTo>
                <a:cubicBezTo>
                  <a:pt x="444500" y="780741"/>
                  <a:pt x="774700" y="535208"/>
                  <a:pt x="914400" y="535208"/>
                </a:cubicBezTo>
                <a:cubicBezTo>
                  <a:pt x="1054100" y="535208"/>
                  <a:pt x="1104900" y="753225"/>
                  <a:pt x="1193800" y="725708"/>
                </a:cubicBezTo>
                <a:cubicBezTo>
                  <a:pt x="1282700" y="698191"/>
                  <a:pt x="1371600" y="387041"/>
                  <a:pt x="1447800" y="370108"/>
                </a:cubicBezTo>
                <a:cubicBezTo>
                  <a:pt x="1524000" y="353175"/>
                  <a:pt x="1519767" y="649508"/>
                  <a:pt x="1651000" y="624108"/>
                </a:cubicBezTo>
                <a:cubicBezTo>
                  <a:pt x="1782233" y="598708"/>
                  <a:pt x="2103967" y="230408"/>
                  <a:pt x="2235200" y="217708"/>
                </a:cubicBezTo>
                <a:cubicBezTo>
                  <a:pt x="2366433" y="205008"/>
                  <a:pt x="2311400" y="480175"/>
                  <a:pt x="2438400" y="547908"/>
                </a:cubicBezTo>
                <a:cubicBezTo>
                  <a:pt x="2565400" y="615641"/>
                  <a:pt x="2893483" y="691841"/>
                  <a:pt x="2997200" y="624108"/>
                </a:cubicBezTo>
                <a:cubicBezTo>
                  <a:pt x="3100917" y="556375"/>
                  <a:pt x="3014133" y="200775"/>
                  <a:pt x="3060700" y="141508"/>
                </a:cubicBezTo>
                <a:cubicBezTo>
                  <a:pt x="3107267" y="82241"/>
                  <a:pt x="3221567" y="177491"/>
                  <a:pt x="3276600" y="268508"/>
                </a:cubicBezTo>
                <a:cubicBezTo>
                  <a:pt x="3331633" y="359525"/>
                  <a:pt x="3342217" y="649508"/>
                  <a:pt x="3390900" y="687608"/>
                </a:cubicBezTo>
                <a:cubicBezTo>
                  <a:pt x="3439583" y="725708"/>
                  <a:pt x="3488267" y="499225"/>
                  <a:pt x="3568700" y="497108"/>
                </a:cubicBezTo>
                <a:cubicBezTo>
                  <a:pt x="3649133" y="494991"/>
                  <a:pt x="3780367" y="721475"/>
                  <a:pt x="3873500" y="674908"/>
                </a:cubicBezTo>
                <a:cubicBezTo>
                  <a:pt x="3966633" y="628341"/>
                  <a:pt x="4078817" y="194425"/>
                  <a:pt x="4127500" y="217708"/>
                </a:cubicBezTo>
                <a:cubicBezTo>
                  <a:pt x="4176183" y="240991"/>
                  <a:pt x="4028017" y="795558"/>
                  <a:pt x="4165600" y="814608"/>
                </a:cubicBezTo>
                <a:cubicBezTo>
                  <a:pt x="4303183" y="833658"/>
                  <a:pt x="4777317" y="329891"/>
                  <a:pt x="4953000" y="332008"/>
                </a:cubicBezTo>
                <a:cubicBezTo>
                  <a:pt x="5128683" y="334125"/>
                  <a:pt x="5101167" y="875991"/>
                  <a:pt x="5219700" y="827308"/>
                </a:cubicBezTo>
                <a:cubicBezTo>
                  <a:pt x="5338233" y="778625"/>
                  <a:pt x="5556250" y="158441"/>
                  <a:pt x="5664200" y="39908"/>
                </a:cubicBezTo>
                <a:cubicBezTo>
                  <a:pt x="5772150" y="-78625"/>
                  <a:pt x="5831417" y="103408"/>
                  <a:pt x="5867400" y="116108"/>
                </a:cubicBezTo>
                <a:cubicBezTo>
                  <a:pt x="5903383" y="128808"/>
                  <a:pt x="5884333" y="118225"/>
                  <a:pt x="5880100" y="116108"/>
                </a:cubicBezTo>
                <a:cubicBezTo>
                  <a:pt x="5875867" y="113991"/>
                  <a:pt x="5842000" y="103408"/>
                  <a:pt x="5842000" y="103408"/>
                </a:cubicBezTo>
              </a:path>
            </a:pathLst>
          </a:custGeom>
          <a:ln>
            <a:solidFill>
              <a:srgbClr val="C2120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CE0105"/>
              </a:solidFill>
            </a:endParaRPr>
          </a:p>
        </p:txBody>
      </p:sp>
      <p:sp>
        <p:nvSpPr>
          <p:cNvPr id="188" name="Freeform 109">
            <a:extLst>
              <a:ext uri="{FF2B5EF4-FFF2-40B4-BE49-F238E27FC236}">
                <a16:creationId xmlns:a16="http://schemas.microsoft.com/office/drawing/2014/main" id="{0D16505C-5F02-4D0C-A7E7-38EC9D53C65C}"/>
              </a:ext>
            </a:extLst>
          </p:cNvPr>
          <p:cNvSpPr/>
          <p:nvPr/>
        </p:nvSpPr>
        <p:spPr>
          <a:xfrm rot="10800000">
            <a:off x="3096843" y="2890982"/>
            <a:ext cx="4713202" cy="830402"/>
          </a:xfrm>
          <a:custGeom>
            <a:avLst/>
            <a:gdLst>
              <a:gd name="connsiteX0" fmla="*/ 0 w 5888921"/>
              <a:gd name="connsiteY0" fmla="*/ 65308 h 830402"/>
              <a:gd name="connsiteX1" fmla="*/ 381000 w 5888921"/>
              <a:gd name="connsiteY1" fmla="*/ 205008 h 830402"/>
              <a:gd name="connsiteX2" fmla="*/ 355600 w 5888921"/>
              <a:gd name="connsiteY2" fmla="*/ 725708 h 830402"/>
              <a:gd name="connsiteX3" fmla="*/ 914400 w 5888921"/>
              <a:gd name="connsiteY3" fmla="*/ 535208 h 830402"/>
              <a:gd name="connsiteX4" fmla="*/ 1193800 w 5888921"/>
              <a:gd name="connsiteY4" fmla="*/ 725708 h 830402"/>
              <a:gd name="connsiteX5" fmla="*/ 1447800 w 5888921"/>
              <a:gd name="connsiteY5" fmla="*/ 370108 h 830402"/>
              <a:gd name="connsiteX6" fmla="*/ 1651000 w 5888921"/>
              <a:gd name="connsiteY6" fmla="*/ 624108 h 830402"/>
              <a:gd name="connsiteX7" fmla="*/ 2235200 w 5888921"/>
              <a:gd name="connsiteY7" fmla="*/ 217708 h 830402"/>
              <a:gd name="connsiteX8" fmla="*/ 2438400 w 5888921"/>
              <a:gd name="connsiteY8" fmla="*/ 547908 h 830402"/>
              <a:gd name="connsiteX9" fmla="*/ 2997200 w 5888921"/>
              <a:gd name="connsiteY9" fmla="*/ 624108 h 830402"/>
              <a:gd name="connsiteX10" fmla="*/ 3060700 w 5888921"/>
              <a:gd name="connsiteY10" fmla="*/ 141508 h 830402"/>
              <a:gd name="connsiteX11" fmla="*/ 3276600 w 5888921"/>
              <a:gd name="connsiteY11" fmla="*/ 268508 h 830402"/>
              <a:gd name="connsiteX12" fmla="*/ 3390900 w 5888921"/>
              <a:gd name="connsiteY12" fmla="*/ 687608 h 830402"/>
              <a:gd name="connsiteX13" fmla="*/ 3568700 w 5888921"/>
              <a:gd name="connsiteY13" fmla="*/ 497108 h 830402"/>
              <a:gd name="connsiteX14" fmla="*/ 3873500 w 5888921"/>
              <a:gd name="connsiteY14" fmla="*/ 674908 h 830402"/>
              <a:gd name="connsiteX15" fmla="*/ 4127500 w 5888921"/>
              <a:gd name="connsiteY15" fmla="*/ 217708 h 830402"/>
              <a:gd name="connsiteX16" fmla="*/ 4165600 w 5888921"/>
              <a:gd name="connsiteY16" fmla="*/ 814608 h 830402"/>
              <a:gd name="connsiteX17" fmla="*/ 4953000 w 5888921"/>
              <a:gd name="connsiteY17" fmla="*/ 332008 h 830402"/>
              <a:gd name="connsiteX18" fmla="*/ 5219700 w 5888921"/>
              <a:gd name="connsiteY18" fmla="*/ 827308 h 830402"/>
              <a:gd name="connsiteX19" fmla="*/ 5664200 w 5888921"/>
              <a:gd name="connsiteY19" fmla="*/ 39908 h 830402"/>
              <a:gd name="connsiteX20" fmla="*/ 5867400 w 5888921"/>
              <a:gd name="connsiteY20" fmla="*/ 116108 h 830402"/>
              <a:gd name="connsiteX21" fmla="*/ 5880100 w 5888921"/>
              <a:gd name="connsiteY21" fmla="*/ 116108 h 830402"/>
              <a:gd name="connsiteX22" fmla="*/ 5842000 w 5888921"/>
              <a:gd name="connsiteY22" fmla="*/ 103408 h 83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88921" h="830402">
                <a:moveTo>
                  <a:pt x="0" y="65308"/>
                </a:moveTo>
                <a:cubicBezTo>
                  <a:pt x="160866" y="80124"/>
                  <a:pt x="321733" y="94941"/>
                  <a:pt x="381000" y="205008"/>
                </a:cubicBezTo>
                <a:cubicBezTo>
                  <a:pt x="440267" y="315075"/>
                  <a:pt x="266700" y="670675"/>
                  <a:pt x="355600" y="725708"/>
                </a:cubicBezTo>
                <a:cubicBezTo>
                  <a:pt x="444500" y="780741"/>
                  <a:pt x="774700" y="535208"/>
                  <a:pt x="914400" y="535208"/>
                </a:cubicBezTo>
                <a:cubicBezTo>
                  <a:pt x="1054100" y="535208"/>
                  <a:pt x="1104900" y="753225"/>
                  <a:pt x="1193800" y="725708"/>
                </a:cubicBezTo>
                <a:cubicBezTo>
                  <a:pt x="1282700" y="698191"/>
                  <a:pt x="1371600" y="387041"/>
                  <a:pt x="1447800" y="370108"/>
                </a:cubicBezTo>
                <a:cubicBezTo>
                  <a:pt x="1524000" y="353175"/>
                  <a:pt x="1519767" y="649508"/>
                  <a:pt x="1651000" y="624108"/>
                </a:cubicBezTo>
                <a:cubicBezTo>
                  <a:pt x="1782233" y="598708"/>
                  <a:pt x="2103967" y="230408"/>
                  <a:pt x="2235200" y="217708"/>
                </a:cubicBezTo>
                <a:cubicBezTo>
                  <a:pt x="2366433" y="205008"/>
                  <a:pt x="2311400" y="480175"/>
                  <a:pt x="2438400" y="547908"/>
                </a:cubicBezTo>
                <a:cubicBezTo>
                  <a:pt x="2565400" y="615641"/>
                  <a:pt x="2893483" y="691841"/>
                  <a:pt x="2997200" y="624108"/>
                </a:cubicBezTo>
                <a:cubicBezTo>
                  <a:pt x="3100917" y="556375"/>
                  <a:pt x="3014133" y="200775"/>
                  <a:pt x="3060700" y="141508"/>
                </a:cubicBezTo>
                <a:cubicBezTo>
                  <a:pt x="3107267" y="82241"/>
                  <a:pt x="3221567" y="177491"/>
                  <a:pt x="3276600" y="268508"/>
                </a:cubicBezTo>
                <a:cubicBezTo>
                  <a:pt x="3331633" y="359525"/>
                  <a:pt x="3342217" y="649508"/>
                  <a:pt x="3390900" y="687608"/>
                </a:cubicBezTo>
                <a:cubicBezTo>
                  <a:pt x="3439583" y="725708"/>
                  <a:pt x="3488267" y="499225"/>
                  <a:pt x="3568700" y="497108"/>
                </a:cubicBezTo>
                <a:cubicBezTo>
                  <a:pt x="3649133" y="494991"/>
                  <a:pt x="3780367" y="721475"/>
                  <a:pt x="3873500" y="674908"/>
                </a:cubicBezTo>
                <a:cubicBezTo>
                  <a:pt x="3966633" y="628341"/>
                  <a:pt x="4078817" y="194425"/>
                  <a:pt x="4127500" y="217708"/>
                </a:cubicBezTo>
                <a:cubicBezTo>
                  <a:pt x="4176183" y="240991"/>
                  <a:pt x="4028017" y="795558"/>
                  <a:pt x="4165600" y="814608"/>
                </a:cubicBezTo>
                <a:cubicBezTo>
                  <a:pt x="4303183" y="833658"/>
                  <a:pt x="4777317" y="329891"/>
                  <a:pt x="4953000" y="332008"/>
                </a:cubicBezTo>
                <a:cubicBezTo>
                  <a:pt x="5128683" y="334125"/>
                  <a:pt x="5101167" y="875991"/>
                  <a:pt x="5219700" y="827308"/>
                </a:cubicBezTo>
                <a:cubicBezTo>
                  <a:pt x="5338233" y="778625"/>
                  <a:pt x="5556250" y="158441"/>
                  <a:pt x="5664200" y="39908"/>
                </a:cubicBezTo>
                <a:cubicBezTo>
                  <a:pt x="5772150" y="-78625"/>
                  <a:pt x="5831417" y="103408"/>
                  <a:pt x="5867400" y="116108"/>
                </a:cubicBezTo>
                <a:cubicBezTo>
                  <a:pt x="5903383" y="128808"/>
                  <a:pt x="5884333" y="118225"/>
                  <a:pt x="5880100" y="116108"/>
                </a:cubicBezTo>
                <a:cubicBezTo>
                  <a:pt x="5875867" y="113991"/>
                  <a:pt x="5842000" y="103408"/>
                  <a:pt x="5842000" y="103408"/>
                </a:cubicBezTo>
              </a:path>
            </a:pathLst>
          </a:custGeom>
          <a:ln>
            <a:solidFill>
              <a:srgbClr val="C2120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CE0105"/>
              </a:solidFill>
            </a:endParaRPr>
          </a:p>
        </p:txBody>
      </p:sp>
    </p:spTree>
    <p:extLst>
      <p:ext uri="{BB962C8B-B14F-4D97-AF65-F5344CB8AC3E}">
        <p14:creationId xmlns:p14="http://schemas.microsoft.com/office/powerpoint/2010/main" val="318106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134" grpId="0"/>
      <p:bldP spid="144" grpId="0"/>
      <p:bldP spid="145" grpId="0" animBg="1"/>
      <p:bldP spid="162" grpId="0" animBg="1"/>
      <p:bldP spid="187" grpId="0" animBg="1"/>
      <p:bldP spid="18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016170E-3B95-484C-AE9F-E2004690C1A8}"/>
              </a:ext>
            </a:extLst>
          </p:cNvPr>
          <p:cNvCxnSpPr/>
          <p:nvPr/>
        </p:nvCxnSpPr>
        <p:spPr>
          <a:xfrm>
            <a:off x="0" y="1869381"/>
            <a:ext cx="80137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221528E-49F6-C340-8E15-09DF9119BA7D}"/>
              </a:ext>
            </a:extLst>
          </p:cNvPr>
          <p:cNvSpPr txBox="1"/>
          <p:nvPr/>
        </p:nvSpPr>
        <p:spPr>
          <a:xfrm>
            <a:off x="317500" y="1285183"/>
            <a:ext cx="7696200" cy="507831"/>
          </a:xfrm>
          <a:prstGeom prst="rect">
            <a:avLst/>
          </a:prstGeom>
          <a:noFill/>
        </p:spPr>
        <p:txBody>
          <a:bodyPr wrap="square" rtlCol="0">
            <a:spAutoFit/>
          </a:bodyPr>
          <a:lstStyle/>
          <a:p>
            <a:r>
              <a:rPr lang="en-US" sz="2700" dirty="0">
                <a:latin typeface="+mj-lt"/>
              </a:rPr>
              <a:t>Walk with Me Course Goals</a:t>
            </a:r>
          </a:p>
        </p:txBody>
      </p:sp>
      <p:sp>
        <p:nvSpPr>
          <p:cNvPr id="5" name="TextBox 4">
            <a:extLst>
              <a:ext uri="{FF2B5EF4-FFF2-40B4-BE49-F238E27FC236}">
                <a16:creationId xmlns:a16="http://schemas.microsoft.com/office/drawing/2014/main" id="{DBCE44C1-B585-3546-817A-E45022242794}"/>
              </a:ext>
            </a:extLst>
          </p:cNvPr>
          <p:cNvSpPr txBox="1"/>
          <p:nvPr/>
        </p:nvSpPr>
        <p:spPr>
          <a:xfrm>
            <a:off x="635000" y="2000251"/>
            <a:ext cx="6705600" cy="507831"/>
          </a:xfrm>
          <a:prstGeom prst="rect">
            <a:avLst/>
          </a:prstGeom>
          <a:noFill/>
        </p:spPr>
        <p:txBody>
          <a:bodyPr wrap="square" rtlCol="0">
            <a:spAutoFit/>
          </a:bodyPr>
          <a:lstStyle/>
          <a:p>
            <a:r>
              <a:rPr lang="en-US" sz="1350" dirty="0"/>
              <a:t> </a:t>
            </a:r>
          </a:p>
          <a:p>
            <a:endParaRPr lang="en-US" sz="1350" dirty="0"/>
          </a:p>
        </p:txBody>
      </p:sp>
      <p:sp>
        <p:nvSpPr>
          <p:cNvPr id="10" name="TextBox 9">
            <a:extLst>
              <a:ext uri="{FF2B5EF4-FFF2-40B4-BE49-F238E27FC236}">
                <a16:creationId xmlns:a16="http://schemas.microsoft.com/office/drawing/2014/main" id="{972088C3-9EF1-8D4A-9E46-C66109614B1E}"/>
              </a:ext>
            </a:extLst>
          </p:cNvPr>
          <p:cNvSpPr txBox="1"/>
          <p:nvPr/>
        </p:nvSpPr>
        <p:spPr>
          <a:xfrm>
            <a:off x="3077337" y="2189119"/>
            <a:ext cx="5871734" cy="3600986"/>
          </a:xfrm>
          <a:prstGeom prst="rect">
            <a:avLst/>
          </a:prstGeom>
          <a:noFill/>
        </p:spPr>
        <p:txBody>
          <a:bodyPr wrap="square" rtlCol="0">
            <a:spAutoFit/>
          </a:bodyPr>
          <a:lstStyle/>
          <a:p>
            <a:pPr marL="214313" indent="-214313">
              <a:buFont typeface="Arial" panose="020B0604020202020204" pitchFamily="34" charset="0"/>
              <a:buChar char="•"/>
            </a:pPr>
            <a:r>
              <a:rPr lang="en-US" sz="1650" dirty="0"/>
              <a:t>Personal connection to the patient and caregiver experiences</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650" dirty="0"/>
              <a:t>Students will develop an understanding of the patient’s experience in the health care system, including the impact of illness on patients and on those who surround &amp; support them</a:t>
            </a:r>
            <a:endParaRPr lang="en-US" sz="1200" dirty="0"/>
          </a:p>
          <a:p>
            <a:endParaRPr lang="en-US" sz="1200" dirty="0"/>
          </a:p>
          <a:p>
            <a:pPr marL="257175" indent="-257175">
              <a:buFont typeface="Arial" panose="020B0604020202020204" pitchFamily="34" charset="0"/>
              <a:buChar char="•"/>
            </a:pPr>
            <a:r>
              <a:rPr lang="en-US" sz="1650" dirty="0"/>
              <a:t>Students and their partners will explore navigating health in a complex health care system, and they will brainstorm solutions</a:t>
            </a:r>
          </a:p>
          <a:p>
            <a:endParaRPr lang="en-US" sz="1200" dirty="0"/>
          </a:p>
          <a:p>
            <a:pPr marL="257175" indent="-257175">
              <a:buFont typeface="Arial" panose="020B0604020202020204" pitchFamily="34" charset="0"/>
              <a:buChar char="•"/>
            </a:pPr>
            <a:r>
              <a:rPr lang="en-US" sz="1650" dirty="0"/>
              <a:t>Students will develop awareness of the need to focus on their own wellness, in addition to that of their patients</a:t>
            </a:r>
          </a:p>
          <a:p>
            <a:endParaRPr lang="en-US" sz="1200" dirty="0"/>
          </a:p>
          <a:p>
            <a:pPr marL="214313" indent="-214313">
              <a:buFont typeface="Arial" panose="020B0604020202020204" pitchFamily="34" charset="0"/>
              <a:buChar char="•"/>
            </a:pPr>
            <a:r>
              <a:rPr lang="en-US" sz="1650" dirty="0"/>
              <a:t>Patient partners will learn from the students as they begin their training. They will have a mutually beneficial experience</a:t>
            </a:r>
            <a:br>
              <a:rPr lang="en-US" sz="1350" dirty="0"/>
            </a:br>
            <a:endParaRPr lang="en-US" sz="1350" dirty="0"/>
          </a:p>
        </p:txBody>
      </p:sp>
      <p:sp>
        <p:nvSpPr>
          <p:cNvPr id="8" name="TextBox 7">
            <a:extLst>
              <a:ext uri="{FF2B5EF4-FFF2-40B4-BE49-F238E27FC236}">
                <a16:creationId xmlns:a16="http://schemas.microsoft.com/office/drawing/2014/main" id="{E2E0FE02-01AA-7748-8767-C42C877C6940}"/>
              </a:ext>
            </a:extLst>
          </p:cNvPr>
          <p:cNvSpPr txBox="1"/>
          <p:nvPr/>
        </p:nvSpPr>
        <p:spPr>
          <a:xfrm>
            <a:off x="244368" y="4979103"/>
            <a:ext cx="2613012" cy="415498"/>
          </a:xfrm>
          <a:prstGeom prst="rect">
            <a:avLst/>
          </a:prstGeom>
          <a:solidFill>
            <a:schemeClr val="accent6"/>
          </a:solidFill>
          <a:ln>
            <a:solidFill>
              <a:schemeClr val="tx1"/>
            </a:solidFill>
          </a:ln>
        </p:spPr>
        <p:txBody>
          <a:bodyPr wrap="square" rtlCol="0">
            <a:spAutoFit/>
          </a:bodyPr>
          <a:lstStyle/>
          <a:p>
            <a:pPr algn="ctr"/>
            <a:r>
              <a:rPr lang="en-US" sz="2100" dirty="0">
                <a:solidFill>
                  <a:schemeClr val="bg2"/>
                </a:solidFill>
              </a:rPr>
              <a:t>Partnership</a:t>
            </a:r>
          </a:p>
        </p:txBody>
      </p:sp>
      <p:sp>
        <p:nvSpPr>
          <p:cNvPr id="11" name="TextBox 10">
            <a:extLst>
              <a:ext uri="{FF2B5EF4-FFF2-40B4-BE49-F238E27FC236}">
                <a16:creationId xmlns:a16="http://schemas.microsoft.com/office/drawing/2014/main" id="{935A6A2F-323C-934C-9A47-1FB915CD41FD}"/>
              </a:ext>
            </a:extLst>
          </p:cNvPr>
          <p:cNvSpPr txBox="1"/>
          <p:nvPr/>
        </p:nvSpPr>
        <p:spPr>
          <a:xfrm>
            <a:off x="244368" y="2157605"/>
            <a:ext cx="2613012" cy="415498"/>
          </a:xfrm>
          <a:prstGeom prst="rect">
            <a:avLst/>
          </a:prstGeom>
          <a:solidFill>
            <a:schemeClr val="accent6"/>
          </a:solidFill>
          <a:ln>
            <a:solidFill>
              <a:schemeClr val="tx1"/>
            </a:solidFill>
          </a:ln>
        </p:spPr>
        <p:txBody>
          <a:bodyPr wrap="square" rtlCol="0">
            <a:spAutoFit/>
          </a:bodyPr>
          <a:lstStyle/>
          <a:p>
            <a:pPr algn="ctr"/>
            <a:r>
              <a:rPr lang="en-US" sz="2100" dirty="0">
                <a:solidFill>
                  <a:schemeClr val="bg2"/>
                </a:solidFill>
              </a:rPr>
              <a:t>Patient Experience</a:t>
            </a:r>
          </a:p>
        </p:txBody>
      </p:sp>
      <p:sp>
        <p:nvSpPr>
          <p:cNvPr id="12" name="TextBox 11">
            <a:extLst>
              <a:ext uri="{FF2B5EF4-FFF2-40B4-BE49-F238E27FC236}">
                <a16:creationId xmlns:a16="http://schemas.microsoft.com/office/drawing/2014/main" id="{25436D21-6D29-624F-8857-89DB2E58642B}"/>
              </a:ext>
            </a:extLst>
          </p:cNvPr>
          <p:cNvSpPr txBox="1"/>
          <p:nvPr/>
        </p:nvSpPr>
        <p:spPr>
          <a:xfrm>
            <a:off x="244368" y="2777613"/>
            <a:ext cx="2613012" cy="415498"/>
          </a:xfrm>
          <a:prstGeom prst="rect">
            <a:avLst/>
          </a:prstGeom>
          <a:solidFill>
            <a:schemeClr val="accent6"/>
          </a:solidFill>
          <a:ln>
            <a:solidFill>
              <a:schemeClr val="tx1"/>
            </a:solidFill>
          </a:ln>
        </p:spPr>
        <p:txBody>
          <a:bodyPr wrap="square" rtlCol="0">
            <a:spAutoFit/>
          </a:bodyPr>
          <a:lstStyle/>
          <a:p>
            <a:pPr algn="ctr"/>
            <a:r>
              <a:rPr lang="en-US" sz="2100" dirty="0">
                <a:solidFill>
                  <a:schemeClr val="bg2"/>
                </a:solidFill>
              </a:rPr>
              <a:t>System Navigation</a:t>
            </a:r>
          </a:p>
        </p:txBody>
      </p:sp>
      <p:sp>
        <p:nvSpPr>
          <p:cNvPr id="13" name="TextBox 12">
            <a:extLst>
              <a:ext uri="{FF2B5EF4-FFF2-40B4-BE49-F238E27FC236}">
                <a16:creationId xmlns:a16="http://schemas.microsoft.com/office/drawing/2014/main" id="{D668A1D2-A7C7-D040-81D0-A9E2FC8AEAD3}"/>
              </a:ext>
            </a:extLst>
          </p:cNvPr>
          <p:cNvSpPr txBox="1"/>
          <p:nvPr/>
        </p:nvSpPr>
        <p:spPr>
          <a:xfrm>
            <a:off x="244368" y="4259471"/>
            <a:ext cx="2613012" cy="415498"/>
          </a:xfrm>
          <a:prstGeom prst="rect">
            <a:avLst/>
          </a:prstGeom>
          <a:solidFill>
            <a:schemeClr val="accent6"/>
          </a:solidFill>
          <a:ln>
            <a:solidFill>
              <a:schemeClr val="tx1"/>
            </a:solidFill>
          </a:ln>
        </p:spPr>
        <p:txBody>
          <a:bodyPr wrap="square" rtlCol="0">
            <a:spAutoFit/>
          </a:bodyPr>
          <a:lstStyle/>
          <a:p>
            <a:pPr algn="ctr"/>
            <a:r>
              <a:rPr lang="en-US" sz="2100" dirty="0">
                <a:solidFill>
                  <a:schemeClr val="bg2"/>
                </a:solidFill>
              </a:rPr>
              <a:t>Wellness</a:t>
            </a:r>
          </a:p>
        </p:txBody>
      </p:sp>
      <p:sp>
        <p:nvSpPr>
          <p:cNvPr id="14" name="TextBox 13">
            <a:extLst>
              <a:ext uri="{FF2B5EF4-FFF2-40B4-BE49-F238E27FC236}">
                <a16:creationId xmlns:a16="http://schemas.microsoft.com/office/drawing/2014/main" id="{DECBCEDD-7E99-B042-AB06-276CE6370474}"/>
              </a:ext>
            </a:extLst>
          </p:cNvPr>
          <p:cNvSpPr txBox="1"/>
          <p:nvPr/>
        </p:nvSpPr>
        <p:spPr>
          <a:xfrm>
            <a:off x="244368" y="3544631"/>
            <a:ext cx="2613012" cy="415498"/>
          </a:xfrm>
          <a:prstGeom prst="rect">
            <a:avLst/>
          </a:prstGeom>
          <a:solidFill>
            <a:schemeClr val="accent6"/>
          </a:solidFill>
          <a:ln>
            <a:solidFill>
              <a:schemeClr val="tx1"/>
            </a:solidFill>
          </a:ln>
        </p:spPr>
        <p:txBody>
          <a:bodyPr wrap="square" rtlCol="0">
            <a:spAutoFit/>
          </a:bodyPr>
          <a:lstStyle/>
          <a:p>
            <a:pPr algn="ctr"/>
            <a:r>
              <a:rPr lang="en-US" sz="2100" dirty="0">
                <a:solidFill>
                  <a:schemeClr val="bg2"/>
                </a:solidFill>
              </a:rPr>
              <a:t>Change Agency</a:t>
            </a:r>
          </a:p>
        </p:txBody>
      </p:sp>
      <p:pic>
        <p:nvPicPr>
          <p:cNvPr id="15" name="Picture 14">
            <a:extLst>
              <a:ext uri="{FF2B5EF4-FFF2-40B4-BE49-F238E27FC236}">
                <a16:creationId xmlns:a16="http://schemas.microsoft.com/office/drawing/2014/main" id="{FE213B59-109C-46F1-803F-62BBB3F1E07C}"/>
              </a:ext>
            </a:extLst>
          </p:cNvPr>
          <p:cNvPicPr>
            <a:picLocks noChangeAspect="1"/>
          </p:cNvPicPr>
          <p:nvPr/>
        </p:nvPicPr>
        <p:blipFill>
          <a:blip r:embed="rId3"/>
          <a:stretch>
            <a:fillRect/>
          </a:stretch>
        </p:blipFill>
        <p:spPr>
          <a:xfrm>
            <a:off x="6013204" y="6063994"/>
            <a:ext cx="2977522" cy="794006"/>
          </a:xfrm>
          <a:prstGeom prst="rect">
            <a:avLst/>
          </a:prstGeom>
        </p:spPr>
      </p:pic>
    </p:spTree>
    <p:extLst>
      <p:ext uri="{BB962C8B-B14F-4D97-AF65-F5344CB8AC3E}">
        <p14:creationId xmlns:p14="http://schemas.microsoft.com/office/powerpoint/2010/main" val="2464752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93DB5-2789-4704-80CE-E454ED42119F}"/>
              </a:ext>
            </a:extLst>
          </p:cNvPr>
          <p:cNvSpPr>
            <a:spLocks noGrp="1"/>
          </p:cNvSpPr>
          <p:nvPr>
            <p:ph type="title"/>
          </p:nvPr>
        </p:nvSpPr>
        <p:spPr>
          <a:xfrm>
            <a:off x="137160" y="63077"/>
            <a:ext cx="9006840" cy="1143000"/>
          </a:xfrm>
          <a:solidFill>
            <a:schemeClr val="bg1"/>
          </a:solidFill>
        </p:spPr>
        <p:txBody>
          <a:bodyPr/>
          <a:lstStyle/>
          <a:p>
            <a:r>
              <a:rPr lang="en-US" dirty="0"/>
              <a:t>My Individual Curriculum</a:t>
            </a:r>
          </a:p>
        </p:txBody>
      </p:sp>
      <p:pic>
        <p:nvPicPr>
          <p:cNvPr id="4" name="Picture 3">
            <a:extLst>
              <a:ext uri="{FF2B5EF4-FFF2-40B4-BE49-F238E27FC236}">
                <a16:creationId xmlns:a16="http://schemas.microsoft.com/office/drawing/2014/main" id="{C79B5637-847E-4CF1-8298-F029271ED98A}"/>
              </a:ext>
            </a:extLst>
          </p:cNvPr>
          <p:cNvPicPr>
            <a:picLocks noChangeAspect="1"/>
          </p:cNvPicPr>
          <p:nvPr/>
        </p:nvPicPr>
        <p:blipFill>
          <a:blip r:embed="rId3"/>
          <a:stretch>
            <a:fillRect/>
          </a:stretch>
        </p:blipFill>
        <p:spPr>
          <a:xfrm>
            <a:off x="6166478" y="6223423"/>
            <a:ext cx="2977522" cy="794006"/>
          </a:xfrm>
          <a:prstGeom prst="rect">
            <a:avLst/>
          </a:prstGeom>
        </p:spPr>
      </p:pic>
      <p:pic>
        <p:nvPicPr>
          <p:cNvPr id="3" name="Picture 2">
            <a:extLst>
              <a:ext uri="{FF2B5EF4-FFF2-40B4-BE49-F238E27FC236}">
                <a16:creationId xmlns:a16="http://schemas.microsoft.com/office/drawing/2014/main" id="{762BF82B-53FD-442D-BED6-AD2268A9A9C4}"/>
              </a:ext>
            </a:extLst>
          </p:cNvPr>
          <p:cNvPicPr>
            <a:picLocks noChangeAspect="1"/>
          </p:cNvPicPr>
          <p:nvPr/>
        </p:nvPicPr>
        <p:blipFill>
          <a:blip r:embed="rId4"/>
          <a:stretch>
            <a:fillRect/>
          </a:stretch>
        </p:blipFill>
        <p:spPr>
          <a:xfrm>
            <a:off x="-433284" y="1325880"/>
            <a:ext cx="9840256" cy="4480560"/>
          </a:xfrm>
          <a:prstGeom prst="rect">
            <a:avLst/>
          </a:prstGeom>
        </p:spPr>
      </p:pic>
    </p:spTree>
    <p:extLst>
      <p:ext uri="{BB962C8B-B14F-4D97-AF65-F5344CB8AC3E}">
        <p14:creationId xmlns:p14="http://schemas.microsoft.com/office/powerpoint/2010/main" val="330228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A96CB1-4DE5-4162-B378-C42AF9B3C9B6}"/>
              </a:ext>
            </a:extLst>
          </p:cNvPr>
          <p:cNvSpPr>
            <a:spLocks noGrp="1"/>
          </p:cNvSpPr>
          <p:nvPr>
            <p:ph idx="1"/>
          </p:nvPr>
        </p:nvSpPr>
        <p:spPr/>
        <p:txBody>
          <a:bodyPr/>
          <a:lstStyle/>
          <a:p>
            <a:endParaRPr lang="en-US"/>
          </a:p>
        </p:txBody>
      </p:sp>
      <p:pic>
        <p:nvPicPr>
          <p:cNvPr id="4" name="Picture 2" descr="Image result for disability medicine">
            <a:extLst>
              <a:ext uri="{FF2B5EF4-FFF2-40B4-BE49-F238E27FC236}">
                <a16:creationId xmlns:a16="http://schemas.microsoft.com/office/drawing/2014/main" id="{A92E1A88-4AA1-41F8-B6E5-61D0BFA21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753" y="1184050"/>
            <a:ext cx="8131641" cy="47299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35A5862-3893-4E97-A275-E2BC12B495E9}"/>
              </a:ext>
            </a:extLst>
          </p:cNvPr>
          <p:cNvPicPr>
            <a:picLocks noChangeAspect="1"/>
          </p:cNvPicPr>
          <p:nvPr/>
        </p:nvPicPr>
        <p:blipFill>
          <a:blip r:embed="rId3"/>
          <a:stretch>
            <a:fillRect/>
          </a:stretch>
        </p:blipFill>
        <p:spPr>
          <a:xfrm>
            <a:off x="6166478" y="6223423"/>
            <a:ext cx="2977522" cy="794006"/>
          </a:xfrm>
          <a:prstGeom prst="rect">
            <a:avLst/>
          </a:prstGeom>
        </p:spPr>
      </p:pic>
    </p:spTree>
    <p:extLst>
      <p:ext uri="{BB962C8B-B14F-4D97-AF65-F5344CB8AC3E}">
        <p14:creationId xmlns:p14="http://schemas.microsoft.com/office/powerpoint/2010/main" val="243657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9B5637-847E-4CF1-8298-F029271ED98A}"/>
              </a:ext>
            </a:extLst>
          </p:cNvPr>
          <p:cNvPicPr>
            <a:picLocks noChangeAspect="1"/>
          </p:cNvPicPr>
          <p:nvPr/>
        </p:nvPicPr>
        <p:blipFill>
          <a:blip r:embed="rId3"/>
          <a:stretch>
            <a:fillRect/>
          </a:stretch>
        </p:blipFill>
        <p:spPr>
          <a:xfrm>
            <a:off x="6166478" y="6223423"/>
            <a:ext cx="2977522" cy="794006"/>
          </a:xfrm>
          <a:prstGeom prst="rect">
            <a:avLst/>
          </a:prstGeom>
        </p:spPr>
      </p:pic>
      <p:pic>
        <p:nvPicPr>
          <p:cNvPr id="5" name="Picture 4">
            <a:extLst>
              <a:ext uri="{FF2B5EF4-FFF2-40B4-BE49-F238E27FC236}">
                <a16:creationId xmlns:a16="http://schemas.microsoft.com/office/drawing/2014/main" id="{38CC7F87-6370-44E5-A8B9-69B2815361F5}"/>
              </a:ext>
            </a:extLst>
          </p:cNvPr>
          <p:cNvPicPr>
            <a:picLocks noChangeAspect="1"/>
          </p:cNvPicPr>
          <p:nvPr/>
        </p:nvPicPr>
        <p:blipFill>
          <a:blip r:embed="rId4"/>
          <a:stretch>
            <a:fillRect/>
          </a:stretch>
        </p:blipFill>
        <p:spPr>
          <a:xfrm>
            <a:off x="1052277" y="855054"/>
            <a:ext cx="7039445" cy="4696630"/>
          </a:xfrm>
          <a:prstGeom prst="rect">
            <a:avLst/>
          </a:prstGeom>
        </p:spPr>
      </p:pic>
      <p:sp>
        <p:nvSpPr>
          <p:cNvPr id="6" name="Rectangle 5">
            <a:extLst>
              <a:ext uri="{FF2B5EF4-FFF2-40B4-BE49-F238E27FC236}">
                <a16:creationId xmlns:a16="http://schemas.microsoft.com/office/drawing/2014/main" id="{A6FD9CD8-5C4D-4773-9257-96081402FE41}"/>
              </a:ext>
            </a:extLst>
          </p:cNvPr>
          <p:cNvSpPr/>
          <p:nvPr/>
        </p:nvSpPr>
        <p:spPr>
          <a:xfrm>
            <a:off x="1327066" y="5679780"/>
            <a:ext cx="6489865" cy="369332"/>
          </a:xfrm>
          <a:prstGeom prst="rect">
            <a:avLst/>
          </a:prstGeom>
        </p:spPr>
        <p:txBody>
          <a:bodyPr wrap="square">
            <a:spAutoFit/>
          </a:bodyPr>
          <a:lstStyle/>
          <a:p>
            <a:r>
              <a:rPr lang="en-US" b="1" dirty="0">
                <a:solidFill>
                  <a:srgbClr val="000000"/>
                </a:solidFill>
                <a:latin typeface="Verdana" panose="020B0604030504040204" pitchFamily="34" charset="0"/>
              </a:rPr>
              <a:t>https://tinyurl.com/BakingWithBrightandJody</a:t>
            </a:r>
            <a:endParaRPr lang="en-US" dirty="0"/>
          </a:p>
        </p:txBody>
      </p:sp>
    </p:spTree>
    <p:extLst>
      <p:ext uri="{BB962C8B-B14F-4D97-AF65-F5344CB8AC3E}">
        <p14:creationId xmlns:p14="http://schemas.microsoft.com/office/powerpoint/2010/main" val="2115153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9B5637-847E-4CF1-8298-F029271ED98A}"/>
              </a:ext>
            </a:extLst>
          </p:cNvPr>
          <p:cNvPicPr>
            <a:picLocks noChangeAspect="1"/>
          </p:cNvPicPr>
          <p:nvPr/>
        </p:nvPicPr>
        <p:blipFill>
          <a:blip r:embed="rId3"/>
          <a:stretch>
            <a:fillRect/>
          </a:stretch>
        </p:blipFill>
        <p:spPr>
          <a:xfrm>
            <a:off x="6879832" y="6208502"/>
            <a:ext cx="2264168" cy="603778"/>
          </a:xfrm>
          <a:prstGeom prst="rect">
            <a:avLst/>
          </a:prstGeom>
        </p:spPr>
      </p:pic>
      <p:sp>
        <p:nvSpPr>
          <p:cNvPr id="9" name="Title 1">
            <a:extLst>
              <a:ext uri="{FF2B5EF4-FFF2-40B4-BE49-F238E27FC236}">
                <a16:creationId xmlns:a16="http://schemas.microsoft.com/office/drawing/2014/main" id="{55A7B9E8-26C5-40D9-8973-A996BCE8AF4C}"/>
              </a:ext>
            </a:extLst>
          </p:cNvPr>
          <p:cNvSpPr>
            <a:spLocks noGrp="1"/>
          </p:cNvSpPr>
          <p:nvPr>
            <p:ph type="title"/>
          </p:nvPr>
        </p:nvSpPr>
        <p:spPr>
          <a:xfrm>
            <a:off x="457200" y="944047"/>
            <a:ext cx="8229600" cy="1143000"/>
          </a:xfrm>
        </p:spPr>
        <p:txBody>
          <a:bodyPr/>
          <a:lstStyle/>
          <a:p>
            <a:pPr algn="l"/>
            <a:r>
              <a:rPr lang="en-US" dirty="0"/>
              <a:t>Moving Forward</a:t>
            </a:r>
          </a:p>
        </p:txBody>
      </p:sp>
      <p:sp>
        <p:nvSpPr>
          <p:cNvPr id="2" name="Rectangle 1">
            <a:extLst>
              <a:ext uri="{FF2B5EF4-FFF2-40B4-BE49-F238E27FC236}">
                <a16:creationId xmlns:a16="http://schemas.microsoft.com/office/drawing/2014/main" id="{51CE1BB7-B762-4AC1-9120-6585E9F70493}"/>
              </a:ext>
            </a:extLst>
          </p:cNvPr>
          <p:cNvSpPr/>
          <p:nvPr/>
        </p:nvSpPr>
        <p:spPr>
          <a:xfrm>
            <a:off x="289560" y="2087047"/>
            <a:ext cx="5654040" cy="3416320"/>
          </a:xfrm>
          <a:prstGeom prst="rect">
            <a:avLst/>
          </a:prstGeom>
        </p:spPr>
        <p:txBody>
          <a:bodyPr wrap="square">
            <a:spAutoFit/>
          </a:bodyPr>
          <a:lstStyle/>
          <a:p>
            <a:pPr marL="457200" indent="-457200">
              <a:buFont typeface="+mj-lt"/>
              <a:buAutoNum type="arabicPeriod"/>
            </a:pPr>
            <a:r>
              <a:rPr lang="en-US" sz="2400" dirty="0">
                <a:solidFill>
                  <a:schemeClr val="tx1">
                    <a:lumMod val="85000"/>
                    <a:lumOff val="15000"/>
                  </a:schemeClr>
                </a:solidFill>
              </a:rPr>
              <a:t>Build on current success and community support. </a:t>
            </a:r>
          </a:p>
          <a:p>
            <a:endParaRPr lang="en-US" sz="2400" dirty="0">
              <a:solidFill>
                <a:schemeClr val="tx1">
                  <a:lumMod val="85000"/>
                  <a:lumOff val="15000"/>
                </a:schemeClr>
              </a:solidFill>
            </a:endParaRPr>
          </a:p>
          <a:p>
            <a:pPr marL="457200" indent="-457200">
              <a:buFont typeface="+mj-lt"/>
              <a:buAutoNum type="arabicPeriod" startAt="2"/>
            </a:pPr>
            <a:r>
              <a:rPr lang="en-US" sz="2400" dirty="0">
                <a:solidFill>
                  <a:schemeClr val="tx1">
                    <a:lumMod val="85000"/>
                    <a:lumOff val="15000"/>
                  </a:schemeClr>
                </a:solidFill>
              </a:rPr>
              <a:t>Sharing “individualized curricula” across patient-student pairs</a:t>
            </a:r>
          </a:p>
          <a:p>
            <a:pPr marL="457200" indent="-457200">
              <a:buFont typeface="+mj-lt"/>
              <a:buAutoNum type="arabicPeriod" startAt="2"/>
            </a:pPr>
            <a:endParaRPr lang="en-US" sz="2400" dirty="0">
              <a:solidFill>
                <a:schemeClr val="tx1">
                  <a:lumMod val="85000"/>
                  <a:lumOff val="15000"/>
                </a:schemeClr>
              </a:solidFill>
            </a:endParaRPr>
          </a:p>
          <a:p>
            <a:pPr marL="457200" indent="-457200">
              <a:buFont typeface="+mj-lt"/>
              <a:buAutoNum type="arabicPeriod" startAt="2"/>
            </a:pPr>
            <a:r>
              <a:rPr lang="en-US" sz="2400" dirty="0">
                <a:solidFill>
                  <a:schemeClr val="tx1">
                    <a:lumMod val="85000"/>
                    <a:lumOff val="15000"/>
                  </a:schemeClr>
                </a:solidFill>
              </a:rPr>
              <a:t>Promote patient centered curriculum development across the School of Medicine; build national partnerships</a:t>
            </a:r>
          </a:p>
        </p:txBody>
      </p:sp>
      <p:pic>
        <p:nvPicPr>
          <p:cNvPr id="6" name="Picture 5" descr="Two people sitting on a table&#10;&#10;Description automatically generated">
            <a:extLst>
              <a:ext uri="{FF2B5EF4-FFF2-40B4-BE49-F238E27FC236}">
                <a16:creationId xmlns:a16="http://schemas.microsoft.com/office/drawing/2014/main" id="{8EB429A6-150A-4127-9602-8AC7D82BB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0928" y="1333621"/>
            <a:ext cx="2148840" cy="1645206"/>
          </a:xfrm>
          <a:prstGeom prst="rect">
            <a:avLst/>
          </a:prstGeom>
        </p:spPr>
      </p:pic>
      <p:pic>
        <p:nvPicPr>
          <p:cNvPr id="7" name="Picture 6" descr="A group of people sitting at a table using a computer&#10;&#10;Description automatically generated">
            <a:extLst>
              <a:ext uri="{FF2B5EF4-FFF2-40B4-BE49-F238E27FC236}">
                <a16:creationId xmlns:a16="http://schemas.microsoft.com/office/drawing/2014/main" id="{EB3EA42A-8C9D-4AB6-8607-AB72909F99EB}"/>
              </a:ext>
            </a:extLst>
          </p:cNvPr>
          <p:cNvPicPr>
            <a:picLocks noChangeAspect="1"/>
          </p:cNvPicPr>
          <p:nvPr/>
        </p:nvPicPr>
        <p:blipFill rotWithShape="1">
          <a:blip r:embed="rId5">
            <a:extLst>
              <a:ext uri="{28A0092B-C50C-407E-A947-70E740481C1C}">
                <a14:useLocalDpi xmlns:a14="http://schemas.microsoft.com/office/drawing/2010/main" val="0"/>
              </a:ext>
            </a:extLst>
          </a:blip>
          <a:srcRect l="16522" b="9503"/>
          <a:stretch/>
        </p:blipFill>
        <p:spPr>
          <a:xfrm>
            <a:off x="6820928" y="3146707"/>
            <a:ext cx="2146376" cy="1517329"/>
          </a:xfrm>
          <a:prstGeom prst="rect">
            <a:avLst/>
          </a:prstGeom>
        </p:spPr>
      </p:pic>
      <p:pic>
        <p:nvPicPr>
          <p:cNvPr id="8" name="Picture 7" descr="A group of people posing for the camera&#10;&#10;Description automatically generated">
            <a:extLst>
              <a:ext uri="{FF2B5EF4-FFF2-40B4-BE49-F238E27FC236}">
                <a16:creationId xmlns:a16="http://schemas.microsoft.com/office/drawing/2014/main" id="{C0A72D3B-3219-4B5B-B75E-B88212A2DA7C}"/>
              </a:ext>
            </a:extLst>
          </p:cNvPr>
          <p:cNvPicPr>
            <a:picLocks noChangeAspect="1"/>
          </p:cNvPicPr>
          <p:nvPr/>
        </p:nvPicPr>
        <p:blipFill rotWithShape="1">
          <a:blip r:embed="rId6">
            <a:extLst>
              <a:ext uri="{28A0092B-C50C-407E-A947-70E740481C1C}">
                <a14:useLocalDpi xmlns:a14="http://schemas.microsoft.com/office/drawing/2010/main" val="0"/>
              </a:ext>
            </a:extLst>
          </a:blip>
          <a:srcRect t="5851"/>
          <a:stretch/>
        </p:blipFill>
        <p:spPr>
          <a:xfrm>
            <a:off x="6820928" y="4868499"/>
            <a:ext cx="2146376" cy="1517329"/>
          </a:xfrm>
          <a:prstGeom prst="rect">
            <a:avLst/>
          </a:prstGeom>
        </p:spPr>
      </p:pic>
    </p:spTree>
    <p:extLst>
      <p:ext uri="{BB962C8B-B14F-4D97-AF65-F5344CB8AC3E}">
        <p14:creationId xmlns:p14="http://schemas.microsoft.com/office/powerpoint/2010/main" val="670037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93DB5-2789-4704-80CE-E454ED42119F}"/>
              </a:ext>
            </a:extLst>
          </p:cNvPr>
          <p:cNvSpPr>
            <a:spLocks noGrp="1"/>
          </p:cNvSpPr>
          <p:nvPr>
            <p:ph type="title"/>
          </p:nvPr>
        </p:nvSpPr>
        <p:spPr/>
        <p:txBody>
          <a:bodyPr/>
          <a:lstStyle/>
          <a:p>
            <a:r>
              <a:rPr lang="en-US" dirty="0"/>
              <a:t>Acknowledgements</a:t>
            </a:r>
          </a:p>
        </p:txBody>
      </p:sp>
      <p:pic>
        <p:nvPicPr>
          <p:cNvPr id="4" name="Picture 3">
            <a:extLst>
              <a:ext uri="{FF2B5EF4-FFF2-40B4-BE49-F238E27FC236}">
                <a16:creationId xmlns:a16="http://schemas.microsoft.com/office/drawing/2014/main" id="{C79B5637-847E-4CF1-8298-F029271ED98A}"/>
              </a:ext>
            </a:extLst>
          </p:cNvPr>
          <p:cNvPicPr>
            <a:picLocks noChangeAspect="1"/>
          </p:cNvPicPr>
          <p:nvPr/>
        </p:nvPicPr>
        <p:blipFill>
          <a:blip r:embed="rId2"/>
          <a:stretch>
            <a:fillRect/>
          </a:stretch>
        </p:blipFill>
        <p:spPr>
          <a:xfrm>
            <a:off x="6166478" y="6223423"/>
            <a:ext cx="2977522" cy="794006"/>
          </a:xfrm>
          <a:prstGeom prst="rect">
            <a:avLst/>
          </a:prstGeom>
        </p:spPr>
      </p:pic>
      <p:sp>
        <p:nvSpPr>
          <p:cNvPr id="3" name="Rectangle 2">
            <a:extLst>
              <a:ext uri="{FF2B5EF4-FFF2-40B4-BE49-F238E27FC236}">
                <a16:creationId xmlns:a16="http://schemas.microsoft.com/office/drawing/2014/main" id="{91893A1B-C300-4E81-B9F8-1FD4CBD7A5F3}"/>
              </a:ext>
            </a:extLst>
          </p:cNvPr>
          <p:cNvSpPr/>
          <p:nvPr/>
        </p:nvSpPr>
        <p:spPr>
          <a:xfrm>
            <a:off x="457201" y="1734092"/>
            <a:ext cx="8951494" cy="2862322"/>
          </a:xfrm>
          <a:prstGeom prst="rect">
            <a:avLst/>
          </a:prstGeom>
        </p:spPr>
        <p:txBody>
          <a:bodyPr wrap="square">
            <a:spAutoFit/>
          </a:bodyPr>
          <a:lstStyle/>
          <a:p>
            <a:endParaRPr lang="en-US" dirty="0"/>
          </a:p>
          <a:p>
            <a:pPr marL="457200" indent="-457200">
              <a:buFont typeface="Arial" panose="020B0604020202020204" pitchFamily="34" charset="0"/>
              <a:buChar char="•"/>
            </a:pPr>
            <a:r>
              <a:rPr lang="en-US" dirty="0"/>
              <a:t>The Stanford Medicine Teaching and Mentoring Academy</a:t>
            </a:r>
          </a:p>
          <a:p>
            <a:pPr marL="457200" indent="-457200">
              <a:buFont typeface="Arial" panose="020B0604020202020204" pitchFamily="34" charset="0"/>
              <a:buChar char="•"/>
            </a:pPr>
            <a:r>
              <a:rPr lang="en-US" dirty="0"/>
              <a:t>Stanford Health Care Patient and Family Partner Program</a:t>
            </a:r>
          </a:p>
          <a:p>
            <a:pPr marL="457200" indent="-457200">
              <a:buFont typeface="Arial" panose="020B0604020202020204" pitchFamily="34" charset="0"/>
              <a:buChar char="•"/>
            </a:pPr>
            <a:r>
              <a:rPr lang="en-US" dirty="0"/>
              <a:t>Our Patient &amp; Family Partners </a:t>
            </a:r>
          </a:p>
          <a:p>
            <a:pPr marL="457200" indent="-457200">
              <a:buFont typeface="Arial" panose="020B0604020202020204" pitchFamily="34" charset="0"/>
              <a:buChar char="•"/>
            </a:pPr>
            <a:r>
              <a:rPr lang="en-US" dirty="0"/>
              <a:t>Our Student Partners </a:t>
            </a:r>
          </a:p>
          <a:p>
            <a:pPr marL="457200" indent="-457200">
              <a:buFont typeface="Arial" panose="020B0604020202020204" pitchFamily="34" charset="0"/>
              <a:buChar char="•"/>
            </a:pPr>
            <a:r>
              <a:rPr lang="en-US" dirty="0"/>
              <a:t>Our Teaching Team</a:t>
            </a:r>
          </a:p>
          <a:p>
            <a:pPr marL="457200" indent="-457200">
              <a:buFont typeface="Arial" panose="020B0604020202020204" pitchFamily="34" charset="0"/>
              <a:buChar char="•"/>
            </a:pPr>
            <a:r>
              <a:rPr lang="en-US" dirty="0"/>
              <a:t>The numerous faculty and community members who have volunteered to speak and provide mentorship in our courses</a:t>
            </a:r>
          </a:p>
          <a:p>
            <a:endParaRPr lang="en-US" dirty="0"/>
          </a:p>
          <a:p>
            <a:endParaRPr lang="en-US" dirty="0"/>
          </a:p>
        </p:txBody>
      </p:sp>
      <p:pic>
        <p:nvPicPr>
          <p:cNvPr id="5" name="Content Placeholder 3" descr="IMG_9157.jpg">
            <a:extLst>
              <a:ext uri="{FF2B5EF4-FFF2-40B4-BE49-F238E27FC236}">
                <a16:creationId xmlns:a16="http://schemas.microsoft.com/office/drawing/2014/main" id="{DF027763-C4E2-4A48-8A7B-E4E7A03E3D8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702" t="19624" b="13336"/>
          <a:stretch/>
        </p:blipFill>
        <p:spPr>
          <a:xfrm>
            <a:off x="2438825" y="3983616"/>
            <a:ext cx="4266350" cy="2250969"/>
          </a:xfrm>
        </p:spPr>
      </p:pic>
    </p:spTree>
    <p:extLst>
      <p:ext uri="{BB962C8B-B14F-4D97-AF65-F5344CB8AC3E}">
        <p14:creationId xmlns:p14="http://schemas.microsoft.com/office/powerpoint/2010/main" val="3759846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93DB5-2789-4704-80CE-E454ED42119F}"/>
              </a:ext>
            </a:extLst>
          </p:cNvPr>
          <p:cNvSpPr>
            <a:spLocks noGrp="1"/>
          </p:cNvSpPr>
          <p:nvPr>
            <p:ph type="title"/>
          </p:nvPr>
        </p:nvSpPr>
        <p:spPr/>
        <p:txBody>
          <a:bodyPr/>
          <a:lstStyle/>
          <a:p>
            <a:r>
              <a:rPr lang="en-US" dirty="0"/>
              <a:t>More Questions?</a:t>
            </a:r>
          </a:p>
        </p:txBody>
      </p:sp>
      <p:pic>
        <p:nvPicPr>
          <p:cNvPr id="4" name="Picture 3">
            <a:extLst>
              <a:ext uri="{FF2B5EF4-FFF2-40B4-BE49-F238E27FC236}">
                <a16:creationId xmlns:a16="http://schemas.microsoft.com/office/drawing/2014/main" id="{C79B5637-847E-4CF1-8298-F029271ED98A}"/>
              </a:ext>
            </a:extLst>
          </p:cNvPr>
          <p:cNvPicPr>
            <a:picLocks noChangeAspect="1"/>
          </p:cNvPicPr>
          <p:nvPr/>
        </p:nvPicPr>
        <p:blipFill>
          <a:blip r:embed="rId2"/>
          <a:stretch>
            <a:fillRect/>
          </a:stretch>
        </p:blipFill>
        <p:spPr>
          <a:xfrm>
            <a:off x="6166478" y="6223423"/>
            <a:ext cx="2977522" cy="794006"/>
          </a:xfrm>
          <a:prstGeom prst="rect">
            <a:avLst/>
          </a:prstGeom>
        </p:spPr>
      </p:pic>
      <p:sp>
        <p:nvSpPr>
          <p:cNvPr id="13" name="TextBox 12">
            <a:extLst>
              <a:ext uri="{FF2B5EF4-FFF2-40B4-BE49-F238E27FC236}">
                <a16:creationId xmlns:a16="http://schemas.microsoft.com/office/drawing/2014/main" id="{F5CF9B07-043B-4468-852F-988851FD4B75}"/>
              </a:ext>
            </a:extLst>
          </p:cNvPr>
          <p:cNvSpPr txBox="1"/>
          <p:nvPr/>
        </p:nvSpPr>
        <p:spPr>
          <a:xfrm>
            <a:off x="106016" y="1927390"/>
            <a:ext cx="5442460" cy="923330"/>
          </a:xfrm>
          <a:prstGeom prst="rect">
            <a:avLst/>
          </a:prstGeom>
          <a:noFill/>
        </p:spPr>
        <p:txBody>
          <a:bodyPr wrap="square" rtlCol="0">
            <a:spAutoFit/>
          </a:bodyPr>
          <a:lstStyle/>
          <a:p>
            <a:pPr>
              <a:lnSpc>
                <a:spcPct val="90000"/>
              </a:lnSpc>
            </a:pPr>
            <a:r>
              <a:rPr lang="en-US" sz="3200" dirty="0">
                <a:solidFill>
                  <a:schemeClr val="tx1">
                    <a:lumMod val="85000"/>
                    <a:lumOff val="15000"/>
                  </a:schemeClr>
                </a:solidFill>
              </a:rPr>
              <a:t>Contact us:</a:t>
            </a:r>
          </a:p>
          <a:p>
            <a:pPr>
              <a:lnSpc>
                <a:spcPct val="90000"/>
              </a:lnSpc>
            </a:pPr>
            <a:endParaRPr lang="en-US" sz="2800" dirty="0">
              <a:solidFill>
                <a:schemeClr val="tx1">
                  <a:lumMod val="85000"/>
                  <a:lumOff val="15000"/>
                </a:schemeClr>
              </a:solidFill>
            </a:endParaRPr>
          </a:p>
        </p:txBody>
      </p:sp>
      <p:sp>
        <p:nvSpPr>
          <p:cNvPr id="14" name="TextBox 13">
            <a:extLst>
              <a:ext uri="{FF2B5EF4-FFF2-40B4-BE49-F238E27FC236}">
                <a16:creationId xmlns:a16="http://schemas.microsoft.com/office/drawing/2014/main" id="{30204EDC-BF9D-4A2F-9686-4C54558A0316}"/>
              </a:ext>
            </a:extLst>
          </p:cNvPr>
          <p:cNvSpPr txBox="1"/>
          <p:nvPr/>
        </p:nvSpPr>
        <p:spPr>
          <a:xfrm>
            <a:off x="159024" y="2505670"/>
            <a:ext cx="9414628" cy="1231106"/>
          </a:xfrm>
          <a:prstGeom prst="rect">
            <a:avLst/>
          </a:prstGeom>
          <a:noFill/>
        </p:spPr>
        <p:txBody>
          <a:bodyPr wrap="square" rtlCol="0">
            <a:spAutoFit/>
          </a:bodyPr>
          <a:lstStyle/>
          <a:p>
            <a:r>
              <a:rPr lang="en-US" sz="2000" b="1" dirty="0"/>
              <a:t>Bright Zhou, MS</a:t>
            </a:r>
          </a:p>
          <a:p>
            <a:r>
              <a:rPr lang="en-US" sz="2000" dirty="0"/>
              <a:t>brightz@stanford.edu </a:t>
            </a:r>
          </a:p>
          <a:p>
            <a:r>
              <a:rPr lang="en-US" sz="2000" dirty="0"/>
              <a:t>Second Year Medical Student</a:t>
            </a:r>
          </a:p>
          <a:p>
            <a:endParaRPr lang="en-US" sz="1400" dirty="0"/>
          </a:p>
        </p:txBody>
      </p:sp>
      <p:sp>
        <p:nvSpPr>
          <p:cNvPr id="15" name="TextBox 14">
            <a:extLst>
              <a:ext uri="{FF2B5EF4-FFF2-40B4-BE49-F238E27FC236}">
                <a16:creationId xmlns:a16="http://schemas.microsoft.com/office/drawing/2014/main" id="{CC08E830-2F28-4F90-B03D-DC6424166451}"/>
              </a:ext>
            </a:extLst>
          </p:cNvPr>
          <p:cNvSpPr txBox="1"/>
          <p:nvPr/>
        </p:nvSpPr>
        <p:spPr>
          <a:xfrm>
            <a:off x="159024" y="3818157"/>
            <a:ext cx="9414628" cy="1846659"/>
          </a:xfrm>
          <a:prstGeom prst="rect">
            <a:avLst/>
          </a:prstGeom>
          <a:noFill/>
        </p:spPr>
        <p:txBody>
          <a:bodyPr wrap="square" rtlCol="0">
            <a:spAutoFit/>
          </a:bodyPr>
          <a:lstStyle/>
          <a:p>
            <a:r>
              <a:rPr lang="en-US" sz="2000" b="1" dirty="0"/>
              <a:t>Erika Schillinger, MD</a:t>
            </a:r>
          </a:p>
          <a:p>
            <a:r>
              <a:rPr lang="en-US" sz="2000" dirty="0"/>
              <a:t>erikas@stanford.edu</a:t>
            </a:r>
          </a:p>
          <a:p>
            <a:endParaRPr lang="en-US" sz="1400" dirty="0"/>
          </a:p>
          <a:p>
            <a:r>
              <a:rPr lang="en-US" sz="2000" dirty="0"/>
              <a:t>Director, Walk With Me</a:t>
            </a:r>
          </a:p>
          <a:p>
            <a:r>
              <a:rPr lang="en-US" sz="2000" dirty="0"/>
              <a:t>Director, Stanford Healthcare Innovations and Experiential Learning Directive (SHIELD)</a:t>
            </a:r>
          </a:p>
          <a:p>
            <a:r>
              <a:rPr lang="en-US" sz="2000" dirty="0"/>
              <a:t>Vice Chief, Education, Primary Care and Population Health </a:t>
            </a:r>
          </a:p>
        </p:txBody>
      </p:sp>
      <p:pic>
        <p:nvPicPr>
          <p:cNvPr id="16" name="Picture 15">
            <a:extLst>
              <a:ext uri="{FF2B5EF4-FFF2-40B4-BE49-F238E27FC236}">
                <a16:creationId xmlns:a16="http://schemas.microsoft.com/office/drawing/2014/main" id="{A0FFC92A-ABC3-475E-8344-BC3C791D178D}"/>
              </a:ext>
            </a:extLst>
          </p:cNvPr>
          <p:cNvPicPr>
            <a:picLocks noChangeAspect="1"/>
          </p:cNvPicPr>
          <p:nvPr/>
        </p:nvPicPr>
        <p:blipFill>
          <a:blip r:embed="rId3"/>
          <a:stretch>
            <a:fillRect/>
          </a:stretch>
        </p:blipFill>
        <p:spPr>
          <a:xfrm>
            <a:off x="3880478" y="2205801"/>
            <a:ext cx="4572000" cy="2571750"/>
          </a:xfrm>
          <a:prstGeom prst="rect">
            <a:avLst/>
          </a:prstGeom>
        </p:spPr>
      </p:pic>
      <p:sp>
        <p:nvSpPr>
          <p:cNvPr id="8" name="TextBox 7">
            <a:extLst>
              <a:ext uri="{FF2B5EF4-FFF2-40B4-BE49-F238E27FC236}">
                <a16:creationId xmlns:a16="http://schemas.microsoft.com/office/drawing/2014/main" id="{C18444DB-073D-46C7-A7BC-34D31032CFBC}"/>
              </a:ext>
            </a:extLst>
          </p:cNvPr>
          <p:cNvSpPr txBox="1"/>
          <p:nvPr/>
        </p:nvSpPr>
        <p:spPr>
          <a:xfrm>
            <a:off x="159024" y="5839769"/>
            <a:ext cx="9414628" cy="400110"/>
          </a:xfrm>
          <a:prstGeom prst="rect">
            <a:avLst/>
          </a:prstGeom>
          <a:noFill/>
        </p:spPr>
        <p:txBody>
          <a:bodyPr wrap="square" rtlCol="0">
            <a:spAutoFit/>
          </a:bodyPr>
          <a:lstStyle/>
          <a:p>
            <a:r>
              <a:rPr lang="en-US" sz="2000" b="1" dirty="0"/>
              <a:t>Jody Yarborough</a:t>
            </a:r>
            <a:endParaRPr lang="en-US" sz="2000" dirty="0"/>
          </a:p>
        </p:txBody>
      </p:sp>
    </p:spTree>
    <p:extLst>
      <p:ext uri="{BB962C8B-B14F-4D97-AF65-F5344CB8AC3E}">
        <p14:creationId xmlns:p14="http://schemas.microsoft.com/office/powerpoint/2010/main" val="4127132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450" y="3121800"/>
            <a:ext cx="8882313" cy="472240"/>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5" name="Rectangle 4"/>
          <p:cNvSpPr/>
          <p:nvPr/>
        </p:nvSpPr>
        <p:spPr>
          <a:xfrm>
            <a:off x="691816" y="3125088"/>
            <a:ext cx="2553704" cy="43464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3269581" y="3125088"/>
            <a:ext cx="2553704" cy="4346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5847347" y="3138340"/>
            <a:ext cx="2553704" cy="434642"/>
          </a:xfrm>
          <a:prstGeom prst="rect">
            <a:avLst/>
          </a:prstGeom>
          <a:solidFill>
            <a:srgbClr val="4633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p:cNvSpPr txBox="1"/>
          <p:nvPr/>
        </p:nvSpPr>
        <p:spPr>
          <a:xfrm>
            <a:off x="1296708" y="2114461"/>
            <a:ext cx="1315678" cy="415498"/>
          </a:xfrm>
          <a:prstGeom prst="rect">
            <a:avLst/>
          </a:prstGeom>
          <a:noFill/>
        </p:spPr>
        <p:txBody>
          <a:bodyPr wrap="square" rtlCol="0">
            <a:spAutoFit/>
          </a:bodyPr>
          <a:lstStyle/>
          <a:p>
            <a:r>
              <a:rPr lang="en-US" sz="2100" dirty="0">
                <a:latin typeface="Gill Sans MT Condensed" panose="020B0506020104020203" pitchFamily="34" charset="0"/>
              </a:rPr>
              <a:t>FALL QUARTER</a:t>
            </a:r>
          </a:p>
        </p:txBody>
      </p:sp>
      <p:sp>
        <p:nvSpPr>
          <p:cNvPr id="16" name="TextBox 15"/>
          <p:cNvSpPr txBox="1"/>
          <p:nvPr/>
        </p:nvSpPr>
        <p:spPr>
          <a:xfrm>
            <a:off x="3715466" y="2118755"/>
            <a:ext cx="1593577" cy="415498"/>
          </a:xfrm>
          <a:prstGeom prst="rect">
            <a:avLst/>
          </a:prstGeom>
          <a:noFill/>
        </p:spPr>
        <p:txBody>
          <a:bodyPr wrap="square" rtlCol="0">
            <a:spAutoFit/>
          </a:bodyPr>
          <a:lstStyle/>
          <a:p>
            <a:r>
              <a:rPr lang="en-US" sz="2100" dirty="0">
                <a:latin typeface="Gill Sans MT Condensed" panose="020B0506020104020203" pitchFamily="34" charset="0"/>
              </a:rPr>
              <a:t>WINTER QUARTER</a:t>
            </a:r>
          </a:p>
        </p:txBody>
      </p:sp>
      <p:sp>
        <p:nvSpPr>
          <p:cNvPr id="17" name="TextBox 16"/>
          <p:cNvSpPr txBox="1"/>
          <p:nvPr/>
        </p:nvSpPr>
        <p:spPr>
          <a:xfrm>
            <a:off x="6325676" y="2121019"/>
            <a:ext cx="1535984" cy="415498"/>
          </a:xfrm>
          <a:prstGeom prst="rect">
            <a:avLst/>
          </a:prstGeom>
          <a:noFill/>
        </p:spPr>
        <p:txBody>
          <a:bodyPr wrap="square" rtlCol="0">
            <a:spAutoFit/>
          </a:bodyPr>
          <a:lstStyle/>
          <a:p>
            <a:r>
              <a:rPr lang="en-US" sz="2100" dirty="0">
                <a:latin typeface="Gill Sans MT Condensed" panose="020B0506020104020203" pitchFamily="34" charset="0"/>
              </a:rPr>
              <a:t>SPRING QUARTER</a:t>
            </a:r>
          </a:p>
        </p:txBody>
      </p:sp>
      <p:sp>
        <p:nvSpPr>
          <p:cNvPr id="18" name="TextBox 17"/>
          <p:cNvSpPr txBox="1"/>
          <p:nvPr/>
        </p:nvSpPr>
        <p:spPr>
          <a:xfrm>
            <a:off x="597406" y="3640608"/>
            <a:ext cx="2744123" cy="2354491"/>
          </a:xfrm>
          <a:prstGeom prst="rect">
            <a:avLst/>
          </a:prstGeom>
          <a:noFill/>
        </p:spPr>
        <p:txBody>
          <a:bodyPr wrap="square" rtlCol="0" anchor="t">
            <a:spAutoFit/>
          </a:bodyPr>
          <a:lstStyle/>
          <a:p>
            <a:r>
              <a:rPr lang="en-US" sz="1500" dirty="0">
                <a:latin typeface="Bahnschrift Light" panose="020B0502040204020203" pitchFamily="34" charset="0"/>
              </a:rPr>
              <a:t>The Patient Healthcare Experience: Patients &amp; Providers</a:t>
            </a:r>
            <a:endParaRPr lang="en-US" sz="1500" dirty="0"/>
          </a:p>
          <a:p>
            <a:endParaRPr lang="en-US" sz="900" dirty="0">
              <a:latin typeface="Bahnschrift Light" panose="020B0502040204020203" pitchFamily="34" charset="0"/>
            </a:endParaRPr>
          </a:p>
          <a:p>
            <a:r>
              <a:rPr lang="en-US" sz="1500" dirty="0">
                <a:latin typeface="Bahnschrift Light" panose="020B0502040204020203" pitchFamily="34" charset="0"/>
              </a:rPr>
              <a:t>Patient-Driven Goal Setting</a:t>
            </a:r>
          </a:p>
          <a:p>
            <a:endParaRPr lang="en-US" sz="900" dirty="0">
              <a:latin typeface="Bahnschrift Light" panose="020B0502040204020203" pitchFamily="34" charset="0"/>
            </a:endParaRPr>
          </a:p>
          <a:p>
            <a:r>
              <a:rPr lang="en-US" sz="1500" dirty="0">
                <a:latin typeface="Bahnschrift Light" panose="020B0502040204020203" pitchFamily="34" charset="0"/>
              </a:rPr>
              <a:t>Behavioral and Social Determinants of Health</a:t>
            </a:r>
          </a:p>
          <a:p>
            <a:endParaRPr lang="en-US" sz="900" dirty="0">
              <a:latin typeface="Bahnschrift Light" panose="020B0502040204020203" pitchFamily="34" charset="0"/>
            </a:endParaRPr>
          </a:p>
          <a:p>
            <a:r>
              <a:rPr lang="en-US" sz="1500" dirty="0">
                <a:latin typeface="Bahnschrift Light" panose="020B0502040204020203" pitchFamily="34" charset="0"/>
              </a:rPr>
              <a:t>The Patient’s Online Experience</a:t>
            </a:r>
          </a:p>
        </p:txBody>
      </p:sp>
      <p:sp>
        <p:nvSpPr>
          <p:cNvPr id="19" name="TextBox 18"/>
          <p:cNvSpPr txBox="1"/>
          <p:nvPr/>
        </p:nvSpPr>
        <p:spPr>
          <a:xfrm>
            <a:off x="3538146" y="3646897"/>
            <a:ext cx="2577766" cy="1523494"/>
          </a:xfrm>
          <a:prstGeom prst="rect">
            <a:avLst/>
          </a:prstGeom>
          <a:noFill/>
        </p:spPr>
        <p:txBody>
          <a:bodyPr wrap="square" rtlCol="0">
            <a:spAutoFit/>
          </a:bodyPr>
          <a:lstStyle/>
          <a:p>
            <a:r>
              <a:rPr lang="en-US" sz="1500" dirty="0">
                <a:latin typeface="Bahnschrift Light" panose="020B0502040204020203" pitchFamily="34" charset="0"/>
              </a:rPr>
              <a:t>The Role of Primary Care</a:t>
            </a:r>
          </a:p>
          <a:p>
            <a:endParaRPr lang="en-US" sz="900" dirty="0">
              <a:latin typeface="Bahnschrift Light" panose="020B0502040204020203" pitchFamily="34" charset="0"/>
            </a:endParaRPr>
          </a:p>
          <a:p>
            <a:r>
              <a:rPr lang="en-US" sz="1500" dirty="0">
                <a:latin typeface="Bahnschrift Light" panose="020B0502040204020203" pitchFamily="34" charset="0"/>
              </a:rPr>
              <a:t>Health System Integration, Care Coordination, and Navigation</a:t>
            </a:r>
          </a:p>
          <a:p>
            <a:endParaRPr lang="en-US" sz="900" dirty="0">
              <a:latin typeface="Bahnschrift Light" panose="020B0502040204020203" pitchFamily="34" charset="0"/>
            </a:endParaRPr>
          </a:p>
          <a:p>
            <a:r>
              <a:rPr lang="en-US" sz="1500" dirty="0">
                <a:latin typeface="Bahnschrift Light" panose="020B0502040204020203" pitchFamily="34" charset="0"/>
              </a:rPr>
              <a:t>Joy and Meaning in Practice</a:t>
            </a:r>
          </a:p>
        </p:txBody>
      </p:sp>
      <p:sp>
        <p:nvSpPr>
          <p:cNvPr id="20" name="TextBox 19"/>
          <p:cNvSpPr txBox="1"/>
          <p:nvPr/>
        </p:nvSpPr>
        <p:spPr>
          <a:xfrm>
            <a:off x="6149814" y="3640608"/>
            <a:ext cx="2577766" cy="1985159"/>
          </a:xfrm>
          <a:prstGeom prst="rect">
            <a:avLst/>
          </a:prstGeom>
          <a:noFill/>
        </p:spPr>
        <p:txBody>
          <a:bodyPr wrap="square" rtlCol="0">
            <a:spAutoFit/>
          </a:bodyPr>
          <a:lstStyle/>
          <a:p>
            <a:r>
              <a:rPr lang="en-US" sz="1500" dirty="0">
                <a:latin typeface="Bahnschrift Light" panose="020B0502040204020203" pitchFamily="34" charset="0"/>
              </a:rPr>
              <a:t>Policy and Health Care Reform</a:t>
            </a:r>
          </a:p>
          <a:p>
            <a:endParaRPr lang="en-US" sz="900" dirty="0">
              <a:latin typeface="Bahnschrift Light" panose="020B0502040204020203" pitchFamily="34" charset="0"/>
            </a:endParaRPr>
          </a:p>
          <a:p>
            <a:r>
              <a:rPr lang="en-US" sz="1500" dirty="0">
                <a:latin typeface="Bahnschrift Light" panose="020B0502040204020203" pitchFamily="34" charset="0"/>
              </a:rPr>
              <a:t>Teamwork and Interprofessional Collaboration</a:t>
            </a:r>
          </a:p>
          <a:p>
            <a:endParaRPr lang="en-US" sz="900" dirty="0">
              <a:latin typeface="Bahnschrift Light" panose="020B0502040204020203" pitchFamily="34" charset="0"/>
            </a:endParaRPr>
          </a:p>
          <a:p>
            <a:r>
              <a:rPr lang="en-US" sz="1500" dirty="0">
                <a:latin typeface="Bahnschrift Light" panose="020B0502040204020203" pitchFamily="34" charset="0"/>
              </a:rPr>
              <a:t>Systems Thinking and Health System Improvement</a:t>
            </a:r>
          </a:p>
        </p:txBody>
      </p:sp>
      <p:sp>
        <p:nvSpPr>
          <p:cNvPr id="26" name="Oval 25"/>
          <p:cNvSpPr/>
          <p:nvPr/>
        </p:nvSpPr>
        <p:spPr>
          <a:xfrm>
            <a:off x="421079" y="3773236"/>
            <a:ext cx="178059" cy="178059"/>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1</a:t>
            </a:r>
          </a:p>
        </p:txBody>
      </p:sp>
      <p:sp>
        <p:nvSpPr>
          <p:cNvPr id="33" name="TextBox 32"/>
          <p:cNvSpPr txBox="1"/>
          <p:nvPr/>
        </p:nvSpPr>
        <p:spPr>
          <a:xfrm>
            <a:off x="597405" y="2479882"/>
            <a:ext cx="2670297" cy="507831"/>
          </a:xfrm>
          <a:prstGeom prst="rect">
            <a:avLst/>
          </a:prstGeom>
          <a:noFill/>
        </p:spPr>
        <p:txBody>
          <a:bodyPr wrap="square" rtlCol="0">
            <a:spAutoFit/>
          </a:bodyPr>
          <a:lstStyle/>
          <a:p>
            <a:r>
              <a:rPr lang="en-US" sz="1350" dirty="0">
                <a:latin typeface="Bahnschrift Light" panose="020B0502040204020203" pitchFamily="34" charset="0"/>
              </a:rPr>
              <a:t>The Patient and Caregiver Journey</a:t>
            </a:r>
          </a:p>
        </p:txBody>
      </p:sp>
      <p:sp>
        <p:nvSpPr>
          <p:cNvPr id="35" name="TextBox 34"/>
          <p:cNvSpPr txBox="1"/>
          <p:nvPr/>
        </p:nvSpPr>
        <p:spPr>
          <a:xfrm>
            <a:off x="6070022" y="2485634"/>
            <a:ext cx="2007179" cy="300082"/>
          </a:xfrm>
          <a:prstGeom prst="rect">
            <a:avLst/>
          </a:prstGeom>
          <a:noFill/>
        </p:spPr>
        <p:txBody>
          <a:bodyPr wrap="square" rtlCol="0">
            <a:spAutoFit/>
          </a:bodyPr>
          <a:lstStyle/>
          <a:p>
            <a:pPr algn="ctr"/>
            <a:r>
              <a:rPr lang="en-US" sz="1350" dirty="0">
                <a:latin typeface="Bahnschrift Light" panose="020B0502040204020203" pitchFamily="34" charset="0"/>
              </a:rPr>
              <a:t>Change Leadership</a:t>
            </a:r>
          </a:p>
        </p:txBody>
      </p:sp>
      <p:sp>
        <p:nvSpPr>
          <p:cNvPr id="34" name="TextBox 33"/>
          <p:cNvSpPr txBox="1"/>
          <p:nvPr/>
        </p:nvSpPr>
        <p:spPr>
          <a:xfrm>
            <a:off x="3267703" y="2403007"/>
            <a:ext cx="2555582" cy="715581"/>
          </a:xfrm>
          <a:prstGeom prst="rect">
            <a:avLst/>
          </a:prstGeom>
          <a:noFill/>
        </p:spPr>
        <p:txBody>
          <a:bodyPr wrap="square" rtlCol="0">
            <a:spAutoFit/>
          </a:bodyPr>
          <a:lstStyle/>
          <a:p>
            <a:pPr algn="ctr"/>
            <a:r>
              <a:rPr lang="en-US" sz="1350" dirty="0">
                <a:latin typeface="Bahnschrift Light" panose="020B0502040204020203" pitchFamily="34" charset="0"/>
              </a:rPr>
              <a:t>Environmental Factors Impacting Patient-Centered Care</a:t>
            </a:r>
          </a:p>
        </p:txBody>
      </p:sp>
      <p:sp>
        <p:nvSpPr>
          <p:cNvPr id="36" name="Oval 35">
            <a:extLst>
              <a:ext uri="{FF2B5EF4-FFF2-40B4-BE49-F238E27FC236}">
                <a16:creationId xmlns:a16="http://schemas.microsoft.com/office/drawing/2014/main" id="{136F2495-1D9B-644E-B436-478E37FD9324}"/>
              </a:ext>
            </a:extLst>
          </p:cNvPr>
          <p:cNvSpPr/>
          <p:nvPr/>
        </p:nvSpPr>
        <p:spPr>
          <a:xfrm>
            <a:off x="421873" y="4296192"/>
            <a:ext cx="178059" cy="178059"/>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2</a:t>
            </a:r>
          </a:p>
        </p:txBody>
      </p:sp>
      <p:sp>
        <p:nvSpPr>
          <p:cNvPr id="37" name="Oval 36">
            <a:extLst>
              <a:ext uri="{FF2B5EF4-FFF2-40B4-BE49-F238E27FC236}">
                <a16:creationId xmlns:a16="http://schemas.microsoft.com/office/drawing/2014/main" id="{203818E4-CC67-7A4C-8AB2-618402C82283}"/>
              </a:ext>
            </a:extLst>
          </p:cNvPr>
          <p:cNvSpPr/>
          <p:nvPr/>
        </p:nvSpPr>
        <p:spPr>
          <a:xfrm>
            <a:off x="421079" y="4705205"/>
            <a:ext cx="178059" cy="178059"/>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3</a:t>
            </a:r>
          </a:p>
        </p:txBody>
      </p:sp>
      <p:sp>
        <p:nvSpPr>
          <p:cNvPr id="38" name="Oval 37">
            <a:extLst>
              <a:ext uri="{FF2B5EF4-FFF2-40B4-BE49-F238E27FC236}">
                <a16:creationId xmlns:a16="http://schemas.microsoft.com/office/drawing/2014/main" id="{EE00A999-5486-0B43-B109-4653CBA62614}"/>
              </a:ext>
            </a:extLst>
          </p:cNvPr>
          <p:cNvSpPr/>
          <p:nvPr/>
        </p:nvSpPr>
        <p:spPr>
          <a:xfrm>
            <a:off x="432822" y="5247389"/>
            <a:ext cx="178059" cy="178059"/>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4</a:t>
            </a:r>
          </a:p>
        </p:txBody>
      </p:sp>
      <p:sp>
        <p:nvSpPr>
          <p:cNvPr id="39" name="Oval 38">
            <a:extLst>
              <a:ext uri="{FF2B5EF4-FFF2-40B4-BE49-F238E27FC236}">
                <a16:creationId xmlns:a16="http://schemas.microsoft.com/office/drawing/2014/main" id="{8F3D33DD-3011-D445-B581-77A3AB1AD3FA}"/>
              </a:ext>
            </a:extLst>
          </p:cNvPr>
          <p:cNvSpPr/>
          <p:nvPr/>
        </p:nvSpPr>
        <p:spPr>
          <a:xfrm>
            <a:off x="3358480" y="3716903"/>
            <a:ext cx="178059" cy="178059"/>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1</a:t>
            </a:r>
          </a:p>
        </p:txBody>
      </p:sp>
      <p:sp>
        <p:nvSpPr>
          <p:cNvPr id="40" name="Oval 39">
            <a:extLst>
              <a:ext uri="{FF2B5EF4-FFF2-40B4-BE49-F238E27FC236}">
                <a16:creationId xmlns:a16="http://schemas.microsoft.com/office/drawing/2014/main" id="{16B64052-B09E-DE4E-A2F4-2CD195EFB2B1}"/>
              </a:ext>
            </a:extLst>
          </p:cNvPr>
          <p:cNvSpPr/>
          <p:nvPr/>
        </p:nvSpPr>
        <p:spPr>
          <a:xfrm>
            <a:off x="3358480" y="4181522"/>
            <a:ext cx="178059" cy="178059"/>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2</a:t>
            </a:r>
          </a:p>
        </p:txBody>
      </p:sp>
      <p:sp>
        <p:nvSpPr>
          <p:cNvPr id="41" name="Oval 40">
            <a:extLst>
              <a:ext uri="{FF2B5EF4-FFF2-40B4-BE49-F238E27FC236}">
                <a16:creationId xmlns:a16="http://schemas.microsoft.com/office/drawing/2014/main" id="{413E274E-55D5-FA4F-835B-7E0B8ECF8CC1}"/>
              </a:ext>
            </a:extLst>
          </p:cNvPr>
          <p:cNvSpPr/>
          <p:nvPr/>
        </p:nvSpPr>
        <p:spPr>
          <a:xfrm>
            <a:off x="3346451" y="4916472"/>
            <a:ext cx="178059" cy="178059"/>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3</a:t>
            </a:r>
          </a:p>
        </p:txBody>
      </p:sp>
      <p:sp>
        <p:nvSpPr>
          <p:cNvPr id="42" name="Oval 41">
            <a:extLst>
              <a:ext uri="{FF2B5EF4-FFF2-40B4-BE49-F238E27FC236}">
                <a16:creationId xmlns:a16="http://schemas.microsoft.com/office/drawing/2014/main" id="{E937F9FB-F258-6340-B366-DFD94A68BCB0}"/>
              </a:ext>
            </a:extLst>
          </p:cNvPr>
          <p:cNvSpPr/>
          <p:nvPr/>
        </p:nvSpPr>
        <p:spPr>
          <a:xfrm>
            <a:off x="5971754" y="3730147"/>
            <a:ext cx="178059" cy="178059"/>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1</a:t>
            </a:r>
          </a:p>
        </p:txBody>
      </p:sp>
      <p:sp>
        <p:nvSpPr>
          <p:cNvPr id="43" name="Oval 42">
            <a:extLst>
              <a:ext uri="{FF2B5EF4-FFF2-40B4-BE49-F238E27FC236}">
                <a16:creationId xmlns:a16="http://schemas.microsoft.com/office/drawing/2014/main" id="{D25527BB-8C04-B24A-B05B-0726C63D7532}"/>
              </a:ext>
            </a:extLst>
          </p:cNvPr>
          <p:cNvSpPr/>
          <p:nvPr/>
        </p:nvSpPr>
        <p:spPr>
          <a:xfrm>
            <a:off x="5954804" y="4172847"/>
            <a:ext cx="178059" cy="178059"/>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2</a:t>
            </a:r>
          </a:p>
        </p:txBody>
      </p:sp>
      <p:sp>
        <p:nvSpPr>
          <p:cNvPr id="44" name="Oval 43">
            <a:extLst>
              <a:ext uri="{FF2B5EF4-FFF2-40B4-BE49-F238E27FC236}">
                <a16:creationId xmlns:a16="http://schemas.microsoft.com/office/drawing/2014/main" id="{5BFF10D3-417D-B742-B533-12919224E832}"/>
              </a:ext>
            </a:extLst>
          </p:cNvPr>
          <p:cNvSpPr/>
          <p:nvPr/>
        </p:nvSpPr>
        <p:spPr>
          <a:xfrm>
            <a:off x="5971754" y="4738413"/>
            <a:ext cx="178059" cy="178059"/>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3</a:t>
            </a:r>
          </a:p>
        </p:txBody>
      </p:sp>
      <p:sp>
        <p:nvSpPr>
          <p:cNvPr id="21" name="Rectangle 20">
            <a:extLst>
              <a:ext uri="{FF2B5EF4-FFF2-40B4-BE49-F238E27FC236}">
                <a16:creationId xmlns:a16="http://schemas.microsoft.com/office/drawing/2014/main" id="{C74260B3-8492-0742-9592-A3122F2E8EF0}"/>
              </a:ext>
            </a:extLst>
          </p:cNvPr>
          <p:cNvSpPr/>
          <p:nvPr/>
        </p:nvSpPr>
        <p:spPr>
          <a:xfrm>
            <a:off x="2975270" y="1340228"/>
            <a:ext cx="3117328" cy="461665"/>
          </a:xfrm>
          <a:prstGeom prst="rect">
            <a:avLst/>
          </a:prstGeom>
        </p:spPr>
        <p:txBody>
          <a:bodyPr wrap="none">
            <a:spAutoFit/>
          </a:bodyPr>
          <a:lstStyle/>
          <a:p>
            <a:r>
              <a:rPr lang="en-US" sz="2400" dirty="0">
                <a:solidFill>
                  <a:schemeClr val="accent1">
                    <a:lumMod val="50000"/>
                  </a:schemeClr>
                </a:solidFill>
                <a:latin typeface="Gill Sans MT" panose="020B0502020104020203" pitchFamily="34" charset="77"/>
              </a:rPr>
              <a:t>Walk With Me Timeline</a:t>
            </a:r>
          </a:p>
        </p:txBody>
      </p:sp>
      <p:pic>
        <p:nvPicPr>
          <p:cNvPr id="45" name="Picture 44">
            <a:extLst>
              <a:ext uri="{FF2B5EF4-FFF2-40B4-BE49-F238E27FC236}">
                <a16:creationId xmlns:a16="http://schemas.microsoft.com/office/drawing/2014/main" id="{4CF00B1E-2088-4D4E-9E8F-D0359EB166BC}"/>
              </a:ext>
            </a:extLst>
          </p:cNvPr>
          <p:cNvPicPr>
            <a:picLocks noChangeAspect="1"/>
          </p:cNvPicPr>
          <p:nvPr/>
        </p:nvPicPr>
        <p:blipFill>
          <a:blip r:embed="rId3"/>
          <a:stretch>
            <a:fillRect/>
          </a:stretch>
        </p:blipFill>
        <p:spPr>
          <a:xfrm>
            <a:off x="6820621" y="6262495"/>
            <a:ext cx="2233142" cy="595505"/>
          </a:xfrm>
          <a:prstGeom prst="rect">
            <a:avLst/>
          </a:prstGeom>
        </p:spPr>
      </p:pic>
    </p:spTree>
    <p:extLst>
      <p:ext uri="{BB962C8B-B14F-4D97-AF65-F5344CB8AC3E}">
        <p14:creationId xmlns:p14="http://schemas.microsoft.com/office/powerpoint/2010/main" val="10307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74E2D0-541C-42CA-A47B-89BC2870A4C2}"/>
              </a:ext>
            </a:extLst>
          </p:cNvPr>
          <p:cNvSpPr>
            <a:spLocks noGrp="1"/>
          </p:cNvSpPr>
          <p:nvPr>
            <p:ph type="title"/>
          </p:nvPr>
        </p:nvSpPr>
        <p:spPr>
          <a:xfrm>
            <a:off x="505677" y="914400"/>
            <a:ext cx="2743200" cy="2887579"/>
          </a:xfrm>
        </p:spPr>
        <p:txBody>
          <a:bodyPr vert="horz" lIns="91440" tIns="45720" rIns="91440" bIns="45720" rtlCol="0" anchor="b">
            <a:normAutofit/>
          </a:bodyPr>
          <a:lstStyle/>
          <a:p>
            <a:pPr defTabSz="914400">
              <a:lnSpc>
                <a:spcPct val="90000"/>
              </a:lnSpc>
            </a:pPr>
            <a:r>
              <a:rPr lang="en-US" sz="3900" kern="1200">
                <a:solidFill>
                  <a:srgbClr val="FFFFFF"/>
                </a:solidFill>
                <a:latin typeface="+mj-lt"/>
                <a:ea typeface="+mj-ea"/>
                <a:cs typeface="+mj-cs"/>
              </a:rPr>
              <a:t>Patient and Family Engaged Medical Education</a:t>
            </a:r>
          </a:p>
        </p:txBody>
      </p:sp>
      <p:sp>
        <p:nvSpPr>
          <p:cNvPr id="3" name="Content Placeholder 2">
            <a:extLst>
              <a:ext uri="{FF2B5EF4-FFF2-40B4-BE49-F238E27FC236}">
                <a16:creationId xmlns:a16="http://schemas.microsoft.com/office/drawing/2014/main" id="{F128EFE2-8634-410E-B146-6762E162B7B1}"/>
              </a:ext>
            </a:extLst>
          </p:cNvPr>
          <p:cNvSpPr>
            <a:spLocks noGrp="1"/>
          </p:cNvSpPr>
          <p:nvPr>
            <p:ph idx="1"/>
          </p:nvPr>
        </p:nvSpPr>
        <p:spPr>
          <a:xfrm>
            <a:off x="505677" y="4170501"/>
            <a:ext cx="2743200" cy="1525597"/>
          </a:xfrm>
        </p:spPr>
        <p:txBody>
          <a:bodyPr vert="horz" lIns="91440" tIns="45720" rIns="91440" bIns="45720" rtlCol="0">
            <a:normAutofit/>
          </a:bodyPr>
          <a:lstStyle/>
          <a:p>
            <a:pPr marL="0" indent="0" algn="ctr" defTabSz="914400">
              <a:lnSpc>
                <a:spcPct val="90000"/>
              </a:lnSpc>
              <a:spcBef>
                <a:spcPts val="1000"/>
              </a:spcBef>
              <a:buNone/>
            </a:pPr>
            <a:r>
              <a:rPr lang="en-US" sz="1700" kern="1200">
                <a:solidFill>
                  <a:srgbClr val="FFFFFF"/>
                </a:solidFill>
                <a:latin typeface="+mn-lt"/>
                <a:ea typeface="+mn-ea"/>
                <a:cs typeface="+mn-cs"/>
              </a:rPr>
              <a:t>Learning from Real Patients in Authentic Learning Environments</a:t>
            </a:r>
          </a:p>
        </p:txBody>
      </p:sp>
      <p:cxnSp>
        <p:nvCxnSpPr>
          <p:cNvPr id="14" name="Straight Connector 1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77D6F5-10A1-4AA5-AED0-D257FC1A275E}"/>
              </a:ext>
            </a:extLst>
          </p:cNvPr>
          <p:cNvPicPr>
            <a:picLocks noChangeAspect="1"/>
          </p:cNvPicPr>
          <p:nvPr/>
        </p:nvPicPr>
        <p:blipFill rotWithShape="1">
          <a:blip r:embed="rId2"/>
          <a:srcRect l="10345" r="7055"/>
          <a:stretch/>
        </p:blipFill>
        <p:spPr>
          <a:xfrm>
            <a:off x="3894177" y="492573"/>
            <a:ext cx="4857537" cy="5880796"/>
          </a:xfrm>
          <a:prstGeom prst="rect">
            <a:avLst/>
          </a:prstGeom>
        </p:spPr>
      </p:pic>
    </p:spTree>
    <p:extLst>
      <p:ext uri="{BB962C8B-B14F-4D97-AF65-F5344CB8AC3E}">
        <p14:creationId xmlns:p14="http://schemas.microsoft.com/office/powerpoint/2010/main" val="3922573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p:txBody>
          <a:bodyPr/>
          <a:lstStyle/>
          <a:p>
            <a:r>
              <a:rPr lang="en-US" dirty="0"/>
              <a:t>None</a:t>
            </a:r>
          </a:p>
        </p:txBody>
      </p:sp>
      <p:pic>
        <p:nvPicPr>
          <p:cNvPr id="4" name="Picture 3">
            <a:extLst>
              <a:ext uri="{FF2B5EF4-FFF2-40B4-BE49-F238E27FC236}">
                <a16:creationId xmlns:a16="http://schemas.microsoft.com/office/drawing/2014/main" id="{EE241236-1BEA-445D-AAA8-A395BFA0D777}"/>
              </a:ext>
            </a:extLst>
          </p:cNvPr>
          <p:cNvPicPr>
            <a:picLocks noChangeAspect="1"/>
          </p:cNvPicPr>
          <p:nvPr/>
        </p:nvPicPr>
        <p:blipFill>
          <a:blip r:embed="rId2"/>
          <a:stretch>
            <a:fillRect/>
          </a:stretch>
        </p:blipFill>
        <p:spPr>
          <a:xfrm>
            <a:off x="6107364" y="6063994"/>
            <a:ext cx="2977522" cy="794006"/>
          </a:xfrm>
          <a:prstGeom prst="rect">
            <a:avLst/>
          </a:prstGeom>
        </p:spPr>
      </p:pic>
    </p:spTree>
    <p:extLst>
      <p:ext uri="{BB962C8B-B14F-4D97-AF65-F5344CB8AC3E}">
        <p14:creationId xmlns:p14="http://schemas.microsoft.com/office/powerpoint/2010/main" val="428374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92069" y="2529334"/>
            <a:ext cx="8400499" cy="2172982"/>
          </a:xfrm>
        </p:spPr>
        <p:txBody>
          <a:bodyPr/>
          <a:lstStyle/>
          <a:p>
            <a:pPr marL="0" indent="0">
              <a:buNone/>
            </a:pPr>
            <a:r>
              <a:rPr lang="en-US" dirty="0"/>
              <a:t>Please evaluate this presentation using the conference mobile app! Simply click on the "clipboard" icon       on the presentation page.</a:t>
            </a:r>
          </a:p>
        </p:txBody>
      </p:sp>
      <p:pic>
        <p:nvPicPr>
          <p:cNvPr id="5" name="Picture 4" descr="Clipboa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871" y="3595625"/>
            <a:ext cx="465083" cy="491989"/>
          </a:xfrm>
          <a:prstGeom prst="rect">
            <a:avLst/>
          </a:prstGeom>
        </p:spPr>
      </p:pic>
      <p:pic>
        <p:nvPicPr>
          <p:cNvPr id="6" name="Picture 5">
            <a:extLst>
              <a:ext uri="{FF2B5EF4-FFF2-40B4-BE49-F238E27FC236}">
                <a16:creationId xmlns:a16="http://schemas.microsoft.com/office/drawing/2014/main" id="{F765D49A-3E53-4245-B6DB-C51D0B410531}"/>
              </a:ext>
            </a:extLst>
          </p:cNvPr>
          <p:cNvPicPr>
            <a:picLocks noChangeAspect="1"/>
          </p:cNvPicPr>
          <p:nvPr/>
        </p:nvPicPr>
        <p:blipFill>
          <a:blip r:embed="rId3"/>
          <a:stretch>
            <a:fillRect/>
          </a:stretch>
        </p:blipFill>
        <p:spPr>
          <a:xfrm>
            <a:off x="6083301" y="6063994"/>
            <a:ext cx="2977522" cy="794006"/>
          </a:xfrm>
          <a:prstGeom prst="rect">
            <a:avLst/>
          </a:prstGeom>
        </p:spPr>
      </p:pic>
    </p:spTree>
    <p:extLst>
      <p:ext uri="{BB962C8B-B14F-4D97-AF65-F5344CB8AC3E}">
        <p14:creationId xmlns:p14="http://schemas.microsoft.com/office/powerpoint/2010/main" val="4088416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0655F-9976-47C0-B009-A3DFEF74B82C}"/>
              </a:ext>
            </a:extLst>
          </p:cNvPr>
          <p:cNvSpPr>
            <a:spLocks noGrp="1"/>
          </p:cNvSpPr>
          <p:nvPr>
            <p:ph type="title"/>
          </p:nvPr>
        </p:nvSpPr>
        <p:spPr/>
        <p:txBody>
          <a:bodyPr/>
          <a:lstStyle/>
          <a:p>
            <a:r>
              <a:rPr lang="en-US" dirty="0"/>
              <a:t>Session Goals and Objectives</a:t>
            </a:r>
          </a:p>
        </p:txBody>
      </p:sp>
      <p:sp>
        <p:nvSpPr>
          <p:cNvPr id="3" name="Content Placeholder 2">
            <a:extLst>
              <a:ext uri="{FF2B5EF4-FFF2-40B4-BE49-F238E27FC236}">
                <a16:creationId xmlns:a16="http://schemas.microsoft.com/office/drawing/2014/main" id="{55A49079-4B1B-41E2-B72D-A14B437E7851}"/>
              </a:ext>
            </a:extLst>
          </p:cNvPr>
          <p:cNvSpPr>
            <a:spLocks noGrp="1"/>
          </p:cNvSpPr>
          <p:nvPr>
            <p:ph idx="1"/>
          </p:nvPr>
        </p:nvSpPr>
        <p:spPr/>
        <p:txBody>
          <a:bodyPr/>
          <a:lstStyle/>
          <a:p>
            <a:r>
              <a:rPr lang="en-US" dirty="0"/>
              <a:t>Discuss Patient &amp; Family Engaged Medical Education @ Stanford</a:t>
            </a:r>
          </a:p>
          <a:p>
            <a:r>
              <a:rPr lang="en-US" dirty="0"/>
              <a:t>Focus on the “Walk with Me” Course</a:t>
            </a:r>
          </a:p>
          <a:p>
            <a:r>
              <a:rPr lang="en-US" dirty="0"/>
              <a:t>Understand A Student Perspective of Curriculum</a:t>
            </a:r>
          </a:p>
          <a:p>
            <a:endParaRPr lang="en-US" dirty="0"/>
          </a:p>
        </p:txBody>
      </p:sp>
      <p:pic>
        <p:nvPicPr>
          <p:cNvPr id="4" name="Picture 3">
            <a:extLst>
              <a:ext uri="{FF2B5EF4-FFF2-40B4-BE49-F238E27FC236}">
                <a16:creationId xmlns:a16="http://schemas.microsoft.com/office/drawing/2014/main" id="{A0EAA6E4-AFA6-4461-99B8-5F2D43231E3F}"/>
              </a:ext>
            </a:extLst>
          </p:cNvPr>
          <p:cNvPicPr>
            <a:picLocks noChangeAspect="1"/>
          </p:cNvPicPr>
          <p:nvPr/>
        </p:nvPicPr>
        <p:blipFill>
          <a:blip r:embed="rId2"/>
          <a:stretch>
            <a:fillRect/>
          </a:stretch>
        </p:blipFill>
        <p:spPr>
          <a:xfrm>
            <a:off x="6116640" y="6063994"/>
            <a:ext cx="2977522" cy="794006"/>
          </a:xfrm>
          <a:prstGeom prst="rect">
            <a:avLst/>
          </a:prstGeom>
        </p:spPr>
      </p:pic>
    </p:spTree>
    <p:extLst>
      <p:ext uri="{BB962C8B-B14F-4D97-AF65-F5344CB8AC3E}">
        <p14:creationId xmlns:p14="http://schemas.microsoft.com/office/powerpoint/2010/main" val="2031569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E98E20-9BC8-4C3F-93E9-552A9DD374E2}"/>
              </a:ext>
            </a:extLst>
          </p:cNvPr>
          <p:cNvSpPr>
            <a:spLocks noGrp="1"/>
          </p:cNvSpPr>
          <p:nvPr>
            <p:ph idx="1"/>
          </p:nvPr>
        </p:nvSpPr>
        <p:spPr/>
        <p:txBody>
          <a:bodyPr/>
          <a:lstStyle/>
          <a:p>
            <a:pPr marL="0" indent="0">
              <a:buNone/>
            </a:pPr>
            <a:r>
              <a:rPr lang="en-US" dirty="0"/>
              <a:t>We are talking about:</a:t>
            </a:r>
          </a:p>
          <a:p>
            <a:pPr lvl="1"/>
            <a:r>
              <a:rPr lang="en-US" dirty="0"/>
              <a:t>Patients</a:t>
            </a:r>
          </a:p>
          <a:p>
            <a:pPr lvl="1"/>
            <a:r>
              <a:rPr lang="en-US" dirty="0"/>
              <a:t>Their Families</a:t>
            </a:r>
          </a:p>
          <a:p>
            <a:pPr lvl="1"/>
            <a:r>
              <a:rPr lang="en-US" dirty="0"/>
              <a:t>Their Caregivers</a:t>
            </a:r>
          </a:p>
        </p:txBody>
      </p:sp>
      <p:pic>
        <p:nvPicPr>
          <p:cNvPr id="4" name="Picture 3">
            <a:extLst>
              <a:ext uri="{FF2B5EF4-FFF2-40B4-BE49-F238E27FC236}">
                <a16:creationId xmlns:a16="http://schemas.microsoft.com/office/drawing/2014/main" id="{2914DE9F-ADA0-43B4-BD3D-6FD8F1779F98}"/>
              </a:ext>
            </a:extLst>
          </p:cNvPr>
          <p:cNvPicPr>
            <a:picLocks noChangeAspect="1"/>
          </p:cNvPicPr>
          <p:nvPr/>
        </p:nvPicPr>
        <p:blipFill rotWithShape="1">
          <a:blip r:embed="rId3"/>
          <a:srcRect t="9571" r="5819"/>
          <a:stretch/>
        </p:blipFill>
        <p:spPr>
          <a:xfrm>
            <a:off x="7122695" y="4296812"/>
            <a:ext cx="1564105" cy="2003389"/>
          </a:xfrm>
          <a:prstGeom prst="rect">
            <a:avLst/>
          </a:prstGeom>
        </p:spPr>
      </p:pic>
      <p:pic>
        <p:nvPicPr>
          <p:cNvPr id="5" name="Picture 4">
            <a:extLst>
              <a:ext uri="{FF2B5EF4-FFF2-40B4-BE49-F238E27FC236}">
                <a16:creationId xmlns:a16="http://schemas.microsoft.com/office/drawing/2014/main" id="{95135018-738B-4C6C-92E7-1DE9EC68DF3C}"/>
              </a:ext>
            </a:extLst>
          </p:cNvPr>
          <p:cNvPicPr>
            <a:picLocks noChangeAspect="1"/>
          </p:cNvPicPr>
          <p:nvPr/>
        </p:nvPicPr>
        <p:blipFill rotWithShape="1">
          <a:blip r:embed="rId4">
            <a:extLst>
              <a:ext uri="{BEBA8EAE-BF5A-486C-A8C5-ECC9F3942E4B}">
                <a14:imgProps xmlns:a14="http://schemas.microsoft.com/office/drawing/2010/main">
                  <a14:imgLayer>
                    <a14:imgEffect>
                      <a14:sharpenSoften amount="71000"/>
                    </a14:imgEffect>
                    <a14:imgEffect>
                      <a14:brightnessContrast bright="24000" contrast="-19000"/>
                    </a14:imgEffect>
                  </a14:imgLayer>
                </a14:imgProps>
              </a:ext>
            </a:extLst>
          </a:blip>
          <a:srcRect t="34272" r="31857"/>
          <a:stretch/>
        </p:blipFill>
        <p:spPr>
          <a:xfrm>
            <a:off x="4810063" y="4296813"/>
            <a:ext cx="1775571" cy="1961532"/>
          </a:xfrm>
          <a:prstGeom prst="rect">
            <a:avLst/>
          </a:prstGeom>
        </p:spPr>
      </p:pic>
      <p:pic>
        <p:nvPicPr>
          <p:cNvPr id="6" name="Picture 5">
            <a:extLst>
              <a:ext uri="{FF2B5EF4-FFF2-40B4-BE49-F238E27FC236}">
                <a16:creationId xmlns:a16="http://schemas.microsoft.com/office/drawing/2014/main" id="{24BB1858-913A-4E62-AB57-21133A5AFD3C}"/>
              </a:ext>
            </a:extLst>
          </p:cNvPr>
          <p:cNvPicPr>
            <a:picLocks noChangeAspect="1"/>
          </p:cNvPicPr>
          <p:nvPr/>
        </p:nvPicPr>
        <p:blipFill>
          <a:blip r:embed="rId5"/>
          <a:stretch>
            <a:fillRect/>
          </a:stretch>
        </p:blipFill>
        <p:spPr>
          <a:xfrm>
            <a:off x="5747084" y="2353322"/>
            <a:ext cx="2157663" cy="1692123"/>
          </a:xfrm>
          <a:prstGeom prst="rect">
            <a:avLst/>
          </a:prstGeom>
        </p:spPr>
      </p:pic>
      <p:pic>
        <p:nvPicPr>
          <p:cNvPr id="7" name="Picture 6">
            <a:extLst>
              <a:ext uri="{FF2B5EF4-FFF2-40B4-BE49-F238E27FC236}">
                <a16:creationId xmlns:a16="http://schemas.microsoft.com/office/drawing/2014/main" id="{7CCF0355-0372-4365-9D98-625B3E75778D}"/>
              </a:ext>
            </a:extLst>
          </p:cNvPr>
          <p:cNvPicPr>
            <a:picLocks noChangeAspect="1"/>
          </p:cNvPicPr>
          <p:nvPr/>
        </p:nvPicPr>
        <p:blipFill>
          <a:blip r:embed="rId6"/>
          <a:stretch>
            <a:fillRect/>
          </a:stretch>
        </p:blipFill>
        <p:spPr>
          <a:xfrm>
            <a:off x="6166478" y="6223423"/>
            <a:ext cx="2977522" cy="794006"/>
          </a:xfrm>
          <a:prstGeom prst="rect">
            <a:avLst/>
          </a:prstGeom>
        </p:spPr>
      </p:pic>
      <p:sp>
        <p:nvSpPr>
          <p:cNvPr id="9" name="Title 8">
            <a:extLst>
              <a:ext uri="{FF2B5EF4-FFF2-40B4-BE49-F238E27FC236}">
                <a16:creationId xmlns:a16="http://schemas.microsoft.com/office/drawing/2014/main" id="{9EF0B6A5-C85F-4414-BBCF-C65B854D913F}"/>
              </a:ext>
            </a:extLst>
          </p:cNvPr>
          <p:cNvSpPr>
            <a:spLocks noGrp="1"/>
          </p:cNvSpPr>
          <p:nvPr>
            <p:ph type="title"/>
          </p:nvPr>
        </p:nvSpPr>
        <p:spPr/>
        <p:txBody>
          <a:bodyPr/>
          <a:lstStyle/>
          <a:p>
            <a:r>
              <a:rPr lang="en-US" dirty="0"/>
              <a:t>When We Say Patients</a:t>
            </a:r>
          </a:p>
        </p:txBody>
      </p:sp>
    </p:spTree>
    <p:extLst>
      <p:ext uri="{BB962C8B-B14F-4D97-AF65-F5344CB8AC3E}">
        <p14:creationId xmlns:p14="http://schemas.microsoft.com/office/powerpoint/2010/main" val="1980239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9B5637-847E-4CF1-8298-F029271ED98A}"/>
              </a:ext>
            </a:extLst>
          </p:cNvPr>
          <p:cNvPicPr>
            <a:picLocks noChangeAspect="1"/>
          </p:cNvPicPr>
          <p:nvPr/>
        </p:nvPicPr>
        <p:blipFill>
          <a:blip r:embed="rId3"/>
          <a:stretch>
            <a:fillRect/>
          </a:stretch>
        </p:blipFill>
        <p:spPr>
          <a:xfrm>
            <a:off x="6166478" y="6223423"/>
            <a:ext cx="2977522" cy="794006"/>
          </a:xfrm>
          <a:prstGeom prst="rect">
            <a:avLst/>
          </a:prstGeom>
        </p:spPr>
      </p:pic>
      <p:sp>
        <p:nvSpPr>
          <p:cNvPr id="5" name="Rectangle 4">
            <a:extLst>
              <a:ext uri="{FF2B5EF4-FFF2-40B4-BE49-F238E27FC236}">
                <a16:creationId xmlns:a16="http://schemas.microsoft.com/office/drawing/2014/main" id="{3635AE6C-DD8F-4123-9C0D-13F0E7D6756B}"/>
              </a:ext>
            </a:extLst>
          </p:cNvPr>
          <p:cNvSpPr/>
          <p:nvPr/>
        </p:nvSpPr>
        <p:spPr>
          <a:xfrm>
            <a:off x="1369568" y="1787760"/>
            <a:ext cx="6763778" cy="3785652"/>
          </a:xfrm>
          <a:prstGeom prst="rect">
            <a:avLst/>
          </a:prstGeom>
        </p:spPr>
        <p:txBody>
          <a:bodyPr wrap="square">
            <a:spAutoFit/>
          </a:bodyPr>
          <a:lstStyle/>
          <a:p>
            <a:r>
              <a:rPr lang="en-US" sz="3000" i="1" dirty="0">
                <a:solidFill>
                  <a:schemeClr val="tx1">
                    <a:lumMod val="85000"/>
                    <a:lumOff val="15000"/>
                  </a:schemeClr>
                </a:solidFill>
                <a:latin typeface="+mj-lt"/>
              </a:rPr>
              <a:t>Patient &amp; Family Engaged Medical Education includes the patient, family, and caregiver perspective at the exploration, development, and implementation stages of curriculum design, moving the patients, families, and caregivers from the role of "end user" to that of </a:t>
            </a:r>
            <a:r>
              <a:rPr lang="en-US" sz="3000" b="1" i="1" dirty="0">
                <a:solidFill>
                  <a:schemeClr val="tx1">
                    <a:lumMod val="85000"/>
                    <a:lumOff val="15000"/>
                  </a:schemeClr>
                </a:solidFill>
                <a:latin typeface="+mj-lt"/>
              </a:rPr>
              <a:t>designer</a:t>
            </a:r>
            <a:r>
              <a:rPr lang="en-US" sz="3000" i="1" dirty="0">
                <a:solidFill>
                  <a:schemeClr val="tx1">
                    <a:lumMod val="85000"/>
                    <a:lumOff val="15000"/>
                  </a:schemeClr>
                </a:solidFill>
                <a:latin typeface="+mj-lt"/>
              </a:rPr>
              <a:t> of the hearts and minds of future clinicians. </a:t>
            </a:r>
          </a:p>
        </p:txBody>
      </p:sp>
      <p:sp>
        <p:nvSpPr>
          <p:cNvPr id="6" name="Rectangle 5">
            <a:extLst>
              <a:ext uri="{FF2B5EF4-FFF2-40B4-BE49-F238E27FC236}">
                <a16:creationId xmlns:a16="http://schemas.microsoft.com/office/drawing/2014/main" id="{D145E1B5-4459-4966-BDC9-5E349675A908}"/>
              </a:ext>
            </a:extLst>
          </p:cNvPr>
          <p:cNvSpPr/>
          <p:nvPr/>
        </p:nvSpPr>
        <p:spPr>
          <a:xfrm rot="16200000">
            <a:off x="-2210624" y="3074766"/>
            <a:ext cx="5334415" cy="1200329"/>
          </a:xfrm>
          <a:prstGeom prst="rect">
            <a:avLst/>
          </a:prstGeom>
        </p:spPr>
        <p:txBody>
          <a:bodyPr wrap="square">
            <a:spAutoFit/>
          </a:bodyPr>
          <a:lstStyle/>
          <a:p>
            <a:r>
              <a:rPr lang="en-US" sz="7200" b="1" dirty="0">
                <a:solidFill>
                  <a:srgbClr val="C4D8EF"/>
                </a:solidFill>
                <a:latin typeface="Arial" panose="020B0604020202020204" pitchFamily="34" charset="0"/>
              </a:rPr>
              <a:t>Community </a:t>
            </a:r>
            <a:endParaRPr lang="en-US" sz="7200" dirty="0"/>
          </a:p>
        </p:txBody>
      </p:sp>
      <p:sp>
        <p:nvSpPr>
          <p:cNvPr id="7" name="Rectangle 6">
            <a:extLst>
              <a:ext uri="{FF2B5EF4-FFF2-40B4-BE49-F238E27FC236}">
                <a16:creationId xmlns:a16="http://schemas.microsoft.com/office/drawing/2014/main" id="{6B6AEF7D-4FF1-4D0A-87B6-C831745FD6CC}"/>
              </a:ext>
            </a:extLst>
          </p:cNvPr>
          <p:cNvSpPr/>
          <p:nvPr/>
        </p:nvSpPr>
        <p:spPr>
          <a:xfrm>
            <a:off x="3620408" y="574584"/>
            <a:ext cx="5523592" cy="1200329"/>
          </a:xfrm>
          <a:prstGeom prst="rect">
            <a:avLst/>
          </a:prstGeom>
        </p:spPr>
        <p:txBody>
          <a:bodyPr wrap="square">
            <a:spAutoFit/>
          </a:bodyPr>
          <a:lstStyle/>
          <a:p>
            <a:pPr algn="r"/>
            <a:r>
              <a:rPr lang="en-US" sz="7200" b="1" dirty="0">
                <a:solidFill>
                  <a:srgbClr val="B7CCE2"/>
                </a:solidFill>
                <a:latin typeface="Calibri" panose="020F0502020204030204" pitchFamily="34" charset="0"/>
              </a:rPr>
              <a:t>PARTNERSHIP </a:t>
            </a:r>
            <a:endParaRPr lang="en-US" sz="7200" dirty="0">
              <a:effectLst/>
            </a:endParaRPr>
          </a:p>
        </p:txBody>
      </p:sp>
      <p:sp>
        <p:nvSpPr>
          <p:cNvPr id="8" name="Rectangle 7">
            <a:extLst>
              <a:ext uri="{FF2B5EF4-FFF2-40B4-BE49-F238E27FC236}">
                <a16:creationId xmlns:a16="http://schemas.microsoft.com/office/drawing/2014/main" id="{2C7F2880-76A1-4DCE-85D3-AA1887814DE0}"/>
              </a:ext>
            </a:extLst>
          </p:cNvPr>
          <p:cNvSpPr/>
          <p:nvPr/>
        </p:nvSpPr>
        <p:spPr>
          <a:xfrm>
            <a:off x="5586353" y="5420097"/>
            <a:ext cx="4632481" cy="1200329"/>
          </a:xfrm>
          <a:prstGeom prst="rect">
            <a:avLst/>
          </a:prstGeom>
        </p:spPr>
        <p:txBody>
          <a:bodyPr wrap="square">
            <a:spAutoFit/>
          </a:bodyPr>
          <a:lstStyle/>
          <a:p>
            <a:r>
              <a:rPr lang="en-US" sz="7200" b="1" dirty="0">
                <a:solidFill>
                  <a:srgbClr val="C4D8EF"/>
                </a:solidFill>
                <a:effectLst/>
                <a:latin typeface="Arial" panose="020B0604020202020204" pitchFamily="34" charset="0"/>
              </a:rPr>
              <a:t>IMPACT </a:t>
            </a:r>
            <a:endParaRPr lang="en-US" sz="7200" dirty="0">
              <a:effectLst/>
            </a:endParaRPr>
          </a:p>
        </p:txBody>
      </p:sp>
    </p:spTree>
    <p:extLst>
      <p:ext uri="{BB962C8B-B14F-4D97-AF65-F5344CB8AC3E}">
        <p14:creationId xmlns:p14="http://schemas.microsoft.com/office/powerpoint/2010/main" val="2298104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DCC8F97-B8D6-40DF-8B19-6DC31F5D80E0}"/>
              </a:ext>
            </a:extLst>
          </p:cNvPr>
          <p:cNvSpPr txBox="1"/>
          <p:nvPr/>
        </p:nvSpPr>
        <p:spPr>
          <a:xfrm>
            <a:off x="0" y="137233"/>
            <a:ext cx="4610380" cy="594360"/>
          </a:xfrm>
          <a:prstGeom prst="rect">
            <a:avLst/>
          </a:prstGeom>
          <a:solidFill>
            <a:schemeClr val="bg1"/>
          </a:solidFill>
        </p:spPr>
        <p:txBody>
          <a:bodyPr wrap="square" rtlCol="0">
            <a:spAutoFit/>
          </a:bodyPr>
          <a:lstStyle/>
          <a:p>
            <a:endParaRPr lang="en-US" dirty="0"/>
          </a:p>
        </p:txBody>
      </p:sp>
      <p:grpSp>
        <p:nvGrpSpPr>
          <p:cNvPr id="4" name="Group 3">
            <a:extLst>
              <a:ext uri="{FF2B5EF4-FFF2-40B4-BE49-F238E27FC236}">
                <a16:creationId xmlns:a16="http://schemas.microsoft.com/office/drawing/2014/main" id="{20D3973E-47DE-4E7A-A4CA-CA4521CD759E}"/>
              </a:ext>
            </a:extLst>
          </p:cNvPr>
          <p:cNvGrpSpPr/>
          <p:nvPr/>
        </p:nvGrpSpPr>
        <p:grpSpPr>
          <a:xfrm>
            <a:off x="1399473" y="444399"/>
            <a:ext cx="7744527" cy="6012899"/>
            <a:chOff x="6371732" y="345626"/>
            <a:chExt cx="7128889" cy="6012899"/>
          </a:xfrm>
        </p:grpSpPr>
        <p:sp>
          <p:nvSpPr>
            <p:cNvPr id="5" name="TextBox 4">
              <a:extLst>
                <a:ext uri="{FF2B5EF4-FFF2-40B4-BE49-F238E27FC236}">
                  <a16:creationId xmlns:a16="http://schemas.microsoft.com/office/drawing/2014/main" id="{093D3AA1-EB5E-4A4B-A40B-6340ED3DEE81}"/>
                </a:ext>
              </a:extLst>
            </p:cNvPr>
            <p:cNvSpPr txBox="1"/>
            <p:nvPr/>
          </p:nvSpPr>
          <p:spPr>
            <a:xfrm>
              <a:off x="6415626" y="964737"/>
              <a:ext cx="874798" cy="830997"/>
            </a:xfrm>
            <a:prstGeom prst="rect">
              <a:avLst/>
            </a:prstGeom>
            <a:noFill/>
          </p:spPr>
          <p:txBody>
            <a:bodyPr wrap="square" rtlCol="0">
              <a:spAutoFit/>
            </a:bodyPr>
            <a:lstStyle/>
            <a:p>
              <a:r>
                <a:rPr lang="en-US" sz="4800" b="1" dirty="0">
                  <a:solidFill>
                    <a:schemeClr val="tx1">
                      <a:lumMod val="65000"/>
                      <a:lumOff val="35000"/>
                    </a:schemeClr>
                  </a:solidFill>
                </a:rPr>
                <a:t>42</a:t>
              </a:r>
            </a:p>
          </p:txBody>
        </p:sp>
        <p:cxnSp>
          <p:nvCxnSpPr>
            <p:cNvPr id="6" name="Straight Connector 5">
              <a:extLst>
                <a:ext uri="{FF2B5EF4-FFF2-40B4-BE49-F238E27FC236}">
                  <a16:creationId xmlns:a16="http://schemas.microsoft.com/office/drawing/2014/main" id="{B1221FCC-A98E-40C5-9167-4C19C86866BE}"/>
                </a:ext>
              </a:extLst>
            </p:cNvPr>
            <p:cNvCxnSpPr>
              <a:cxnSpLocks/>
            </p:cNvCxnSpPr>
            <p:nvPr/>
          </p:nvCxnSpPr>
          <p:spPr>
            <a:xfrm flipH="1">
              <a:off x="9339428" y="5072437"/>
              <a:ext cx="2486989" cy="0"/>
            </a:xfrm>
            <a:prstGeom prst="line">
              <a:avLst/>
            </a:prstGeom>
            <a:ln w="254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1795295F-7CDE-4C5E-BA12-E742A6707269}"/>
                </a:ext>
              </a:extLst>
            </p:cNvPr>
            <p:cNvGrpSpPr/>
            <p:nvPr/>
          </p:nvGrpSpPr>
          <p:grpSpPr>
            <a:xfrm>
              <a:off x="6371732" y="345626"/>
              <a:ext cx="7128889" cy="6012899"/>
              <a:chOff x="6371732" y="345626"/>
              <a:chExt cx="7128889" cy="6012899"/>
            </a:xfrm>
          </p:grpSpPr>
          <p:pic>
            <p:nvPicPr>
              <p:cNvPr id="8" name="Picture 7">
                <a:extLst>
                  <a:ext uri="{FF2B5EF4-FFF2-40B4-BE49-F238E27FC236}">
                    <a16:creationId xmlns:a16="http://schemas.microsoft.com/office/drawing/2014/main" id="{C257C61F-D30D-4C6A-8621-52EAE883C667}"/>
                  </a:ext>
                </a:extLst>
              </p:cNvPr>
              <p:cNvPicPr>
                <a:picLocks noChangeAspect="1"/>
              </p:cNvPicPr>
              <p:nvPr/>
            </p:nvPicPr>
            <p:blipFill>
              <a:blip r:embed="rId3"/>
              <a:stretch>
                <a:fillRect/>
              </a:stretch>
            </p:blipFill>
            <p:spPr>
              <a:xfrm>
                <a:off x="6814347" y="345626"/>
                <a:ext cx="4795267" cy="767926"/>
              </a:xfrm>
              <a:prstGeom prst="rect">
                <a:avLst/>
              </a:prstGeom>
            </p:spPr>
          </p:pic>
          <p:sp>
            <p:nvSpPr>
              <p:cNvPr id="9" name="TextBox 8">
                <a:extLst>
                  <a:ext uri="{FF2B5EF4-FFF2-40B4-BE49-F238E27FC236}">
                    <a16:creationId xmlns:a16="http://schemas.microsoft.com/office/drawing/2014/main" id="{91FC886F-0083-40DD-819F-38ED979C1197}"/>
                  </a:ext>
                </a:extLst>
              </p:cNvPr>
              <p:cNvSpPr txBox="1"/>
              <p:nvPr/>
            </p:nvSpPr>
            <p:spPr>
              <a:xfrm>
                <a:off x="9318567" y="3392234"/>
                <a:ext cx="3316909" cy="1631216"/>
              </a:xfrm>
              <a:prstGeom prst="rect">
                <a:avLst/>
              </a:prstGeom>
              <a:noFill/>
            </p:spPr>
            <p:txBody>
              <a:bodyPr wrap="square" rtlCol="0">
                <a:spAutoFit/>
              </a:bodyPr>
              <a:lstStyle/>
              <a:p>
                <a:r>
                  <a:rPr lang="en-US" sz="2000" dirty="0">
                    <a:solidFill>
                      <a:schemeClr val="accent5">
                        <a:lumMod val="75000"/>
                      </a:schemeClr>
                    </a:solidFill>
                    <a:latin typeface="Arial" panose="020B0604020202020204" pitchFamily="34" charset="0"/>
                    <a:ea typeface="Helvetica Neue" panose="02000503000000020004" pitchFamily="2" charset="0"/>
                    <a:cs typeface="Arial" panose="020B0604020202020204" pitchFamily="34" charset="0"/>
                  </a:rPr>
                  <a:t>    </a:t>
                </a:r>
                <a:r>
                  <a:rPr lang="en-US" sz="2000" dirty="0">
                    <a:solidFill>
                      <a:schemeClr val="accent5"/>
                    </a:solidFill>
                    <a:latin typeface="Gill Sans Light" panose="020B0302020104020203" pitchFamily="34" charset="-79"/>
                    <a:ea typeface="Helvetica Neue" panose="02000503000000020004" pitchFamily="2" charset="0"/>
                    <a:cs typeface="Gill Sans Light" panose="020B0302020104020203" pitchFamily="34" charset="-79"/>
                  </a:rPr>
                  <a:t>Pre-Clerkship Medical School courses that reference patient engagement in the course description</a:t>
                </a:r>
              </a:p>
            </p:txBody>
          </p:sp>
          <p:sp>
            <p:nvSpPr>
              <p:cNvPr id="10" name="TextBox 9">
                <a:extLst>
                  <a:ext uri="{FF2B5EF4-FFF2-40B4-BE49-F238E27FC236}">
                    <a16:creationId xmlns:a16="http://schemas.microsoft.com/office/drawing/2014/main" id="{7AD53A4E-63DE-45AC-97DE-CC07E3F57616}"/>
                  </a:ext>
                </a:extLst>
              </p:cNvPr>
              <p:cNvSpPr txBox="1"/>
              <p:nvPr/>
            </p:nvSpPr>
            <p:spPr>
              <a:xfrm>
                <a:off x="9270087" y="3107142"/>
                <a:ext cx="491453" cy="830997"/>
              </a:xfrm>
              <a:prstGeom prst="rect">
                <a:avLst/>
              </a:prstGeom>
              <a:noFill/>
            </p:spPr>
            <p:txBody>
              <a:bodyPr wrap="square" rtlCol="0">
                <a:spAutoFit/>
              </a:bodyPr>
              <a:lstStyle/>
              <a:p>
                <a:r>
                  <a:rPr lang="en-US" sz="4800" b="1" dirty="0">
                    <a:solidFill>
                      <a:schemeClr val="accent5"/>
                    </a:solidFill>
                  </a:rPr>
                  <a:t>5</a:t>
                </a:r>
              </a:p>
            </p:txBody>
          </p:sp>
          <p:sp>
            <p:nvSpPr>
              <p:cNvPr id="11" name="TextBox 10">
                <a:extLst>
                  <a:ext uri="{FF2B5EF4-FFF2-40B4-BE49-F238E27FC236}">
                    <a16:creationId xmlns:a16="http://schemas.microsoft.com/office/drawing/2014/main" id="{E0C6BDC7-7C1D-4B18-8E57-7DDA37F8C7E0}"/>
                  </a:ext>
                </a:extLst>
              </p:cNvPr>
              <p:cNvSpPr txBox="1"/>
              <p:nvPr/>
            </p:nvSpPr>
            <p:spPr>
              <a:xfrm>
                <a:off x="6371733" y="3661134"/>
                <a:ext cx="2951879" cy="1477328"/>
              </a:xfrm>
              <a:prstGeom prst="rect">
                <a:avLst/>
              </a:prstGeom>
              <a:noFill/>
              <a:ln>
                <a:noFill/>
              </a:ln>
            </p:spPr>
            <p:txBody>
              <a:bodyPr wrap="square" rtlCol="0">
                <a:spAutoFit/>
              </a:bodyPr>
              <a:lstStyle/>
              <a:p>
                <a:pPr marL="285750" indent="-285750">
                  <a:buFont typeface="Arial" panose="020B0604020202020204" pitchFamily="34" charset="0"/>
                  <a:buChar char="•"/>
                </a:pPr>
                <a:r>
                  <a:rPr lang="en-US" dirty="0">
                    <a:solidFill>
                      <a:schemeClr val="accent3"/>
                    </a:solidFill>
                    <a:latin typeface="Avenir Light" panose="020B0402020203020204" pitchFamily="34" charset="77"/>
                    <a:cs typeface="Gill Sans Light" panose="020B0302020104020203" pitchFamily="34" charset="-79"/>
                  </a:rPr>
                  <a:t>Clinical simulation participants</a:t>
                </a:r>
              </a:p>
              <a:p>
                <a:pPr marL="285750" indent="-285750">
                  <a:buFont typeface="Arial" panose="020B0604020202020204" pitchFamily="34" charset="0"/>
                  <a:buChar char="•"/>
                </a:pPr>
                <a:r>
                  <a:rPr lang="en-US" dirty="0">
                    <a:solidFill>
                      <a:schemeClr val="accent3"/>
                    </a:solidFill>
                    <a:latin typeface="Avenir Light" panose="020B0402020203020204" pitchFamily="34" charset="77"/>
                    <a:cs typeface="Gill Sans Light" panose="020B0302020104020203" pitchFamily="34" charset="-79"/>
                  </a:rPr>
                  <a:t>Research participants</a:t>
                </a:r>
              </a:p>
              <a:p>
                <a:pPr marL="285750" indent="-285750">
                  <a:buFont typeface="Arial" panose="020B0604020202020204" pitchFamily="34" charset="0"/>
                  <a:buChar char="•"/>
                </a:pPr>
                <a:r>
                  <a:rPr lang="en-US" dirty="0">
                    <a:solidFill>
                      <a:schemeClr val="accent3"/>
                    </a:solidFill>
                    <a:latin typeface="Avenir Light" panose="020B0402020203020204" pitchFamily="34" charset="77"/>
                    <a:cs typeface="Gill Sans Light" panose="020B0302020104020203" pitchFamily="34" charset="-79"/>
                  </a:rPr>
                  <a:t>Volunteer patients in clinic</a:t>
                </a:r>
                <a:endParaRPr lang="en-US" dirty="0">
                  <a:solidFill>
                    <a:schemeClr val="accent3"/>
                  </a:solidFill>
                </a:endParaRPr>
              </a:p>
            </p:txBody>
          </p:sp>
          <p:sp>
            <p:nvSpPr>
              <p:cNvPr id="12" name="TextBox 11">
                <a:extLst>
                  <a:ext uri="{FF2B5EF4-FFF2-40B4-BE49-F238E27FC236}">
                    <a16:creationId xmlns:a16="http://schemas.microsoft.com/office/drawing/2014/main" id="{FE292CD2-A833-4C58-8C46-B36F8B33D9F3}"/>
                  </a:ext>
                </a:extLst>
              </p:cNvPr>
              <p:cNvSpPr txBox="1"/>
              <p:nvPr/>
            </p:nvSpPr>
            <p:spPr>
              <a:xfrm>
                <a:off x="6455450" y="1296357"/>
                <a:ext cx="2744543" cy="1785104"/>
              </a:xfrm>
              <a:prstGeom prst="rect">
                <a:avLst/>
              </a:prstGeom>
              <a:noFill/>
            </p:spPr>
            <p:txBody>
              <a:bodyPr wrap="square" rtlCol="0">
                <a:spAutoFit/>
              </a:bodyPr>
              <a:lstStyle/>
              <a:p>
                <a:r>
                  <a:rPr lang="en-US" sz="2000" dirty="0">
                    <a:solidFill>
                      <a:schemeClr val="accent3">
                        <a:lumMod val="75000"/>
                        <a:lumOff val="25000"/>
                      </a:schemeClr>
                    </a:solidFill>
                    <a:latin typeface="Gill Sans Light" panose="020B0302020104020203" pitchFamily="34" charset="-79"/>
                    <a:ea typeface="Helvetica Neue UltraLight" panose="02000206000000020004" pitchFamily="2" charset="0"/>
                    <a:cs typeface="Gill Sans Light" panose="020B0302020104020203" pitchFamily="34" charset="-79"/>
                  </a:rPr>
                  <a:t>          </a:t>
                </a:r>
                <a:r>
                  <a:rPr lang="en-US" dirty="0">
                    <a:solidFill>
                      <a:schemeClr val="tx1">
                        <a:lumMod val="65000"/>
                        <a:lumOff val="35000"/>
                      </a:schemeClr>
                    </a:solidFill>
                    <a:latin typeface="Avenir Light" panose="020B0402020203020204" pitchFamily="34" charset="77"/>
                    <a:ea typeface="Helvetica Neue UltraLight" panose="02000206000000020004" pitchFamily="2" charset="0"/>
                    <a:cs typeface="Gill Sans Light" panose="020B0302020104020203" pitchFamily="34" charset="-79"/>
                  </a:rPr>
                  <a:t>Patient &amp; Family Partners engaged in longitudinal experience with Medical and Physician Assistant Students</a:t>
                </a:r>
              </a:p>
            </p:txBody>
          </p:sp>
          <p:cxnSp>
            <p:nvCxnSpPr>
              <p:cNvPr id="13" name="Straight Connector 12">
                <a:extLst>
                  <a:ext uri="{FF2B5EF4-FFF2-40B4-BE49-F238E27FC236}">
                    <a16:creationId xmlns:a16="http://schemas.microsoft.com/office/drawing/2014/main" id="{64D89D2C-65D6-4D8D-82DD-CD9B0CBFA802}"/>
                  </a:ext>
                </a:extLst>
              </p:cNvPr>
              <p:cNvCxnSpPr>
                <a:cxnSpLocks/>
              </p:cNvCxnSpPr>
              <p:nvPr/>
            </p:nvCxnSpPr>
            <p:spPr>
              <a:xfrm flipH="1">
                <a:off x="6533412" y="3127744"/>
                <a:ext cx="5272145" cy="25960"/>
              </a:xfrm>
              <a:prstGeom prst="line">
                <a:avLst/>
              </a:prstGeom>
              <a:ln w="254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8BC246-6A18-40B7-9796-BDC12243FE72}"/>
                  </a:ext>
                </a:extLst>
              </p:cNvPr>
              <p:cNvCxnSpPr>
                <a:cxnSpLocks/>
              </p:cNvCxnSpPr>
              <p:nvPr/>
            </p:nvCxnSpPr>
            <p:spPr>
              <a:xfrm>
                <a:off x="9167071" y="3306597"/>
                <a:ext cx="0" cy="2950017"/>
              </a:xfrm>
              <a:prstGeom prst="line">
                <a:avLst/>
              </a:prstGeom>
              <a:ln w="254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Triangle 4">
                <a:extLst>
                  <a:ext uri="{FF2B5EF4-FFF2-40B4-BE49-F238E27FC236}">
                    <a16:creationId xmlns:a16="http://schemas.microsoft.com/office/drawing/2014/main" id="{A9A4C1FC-E673-4A99-9F65-04273D54A2AA}"/>
                  </a:ext>
                </a:extLst>
              </p:cNvPr>
              <p:cNvSpPr/>
              <p:nvPr/>
            </p:nvSpPr>
            <p:spPr>
              <a:xfrm rot="5400000">
                <a:off x="8501105" y="2072696"/>
                <a:ext cx="1377393" cy="257532"/>
              </a:xfrm>
              <a:prstGeom prst="triangle">
                <a:avLst>
                  <a:gd name="adj" fmla="val 51177"/>
                </a:avLst>
              </a:prstGeom>
              <a:solidFill>
                <a:srgbClr val="970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8B283B2-3702-44D9-A7BA-35285BA108ED}"/>
                  </a:ext>
                </a:extLst>
              </p:cNvPr>
              <p:cNvSpPr txBox="1"/>
              <p:nvPr/>
            </p:nvSpPr>
            <p:spPr>
              <a:xfrm>
                <a:off x="6371732" y="5023627"/>
                <a:ext cx="2729781"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3"/>
                    </a:solidFill>
                    <a:latin typeface="Avenir Light" panose="020B0402020203020204" pitchFamily="34" charset="77"/>
                    <a:cs typeface="Gill Sans Light" panose="020B0302020104020203" pitchFamily="34" charset="-79"/>
                  </a:rPr>
                  <a:t>Admissions interviews</a:t>
                </a:r>
              </a:p>
              <a:p>
                <a:pPr marL="285750" indent="-285750">
                  <a:buFont typeface="Arial" panose="020B0604020202020204" pitchFamily="34" charset="0"/>
                  <a:buChar char="•"/>
                </a:pPr>
                <a:r>
                  <a:rPr lang="en-US" dirty="0">
                    <a:solidFill>
                      <a:schemeClr val="accent3"/>
                    </a:solidFill>
                    <a:latin typeface="Avenir Light" panose="020B0402020203020204" pitchFamily="34" charset="77"/>
                    <a:cs typeface="Gill Sans Light" panose="020B0302020104020203" pitchFamily="34" charset="-79"/>
                  </a:rPr>
                  <a:t>Guest speakers</a:t>
                </a:r>
              </a:p>
              <a:p>
                <a:pPr marL="285750" indent="-285750">
                  <a:buFont typeface="Arial" panose="020B0604020202020204" pitchFamily="34" charset="0"/>
                  <a:buChar char="•"/>
                </a:pPr>
                <a:r>
                  <a:rPr lang="en-US" dirty="0">
                    <a:solidFill>
                      <a:schemeClr val="accent3"/>
                    </a:solidFill>
                    <a:latin typeface="Avenir Light" panose="020B0402020203020204" pitchFamily="34" charset="77"/>
                    <a:cs typeface="Gill Sans Light" panose="020B0302020104020203" pitchFamily="34" charset="-79"/>
                  </a:rPr>
                  <a:t>Curriculum partners</a:t>
                </a:r>
              </a:p>
              <a:p>
                <a:pPr marL="285750" indent="-285750">
                  <a:buFont typeface="Arial" panose="020B0604020202020204" pitchFamily="34" charset="0"/>
                  <a:buChar char="•"/>
                </a:pPr>
                <a:r>
                  <a:rPr lang="en-US" dirty="0">
                    <a:solidFill>
                      <a:schemeClr val="accent3"/>
                    </a:solidFill>
                    <a:latin typeface="Avenir Light" panose="020B0402020203020204" pitchFamily="34" charset="77"/>
                    <a:cs typeface="Gill Sans Light" panose="020B0302020104020203" pitchFamily="34" charset="-79"/>
                  </a:rPr>
                  <a:t>Student mentors</a:t>
                </a:r>
              </a:p>
            </p:txBody>
          </p:sp>
          <p:sp>
            <p:nvSpPr>
              <p:cNvPr id="17" name="TextBox 16">
                <a:extLst>
                  <a:ext uri="{FF2B5EF4-FFF2-40B4-BE49-F238E27FC236}">
                    <a16:creationId xmlns:a16="http://schemas.microsoft.com/office/drawing/2014/main" id="{C96A5F99-C305-4E29-8E35-F8A78D71CD36}"/>
                  </a:ext>
                </a:extLst>
              </p:cNvPr>
              <p:cNvSpPr txBox="1"/>
              <p:nvPr/>
            </p:nvSpPr>
            <p:spPr>
              <a:xfrm>
                <a:off x="6505631" y="3273939"/>
                <a:ext cx="4525955" cy="369332"/>
              </a:xfrm>
              <a:prstGeom prst="rect">
                <a:avLst/>
              </a:prstGeom>
              <a:noFill/>
            </p:spPr>
            <p:txBody>
              <a:bodyPr wrap="square" rtlCol="0">
                <a:spAutoFit/>
              </a:bodyPr>
              <a:lstStyle/>
              <a:p>
                <a:r>
                  <a:rPr lang="en-US" b="1" dirty="0">
                    <a:solidFill>
                      <a:schemeClr val="accent3"/>
                    </a:solidFill>
                    <a:latin typeface="Avenir Roman" panose="02000503020000020003" pitchFamily="2" charset="0"/>
                    <a:cs typeface="Gill Sans Light" panose="020B0302020104020203" pitchFamily="34" charset="-79"/>
                  </a:rPr>
                  <a:t>Types of Engagement</a:t>
                </a:r>
              </a:p>
            </p:txBody>
          </p:sp>
          <p:sp>
            <p:nvSpPr>
              <p:cNvPr id="18" name="TextBox 17">
                <a:extLst>
                  <a:ext uri="{FF2B5EF4-FFF2-40B4-BE49-F238E27FC236}">
                    <a16:creationId xmlns:a16="http://schemas.microsoft.com/office/drawing/2014/main" id="{38B6AAC5-E89B-4F7E-AC9E-5AF3A23823EC}"/>
                  </a:ext>
                </a:extLst>
              </p:cNvPr>
              <p:cNvSpPr txBox="1"/>
              <p:nvPr/>
            </p:nvSpPr>
            <p:spPr>
              <a:xfrm>
                <a:off x="9216179" y="5188974"/>
                <a:ext cx="3632663" cy="1169551"/>
              </a:xfrm>
              <a:prstGeom prst="rect">
                <a:avLst/>
              </a:prstGeom>
              <a:noFill/>
            </p:spPr>
            <p:txBody>
              <a:bodyPr wrap="square" rtlCol="0">
                <a:spAutoFit/>
              </a:bodyPr>
              <a:lstStyle/>
              <a:p>
                <a:r>
                  <a:rPr lang="en-US" sz="1700" dirty="0">
                    <a:solidFill>
                      <a:srgbClr val="463365"/>
                    </a:solidFill>
                    <a:latin typeface="Avenir Light" panose="020B0402020203020204" pitchFamily="34" charset="77"/>
                    <a:ea typeface="Helvetica Neue" panose="02000503000000020004" pitchFamily="2" charset="0"/>
                    <a:cs typeface="Arial" panose="020B0604020202020204" pitchFamily="34" charset="0"/>
                  </a:rPr>
                  <a:t>Number of Patients, Families &amp; Caregivers volunteering across all School of Medicine Programs </a:t>
                </a:r>
                <a:r>
                  <a:rPr lang="en-US" dirty="0">
                    <a:solidFill>
                      <a:srgbClr val="463365"/>
                    </a:solidFill>
                    <a:latin typeface="Avenir Light" panose="020B0402020203020204" pitchFamily="34" charset="77"/>
                    <a:ea typeface="Helvetica Neue" panose="02000503000000020004" pitchFamily="2" charset="0"/>
                    <a:cs typeface="Arial" panose="020B0604020202020204" pitchFamily="34" charset="0"/>
                  </a:rPr>
                  <a:t>= </a:t>
                </a:r>
                <a:r>
                  <a:rPr lang="en-US" b="1" dirty="0">
                    <a:solidFill>
                      <a:srgbClr val="463365"/>
                    </a:solidFill>
                    <a:latin typeface="Avenir Roman" panose="02000503020000020003" pitchFamily="2" charset="0"/>
                    <a:ea typeface="Helvetica Neue" panose="02000503000000020004" pitchFamily="2" charset="0"/>
                    <a:cs typeface="Arial" panose="020B0604020202020204" pitchFamily="34" charset="0"/>
                  </a:rPr>
                  <a:t>Unknown</a:t>
                </a:r>
                <a:endParaRPr lang="en-US" b="1" dirty="0">
                  <a:solidFill>
                    <a:srgbClr val="463365"/>
                  </a:solidFill>
                  <a:latin typeface="Avenir Roman" panose="02000503020000020003" pitchFamily="2" charset="0"/>
                  <a:ea typeface="Helvetica Neue" panose="02000503000000020004" pitchFamily="2" charset="0"/>
                  <a:cs typeface="Gill Sans Light" panose="020B0302020104020203" pitchFamily="34" charset="-79"/>
                </a:endParaRPr>
              </a:p>
            </p:txBody>
          </p:sp>
          <p:sp>
            <p:nvSpPr>
              <p:cNvPr id="19" name="TextBox 18">
                <a:extLst>
                  <a:ext uri="{FF2B5EF4-FFF2-40B4-BE49-F238E27FC236}">
                    <a16:creationId xmlns:a16="http://schemas.microsoft.com/office/drawing/2014/main" id="{942F9124-B823-4510-BDA0-33B9F4C8366C}"/>
                  </a:ext>
                </a:extLst>
              </p:cNvPr>
              <p:cNvSpPr txBox="1"/>
              <p:nvPr/>
            </p:nvSpPr>
            <p:spPr>
              <a:xfrm>
                <a:off x="10662186" y="1859896"/>
                <a:ext cx="1469599" cy="784830"/>
              </a:xfrm>
              <a:prstGeom prst="rect">
                <a:avLst/>
              </a:prstGeom>
              <a:noFill/>
            </p:spPr>
            <p:txBody>
              <a:bodyPr wrap="square" rtlCol="0">
                <a:spAutoFit/>
              </a:bodyPr>
              <a:lstStyle/>
              <a:p>
                <a:r>
                  <a:rPr lang="en-US" sz="1500" dirty="0">
                    <a:solidFill>
                      <a:schemeClr val="accent2">
                        <a:lumMod val="75000"/>
                      </a:schemeClr>
                    </a:solidFill>
                    <a:latin typeface="Gill Sans Light" panose="020B0302020104020203" pitchFamily="34" charset="-79"/>
                    <a:ea typeface="Helvetica Neue UltraLight" panose="02000206000000020004" pitchFamily="2" charset="0"/>
                    <a:cs typeface="Gill Sans Light" panose="020B0302020104020203" pitchFamily="34" charset="-79"/>
                  </a:rPr>
                  <a:t>SHC (81%)</a:t>
                </a:r>
              </a:p>
              <a:p>
                <a:r>
                  <a:rPr lang="en-US" sz="1500" dirty="0">
                    <a:solidFill>
                      <a:schemeClr val="accent5"/>
                    </a:solidFill>
                    <a:latin typeface="Gill Sans Light" panose="020B0302020104020203" pitchFamily="34" charset="-79"/>
                    <a:ea typeface="Helvetica Neue UltraLight" panose="02000206000000020004" pitchFamily="2" charset="0"/>
                    <a:cs typeface="Gill Sans Light" panose="020B0302020104020203" pitchFamily="34" charset="-79"/>
                  </a:rPr>
                  <a:t>SU (12%)</a:t>
                </a:r>
              </a:p>
              <a:p>
                <a:r>
                  <a:rPr lang="en-US" sz="1500" dirty="0">
                    <a:solidFill>
                      <a:srgbClr val="463365"/>
                    </a:solidFill>
                    <a:latin typeface="Gill Sans Light" panose="020B0302020104020203" pitchFamily="34" charset="-79"/>
                    <a:ea typeface="Helvetica Neue UltraLight" panose="02000206000000020004" pitchFamily="2" charset="0"/>
                    <a:cs typeface="Gill Sans Light" panose="020B0302020104020203" pitchFamily="34" charset="-79"/>
                  </a:rPr>
                  <a:t>CE Referral (7%) </a:t>
                </a:r>
                <a:endParaRPr lang="en-US" sz="1500" dirty="0">
                  <a:solidFill>
                    <a:srgbClr val="463365"/>
                  </a:solidFill>
                  <a:latin typeface="Avenir Light" panose="020B0402020203020204" pitchFamily="34" charset="77"/>
                  <a:ea typeface="Helvetica Neue UltraLight" panose="02000206000000020004" pitchFamily="2" charset="0"/>
                  <a:cs typeface="Gill Sans Light" panose="020B0302020104020203" pitchFamily="34" charset="-79"/>
                </a:endParaRPr>
              </a:p>
            </p:txBody>
          </p:sp>
          <p:pic>
            <p:nvPicPr>
              <p:cNvPr id="20" name="Picture 19">
                <a:extLst>
                  <a:ext uri="{FF2B5EF4-FFF2-40B4-BE49-F238E27FC236}">
                    <a16:creationId xmlns:a16="http://schemas.microsoft.com/office/drawing/2014/main" id="{7D48FAE2-CE73-46E0-8CDF-589DE7D85332}"/>
                  </a:ext>
                </a:extLst>
              </p:cNvPr>
              <p:cNvPicPr>
                <a:picLocks noChangeAspect="1"/>
              </p:cNvPicPr>
              <p:nvPr/>
            </p:nvPicPr>
            <p:blipFill>
              <a:blip r:embed="rId4"/>
              <a:stretch>
                <a:fillRect/>
              </a:stretch>
            </p:blipFill>
            <p:spPr>
              <a:xfrm>
                <a:off x="9366866" y="1587406"/>
                <a:ext cx="1290221" cy="1303454"/>
              </a:xfrm>
              <a:prstGeom prst="rect">
                <a:avLst/>
              </a:prstGeom>
            </p:spPr>
          </p:pic>
          <p:sp>
            <p:nvSpPr>
              <p:cNvPr id="21" name="TextBox 20">
                <a:extLst>
                  <a:ext uri="{FF2B5EF4-FFF2-40B4-BE49-F238E27FC236}">
                    <a16:creationId xmlns:a16="http://schemas.microsoft.com/office/drawing/2014/main" id="{904C8494-D349-42D1-926C-35A48546F80A}"/>
                  </a:ext>
                </a:extLst>
              </p:cNvPr>
              <p:cNvSpPr txBox="1"/>
              <p:nvPr/>
            </p:nvSpPr>
            <p:spPr>
              <a:xfrm>
                <a:off x="8974666" y="1190306"/>
                <a:ext cx="4525955" cy="369332"/>
              </a:xfrm>
              <a:prstGeom prst="rect">
                <a:avLst/>
              </a:prstGeom>
              <a:noFill/>
            </p:spPr>
            <p:txBody>
              <a:bodyPr wrap="square" rtlCol="0">
                <a:spAutoFit/>
              </a:bodyPr>
              <a:lstStyle/>
              <a:p>
                <a:r>
                  <a:rPr lang="en-US" b="1" dirty="0">
                    <a:solidFill>
                      <a:schemeClr val="accent1">
                        <a:lumMod val="75000"/>
                      </a:schemeClr>
                    </a:solidFill>
                    <a:latin typeface="Avenir Roman" panose="02000503020000020003" pitchFamily="2" charset="0"/>
                    <a:cs typeface="Gill Sans Light" panose="020B0302020104020203" pitchFamily="34" charset="-79"/>
                  </a:rPr>
                  <a:t>Recruitment Source</a:t>
                </a:r>
              </a:p>
            </p:txBody>
          </p:sp>
        </p:grpSp>
      </p:grpSp>
    </p:spTree>
    <p:extLst>
      <p:ext uri="{BB962C8B-B14F-4D97-AF65-F5344CB8AC3E}">
        <p14:creationId xmlns:p14="http://schemas.microsoft.com/office/powerpoint/2010/main" val="97218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93DB5-2789-4704-80CE-E454ED42119F}"/>
              </a:ext>
            </a:extLst>
          </p:cNvPr>
          <p:cNvSpPr>
            <a:spLocks noGrp="1"/>
          </p:cNvSpPr>
          <p:nvPr>
            <p:ph type="title"/>
          </p:nvPr>
        </p:nvSpPr>
        <p:spPr/>
        <p:txBody>
          <a:bodyPr>
            <a:normAutofit fontScale="90000"/>
          </a:bodyPr>
          <a:lstStyle/>
          <a:p>
            <a:r>
              <a:rPr lang="en-US" dirty="0"/>
              <a:t>Patient &amp; Family Engagement &amp; Student Enrollment</a:t>
            </a:r>
          </a:p>
        </p:txBody>
      </p:sp>
      <p:pic>
        <p:nvPicPr>
          <p:cNvPr id="4" name="Picture 3">
            <a:extLst>
              <a:ext uri="{FF2B5EF4-FFF2-40B4-BE49-F238E27FC236}">
                <a16:creationId xmlns:a16="http://schemas.microsoft.com/office/drawing/2014/main" id="{C79B5637-847E-4CF1-8298-F029271ED98A}"/>
              </a:ext>
            </a:extLst>
          </p:cNvPr>
          <p:cNvPicPr>
            <a:picLocks noChangeAspect="1"/>
          </p:cNvPicPr>
          <p:nvPr/>
        </p:nvPicPr>
        <p:blipFill>
          <a:blip r:embed="rId3"/>
          <a:stretch>
            <a:fillRect/>
          </a:stretch>
        </p:blipFill>
        <p:spPr>
          <a:xfrm>
            <a:off x="6166478" y="6223423"/>
            <a:ext cx="2977522" cy="794006"/>
          </a:xfrm>
          <a:prstGeom prst="rect">
            <a:avLst/>
          </a:prstGeom>
        </p:spPr>
      </p:pic>
      <p:pic>
        <p:nvPicPr>
          <p:cNvPr id="5" name="Picture 4">
            <a:extLst>
              <a:ext uri="{FF2B5EF4-FFF2-40B4-BE49-F238E27FC236}">
                <a16:creationId xmlns:a16="http://schemas.microsoft.com/office/drawing/2014/main" id="{44B020D7-C1A1-424A-9164-230EABFF3613}"/>
              </a:ext>
            </a:extLst>
          </p:cNvPr>
          <p:cNvPicPr>
            <a:picLocks noChangeAspect="1"/>
          </p:cNvPicPr>
          <p:nvPr/>
        </p:nvPicPr>
        <p:blipFill>
          <a:blip r:embed="rId4"/>
          <a:stretch>
            <a:fillRect/>
          </a:stretch>
        </p:blipFill>
        <p:spPr>
          <a:xfrm>
            <a:off x="896092" y="2232486"/>
            <a:ext cx="8074450" cy="4043332"/>
          </a:xfrm>
          <a:prstGeom prst="rect">
            <a:avLst/>
          </a:prstGeom>
        </p:spPr>
      </p:pic>
      <p:sp>
        <p:nvSpPr>
          <p:cNvPr id="6" name="TextBox 5">
            <a:extLst>
              <a:ext uri="{FF2B5EF4-FFF2-40B4-BE49-F238E27FC236}">
                <a16:creationId xmlns:a16="http://schemas.microsoft.com/office/drawing/2014/main" id="{F85ABCED-717E-4B01-A682-D7C99A08E7B0}"/>
              </a:ext>
            </a:extLst>
          </p:cNvPr>
          <p:cNvSpPr txBox="1"/>
          <p:nvPr/>
        </p:nvSpPr>
        <p:spPr>
          <a:xfrm>
            <a:off x="173458" y="2922452"/>
            <a:ext cx="4266019" cy="584775"/>
          </a:xfrm>
          <a:prstGeom prst="rect">
            <a:avLst/>
          </a:prstGeom>
          <a:solidFill>
            <a:schemeClr val="bg1">
              <a:lumMod val="95000"/>
            </a:schemeClr>
          </a:solidFill>
        </p:spPr>
        <p:txBody>
          <a:bodyPr wrap="square" rtlCol="0">
            <a:spAutoFit/>
          </a:bodyPr>
          <a:lstStyle/>
          <a:p>
            <a:r>
              <a:rPr lang="en-US" sz="1600" dirty="0"/>
              <a:t>Introduction of Patient &amp; Family Partner pairings.</a:t>
            </a:r>
          </a:p>
          <a:p>
            <a:r>
              <a:rPr lang="en-US" sz="1600" dirty="0"/>
              <a:t>Decoupling of ½ day clinical application.</a:t>
            </a:r>
          </a:p>
        </p:txBody>
      </p:sp>
      <p:cxnSp>
        <p:nvCxnSpPr>
          <p:cNvPr id="7" name="Straight Arrow Connector 6">
            <a:extLst>
              <a:ext uri="{FF2B5EF4-FFF2-40B4-BE49-F238E27FC236}">
                <a16:creationId xmlns:a16="http://schemas.microsoft.com/office/drawing/2014/main" id="{ECEBACEC-A789-4326-B7C7-741154A7914F}"/>
              </a:ext>
            </a:extLst>
          </p:cNvPr>
          <p:cNvCxnSpPr>
            <a:cxnSpLocks/>
          </p:cNvCxnSpPr>
          <p:nvPr/>
        </p:nvCxnSpPr>
        <p:spPr>
          <a:xfrm>
            <a:off x="2549071" y="3507227"/>
            <a:ext cx="571255" cy="472513"/>
          </a:xfrm>
          <a:prstGeom prst="straightConnector1">
            <a:avLst/>
          </a:prstGeom>
          <a:ln w="381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243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93DB5-2789-4704-80CE-E454ED42119F}"/>
              </a:ext>
            </a:extLst>
          </p:cNvPr>
          <p:cNvSpPr>
            <a:spLocks noGrp="1"/>
          </p:cNvSpPr>
          <p:nvPr>
            <p:ph type="title"/>
          </p:nvPr>
        </p:nvSpPr>
        <p:spPr>
          <a:xfrm>
            <a:off x="457200" y="534552"/>
            <a:ext cx="8229600" cy="1143000"/>
          </a:xfrm>
        </p:spPr>
        <p:txBody>
          <a:bodyPr/>
          <a:lstStyle/>
          <a:p>
            <a:r>
              <a:rPr lang="en-US" dirty="0"/>
              <a:t>Walk with Me</a:t>
            </a:r>
          </a:p>
        </p:txBody>
      </p:sp>
      <p:sp>
        <p:nvSpPr>
          <p:cNvPr id="3" name="Content Placeholder 2">
            <a:extLst>
              <a:ext uri="{FF2B5EF4-FFF2-40B4-BE49-F238E27FC236}">
                <a16:creationId xmlns:a16="http://schemas.microsoft.com/office/drawing/2014/main" id="{CBAAFB98-247E-42AD-A1BF-B10515AE71C0}"/>
              </a:ext>
            </a:extLst>
          </p:cNvPr>
          <p:cNvSpPr>
            <a:spLocks noGrp="1"/>
          </p:cNvSpPr>
          <p:nvPr>
            <p:ph idx="1"/>
          </p:nvPr>
        </p:nvSpPr>
        <p:spPr>
          <a:xfrm>
            <a:off x="337930" y="1828801"/>
            <a:ext cx="4932947" cy="4361184"/>
          </a:xfrm>
        </p:spPr>
        <p:txBody>
          <a:bodyPr>
            <a:noAutofit/>
          </a:bodyPr>
          <a:lstStyle/>
          <a:p>
            <a:pPr marL="285750" indent="-285750">
              <a:lnSpc>
                <a:spcPct val="90000"/>
              </a:lnSpc>
              <a:buFont typeface="Arial" panose="020B0604020202020204" pitchFamily="34" charset="0"/>
              <a:buChar char="•"/>
            </a:pPr>
            <a:r>
              <a:rPr lang="en-US" sz="2300" dirty="0">
                <a:solidFill>
                  <a:schemeClr val="tx1">
                    <a:lumMod val="85000"/>
                    <a:lumOff val="15000"/>
                  </a:schemeClr>
                </a:solidFill>
              </a:rPr>
              <a:t>Elective course</a:t>
            </a:r>
          </a:p>
          <a:p>
            <a:pPr marL="285750" indent="-285750">
              <a:lnSpc>
                <a:spcPct val="90000"/>
              </a:lnSpc>
              <a:buFont typeface="Arial" panose="020B0604020202020204" pitchFamily="34" charset="0"/>
              <a:buChar char="•"/>
            </a:pPr>
            <a:r>
              <a:rPr lang="en-US" sz="2300" dirty="0">
                <a:solidFill>
                  <a:schemeClr val="tx1">
                    <a:lumMod val="85000"/>
                    <a:lumOff val="15000"/>
                  </a:schemeClr>
                </a:solidFill>
              </a:rPr>
              <a:t>Up to 3 Quarters – Beginning 1st quarter of medical school</a:t>
            </a:r>
          </a:p>
          <a:p>
            <a:pPr marL="285750" indent="-285750">
              <a:lnSpc>
                <a:spcPct val="90000"/>
              </a:lnSpc>
              <a:buFont typeface="Arial" panose="020B0604020202020204" pitchFamily="34" charset="0"/>
              <a:buChar char="•"/>
            </a:pPr>
            <a:r>
              <a:rPr lang="en-US" sz="2300" dirty="0">
                <a:solidFill>
                  <a:schemeClr val="tx1">
                    <a:lumMod val="85000"/>
                    <a:lumOff val="15000"/>
                  </a:schemeClr>
                </a:solidFill>
              </a:rPr>
              <a:t>Monthly seminar series developed around health systems science topics</a:t>
            </a:r>
          </a:p>
          <a:p>
            <a:pPr marL="285750" indent="-285750">
              <a:lnSpc>
                <a:spcPct val="90000"/>
              </a:lnSpc>
              <a:buFont typeface="Arial" panose="020B0604020202020204" pitchFamily="34" charset="0"/>
              <a:buChar char="•"/>
            </a:pPr>
            <a:r>
              <a:rPr lang="en-US" sz="2300" dirty="0">
                <a:solidFill>
                  <a:schemeClr val="tx1">
                    <a:lumMod val="85000"/>
                    <a:lumOff val="15000"/>
                  </a:schemeClr>
                </a:solidFill>
              </a:rPr>
              <a:t>Students paired 1:1 with Patient for the duration of their enrollment in the course</a:t>
            </a:r>
          </a:p>
          <a:p>
            <a:pPr marL="285750" indent="-285750">
              <a:lnSpc>
                <a:spcPct val="90000"/>
              </a:lnSpc>
              <a:buFont typeface="Arial" panose="020B0604020202020204" pitchFamily="34" charset="0"/>
              <a:buChar char="•"/>
            </a:pPr>
            <a:r>
              <a:rPr lang="en-US" sz="2300" dirty="0">
                <a:solidFill>
                  <a:schemeClr val="tx1">
                    <a:lumMod val="85000"/>
                    <a:lumOff val="15000"/>
                  </a:schemeClr>
                </a:solidFill>
              </a:rPr>
              <a:t>Explore the challenges of maintaining health and navigating a complex health care system</a:t>
            </a:r>
          </a:p>
          <a:p>
            <a:endParaRPr lang="en-US" sz="2300" dirty="0"/>
          </a:p>
        </p:txBody>
      </p:sp>
      <p:pic>
        <p:nvPicPr>
          <p:cNvPr id="4" name="Picture 3">
            <a:extLst>
              <a:ext uri="{FF2B5EF4-FFF2-40B4-BE49-F238E27FC236}">
                <a16:creationId xmlns:a16="http://schemas.microsoft.com/office/drawing/2014/main" id="{C79B5637-847E-4CF1-8298-F029271ED98A}"/>
              </a:ext>
            </a:extLst>
          </p:cNvPr>
          <p:cNvPicPr>
            <a:picLocks noChangeAspect="1"/>
          </p:cNvPicPr>
          <p:nvPr/>
        </p:nvPicPr>
        <p:blipFill>
          <a:blip r:embed="rId3"/>
          <a:stretch>
            <a:fillRect/>
          </a:stretch>
        </p:blipFill>
        <p:spPr>
          <a:xfrm>
            <a:off x="6166478" y="6223423"/>
            <a:ext cx="2977522" cy="794006"/>
          </a:xfrm>
          <a:prstGeom prst="rect">
            <a:avLst/>
          </a:prstGeom>
        </p:spPr>
      </p:pic>
      <p:pic>
        <p:nvPicPr>
          <p:cNvPr id="5" name="Picture 4">
            <a:extLst>
              <a:ext uri="{FF2B5EF4-FFF2-40B4-BE49-F238E27FC236}">
                <a16:creationId xmlns:a16="http://schemas.microsoft.com/office/drawing/2014/main" id="{1ECEAE0D-FAB1-4181-AF51-131BD7408B58}"/>
              </a:ext>
            </a:extLst>
          </p:cNvPr>
          <p:cNvPicPr>
            <a:picLocks noChangeAspect="1"/>
          </p:cNvPicPr>
          <p:nvPr/>
        </p:nvPicPr>
        <p:blipFill rotWithShape="1">
          <a:blip r:embed="rId4"/>
          <a:srcRect t="3385" b="1181"/>
          <a:stretch/>
        </p:blipFill>
        <p:spPr>
          <a:xfrm>
            <a:off x="5390147" y="1978061"/>
            <a:ext cx="3742678" cy="3644344"/>
          </a:xfrm>
          <a:prstGeom prst="rect">
            <a:avLst/>
          </a:prstGeom>
        </p:spPr>
      </p:pic>
    </p:spTree>
    <p:extLst>
      <p:ext uri="{BB962C8B-B14F-4D97-AF65-F5344CB8AC3E}">
        <p14:creationId xmlns:p14="http://schemas.microsoft.com/office/powerpoint/2010/main" val="1356448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694</TotalTime>
  <Words>1226</Words>
  <Application>Microsoft Office PowerPoint</Application>
  <PresentationFormat>On-screen Show (4:3)</PresentationFormat>
  <Paragraphs>182</Paragraphs>
  <Slides>19</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Avenir Light</vt:lpstr>
      <vt:lpstr>Avenir Roman</vt:lpstr>
      <vt:lpstr>Gill Sans Light</vt:lpstr>
      <vt:lpstr>Arial</vt:lpstr>
      <vt:lpstr>Bahnschrift Light</vt:lpstr>
      <vt:lpstr>Calibri</vt:lpstr>
      <vt:lpstr>Gill Sans MT</vt:lpstr>
      <vt:lpstr>Gill Sans MT Condensed</vt:lpstr>
      <vt:lpstr>Helvetica</vt:lpstr>
      <vt:lpstr>Verdana</vt:lpstr>
      <vt:lpstr>Office Theme</vt:lpstr>
      <vt:lpstr>“Walk with Me”: The Impact of Patient and Family Engaged Education</vt:lpstr>
      <vt:lpstr>Disclosures</vt:lpstr>
      <vt:lpstr>PowerPoint Presentation</vt:lpstr>
      <vt:lpstr>Session Goals and Objectives</vt:lpstr>
      <vt:lpstr>When We Say Patients</vt:lpstr>
      <vt:lpstr>PowerPoint Presentation</vt:lpstr>
      <vt:lpstr>PowerPoint Presentation</vt:lpstr>
      <vt:lpstr>Patient &amp; Family Engagement &amp; Student Enrollment</vt:lpstr>
      <vt:lpstr>Walk with Me</vt:lpstr>
      <vt:lpstr>Structured Approach to Patient-Engaged Learning</vt:lpstr>
      <vt:lpstr>PowerPoint Presentation</vt:lpstr>
      <vt:lpstr>My Individual Curriculum</vt:lpstr>
      <vt:lpstr>PowerPoint Presentation</vt:lpstr>
      <vt:lpstr>PowerPoint Presentation</vt:lpstr>
      <vt:lpstr>Moving Forward</vt:lpstr>
      <vt:lpstr>Acknowledgements</vt:lpstr>
      <vt:lpstr>More Questions?</vt:lpstr>
      <vt:lpstr>PowerPoint Presentation</vt:lpstr>
      <vt:lpstr>Patient and Family Engaged Medical Education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“Walk with Me”: The Impact of Patient Engaged Education</dc:title>
  <dc:creator>Bright</dc:creator>
  <cp:lastModifiedBy>Bright</cp:lastModifiedBy>
  <cp:revision>24</cp:revision>
  <dcterms:created xsi:type="dcterms:W3CDTF">2019-01-27T02:32:20Z</dcterms:created>
  <dcterms:modified xsi:type="dcterms:W3CDTF">2019-01-31T06:17:56Z</dcterms:modified>
</cp:coreProperties>
</file>