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262" r:id="rId3"/>
    <p:sldId id="263" r:id="rId4"/>
    <p:sldId id="264" r:id="rId5"/>
    <p:sldId id="265" r:id="rId6"/>
    <p:sldId id="267" r:id="rId7"/>
    <p:sldId id="269" r:id="rId8"/>
    <p:sldId id="270" r:id="rId9"/>
    <p:sldId id="274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  <p:sldId id="293" r:id="rId23"/>
    <p:sldId id="294" r:id="rId24"/>
    <p:sldId id="295" r:id="rId25"/>
  </p:sldIdLst>
  <p:sldSz cx="12188825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0D0EA1-186D-42BB-AE6D-92D862308D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9BEBA-59C9-44F8-B95F-7ABF5350FF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1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brand ppt_M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FontTx/>
              <a:buNone/>
              <a:defRPr sz="26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A0E7D5-2386-4BF2-BEDB-F9EEAF3E0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0718" y="274639"/>
            <a:ext cx="281866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721" y="274639"/>
            <a:ext cx="825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75397B-C1FD-409D-84CA-BDF98B2340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721" y="274639"/>
            <a:ext cx="1127466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03147" y="6381750"/>
            <a:ext cx="711015" cy="476250"/>
          </a:xfrm>
        </p:spPr>
        <p:txBody>
          <a:bodyPr/>
          <a:lstStyle>
            <a:lvl1pPr>
              <a:defRPr/>
            </a:lvl1pPr>
          </a:lstStyle>
          <a:p>
            <a:fld id="{543AB522-D0C9-4EC7-8854-1D98DD263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25531C-F3B7-4618-9A07-E14445AD4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3742C1-DE04-44DB-9E21-73AB9B429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21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3626" y="1600201"/>
            <a:ext cx="553575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3272A-A81E-4761-AEE7-A2A50D1A82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1EA65-0E8D-4E87-9D3C-61AC39E0E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5EB041-ED23-4471-A775-3B165D8EC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02E7CB-E5B4-4522-BFE5-D1AB0BA01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6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85F8A9-A22B-4E52-9689-D1C790C4C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8C07190-35DA-4B4D-80A9-BB848C9A26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2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rand ppt_INTERIO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721" y="274638"/>
            <a:ext cx="112746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721" y="1600201"/>
            <a:ext cx="112746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3147" y="6381750"/>
            <a:ext cx="71101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0AFF801-4D52-4516-B766-8E24031359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4918A4F-8E67-40E1-8598-B8C23C6523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200"/>
              <a:t>Maternal Health in Zambia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043AFA5-8360-4D78-BD03-D7F2B61D90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60612" y="4572000"/>
            <a:ext cx="7010400" cy="1828800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Dan Jones D.O.</a:t>
            </a:r>
          </a:p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 Family Medicine</a:t>
            </a:r>
          </a:p>
          <a:p>
            <a:pPr algn="ctr" eaLnBrk="1" hangingPunct="1"/>
            <a:r>
              <a:rPr lang="en-US" altLang="en-US" b="1">
                <a:solidFill>
                  <a:schemeClr val="tx2"/>
                </a:solidFill>
              </a:rPr>
              <a:t>Zimba Mission Hospital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EA09156-36CC-4293-829D-9C48812ED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2" y="4800600"/>
            <a:ext cx="198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endParaRPr lang="en-US" altLang="en-US" sz="4400" b="1" kern="0" dirty="0">
              <a:solidFill>
                <a:schemeClr val="tx2"/>
              </a:solidFill>
            </a:endParaRPr>
          </a:p>
        </p:txBody>
      </p:sp>
      <p:pic>
        <p:nvPicPr>
          <p:cNvPr id="5125" name="Picture 1" descr="http://flaglane.com/download/zambian-flag/zambian-flag-small.gif">
            <a:extLst>
              <a:ext uri="{FF2B5EF4-FFF2-40B4-BE49-F238E27FC236}">
                <a16:creationId xmlns:a16="http://schemas.microsoft.com/office/drawing/2014/main" id="{8B3507FB-9C1A-4613-BFA1-DCFB22A64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3305175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0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4E32C7B-630E-4D20-A142-0CE3DA5CE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Ruptured Uterus</a:t>
            </a:r>
            <a:br>
              <a:rPr lang="en-US" altLang="en-US" b="1">
                <a:solidFill>
                  <a:srgbClr val="C00000"/>
                </a:solidFill>
              </a:rPr>
            </a:b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7503F2-E00E-4269-B47A-CC6BDB693951}"/>
              </a:ext>
            </a:extLst>
          </p:cNvPr>
          <p:cNvSpPr txBox="1">
            <a:spLocks/>
          </p:cNvSpPr>
          <p:nvPr/>
        </p:nvSpPr>
        <p:spPr bwMode="auto">
          <a:xfrm>
            <a:off x="1827212" y="4343400"/>
            <a:ext cx="4495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Gravida 5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No prior cesarean</a:t>
            </a:r>
          </a:p>
          <a:p>
            <a:pPr>
              <a:defRPr/>
            </a:pPr>
            <a:r>
              <a:rPr lang="en-US" altLang="en-US" sz="2600" b="1" dirty="0">
                <a:solidFill>
                  <a:schemeClr val="tx2"/>
                </a:solidFill>
              </a:rPr>
              <a:t>Tried to deliver at home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chemeClr val="tx2"/>
                </a:solidFill>
              </a:rPr>
              <a:t>February 2011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A8B76A-CE25-44A7-8F57-18CC7A68F10B}"/>
              </a:ext>
            </a:extLst>
          </p:cNvPr>
          <p:cNvSpPr txBox="1">
            <a:spLocks/>
          </p:cNvSpPr>
          <p:nvPr/>
        </p:nvSpPr>
        <p:spPr bwMode="auto">
          <a:xfrm>
            <a:off x="6170613" y="990600"/>
            <a:ext cx="43338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Gravida 3</a:t>
            </a:r>
          </a:p>
          <a:p>
            <a:pPr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Previous stillbirth</a:t>
            </a:r>
          </a:p>
          <a:p>
            <a:pPr>
              <a:defRPr/>
            </a:pPr>
            <a:r>
              <a:rPr lang="en-US" altLang="en-US" sz="2600" b="1" dirty="0">
                <a:solidFill>
                  <a:schemeClr val="tx2"/>
                </a:solidFill>
              </a:rPr>
              <a:t>Tried to deliver at RHC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No prior cesarean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chemeClr val="tx2"/>
                </a:solidFill>
              </a:rPr>
              <a:t>July 2014</a:t>
            </a:r>
          </a:p>
        </p:txBody>
      </p:sp>
      <p:sp>
        <p:nvSpPr>
          <p:cNvPr id="23559" name="Line 5">
            <a:extLst>
              <a:ext uri="{FF2B5EF4-FFF2-40B4-BE49-F238E27FC236}">
                <a16:creationId xmlns:a16="http://schemas.microsoft.com/office/drawing/2014/main" id="{4A725971-55BC-4B98-A81B-32864A1725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854788" y="105384600"/>
            <a:ext cx="0" cy="9317038"/>
          </a:xfrm>
          <a:prstGeom prst="line">
            <a:avLst/>
          </a:prstGeom>
          <a:noFill/>
          <a:ln w="3175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en-US"/>
          </a:p>
        </p:txBody>
      </p:sp>
      <p:cxnSp>
        <p:nvCxnSpPr>
          <p:cNvPr id="23560" name="Straight Connector 7">
            <a:extLst>
              <a:ext uri="{FF2B5EF4-FFF2-40B4-BE49-F238E27FC236}">
                <a16:creationId xmlns:a16="http://schemas.microsoft.com/office/drawing/2014/main" id="{382612D2-B8F8-4779-9AD5-D1D1A34A5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0612" y="990601"/>
            <a:ext cx="0" cy="5699125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73DBA-80A5-4681-9FB3-EB83A5C1F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1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06CDEFD-71D3-4B03-A09A-B2D60AA32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Ruptured Uterus</a:t>
            </a:r>
            <a:endParaRPr lang="en-US" altLang="en-US"/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E8381B3B-3935-4B16-BC1A-8B64B4D5DE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22612" y="1524000"/>
            <a:ext cx="6248400" cy="3962399"/>
          </a:xfrm>
        </p:spPr>
        <p:txBody>
          <a:bodyPr/>
          <a:lstStyle/>
          <a:p>
            <a:r>
              <a:rPr lang="en-US" altLang="en-US" sz="3600" b="1" dirty="0"/>
              <a:t>ZMH Maternity Ward</a:t>
            </a:r>
          </a:p>
          <a:p>
            <a:pPr lvl="1"/>
            <a:r>
              <a:rPr lang="en-US" altLang="en-US" sz="3600" dirty="0"/>
              <a:t>Period of </a:t>
            </a:r>
            <a:r>
              <a:rPr lang="en-US" altLang="en-US" sz="3600" b="1" dirty="0">
                <a:solidFill>
                  <a:srgbClr val="C00000"/>
                </a:solidFill>
              </a:rPr>
              <a:t>12 days</a:t>
            </a:r>
          </a:p>
          <a:p>
            <a:pPr lvl="1"/>
            <a:r>
              <a:rPr lang="en-US" altLang="en-US" sz="3600" dirty="0"/>
              <a:t>May 12 to 23, 2013</a:t>
            </a:r>
          </a:p>
          <a:p>
            <a:pPr lvl="1"/>
            <a:r>
              <a:rPr lang="en-US" altLang="en-US" sz="3600" b="1" dirty="0">
                <a:solidFill>
                  <a:srgbClr val="C00000"/>
                </a:solidFill>
              </a:rPr>
              <a:t>3</a:t>
            </a:r>
            <a:r>
              <a:rPr lang="en-US" altLang="en-US" sz="3600" dirty="0"/>
              <a:t> Ruptured Uterus Cases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7007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44B952D4-C0DF-48D7-9EDD-D38D96811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Ruptured Uterus</a:t>
            </a:r>
            <a:endParaRPr lang="en-US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A57CE510-30E6-49AC-ABC0-573F94A61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1738" y="1524000"/>
            <a:ext cx="7661275" cy="48006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Developed Countries</a:t>
            </a:r>
          </a:p>
          <a:p>
            <a:pPr lvl="1"/>
            <a:r>
              <a:rPr lang="en-US" altLang="en-US" sz="2600"/>
              <a:t>Incidence of Uterine Rupture with Previous Cesarean was </a:t>
            </a:r>
            <a:r>
              <a:rPr lang="en-US" altLang="en-US" sz="2600" b="1">
                <a:solidFill>
                  <a:srgbClr val="C00000"/>
                </a:solidFill>
              </a:rPr>
              <a:t>&lt; 1</a:t>
            </a:r>
            <a:r>
              <a:rPr lang="en-US" altLang="en-US" sz="2600"/>
              <a:t> per 1,000 </a:t>
            </a:r>
            <a:r>
              <a:rPr lang="en-US" altLang="en-US" sz="1400"/>
              <a:t>(WHO BJOG 2005)</a:t>
            </a:r>
          </a:p>
          <a:p>
            <a:pPr lvl="1"/>
            <a:r>
              <a:rPr lang="en-US" altLang="en-US" sz="2600"/>
              <a:t>Rate = </a:t>
            </a:r>
            <a:r>
              <a:rPr lang="en-US" altLang="en-US" sz="2600" b="1">
                <a:solidFill>
                  <a:srgbClr val="C00000"/>
                </a:solidFill>
              </a:rPr>
              <a:t>0.1%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Least Developed Countries</a:t>
            </a:r>
          </a:p>
          <a:p>
            <a:pPr lvl="1"/>
            <a:r>
              <a:rPr lang="en-US" altLang="en-US" sz="2600"/>
              <a:t>Incidence of Uterine Rupture was </a:t>
            </a:r>
            <a:r>
              <a:rPr lang="en-US" altLang="en-US" sz="2600" b="1">
                <a:solidFill>
                  <a:srgbClr val="C00000"/>
                </a:solidFill>
              </a:rPr>
              <a:t>10</a:t>
            </a:r>
            <a:r>
              <a:rPr lang="en-US" altLang="en-US" sz="2600"/>
              <a:t> per 1,000 </a:t>
            </a:r>
            <a:r>
              <a:rPr lang="en-US" altLang="en-US" sz="1400"/>
              <a:t>(WHO BJOG 2005)</a:t>
            </a:r>
            <a:endParaRPr lang="en-US" altLang="en-US">
              <a:solidFill>
                <a:schemeClr val="tx2"/>
              </a:solidFill>
            </a:endParaRPr>
          </a:p>
          <a:p>
            <a:pPr lvl="1"/>
            <a:r>
              <a:rPr lang="en-US" altLang="en-US" sz="2600"/>
              <a:t>Rate</a:t>
            </a:r>
            <a:r>
              <a:rPr lang="en-US" altLang="en-US">
                <a:solidFill>
                  <a:schemeClr val="tx2"/>
                </a:solidFill>
              </a:rPr>
              <a:t> = </a:t>
            </a:r>
            <a:r>
              <a:rPr lang="en-US" altLang="en-US" sz="2600" b="1">
                <a:solidFill>
                  <a:srgbClr val="C00000"/>
                </a:solidFill>
              </a:rPr>
              <a:t>1%</a:t>
            </a:r>
          </a:p>
          <a:p>
            <a:pPr lvl="1"/>
            <a:r>
              <a:rPr lang="en-US" altLang="en-US" sz="2600" b="1">
                <a:solidFill>
                  <a:srgbClr val="C00000"/>
                </a:solidFill>
              </a:rPr>
              <a:t>75%</a:t>
            </a:r>
            <a:r>
              <a:rPr lang="en-US" altLang="en-US" sz="2600" b="1"/>
              <a:t> </a:t>
            </a:r>
            <a:r>
              <a:rPr lang="en-US" altLang="en-US" sz="2600"/>
              <a:t>of cases were in Unscarred Uterus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06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E89089C1-E74F-4904-9AC3-BC16CC273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Ruptured Uterus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10E6CB55-61AE-4CC5-B9B3-267E0BB438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1738" y="1828800"/>
            <a:ext cx="7661275" cy="4191000"/>
          </a:xfrm>
        </p:spPr>
        <p:txBody>
          <a:bodyPr/>
          <a:lstStyle/>
          <a:p>
            <a:r>
              <a:rPr lang="en-US" altLang="en-US" b="1">
                <a:solidFill>
                  <a:schemeClr val="tx2"/>
                </a:solidFill>
              </a:rPr>
              <a:t>America</a:t>
            </a:r>
          </a:p>
          <a:p>
            <a:pPr lvl="1"/>
            <a:r>
              <a:rPr lang="en-US" altLang="en-US" sz="3200"/>
              <a:t>Incidence of Rupture of Unscarred Uterus was 1 in </a:t>
            </a:r>
            <a:r>
              <a:rPr lang="en-US" altLang="en-US" sz="3200" b="1">
                <a:solidFill>
                  <a:srgbClr val="C00000"/>
                </a:solidFill>
              </a:rPr>
              <a:t>16,849 </a:t>
            </a:r>
            <a:r>
              <a:rPr lang="en-US" altLang="en-US" sz="1400" b="1"/>
              <a:t>(Miller et al. Obstetrics and Gynecology 1997)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Nigeria</a:t>
            </a:r>
          </a:p>
          <a:p>
            <a:pPr lvl="1"/>
            <a:r>
              <a:rPr lang="en-US" altLang="en-US" sz="3200"/>
              <a:t>Incidence of Uterine Rupture was 1 in </a:t>
            </a:r>
            <a:r>
              <a:rPr lang="en-US" altLang="en-US" sz="3200" b="1">
                <a:solidFill>
                  <a:srgbClr val="C00000"/>
                </a:solidFill>
              </a:rPr>
              <a:t>119 </a:t>
            </a:r>
            <a:r>
              <a:rPr lang="en-US" altLang="en-US" sz="1400" b="1"/>
              <a:t>(Igwegbe et al. Nigerian Medical Journal 2015)</a:t>
            </a:r>
            <a:endParaRPr lang="en-US" altLang="en-US" sz="2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24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47FE6DD-A0CF-46FB-81E2-10A42CA7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Obstetric Fistula</a:t>
            </a:r>
            <a:br>
              <a:rPr lang="en-US" altLang="en-US" b="1"/>
            </a:br>
            <a:endParaRPr lang="en-US" altLang="en-US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D6F3BD-EAE1-4152-AFF3-20F3FBEF6A84}"/>
              </a:ext>
            </a:extLst>
          </p:cNvPr>
          <p:cNvSpPr txBox="1">
            <a:spLocks/>
          </p:cNvSpPr>
          <p:nvPr/>
        </p:nvSpPr>
        <p:spPr bwMode="auto">
          <a:xfrm>
            <a:off x="1711326" y="3505200"/>
            <a:ext cx="2782887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1979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chemeClr val="tx2"/>
                </a:solidFill>
              </a:rPr>
              <a:t>June 2013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06C914-CB64-41BD-9DCE-5F894D9C775F}"/>
              </a:ext>
            </a:extLst>
          </p:cNvPr>
          <p:cNvSpPr txBox="1">
            <a:spLocks/>
          </p:cNvSpPr>
          <p:nvPr/>
        </p:nvSpPr>
        <p:spPr bwMode="auto">
          <a:xfrm>
            <a:off x="5087937" y="1371600"/>
            <a:ext cx="26304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100 </a:t>
            </a:r>
            <a:r>
              <a:rPr lang="en-US" altLang="en-US" sz="2800" b="1" dirty="0">
                <a:solidFill>
                  <a:schemeClr val="tx2"/>
                </a:solidFill>
              </a:rPr>
              <a:t>miles</a:t>
            </a:r>
          </a:p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4 </a:t>
            </a:r>
            <a:r>
              <a:rPr lang="en-US" altLang="en-US" sz="2800" b="1" dirty="0">
                <a:solidFill>
                  <a:schemeClr val="tx2"/>
                </a:solidFill>
              </a:rPr>
              <a:t>hours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rgbClr val="C00000"/>
                </a:solidFill>
              </a:rPr>
              <a:t>1</a:t>
            </a:r>
            <a:r>
              <a:rPr lang="en-US" altLang="en-US" sz="2800" b="1" kern="0" dirty="0">
                <a:solidFill>
                  <a:schemeClr val="tx2"/>
                </a:solidFill>
              </a:rPr>
              <a:t> month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chemeClr val="tx2"/>
                </a:solidFill>
              </a:rPr>
              <a:t>June 2013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0D9405-F3A8-40CD-B426-821C5AF0047E}"/>
              </a:ext>
            </a:extLst>
          </p:cNvPr>
          <p:cNvSpPr txBox="1">
            <a:spLocks/>
          </p:cNvSpPr>
          <p:nvPr/>
        </p:nvSpPr>
        <p:spPr bwMode="auto">
          <a:xfrm>
            <a:off x="7894638" y="3810000"/>
            <a:ext cx="24669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75 </a:t>
            </a:r>
            <a:r>
              <a:rPr lang="en-US" altLang="en-US" sz="2800" b="1" dirty="0">
                <a:solidFill>
                  <a:schemeClr val="tx2"/>
                </a:solidFill>
              </a:rPr>
              <a:t>miles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rgbClr val="C00000"/>
                </a:solidFill>
              </a:rPr>
              <a:t>4</a:t>
            </a:r>
            <a:r>
              <a:rPr lang="en-US" altLang="en-US" sz="2800" b="1" kern="0" dirty="0">
                <a:solidFill>
                  <a:schemeClr val="tx2"/>
                </a:solidFill>
              </a:rPr>
              <a:t> hours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rgbClr val="C00000"/>
                </a:solidFill>
              </a:rPr>
              <a:t>3</a:t>
            </a:r>
            <a:r>
              <a:rPr lang="en-US" altLang="en-US" sz="2800" b="1" kern="0" dirty="0">
                <a:solidFill>
                  <a:schemeClr val="tx2"/>
                </a:solidFill>
              </a:rPr>
              <a:t> months</a:t>
            </a:r>
          </a:p>
          <a:p>
            <a:pPr>
              <a:defRPr/>
            </a:pPr>
            <a:r>
              <a:rPr lang="en-US" altLang="en-US" sz="2800" b="1" kern="0" dirty="0">
                <a:solidFill>
                  <a:schemeClr val="tx2"/>
                </a:solidFill>
              </a:rPr>
              <a:t>June 2010</a:t>
            </a:r>
          </a:p>
        </p:txBody>
      </p:sp>
      <p:cxnSp>
        <p:nvCxnSpPr>
          <p:cNvPr id="27657" name="Straight Connector 8">
            <a:extLst>
              <a:ext uri="{FF2B5EF4-FFF2-40B4-BE49-F238E27FC236}">
                <a16:creationId xmlns:a16="http://schemas.microsoft.com/office/drawing/2014/main" id="{38DCD6B7-3519-4A31-9AB1-974F363553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46612" y="990601"/>
            <a:ext cx="0" cy="5699125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58" name="Straight Connector 9">
            <a:extLst>
              <a:ext uri="{FF2B5EF4-FFF2-40B4-BE49-F238E27FC236}">
                <a16:creationId xmlns:a16="http://schemas.microsoft.com/office/drawing/2014/main" id="{D134C0F3-3B0D-4973-B461-3595A73A69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67650" y="990601"/>
            <a:ext cx="0" cy="5699125"/>
          </a:xfrm>
          <a:prstGeom prst="line">
            <a:avLst/>
          </a:prstGeom>
          <a:noFill/>
          <a:ln w="762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5967E-0B98-41F8-808B-3FAE1FD67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9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A7056DBB-8518-429A-8423-89E78B86D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Obstetric Fistula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312AEAC9-E0DD-4FD4-AD12-9A84F3820A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7212" y="1600201"/>
            <a:ext cx="8001000" cy="4114799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130,000</a:t>
            </a:r>
            <a:r>
              <a:rPr lang="en-US" altLang="en-US" dirty="0">
                <a:solidFill>
                  <a:schemeClr val="tx2"/>
                </a:solidFill>
              </a:rPr>
              <a:t> women in Africa develop obstetric fistula each year </a:t>
            </a:r>
            <a:r>
              <a:rPr lang="en-US" altLang="en-US" sz="1400" b="1" dirty="0"/>
              <a:t>(Wall et al. Lancet 2006)</a:t>
            </a:r>
          </a:p>
          <a:p>
            <a:r>
              <a:rPr lang="en-US" altLang="en-US" sz="3600" b="1" dirty="0">
                <a:solidFill>
                  <a:srgbClr val="C00000"/>
                </a:solidFill>
              </a:rPr>
              <a:t>3.5 million </a:t>
            </a:r>
            <a:r>
              <a:rPr lang="en-US" altLang="en-US" sz="3600" dirty="0"/>
              <a:t>are suffering from obstetric fistula worldwide </a:t>
            </a:r>
            <a:r>
              <a:rPr lang="en-US" altLang="en-US" sz="1400" b="1" dirty="0"/>
              <a:t>(Wall et al. Lancet 2006)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8954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459EA69-8900-4C1F-B996-8B50A6DE9B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Obstetric Fistula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52B1871-F108-4F53-86BB-5DA8DBE8A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3412" y="1400371"/>
            <a:ext cx="89154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Caused by prolonged, obstructed labor due to cephalopelvic disproportion </a:t>
            </a:r>
            <a:r>
              <a:rPr lang="en-US" altLang="en-US" b="1" dirty="0">
                <a:solidFill>
                  <a:srgbClr val="C00000"/>
                </a:solidFill>
              </a:rPr>
              <a:t>(CPD)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Ischemia develops resulting in tissue necrosis and subsequent tract formation between bladder and vaginal</a:t>
            </a:r>
          </a:p>
          <a:p>
            <a:r>
              <a:rPr lang="en-US" altLang="en-US" dirty="0" err="1">
                <a:solidFill>
                  <a:schemeClr val="tx2"/>
                </a:solidFill>
              </a:rPr>
              <a:t>Vesicovaginal</a:t>
            </a:r>
            <a:r>
              <a:rPr lang="en-US" altLang="en-US" dirty="0">
                <a:solidFill>
                  <a:schemeClr val="tx2"/>
                </a:solidFill>
              </a:rPr>
              <a:t> fistula </a:t>
            </a:r>
            <a:r>
              <a:rPr lang="en-US" altLang="en-US" b="1" dirty="0">
                <a:solidFill>
                  <a:srgbClr val="C00000"/>
                </a:solidFill>
              </a:rPr>
              <a:t>(VVF) </a:t>
            </a:r>
            <a:r>
              <a:rPr lang="en-US" altLang="en-US" dirty="0">
                <a:solidFill>
                  <a:schemeClr val="tx2"/>
                </a:solidFill>
              </a:rPr>
              <a:t>causes urinary incontinence</a:t>
            </a:r>
            <a:endParaRPr lang="en-US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1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D9F3C57-7D6C-4F09-9612-AECFA9B76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/>
              <a:t>Maternal Death from PPH </a:t>
            </a:r>
            <a:br>
              <a:rPr lang="en-US" altLang="en-US" b="1" dirty="0"/>
            </a:br>
            <a:r>
              <a:rPr lang="en-US" altLang="en-US" b="1" dirty="0"/>
              <a:t>Post Cesarean </a:t>
            </a:r>
            <a:r>
              <a:rPr lang="en-US" altLang="en-US" b="1" dirty="0">
                <a:solidFill>
                  <a:srgbClr val="C00000"/>
                </a:solidFill>
              </a:rPr>
              <a:t>(Nov. 2011)</a:t>
            </a:r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10D09-40FA-4422-934E-DBF16FB8F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8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EC6D0E0-1BEC-4D4F-97A1-494B502EBE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Maternal Mortality (2015)</a:t>
            </a:r>
            <a:endParaRPr lang="en-US" altLang="en-US"/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868BF773-CB33-4E29-A87F-D794BD2AE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0612" y="1417638"/>
            <a:ext cx="7661275" cy="441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America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4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million births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550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maternal deaths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MMR</a:t>
            </a:r>
            <a:r>
              <a:rPr lang="en-US" altLang="en-US" b="1" dirty="0">
                <a:solidFill>
                  <a:schemeClr val="tx2"/>
                </a:solidFill>
              </a:rPr>
              <a:t> = </a:t>
            </a:r>
            <a:r>
              <a:rPr lang="en-US" altLang="en-US" b="1" dirty="0">
                <a:solidFill>
                  <a:srgbClr val="C00000"/>
                </a:solidFill>
              </a:rPr>
              <a:t>14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per 100,000 </a:t>
            </a:r>
            <a:r>
              <a:rPr lang="en-US" altLang="en-US" sz="1400" b="1" dirty="0"/>
              <a:t>(WHO 2015)</a:t>
            </a:r>
          </a:p>
          <a:p>
            <a:r>
              <a:rPr lang="en-US" altLang="en-US" b="1" dirty="0">
                <a:solidFill>
                  <a:schemeClr val="tx2"/>
                </a:solidFill>
              </a:rPr>
              <a:t>Zambia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645,000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births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1,500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maternal deaths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MMR </a:t>
            </a:r>
            <a:r>
              <a:rPr lang="en-US" altLang="en-US" b="1" dirty="0">
                <a:solidFill>
                  <a:schemeClr val="tx2"/>
                </a:solidFill>
              </a:rPr>
              <a:t>= </a:t>
            </a:r>
            <a:r>
              <a:rPr lang="en-US" altLang="en-US" b="1" dirty="0">
                <a:solidFill>
                  <a:srgbClr val="C00000"/>
                </a:solidFill>
              </a:rPr>
              <a:t>244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per 100,000 </a:t>
            </a:r>
            <a:r>
              <a:rPr lang="en-US" altLang="en-US" sz="1400" b="1" dirty="0"/>
              <a:t>(WHO 2015)</a:t>
            </a:r>
          </a:p>
        </p:txBody>
      </p:sp>
    </p:spTree>
    <p:extLst>
      <p:ext uri="{BB962C8B-B14F-4D97-AF65-F5344CB8AC3E}">
        <p14:creationId xmlns:p14="http://schemas.microsoft.com/office/powerpoint/2010/main" val="170775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A1ECBB3-ADFD-4B0C-85FF-508EE2B90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Causes of Maternal Mortality</a:t>
            </a:r>
            <a:endParaRPr lang="en-US" altLang="en-US"/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F979C304-BEF4-4218-98A3-1A745547B0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5412" y="1385986"/>
            <a:ext cx="7661275" cy="4648200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Obstetric (Direct)  </a:t>
            </a:r>
            <a:r>
              <a:rPr lang="en-US" altLang="en-US" sz="1400" b="1" dirty="0"/>
              <a:t>(Say et el. Lancet 2014)</a:t>
            </a:r>
            <a:endParaRPr lang="en-US" altLang="en-US" sz="1400" b="1" dirty="0">
              <a:solidFill>
                <a:srgbClr val="C00000"/>
              </a:solidFill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PPH = 27%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Eclampsia = 14%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Sepsis = 11%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Obstructed Labor = 9%</a:t>
            </a:r>
          </a:p>
          <a:p>
            <a:r>
              <a:rPr lang="en-US" altLang="en-US" b="1" dirty="0">
                <a:solidFill>
                  <a:srgbClr val="C00000"/>
                </a:solidFill>
              </a:rPr>
              <a:t>Non-Obstetric (Indirect) </a:t>
            </a:r>
            <a:r>
              <a:rPr lang="en-US" altLang="en-US" dirty="0">
                <a:solidFill>
                  <a:schemeClr val="tx2"/>
                </a:solidFill>
              </a:rPr>
              <a:t>= 27%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Worsening of Chronic Condition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HIV related = 5</a:t>
            </a:r>
            <a:r>
              <a:rPr lang="en-US" altLang="en-US" b="1" dirty="0">
                <a:solidFill>
                  <a:schemeClr val="tx2"/>
                </a:solidFill>
              </a:rPr>
              <a:t>% </a:t>
            </a:r>
            <a:r>
              <a:rPr lang="en-US" altLang="en-US" sz="1400" b="1" dirty="0"/>
              <a:t>(Say et al. Lancet 2014)</a:t>
            </a: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6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29E79966-F5A4-4117-B976-D0D968844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Healthcare in Zambia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6677C3B-76FD-4614-9022-2DB226871A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36812" y="1439912"/>
            <a:ext cx="7661275" cy="44958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America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Life Expectancy = </a:t>
            </a:r>
            <a:r>
              <a:rPr lang="en-US" altLang="en-US" b="1" dirty="0">
                <a:solidFill>
                  <a:srgbClr val="C00000"/>
                </a:solidFill>
              </a:rPr>
              <a:t>79</a:t>
            </a:r>
            <a:r>
              <a:rPr lang="en-US" altLang="en-US" dirty="0">
                <a:solidFill>
                  <a:schemeClr val="tx2"/>
                </a:solidFill>
              </a:rPr>
              <a:t> years </a:t>
            </a:r>
            <a:r>
              <a:rPr lang="en-US" altLang="en-US" sz="1400" b="1" dirty="0"/>
              <a:t>(WHO 2015)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Healthcare expenditure = </a:t>
            </a:r>
            <a:r>
              <a:rPr lang="en-US" altLang="en-US" b="1" dirty="0">
                <a:solidFill>
                  <a:srgbClr val="C00000"/>
                </a:solidFill>
              </a:rPr>
              <a:t>$9,321</a:t>
            </a:r>
            <a:r>
              <a:rPr lang="en-US" altLang="en-US" dirty="0">
                <a:solidFill>
                  <a:schemeClr val="tx2"/>
                </a:solidFill>
              </a:rPr>
              <a:t> per capita </a:t>
            </a:r>
            <a:r>
              <a:rPr lang="en-US" altLang="en-US" sz="1400" b="1" dirty="0"/>
              <a:t>(Global Burden of Disease Health Financing Collaborator Network Lancet 2017)</a:t>
            </a:r>
          </a:p>
          <a:p>
            <a:r>
              <a:rPr lang="en-US" altLang="en-US" b="1" dirty="0">
                <a:solidFill>
                  <a:schemeClr val="tx2"/>
                </a:solidFill>
              </a:rPr>
              <a:t>Zambia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Life Expectancy =  </a:t>
            </a:r>
            <a:r>
              <a:rPr lang="en-US" altLang="en-US" b="1" dirty="0">
                <a:solidFill>
                  <a:srgbClr val="C00000"/>
                </a:solidFill>
              </a:rPr>
              <a:t>61 </a:t>
            </a:r>
            <a:r>
              <a:rPr lang="en-US" altLang="en-US" dirty="0">
                <a:solidFill>
                  <a:schemeClr val="tx2"/>
                </a:solidFill>
              </a:rPr>
              <a:t>years </a:t>
            </a:r>
            <a:r>
              <a:rPr lang="en-US" altLang="en-US" sz="1400" b="1" dirty="0"/>
              <a:t>(WHO 2015)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Healthcare expenditure = </a:t>
            </a:r>
            <a:r>
              <a:rPr lang="en-US" altLang="en-US" b="1" dirty="0">
                <a:solidFill>
                  <a:srgbClr val="C00000"/>
                </a:solidFill>
              </a:rPr>
              <a:t>$216</a:t>
            </a:r>
            <a:r>
              <a:rPr lang="en-US" altLang="en-US" dirty="0">
                <a:solidFill>
                  <a:schemeClr val="tx2"/>
                </a:solidFill>
              </a:rPr>
              <a:t> per capita </a:t>
            </a:r>
            <a:r>
              <a:rPr lang="en-US" altLang="en-US" sz="1400" b="1" dirty="0"/>
              <a:t>(Global Burden of Disease Health Financing Collaborator Network Lancet 2017)</a:t>
            </a: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4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BEA4FC7-208C-4770-9AC3-ED741CC8B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Uterine Balloon Tamponade</a:t>
            </a:r>
          </a:p>
        </p:txBody>
      </p:sp>
      <p:sp>
        <p:nvSpPr>
          <p:cNvPr id="33795" name="Content Placeholder 4">
            <a:extLst>
              <a:ext uri="{FF2B5EF4-FFF2-40B4-BE49-F238E27FC236}">
                <a16:creationId xmlns:a16="http://schemas.microsoft.com/office/drawing/2014/main" id="{078ED044-EA95-4947-AEDA-D9B3CA7C76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2" y="1219200"/>
            <a:ext cx="5181600" cy="4724400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Uterine Atony</a:t>
            </a:r>
          </a:p>
          <a:p>
            <a:pPr lvl="1"/>
            <a:r>
              <a:rPr lang="en-US" altLang="en-US" sz="2400" b="1" dirty="0">
                <a:solidFill>
                  <a:srgbClr val="C00000"/>
                </a:solidFill>
              </a:rPr>
              <a:t>#1 </a:t>
            </a:r>
            <a:r>
              <a:rPr lang="en-US" altLang="en-US" sz="2400" dirty="0"/>
              <a:t>Cause of PPH</a:t>
            </a:r>
          </a:p>
          <a:p>
            <a:pPr lvl="1"/>
            <a:r>
              <a:rPr lang="en-US" altLang="en-US" sz="2400" dirty="0"/>
              <a:t>High parity is risk factor (</a:t>
            </a:r>
            <a:r>
              <a:rPr lang="en-US" altLang="en-US" sz="2400" b="1" dirty="0">
                <a:solidFill>
                  <a:srgbClr val="C00000"/>
                </a:solidFill>
              </a:rPr>
              <a:t>G13</a:t>
            </a:r>
            <a:r>
              <a:rPr lang="en-US" altLang="en-US" sz="2400" dirty="0"/>
              <a:t>)</a:t>
            </a:r>
          </a:p>
          <a:p>
            <a:r>
              <a:rPr lang="en-US" altLang="en-US" sz="2400" b="1" dirty="0">
                <a:solidFill>
                  <a:srgbClr val="C00000"/>
                </a:solidFill>
              </a:rPr>
              <a:t>ZMH</a:t>
            </a:r>
          </a:p>
          <a:p>
            <a:pPr lvl="1"/>
            <a:r>
              <a:rPr lang="en-US" altLang="en-US" sz="2400" dirty="0"/>
              <a:t>Oxytocin</a:t>
            </a:r>
          </a:p>
          <a:p>
            <a:pPr lvl="1"/>
            <a:r>
              <a:rPr lang="en-US" altLang="en-US" sz="2400" dirty="0"/>
              <a:t>Misoprostol</a:t>
            </a:r>
          </a:p>
          <a:p>
            <a:r>
              <a:rPr lang="en-US" altLang="en-US" sz="2400" b="1" dirty="0">
                <a:solidFill>
                  <a:srgbClr val="C00000"/>
                </a:solidFill>
              </a:rPr>
              <a:t>UBT</a:t>
            </a:r>
            <a:r>
              <a:rPr lang="en-US" altLang="en-US" sz="2400" b="1" dirty="0"/>
              <a:t> </a:t>
            </a:r>
            <a:r>
              <a:rPr lang="en-US" altLang="en-US" sz="2400" dirty="0"/>
              <a:t>in resource-limited settings </a:t>
            </a:r>
            <a:r>
              <a:rPr lang="en-US" altLang="en-US" sz="1400" b="1" dirty="0"/>
              <a:t>(</a:t>
            </a:r>
            <a:r>
              <a:rPr lang="en-US" altLang="en-US" sz="1400" b="1" dirty="0" err="1"/>
              <a:t>Tindell</a:t>
            </a:r>
            <a:r>
              <a:rPr lang="en-US" altLang="en-US" sz="1400" b="1" dirty="0"/>
              <a:t> et al. BJOG 2013)</a:t>
            </a:r>
          </a:p>
          <a:p>
            <a:pPr lvl="1"/>
            <a:r>
              <a:rPr lang="en-US" altLang="en-US" sz="2000" dirty="0"/>
              <a:t>Effective</a:t>
            </a:r>
          </a:p>
          <a:p>
            <a:pPr lvl="1"/>
            <a:r>
              <a:rPr lang="en-US" altLang="en-US" sz="2000" dirty="0"/>
              <a:t>Easy</a:t>
            </a:r>
          </a:p>
          <a:p>
            <a:pPr lvl="1"/>
            <a:r>
              <a:rPr lang="en-US" altLang="en-US" sz="2000" dirty="0"/>
              <a:t>Low risk of harm</a:t>
            </a:r>
            <a:endParaRPr lang="en-US" altLang="en-US" sz="2400" dirty="0"/>
          </a:p>
          <a:p>
            <a:pPr lvl="1"/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33796" name="Content Placeholder 3">
            <a:extLst>
              <a:ext uri="{FF2B5EF4-FFF2-40B4-BE49-F238E27FC236}">
                <a16:creationId xmlns:a16="http://schemas.microsoft.com/office/drawing/2014/main" id="{35DD517D-5EFA-4115-9ED4-92DA39E5D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r="6836" b="4105"/>
          <a:stretch>
            <a:fillRect/>
          </a:stretch>
        </p:blipFill>
        <p:spPr bwMode="auto">
          <a:xfrm>
            <a:off x="7124701" y="1417638"/>
            <a:ext cx="3823070" cy="43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1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93645ED-04EA-48E7-B83D-0657EFFF9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0612" y="96839"/>
            <a:ext cx="7848600" cy="1412875"/>
          </a:xfrm>
        </p:spPr>
        <p:txBody>
          <a:bodyPr/>
          <a:lstStyle/>
          <a:p>
            <a:pPr algn="ctr"/>
            <a:r>
              <a:rPr lang="en-US" altLang="en-US" sz="3600"/>
              <a:t>ZMH High Risk OB </a:t>
            </a:r>
            <a:r>
              <a:rPr lang="en-US" altLang="en-US" sz="3600">
                <a:solidFill>
                  <a:srgbClr val="C00000"/>
                </a:solidFill>
              </a:rPr>
              <a:t>(Jan. 2014)</a:t>
            </a:r>
            <a:br>
              <a:rPr lang="en-US" altLang="en-US" sz="3600">
                <a:solidFill>
                  <a:srgbClr val="C00000"/>
                </a:solidFill>
              </a:rPr>
            </a:br>
            <a:endParaRPr lang="en-US" altLang="en-US" sz="3600">
              <a:solidFill>
                <a:srgbClr val="C00000"/>
              </a:solidFill>
            </a:endParaRP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34BF5B28-5333-4324-ACCD-BCDD9ECF8E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912" y="803276"/>
            <a:ext cx="3704165" cy="2778124"/>
          </a:xfrm>
        </p:spPr>
      </p:pic>
      <p:pic>
        <p:nvPicPr>
          <p:cNvPr id="35844" name="Content Placeholder 3">
            <a:extLst>
              <a:ext uri="{FF2B5EF4-FFF2-40B4-BE49-F238E27FC236}">
                <a16:creationId xmlns:a16="http://schemas.microsoft.com/office/drawing/2014/main" id="{BE0535EE-0A42-4192-A5D9-29D72D9B5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990600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Content Placeholder 3">
            <a:extLst>
              <a:ext uri="{FF2B5EF4-FFF2-40B4-BE49-F238E27FC236}">
                <a16:creationId xmlns:a16="http://schemas.microsoft.com/office/drawing/2014/main" id="{C048E62D-0F87-4813-BA56-726BA4D82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62" y="2294453"/>
            <a:ext cx="3719749" cy="278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6" name="Content Placeholder 3">
            <a:extLst>
              <a:ext uri="{FF2B5EF4-FFF2-40B4-BE49-F238E27FC236}">
                <a16:creationId xmlns:a16="http://schemas.microsoft.com/office/drawing/2014/main" id="{7709C642-ADDD-44A7-98D4-E55AB25B0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6" y="3860269"/>
            <a:ext cx="3671889" cy="275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Content Placeholder 3">
            <a:extLst>
              <a:ext uri="{FF2B5EF4-FFF2-40B4-BE49-F238E27FC236}">
                <a16:creationId xmlns:a16="http://schemas.microsoft.com/office/drawing/2014/main" id="{B4113130-A1F3-4042-A476-241804D99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827444"/>
            <a:ext cx="3672848" cy="275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6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717ED6B-EF5D-4E05-8921-F7B550695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Cesarean Section Rate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A580637D-E971-4BC1-9206-50752D18F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71738" y="1828800"/>
            <a:ext cx="7508875" cy="4419600"/>
          </a:xfrm>
        </p:spPr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National Cesarean Section Rate of between </a:t>
            </a:r>
            <a:r>
              <a:rPr lang="en-US" altLang="en-US" b="1">
                <a:solidFill>
                  <a:srgbClr val="C00000"/>
                </a:solidFill>
              </a:rPr>
              <a:t>10 and 15% </a:t>
            </a:r>
            <a:r>
              <a:rPr lang="en-US" altLang="en-US">
                <a:solidFill>
                  <a:schemeClr val="tx2"/>
                </a:solidFill>
              </a:rPr>
              <a:t>is recommended </a:t>
            </a:r>
            <a:r>
              <a:rPr lang="en-US" altLang="en-US" sz="1400" b="1"/>
              <a:t>(Gibbons et al. WHO 2010)</a:t>
            </a:r>
            <a:endParaRPr lang="en-US" altLang="en-US" b="1">
              <a:solidFill>
                <a:schemeClr val="tx2"/>
              </a:solidFill>
            </a:endParaRPr>
          </a:p>
          <a:p>
            <a:r>
              <a:rPr lang="en-US" altLang="en-US" b="1">
                <a:solidFill>
                  <a:schemeClr val="tx2"/>
                </a:solidFill>
              </a:rPr>
              <a:t>America</a:t>
            </a:r>
            <a:r>
              <a:rPr lang="en-US" altLang="en-US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altLang="en-US" b="1">
                <a:solidFill>
                  <a:srgbClr val="C00000"/>
                </a:solidFill>
              </a:rPr>
              <a:t>32%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sz="1400" b="1"/>
              <a:t>(Martin et al. U.S. Department of Health and Human Services 2016)</a:t>
            </a:r>
          </a:p>
          <a:p>
            <a:r>
              <a:rPr lang="en-US" altLang="en-US" b="1">
                <a:solidFill>
                  <a:schemeClr val="tx2"/>
                </a:solidFill>
              </a:rPr>
              <a:t>Zambia</a:t>
            </a:r>
          </a:p>
          <a:p>
            <a:pPr lvl="1"/>
            <a:r>
              <a:rPr lang="en-US" altLang="en-US" b="1">
                <a:solidFill>
                  <a:srgbClr val="C00000"/>
                </a:solidFill>
              </a:rPr>
              <a:t>3%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 sz="1400" b="1"/>
              <a:t>(Gibbons et al. WHO 2010)</a:t>
            </a:r>
            <a:endParaRPr lang="en-US" altLang="en-US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1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2860AA6-F6B3-485E-A643-27738CD27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Cesarean Section Rate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D82180A-510B-4BA8-B39E-0E4229684C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70212" y="1600201"/>
            <a:ext cx="6553200" cy="3657599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Zimba Mission Hospital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11.3%</a:t>
            </a:r>
            <a:r>
              <a:rPr lang="en-US" altLang="en-US" b="1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primary institutional cesarean section rate (</a:t>
            </a:r>
            <a:r>
              <a:rPr lang="en-US" altLang="en-US" b="1" dirty="0">
                <a:solidFill>
                  <a:srgbClr val="C00000"/>
                </a:solidFill>
              </a:rPr>
              <a:t>2014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8.3%</a:t>
            </a:r>
            <a:r>
              <a:rPr lang="en-US" altLang="en-US" b="1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primary institutional cesarean section rate (</a:t>
            </a:r>
            <a:r>
              <a:rPr lang="en-US" altLang="en-US" b="1" dirty="0">
                <a:solidFill>
                  <a:srgbClr val="C00000"/>
                </a:solidFill>
              </a:rPr>
              <a:t>2015</a:t>
            </a:r>
            <a:r>
              <a:rPr lang="en-US" altLang="en-US" dirty="0">
                <a:solidFill>
                  <a:schemeClr val="tx2"/>
                </a:solidFill>
              </a:rPr>
              <a:t>)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971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A007D70-3032-40DD-A2B6-AFD6133D6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Access to Emergency Obstetric Care </a:t>
            </a:r>
            <a:r>
              <a:rPr lang="en-US" altLang="en-US" b="1">
                <a:solidFill>
                  <a:srgbClr val="C00000"/>
                </a:solidFill>
              </a:rPr>
              <a:t>(EMOC)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487E1802-3E94-4F8F-AA7A-693E448F4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3812" y="1417638"/>
            <a:ext cx="9144000" cy="4525963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</a:rPr>
              <a:t>High quality </a:t>
            </a:r>
            <a:r>
              <a:rPr lang="en-US" altLang="en-US" dirty="0">
                <a:solidFill>
                  <a:schemeClr val="tx2"/>
                </a:solidFill>
              </a:rPr>
              <a:t>obstetric and neonatal care can significantly reduce: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Maternal Death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Ruptured Uterus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Obstetric Fistula 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Stillbirth/Early Neonatal Death due to Birth Asphyxia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Neonatal Death due to Prematurity</a:t>
            </a:r>
          </a:p>
        </p:txBody>
      </p:sp>
    </p:spTree>
    <p:extLst>
      <p:ext uri="{BB962C8B-B14F-4D97-AF65-F5344CB8AC3E}">
        <p14:creationId xmlns:p14="http://schemas.microsoft.com/office/powerpoint/2010/main" val="4465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21A38FE-B10D-4395-94AF-80B8E81CF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Physician Workforce in Zambia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994C0C0-58DB-4173-957E-19D4DFF65E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7212" y="1417638"/>
            <a:ext cx="8077200" cy="4525963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America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1 doctor for every </a:t>
            </a:r>
            <a:r>
              <a:rPr lang="en-US" altLang="en-US" b="1" dirty="0">
                <a:solidFill>
                  <a:srgbClr val="C00000"/>
                </a:solidFill>
              </a:rPr>
              <a:t>374 </a:t>
            </a:r>
            <a:r>
              <a:rPr lang="en-US" altLang="en-US" dirty="0">
                <a:solidFill>
                  <a:schemeClr val="tx2"/>
                </a:solidFill>
              </a:rPr>
              <a:t>patients </a:t>
            </a:r>
            <a:r>
              <a:rPr lang="en-US" altLang="en-US" sz="1400" b="1" dirty="0"/>
              <a:t>(WHO 2011)</a:t>
            </a: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22%</a:t>
            </a:r>
            <a:r>
              <a:rPr lang="en-US" altLang="en-US" dirty="0">
                <a:solidFill>
                  <a:schemeClr val="tx2"/>
                </a:solidFill>
              </a:rPr>
              <a:t> are foreign medical graduate doctors </a:t>
            </a:r>
            <a:r>
              <a:rPr lang="en-US" altLang="en-US" sz="1400" b="1" dirty="0"/>
              <a:t>(Young et al. FSMB 2015)</a:t>
            </a:r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b="1" dirty="0">
                <a:solidFill>
                  <a:schemeClr val="tx2"/>
                </a:solidFill>
              </a:rPr>
              <a:t>Zambia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1 doctor for every </a:t>
            </a:r>
            <a:r>
              <a:rPr lang="en-US" altLang="en-US" b="1" dirty="0">
                <a:solidFill>
                  <a:srgbClr val="C00000"/>
                </a:solidFill>
              </a:rPr>
              <a:t>16,666</a:t>
            </a:r>
            <a:r>
              <a:rPr lang="en-US" altLang="en-US" dirty="0">
                <a:solidFill>
                  <a:schemeClr val="tx2"/>
                </a:solidFill>
              </a:rPr>
              <a:t> patients </a:t>
            </a:r>
            <a:r>
              <a:rPr lang="en-US" altLang="en-US" sz="1400" b="1" dirty="0"/>
              <a:t>(WHO 2011)</a:t>
            </a:r>
            <a:endParaRPr lang="en-US" altLang="en-US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36%</a:t>
            </a:r>
            <a:r>
              <a:rPr lang="en-US" altLang="en-US" dirty="0">
                <a:solidFill>
                  <a:schemeClr val="tx2"/>
                </a:solidFill>
              </a:rPr>
              <a:t> are expatriate doctors </a:t>
            </a:r>
            <a:r>
              <a:rPr lang="en-US" altLang="en-US" sz="1400" b="1" dirty="0"/>
              <a:t>(GRZ Ministry of Labor 2011)</a:t>
            </a:r>
            <a:endParaRPr lang="en-US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9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DC48274-E05E-42CA-9459-74560124F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Fertility in Zambia</a:t>
            </a:r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7DF026BE-4E03-4E23-9C42-FEE2F39DE7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0612" y="1417638"/>
            <a:ext cx="7661275" cy="4419600"/>
          </a:xfrm>
        </p:spPr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</a:rPr>
              <a:t>America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Crude Birth Rate = </a:t>
            </a:r>
            <a:r>
              <a:rPr lang="en-US" altLang="en-US" b="1" dirty="0">
                <a:solidFill>
                  <a:srgbClr val="C00000"/>
                </a:solidFill>
              </a:rPr>
              <a:t>12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per 1,000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Total Fertility Rate = </a:t>
            </a:r>
            <a:r>
              <a:rPr lang="en-US" altLang="en-US" b="1" dirty="0">
                <a:solidFill>
                  <a:srgbClr val="C00000"/>
                </a:solidFill>
              </a:rPr>
              <a:t>1.9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sz="1400" b="1" dirty="0"/>
              <a:t>(UNICEF 2016)</a:t>
            </a:r>
          </a:p>
          <a:p>
            <a:r>
              <a:rPr lang="en-US" altLang="en-US" b="1" dirty="0">
                <a:solidFill>
                  <a:schemeClr val="tx2"/>
                </a:solidFill>
              </a:rPr>
              <a:t>Zambia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Crude Birth Rate = </a:t>
            </a:r>
            <a:r>
              <a:rPr lang="en-US" altLang="en-US" b="1" dirty="0">
                <a:solidFill>
                  <a:srgbClr val="C00000"/>
                </a:solidFill>
              </a:rPr>
              <a:t>40</a:t>
            </a:r>
            <a:r>
              <a:rPr lang="en-US" altLang="en-US" b="1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2"/>
                </a:solidFill>
              </a:rPr>
              <a:t>per 1,000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Total Fertility Rate = </a:t>
            </a:r>
            <a:r>
              <a:rPr lang="en-US" altLang="en-US" b="1" dirty="0">
                <a:solidFill>
                  <a:srgbClr val="C00000"/>
                </a:solidFill>
              </a:rPr>
              <a:t>5.3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sz="1400" b="1" dirty="0"/>
              <a:t>(UNICEF 2016)</a:t>
            </a:r>
            <a:endParaRPr lang="en-US" altLang="en-US" b="1" dirty="0">
              <a:solidFill>
                <a:schemeClr val="tx2"/>
              </a:solidFill>
            </a:endParaRPr>
          </a:p>
          <a:p>
            <a:pPr lvl="1"/>
            <a:r>
              <a:rPr lang="en-US" altLang="en-US" b="1" dirty="0">
                <a:solidFill>
                  <a:srgbClr val="C00000"/>
                </a:solidFill>
              </a:rPr>
              <a:t>9</a:t>
            </a:r>
            <a:r>
              <a:rPr lang="en-US" altLang="en-US" b="1" baseline="30000" dirty="0">
                <a:solidFill>
                  <a:srgbClr val="C00000"/>
                </a:solidFill>
              </a:rPr>
              <a:t>th </a:t>
            </a:r>
            <a:r>
              <a:rPr lang="en-US" altLang="en-US" dirty="0">
                <a:solidFill>
                  <a:schemeClr val="tx2"/>
                </a:solidFill>
              </a:rPr>
              <a:t>highest birth rate in the world (top 10 countries are in Sub-Saharan Africa)</a:t>
            </a:r>
            <a:endParaRPr lang="en-US" altLang="en-US" b="1" dirty="0">
              <a:solidFill>
                <a:schemeClr val="tx2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628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24D8FEA1-BB30-4113-B988-7E26EE592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400"/>
              <a:t>August 2007</a:t>
            </a:r>
            <a:br>
              <a:rPr lang="en-US" altLang="en-US" sz="4400"/>
            </a:br>
            <a:endParaRPr lang="en-US" altLang="en-US" sz="4400"/>
          </a:p>
        </p:txBody>
      </p:sp>
      <p:pic>
        <p:nvPicPr>
          <p:cNvPr id="10243" name="Picture 5" descr="jones reshoot prayer card photo 2">
            <a:extLst>
              <a:ext uri="{FF2B5EF4-FFF2-40B4-BE49-F238E27FC236}">
                <a16:creationId xmlns:a16="http://schemas.microsoft.com/office/drawing/2014/main" id="{119F40E0-1A03-4269-A454-CFAC5033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52" y="1066800"/>
            <a:ext cx="7086600" cy="474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0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60BBC57-39BB-4DD1-8C67-9E4CF735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/>
              <a:t>Zimba Mission Hospital</a:t>
            </a:r>
            <a:br>
              <a:rPr lang="en-US" altLang="en-US" b="1"/>
            </a:br>
            <a:r>
              <a:rPr lang="en-US" altLang="en-US" sz="3200"/>
              <a:t>Established </a:t>
            </a:r>
            <a:r>
              <a:rPr lang="en-US" altLang="en-US" sz="3200">
                <a:solidFill>
                  <a:srgbClr val="C00000"/>
                </a:solidFill>
              </a:rPr>
              <a:t>1960</a:t>
            </a:r>
          </a:p>
        </p:txBody>
      </p:sp>
      <p:pic>
        <p:nvPicPr>
          <p:cNvPr id="12291" name="Content Placeholder 3">
            <a:extLst>
              <a:ext uri="{FF2B5EF4-FFF2-40B4-BE49-F238E27FC236}">
                <a16:creationId xmlns:a16="http://schemas.microsoft.com/office/drawing/2014/main" id="{E977B418-002D-4861-94FF-07708C4AD4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4813" y="1524000"/>
            <a:ext cx="8812213" cy="2971800"/>
          </a:xfrm>
        </p:spPr>
      </p:pic>
      <p:sp>
        <p:nvSpPr>
          <p:cNvPr id="12292" name="Rectangle 1">
            <a:extLst>
              <a:ext uri="{FF2B5EF4-FFF2-40B4-BE49-F238E27FC236}">
                <a16:creationId xmlns:a16="http://schemas.microsoft.com/office/drawing/2014/main" id="{26FB64E4-665F-40E7-9CBE-DB02823E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2" y="4572001"/>
            <a:ext cx="7772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chemeClr val="tx2"/>
                </a:solidFill>
              </a:rPr>
              <a:t> </a:t>
            </a:r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CC5783A-91B5-4F39-9094-584178E229A7}"/>
              </a:ext>
            </a:extLst>
          </p:cNvPr>
          <p:cNvSpPr txBox="1">
            <a:spLocks/>
          </p:cNvSpPr>
          <p:nvPr/>
        </p:nvSpPr>
        <p:spPr bwMode="auto">
          <a:xfrm>
            <a:off x="1851819" y="4602162"/>
            <a:ext cx="84582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3000" b="1" kern="0" dirty="0">
                <a:solidFill>
                  <a:schemeClr val="tx2"/>
                </a:solidFill>
              </a:rPr>
              <a:t>OB Catchment Area for </a:t>
            </a:r>
            <a:r>
              <a:rPr lang="en-US" altLang="en-US" sz="3000" b="1" kern="0" dirty="0">
                <a:solidFill>
                  <a:srgbClr val="C00000"/>
                </a:solidFill>
              </a:rPr>
              <a:t>3</a:t>
            </a:r>
            <a:r>
              <a:rPr lang="en-US" altLang="en-US" sz="3000" kern="0" dirty="0">
                <a:solidFill>
                  <a:schemeClr val="tx2"/>
                </a:solidFill>
              </a:rPr>
              <a:t> </a:t>
            </a:r>
            <a:r>
              <a:rPr lang="en-US" altLang="en-US" sz="3000" b="1" kern="0" dirty="0">
                <a:solidFill>
                  <a:schemeClr val="tx2"/>
                </a:solidFill>
              </a:rPr>
              <a:t>Health Districts</a:t>
            </a:r>
          </a:p>
          <a:p>
            <a:pPr lvl="1">
              <a:defRPr/>
            </a:pPr>
            <a:r>
              <a:rPr lang="en-US" altLang="en-US" sz="2600" kern="0" dirty="0">
                <a:solidFill>
                  <a:schemeClr val="tx2"/>
                </a:solidFill>
              </a:rPr>
              <a:t>Population = </a:t>
            </a:r>
            <a:r>
              <a:rPr lang="en-US" altLang="en-US" sz="2600" b="1" kern="0" dirty="0">
                <a:solidFill>
                  <a:srgbClr val="C00000"/>
                </a:solidFill>
              </a:rPr>
              <a:t>365,000</a:t>
            </a:r>
            <a:r>
              <a:rPr lang="en-US" altLang="en-US" sz="2600" kern="0" dirty="0">
                <a:solidFill>
                  <a:schemeClr val="tx2"/>
                </a:solidFill>
              </a:rPr>
              <a:t> people (half of Vermont)</a:t>
            </a:r>
            <a:endParaRPr lang="en-US" altLang="en-US" sz="1400" kern="0" dirty="0">
              <a:solidFill>
                <a:schemeClr val="tx2"/>
              </a:solidFill>
            </a:endParaRPr>
          </a:p>
          <a:p>
            <a:pPr lvl="1">
              <a:defRPr/>
            </a:pPr>
            <a:r>
              <a:rPr lang="en-US" altLang="en-US" sz="2600" kern="0" dirty="0">
                <a:solidFill>
                  <a:schemeClr val="tx2"/>
                </a:solidFill>
              </a:rPr>
              <a:t>Size = </a:t>
            </a:r>
            <a:r>
              <a:rPr lang="en-US" altLang="en-US" sz="2600" b="1" kern="0" dirty="0">
                <a:solidFill>
                  <a:srgbClr val="C00000"/>
                </a:solidFill>
              </a:rPr>
              <a:t>9,000</a:t>
            </a:r>
            <a:r>
              <a:rPr lang="en-US" altLang="en-US" sz="2600" kern="0" dirty="0">
                <a:solidFill>
                  <a:schemeClr val="tx2"/>
                </a:solidFill>
              </a:rPr>
              <a:t> square miles (size of New Jersey)</a:t>
            </a:r>
            <a:endParaRPr lang="en-US" altLang="en-US" sz="2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6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189416-EEA5-42FA-AB58-4801809B6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6812" y="152401"/>
            <a:ext cx="7158038" cy="1412875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solidFill>
                  <a:srgbClr val="C00000"/>
                </a:solidFill>
              </a:rPr>
              <a:t>30%</a:t>
            </a:r>
            <a:r>
              <a:rPr lang="en-US" altLang="en-US" sz="3200"/>
              <a:t> Health Facility Utilization Rate For Giving Birth </a:t>
            </a:r>
            <a:r>
              <a:rPr lang="en-US" altLang="en-US" sz="3200">
                <a:solidFill>
                  <a:srgbClr val="C00000"/>
                </a:solidFill>
              </a:rPr>
              <a:t>(2011)</a:t>
            </a:r>
            <a:br>
              <a:rPr lang="en-US" altLang="en-US" sz="3200">
                <a:solidFill>
                  <a:srgbClr val="C00000"/>
                </a:solidFill>
              </a:rPr>
            </a:b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80990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ADA7FD7F-6B7D-4961-9F1A-A54CF65B7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/>
              <a:t>Safe Delivery Kit For Home Birth</a:t>
            </a:r>
            <a:br>
              <a:rPr lang="en-US" altLang="en-US" sz="3200"/>
            </a:br>
            <a:endParaRPr lang="en-US" altLang="en-US" sz="3200"/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BBD8F00D-13AA-46D2-BD95-16536C0E93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1652" y="990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56817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A5A5A61-7829-47B6-A6F1-C5DC1E2EE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/>
              <a:t>Retained Placenta at Siachitema RHC </a:t>
            </a:r>
            <a:r>
              <a:rPr lang="en-US" altLang="en-US" sz="3600">
                <a:solidFill>
                  <a:srgbClr val="C00000"/>
                </a:solidFill>
              </a:rPr>
              <a:t>(October 2007)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AF48BB-DC1D-4640-9E15-09C62A213D90}"/>
              </a:ext>
            </a:extLst>
          </p:cNvPr>
          <p:cNvSpPr txBox="1">
            <a:spLocks/>
          </p:cNvSpPr>
          <p:nvPr/>
        </p:nvSpPr>
        <p:spPr bwMode="auto">
          <a:xfrm>
            <a:off x="836612" y="1417637"/>
            <a:ext cx="3505200" cy="421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9000" indent="-4397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+mn-lt"/>
              </a:defRPr>
            </a:lvl2pPr>
            <a:lvl3pPr marL="1293813" indent="-4032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811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4pPr>
            <a:lvl5pPr marL="207010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273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845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417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98900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n-US" altLang="en-US" b="1" kern="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midwife</a:t>
            </a: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oxytocin</a:t>
            </a: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ketamine</a:t>
            </a: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OR</a:t>
            </a: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blood</a:t>
            </a:r>
          </a:p>
          <a:p>
            <a:pPr>
              <a:defRPr/>
            </a:pPr>
            <a:r>
              <a:rPr lang="en-US" altLang="en-US" b="1" kern="0" dirty="0">
                <a:solidFill>
                  <a:schemeClr val="tx2"/>
                </a:solidFill>
              </a:rPr>
              <a:t>No ambulance</a:t>
            </a:r>
          </a:p>
          <a:p>
            <a:pPr lvl="1">
              <a:defRPr/>
            </a:pPr>
            <a:endParaRPr lang="en-US" altLang="en-US" kern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9E32F-3CEE-427B-BD1D-00517FB6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266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">
  <a:themeElements>
    <a:clrScheme name="Champion se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mpion seal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mpion s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mpion s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mpion s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575</TotalTime>
  <Words>753</Words>
  <Application>Microsoft Office PowerPoint</Application>
  <PresentationFormat>Custom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Wingdings</vt:lpstr>
      <vt:lpstr>PowerPoint</vt:lpstr>
      <vt:lpstr>Maternal Health in Zambia</vt:lpstr>
      <vt:lpstr>Healthcare in Zambia</vt:lpstr>
      <vt:lpstr>Physician Workforce in Zambia</vt:lpstr>
      <vt:lpstr>Fertility in Zambia</vt:lpstr>
      <vt:lpstr>August 2007 </vt:lpstr>
      <vt:lpstr>Zimba Mission Hospital Established 1960</vt:lpstr>
      <vt:lpstr>30% Health Facility Utilization Rate For Giving Birth (2011) </vt:lpstr>
      <vt:lpstr>Safe Delivery Kit For Home Birth </vt:lpstr>
      <vt:lpstr>Retained Placenta at Siachitema RHC (October 2007)</vt:lpstr>
      <vt:lpstr>Ruptured Uterus </vt:lpstr>
      <vt:lpstr>Ruptured Uterus</vt:lpstr>
      <vt:lpstr>Ruptured Uterus</vt:lpstr>
      <vt:lpstr>Ruptured Uterus</vt:lpstr>
      <vt:lpstr>Obstetric Fistula </vt:lpstr>
      <vt:lpstr>Obstetric Fistula</vt:lpstr>
      <vt:lpstr>Obstetric Fistula</vt:lpstr>
      <vt:lpstr>Maternal Death from PPH  Post Cesarean (Nov. 2011)</vt:lpstr>
      <vt:lpstr>Maternal Mortality (2015)</vt:lpstr>
      <vt:lpstr>Causes of Maternal Mortality</vt:lpstr>
      <vt:lpstr>Uterine Balloon Tamponade</vt:lpstr>
      <vt:lpstr>ZMH High Risk OB (Jan. 2014) </vt:lpstr>
      <vt:lpstr>Cesarean Section Rate</vt:lpstr>
      <vt:lpstr>Cesarean Section Rate</vt:lpstr>
      <vt:lpstr>Access to Emergency Obstetric Care (EMOC)</vt:lpstr>
    </vt:vector>
  </TitlesOfParts>
  <Company>AAFP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Rover</dc:creator>
  <cp:lastModifiedBy>Ashley Poole</cp:lastModifiedBy>
  <cp:revision>14</cp:revision>
  <dcterms:created xsi:type="dcterms:W3CDTF">2013-05-20T16:20:33Z</dcterms:created>
  <dcterms:modified xsi:type="dcterms:W3CDTF">2017-10-10T21:19:53Z</dcterms:modified>
</cp:coreProperties>
</file>