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5" r:id="rId2"/>
    <p:sldId id="266" r:id="rId3"/>
    <p:sldId id="267" r:id="rId4"/>
    <p:sldId id="268" r:id="rId5"/>
    <p:sldId id="269" r:id="rId6"/>
    <p:sldId id="270" r:id="rId7"/>
    <p:sldId id="271" r:id="rId8"/>
    <p:sldId id="272" r:id="rId9"/>
    <p:sldId id="273" r:id="rId10"/>
    <p:sldId id="285" r:id="rId11"/>
    <p:sldId id="274" r:id="rId12"/>
    <p:sldId id="275" r:id="rId13"/>
    <p:sldId id="276" r:id="rId14"/>
    <p:sldId id="277" r:id="rId15"/>
    <p:sldId id="278" r:id="rId16"/>
    <p:sldId id="279" r:id="rId17"/>
    <p:sldId id="280" r:id="rId18"/>
    <p:sldId id="281" r:id="rId19"/>
    <p:sldId id="282" r:id="rId20"/>
    <p:sldId id="283" r:id="rId21"/>
    <p:sldId id="284" r:id="rId22"/>
    <p:sldId id="263"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8"/>
    <p:restoredTop sz="94534"/>
  </p:normalViewPr>
  <p:slideViewPr>
    <p:cSldViewPr snapToGrid="0" snapToObjects="1">
      <p:cViewPr varScale="1">
        <p:scale>
          <a:sx n="104" d="100"/>
          <a:sy n="104" d="100"/>
        </p:scale>
        <p:origin x="28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928252-87AD-4FFF-B9EA-C14BC8DB2DD3}" type="datetimeFigureOut">
              <a:rPr lang="en-US" smtClean="0"/>
              <a:t>1/31/2019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6FBD6-FD74-4495-9874-26884A8723A4}" type="slidenum">
              <a:rPr lang="en-US" smtClean="0"/>
              <a:t>‹#›</a:t>
            </a:fld>
            <a:endParaRPr lang="en-US"/>
          </a:p>
        </p:txBody>
      </p:sp>
    </p:spTree>
    <p:extLst>
      <p:ext uri="{BB962C8B-B14F-4D97-AF65-F5344CB8AC3E}">
        <p14:creationId xmlns:p14="http://schemas.microsoft.com/office/powerpoint/2010/main" val="183893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c8ed2c1b5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4c8ed2c1b5_2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0796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c8ed2c1b5_2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g4c8ed2c1b5_2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3402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4c8ed2c1b5_2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With this background in mind, UFCOM sought to create an environment of accountability. </a:t>
            </a:r>
            <a:endParaRPr/>
          </a:p>
          <a:p>
            <a:pPr marL="457200" lvl="0" indent="-298450" algn="l" rtl="0">
              <a:spcBef>
                <a:spcPts val="0"/>
              </a:spcBef>
              <a:spcAft>
                <a:spcPts val="0"/>
              </a:spcAft>
              <a:buSzPts val="1100"/>
              <a:buChar char="-"/>
            </a:pPr>
            <a:r>
              <a:rPr lang="en"/>
              <a:t>While we will only focus on the “Student Professionalism Lapse Report” today, it is important to give context to the overall system at play. While students must be given the opportunity to address and remediate unprofessional behaviors, if we are to create a true environment of professionalism, residents/faculty/and staff must be held to the same standards as well. So as we describe the student portal, recognize that a parallel system exists to address professionalism and mistreatment concerns from students about residents, faculty, and staff. </a:t>
            </a:r>
            <a:endParaRPr/>
          </a:p>
        </p:txBody>
      </p:sp>
      <p:sp>
        <p:nvSpPr>
          <p:cNvPr id="190" name="Google Shape;190;g4c8ed2c1b5_2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2048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4e8839cb2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When a student has a professionalism concern arise that is egregious, the situation will come before the Academic Status Committee, and if an adverse action takes place, this has implications for a students’ MSPE letter</a:t>
            </a:r>
            <a:endParaRPr/>
          </a:p>
          <a:p>
            <a:pPr marL="457200" lvl="0" indent="-298450" algn="l" rtl="0">
              <a:spcBef>
                <a:spcPts val="0"/>
              </a:spcBef>
              <a:spcAft>
                <a:spcPts val="0"/>
              </a:spcAft>
              <a:buSzPts val="1100"/>
              <a:buChar char="-"/>
            </a:pPr>
            <a:r>
              <a:rPr lang="en"/>
              <a:t>Similar to what the articles listed before, we found that students who came before the committee often had prior, minor infractions that were not formally addressed or remediated</a:t>
            </a:r>
            <a:endParaRPr/>
          </a:p>
        </p:txBody>
      </p:sp>
      <p:sp>
        <p:nvSpPr>
          <p:cNvPr id="200" name="Google Shape;200;g4e8839cb2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3906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4e8839cb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While the initial offense may seem minor, the latter consequences have ramifications that not only affect the students’ future, but negatively impact patient care and effective team dynamics. </a:t>
            </a:r>
            <a:endParaRPr/>
          </a:p>
        </p:txBody>
      </p:sp>
      <p:sp>
        <p:nvSpPr>
          <p:cNvPr id="206" name="Google Shape;206;g4e8839cb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5168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4c8ed2c1b5_2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a:solidFill>
                  <a:schemeClr val="dk1"/>
                </a:solidFill>
              </a:rPr>
              <a:t>Therefore, we wanted to create a system that would address these initial, minor offenses to (1) Provide constructive feedback rather than punitive repercussions, (2) to create a culture of accountability that places the integrity of our profession and patient care as paramount, (3) Take burden off of individual faculty members and course/clerkship directors (4) create a systematic solution which makes it easy to track outcomes and recognize patterns of repeated professionalism lapses.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system is housed on the UFCOM Student Affair’s website, but also linked within EPIC, UF Shands’ EMR system</a:t>
            </a:r>
            <a:endParaRPr>
              <a:solidFill>
                <a:schemeClr val="dk1"/>
              </a:solidFill>
            </a:endParaRPr>
          </a:p>
        </p:txBody>
      </p:sp>
      <p:sp>
        <p:nvSpPr>
          <p:cNvPr id="212" name="Google Shape;212;g4c8ed2c1b5_2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1378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e8839cb2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Note, if the reporter is a faculty member, he or she must provide his or her name for the report to be considered. Non-faculty, residents, and students may submit anonymously</a:t>
            </a:r>
            <a:endParaRPr/>
          </a:p>
          <a:p>
            <a:pPr marL="457200" lvl="0" indent="-298450" algn="l" rtl="0">
              <a:spcBef>
                <a:spcPts val="0"/>
              </a:spcBef>
              <a:spcAft>
                <a:spcPts val="0"/>
              </a:spcAft>
              <a:buSzPts val="1100"/>
              <a:buChar char="-"/>
            </a:pPr>
            <a:r>
              <a:rPr lang="en"/>
              <a:t>Additionally, faculty MUST have approached the student first, and given initial feedback. If a faculty member does NOT give a student feedback on the behavior first, the report will be immediately invalidated. </a:t>
            </a:r>
            <a:endParaRPr/>
          </a:p>
        </p:txBody>
      </p:sp>
      <p:sp>
        <p:nvSpPr>
          <p:cNvPr id="218" name="Google Shape;218;g4e8839cb2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2970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e8839cb26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Once submitted, all reports are initially filtered by the Dean of Student Affairs, the Assistant Dean for Medical Education, the Dean for Medical Education, and/or the Chair of the Academic Status Committee</a:t>
            </a:r>
            <a:endParaRPr/>
          </a:p>
        </p:txBody>
      </p:sp>
      <p:sp>
        <p:nvSpPr>
          <p:cNvPr id="224" name="Google Shape;224;g4e8839cb26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1043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4e8839cb2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After the merit of a submission has been verified, the report will follow the algorithm provided above</a:t>
            </a:r>
            <a:endParaRPr/>
          </a:p>
        </p:txBody>
      </p:sp>
      <p:sp>
        <p:nvSpPr>
          <p:cNvPr id="230" name="Google Shape;230;g4e8839cb26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8925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4c8ed2c1b5_2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To understand how students were receiving the new portal, and to better understand the barriers that would limit submissions, we led a task force amongst each class’s President and Vice President</a:t>
            </a:r>
            <a:endParaRPr/>
          </a:p>
          <a:p>
            <a:pPr marL="457200" lvl="0" indent="-298450" algn="l" rtl="0">
              <a:spcBef>
                <a:spcPts val="0"/>
              </a:spcBef>
              <a:spcAft>
                <a:spcPts val="0"/>
              </a:spcAft>
              <a:buSzPts val="1100"/>
              <a:buChar char="-"/>
            </a:pPr>
            <a:endParaRPr/>
          </a:p>
        </p:txBody>
      </p:sp>
      <p:sp>
        <p:nvSpPr>
          <p:cNvPr id="236" name="Google Shape;236;g4c8ed2c1b5_2_1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970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4c8ed2c1b5_2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g4c8ed2c1b5_2_1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820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b20b25343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b20b2534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9309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4c8ed2c1b5_2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g4c8ed2c1b5_2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631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4c8ed2c1b5_2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g4c8ed2c1b5_2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4960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c8ed2c1b5_2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g4c8ed2c1b5_2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6235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c8ed2c1b5_2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Professionalism is a core competency as </a:t>
            </a:r>
            <a:r>
              <a:rPr lang="en">
                <a:solidFill>
                  <a:schemeClr val="dk1"/>
                </a:solidFill>
                <a:latin typeface="Calibri"/>
                <a:ea typeface="Calibri"/>
                <a:cs typeface="Calibri"/>
                <a:sym typeface="Calibri"/>
              </a:rPr>
              <a:t>defined by Association of American Medical Colleges and the Accreditation Council for Graduate Medical Education.</a:t>
            </a:r>
            <a:endParaRPr>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48" name="Google Shape;148;g4c8ed2c1b5_2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3678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c8ed2c1b5_2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g4c8ed2c1b5_2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4505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4c8ed2c1b5_2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4c8ed2c1b5_2_1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After a landmark study at one institution showed a correlation between unprofessional behavior in medical school and future disciplinary action, this study sought to see if these findings were generalizable by conducting a larger study at 3 different medical schools including diverse locations and environments. In this case controlled study, they found that unprofessional behavior in medical school were 3x more likely to have future disciplinary action by state medical board. </a:t>
            </a:r>
            <a:endParaRPr/>
          </a:p>
          <a:p>
            <a:pPr marL="457200" lvl="0"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Case Control Study</a:t>
            </a:r>
            <a:endParaRPr sz="1500">
              <a:solidFill>
                <a:schemeClr val="dk1"/>
              </a:solidFill>
            </a:endParaRPr>
          </a:p>
          <a:p>
            <a:pPr marL="457200" lvl="0"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Cases: 235 graduates of 3 medical schools who received discipline from a state medical board</a:t>
            </a:r>
            <a:endParaRPr sz="1500">
              <a:solidFill>
                <a:schemeClr val="dk1"/>
              </a:solidFill>
            </a:endParaRPr>
          </a:p>
          <a:p>
            <a:pPr marL="457200" lvl="0"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Control: matched physicians by medical school and graduation year, half also by specialty</a:t>
            </a:r>
            <a:endParaRPr/>
          </a:p>
          <a:p>
            <a:pPr marL="171450" lvl="0" indent="-171450" algn="l" rtl="0">
              <a:spcBef>
                <a:spcPts val="0"/>
              </a:spcBef>
              <a:spcAft>
                <a:spcPts val="0"/>
              </a:spcAft>
              <a:buClr>
                <a:schemeClr val="dk1"/>
              </a:buClr>
              <a:buSzPts val="1200"/>
              <a:buFont typeface="Calibri"/>
              <a:buChar char="-"/>
            </a:pPr>
            <a:r>
              <a:rPr lang="en"/>
              <a:t>Medical Schools: University of Michigan, Jefferson Medical College, UCSF</a:t>
            </a:r>
            <a:endParaRPr/>
          </a:p>
          <a:p>
            <a:pPr marL="171450" lvl="0" indent="-171450" algn="l" rtl="0">
              <a:spcBef>
                <a:spcPts val="0"/>
              </a:spcBef>
              <a:spcAft>
                <a:spcPts val="0"/>
              </a:spcAft>
              <a:buClr>
                <a:schemeClr val="dk1"/>
              </a:buClr>
              <a:buSzPts val="1200"/>
              <a:buFont typeface="Calibri"/>
              <a:buChar char="-"/>
            </a:pPr>
            <a:r>
              <a:rPr lang="en"/>
              <a:t>Disciplinary actions ranged from public reprimand to revocation of medical license </a:t>
            </a:r>
            <a:endParaRPr/>
          </a:p>
          <a:p>
            <a:pPr marL="171450" lvl="0" indent="-171450" algn="l" rtl="0">
              <a:spcBef>
                <a:spcPts val="0"/>
              </a:spcBef>
              <a:spcAft>
                <a:spcPts val="0"/>
              </a:spcAft>
              <a:buClr>
                <a:schemeClr val="dk1"/>
              </a:buClr>
              <a:buSzPts val="1200"/>
              <a:buFont typeface="Calibri"/>
              <a:buChar char="-"/>
            </a:pPr>
            <a:r>
              <a:rPr lang="en"/>
              <a:t>Each disciplined physician was matched to 2 control physicians one of which was also matched by specialty </a:t>
            </a:r>
            <a:endParaRPr/>
          </a:p>
        </p:txBody>
      </p:sp>
      <p:sp>
        <p:nvSpPr>
          <p:cNvPr id="163" name="Google Shape;163;g4c8ed2c1b5_2_1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4219226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4c8ed2c1b5_2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4c8ed2c1b5_2_1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Calibri"/>
              <a:buChar char="-"/>
            </a:pPr>
            <a:r>
              <a:rPr lang="en"/>
              <a:t>Disciplined physicians had slightly lower GPA, MCAT/NBME/USMLE scores slightly lower, twice as likely to not have passed at least one course on first attempt in med school</a:t>
            </a:r>
            <a:endParaRPr/>
          </a:p>
          <a:p>
            <a:pPr marL="171450" lvl="0" indent="-171450" algn="l" rtl="0">
              <a:spcBef>
                <a:spcPts val="0"/>
              </a:spcBef>
              <a:spcAft>
                <a:spcPts val="0"/>
              </a:spcAft>
              <a:buClr>
                <a:schemeClr val="dk1"/>
              </a:buClr>
              <a:buSzPts val="1200"/>
              <a:buFont typeface="Calibri"/>
              <a:buChar char="-"/>
            </a:pPr>
            <a:r>
              <a:rPr lang="en"/>
              <a:t>Disciplined physicians twice as high a proportion to have had unprofessional behavior in medical school</a:t>
            </a:r>
            <a:endParaRPr/>
          </a:p>
          <a:p>
            <a:pPr marL="171450" lvl="0" indent="-171450" algn="l" rtl="0">
              <a:spcBef>
                <a:spcPts val="0"/>
              </a:spcBef>
              <a:spcAft>
                <a:spcPts val="0"/>
              </a:spcAft>
              <a:buClr>
                <a:schemeClr val="dk1"/>
              </a:buClr>
              <a:buSzPts val="1200"/>
              <a:buFont typeface="Calibri"/>
              <a:buChar char="-"/>
            </a:pPr>
            <a:r>
              <a:rPr lang="en"/>
              <a:t>Example of irresponsible behavior: unreliable attendance at clinic, not following up on activities related to patient care</a:t>
            </a:r>
            <a:endParaRPr/>
          </a:p>
          <a:p>
            <a:pPr marL="171450" lvl="0" indent="-171450" algn="l" rtl="0">
              <a:spcBef>
                <a:spcPts val="0"/>
              </a:spcBef>
              <a:spcAft>
                <a:spcPts val="0"/>
              </a:spcAft>
              <a:buClr>
                <a:schemeClr val="dk1"/>
              </a:buClr>
              <a:buSzPts val="1200"/>
              <a:buFont typeface="Calibri"/>
              <a:buChar char="-"/>
            </a:pPr>
            <a:r>
              <a:rPr lang="en"/>
              <a:t>Example of diminished capacity for self-improvement: failure to accept constructive criticism, argumentativeness, display of poor attitude</a:t>
            </a:r>
            <a:endParaRPr/>
          </a:p>
          <a:p>
            <a:pPr marL="171450" lvl="0" indent="-171450" algn="l" rtl="0">
              <a:spcBef>
                <a:spcPts val="0"/>
              </a:spcBef>
              <a:spcAft>
                <a:spcPts val="0"/>
              </a:spcAft>
              <a:buClr>
                <a:schemeClr val="dk1"/>
              </a:buClr>
              <a:buSzPts val="1200"/>
              <a:buFont typeface="Calibri"/>
              <a:buChar char="-"/>
            </a:pPr>
            <a:r>
              <a:rPr lang="en"/>
              <a:t>Ex poor initiative: lack of motivation or enthusiasm or by passivity</a:t>
            </a:r>
            <a:endParaRPr/>
          </a:p>
        </p:txBody>
      </p:sp>
      <p:sp>
        <p:nvSpPr>
          <p:cNvPr id="170" name="Google Shape;170;g4c8ed2c1b5_2_1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645856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4b20b2534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4b20b2534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7521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b20b2534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4b20b2534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this study, authors looked at the barriers for students to report unprofessional behaviors of peers or faculty. They found different actions after a witness in lapse in professionalism which including avoiding, addressing, reporting, and initiating policy change. The authors then go on to hypothesize that this is a result of balanced decision weighing expectancy, value, and cost.</a:t>
            </a:r>
            <a:endParaRPr/>
          </a:p>
        </p:txBody>
      </p:sp>
    </p:spTree>
    <p:extLst>
      <p:ext uri="{BB962C8B-B14F-4D97-AF65-F5344CB8AC3E}">
        <p14:creationId xmlns:p14="http://schemas.microsoft.com/office/powerpoint/2010/main" val="3322627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6099" y="2106259"/>
            <a:ext cx="6853412" cy="1470025"/>
          </a:xfrm>
        </p:spPr>
        <p:txBody>
          <a:bodyPr>
            <a:normAutofit/>
          </a:bodyPr>
          <a:lstStyle>
            <a:lvl1pPr algn="ctr">
              <a:defRPr sz="3800" b="1" i="0">
                <a:solidFill>
                  <a:schemeClr val="tx1"/>
                </a:solidFill>
                <a:latin typeface="Helvetica"/>
                <a:cs typeface="Helvetica"/>
              </a:defRPr>
            </a:lvl1pPr>
          </a:lstStyle>
          <a:p>
            <a:r>
              <a:rPr lang="en-US" dirty="0"/>
              <a:t>Click to edit Master title style</a:t>
            </a:r>
            <a:br>
              <a:rPr lang="en-US" dirty="0"/>
            </a:br>
            <a:r>
              <a:rPr lang="en-US" dirty="0"/>
              <a:t>Click to edit Master title style Click to edit Master title style</a:t>
            </a:r>
          </a:p>
        </p:txBody>
      </p:sp>
      <p:sp>
        <p:nvSpPr>
          <p:cNvPr id="3" name="Subtitle 2"/>
          <p:cNvSpPr>
            <a:spLocks noGrp="1"/>
          </p:cNvSpPr>
          <p:nvPr>
            <p:ph type="subTitle" idx="1" hasCustomPrompt="1"/>
          </p:nvPr>
        </p:nvSpPr>
        <p:spPr>
          <a:xfrm>
            <a:off x="1492316" y="4063709"/>
            <a:ext cx="6079746" cy="1752600"/>
          </a:xfr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0" i="1">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br>
              <a:rPr lang="en-US" dirty="0"/>
            </a:br>
            <a:r>
              <a:rPr lang="en-US" dirty="0"/>
              <a:t>Click to edit Master subtitle style</a:t>
            </a:r>
          </a:p>
          <a:p>
            <a:endParaRPr lang="en-US" dirty="0"/>
          </a:p>
        </p:txBody>
      </p:sp>
    </p:spTree>
    <p:extLst>
      <p:ext uri="{BB962C8B-B14F-4D97-AF65-F5344CB8AC3E}">
        <p14:creationId xmlns:p14="http://schemas.microsoft.com/office/powerpoint/2010/main" val="317455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944047"/>
            <a:ext cx="8229600" cy="1143000"/>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4" name="Text Placeholder 2"/>
          <p:cNvSpPr>
            <a:spLocks noGrp="1"/>
          </p:cNvSpPr>
          <p:nvPr>
            <p:ph idx="1"/>
          </p:nvPr>
        </p:nvSpPr>
        <p:spPr>
          <a:xfrm>
            <a:off x="457200" y="2269609"/>
            <a:ext cx="8229600" cy="39468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795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5" name="Google Shape;65;p15"/>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980790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40601"/>
            <a:ext cx="8229600" cy="1187865"/>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3" name="Text Placeholder 2"/>
          <p:cNvSpPr>
            <a:spLocks noGrp="1"/>
          </p:cNvSpPr>
          <p:nvPr>
            <p:ph type="body" idx="1"/>
          </p:nvPr>
        </p:nvSpPr>
        <p:spPr>
          <a:xfrm>
            <a:off x="457200" y="2266165"/>
            <a:ext cx="8229600" cy="39562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8395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0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685800" y="2455070"/>
            <a:ext cx="7772400" cy="1102519"/>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1"/>
              </a:buClr>
              <a:buSzPts val="3959"/>
            </a:pPr>
            <a:r>
              <a:rPr lang="en" sz="3959" dirty="0"/>
              <a:t>A Student Did WHAT?!?</a:t>
            </a:r>
            <a:br>
              <a:rPr lang="en" sz="3959" dirty="0"/>
            </a:br>
            <a:r>
              <a:rPr lang="en" sz="3959" dirty="0"/>
              <a:t>Addressing Unprofessional Behavior</a:t>
            </a:r>
            <a:endParaRPr sz="3959" dirty="0"/>
          </a:p>
        </p:txBody>
      </p:sp>
      <p:sp>
        <p:nvSpPr>
          <p:cNvPr id="130" name="Google Shape;130;p25"/>
          <p:cNvSpPr txBox="1">
            <a:spLocks noGrp="1"/>
          </p:cNvSpPr>
          <p:nvPr>
            <p:ph type="subTitle" idx="1"/>
          </p:nvPr>
        </p:nvSpPr>
        <p:spPr>
          <a:xfrm>
            <a:off x="1371600" y="3955908"/>
            <a:ext cx="6400800" cy="1314450"/>
          </a:xfrm>
          <a:prstGeom prst="rect">
            <a:avLst/>
          </a:prstGeom>
          <a:noFill/>
          <a:ln>
            <a:noFill/>
          </a:ln>
        </p:spPr>
        <p:txBody>
          <a:bodyPr spcFirstLastPara="1" vert="horz" wrap="square" lIns="91425" tIns="45700" rIns="91425" bIns="45700" rtlCol="0" anchor="t" anchorCtr="0">
            <a:noAutofit/>
          </a:bodyPr>
          <a:lstStyle/>
          <a:p>
            <a:pPr>
              <a:spcBef>
                <a:spcPts val="0"/>
              </a:spcBef>
              <a:buClr>
                <a:srgbClr val="888888"/>
              </a:buClr>
              <a:buSzPts val="3200"/>
            </a:pPr>
            <a:r>
              <a:rPr lang="en-US" sz="1800" dirty="0"/>
              <a:t>Leora Lieberman, MS-4</a:t>
            </a:r>
          </a:p>
          <a:p>
            <a:pPr>
              <a:spcBef>
                <a:spcPts val="0"/>
              </a:spcBef>
              <a:buClr>
                <a:srgbClr val="888888"/>
              </a:buClr>
              <a:buSzPts val="3200"/>
            </a:pPr>
            <a:r>
              <a:rPr lang="en" sz="1800" dirty="0"/>
              <a:t>Robert Hatch, MD, </a:t>
            </a:r>
            <a:r>
              <a:rPr lang="en-US" sz="1800" dirty="0"/>
              <a:t>MPH</a:t>
            </a:r>
          </a:p>
          <a:p>
            <a:pPr>
              <a:spcBef>
                <a:spcPts val="0"/>
              </a:spcBef>
              <a:buClr>
                <a:srgbClr val="888888"/>
              </a:buClr>
              <a:buSzPts val="3200"/>
            </a:pPr>
            <a:r>
              <a:rPr lang="en" sz="1800" dirty="0"/>
              <a:t>Paige Barker, MD</a:t>
            </a:r>
            <a:endParaRPr sz="1800" dirty="0"/>
          </a:p>
        </p:txBody>
      </p:sp>
      <p:pic>
        <p:nvPicPr>
          <p:cNvPr id="131" name="Google Shape;131;p25" descr="Screen Shot 2016-11-08 at 11.29.34 AM.png"/>
          <p:cNvPicPr preferRelativeResize="0"/>
          <p:nvPr/>
        </p:nvPicPr>
        <p:blipFill rotWithShape="1">
          <a:blip r:embed="rId3">
            <a:alphaModFix/>
          </a:blip>
          <a:srcRect/>
          <a:stretch/>
        </p:blipFill>
        <p:spPr>
          <a:xfrm>
            <a:off x="3070210" y="5270358"/>
            <a:ext cx="3003597" cy="730403"/>
          </a:xfrm>
          <a:prstGeom prst="rect">
            <a:avLst/>
          </a:prstGeom>
          <a:noFill/>
          <a:ln>
            <a:noFill/>
          </a:ln>
        </p:spPr>
      </p:pic>
    </p:spTree>
    <p:extLst>
      <p:ext uri="{BB962C8B-B14F-4D97-AF65-F5344CB8AC3E}">
        <p14:creationId xmlns:p14="http://schemas.microsoft.com/office/powerpoint/2010/main" val="1564200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9"/>
          <p:cNvSpPr txBox="1">
            <a:spLocks noGrp="1"/>
          </p:cNvSpPr>
          <p:nvPr>
            <p:ph type="title"/>
          </p:nvPr>
        </p:nvSpPr>
        <p:spPr>
          <a:xfrm>
            <a:off x="457200" y="977503"/>
            <a:ext cx="8229600" cy="857250"/>
          </a:xfrm>
          <a:prstGeom prst="rect">
            <a:avLst/>
          </a:prstGeom>
          <a:noFill/>
          <a:ln>
            <a:noFill/>
          </a:ln>
        </p:spPr>
        <p:txBody>
          <a:bodyPr spcFirstLastPara="1" vert="horz" wrap="square" lIns="91425" tIns="45700" rIns="91425" bIns="45700" rtlCol="0" anchor="ctr" anchorCtr="0">
            <a:noAutofit/>
          </a:bodyPr>
          <a:lstStyle/>
          <a:p>
            <a:pPr>
              <a:buSzPts val="4400"/>
            </a:pPr>
            <a:r>
              <a:rPr lang="en" dirty="0"/>
              <a:t>The Way it Was….</a:t>
            </a:r>
            <a:endParaRPr dirty="0"/>
          </a:p>
        </p:txBody>
      </p:sp>
      <p:sp>
        <p:nvSpPr>
          <p:cNvPr id="158" name="Google Shape;158;p29"/>
          <p:cNvSpPr txBox="1">
            <a:spLocks noGrp="1"/>
          </p:cNvSpPr>
          <p:nvPr>
            <p:ph type="body" idx="1"/>
          </p:nvPr>
        </p:nvSpPr>
        <p:spPr>
          <a:xfrm>
            <a:off x="457200" y="1834753"/>
            <a:ext cx="8229600" cy="3394472"/>
          </a:xfrm>
          <a:prstGeom prst="rect">
            <a:avLst/>
          </a:prstGeom>
          <a:noFill/>
          <a:ln>
            <a:noFill/>
          </a:ln>
        </p:spPr>
        <p:txBody>
          <a:bodyPr spcFirstLastPara="1" vert="horz" wrap="square" lIns="91425" tIns="45700" rIns="91425" bIns="45700" rtlCol="0" anchor="t" anchorCtr="0">
            <a:noAutofit/>
          </a:bodyPr>
          <a:lstStyle/>
          <a:p>
            <a:pPr marL="342900" indent="-279400">
              <a:spcBef>
                <a:spcPts val="0"/>
              </a:spcBef>
              <a:buSzPts val="2200"/>
            </a:pPr>
            <a:r>
              <a:rPr lang="en-US" sz="2200" dirty="0"/>
              <a:t>When you were concerned about a student’s behavior, you:</a:t>
            </a:r>
          </a:p>
          <a:p>
            <a:pPr marL="800100" lvl="1" indent="-279400">
              <a:spcBef>
                <a:spcPts val="0"/>
              </a:spcBef>
              <a:buSzPts val="2200"/>
            </a:pPr>
            <a:r>
              <a:rPr lang="en-US" sz="1800" dirty="0"/>
              <a:t>Gave them benefit of doubt and said nothing</a:t>
            </a:r>
          </a:p>
          <a:p>
            <a:pPr marL="800100" lvl="1" indent="-279400">
              <a:spcBef>
                <a:spcPts val="0"/>
              </a:spcBef>
              <a:buSzPts val="2200"/>
            </a:pPr>
            <a:r>
              <a:rPr lang="en-US" sz="1800" dirty="0"/>
              <a:t>Discussed it with experienced faculty member to decide what to do</a:t>
            </a:r>
          </a:p>
          <a:p>
            <a:pPr marL="800100" lvl="1" indent="-279400">
              <a:spcBef>
                <a:spcPts val="0"/>
              </a:spcBef>
              <a:buSzPts val="2200"/>
            </a:pPr>
            <a:r>
              <a:rPr lang="en-US" sz="1800" dirty="0"/>
              <a:t>Informed Dean of Students of event but did not mention to student</a:t>
            </a:r>
          </a:p>
          <a:p>
            <a:pPr marL="977900" lvl="2" indent="0">
              <a:spcBef>
                <a:spcPts val="0"/>
              </a:spcBef>
              <a:buSzPts val="2200"/>
              <a:buNone/>
            </a:pPr>
            <a:r>
              <a:rPr lang="en-US" sz="1400" dirty="0"/>
              <a:t>(very kind man and student advocate)</a:t>
            </a:r>
          </a:p>
          <a:p>
            <a:pPr marL="800100" lvl="1" indent="-279400">
              <a:spcBef>
                <a:spcPts val="0"/>
              </a:spcBef>
              <a:buSzPts val="2200"/>
            </a:pPr>
            <a:r>
              <a:rPr lang="en-US" sz="1800" dirty="0"/>
              <a:t>Addressed it with student, with or without:</a:t>
            </a:r>
          </a:p>
          <a:p>
            <a:pPr marL="1257300" lvl="2" indent="-279400">
              <a:spcBef>
                <a:spcPts val="0"/>
              </a:spcBef>
              <a:buSzPts val="2200"/>
            </a:pPr>
            <a:r>
              <a:rPr lang="en-US" sz="1400" dirty="0"/>
              <a:t>Mentioning it in their evaluation</a:t>
            </a:r>
          </a:p>
          <a:p>
            <a:pPr marL="1257300" lvl="2" indent="-279400">
              <a:spcBef>
                <a:spcPts val="0"/>
              </a:spcBef>
              <a:buSzPts val="2200"/>
            </a:pPr>
            <a:r>
              <a:rPr lang="en-US" sz="1400" dirty="0"/>
              <a:t>Informing Dean of Students</a:t>
            </a:r>
            <a:endParaRPr lang="en-US" sz="1800" dirty="0"/>
          </a:p>
          <a:p>
            <a:pPr marL="342900" indent="-279400">
              <a:spcBef>
                <a:spcPts val="0"/>
              </a:spcBef>
              <a:buSzPts val="2200"/>
            </a:pPr>
            <a:endParaRPr lang="en-US" sz="2200" dirty="0"/>
          </a:p>
          <a:p>
            <a:pPr marL="342900" indent="-279400">
              <a:spcBef>
                <a:spcPts val="0"/>
              </a:spcBef>
              <a:buSzPts val="2200"/>
            </a:pPr>
            <a:r>
              <a:rPr lang="en-US" sz="2200" dirty="0"/>
              <a:t>Caused several problems</a:t>
            </a:r>
          </a:p>
          <a:p>
            <a:pPr marL="800100" lvl="1" indent="-279400">
              <a:spcBef>
                <a:spcPts val="0"/>
              </a:spcBef>
              <a:buSzPts val="2200"/>
            </a:pPr>
            <a:r>
              <a:rPr lang="en-US" sz="1800" dirty="0"/>
              <a:t>Multiple standards used and similar events treated very differently</a:t>
            </a:r>
          </a:p>
          <a:p>
            <a:pPr marL="800100" lvl="1" indent="-279400">
              <a:spcBef>
                <a:spcPts val="0"/>
              </a:spcBef>
              <a:buSzPts val="2200"/>
            </a:pPr>
            <a:r>
              <a:rPr lang="en-US" sz="1800" dirty="0"/>
              <a:t>Patterns of behavior by individual students were missed until quite late</a:t>
            </a:r>
          </a:p>
          <a:p>
            <a:pPr marL="1257300" lvl="2" indent="-279400">
              <a:spcBef>
                <a:spcPts val="0"/>
              </a:spcBef>
              <a:buSzPts val="2200"/>
            </a:pPr>
            <a:r>
              <a:rPr lang="en-US" sz="1400" dirty="0"/>
              <a:t>Example</a:t>
            </a:r>
          </a:p>
          <a:p>
            <a:pPr marL="800100" lvl="1" indent="-279400">
              <a:spcBef>
                <a:spcPts val="0"/>
              </a:spcBef>
              <a:buSzPts val="2200"/>
            </a:pPr>
            <a:endParaRPr lang="en-US" sz="1800" dirty="0"/>
          </a:p>
          <a:p>
            <a:pPr marL="0" indent="0">
              <a:spcBef>
                <a:spcPts val="560"/>
              </a:spcBef>
              <a:buNone/>
            </a:pPr>
            <a:endParaRPr sz="2200" dirty="0"/>
          </a:p>
        </p:txBody>
      </p:sp>
      <p:pic>
        <p:nvPicPr>
          <p:cNvPr id="159" name="Google Shape;159;p29" descr="Screen Shot 2016-11-08 at 11.29.34 AM.png"/>
          <p:cNvPicPr preferRelativeResize="0"/>
          <p:nvPr/>
        </p:nvPicPr>
        <p:blipFill rotWithShape="1">
          <a:blip r:embed="rId3">
            <a:alphaModFix/>
          </a:blip>
          <a:srcRect/>
          <a:stretch/>
        </p:blipFill>
        <p:spPr>
          <a:xfrm>
            <a:off x="3070201" y="5457503"/>
            <a:ext cx="3003597" cy="730403"/>
          </a:xfrm>
          <a:prstGeom prst="rect">
            <a:avLst/>
          </a:prstGeom>
          <a:noFill/>
          <a:ln>
            <a:noFill/>
          </a:ln>
        </p:spPr>
      </p:pic>
    </p:spTree>
    <p:extLst>
      <p:ext uri="{BB962C8B-B14F-4D97-AF65-F5344CB8AC3E}">
        <p14:creationId xmlns:p14="http://schemas.microsoft.com/office/powerpoint/2010/main" val="1716752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4"/>
          <p:cNvSpPr txBox="1">
            <a:spLocks noGrp="1"/>
          </p:cNvSpPr>
          <p:nvPr>
            <p:ph type="title"/>
          </p:nvPr>
        </p:nvSpPr>
        <p:spPr>
          <a:xfrm>
            <a:off x="511925" y="3947178"/>
            <a:ext cx="8229600" cy="857400"/>
          </a:xfrm>
          <a:prstGeom prst="rect">
            <a:avLst/>
          </a:prstGeom>
          <a:noFill/>
          <a:ln>
            <a:noFill/>
          </a:ln>
          <a:effectLst>
            <a:outerShdw blurRad="57150" dist="19050" dir="5400000" algn="bl" rotWithShape="0">
              <a:srgbClr val="000000">
                <a:alpha val="50000"/>
              </a:srgbClr>
            </a:outerShdw>
          </a:effectLst>
        </p:spPr>
        <p:txBody>
          <a:bodyPr spcFirstLastPara="1" vert="horz" wrap="square" lIns="91425" tIns="45700" rIns="91425" bIns="45700" rtlCol="0" anchor="ctr" anchorCtr="0">
            <a:noAutofit/>
          </a:bodyPr>
          <a:lstStyle/>
          <a:p>
            <a:pPr>
              <a:buSzPts val="3959"/>
            </a:pPr>
            <a:r>
              <a:rPr lang="en" sz="3500">
                <a:solidFill>
                  <a:srgbClr val="1C4587"/>
                </a:solidFill>
                <a:latin typeface="Impact"/>
                <a:ea typeface="Impact"/>
                <a:cs typeface="Impact"/>
                <a:sym typeface="Impact"/>
              </a:rPr>
              <a:t>An Environment of Accountability</a:t>
            </a:r>
            <a:endParaRPr sz="3500">
              <a:solidFill>
                <a:srgbClr val="1C4587"/>
              </a:solidFill>
              <a:latin typeface="Impact"/>
              <a:ea typeface="Impact"/>
              <a:cs typeface="Impact"/>
              <a:sym typeface="Impact"/>
            </a:endParaRPr>
          </a:p>
        </p:txBody>
      </p:sp>
      <p:pic>
        <p:nvPicPr>
          <p:cNvPr id="193" name="Google Shape;193;p34" descr="Screen Shot 2016-11-08 at 11.29.34 AM.png"/>
          <p:cNvPicPr preferRelativeResize="0"/>
          <p:nvPr/>
        </p:nvPicPr>
        <p:blipFill rotWithShape="1">
          <a:blip r:embed="rId3">
            <a:alphaModFix/>
          </a:blip>
          <a:srcRect/>
          <a:stretch/>
        </p:blipFill>
        <p:spPr>
          <a:xfrm>
            <a:off x="3070210" y="5270358"/>
            <a:ext cx="3003597" cy="730403"/>
          </a:xfrm>
          <a:prstGeom prst="rect">
            <a:avLst/>
          </a:prstGeom>
          <a:noFill/>
          <a:ln>
            <a:noFill/>
          </a:ln>
        </p:spPr>
      </p:pic>
      <p:pic>
        <p:nvPicPr>
          <p:cNvPr id="194" name="Google Shape;194;p34"/>
          <p:cNvPicPr preferRelativeResize="0"/>
          <p:nvPr/>
        </p:nvPicPr>
        <p:blipFill>
          <a:blip r:embed="rId4">
            <a:alphaModFix/>
          </a:blip>
          <a:stretch>
            <a:fillRect/>
          </a:stretch>
        </p:blipFill>
        <p:spPr>
          <a:xfrm>
            <a:off x="2809875" y="1731353"/>
            <a:ext cx="3524250" cy="533400"/>
          </a:xfrm>
          <a:prstGeom prst="rect">
            <a:avLst/>
          </a:prstGeom>
          <a:noFill/>
          <a:ln>
            <a:noFill/>
          </a:ln>
          <a:effectLst>
            <a:outerShdw blurRad="57150" dist="19050" dir="5400000" algn="bl" rotWithShape="0">
              <a:srgbClr val="000000">
                <a:alpha val="50000"/>
              </a:srgbClr>
            </a:outerShdw>
          </a:effectLst>
        </p:spPr>
      </p:pic>
      <p:pic>
        <p:nvPicPr>
          <p:cNvPr id="195" name="Google Shape;195;p34"/>
          <p:cNvPicPr preferRelativeResize="0"/>
          <p:nvPr/>
        </p:nvPicPr>
        <p:blipFill>
          <a:blip r:embed="rId5">
            <a:alphaModFix/>
          </a:blip>
          <a:stretch>
            <a:fillRect/>
          </a:stretch>
        </p:blipFill>
        <p:spPr>
          <a:xfrm>
            <a:off x="2343150" y="2882117"/>
            <a:ext cx="4457700" cy="447675"/>
          </a:xfrm>
          <a:prstGeom prst="rect">
            <a:avLst/>
          </a:prstGeom>
          <a:noFill/>
          <a:ln>
            <a:noFill/>
          </a:ln>
          <a:effectLst>
            <a:outerShdw blurRad="57150" dist="19050" dir="5400000" algn="bl" rotWithShape="0">
              <a:srgbClr val="000000">
                <a:alpha val="50000"/>
              </a:srgbClr>
            </a:outerShdw>
          </a:effectLst>
        </p:spPr>
      </p:pic>
      <p:cxnSp>
        <p:nvCxnSpPr>
          <p:cNvPr id="196" name="Google Shape;196;p34"/>
          <p:cNvCxnSpPr/>
          <p:nvPr/>
        </p:nvCxnSpPr>
        <p:spPr>
          <a:xfrm>
            <a:off x="697925" y="3756588"/>
            <a:ext cx="8043600" cy="21900"/>
          </a:xfrm>
          <a:prstGeom prst="straightConnector1">
            <a:avLst/>
          </a:prstGeom>
          <a:noFill/>
          <a:ln w="76200" cap="flat" cmpd="sng">
            <a:solidFill>
              <a:schemeClr val="dk1"/>
            </a:solidFill>
            <a:prstDash val="solid"/>
            <a:round/>
            <a:headEnd type="none" w="med" len="med"/>
            <a:tailEnd type="none" w="med" len="med"/>
          </a:ln>
        </p:spPr>
      </p:cxnSp>
      <p:sp>
        <p:nvSpPr>
          <p:cNvPr id="197" name="Google Shape;197;p34"/>
          <p:cNvSpPr txBox="1">
            <a:spLocks noGrp="1"/>
          </p:cNvSpPr>
          <p:nvPr>
            <p:ph type="title"/>
          </p:nvPr>
        </p:nvSpPr>
        <p:spPr>
          <a:xfrm>
            <a:off x="511925" y="2024728"/>
            <a:ext cx="8229600" cy="857400"/>
          </a:xfrm>
          <a:prstGeom prst="rect">
            <a:avLst/>
          </a:prstGeom>
          <a:noFill/>
          <a:ln>
            <a:noFill/>
          </a:ln>
        </p:spPr>
        <p:txBody>
          <a:bodyPr spcFirstLastPara="1" vert="horz" wrap="square" lIns="91425" tIns="45700" rIns="91425" bIns="45700" rtlCol="0" anchor="ctr" anchorCtr="0">
            <a:noAutofit/>
          </a:bodyPr>
          <a:lstStyle/>
          <a:p>
            <a:pPr>
              <a:buSzPts val="3959"/>
            </a:pPr>
            <a:r>
              <a:rPr lang="en"/>
              <a:t>+</a:t>
            </a:r>
            <a:endParaRPr/>
          </a:p>
        </p:txBody>
      </p:sp>
    </p:spTree>
    <p:extLst>
      <p:ext uri="{BB962C8B-B14F-4D97-AF65-F5344CB8AC3E}">
        <p14:creationId xmlns:p14="http://schemas.microsoft.com/office/powerpoint/2010/main" val="338953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35" descr="Screen Shot 2016-11-08 at 11.29.34 AM.png"/>
          <p:cNvPicPr preferRelativeResize="0"/>
          <p:nvPr/>
        </p:nvPicPr>
        <p:blipFill rotWithShape="1">
          <a:blip r:embed="rId3">
            <a:alphaModFix/>
          </a:blip>
          <a:srcRect/>
          <a:stretch/>
        </p:blipFill>
        <p:spPr>
          <a:xfrm>
            <a:off x="3070210" y="5270358"/>
            <a:ext cx="3003597" cy="730403"/>
          </a:xfrm>
          <a:prstGeom prst="rect">
            <a:avLst/>
          </a:prstGeom>
          <a:noFill/>
          <a:ln>
            <a:noFill/>
          </a:ln>
        </p:spPr>
      </p:pic>
      <p:pic>
        <p:nvPicPr>
          <p:cNvPr id="203" name="Google Shape;203;p35"/>
          <p:cNvPicPr preferRelativeResize="0"/>
          <p:nvPr/>
        </p:nvPicPr>
        <p:blipFill>
          <a:blip r:embed="rId4">
            <a:alphaModFix/>
          </a:blip>
          <a:stretch>
            <a:fillRect/>
          </a:stretch>
        </p:blipFill>
        <p:spPr>
          <a:xfrm>
            <a:off x="647589" y="1099225"/>
            <a:ext cx="7848821" cy="4108306"/>
          </a:xfrm>
          <a:prstGeom prst="rect">
            <a:avLst/>
          </a:prstGeom>
          <a:noFill/>
          <a:ln>
            <a:noFill/>
          </a:ln>
        </p:spPr>
      </p:pic>
    </p:spTree>
    <p:extLst>
      <p:ext uri="{BB962C8B-B14F-4D97-AF65-F5344CB8AC3E}">
        <p14:creationId xmlns:p14="http://schemas.microsoft.com/office/powerpoint/2010/main" val="3870490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36" descr="Screen Shot 2016-11-08 at 11.29.34 AM.png"/>
          <p:cNvPicPr preferRelativeResize="0"/>
          <p:nvPr/>
        </p:nvPicPr>
        <p:blipFill rotWithShape="1">
          <a:blip r:embed="rId3">
            <a:alphaModFix/>
          </a:blip>
          <a:srcRect/>
          <a:stretch/>
        </p:blipFill>
        <p:spPr>
          <a:xfrm>
            <a:off x="3070210" y="5270358"/>
            <a:ext cx="3003597" cy="730403"/>
          </a:xfrm>
          <a:prstGeom prst="rect">
            <a:avLst/>
          </a:prstGeom>
          <a:noFill/>
          <a:ln>
            <a:noFill/>
          </a:ln>
        </p:spPr>
      </p:pic>
      <p:pic>
        <p:nvPicPr>
          <p:cNvPr id="209" name="Google Shape;209;p36"/>
          <p:cNvPicPr preferRelativeResize="0"/>
          <p:nvPr/>
        </p:nvPicPr>
        <p:blipFill>
          <a:blip r:embed="rId4">
            <a:alphaModFix/>
          </a:blip>
          <a:stretch>
            <a:fillRect/>
          </a:stretch>
        </p:blipFill>
        <p:spPr>
          <a:xfrm>
            <a:off x="647589" y="1009650"/>
            <a:ext cx="7848821" cy="4108306"/>
          </a:xfrm>
          <a:prstGeom prst="rect">
            <a:avLst/>
          </a:prstGeom>
          <a:noFill/>
          <a:ln>
            <a:noFill/>
          </a:ln>
        </p:spPr>
      </p:pic>
    </p:spTree>
    <p:extLst>
      <p:ext uri="{BB962C8B-B14F-4D97-AF65-F5344CB8AC3E}">
        <p14:creationId xmlns:p14="http://schemas.microsoft.com/office/powerpoint/2010/main" val="1496240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37" descr="Screen Shot 2016-11-08 at 11.29.34 AM.png"/>
          <p:cNvPicPr preferRelativeResize="0"/>
          <p:nvPr/>
        </p:nvPicPr>
        <p:blipFill rotWithShape="1">
          <a:blip r:embed="rId3">
            <a:alphaModFix/>
          </a:blip>
          <a:srcRect/>
          <a:stretch/>
        </p:blipFill>
        <p:spPr>
          <a:xfrm>
            <a:off x="3070210" y="5270358"/>
            <a:ext cx="3003597" cy="730403"/>
          </a:xfrm>
          <a:prstGeom prst="rect">
            <a:avLst/>
          </a:prstGeom>
          <a:noFill/>
          <a:ln>
            <a:noFill/>
          </a:ln>
        </p:spPr>
      </p:pic>
      <p:pic>
        <p:nvPicPr>
          <p:cNvPr id="215" name="Google Shape;215;p37"/>
          <p:cNvPicPr preferRelativeResize="0"/>
          <p:nvPr/>
        </p:nvPicPr>
        <p:blipFill>
          <a:blip r:embed="rId4">
            <a:alphaModFix/>
          </a:blip>
          <a:stretch>
            <a:fillRect/>
          </a:stretch>
        </p:blipFill>
        <p:spPr>
          <a:xfrm>
            <a:off x="2115426" y="990226"/>
            <a:ext cx="4913159" cy="4280125"/>
          </a:xfrm>
          <a:prstGeom prst="rect">
            <a:avLst/>
          </a:prstGeom>
          <a:noFill/>
          <a:ln>
            <a:noFill/>
          </a:ln>
        </p:spPr>
      </p:pic>
    </p:spTree>
    <p:extLst>
      <p:ext uri="{BB962C8B-B14F-4D97-AF65-F5344CB8AC3E}">
        <p14:creationId xmlns:p14="http://schemas.microsoft.com/office/powerpoint/2010/main" val="1002598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38" descr="Screen Shot 2016-11-08 at 11.29.34 AM.png"/>
          <p:cNvPicPr preferRelativeResize="0"/>
          <p:nvPr/>
        </p:nvPicPr>
        <p:blipFill rotWithShape="1">
          <a:blip r:embed="rId3">
            <a:alphaModFix/>
          </a:blip>
          <a:srcRect/>
          <a:stretch/>
        </p:blipFill>
        <p:spPr>
          <a:xfrm>
            <a:off x="3070210" y="5270358"/>
            <a:ext cx="3003597" cy="730403"/>
          </a:xfrm>
          <a:prstGeom prst="rect">
            <a:avLst/>
          </a:prstGeom>
          <a:noFill/>
          <a:ln>
            <a:noFill/>
          </a:ln>
        </p:spPr>
      </p:pic>
      <p:pic>
        <p:nvPicPr>
          <p:cNvPr id="221" name="Google Shape;221;p38"/>
          <p:cNvPicPr preferRelativeResize="0"/>
          <p:nvPr/>
        </p:nvPicPr>
        <p:blipFill>
          <a:blip r:embed="rId4">
            <a:alphaModFix/>
          </a:blip>
          <a:stretch>
            <a:fillRect/>
          </a:stretch>
        </p:blipFill>
        <p:spPr>
          <a:xfrm>
            <a:off x="2552763" y="1042200"/>
            <a:ext cx="4038476" cy="4108306"/>
          </a:xfrm>
          <a:prstGeom prst="rect">
            <a:avLst/>
          </a:prstGeom>
          <a:noFill/>
          <a:ln>
            <a:noFill/>
          </a:ln>
        </p:spPr>
      </p:pic>
    </p:spTree>
    <p:extLst>
      <p:ext uri="{BB962C8B-B14F-4D97-AF65-F5344CB8AC3E}">
        <p14:creationId xmlns:p14="http://schemas.microsoft.com/office/powerpoint/2010/main" val="3237158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39" descr="Screen Shot 2016-11-08 at 11.29.34 AM.png"/>
          <p:cNvPicPr preferRelativeResize="0"/>
          <p:nvPr/>
        </p:nvPicPr>
        <p:blipFill rotWithShape="1">
          <a:blip r:embed="rId3">
            <a:alphaModFix/>
          </a:blip>
          <a:srcRect/>
          <a:stretch/>
        </p:blipFill>
        <p:spPr>
          <a:xfrm>
            <a:off x="3070210" y="5270358"/>
            <a:ext cx="3003597" cy="730403"/>
          </a:xfrm>
          <a:prstGeom prst="rect">
            <a:avLst/>
          </a:prstGeom>
          <a:noFill/>
          <a:ln>
            <a:noFill/>
          </a:ln>
        </p:spPr>
      </p:pic>
      <p:pic>
        <p:nvPicPr>
          <p:cNvPr id="227" name="Google Shape;227;p39"/>
          <p:cNvPicPr preferRelativeResize="0"/>
          <p:nvPr/>
        </p:nvPicPr>
        <p:blipFill>
          <a:blip r:embed="rId4">
            <a:alphaModFix/>
          </a:blip>
          <a:stretch>
            <a:fillRect/>
          </a:stretch>
        </p:blipFill>
        <p:spPr>
          <a:xfrm>
            <a:off x="3048000" y="2322150"/>
            <a:ext cx="3048000" cy="1581150"/>
          </a:xfrm>
          <a:prstGeom prst="rect">
            <a:avLst/>
          </a:prstGeom>
          <a:noFill/>
          <a:ln>
            <a:noFill/>
          </a:ln>
        </p:spPr>
      </p:pic>
    </p:spTree>
    <p:extLst>
      <p:ext uri="{BB962C8B-B14F-4D97-AF65-F5344CB8AC3E}">
        <p14:creationId xmlns:p14="http://schemas.microsoft.com/office/powerpoint/2010/main" val="4144585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40" descr="Screen Shot 2016-11-08 at 11.29.34 AM.png"/>
          <p:cNvPicPr preferRelativeResize="0"/>
          <p:nvPr/>
        </p:nvPicPr>
        <p:blipFill rotWithShape="1">
          <a:blip r:embed="rId3">
            <a:alphaModFix/>
          </a:blip>
          <a:srcRect/>
          <a:stretch/>
        </p:blipFill>
        <p:spPr>
          <a:xfrm>
            <a:off x="3070210" y="5270358"/>
            <a:ext cx="3003597" cy="730403"/>
          </a:xfrm>
          <a:prstGeom prst="rect">
            <a:avLst/>
          </a:prstGeom>
          <a:noFill/>
          <a:ln>
            <a:noFill/>
          </a:ln>
        </p:spPr>
      </p:pic>
      <p:pic>
        <p:nvPicPr>
          <p:cNvPr id="233" name="Google Shape;233;p40"/>
          <p:cNvPicPr preferRelativeResize="0"/>
          <p:nvPr/>
        </p:nvPicPr>
        <p:blipFill>
          <a:blip r:embed="rId4">
            <a:alphaModFix/>
          </a:blip>
          <a:stretch>
            <a:fillRect/>
          </a:stretch>
        </p:blipFill>
        <p:spPr>
          <a:xfrm>
            <a:off x="941876" y="1092876"/>
            <a:ext cx="7260255" cy="4108307"/>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2405206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1"/>
          <p:cNvSpPr txBox="1">
            <a:spLocks noGrp="1"/>
          </p:cNvSpPr>
          <p:nvPr>
            <p:ph type="title"/>
          </p:nvPr>
        </p:nvSpPr>
        <p:spPr>
          <a:xfrm>
            <a:off x="457200" y="1063228"/>
            <a:ext cx="8229600" cy="857250"/>
          </a:xfrm>
          <a:prstGeom prst="rect">
            <a:avLst/>
          </a:prstGeom>
          <a:noFill/>
          <a:ln>
            <a:noFill/>
          </a:ln>
        </p:spPr>
        <p:txBody>
          <a:bodyPr spcFirstLastPara="1" vert="horz" wrap="square" lIns="91425" tIns="45700" rIns="91425" bIns="45700" rtlCol="0" anchor="ctr" anchorCtr="0">
            <a:noAutofit/>
          </a:bodyPr>
          <a:lstStyle/>
          <a:p>
            <a:pPr>
              <a:buSzPts val="4400"/>
            </a:pPr>
            <a:r>
              <a:rPr lang="en">
                <a:solidFill>
                  <a:srgbClr val="0B5394"/>
                </a:solidFill>
              </a:rPr>
              <a:t>What do students think about this?</a:t>
            </a:r>
            <a:endParaRPr>
              <a:solidFill>
                <a:srgbClr val="0B5394"/>
              </a:solidFill>
            </a:endParaRPr>
          </a:p>
        </p:txBody>
      </p:sp>
      <p:sp>
        <p:nvSpPr>
          <p:cNvPr id="239" name="Google Shape;239;p41"/>
          <p:cNvSpPr txBox="1">
            <a:spLocks noGrp="1"/>
          </p:cNvSpPr>
          <p:nvPr>
            <p:ph type="body" idx="1"/>
          </p:nvPr>
        </p:nvSpPr>
        <p:spPr>
          <a:xfrm>
            <a:off x="457200" y="2366450"/>
            <a:ext cx="8229600" cy="3394500"/>
          </a:xfrm>
          <a:prstGeom prst="rect">
            <a:avLst/>
          </a:prstGeom>
          <a:noFill/>
          <a:ln w="9525" cap="flat" cmpd="sng">
            <a:solidFill>
              <a:srgbClr val="FFFFFF"/>
            </a:solidFill>
            <a:prstDash val="solid"/>
            <a:round/>
            <a:headEnd type="none" w="sm" len="sm"/>
            <a:tailEnd type="none" w="sm" len="sm"/>
          </a:ln>
        </p:spPr>
        <p:txBody>
          <a:bodyPr spcFirstLastPara="1" vert="horz" wrap="square" lIns="91425" tIns="45700" rIns="91425" bIns="45700" rtlCol="0" anchor="t" anchorCtr="0">
            <a:noAutofit/>
          </a:bodyPr>
          <a:lstStyle/>
          <a:p>
            <a:pPr indent="-387350">
              <a:spcBef>
                <a:spcPts val="0"/>
              </a:spcBef>
              <a:buClr>
                <a:schemeClr val="accent6"/>
              </a:buClr>
              <a:buSzPts val="2500"/>
              <a:buChar char="●"/>
            </a:pPr>
            <a:r>
              <a:rPr lang="en" sz="2500">
                <a:solidFill>
                  <a:schemeClr val="accent6"/>
                </a:solidFill>
              </a:rPr>
              <a:t>Lack of awareness of the portal</a:t>
            </a:r>
            <a:endParaRPr sz="2500">
              <a:solidFill>
                <a:schemeClr val="accent6"/>
              </a:solidFill>
            </a:endParaRPr>
          </a:p>
          <a:p>
            <a:pPr indent="-387350">
              <a:spcBef>
                <a:spcPts val="0"/>
              </a:spcBef>
              <a:buClr>
                <a:schemeClr val="accent6"/>
              </a:buClr>
              <a:buSzPts val="2500"/>
              <a:buChar char="●"/>
            </a:pPr>
            <a:r>
              <a:rPr lang="en" sz="2500">
                <a:solidFill>
                  <a:schemeClr val="accent6"/>
                </a:solidFill>
              </a:rPr>
              <a:t>Don’t understand impetus of portal</a:t>
            </a:r>
            <a:endParaRPr sz="2500">
              <a:solidFill>
                <a:schemeClr val="accent6"/>
              </a:solidFill>
            </a:endParaRPr>
          </a:p>
          <a:p>
            <a:pPr indent="-387350">
              <a:spcBef>
                <a:spcPts val="0"/>
              </a:spcBef>
              <a:buClr>
                <a:schemeClr val="accent6"/>
              </a:buClr>
              <a:buSzPts val="2500"/>
              <a:buChar char="●"/>
            </a:pPr>
            <a:r>
              <a:rPr lang="en" sz="2500">
                <a:solidFill>
                  <a:schemeClr val="accent6"/>
                </a:solidFill>
              </a:rPr>
              <a:t>Fear that the portal is punitive, and that documentation will harm their “permanent record”/MSPE letter</a:t>
            </a:r>
            <a:endParaRPr sz="2500">
              <a:solidFill>
                <a:schemeClr val="accent6"/>
              </a:solidFill>
            </a:endParaRPr>
          </a:p>
          <a:p>
            <a:pPr indent="-387350">
              <a:spcBef>
                <a:spcPts val="0"/>
              </a:spcBef>
              <a:buClr>
                <a:schemeClr val="accent6"/>
              </a:buClr>
              <a:buSzPts val="2500"/>
              <a:buChar char="●"/>
            </a:pPr>
            <a:r>
              <a:rPr lang="en" sz="2500">
                <a:solidFill>
                  <a:schemeClr val="accent6"/>
                </a:solidFill>
              </a:rPr>
              <a:t>Fear of hurting camaraderie and trust amongst classmates</a:t>
            </a:r>
            <a:endParaRPr sz="2500">
              <a:solidFill>
                <a:schemeClr val="accent6"/>
              </a:solidFill>
            </a:endParaRPr>
          </a:p>
          <a:p>
            <a:pPr indent="-387350">
              <a:spcBef>
                <a:spcPts val="0"/>
              </a:spcBef>
              <a:buClr>
                <a:schemeClr val="accent6"/>
              </a:buClr>
              <a:buSzPts val="2500"/>
              <a:buChar char="●"/>
            </a:pPr>
            <a:r>
              <a:rPr lang="en" sz="2500">
                <a:solidFill>
                  <a:schemeClr val="accent6"/>
                </a:solidFill>
              </a:rPr>
              <a:t>Desire more visibility and accessibility of administration </a:t>
            </a:r>
            <a:endParaRPr sz="2500">
              <a:solidFill>
                <a:schemeClr val="accent6"/>
              </a:solidFill>
            </a:endParaRPr>
          </a:p>
          <a:p>
            <a:pPr marL="0" indent="0">
              <a:spcBef>
                <a:spcPts val="0"/>
              </a:spcBef>
              <a:buNone/>
            </a:pPr>
            <a:endParaRPr sz="2500"/>
          </a:p>
        </p:txBody>
      </p:sp>
      <p:pic>
        <p:nvPicPr>
          <p:cNvPr id="240" name="Google Shape;240;p41" descr="Screen Shot 2016-11-08 at 11.29.34 AM.png"/>
          <p:cNvPicPr preferRelativeResize="0"/>
          <p:nvPr/>
        </p:nvPicPr>
        <p:blipFill rotWithShape="1">
          <a:blip r:embed="rId3">
            <a:alphaModFix/>
          </a:blip>
          <a:srcRect/>
          <a:stretch/>
        </p:blipFill>
        <p:spPr>
          <a:xfrm>
            <a:off x="3458137" y="5760950"/>
            <a:ext cx="3003597" cy="730403"/>
          </a:xfrm>
          <a:prstGeom prst="rect">
            <a:avLst/>
          </a:prstGeom>
          <a:noFill/>
          <a:ln>
            <a:noFill/>
          </a:ln>
        </p:spPr>
      </p:pic>
    </p:spTree>
    <p:extLst>
      <p:ext uri="{BB962C8B-B14F-4D97-AF65-F5344CB8AC3E}">
        <p14:creationId xmlns:p14="http://schemas.microsoft.com/office/powerpoint/2010/main" val="4169542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2"/>
          <p:cNvSpPr txBox="1">
            <a:spLocks noGrp="1"/>
          </p:cNvSpPr>
          <p:nvPr>
            <p:ph type="title"/>
          </p:nvPr>
        </p:nvSpPr>
        <p:spPr>
          <a:xfrm>
            <a:off x="457200" y="825075"/>
            <a:ext cx="8229600" cy="857250"/>
          </a:xfrm>
          <a:prstGeom prst="rect">
            <a:avLst/>
          </a:prstGeom>
          <a:noFill/>
          <a:ln>
            <a:noFill/>
          </a:ln>
        </p:spPr>
        <p:txBody>
          <a:bodyPr spcFirstLastPara="1" vert="horz" wrap="square" lIns="91425" tIns="45700" rIns="91425" bIns="45700" rtlCol="0" anchor="ctr" anchorCtr="0">
            <a:noAutofit/>
          </a:bodyPr>
          <a:lstStyle/>
          <a:p>
            <a:pPr>
              <a:buSzPts val="4400"/>
            </a:pPr>
            <a:r>
              <a:rPr lang="en" dirty="0"/>
              <a:t>UF College of Medicine Experience</a:t>
            </a:r>
            <a:endParaRPr dirty="0"/>
          </a:p>
        </p:txBody>
      </p:sp>
      <p:sp>
        <p:nvSpPr>
          <p:cNvPr id="246" name="Google Shape;246;p42"/>
          <p:cNvSpPr txBox="1">
            <a:spLocks noGrp="1"/>
          </p:cNvSpPr>
          <p:nvPr>
            <p:ph type="body" idx="1"/>
          </p:nvPr>
        </p:nvSpPr>
        <p:spPr>
          <a:xfrm>
            <a:off x="457200" y="1849581"/>
            <a:ext cx="8229600" cy="3394500"/>
          </a:xfrm>
          <a:prstGeom prst="rect">
            <a:avLst/>
          </a:prstGeom>
          <a:noFill/>
          <a:ln>
            <a:noFill/>
          </a:ln>
        </p:spPr>
        <p:txBody>
          <a:bodyPr spcFirstLastPara="1" vert="horz" wrap="square" lIns="91425" tIns="45700" rIns="91425" bIns="45700" rtlCol="0" anchor="t" anchorCtr="0">
            <a:noAutofit/>
          </a:bodyPr>
          <a:lstStyle/>
          <a:p>
            <a:pPr marL="342900" indent="-279400">
              <a:spcBef>
                <a:spcPts val="0"/>
              </a:spcBef>
              <a:buSzPts val="2200"/>
            </a:pPr>
            <a:r>
              <a:rPr lang="en-US" sz="2200" dirty="0"/>
              <a:t>Three submissions to date</a:t>
            </a:r>
          </a:p>
          <a:p>
            <a:pPr marL="800100" lvl="1" indent="-279400">
              <a:spcBef>
                <a:spcPts val="0"/>
              </a:spcBef>
              <a:buSzPts val="2200"/>
            </a:pPr>
            <a:r>
              <a:rPr lang="en-US" sz="1800" dirty="0"/>
              <a:t>By clinical faculty member, did not describe a professionalism issue; counseled on options for how to deal with what was reported and on appropriate use of this portal</a:t>
            </a:r>
          </a:p>
          <a:p>
            <a:pPr marL="800100" lvl="1" indent="-279400">
              <a:spcBef>
                <a:spcPts val="0"/>
              </a:spcBef>
              <a:buSzPts val="2200"/>
            </a:pPr>
            <a:r>
              <a:rPr lang="en-US" sz="1800" dirty="0"/>
              <a:t>By staff member (appropriate report of rude behavior)</a:t>
            </a:r>
          </a:p>
          <a:p>
            <a:pPr marL="800100" lvl="1" indent="-279400">
              <a:spcBef>
                <a:spcPts val="0"/>
              </a:spcBef>
              <a:buSzPts val="2200"/>
            </a:pPr>
            <a:r>
              <a:rPr lang="en-US" sz="1800" dirty="0"/>
              <a:t>By small group leader (appropriate report)</a:t>
            </a:r>
          </a:p>
          <a:p>
            <a:pPr marL="342900" indent="-279400">
              <a:spcBef>
                <a:spcPts val="640"/>
              </a:spcBef>
              <a:buSzPts val="2200"/>
            </a:pPr>
            <a:r>
              <a:rPr lang="en-US" sz="2200" dirty="0"/>
              <a:t>Fewer than expected. Possible reasons:</a:t>
            </a:r>
          </a:p>
          <a:p>
            <a:pPr marL="800100" lvl="1" indent="-279400">
              <a:spcBef>
                <a:spcPts val="640"/>
              </a:spcBef>
              <a:buSzPts val="2200"/>
            </a:pPr>
            <a:r>
              <a:rPr lang="en-US" sz="1800" dirty="0"/>
              <a:t>New system, faculty not fully aware of it</a:t>
            </a:r>
          </a:p>
          <a:p>
            <a:pPr marL="800100" lvl="1" indent="-279400">
              <a:spcBef>
                <a:spcPts val="640"/>
              </a:spcBef>
              <a:buSzPts val="2200"/>
            </a:pPr>
            <a:r>
              <a:rPr lang="en-US" sz="1800" dirty="0"/>
              <a:t>Faculty are told if they do not discuss with student before reporting, report will not even be looked at</a:t>
            </a:r>
          </a:p>
          <a:p>
            <a:pPr marL="800100" lvl="1" indent="-279400">
              <a:spcBef>
                <a:spcPts val="640"/>
              </a:spcBef>
              <a:buSzPts val="2200"/>
            </a:pPr>
            <a:r>
              <a:rPr lang="en-US" sz="1800" dirty="0"/>
              <a:t>During process of submitting report, faculty member decides no need to report (and perhaps only discusses it with the student)</a:t>
            </a:r>
          </a:p>
          <a:p>
            <a:pPr marL="800100" lvl="1" indent="-279400">
              <a:spcBef>
                <a:spcPts val="640"/>
              </a:spcBef>
              <a:buSzPts val="2200"/>
            </a:pPr>
            <a:endParaRPr lang="en-US" sz="1800" dirty="0"/>
          </a:p>
        </p:txBody>
      </p:sp>
      <p:pic>
        <p:nvPicPr>
          <p:cNvPr id="247" name="Google Shape;247;p42" descr="Screen Shot 2016-11-08 at 11.29.34 AM.png"/>
          <p:cNvPicPr preferRelativeResize="0"/>
          <p:nvPr/>
        </p:nvPicPr>
        <p:blipFill rotWithShape="1">
          <a:blip r:embed="rId3">
            <a:alphaModFix/>
          </a:blip>
          <a:srcRect/>
          <a:stretch/>
        </p:blipFill>
        <p:spPr>
          <a:xfrm>
            <a:off x="3070210" y="5689898"/>
            <a:ext cx="3003597" cy="730403"/>
          </a:xfrm>
          <a:prstGeom prst="rect">
            <a:avLst/>
          </a:prstGeom>
          <a:noFill/>
          <a:ln>
            <a:noFill/>
          </a:ln>
        </p:spPr>
      </p:pic>
    </p:spTree>
    <p:extLst>
      <p:ext uri="{BB962C8B-B14F-4D97-AF65-F5344CB8AC3E}">
        <p14:creationId xmlns:p14="http://schemas.microsoft.com/office/powerpoint/2010/main" val="1595609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457200" y="1063228"/>
            <a:ext cx="8229600" cy="857400"/>
          </a:xfrm>
          <a:prstGeom prst="rect">
            <a:avLst/>
          </a:prstGeom>
        </p:spPr>
        <p:txBody>
          <a:bodyPr spcFirstLastPara="1" vert="horz" wrap="square" lIns="91425" tIns="45700" rIns="91425" bIns="45700" rtlCol="0" anchor="ctr" anchorCtr="0">
            <a:noAutofit/>
          </a:bodyPr>
          <a:lstStyle/>
          <a:p>
            <a:r>
              <a:rPr lang="en"/>
              <a:t>Disclosures</a:t>
            </a:r>
            <a:endParaRPr/>
          </a:p>
        </p:txBody>
      </p:sp>
      <p:sp>
        <p:nvSpPr>
          <p:cNvPr id="137" name="Google Shape;137;p26"/>
          <p:cNvSpPr txBox="1">
            <a:spLocks noGrp="1"/>
          </p:cNvSpPr>
          <p:nvPr>
            <p:ph type="body" idx="1"/>
          </p:nvPr>
        </p:nvSpPr>
        <p:spPr>
          <a:xfrm>
            <a:off x="457200" y="2057400"/>
            <a:ext cx="8229600" cy="3394500"/>
          </a:xfrm>
          <a:prstGeom prst="rect">
            <a:avLst/>
          </a:prstGeom>
        </p:spPr>
        <p:txBody>
          <a:bodyPr spcFirstLastPara="1" vert="horz" wrap="square" lIns="91425" tIns="45700" rIns="91425" bIns="45700" rtlCol="0" anchor="t" anchorCtr="0">
            <a:noAutofit/>
          </a:bodyPr>
          <a:lstStyle/>
          <a:p>
            <a:pPr marL="0" indent="0">
              <a:buNone/>
            </a:pPr>
            <a:r>
              <a:rPr lang="en"/>
              <a:t>We have no disclosures to report.</a:t>
            </a:r>
            <a:endParaRPr/>
          </a:p>
        </p:txBody>
      </p:sp>
      <p:pic>
        <p:nvPicPr>
          <p:cNvPr id="138" name="Google Shape;138;p26" descr="Screen Shot 2016-11-08 at 11.29.34 AM.png"/>
          <p:cNvPicPr preferRelativeResize="0"/>
          <p:nvPr/>
        </p:nvPicPr>
        <p:blipFill rotWithShape="1">
          <a:blip r:embed="rId3">
            <a:alphaModFix/>
          </a:blip>
          <a:srcRect/>
          <a:stretch/>
        </p:blipFill>
        <p:spPr>
          <a:xfrm>
            <a:off x="3070210" y="5270358"/>
            <a:ext cx="3003597" cy="730403"/>
          </a:xfrm>
          <a:prstGeom prst="rect">
            <a:avLst/>
          </a:prstGeom>
          <a:noFill/>
          <a:ln>
            <a:noFill/>
          </a:ln>
        </p:spPr>
      </p:pic>
    </p:spTree>
    <p:extLst>
      <p:ext uri="{BB962C8B-B14F-4D97-AF65-F5344CB8AC3E}">
        <p14:creationId xmlns:p14="http://schemas.microsoft.com/office/powerpoint/2010/main" val="752125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3"/>
          <p:cNvSpPr txBox="1">
            <a:spLocks noGrp="1"/>
          </p:cNvSpPr>
          <p:nvPr>
            <p:ph type="title"/>
          </p:nvPr>
        </p:nvSpPr>
        <p:spPr>
          <a:xfrm>
            <a:off x="457200" y="1063228"/>
            <a:ext cx="8229600" cy="857250"/>
          </a:xfrm>
          <a:prstGeom prst="rect">
            <a:avLst/>
          </a:prstGeom>
          <a:noFill/>
          <a:ln>
            <a:noFill/>
          </a:ln>
        </p:spPr>
        <p:txBody>
          <a:bodyPr spcFirstLastPara="1" vert="horz" wrap="square" lIns="91425" tIns="45700" rIns="91425" bIns="45700" rtlCol="0" anchor="ctr" anchorCtr="0">
            <a:noAutofit/>
          </a:bodyPr>
          <a:lstStyle/>
          <a:p>
            <a:pPr>
              <a:buSzPts val="4400"/>
            </a:pPr>
            <a:r>
              <a:rPr lang="en"/>
              <a:t>Discussion and Questions</a:t>
            </a:r>
            <a:endParaRPr/>
          </a:p>
        </p:txBody>
      </p:sp>
      <p:pic>
        <p:nvPicPr>
          <p:cNvPr id="253" name="Google Shape;253;p43" descr="Unknown.jpeg"/>
          <p:cNvPicPr preferRelativeResize="0"/>
          <p:nvPr/>
        </p:nvPicPr>
        <p:blipFill rotWithShape="1">
          <a:blip r:embed="rId3">
            <a:alphaModFix/>
          </a:blip>
          <a:srcRect/>
          <a:stretch/>
        </p:blipFill>
        <p:spPr>
          <a:xfrm>
            <a:off x="1695801" y="2641700"/>
            <a:ext cx="2143125" cy="2143125"/>
          </a:xfrm>
          <a:prstGeom prst="rect">
            <a:avLst/>
          </a:prstGeom>
          <a:noFill/>
          <a:ln>
            <a:noFill/>
          </a:ln>
        </p:spPr>
      </p:pic>
      <p:pic>
        <p:nvPicPr>
          <p:cNvPr id="254" name="Google Shape;254;p43" descr="Unknown-1.jpeg"/>
          <p:cNvPicPr preferRelativeResize="0"/>
          <p:nvPr/>
        </p:nvPicPr>
        <p:blipFill rotWithShape="1">
          <a:blip r:embed="rId4">
            <a:alphaModFix/>
          </a:blip>
          <a:srcRect/>
          <a:stretch/>
        </p:blipFill>
        <p:spPr>
          <a:xfrm>
            <a:off x="4495450" y="2865950"/>
            <a:ext cx="2971800" cy="1543050"/>
          </a:xfrm>
          <a:prstGeom prst="rect">
            <a:avLst/>
          </a:prstGeom>
          <a:noFill/>
          <a:ln>
            <a:noFill/>
          </a:ln>
        </p:spPr>
      </p:pic>
      <p:pic>
        <p:nvPicPr>
          <p:cNvPr id="255" name="Google Shape;255;p43" descr="Screen Shot 2016-11-08 at 11.29.34 AM.png"/>
          <p:cNvPicPr preferRelativeResize="0"/>
          <p:nvPr/>
        </p:nvPicPr>
        <p:blipFill rotWithShape="1">
          <a:blip r:embed="rId5">
            <a:alphaModFix/>
          </a:blip>
          <a:srcRect/>
          <a:stretch/>
        </p:blipFill>
        <p:spPr>
          <a:xfrm>
            <a:off x="3070210" y="5270358"/>
            <a:ext cx="3003597" cy="730403"/>
          </a:xfrm>
          <a:prstGeom prst="rect">
            <a:avLst/>
          </a:prstGeom>
          <a:noFill/>
          <a:ln>
            <a:noFill/>
          </a:ln>
        </p:spPr>
      </p:pic>
    </p:spTree>
    <p:extLst>
      <p:ext uri="{BB962C8B-B14F-4D97-AF65-F5344CB8AC3E}">
        <p14:creationId xmlns:p14="http://schemas.microsoft.com/office/powerpoint/2010/main" val="2633293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4"/>
          <p:cNvSpPr txBox="1">
            <a:spLocks noGrp="1"/>
          </p:cNvSpPr>
          <p:nvPr>
            <p:ph type="title"/>
          </p:nvPr>
        </p:nvSpPr>
        <p:spPr>
          <a:xfrm>
            <a:off x="457200" y="1063228"/>
            <a:ext cx="8229600" cy="857250"/>
          </a:xfrm>
          <a:prstGeom prst="rect">
            <a:avLst/>
          </a:prstGeom>
          <a:noFill/>
          <a:ln>
            <a:noFill/>
          </a:ln>
        </p:spPr>
        <p:txBody>
          <a:bodyPr spcFirstLastPara="1" vert="horz" wrap="square" lIns="91425" tIns="45700" rIns="91425" bIns="45700" rtlCol="0" anchor="ctr" anchorCtr="0">
            <a:noAutofit/>
          </a:bodyPr>
          <a:lstStyle/>
          <a:p>
            <a:pPr>
              <a:buSzPts val="4400"/>
            </a:pPr>
            <a:r>
              <a:rPr lang="en"/>
              <a:t>References</a:t>
            </a:r>
            <a:endParaRPr/>
          </a:p>
        </p:txBody>
      </p:sp>
      <p:sp>
        <p:nvSpPr>
          <p:cNvPr id="261" name="Google Shape;261;p44"/>
          <p:cNvSpPr txBox="1">
            <a:spLocks noGrp="1"/>
          </p:cNvSpPr>
          <p:nvPr>
            <p:ph type="body" idx="1"/>
          </p:nvPr>
        </p:nvSpPr>
        <p:spPr>
          <a:xfrm>
            <a:off x="457200" y="2057400"/>
            <a:ext cx="8229600" cy="3394472"/>
          </a:xfrm>
          <a:prstGeom prst="rect">
            <a:avLst/>
          </a:prstGeom>
          <a:noFill/>
          <a:ln>
            <a:noFill/>
          </a:ln>
        </p:spPr>
        <p:txBody>
          <a:bodyPr spcFirstLastPara="1" vert="horz" wrap="square" lIns="91425" tIns="45700" rIns="91425" bIns="45700" rtlCol="0" anchor="t" anchorCtr="0">
            <a:noAutofit/>
          </a:bodyPr>
          <a:lstStyle/>
          <a:p>
            <a:pPr marL="342900" indent="-317500">
              <a:lnSpc>
                <a:spcPct val="80000"/>
              </a:lnSpc>
              <a:spcBef>
                <a:spcPts val="0"/>
              </a:spcBef>
              <a:buSzPts val="1400"/>
            </a:pPr>
            <a:r>
              <a:rPr lang="en" sz="1400"/>
              <a:t>Cooper WO, Guillamondegui O, Hines OJ, et al. Use of unsolicited patient observations to identify surgeons with increased risk for postoperative complications. JAMA Surg. 2017; 152 (6): 522-9.</a:t>
            </a:r>
            <a:endParaRPr sz="1400"/>
          </a:p>
          <a:p>
            <a:pPr marL="342900" indent="-317500">
              <a:lnSpc>
                <a:spcPct val="80000"/>
              </a:lnSpc>
              <a:spcBef>
                <a:spcPts val="0"/>
              </a:spcBef>
              <a:buSzPts val="1400"/>
            </a:pPr>
            <a:r>
              <a:rPr lang="en" sz="1400"/>
              <a:t>Mak-van der Vossen M., A. Teherani, W. A van Mook, et al. Investigating US medical students’ motivation to respond to lapses in professionalism. Medical Education. 2018; 52: 838-850.</a:t>
            </a:r>
            <a:endParaRPr sz="1400"/>
          </a:p>
          <a:p>
            <a:pPr marL="342900" indent="-274320">
              <a:lnSpc>
                <a:spcPct val="80000"/>
              </a:lnSpc>
              <a:spcBef>
                <a:spcPts val="0"/>
              </a:spcBef>
              <a:buSzPts val="1400"/>
            </a:pPr>
            <a:r>
              <a:rPr lang="en" sz="1400"/>
              <a:t>Papadakis MA, Arnold GK, Blank LL, et al. Performance during Internal Medicine Residency Training and Subsequent Disciplinary Action by State Licensing Boards. Ann Intern Med. 148:869-876.</a:t>
            </a:r>
            <a:endParaRPr sz="1400"/>
          </a:p>
          <a:p>
            <a:pPr marL="342900" indent="-274320">
              <a:lnSpc>
                <a:spcPct val="80000"/>
              </a:lnSpc>
              <a:spcBef>
                <a:spcPts val="496"/>
              </a:spcBef>
              <a:buSzPts val="1400"/>
            </a:pPr>
            <a:r>
              <a:rPr lang="en" sz="1400"/>
              <a:t>Papadakis MA, Hodgson CS, Teherani A., et al. Unprofessional Behavior in Medical School is Associated with Subsequent Disciplinary Action by a State Medical Board. Academic Medicine. 2004; 79(3): 244-249.</a:t>
            </a:r>
            <a:endParaRPr sz="1400"/>
          </a:p>
          <a:p>
            <a:pPr marL="342900" indent="-274320">
              <a:lnSpc>
                <a:spcPct val="80000"/>
              </a:lnSpc>
              <a:spcBef>
                <a:spcPts val="496"/>
              </a:spcBef>
              <a:buSzPts val="1400"/>
            </a:pPr>
            <a:r>
              <a:rPr lang="en" sz="1400"/>
              <a:t>Papadakis MA, Teherani A., Banach MA, et al. Disciplinary Action by Medical Boards and Prior Behavior in Medical School. New England Journal of Medicine. 2005; 353(25): 2673-2682.</a:t>
            </a:r>
            <a:endParaRPr sz="1400"/>
          </a:p>
          <a:p>
            <a:pPr marL="0" indent="0">
              <a:lnSpc>
                <a:spcPct val="80000"/>
              </a:lnSpc>
              <a:spcBef>
                <a:spcPts val="496"/>
              </a:spcBef>
              <a:buSzPts val="2480"/>
              <a:buNone/>
            </a:pPr>
            <a:endParaRPr sz="2000"/>
          </a:p>
        </p:txBody>
      </p:sp>
      <p:pic>
        <p:nvPicPr>
          <p:cNvPr id="262" name="Google Shape;262;p44" descr="Screen Shot 2016-11-08 at 11.29.34 AM.png"/>
          <p:cNvPicPr preferRelativeResize="0"/>
          <p:nvPr/>
        </p:nvPicPr>
        <p:blipFill rotWithShape="1">
          <a:blip r:embed="rId3">
            <a:alphaModFix/>
          </a:blip>
          <a:srcRect/>
          <a:stretch/>
        </p:blipFill>
        <p:spPr>
          <a:xfrm>
            <a:off x="3070210" y="5232333"/>
            <a:ext cx="3003597" cy="730403"/>
          </a:xfrm>
          <a:prstGeom prst="rect">
            <a:avLst/>
          </a:prstGeom>
          <a:noFill/>
          <a:ln>
            <a:noFill/>
          </a:ln>
        </p:spPr>
      </p:pic>
    </p:spTree>
    <p:extLst>
      <p:ext uri="{BB962C8B-B14F-4D97-AF65-F5344CB8AC3E}">
        <p14:creationId xmlns:p14="http://schemas.microsoft.com/office/powerpoint/2010/main" val="936037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2069" y="2529334"/>
            <a:ext cx="8400499" cy="2172982"/>
          </a:xfrm>
        </p:spPr>
        <p:txBody>
          <a:bodyPr/>
          <a:lstStyle/>
          <a:p>
            <a:pPr marL="0" indent="0">
              <a:buNone/>
            </a:pPr>
            <a:r>
              <a:rPr lang="en-US" dirty="0"/>
              <a:t>Please evaluate this presentation using the conference mobile app! Simply click on the "clipboard" icon       on the presentation page.</a:t>
            </a:r>
          </a:p>
        </p:txBody>
      </p:sp>
      <p:pic>
        <p:nvPicPr>
          <p:cNvPr id="5" name="Picture 4" descr="Clipboar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1871" y="3595625"/>
            <a:ext cx="465083" cy="491989"/>
          </a:xfrm>
          <a:prstGeom prst="rect">
            <a:avLst/>
          </a:prstGeom>
        </p:spPr>
      </p:pic>
    </p:spTree>
    <p:extLst>
      <p:ext uri="{BB962C8B-B14F-4D97-AF65-F5344CB8AC3E}">
        <p14:creationId xmlns:p14="http://schemas.microsoft.com/office/powerpoint/2010/main" val="4088416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xfrm>
            <a:off x="457200" y="1063228"/>
            <a:ext cx="8229600" cy="857250"/>
          </a:xfrm>
          <a:prstGeom prst="rect">
            <a:avLst/>
          </a:prstGeom>
          <a:noFill/>
          <a:ln>
            <a:noFill/>
          </a:ln>
        </p:spPr>
        <p:txBody>
          <a:bodyPr spcFirstLastPara="1" vert="horz" wrap="square" lIns="91425" tIns="45700" rIns="91425" bIns="45700" rtlCol="0" anchor="ctr" anchorCtr="0">
            <a:noAutofit/>
          </a:bodyPr>
          <a:lstStyle/>
          <a:p>
            <a:pPr>
              <a:buSzPts val="4400"/>
            </a:pPr>
            <a:r>
              <a:rPr lang="en"/>
              <a:t>Objectives</a:t>
            </a:r>
            <a:endParaRPr/>
          </a:p>
        </p:txBody>
      </p:sp>
      <p:sp>
        <p:nvSpPr>
          <p:cNvPr id="144" name="Google Shape;144;p27"/>
          <p:cNvSpPr txBox="1">
            <a:spLocks noGrp="1"/>
          </p:cNvSpPr>
          <p:nvPr>
            <p:ph type="body" idx="1"/>
          </p:nvPr>
        </p:nvSpPr>
        <p:spPr>
          <a:xfrm>
            <a:off x="457200" y="2057400"/>
            <a:ext cx="8229600" cy="3394472"/>
          </a:xfrm>
          <a:prstGeom prst="rect">
            <a:avLst/>
          </a:prstGeom>
          <a:noFill/>
          <a:ln>
            <a:noFill/>
          </a:ln>
        </p:spPr>
        <p:txBody>
          <a:bodyPr spcFirstLastPara="1" vert="horz" wrap="square" lIns="91425" tIns="45700" rIns="91425" bIns="45700" rtlCol="0" anchor="t" anchorCtr="0">
            <a:noAutofit/>
          </a:bodyPr>
          <a:lstStyle/>
          <a:p>
            <a:pPr marL="342900" indent="-279400">
              <a:spcBef>
                <a:spcPts val="0"/>
              </a:spcBef>
              <a:buSzPts val="2200"/>
            </a:pPr>
            <a:r>
              <a:rPr lang="en" sz="2200"/>
              <a:t>On completion of this session, the participants should be able to:</a:t>
            </a:r>
            <a:endParaRPr sz="2200"/>
          </a:p>
          <a:p>
            <a:pPr marL="742950" lvl="1" indent="-247650">
              <a:spcBef>
                <a:spcPts val="560"/>
              </a:spcBef>
              <a:buSzPts val="2200"/>
            </a:pPr>
            <a:r>
              <a:rPr lang="en" sz="2200"/>
              <a:t>Describe one finding from the literature relevant to professionalism lapses by medical students.</a:t>
            </a:r>
            <a:endParaRPr sz="2200"/>
          </a:p>
          <a:p>
            <a:pPr marL="742950" lvl="1" indent="-247650">
              <a:spcBef>
                <a:spcPts val="560"/>
              </a:spcBef>
              <a:buSzPts val="2200"/>
            </a:pPr>
            <a:r>
              <a:rPr lang="en" sz="2200"/>
              <a:t>Describe two factors that can make it challenging to address unprofessional behavior by students.  </a:t>
            </a:r>
            <a:endParaRPr sz="2200"/>
          </a:p>
          <a:p>
            <a:pPr marL="742950" lvl="1" indent="-247650">
              <a:spcBef>
                <a:spcPts val="560"/>
              </a:spcBef>
              <a:buSzPts val="2200"/>
            </a:pPr>
            <a:r>
              <a:rPr lang="en" sz="2200"/>
              <a:t>Describe one system that might be used to better address unprofessional behavior by students.</a:t>
            </a:r>
            <a:endParaRPr sz="2200"/>
          </a:p>
          <a:p>
            <a:pPr marL="342900" indent="-139700">
              <a:spcBef>
                <a:spcPts val="640"/>
              </a:spcBef>
              <a:buSzPts val="3200"/>
              <a:buNone/>
            </a:pPr>
            <a:endParaRPr sz="2200"/>
          </a:p>
        </p:txBody>
      </p:sp>
      <p:pic>
        <p:nvPicPr>
          <p:cNvPr id="145" name="Google Shape;145;p27" descr="Screen Shot 2016-11-08 at 11.29.34 AM.png"/>
          <p:cNvPicPr preferRelativeResize="0"/>
          <p:nvPr/>
        </p:nvPicPr>
        <p:blipFill rotWithShape="1">
          <a:blip r:embed="rId3">
            <a:alphaModFix/>
          </a:blip>
          <a:srcRect/>
          <a:stretch/>
        </p:blipFill>
        <p:spPr>
          <a:xfrm>
            <a:off x="3070210" y="5270358"/>
            <a:ext cx="3003597" cy="730403"/>
          </a:xfrm>
          <a:prstGeom prst="rect">
            <a:avLst/>
          </a:prstGeom>
          <a:noFill/>
          <a:ln>
            <a:noFill/>
          </a:ln>
        </p:spPr>
      </p:pic>
    </p:spTree>
    <p:extLst>
      <p:ext uri="{BB962C8B-B14F-4D97-AF65-F5344CB8AC3E}">
        <p14:creationId xmlns:p14="http://schemas.microsoft.com/office/powerpoint/2010/main" val="2041087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457200" y="904028"/>
            <a:ext cx="8229600" cy="857400"/>
          </a:xfrm>
          <a:prstGeom prst="rect">
            <a:avLst/>
          </a:prstGeom>
          <a:noFill/>
          <a:ln>
            <a:noFill/>
          </a:ln>
        </p:spPr>
        <p:txBody>
          <a:bodyPr spcFirstLastPara="1" vert="horz" wrap="square" lIns="91425" tIns="45700" rIns="91425" bIns="45700" rtlCol="0" anchor="ctr" anchorCtr="0">
            <a:noAutofit/>
          </a:bodyPr>
          <a:lstStyle/>
          <a:p>
            <a:pPr>
              <a:buSzPts val="4400"/>
            </a:pPr>
            <a:r>
              <a:rPr lang="en"/>
              <a:t>Introduction</a:t>
            </a:r>
            <a:endParaRPr/>
          </a:p>
        </p:txBody>
      </p:sp>
      <p:sp>
        <p:nvSpPr>
          <p:cNvPr id="151" name="Google Shape;151;p28"/>
          <p:cNvSpPr txBox="1">
            <a:spLocks noGrp="1"/>
          </p:cNvSpPr>
          <p:nvPr>
            <p:ph type="body" idx="1"/>
          </p:nvPr>
        </p:nvSpPr>
        <p:spPr>
          <a:xfrm>
            <a:off x="457200" y="1890713"/>
            <a:ext cx="8229600" cy="3394500"/>
          </a:xfrm>
          <a:prstGeom prst="rect">
            <a:avLst/>
          </a:prstGeom>
          <a:noFill/>
          <a:ln>
            <a:noFill/>
          </a:ln>
        </p:spPr>
        <p:txBody>
          <a:bodyPr spcFirstLastPara="1" vert="horz" wrap="square" lIns="91425" tIns="45700" rIns="91425" bIns="45700" rtlCol="0" anchor="t" anchorCtr="0">
            <a:noAutofit/>
          </a:bodyPr>
          <a:lstStyle/>
          <a:p>
            <a:pPr marL="342900" indent="-266700">
              <a:spcBef>
                <a:spcPts val="0"/>
              </a:spcBef>
              <a:buSzPts val="2000"/>
            </a:pPr>
            <a:r>
              <a:rPr lang="en" sz="2000"/>
              <a:t>Each year up to 19% of medical students fail a professionalism assessment.</a:t>
            </a:r>
            <a:endParaRPr sz="2000"/>
          </a:p>
          <a:p>
            <a:pPr marL="342900" indent="-266700">
              <a:spcBef>
                <a:spcPts val="0"/>
              </a:spcBef>
              <a:buSzPts val="2000"/>
            </a:pPr>
            <a:r>
              <a:rPr lang="en" sz="2000"/>
              <a:t>Professionalism is a core competency. </a:t>
            </a:r>
            <a:endParaRPr sz="2000"/>
          </a:p>
          <a:p>
            <a:pPr marL="342900" indent="-266700">
              <a:spcBef>
                <a:spcPts val="0"/>
              </a:spcBef>
              <a:buSzPts val="2000"/>
            </a:pPr>
            <a:r>
              <a:rPr lang="en" sz="2000"/>
              <a:t>Studies have shown that unprofessional behavior in medical school correlates with future problems, including disciplinary action by licensing boards.  </a:t>
            </a:r>
            <a:endParaRPr sz="2000"/>
          </a:p>
          <a:p>
            <a:pPr marL="342900" indent="-266700">
              <a:spcBef>
                <a:spcPts val="0"/>
              </a:spcBef>
              <a:buSzPts val="2000"/>
            </a:pPr>
            <a:r>
              <a:rPr lang="en" sz="2000"/>
              <a:t>Unprofessional behaviors may be linked to patient safety issues.</a:t>
            </a:r>
            <a:endParaRPr sz="2000"/>
          </a:p>
          <a:p>
            <a:pPr marL="342900" indent="-266700">
              <a:spcBef>
                <a:spcPts val="640"/>
              </a:spcBef>
              <a:buSzPts val="2000"/>
            </a:pPr>
            <a:r>
              <a:rPr lang="en" sz="2000"/>
              <a:t>It is important to identify and address unprofessional behavior.</a:t>
            </a:r>
            <a:endParaRPr sz="2000"/>
          </a:p>
          <a:p>
            <a:pPr marL="342900" indent="-266700">
              <a:spcBef>
                <a:spcPts val="640"/>
              </a:spcBef>
              <a:buSzPts val="2000"/>
            </a:pPr>
            <a:r>
              <a:rPr lang="en" sz="2000"/>
              <a:t>It is difficult to raise and remediate these issues.</a:t>
            </a:r>
            <a:endParaRPr sz="2000"/>
          </a:p>
          <a:p>
            <a:pPr marL="342900" indent="-139700">
              <a:spcBef>
                <a:spcPts val="640"/>
              </a:spcBef>
              <a:buSzPts val="3200"/>
              <a:buNone/>
            </a:pPr>
            <a:endParaRPr sz="2200"/>
          </a:p>
        </p:txBody>
      </p:sp>
      <p:pic>
        <p:nvPicPr>
          <p:cNvPr id="152" name="Google Shape;152;p28" descr="Screen Shot 2016-11-08 at 11.29.34 AM.png"/>
          <p:cNvPicPr preferRelativeResize="0"/>
          <p:nvPr/>
        </p:nvPicPr>
        <p:blipFill rotWithShape="1">
          <a:blip r:embed="rId3">
            <a:alphaModFix/>
          </a:blip>
          <a:srcRect/>
          <a:stretch/>
        </p:blipFill>
        <p:spPr>
          <a:xfrm>
            <a:off x="3070210" y="5270358"/>
            <a:ext cx="3003597" cy="730403"/>
          </a:xfrm>
          <a:prstGeom prst="rect">
            <a:avLst/>
          </a:prstGeom>
          <a:noFill/>
          <a:ln>
            <a:noFill/>
          </a:ln>
        </p:spPr>
      </p:pic>
    </p:spTree>
    <p:extLst>
      <p:ext uri="{BB962C8B-B14F-4D97-AF65-F5344CB8AC3E}">
        <p14:creationId xmlns:p14="http://schemas.microsoft.com/office/powerpoint/2010/main" val="2938314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9"/>
          <p:cNvSpPr txBox="1">
            <a:spLocks noGrp="1"/>
          </p:cNvSpPr>
          <p:nvPr>
            <p:ph type="title"/>
          </p:nvPr>
        </p:nvSpPr>
        <p:spPr>
          <a:xfrm>
            <a:off x="457200" y="1063228"/>
            <a:ext cx="8229600" cy="857250"/>
          </a:xfrm>
          <a:prstGeom prst="rect">
            <a:avLst/>
          </a:prstGeom>
          <a:noFill/>
          <a:ln>
            <a:noFill/>
          </a:ln>
        </p:spPr>
        <p:txBody>
          <a:bodyPr spcFirstLastPara="1" vert="horz" wrap="square" lIns="91425" tIns="45700" rIns="91425" bIns="45700" rtlCol="0" anchor="ctr" anchorCtr="0">
            <a:noAutofit/>
          </a:bodyPr>
          <a:lstStyle/>
          <a:p>
            <a:pPr>
              <a:buSzPts val="4400"/>
            </a:pPr>
            <a:r>
              <a:rPr lang="en"/>
              <a:t>Introduction</a:t>
            </a:r>
            <a:endParaRPr/>
          </a:p>
        </p:txBody>
      </p:sp>
      <p:sp>
        <p:nvSpPr>
          <p:cNvPr id="158" name="Google Shape;158;p29"/>
          <p:cNvSpPr txBox="1">
            <a:spLocks noGrp="1"/>
          </p:cNvSpPr>
          <p:nvPr>
            <p:ph type="body" idx="1"/>
          </p:nvPr>
        </p:nvSpPr>
        <p:spPr>
          <a:xfrm>
            <a:off x="457200" y="2057400"/>
            <a:ext cx="8229600" cy="3394472"/>
          </a:xfrm>
          <a:prstGeom prst="rect">
            <a:avLst/>
          </a:prstGeom>
          <a:noFill/>
          <a:ln>
            <a:noFill/>
          </a:ln>
        </p:spPr>
        <p:txBody>
          <a:bodyPr spcFirstLastPara="1" vert="horz" wrap="square" lIns="91425" tIns="45700" rIns="91425" bIns="45700" rtlCol="0" anchor="t" anchorCtr="0">
            <a:noAutofit/>
          </a:bodyPr>
          <a:lstStyle/>
          <a:p>
            <a:pPr marL="342900" indent="-279400">
              <a:spcBef>
                <a:spcPts val="0"/>
              </a:spcBef>
              <a:buSzPts val="2200"/>
            </a:pPr>
            <a:r>
              <a:rPr lang="en" sz="2200"/>
              <a:t>Difficulties to addressing unprofessional behavior:</a:t>
            </a:r>
            <a:endParaRPr sz="2200"/>
          </a:p>
          <a:p>
            <a:pPr marL="742950" lvl="1" indent="-247650">
              <a:spcBef>
                <a:spcPts val="560"/>
              </a:spcBef>
              <a:buSzPts val="2200"/>
            </a:pPr>
            <a:r>
              <a:rPr lang="en" sz="2200"/>
              <a:t>Deciding whether a particular event/behavior is significant enough to require attention</a:t>
            </a:r>
            <a:endParaRPr sz="2200"/>
          </a:p>
          <a:p>
            <a:pPr marL="742950" lvl="1" indent="-247650">
              <a:spcBef>
                <a:spcPts val="560"/>
              </a:spcBef>
              <a:buSzPts val="2200"/>
            </a:pPr>
            <a:r>
              <a:rPr lang="en" sz="2200"/>
              <a:t>Deciding how best to address the event/behavior</a:t>
            </a:r>
            <a:endParaRPr sz="2200"/>
          </a:p>
          <a:p>
            <a:pPr marL="742950" lvl="1" indent="-247650">
              <a:spcBef>
                <a:spcPts val="560"/>
              </a:spcBef>
              <a:buSzPts val="2200"/>
            </a:pPr>
            <a:r>
              <a:rPr lang="en" sz="2200"/>
              <a:t>Determining whether the behavior is a one time, uncharacteristic action or part of a pattern of multiple unprofessional actions</a:t>
            </a:r>
            <a:endParaRPr sz="2200"/>
          </a:p>
          <a:p>
            <a:pPr marL="742950" lvl="1" indent="-247650">
              <a:spcBef>
                <a:spcPts val="560"/>
              </a:spcBef>
              <a:buSzPts val="2200"/>
            </a:pPr>
            <a:r>
              <a:rPr lang="en" sz="2200"/>
              <a:t>Providing negative feedback is difficult and uncomfortable</a:t>
            </a:r>
            <a:endParaRPr sz="2200"/>
          </a:p>
          <a:p>
            <a:pPr marL="0" indent="0">
              <a:spcBef>
                <a:spcPts val="560"/>
              </a:spcBef>
              <a:buNone/>
            </a:pPr>
            <a:endParaRPr sz="2200"/>
          </a:p>
        </p:txBody>
      </p:sp>
      <p:pic>
        <p:nvPicPr>
          <p:cNvPr id="159" name="Google Shape;159;p29" descr="Screen Shot 2016-11-08 at 11.29.34 AM.png"/>
          <p:cNvPicPr preferRelativeResize="0"/>
          <p:nvPr/>
        </p:nvPicPr>
        <p:blipFill rotWithShape="1">
          <a:blip r:embed="rId3">
            <a:alphaModFix/>
          </a:blip>
          <a:srcRect/>
          <a:stretch/>
        </p:blipFill>
        <p:spPr>
          <a:xfrm>
            <a:off x="3070210" y="5270358"/>
            <a:ext cx="3003597" cy="730403"/>
          </a:xfrm>
          <a:prstGeom prst="rect">
            <a:avLst/>
          </a:prstGeom>
          <a:noFill/>
          <a:ln>
            <a:noFill/>
          </a:ln>
        </p:spPr>
      </p:pic>
    </p:spTree>
    <p:extLst>
      <p:ext uri="{BB962C8B-B14F-4D97-AF65-F5344CB8AC3E}">
        <p14:creationId xmlns:p14="http://schemas.microsoft.com/office/powerpoint/2010/main" val="3544779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30"/>
          <p:cNvPicPr preferRelativeResize="0"/>
          <p:nvPr/>
        </p:nvPicPr>
        <p:blipFill rotWithShape="1">
          <a:blip r:embed="rId3">
            <a:alphaModFix/>
          </a:blip>
          <a:srcRect/>
          <a:stretch/>
        </p:blipFill>
        <p:spPr>
          <a:xfrm>
            <a:off x="1688163" y="1015325"/>
            <a:ext cx="6000750" cy="3019425"/>
          </a:xfrm>
          <a:prstGeom prst="rect">
            <a:avLst/>
          </a:prstGeom>
          <a:noFill/>
          <a:ln>
            <a:noFill/>
          </a:ln>
        </p:spPr>
      </p:pic>
      <p:sp>
        <p:nvSpPr>
          <p:cNvPr id="166" name="Google Shape;166;p30"/>
          <p:cNvSpPr txBox="1"/>
          <p:nvPr/>
        </p:nvSpPr>
        <p:spPr>
          <a:xfrm>
            <a:off x="959338" y="4140356"/>
            <a:ext cx="7458300" cy="1731300"/>
          </a:xfrm>
          <a:prstGeom prst="rect">
            <a:avLst/>
          </a:prstGeom>
          <a:noFill/>
          <a:ln>
            <a:noFill/>
          </a:ln>
        </p:spPr>
        <p:txBody>
          <a:bodyPr spcFirstLastPara="1" wrap="square" lIns="91425" tIns="45700" rIns="91425" bIns="45700" anchor="t" anchorCtr="0">
            <a:noAutofit/>
          </a:bodyPr>
          <a:lstStyle/>
          <a:p>
            <a:endParaRPr sz="1500"/>
          </a:p>
          <a:p>
            <a:pPr marL="457200"/>
            <a:r>
              <a:rPr lang="en" sz="1500">
                <a:solidFill>
                  <a:schemeClr val="dk1"/>
                </a:solidFill>
                <a:latin typeface="Calibri"/>
                <a:ea typeface="Calibri"/>
                <a:cs typeface="Calibri"/>
                <a:sym typeface="Calibri"/>
              </a:rPr>
              <a:t>Disciplinary action of practicing physicians by medical board was strongly associated (3x more likely) with unprofessional behavior in medical school. </a:t>
            </a:r>
            <a:endParaRPr sz="15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6067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31"/>
          <p:cNvPicPr preferRelativeResize="0"/>
          <p:nvPr/>
        </p:nvPicPr>
        <p:blipFill rotWithShape="1">
          <a:blip r:embed="rId3">
            <a:alphaModFix/>
          </a:blip>
          <a:srcRect/>
          <a:stretch/>
        </p:blipFill>
        <p:spPr>
          <a:xfrm>
            <a:off x="414950" y="857251"/>
            <a:ext cx="4392800" cy="5143499"/>
          </a:xfrm>
          <a:prstGeom prst="rect">
            <a:avLst/>
          </a:prstGeom>
          <a:noFill/>
          <a:ln>
            <a:noFill/>
          </a:ln>
        </p:spPr>
      </p:pic>
      <p:sp>
        <p:nvSpPr>
          <p:cNvPr id="173" name="Google Shape;173;p31"/>
          <p:cNvSpPr/>
          <p:nvPr/>
        </p:nvSpPr>
        <p:spPr>
          <a:xfrm>
            <a:off x="283749" y="5766500"/>
            <a:ext cx="4524000" cy="203700"/>
          </a:xfrm>
          <a:prstGeom prst="frame">
            <a:avLst>
              <a:gd name="adj1" fmla="val 12500"/>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endParaRPr>
              <a:solidFill>
                <a:srgbClr val="FF0000"/>
              </a:solidFill>
              <a:latin typeface="Calibri"/>
              <a:ea typeface="Calibri"/>
              <a:cs typeface="Calibri"/>
              <a:sym typeface="Calibri"/>
            </a:endParaRPr>
          </a:p>
        </p:txBody>
      </p:sp>
      <p:sp>
        <p:nvSpPr>
          <p:cNvPr id="174" name="Google Shape;174;p31"/>
          <p:cNvSpPr txBox="1"/>
          <p:nvPr/>
        </p:nvSpPr>
        <p:spPr>
          <a:xfrm>
            <a:off x="5391074" y="1171350"/>
            <a:ext cx="3087000" cy="4431900"/>
          </a:xfrm>
          <a:prstGeom prst="rect">
            <a:avLst/>
          </a:prstGeom>
          <a:noFill/>
          <a:ln>
            <a:noFill/>
          </a:ln>
        </p:spPr>
        <p:txBody>
          <a:bodyPr spcFirstLastPara="1" wrap="square" lIns="91425" tIns="45700" rIns="91425" bIns="45700" anchor="t" anchorCtr="0">
            <a:noAutofit/>
          </a:bodyPr>
          <a:lstStyle/>
          <a:p>
            <a:r>
              <a:rPr lang="en" sz="1500">
                <a:solidFill>
                  <a:schemeClr val="dk1"/>
                </a:solidFill>
                <a:latin typeface="Calibri"/>
                <a:ea typeface="Calibri"/>
                <a:cs typeface="Calibri"/>
                <a:sym typeface="Calibri"/>
              </a:rPr>
              <a:t>Disciplined MDs more likely than control MDs to have displayed:</a:t>
            </a:r>
            <a:endParaRPr sz="1500"/>
          </a:p>
          <a:p>
            <a:pPr marL="285750" indent="-266700">
              <a:buClr>
                <a:schemeClr val="dk1"/>
              </a:buClr>
              <a:buSzPts val="1500"/>
              <a:buFont typeface="Calibri"/>
              <a:buChar char="-"/>
            </a:pPr>
            <a:r>
              <a:rPr lang="en" sz="1500">
                <a:solidFill>
                  <a:schemeClr val="dk1"/>
                </a:solidFill>
                <a:latin typeface="Calibri"/>
                <a:ea typeface="Calibri"/>
                <a:cs typeface="Calibri"/>
                <a:sym typeface="Calibri"/>
              </a:rPr>
              <a:t>Irresponsibility</a:t>
            </a:r>
            <a:endParaRPr sz="1500"/>
          </a:p>
          <a:p>
            <a:pPr marL="285750" indent="-266700">
              <a:buClr>
                <a:schemeClr val="dk1"/>
              </a:buClr>
              <a:buSzPts val="1500"/>
              <a:buFont typeface="Calibri"/>
              <a:buChar char="-"/>
            </a:pPr>
            <a:r>
              <a:rPr lang="en" sz="1500">
                <a:solidFill>
                  <a:schemeClr val="dk1"/>
                </a:solidFill>
                <a:latin typeface="Calibri"/>
                <a:ea typeface="Calibri"/>
                <a:cs typeface="Calibri"/>
                <a:sym typeface="Calibri"/>
              </a:rPr>
              <a:t>Diminished capacity for self-improvement</a:t>
            </a:r>
            <a:endParaRPr sz="1500"/>
          </a:p>
          <a:p>
            <a:pPr marL="285750" indent="-266700">
              <a:buClr>
                <a:schemeClr val="dk1"/>
              </a:buClr>
              <a:buSzPts val="1500"/>
              <a:buFont typeface="Calibri"/>
              <a:buChar char="-"/>
            </a:pPr>
            <a:r>
              <a:rPr lang="en" sz="1500">
                <a:solidFill>
                  <a:schemeClr val="dk1"/>
                </a:solidFill>
                <a:latin typeface="Calibri"/>
                <a:ea typeface="Calibri"/>
                <a:cs typeface="Calibri"/>
                <a:sym typeface="Calibri"/>
              </a:rPr>
              <a:t>Poor initiative</a:t>
            </a:r>
            <a:endParaRPr sz="1500"/>
          </a:p>
          <a:p>
            <a:pPr marL="285750" indent="-266700">
              <a:buClr>
                <a:schemeClr val="dk1"/>
              </a:buClr>
              <a:buSzPts val="1500"/>
              <a:buFont typeface="Calibri"/>
              <a:buChar char="-"/>
            </a:pPr>
            <a:r>
              <a:rPr lang="en" sz="1500">
                <a:solidFill>
                  <a:schemeClr val="dk1"/>
                </a:solidFill>
                <a:latin typeface="Calibri"/>
                <a:ea typeface="Calibri"/>
                <a:cs typeface="Calibri"/>
                <a:sym typeface="Calibri"/>
              </a:rPr>
              <a:t>Impaired relationships with students/residents and faculty</a:t>
            </a:r>
            <a:endParaRPr sz="1500"/>
          </a:p>
          <a:p>
            <a:pPr marL="285750" indent="-266700">
              <a:buClr>
                <a:schemeClr val="dk1"/>
              </a:buClr>
              <a:buSzPts val="1500"/>
              <a:buFont typeface="Calibri"/>
              <a:buChar char="-"/>
            </a:pPr>
            <a:r>
              <a:rPr lang="en" sz="1500">
                <a:solidFill>
                  <a:schemeClr val="dk1"/>
                </a:solidFill>
                <a:latin typeface="Calibri"/>
                <a:ea typeface="Calibri"/>
                <a:cs typeface="Calibri"/>
                <a:sym typeface="Calibri"/>
              </a:rPr>
              <a:t>Impaired relationships with nurses</a:t>
            </a:r>
            <a:endParaRPr sz="1500"/>
          </a:p>
          <a:p>
            <a:pPr marL="285750" indent="-266700">
              <a:buClr>
                <a:schemeClr val="dk1"/>
              </a:buClr>
              <a:buSzPts val="1500"/>
              <a:buFont typeface="Calibri"/>
              <a:buChar char="-"/>
            </a:pPr>
            <a:r>
              <a:rPr lang="en" sz="1500">
                <a:solidFill>
                  <a:schemeClr val="dk1"/>
                </a:solidFill>
                <a:latin typeface="Calibri"/>
                <a:ea typeface="Calibri"/>
                <a:cs typeface="Calibri"/>
                <a:sym typeface="Calibri"/>
              </a:rPr>
              <a:t>Unprofessional behavior associated with being anxious, insecure, or nervous</a:t>
            </a:r>
            <a:endParaRPr sz="1500"/>
          </a:p>
          <a:p>
            <a:pPr marL="285750" indent="-171450">
              <a:buClr>
                <a:schemeClr val="dk1"/>
              </a:buClr>
              <a:buSzPts val="1800"/>
            </a:pPr>
            <a:endParaRPr sz="15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7883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2"/>
          <p:cNvSpPr txBox="1">
            <a:spLocks noGrp="1"/>
          </p:cNvSpPr>
          <p:nvPr>
            <p:ph type="title"/>
          </p:nvPr>
        </p:nvSpPr>
        <p:spPr>
          <a:xfrm>
            <a:off x="457200" y="1063228"/>
            <a:ext cx="8229600" cy="857400"/>
          </a:xfrm>
          <a:prstGeom prst="rect">
            <a:avLst/>
          </a:prstGeom>
        </p:spPr>
        <p:txBody>
          <a:bodyPr spcFirstLastPara="1" vert="horz" wrap="square" lIns="91425" tIns="45700" rIns="91425" bIns="45700" rtlCol="0" anchor="ctr" anchorCtr="0">
            <a:noAutofit/>
          </a:bodyPr>
          <a:lstStyle/>
          <a:p>
            <a:r>
              <a:rPr lang="en"/>
              <a:t>Additional Studies</a:t>
            </a:r>
            <a:endParaRPr/>
          </a:p>
        </p:txBody>
      </p:sp>
      <p:sp>
        <p:nvSpPr>
          <p:cNvPr id="180" name="Google Shape;180;p32"/>
          <p:cNvSpPr txBox="1">
            <a:spLocks noGrp="1"/>
          </p:cNvSpPr>
          <p:nvPr>
            <p:ph type="body" idx="1"/>
          </p:nvPr>
        </p:nvSpPr>
        <p:spPr>
          <a:xfrm>
            <a:off x="457200" y="2057400"/>
            <a:ext cx="8229600" cy="3394500"/>
          </a:xfrm>
          <a:prstGeom prst="rect">
            <a:avLst/>
          </a:prstGeom>
        </p:spPr>
        <p:txBody>
          <a:bodyPr spcFirstLastPara="1" vert="horz" wrap="square" lIns="91425" tIns="45700" rIns="91425" bIns="45700" rtlCol="0" anchor="t" anchorCtr="0">
            <a:noAutofit/>
          </a:bodyPr>
          <a:lstStyle/>
          <a:p>
            <a:pPr>
              <a:spcBef>
                <a:spcPts val="0"/>
              </a:spcBef>
              <a:buClr>
                <a:srgbClr val="000000"/>
              </a:buClr>
              <a:buChar char="-"/>
            </a:pPr>
            <a:r>
              <a:rPr lang="en" sz="1800">
                <a:solidFill>
                  <a:srgbClr val="000000"/>
                </a:solidFill>
              </a:rPr>
              <a:t>Unprofessional behavior in medical school associated with OR 2.15 for subsequent disciplinary action by state board (3).</a:t>
            </a:r>
            <a:endParaRPr sz="1800">
              <a:solidFill>
                <a:srgbClr val="000000"/>
              </a:solidFill>
            </a:endParaRPr>
          </a:p>
          <a:p>
            <a:pPr indent="0">
              <a:spcBef>
                <a:spcPts val="0"/>
              </a:spcBef>
              <a:buNone/>
            </a:pPr>
            <a:endParaRPr sz="1800">
              <a:solidFill>
                <a:srgbClr val="000000"/>
              </a:solidFill>
            </a:endParaRPr>
          </a:p>
          <a:p>
            <a:pPr>
              <a:spcBef>
                <a:spcPts val="0"/>
              </a:spcBef>
              <a:buClr>
                <a:srgbClr val="000000"/>
              </a:buClr>
              <a:buChar char="-"/>
            </a:pPr>
            <a:r>
              <a:rPr lang="en" sz="1800">
                <a:solidFill>
                  <a:srgbClr val="000000"/>
                </a:solidFill>
              </a:rPr>
              <a:t>Similar findings in internal medicine residents with low professionalism rating on resident annual evaluation summary showing a HR 1.7 for subsequent disciplinary action by state licensing board (2).</a:t>
            </a:r>
            <a:endParaRPr sz="1800">
              <a:solidFill>
                <a:srgbClr val="000000"/>
              </a:solidFill>
            </a:endParaRPr>
          </a:p>
          <a:p>
            <a:pPr indent="0">
              <a:spcBef>
                <a:spcPts val="0"/>
              </a:spcBef>
              <a:buNone/>
            </a:pPr>
            <a:endParaRPr sz="1800">
              <a:solidFill>
                <a:srgbClr val="000000"/>
              </a:solidFill>
            </a:endParaRPr>
          </a:p>
          <a:p>
            <a:pPr>
              <a:spcBef>
                <a:spcPts val="0"/>
              </a:spcBef>
              <a:buClr>
                <a:srgbClr val="000000"/>
              </a:buClr>
              <a:buChar char="-"/>
            </a:pPr>
            <a:r>
              <a:rPr lang="en" sz="1800">
                <a:solidFill>
                  <a:srgbClr val="000000"/>
                </a:solidFill>
              </a:rPr>
              <a:t>Unprofessional behaviors in a surgeon observed by patients was associated with surgical complications for the patients (1).</a:t>
            </a:r>
            <a:endParaRPr sz="1800">
              <a:solidFill>
                <a:srgbClr val="000000"/>
              </a:solidFill>
            </a:endParaRPr>
          </a:p>
        </p:txBody>
      </p:sp>
      <p:sp>
        <p:nvSpPr>
          <p:cNvPr id="181" name="Google Shape;181;p32"/>
          <p:cNvSpPr txBox="1"/>
          <p:nvPr/>
        </p:nvSpPr>
        <p:spPr>
          <a:xfrm>
            <a:off x="238800" y="4880425"/>
            <a:ext cx="8766000" cy="915300"/>
          </a:xfrm>
          <a:prstGeom prst="rect">
            <a:avLst/>
          </a:prstGeom>
          <a:noFill/>
          <a:ln>
            <a:noFill/>
          </a:ln>
        </p:spPr>
        <p:txBody>
          <a:bodyPr spcFirstLastPara="1" wrap="square" lIns="91425" tIns="91425" rIns="91425" bIns="91425" anchor="t" anchorCtr="0">
            <a:noAutofit/>
          </a:bodyPr>
          <a:lstStyle/>
          <a:p>
            <a:pPr marL="457200" indent="-292100">
              <a:lnSpc>
                <a:spcPct val="80000"/>
              </a:lnSpc>
              <a:buClr>
                <a:schemeClr val="dk1"/>
              </a:buClr>
              <a:buSzPts val="1000"/>
              <a:buFont typeface="Calibri"/>
              <a:buAutoNum type="arabicPeriod"/>
            </a:pPr>
            <a:r>
              <a:rPr lang="en" sz="1000">
                <a:solidFill>
                  <a:schemeClr val="dk1"/>
                </a:solidFill>
                <a:latin typeface="Calibri"/>
                <a:ea typeface="Calibri"/>
                <a:cs typeface="Calibri"/>
                <a:sym typeface="Calibri"/>
              </a:rPr>
              <a:t>Cooper WO, Guillamondegui O, Hines OJ, et al. Use of unsolicited patient observations to identify surgeons with increased risk for postoperative complications. JAMA Surg. 2017; 152 (6): 522-9.</a:t>
            </a:r>
            <a:endParaRPr sz="1000">
              <a:solidFill>
                <a:schemeClr val="dk1"/>
              </a:solidFill>
              <a:latin typeface="Calibri"/>
              <a:ea typeface="Calibri"/>
              <a:cs typeface="Calibri"/>
              <a:sym typeface="Calibri"/>
            </a:endParaRPr>
          </a:p>
          <a:p>
            <a:pPr marL="457200" indent="-292100">
              <a:lnSpc>
                <a:spcPct val="80000"/>
              </a:lnSpc>
              <a:buClr>
                <a:schemeClr val="dk1"/>
              </a:buClr>
              <a:buSzPts val="1000"/>
              <a:buFont typeface="Calibri"/>
              <a:buAutoNum type="arabicPeriod"/>
            </a:pPr>
            <a:r>
              <a:rPr lang="en" sz="1000">
                <a:solidFill>
                  <a:schemeClr val="dk1"/>
                </a:solidFill>
                <a:latin typeface="Calibri"/>
                <a:ea typeface="Calibri"/>
                <a:cs typeface="Calibri"/>
                <a:sym typeface="Calibri"/>
              </a:rPr>
              <a:t>Papadakis MA, Arnold GK, Blank LL, et al. Performance during Internal Medicine Residency Training and Subsequent Disciplinary Action by State Licensing Boards. Ann Intern Med. 148:869-876.</a:t>
            </a:r>
            <a:endParaRPr sz="1000">
              <a:solidFill>
                <a:schemeClr val="dk1"/>
              </a:solidFill>
              <a:latin typeface="Calibri"/>
              <a:ea typeface="Calibri"/>
              <a:cs typeface="Calibri"/>
              <a:sym typeface="Calibri"/>
            </a:endParaRPr>
          </a:p>
          <a:p>
            <a:pPr marL="457200" indent="-292100">
              <a:lnSpc>
                <a:spcPct val="80000"/>
              </a:lnSpc>
              <a:buClr>
                <a:schemeClr val="dk1"/>
              </a:buClr>
              <a:buSzPts val="1000"/>
              <a:buFont typeface="Calibri"/>
              <a:buAutoNum type="arabicPeriod"/>
            </a:pPr>
            <a:r>
              <a:rPr lang="en" sz="1000">
                <a:solidFill>
                  <a:schemeClr val="dk1"/>
                </a:solidFill>
                <a:latin typeface="Calibri"/>
                <a:ea typeface="Calibri"/>
                <a:cs typeface="Calibri"/>
                <a:sym typeface="Calibri"/>
              </a:rPr>
              <a:t>Papadakis MA, Hodgson CS, Teherani A., et al. Unprofessional Behavior in Medical School is Associated with Subsequent Disciplinary Action by a State Medical Board. Academic Medicine. 2004; 79(3): 244-249.</a:t>
            </a:r>
            <a:endParaRPr sz="1000">
              <a:solidFill>
                <a:schemeClr val="dk1"/>
              </a:solidFill>
              <a:latin typeface="Calibri"/>
              <a:ea typeface="Calibri"/>
              <a:cs typeface="Calibri"/>
              <a:sym typeface="Calibri"/>
            </a:endParaRPr>
          </a:p>
          <a:p>
            <a:pPr>
              <a:lnSpc>
                <a:spcPct val="80000"/>
              </a:lnSpc>
            </a:pP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0545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33"/>
          <p:cNvPicPr preferRelativeResize="0"/>
          <p:nvPr/>
        </p:nvPicPr>
        <p:blipFill>
          <a:blip r:embed="rId3">
            <a:alphaModFix/>
          </a:blip>
          <a:stretch>
            <a:fillRect/>
          </a:stretch>
        </p:blipFill>
        <p:spPr>
          <a:xfrm>
            <a:off x="257550" y="1043951"/>
            <a:ext cx="5125374" cy="4073775"/>
          </a:xfrm>
          <a:prstGeom prst="rect">
            <a:avLst/>
          </a:prstGeom>
          <a:noFill/>
          <a:ln>
            <a:noFill/>
          </a:ln>
        </p:spPr>
      </p:pic>
      <p:sp>
        <p:nvSpPr>
          <p:cNvPr id="187" name="Google Shape;187;p33"/>
          <p:cNvSpPr txBox="1"/>
          <p:nvPr/>
        </p:nvSpPr>
        <p:spPr>
          <a:xfrm>
            <a:off x="5154075" y="2140800"/>
            <a:ext cx="3900300" cy="1800900"/>
          </a:xfrm>
          <a:prstGeom prst="rect">
            <a:avLst/>
          </a:prstGeom>
          <a:noFill/>
          <a:ln>
            <a:noFill/>
          </a:ln>
        </p:spPr>
        <p:txBody>
          <a:bodyPr spcFirstLastPara="1" wrap="square" lIns="91425" tIns="91425" rIns="91425" bIns="91425" anchor="t" anchorCtr="0">
            <a:noAutofit/>
          </a:bodyPr>
          <a:lstStyle/>
          <a:p>
            <a:pPr>
              <a:spcBef>
                <a:spcPts val="360"/>
              </a:spcBef>
              <a:buClr>
                <a:schemeClr val="dk1"/>
              </a:buClr>
              <a:buSzPts val="1100"/>
            </a:pPr>
            <a:r>
              <a:rPr lang="en">
                <a:solidFill>
                  <a:schemeClr val="dk1"/>
                </a:solidFill>
                <a:latin typeface="Calibri"/>
                <a:ea typeface="Calibri"/>
                <a:cs typeface="Calibri"/>
                <a:sym typeface="Calibri"/>
              </a:rPr>
              <a:t>Students less likely to report lapses in professionalism:</a:t>
            </a:r>
            <a:endParaRPr>
              <a:solidFill>
                <a:schemeClr val="dk1"/>
              </a:solidFill>
              <a:latin typeface="Calibri"/>
              <a:ea typeface="Calibri"/>
              <a:cs typeface="Calibri"/>
              <a:sym typeface="Calibri"/>
            </a:endParaRPr>
          </a:p>
          <a:p>
            <a:pPr>
              <a:spcBef>
                <a:spcPts val="360"/>
              </a:spcBef>
              <a:buClr>
                <a:schemeClr val="dk1"/>
              </a:buClr>
              <a:buSzPts val="1100"/>
            </a:pPr>
            <a:r>
              <a:rPr lang="en">
                <a:solidFill>
                  <a:schemeClr val="dk1"/>
                </a:solidFill>
                <a:latin typeface="Calibri"/>
                <a:ea typeface="Calibri"/>
                <a:cs typeface="Calibri"/>
                <a:sym typeface="Calibri"/>
              </a:rPr>
              <a:t>	- did not know how to respond</a:t>
            </a:r>
            <a:endParaRPr>
              <a:solidFill>
                <a:schemeClr val="dk1"/>
              </a:solidFill>
              <a:latin typeface="Calibri"/>
              <a:ea typeface="Calibri"/>
              <a:cs typeface="Calibri"/>
              <a:sym typeface="Calibri"/>
            </a:endParaRPr>
          </a:p>
          <a:p>
            <a:pPr>
              <a:spcBef>
                <a:spcPts val="360"/>
              </a:spcBef>
            </a:pPr>
            <a:r>
              <a:rPr lang="en">
                <a:solidFill>
                  <a:schemeClr val="dk1"/>
                </a:solidFill>
                <a:latin typeface="Calibri"/>
                <a:ea typeface="Calibri"/>
                <a:cs typeface="Calibri"/>
                <a:sym typeface="Calibri"/>
              </a:rPr>
              <a:t>	- believed responding was futile or</a:t>
            </a:r>
            <a:endParaRPr>
              <a:solidFill>
                <a:schemeClr val="dk1"/>
              </a:solidFill>
              <a:latin typeface="Calibri"/>
              <a:ea typeface="Calibri"/>
              <a:cs typeface="Calibri"/>
              <a:sym typeface="Calibri"/>
            </a:endParaRPr>
          </a:p>
          <a:p>
            <a:pPr indent="457200">
              <a:spcBef>
                <a:spcPts val="360"/>
              </a:spcBef>
              <a:buClr>
                <a:schemeClr val="dk1"/>
              </a:buClr>
              <a:buSzPts val="1100"/>
            </a:pPr>
            <a:r>
              <a:rPr lang="en">
                <a:solidFill>
                  <a:schemeClr val="dk1"/>
                </a:solidFill>
                <a:latin typeface="Calibri"/>
                <a:ea typeface="Calibri"/>
                <a:cs typeface="Calibri"/>
                <a:sym typeface="Calibri"/>
              </a:rPr>
              <a:t>fearing retaliation.</a:t>
            </a:r>
            <a:endParaRPr>
              <a:latin typeface="Calibri"/>
              <a:ea typeface="Calibri"/>
              <a:cs typeface="Calibri"/>
              <a:sym typeface="Calibri"/>
            </a:endParaRPr>
          </a:p>
        </p:txBody>
      </p:sp>
    </p:spTree>
    <p:extLst>
      <p:ext uri="{BB962C8B-B14F-4D97-AF65-F5344CB8AC3E}">
        <p14:creationId xmlns:p14="http://schemas.microsoft.com/office/powerpoint/2010/main" val="3472966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1370</TotalTime>
  <Words>1770</Words>
  <Application>Microsoft Office PowerPoint</Application>
  <PresentationFormat>On-screen Show (4:3)</PresentationFormat>
  <Paragraphs>113</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Helvetica</vt:lpstr>
      <vt:lpstr>Impact</vt:lpstr>
      <vt:lpstr>Office Theme</vt:lpstr>
      <vt:lpstr>A Student Did WHAT?!? Addressing Unprofessional Behavior</vt:lpstr>
      <vt:lpstr>Disclosures</vt:lpstr>
      <vt:lpstr>Objectives</vt:lpstr>
      <vt:lpstr>Introduction</vt:lpstr>
      <vt:lpstr>Introduction</vt:lpstr>
      <vt:lpstr>PowerPoint Presentation</vt:lpstr>
      <vt:lpstr>PowerPoint Presentation</vt:lpstr>
      <vt:lpstr>Additional Studies</vt:lpstr>
      <vt:lpstr>PowerPoint Presentation</vt:lpstr>
      <vt:lpstr>The Way it Was….</vt:lpstr>
      <vt:lpstr>An Environment of Accountability</vt:lpstr>
      <vt:lpstr>PowerPoint Presentation</vt:lpstr>
      <vt:lpstr>PowerPoint Presentation</vt:lpstr>
      <vt:lpstr>PowerPoint Presentation</vt:lpstr>
      <vt:lpstr>PowerPoint Presentation</vt:lpstr>
      <vt:lpstr>PowerPoint Presentation</vt:lpstr>
      <vt:lpstr>PowerPoint Presentation</vt:lpstr>
      <vt:lpstr>What do students think about this?</vt:lpstr>
      <vt:lpstr>UF College of Medicine Experience</vt:lpstr>
      <vt:lpstr>Discussion and Questions</vt:lpstr>
      <vt:lpstr>References</vt:lpstr>
      <vt:lpstr>PowerPoint Presentation</vt:lpstr>
    </vt:vector>
  </TitlesOfParts>
  <Company>STFM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Abuel</dc:creator>
  <cp:lastModifiedBy>Sue Hatch</cp:lastModifiedBy>
  <cp:revision>45</cp:revision>
  <dcterms:created xsi:type="dcterms:W3CDTF">2013-07-17T19:19:39Z</dcterms:created>
  <dcterms:modified xsi:type="dcterms:W3CDTF">2019-01-31T20:52:41Z</dcterms:modified>
</cp:coreProperties>
</file>