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63" r:id="rId3"/>
    <p:sldId id="257" r:id="rId4"/>
    <p:sldId id="278" r:id="rId5"/>
    <p:sldId id="262" r:id="rId6"/>
    <p:sldId id="264" r:id="rId7"/>
    <p:sldId id="265" r:id="rId8"/>
    <p:sldId id="266" r:id="rId9"/>
    <p:sldId id="276" r:id="rId10"/>
    <p:sldId id="258" r:id="rId11"/>
    <p:sldId id="259" r:id="rId12"/>
    <p:sldId id="260" r:id="rId13"/>
    <p:sldId id="261" r:id="rId14"/>
    <p:sldId id="270" r:id="rId15"/>
    <p:sldId id="275" r:id="rId16"/>
    <p:sldId id="268" r:id="rId17"/>
    <p:sldId id="274" r:id="rId18"/>
    <p:sldId id="280" r:id="rId19"/>
    <p:sldId id="269" r:id="rId20"/>
    <p:sldId id="281" r:id="rId21"/>
    <p:sldId id="282" r:id="rId22"/>
    <p:sldId id="271" r:id="rId23"/>
    <p:sldId id="272" r:id="rId24"/>
    <p:sldId id="277" r:id="rId25"/>
    <p:sldId id="273" r:id="rId26"/>
    <p:sldId id="27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1FA"/>
    <a:srgbClr val="D9D9D9"/>
    <a:srgbClr val="37B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50599"/>
  </p:normalViewPr>
  <p:slideViewPr>
    <p:cSldViewPr snapToGrid="0" showGuides="1">
      <p:cViewPr varScale="1">
        <p:scale>
          <a:sx n="62" d="100"/>
          <a:sy n="62" d="100"/>
        </p:scale>
        <p:origin x="3016" y="2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Haymaker" userId="63642bad-0e59-49b6-90e3-c9f635af5e6c" providerId="ADAL" clId="{68C4A8B4-AF84-E049-BE47-1F01ADB70553}"/>
    <pc:docChg chg="modSld">
      <pc:chgData name="Christopher Haymaker" userId="63642bad-0e59-49b6-90e3-c9f635af5e6c" providerId="ADAL" clId="{68C4A8B4-AF84-E049-BE47-1F01ADB70553}" dt="2021-09-22T12:40:04.444" v="66" actId="1036"/>
      <pc:docMkLst>
        <pc:docMk/>
      </pc:docMkLst>
      <pc:sldChg chg="modSp mod">
        <pc:chgData name="Christopher Haymaker" userId="63642bad-0e59-49b6-90e3-c9f635af5e6c" providerId="ADAL" clId="{68C4A8B4-AF84-E049-BE47-1F01ADB70553}" dt="2021-09-22T12:40:04.444" v="66" actId="1036"/>
        <pc:sldMkLst>
          <pc:docMk/>
          <pc:sldMk cId="4202895924" sldId="272"/>
        </pc:sldMkLst>
        <pc:spChg chg="mod">
          <ac:chgData name="Christopher Haymaker" userId="63642bad-0e59-49b6-90e3-c9f635af5e6c" providerId="ADAL" clId="{68C4A8B4-AF84-E049-BE47-1F01ADB70553}" dt="2021-09-22T12:40:04.444" v="66" actId="1036"/>
          <ac:spMkLst>
            <pc:docMk/>
            <pc:sldMk cId="4202895924" sldId="272"/>
            <ac:spMk id="2" creationId="{1DE10618-96DD-8347-91F5-BAA23993DD02}"/>
          </ac:spMkLst>
        </pc:spChg>
        <pc:spChg chg="mod">
          <ac:chgData name="Christopher Haymaker" userId="63642bad-0e59-49b6-90e3-c9f635af5e6c" providerId="ADAL" clId="{68C4A8B4-AF84-E049-BE47-1F01ADB70553}" dt="2021-09-22T12:39:58.112" v="49" actId="1036"/>
          <ac:spMkLst>
            <pc:docMk/>
            <pc:sldMk cId="4202895924" sldId="272"/>
            <ac:spMk id="3" creationId="{5305BD9E-74B1-2849-8640-9042A922DB41}"/>
          </ac:spMkLst>
        </pc:spChg>
        <pc:spChg chg="mod">
          <ac:chgData name="Christopher Haymaker" userId="63642bad-0e59-49b6-90e3-c9f635af5e6c" providerId="ADAL" clId="{68C4A8B4-AF84-E049-BE47-1F01ADB70553}" dt="2021-09-22T12:39:58.112" v="49" actId="1036"/>
          <ac:spMkLst>
            <pc:docMk/>
            <pc:sldMk cId="4202895924" sldId="272"/>
            <ac:spMk id="4" creationId="{F4BCFC18-2F9D-AB4F-A68C-7B23C6DB1C29}"/>
          </ac:spMkLst>
        </pc:spChg>
      </pc:sldChg>
      <pc:sldChg chg="modSp mod">
        <pc:chgData name="Christopher Haymaker" userId="63642bad-0e59-49b6-90e3-c9f635af5e6c" providerId="ADAL" clId="{68C4A8B4-AF84-E049-BE47-1F01ADB70553}" dt="2021-09-22T12:39:23.490" v="6" actId="20577"/>
        <pc:sldMkLst>
          <pc:docMk/>
          <pc:sldMk cId="3864268302" sldId="277"/>
        </pc:sldMkLst>
        <pc:spChg chg="mod">
          <ac:chgData name="Christopher Haymaker" userId="63642bad-0e59-49b6-90e3-c9f635af5e6c" providerId="ADAL" clId="{68C4A8B4-AF84-E049-BE47-1F01ADB70553}" dt="2021-09-22T12:39:23.490" v="6" actId="20577"/>
          <ac:spMkLst>
            <pc:docMk/>
            <pc:sldMk cId="3864268302" sldId="277"/>
            <ac:spMk id="3" creationId="{BA570E85-A529-9249-AD13-0E02948FFC7A}"/>
          </ac:spMkLst>
        </pc:spChg>
      </pc:sldChg>
    </pc:docChg>
  </pc:docChgLst>
  <pc:docChgLst>
    <pc:chgData name="Christopher Haymaker" userId="63642bad-0e59-49b6-90e3-c9f635af5e6c" providerId="ADAL" clId="{828A1FEF-D617-D348-AB41-B1B844777319}"/>
    <pc:docChg chg="modSld">
      <pc:chgData name="Christopher Haymaker" userId="63642bad-0e59-49b6-90e3-c9f635af5e6c" providerId="ADAL" clId="{828A1FEF-D617-D348-AB41-B1B844777319}" dt="2021-09-17T16:36:39.008" v="34" actId="20577"/>
      <pc:docMkLst>
        <pc:docMk/>
      </pc:docMkLst>
      <pc:sldChg chg="modSp mod">
        <pc:chgData name="Christopher Haymaker" userId="63642bad-0e59-49b6-90e3-c9f635af5e6c" providerId="ADAL" clId="{828A1FEF-D617-D348-AB41-B1B844777319}" dt="2021-09-17T16:36:39.008" v="34" actId="20577"/>
        <pc:sldMkLst>
          <pc:docMk/>
          <pc:sldMk cId="4202895924" sldId="272"/>
        </pc:sldMkLst>
        <pc:spChg chg="mod">
          <ac:chgData name="Christopher Haymaker" userId="63642bad-0e59-49b6-90e3-c9f635af5e6c" providerId="ADAL" clId="{828A1FEF-D617-D348-AB41-B1B844777319}" dt="2021-09-17T16:36:39.008" v="34" actId="20577"/>
          <ac:spMkLst>
            <pc:docMk/>
            <pc:sldMk cId="4202895924" sldId="272"/>
            <ac:spMk id="2" creationId="{1DE10618-96DD-8347-91F5-BAA23993DD0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13E3F-5BC2-BE47-B050-0C10127C8546}" type="datetimeFigureOut">
              <a:rPr lang="en-US" smtClean="0"/>
              <a:t>9/22/21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F7B0FE-C4E3-0C4E-9F00-334180A64E51}" type="slidenum">
              <a:rPr lang="en-US" smtClean="0"/>
              <a:t>‹#›</a:t>
            </a:fld>
            <a:endParaRPr lang="en-US"/>
          </a:p>
        </p:txBody>
      </p:sp>
    </p:spTree>
    <p:extLst>
      <p:ext uri="{BB962C8B-B14F-4D97-AF65-F5344CB8AC3E}">
        <p14:creationId xmlns:p14="http://schemas.microsoft.com/office/powerpoint/2010/main" val="733097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F7B0FE-C4E3-0C4E-9F00-334180A64E51}" type="slidenum">
              <a:rPr lang="en-US" smtClean="0"/>
              <a:t>4</a:t>
            </a:fld>
            <a:endParaRPr lang="en-US"/>
          </a:p>
        </p:txBody>
      </p:sp>
    </p:spTree>
    <p:extLst>
      <p:ext uri="{BB962C8B-B14F-4D97-AF65-F5344CB8AC3E}">
        <p14:creationId xmlns:p14="http://schemas.microsoft.com/office/powerpoint/2010/main" val="7051249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F7B0FE-C4E3-0C4E-9F00-334180A64E51}" type="slidenum">
              <a:rPr lang="en-US" smtClean="0"/>
              <a:t>26</a:t>
            </a:fld>
            <a:endParaRPr lang="en-US"/>
          </a:p>
        </p:txBody>
      </p:sp>
    </p:spTree>
    <p:extLst>
      <p:ext uri="{BB962C8B-B14F-4D97-AF65-F5344CB8AC3E}">
        <p14:creationId xmlns:p14="http://schemas.microsoft.com/office/powerpoint/2010/main" val="236573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F7B0FE-C4E3-0C4E-9F00-334180A64E51}" type="slidenum">
              <a:rPr lang="en-US" smtClean="0"/>
              <a:t>6</a:t>
            </a:fld>
            <a:endParaRPr lang="en-US"/>
          </a:p>
        </p:txBody>
      </p:sp>
    </p:spTree>
    <p:extLst>
      <p:ext uri="{BB962C8B-B14F-4D97-AF65-F5344CB8AC3E}">
        <p14:creationId xmlns:p14="http://schemas.microsoft.com/office/powerpoint/2010/main" val="787482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F7B0FE-C4E3-0C4E-9F00-334180A64E51}" type="slidenum">
              <a:rPr lang="en-US" smtClean="0"/>
              <a:t>14</a:t>
            </a:fld>
            <a:endParaRPr lang="en-US"/>
          </a:p>
        </p:txBody>
      </p:sp>
    </p:spTree>
    <p:extLst>
      <p:ext uri="{BB962C8B-B14F-4D97-AF65-F5344CB8AC3E}">
        <p14:creationId xmlns:p14="http://schemas.microsoft.com/office/powerpoint/2010/main" val="950171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Differences between faculty style</a:t>
            </a:r>
          </a:p>
          <a:p>
            <a:r>
              <a:rPr lang="en-US" dirty="0"/>
              <a:t>Pace of the clinic</a:t>
            </a:r>
          </a:p>
          <a:p>
            <a:r>
              <a:rPr lang="en-US" dirty="0"/>
              <a:t>Precepting preferences</a:t>
            </a:r>
          </a:p>
          <a:p>
            <a:endParaRPr lang="en-US" dirty="0"/>
          </a:p>
          <a:p>
            <a:r>
              <a:rPr lang="en-US" dirty="0"/>
              <a:t>Consider SNAPPS</a:t>
            </a:r>
          </a:p>
          <a:p>
            <a:r>
              <a:rPr lang="en-US" dirty="0"/>
              <a:t>Summarize</a:t>
            </a:r>
          </a:p>
          <a:p>
            <a:r>
              <a:rPr lang="en-US" dirty="0"/>
              <a:t>Narrow</a:t>
            </a:r>
          </a:p>
          <a:p>
            <a:r>
              <a:rPr lang="en-US" dirty="0"/>
              <a:t>Analyze</a:t>
            </a:r>
          </a:p>
          <a:p>
            <a:r>
              <a:rPr lang="en-US" dirty="0"/>
              <a:t>Probe</a:t>
            </a:r>
          </a:p>
          <a:p>
            <a:r>
              <a:rPr lang="en-US" dirty="0"/>
              <a:t>Plan</a:t>
            </a:r>
          </a:p>
          <a:p>
            <a:r>
              <a:rPr lang="en-US" dirty="0"/>
              <a:t>Select</a:t>
            </a:r>
          </a:p>
        </p:txBody>
      </p:sp>
      <p:sp>
        <p:nvSpPr>
          <p:cNvPr id="4" name="Slide Number Placeholder 3"/>
          <p:cNvSpPr>
            <a:spLocks noGrp="1"/>
          </p:cNvSpPr>
          <p:nvPr>
            <p:ph type="sldNum" sz="quarter" idx="5"/>
          </p:nvPr>
        </p:nvSpPr>
        <p:spPr/>
        <p:txBody>
          <a:bodyPr/>
          <a:lstStyle/>
          <a:p>
            <a:fld id="{14F7B0FE-C4E3-0C4E-9F00-334180A64E51}" type="slidenum">
              <a:rPr lang="en-US" smtClean="0"/>
              <a:t>16</a:t>
            </a:fld>
            <a:endParaRPr lang="en-US"/>
          </a:p>
        </p:txBody>
      </p:sp>
    </p:spTree>
    <p:extLst>
      <p:ext uri="{BB962C8B-B14F-4D97-AF65-F5344CB8AC3E}">
        <p14:creationId xmlns:p14="http://schemas.microsoft.com/office/powerpoint/2010/main" val="4151182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Volume?</a:t>
            </a:r>
          </a:p>
          <a:p>
            <a:r>
              <a:rPr lang="en-US" dirty="0"/>
              <a:t>Different precepting styles</a:t>
            </a:r>
          </a:p>
          <a:p>
            <a:r>
              <a:rPr lang="en-US" dirty="0"/>
              <a:t>Complex patient</a:t>
            </a:r>
          </a:p>
          <a:p>
            <a:r>
              <a:rPr lang="en-US" dirty="0"/>
              <a:t>Time</a:t>
            </a:r>
          </a:p>
        </p:txBody>
      </p:sp>
      <p:sp>
        <p:nvSpPr>
          <p:cNvPr id="4" name="Slide Number Placeholder 3"/>
          <p:cNvSpPr>
            <a:spLocks noGrp="1"/>
          </p:cNvSpPr>
          <p:nvPr>
            <p:ph type="sldNum" sz="quarter" idx="5"/>
          </p:nvPr>
        </p:nvSpPr>
        <p:spPr/>
        <p:txBody>
          <a:bodyPr/>
          <a:lstStyle/>
          <a:p>
            <a:fld id="{14F7B0FE-C4E3-0C4E-9F00-334180A64E51}" type="slidenum">
              <a:rPr lang="en-US" smtClean="0"/>
              <a:t>17</a:t>
            </a:fld>
            <a:endParaRPr lang="en-US"/>
          </a:p>
        </p:txBody>
      </p:sp>
    </p:spTree>
    <p:extLst>
      <p:ext uri="{BB962C8B-B14F-4D97-AF65-F5344CB8AC3E}">
        <p14:creationId xmlns:p14="http://schemas.microsoft.com/office/powerpoint/2010/main" val="2828248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 moment, we’ll break out into small groups to create some criteria for advancement. The idea here is to translate milestones into specific criteria that are observable, and can readily be used to give feedback. Each group will have a statement from the family medicine milestones, and your group’s task will be to write some criteria that faculty could consistently observe to give useful feedback, and to judge competence. What questions do you have?</a:t>
            </a:r>
          </a:p>
          <a:p>
            <a:endParaRPr lang="en-US" dirty="0"/>
          </a:p>
          <a:p>
            <a:r>
              <a:rPr lang="en-US" dirty="0"/>
              <a:t>Example:</a:t>
            </a:r>
          </a:p>
          <a:p>
            <a:r>
              <a:rPr lang="en-US" sz="1200" kern="1200" dirty="0">
                <a:solidFill>
                  <a:schemeClr val="tx1"/>
                </a:solidFill>
                <a:effectLst/>
                <a:latin typeface="+mn-lt"/>
                <a:ea typeface="+mn-ea"/>
                <a:cs typeface="+mn-cs"/>
              </a:rPr>
              <a:t>Obtain history and physical exam appropriate, sufficient and pertinent for any presentation</a:t>
            </a:r>
          </a:p>
          <a:p>
            <a:r>
              <a:rPr lang="en-US" sz="1200" u="sng" kern="1200" dirty="0">
                <a:solidFill>
                  <a:schemeClr val="tx1"/>
                </a:solidFill>
                <a:effectLst/>
                <a:latin typeface="+mn-lt"/>
                <a:ea typeface="+mn-ea"/>
                <a:cs typeface="+mn-cs"/>
              </a:rPr>
              <a:t>Criteria for success:</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Information collected in HPI connects to DDx, and can serves to narrow DDx</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Consistently conducts physical exam pertinent to important DDx</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Present concise pertinent exam and have data to support if needed</a:t>
            </a:r>
          </a:p>
          <a:p>
            <a:r>
              <a:rPr lang="en-US" dirty="0"/>
              <a:t>(Resident does not need to return to ask further questions of execute further exam maneuvers)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Identify patients that require urgent/emergent intervention</a:t>
            </a:r>
          </a:p>
          <a:p>
            <a:r>
              <a:rPr lang="en-US" sz="1200" u="sng" kern="1200" dirty="0">
                <a:solidFill>
                  <a:schemeClr val="tx1"/>
                </a:solidFill>
                <a:effectLst/>
                <a:latin typeface="+mn-lt"/>
                <a:ea typeface="+mn-ea"/>
                <a:cs typeface="+mn-cs"/>
              </a:rPr>
              <a:t>Criteria for success:</a:t>
            </a:r>
            <a:endParaRPr lang="en-US" sz="1200" kern="1200" dirty="0">
              <a:solidFill>
                <a:schemeClr val="tx1"/>
              </a:solidFill>
              <a:effectLst/>
              <a:latin typeface="+mn-lt"/>
              <a:ea typeface="+mn-ea"/>
              <a:cs typeface="+mn-cs"/>
            </a:endParaRPr>
          </a:p>
          <a:p>
            <a:endParaRPr lang="en-US" dirty="0"/>
          </a:p>
          <a:p>
            <a:r>
              <a:rPr lang="en-US" sz="1200" kern="1200" dirty="0">
                <a:solidFill>
                  <a:schemeClr val="tx1"/>
                </a:solidFill>
                <a:effectLst/>
                <a:latin typeface="+mn-lt"/>
                <a:ea typeface="+mn-ea"/>
                <a:cs typeface="+mn-cs"/>
              </a:rPr>
              <a:t>Develop thorough DDx to guide history taking, physical exam, labs, images and treatment</a:t>
            </a:r>
          </a:p>
          <a:p>
            <a:r>
              <a:rPr lang="en-US" sz="1200" u="sng" kern="1200" dirty="0">
                <a:solidFill>
                  <a:schemeClr val="tx1"/>
                </a:solidFill>
                <a:effectLst/>
                <a:latin typeface="+mn-lt"/>
                <a:ea typeface="+mn-ea"/>
                <a:cs typeface="+mn-cs"/>
              </a:rPr>
              <a:t>Criteria for success:</a:t>
            </a:r>
            <a:endParaRPr lang="en-US" sz="1200" kern="1200" dirty="0">
              <a:solidFill>
                <a:schemeClr val="tx1"/>
              </a:solidFill>
              <a:effectLst/>
              <a:latin typeface="+mn-lt"/>
              <a:ea typeface="+mn-ea"/>
              <a:cs typeface="+mn-cs"/>
            </a:endParaRPr>
          </a:p>
          <a:p>
            <a:endParaRPr lang="en-US" dirty="0"/>
          </a:p>
          <a:p>
            <a:r>
              <a:rPr lang="en-US" sz="1200" kern="1200" dirty="0">
                <a:solidFill>
                  <a:schemeClr val="tx1"/>
                </a:solidFill>
                <a:effectLst/>
                <a:latin typeface="+mn-lt"/>
                <a:ea typeface="+mn-ea"/>
                <a:cs typeface="+mn-cs"/>
              </a:rPr>
              <a:t>Develop adequate assessment for any presentation, including a complete differential diagnosis</a:t>
            </a:r>
          </a:p>
          <a:p>
            <a:r>
              <a:rPr lang="en-US" sz="1200" u="sng" kern="1200" dirty="0">
                <a:solidFill>
                  <a:schemeClr val="tx1"/>
                </a:solidFill>
                <a:effectLst/>
                <a:latin typeface="+mn-lt"/>
                <a:ea typeface="+mn-ea"/>
                <a:cs typeface="+mn-cs"/>
              </a:rPr>
              <a:t>Criteria for success: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Demonstrate the ability to identify potential and recognize actual changes in patient status that require intervention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a:solidFill>
                  <a:schemeClr val="tx1"/>
                </a:solidFill>
                <a:effectLst/>
                <a:latin typeface="+mn-lt"/>
                <a:ea typeface="+mn-ea"/>
                <a:cs typeface="+mn-cs"/>
              </a:rPr>
              <a:t>Criteria for success:</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Recognize limitations of medical knowledge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a:solidFill>
                  <a:schemeClr val="tx1"/>
                </a:solidFill>
                <a:effectLst/>
                <a:latin typeface="+mn-lt"/>
                <a:ea typeface="+mn-ea"/>
                <a:cs typeface="+mn-cs"/>
              </a:rPr>
              <a:t>Criteria for success:</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Identify common types of errors in clinical reasoning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a:solidFill>
                  <a:schemeClr val="tx1"/>
                </a:solidFill>
                <a:effectLst/>
                <a:latin typeface="+mn-lt"/>
                <a:ea typeface="+mn-ea"/>
                <a:cs typeface="+mn-cs"/>
              </a:rPr>
              <a:t>Criteria for success:</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14F7B0FE-C4E3-0C4E-9F00-334180A64E51}" type="slidenum">
              <a:rPr lang="en-US" smtClean="0"/>
              <a:t>19</a:t>
            </a:fld>
            <a:endParaRPr lang="en-US"/>
          </a:p>
        </p:txBody>
      </p:sp>
    </p:spTree>
    <p:extLst>
      <p:ext uri="{BB962C8B-B14F-4D97-AF65-F5344CB8AC3E}">
        <p14:creationId xmlns:p14="http://schemas.microsoft.com/office/powerpoint/2010/main" val="3615633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 moment, we’ll break out into small groups to create some criteria for advancement. The idea here is to translate milestones into specific criteria that are observable, and can readily be used to give feedback. Each group will have a statement from the family medicine milestones, and your group’s task will be to write some criteria that faculty could consistently observe to give useful feedback, and to judge competence. What questions do you have?</a:t>
            </a:r>
          </a:p>
          <a:p>
            <a:endParaRPr lang="en-US" dirty="0"/>
          </a:p>
          <a:p>
            <a:r>
              <a:rPr lang="en-US" dirty="0"/>
              <a:t>Example:</a:t>
            </a:r>
          </a:p>
          <a:p>
            <a:r>
              <a:rPr lang="en-US" sz="1200" kern="1200" dirty="0">
                <a:solidFill>
                  <a:schemeClr val="tx1"/>
                </a:solidFill>
                <a:effectLst/>
                <a:latin typeface="+mn-lt"/>
                <a:ea typeface="+mn-ea"/>
                <a:cs typeface="+mn-cs"/>
              </a:rPr>
              <a:t>Obtain history and physical exam appropriate, sufficient and pertinent for any presentation</a:t>
            </a:r>
          </a:p>
          <a:p>
            <a:r>
              <a:rPr lang="en-US" sz="1200" u="sng" kern="1200" dirty="0">
                <a:solidFill>
                  <a:schemeClr val="tx1"/>
                </a:solidFill>
                <a:effectLst/>
                <a:latin typeface="+mn-lt"/>
                <a:ea typeface="+mn-ea"/>
                <a:cs typeface="+mn-cs"/>
              </a:rPr>
              <a:t>Criteria for success:</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Information collected in HPI connects to DDx, and can serves to narrow DDx</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Consistently conducts physical exam pertinent to important DDx</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Present concise pertinent exam and have data to support if needed</a:t>
            </a:r>
          </a:p>
          <a:p>
            <a:r>
              <a:rPr lang="en-US" dirty="0"/>
              <a:t>(Resident does not need to return to ask further questions of execute further exam maneuvers)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Identify patients that require urgent/emergent intervention</a:t>
            </a:r>
          </a:p>
          <a:p>
            <a:r>
              <a:rPr lang="en-US" sz="1200" u="sng" kern="1200" dirty="0">
                <a:solidFill>
                  <a:schemeClr val="tx1"/>
                </a:solidFill>
                <a:effectLst/>
                <a:latin typeface="+mn-lt"/>
                <a:ea typeface="+mn-ea"/>
                <a:cs typeface="+mn-cs"/>
              </a:rPr>
              <a:t>Criteria for success:</a:t>
            </a:r>
            <a:endParaRPr lang="en-US" sz="1200" kern="1200" dirty="0">
              <a:solidFill>
                <a:schemeClr val="tx1"/>
              </a:solidFill>
              <a:effectLst/>
              <a:latin typeface="+mn-lt"/>
              <a:ea typeface="+mn-ea"/>
              <a:cs typeface="+mn-cs"/>
            </a:endParaRPr>
          </a:p>
          <a:p>
            <a:endParaRPr lang="en-US" dirty="0"/>
          </a:p>
          <a:p>
            <a:r>
              <a:rPr lang="en-US" sz="1200" kern="1200" dirty="0">
                <a:solidFill>
                  <a:schemeClr val="tx1"/>
                </a:solidFill>
                <a:effectLst/>
                <a:latin typeface="+mn-lt"/>
                <a:ea typeface="+mn-ea"/>
                <a:cs typeface="+mn-cs"/>
              </a:rPr>
              <a:t>Develop thorough DDx to guide history taking, physical exam, labs, images and treatment</a:t>
            </a:r>
          </a:p>
          <a:p>
            <a:r>
              <a:rPr lang="en-US" sz="1200" u="sng" kern="1200" dirty="0">
                <a:solidFill>
                  <a:schemeClr val="tx1"/>
                </a:solidFill>
                <a:effectLst/>
                <a:latin typeface="+mn-lt"/>
                <a:ea typeface="+mn-ea"/>
                <a:cs typeface="+mn-cs"/>
              </a:rPr>
              <a:t>Criteria for success:</a:t>
            </a:r>
            <a:endParaRPr lang="en-US" sz="1200" kern="1200" dirty="0">
              <a:solidFill>
                <a:schemeClr val="tx1"/>
              </a:solidFill>
              <a:effectLst/>
              <a:latin typeface="+mn-lt"/>
              <a:ea typeface="+mn-ea"/>
              <a:cs typeface="+mn-cs"/>
            </a:endParaRPr>
          </a:p>
          <a:p>
            <a:endParaRPr lang="en-US" dirty="0"/>
          </a:p>
          <a:p>
            <a:r>
              <a:rPr lang="en-US" sz="1200" kern="1200" dirty="0">
                <a:solidFill>
                  <a:schemeClr val="tx1"/>
                </a:solidFill>
                <a:effectLst/>
                <a:latin typeface="+mn-lt"/>
                <a:ea typeface="+mn-ea"/>
                <a:cs typeface="+mn-cs"/>
              </a:rPr>
              <a:t>Develop adequate assessment for any presentation, including a complete differential diagnosis</a:t>
            </a:r>
          </a:p>
          <a:p>
            <a:r>
              <a:rPr lang="en-US" sz="1200" u="sng" kern="1200" dirty="0">
                <a:solidFill>
                  <a:schemeClr val="tx1"/>
                </a:solidFill>
                <a:effectLst/>
                <a:latin typeface="+mn-lt"/>
                <a:ea typeface="+mn-ea"/>
                <a:cs typeface="+mn-cs"/>
              </a:rPr>
              <a:t>Criteria for success: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Demonstrate the ability to identify potential and recognize actual changes in patient status that require intervention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a:solidFill>
                  <a:schemeClr val="tx1"/>
                </a:solidFill>
                <a:effectLst/>
                <a:latin typeface="+mn-lt"/>
                <a:ea typeface="+mn-ea"/>
                <a:cs typeface="+mn-cs"/>
              </a:rPr>
              <a:t>Criteria for success:</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Recognize limitations of medical knowledge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a:solidFill>
                  <a:schemeClr val="tx1"/>
                </a:solidFill>
                <a:effectLst/>
                <a:latin typeface="+mn-lt"/>
                <a:ea typeface="+mn-ea"/>
                <a:cs typeface="+mn-cs"/>
              </a:rPr>
              <a:t>Criteria for success:</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Identify common types of errors in clinical reasoning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a:solidFill>
                  <a:schemeClr val="tx1"/>
                </a:solidFill>
                <a:effectLst/>
                <a:latin typeface="+mn-lt"/>
                <a:ea typeface="+mn-ea"/>
                <a:cs typeface="+mn-cs"/>
              </a:rPr>
              <a:t>Criteria for success:</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14F7B0FE-C4E3-0C4E-9F00-334180A64E51}" type="slidenum">
              <a:rPr lang="en-US" smtClean="0"/>
              <a:t>21</a:t>
            </a:fld>
            <a:endParaRPr lang="en-US"/>
          </a:p>
        </p:txBody>
      </p:sp>
    </p:spTree>
    <p:extLst>
      <p:ext uri="{BB962C8B-B14F-4D97-AF65-F5344CB8AC3E}">
        <p14:creationId xmlns:p14="http://schemas.microsoft.com/office/powerpoint/2010/main" val="1995491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F7B0FE-C4E3-0C4E-9F00-334180A64E51}" type="slidenum">
              <a:rPr lang="en-US" smtClean="0"/>
              <a:t>24</a:t>
            </a:fld>
            <a:endParaRPr lang="en-US"/>
          </a:p>
        </p:txBody>
      </p:sp>
    </p:spTree>
    <p:extLst>
      <p:ext uri="{BB962C8B-B14F-4D97-AF65-F5344CB8AC3E}">
        <p14:creationId xmlns:p14="http://schemas.microsoft.com/office/powerpoint/2010/main" val="517226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F7B0FE-C4E3-0C4E-9F00-334180A64E51}" type="slidenum">
              <a:rPr lang="en-US" smtClean="0"/>
              <a:t>25</a:t>
            </a:fld>
            <a:endParaRPr lang="en-US"/>
          </a:p>
        </p:txBody>
      </p:sp>
    </p:spTree>
    <p:extLst>
      <p:ext uri="{BB962C8B-B14F-4D97-AF65-F5344CB8AC3E}">
        <p14:creationId xmlns:p14="http://schemas.microsoft.com/office/powerpoint/2010/main" val="1533081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BEEBB92-0441-4271-800B-8545300B4479}" type="datetimeFigureOut">
              <a:rPr lang="en-US" smtClean="0"/>
              <a:t>9/22/21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29F0E-F4B2-46BF-A2D1-F5B143D17069}" type="slidenum">
              <a:rPr lang="en-US" smtClean="0"/>
              <a:t>‹#›</a:t>
            </a:fld>
            <a:endParaRPr lang="en-US"/>
          </a:p>
        </p:txBody>
      </p:sp>
    </p:spTree>
    <p:extLst>
      <p:ext uri="{BB962C8B-B14F-4D97-AF65-F5344CB8AC3E}">
        <p14:creationId xmlns:p14="http://schemas.microsoft.com/office/powerpoint/2010/main" val="3051407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EEBB92-0441-4271-800B-8545300B4479}" type="datetimeFigureOut">
              <a:rPr lang="en-US" smtClean="0"/>
              <a:t>9/22/21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29F0E-F4B2-46BF-A2D1-F5B143D17069}" type="slidenum">
              <a:rPr lang="en-US" smtClean="0"/>
              <a:t>‹#›</a:t>
            </a:fld>
            <a:endParaRPr lang="en-US"/>
          </a:p>
        </p:txBody>
      </p:sp>
    </p:spTree>
    <p:extLst>
      <p:ext uri="{BB962C8B-B14F-4D97-AF65-F5344CB8AC3E}">
        <p14:creationId xmlns:p14="http://schemas.microsoft.com/office/powerpoint/2010/main" val="3977570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EEBB92-0441-4271-800B-8545300B4479}" type="datetimeFigureOut">
              <a:rPr lang="en-US" smtClean="0"/>
              <a:t>9/22/21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29F0E-F4B2-46BF-A2D1-F5B143D17069}" type="slidenum">
              <a:rPr lang="en-US" smtClean="0"/>
              <a:t>‹#›</a:t>
            </a:fld>
            <a:endParaRPr lang="en-US"/>
          </a:p>
        </p:txBody>
      </p:sp>
    </p:spTree>
    <p:extLst>
      <p:ext uri="{BB962C8B-B14F-4D97-AF65-F5344CB8AC3E}">
        <p14:creationId xmlns:p14="http://schemas.microsoft.com/office/powerpoint/2010/main" val="3234287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EEBB92-0441-4271-800B-8545300B4479}" type="datetimeFigureOut">
              <a:rPr lang="en-US" smtClean="0"/>
              <a:t>9/22/21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29F0E-F4B2-46BF-A2D1-F5B143D17069}" type="slidenum">
              <a:rPr lang="en-US" smtClean="0"/>
              <a:t>‹#›</a:t>
            </a:fld>
            <a:endParaRPr lang="en-US"/>
          </a:p>
        </p:txBody>
      </p:sp>
    </p:spTree>
    <p:extLst>
      <p:ext uri="{BB962C8B-B14F-4D97-AF65-F5344CB8AC3E}">
        <p14:creationId xmlns:p14="http://schemas.microsoft.com/office/powerpoint/2010/main" val="1782528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EEBB92-0441-4271-800B-8545300B4479}" type="datetimeFigureOut">
              <a:rPr lang="en-US" smtClean="0"/>
              <a:t>9/22/21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29F0E-F4B2-46BF-A2D1-F5B143D17069}" type="slidenum">
              <a:rPr lang="en-US" smtClean="0"/>
              <a:t>‹#›</a:t>
            </a:fld>
            <a:endParaRPr lang="en-US"/>
          </a:p>
        </p:txBody>
      </p:sp>
    </p:spTree>
    <p:extLst>
      <p:ext uri="{BB962C8B-B14F-4D97-AF65-F5344CB8AC3E}">
        <p14:creationId xmlns:p14="http://schemas.microsoft.com/office/powerpoint/2010/main" val="1421539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EEBB92-0441-4271-800B-8545300B4479}" type="datetimeFigureOut">
              <a:rPr lang="en-US" smtClean="0"/>
              <a:t>9/22/21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B29F0E-F4B2-46BF-A2D1-F5B143D17069}" type="slidenum">
              <a:rPr lang="en-US" smtClean="0"/>
              <a:t>‹#›</a:t>
            </a:fld>
            <a:endParaRPr lang="en-US"/>
          </a:p>
        </p:txBody>
      </p:sp>
    </p:spTree>
    <p:extLst>
      <p:ext uri="{BB962C8B-B14F-4D97-AF65-F5344CB8AC3E}">
        <p14:creationId xmlns:p14="http://schemas.microsoft.com/office/powerpoint/2010/main" val="548410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EEBB92-0441-4271-800B-8545300B4479}" type="datetimeFigureOut">
              <a:rPr lang="en-US" smtClean="0"/>
              <a:t>9/22/21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B29F0E-F4B2-46BF-A2D1-F5B143D17069}" type="slidenum">
              <a:rPr lang="en-US" smtClean="0"/>
              <a:t>‹#›</a:t>
            </a:fld>
            <a:endParaRPr lang="en-US"/>
          </a:p>
        </p:txBody>
      </p:sp>
    </p:spTree>
    <p:extLst>
      <p:ext uri="{BB962C8B-B14F-4D97-AF65-F5344CB8AC3E}">
        <p14:creationId xmlns:p14="http://schemas.microsoft.com/office/powerpoint/2010/main" val="2978286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BEEBB92-0441-4271-800B-8545300B4479}" type="datetimeFigureOut">
              <a:rPr lang="en-US" smtClean="0"/>
              <a:t>9/22/21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B29F0E-F4B2-46BF-A2D1-F5B143D17069}" type="slidenum">
              <a:rPr lang="en-US" smtClean="0"/>
              <a:t>‹#›</a:t>
            </a:fld>
            <a:endParaRPr lang="en-US"/>
          </a:p>
        </p:txBody>
      </p:sp>
    </p:spTree>
    <p:extLst>
      <p:ext uri="{BB962C8B-B14F-4D97-AF65-F5344CB8AC3E}">
        <p14:creationId xmlns:p14="http://schemas.microsoft.com/office/powerpoint/2010/main" val="1766104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EEBB92-0441-4271-800B-8545300B4479}" type="datetimeFigureOut">
              <a:rPr lang="en-US" smtClean="0"/>
              <a:t>9/22/21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B29F0E-F4B2-46BF-A2D1-F5B143D17069}" type="slidenum">
              <a:rPr lang="en-US" smtClean="0"/>
              <a:t>‹#›</a:t>
            </a:fld>
            <a:endParaRPr lang="en-US"/>
          </a:p>
        </p:txBody>
      </p:sp>
    </p:spTree>
    <p:extLst>
      <p:ext uri="{BB962C8B-B14F-4D97-AF65-F5344CB8AC3E}">
        <p14:creationId xmlns:p14="http://schemas.microsoft.com/office/powerpoint/2010/main" val="24247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BEEBB92-0441-4271-800B-8545300B4479}" type="datetimeFigureOut">
              <a:rPr lang="en-US" smtClean="0"/>
              <a:t>9/22/21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B29F0E-F4B2-46BF-A2D1-F5B143D17069}" type="slidenum">
              <a:rPr lang="en-US" smtClean="0"/>
              <a:t>‹#›</a:t>
            </a:fld>
            <a:endParaRPr lang="en-US"/>
          </a:p>
        </p:txBody>
      </p:sp>
    </p:spTree>
    <p:extLst>
      <p:ext uri="{BB962C8B-B14F-4D97-AF65-F5344CB8AC3E}">
        <p14:creationId xmlns:p14="http://schemas.microsoft.com/office/powerpoint/2010/main" val="2704736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BEEBB92-0441-4271-800B-8545300B4479}" type="datetimeFigureOut">
              <a:rPr lang="en-US" smtClean="0"/>
              <a:t>9/22/21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B29F0E-F4B2-46BF-A2D1-F5B143D17069}" type="slidenum">
              <a:rPr lang="en-US" smtClean="0"/>
              <a:t>‹#›</a:t>
            </a:fld>
            <a:endParaRPr lang="en-US"/>
          </a:p>
        </p:txBody>
      </p:sp>
    </p:spTree>
    <p:extLst>
      <p:ext uri="{BB962C8B-B14F-4D97-AF65-F5344CB8AC3E}">
        <p14:creationId xmlns:p14="http://schemas.microsoft.com/office/powerpoint/2010/main" val="3814546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EEBB92-0441-4271-800B-8545300B4479}" type="datetimeFigureOut">
              <a:rPr lang="en-US" smtClean="0"/>
              <a:t>9/22/21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B29F0E-F4B2-46BF-A2D1-F5B143D17069}" type="slidenum">
              <a:rPr lang="en-US" smtClean="0"/>
              <a:t>‹#›</a:t>
            </a:fld>
            <a:endParaRPr lang="en-US"/>
          </a:p>
        </p:txBody>
      </p:sp>
    </p:spTree>
    <p:extLst>
      <p:ext uri="{BB962C8B-B14F-4D97-AF65-F5344CB8AC3E}">
        <p14:creationId xmlns:p14="http://schemas.microsoft.com/office/powerpoint/2010/main" val="3871620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Remediating clinical reasoning: integrating algorithm, process, and milestones</a:t>
            </a:r>
            <a:endParaRPr lang="en-US" dirty="0"/>
          </a:p>
        </p:txBody>
      </p:sp>
      <p:sp>
        <p:nvSpPr>
          <p:cNvPr id="3" name="Subtitle 2"/>
          <p:cNvSpPr>
            <a:spLocks noGrp="1"/>
          </p:cNvSpPr>
          <p:nvPr>
            <p:ph type="subTitle" idx="1"/>
          </p:nvPr>
        </p:nvSpPr>
        <p:spPr/>
        <p:txBody>
          <a:bodyPr/>
          <a:lstStyle/>
          <a:p>
            <a:r>
              <a:rPr lang="en-US" dirty="0"/>
              <a:t>Christopher M. Haymaker, PhD</a:t>
            </a:r>
          </a:p>
          <a:p>
            <a:r>
              <a:rPr lang="en-US" dirty="0"/>
              <a:t>Western Michigan Homer Stryker School of Medicine</a:t>
            </a:r>
          </a:p>
        </p:txBody>
      </p:sp>
    </p:spTree>
    <p:extLst>
      <p:ext uri="{BB962C8B-B14F-4D97-AF65-F5344CB8AC3E}">
        <p14:creationId xmlns:p14="http://schemas.microsoft.com/office/powerpoint/2010/main" val="3564632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06DC78E-F218-4C4B-9760-6169D9788539}"/>
              </a:ext>
            </a:extLst>
          </p:cNvPr>
          <p:cNvPicPr>
            <a:picLocks noChangeAspect="1"/>
          </p:cNvPicPr>
          <p:nvPr/>
        </p:nvPicPr>
        <p:blipFill rotWithShape="1">
          <a:blip r:embed="rId2"/>
          <a:srcRect r="61235" b="55585"/>
          <a:stretch/>
        </p:blipFill>
        <p:spPr>
          <a:xfrm>
            <a:off x="3569755" y="661480"/>
            <a:ext cx="3214104" cy="5751677"/>
          </a:xfrm>
          <a:prstGeom prst="rect">
            <a:avLst/>
          </a:prstGeom>
        </p:spPr>
      </p:pic>
    </p:spTree>
    <p:extLst>
      <p:ext uri="{BB962C8B-B14F-4D97-AF65-F5344CB8AC3E}">
        <p14:creationId xmlns:p14="http://schemas.microsoft.com/office/powerpoint/2010/main" val="3538649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37B6FF"/>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06DC78E-F218-4C4B-9760-6169D9788539}"/>
              </a:ext>
            </a:extLst>
          </p:cNvPr>
          <p:cNvPicPr>
            <a:picLocks noChangeAspect="1"/>
          </p:cNvPicPr>
          <p:nvPr/>
        </p:nvPicPr>
        <p:blipFill rotWithShape="1">
          <a:blip r:embed="rId2"/>
          <a:srcRect l="1469" t="743" r="81" b="61641"/>
          <a:stretch/>
        </p:blipFill>
        <p:spPr>
          <a:xfrm>
            <a:off x="1828800" y="753762"/>
            <a:ext cx="9131643" cy="5449330"/>
          </a:xfrm>
          <a:prstGeom prst="rect">
            <a:avLst/>
          </a:prstGeom>
        </p:spPr>
      </p:pic>
    </p:spTree>
    <p:extLst>
      <p:ext uri="{BB962C8B-B14F-4D97-AF65-F5344CB8AC3E}">
        <p14:creationId xmlns:p14="http://schemas.microsoft.com/office/powerpoint/2010/main" val="17222737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37B6FF"/>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06DC78E-F218-4C4B-9760-6169D9788539}"/>
              </a:ext>
            </a:extLst>
          </p:cNvPr>
          <p:cNvPicPr>
            <a:picLocks noChangeAspect="1"/>
          </p:cNvPicPr>
          <p:nvPr/>
        </p:nvPicPr>
        <p:blipFill rotWithShape="1">
          <a:blip r:embed="rId2"/>
          <a:srcRect l="669" t="38103" r="880" b="24281"/>
          <a:stretch/>
        </p:blipFill>
        <p:spPr>
          <a:xfrm>
            <a:off x="1828800" y="753762"/>
            <a:ext cx="9131643" cy="5449330"/>
          </a:xfrm>
          <a:prstGeom prst="rect">
            <a:avLst/>
          </a:prstGeom>
        </p:spPr>
      </p:pic>
    </p:spTree>
    <p:extLst>
      <p:ext uri="{BB962C8B-B14F-4D97-AF65-F5344CB8AC3E}">
        <p14:creationId xmlns:p14="http://schemas.microsoft.com/office/powerpoint/2010/main" val="20249211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37B6FF"/>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06DC78E-F218-4C4B-9760-6169D9788539}"/>
              </a:ext>
            </a:extLst>
          </p:cNvPr>
          <p:cNvPicPr>
            <a:picLocks noChangeAspect="1"/>
          </p:cNvPicPr>
          <p:nvPr/>
        </p:nvPicPr>
        <p:blipFill rotWithShape="1">
          <a:blip r:embed="rId2"/>
          <a:srcRect l="38504" t="74865" r="747" b="569"/>
          <a:stretch/>
        </p:blipFill>
        <p:spPr>
          <a:xfrm>
            <a:off x="5325762" y="2236572"/>
            <a:ext cx="5634681" cy="3558747"/>
          </a:xfrm>
          <a:prstGeom prst="rect">
            <a:avLst/>
          </a:prstGeom>
        </p:spPr>
      </p:pic>
    </p:spTree>
    <p:extLst>
      <p:ext uri="{BB962C8B-B14F-4D97-AF65-F5344CB8AC3E}">
        <p14:creationId xmlns:p14="http://schemas.microsoft.com/office/powerpoint/2010/main" val="3230821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DCCAE-4C95-D14D-BCC3-01E87045B608}"/>
              </a:ext>
            </a:extLst>
          </p:cNvPr>
          <p:cNvSpPr>
            <a:spLocks noGrp="1"/>
          </p:cNvSpPr>
          <p:nvPr>
            <p:ph type="title"/>
          </p:nvPr>
        </p:nvSpPr>
        <p:spPr/>
        <p:txBody>
          <a:bodyPr/>
          <a:lstStyle/>
          <a:p>
            <a:r>
              <a:rPr lang="en-US" dirty="0"/>
              <a:t>A brief look at the table and how to use it…</a:t>
            </a:r>
          </a:p>
        </p:txBody>
      </p:sp>
      <p:sp>
        <p:nvSpPr>
          <p:cNvPr id="3" name="Content Placeholder 2">
            <a:extLst>
              <a:ext uri="{FF2B5EF4-FFF2-40B4-BE49-F238E27FC236}">
                <a16:creationId xmlns:a16="http://schemas.microsoft.com/office/drawing/2014/main" id="{965F4063-1D55-1449-9EEA-A596A7FFA5AC}"/>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566C4432-268F-F644-AE6E-D4AE32388754}"/>
              </a:ext>
            </a:extLst>
          </p:cNvPr>
          <p:cNvPicPr>
            <a:picLocks noChangeAspect="1"/>
          </p:cNvPicPr>
          <p:nvPr/>
        </p:nvPicPr>
        <p:blipFill>
          <a:blip r:embed="rId3"/>
          <a:stretch>
            <a:fillRect/>
          </a:stretch>
        </p:blipFill>
        <p:spPr>
          <a:xfrm>
            <a:off x="249380" y="1690687"/>
            <a:ext cx="11577471" cy="3463203"/>
          </a:xfrm>
          <a:prstGeom prst="rect">
            <a:avLst/>
          </a:prstGeom>
        </p:spPr>
      </p:pic>
    </p:spTree>
    <p:extLst>
      <p:ext uri="{BB962C8B-B14F-4D97-AF65-F5344CB8AC3E}">
        <p14:creationId xmlns:p14="http://schemas.microsoft.com/office/powerpoint/2010/main" val="18527823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5341E-B0E8-C04F-86E1-0B48835C536B}"/>
              </a:ext>
            </a:extLst>
          </p:cNvPr>
          <p:cNvSpPr>
            <a:spLocks noGrp="1"/>
          </p:cNvSpPr>
          <p:nvPr>
            <p:ph type="title"/>
          </p:nvPr>
        </p:nvSpPr>
        <p:spPr>
          <a:xfrm>
            <a:off x="838200" y="2766218"/>
            <a:ext cx="10515600" cy="1325563"/>
          </a:xfrm>
        </p:spPr>
        <p:txBody>
          <a:bodyPr/>
          <a:lstStyle/>
          <a:p>
            <a:pPr algn="ctr"/>
            <a:r>
              <a:rPr lang="en-US" dirty="0"/>
              <a:t>Questions and comments?</a:t>
            </a:r>
          </a:p>
        </p:txBody>
      </p:sp>
    </p:spTree>
    <p:extLst>
      <p:ext uri="{BB962C8B-B14F-4D97-AF65-F5344CB8AC3E}">
        <p14:creationId xmlns:p14="http://schemas.microsoft.com/office/powerpoint/2010/main" val="3619179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D040E-8355-FB45-B43F-758C44DF987D}"/>
              </a:ext>
            </a:extLst>
          </p:cNvPr>
          <p:cNvSpPr>
            <a:spLocks noGrp="1"/>
          </p:cNvSpPr>
          <p:nvPr>
            <p:ph type="title"/>
          </p:nvPr>
        </p:nvSpPr>
        <p:spPr>
          <a:xfrm>
            <a:off x="838200" y="1488729"/>
            <a:ext cx="10515600" cy="2459816"/>
          </a:xfrm>
        </p:spPr>
        <p:txBody>
          <a:bodyPr>
            <a:normAutofit fontScale="90000"/>
          </a:bodyPr>
          <a:lstStyle/>
          <a:p>
            <a:r>
              <a:rPr lang="en-US" dirty="0"/>
              <a:t>Unique barriers to implementing remediation of Clinical Reasoning in the outpatient setting</a:t>
            </a:r>
            <a:br>
              <a:rPr lang="en-US" dirty="0"/>
            </a:br>
            <a:br>
              <a:rPr lang="en-US" dirty="0"/>
            </a:br>
            <a:r>
              <a:rPr lang="en-US" dirty="0"/>
              <a:t>(Is this algorithm going to work?)</a:t>
            </a:r>
          </a:p>
        </p:txBody>
      </p:sp>
    </p:spTree>
    <p:extLst>
      <p:ext uri="{BB962C8B-B14F-4D97-AF65-F5344CB8AC3E}">
        <p14:creationId xmlns:p14="http://schemas.microsoft.com/office/powerpoint/2010/main" val="515630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D040E-8355-FB45-B43F-758C44DF987D}"/>
              </a:ext>
            </a:extLst>
          </p:cNvPr>
          <p:cNvSpPr>
            <a:spLocks noGrp="1"/>
          </p:cNvSpPr>
          <p:nvPr>
            <p:ph type="title"/>
          </p:nvPr>
        </p:nvSpPr>
        <p:spPr>
          <a:xfrm>
            <a:off x="838200" y="761365"/>
            <a:ext cx="10515600" cy="1325563"/>
          </a:xfrm>
        </p:spPr>
        <p:txBody>
          <a:bodyPr/>
          <a:lstStyle/>
          <a:p>
            <a:r>
              <a:rPr lang="en-US" dirty="0"/>
              <a:t>Unique barriers to implementing remediation in the Inpatient setting</a:t>
            </a:r>
          </a:p>
        </p:txBody>
      </p:sp>
    </p:spTree>
    <p:extLst>
      <p:ext uri="{BB962C8B-B14F-4D97-AF65-F5344CB8AC3E}">
        <p14:creationId xmlns:p14="http://schemas.microsoft.com/office/powerpoint/2010/main" val="2417728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5341E-B0E8-C04F-86E1-0B48835C536B}"/>
              </a:ext>
            </a:extLst>
          </p:cNvPr>
          <p:cNvSpPr>
            <a:spLocks noGrp="1"/>
          </p:cNvSpPr>
          <p:nvPr>
            <p:ph type="title"/>
          </p:nvPr>
        </p:nvSpPr>
        <p:spPr>
          <a:xfrm>
            <a:off x="838200" y="2766218"/>
            <a:ext cx="10515600" cy="1325563"/>
          </a:xfrm>
        </p:spPr>
        <p:txBody>
          <a:bodyPr/>
          <a:lstStyle/>
          <a:p>
            <a:pPr algn="ctr"/>
            <a:r>
              <a:rPr lang="en-US" dirty="0"/>
              <a:t>Questions and comments?</a:t>
            </a:r>
          </a:p>
        </p:txBody>
      </p:sp>
    </p:spTree>
    <p:extLst>
      <p:ext uri="{BB962C8B-B14F-4D97-AF65-F5344CB8AC3E}">
        <p14:creationId xmlns:p14="http://schemas.microsoft.com/office/powerpoint/2010/main" val="29819038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B8DF5-AF29-064D-B275-9EFFF4082ACB}"/>
              </a:ext>
            </a:extLst>
          </p:cNvPr>
          <p:cNvSpPr>
            <a:spLocks noGrp="1"/>
          </p:cNvSpPr>
          <p:nvPr>
            <p:ph type="title"/>
          </p:nvPr>
        </p:nvSpPr>
        <p:spPr>
          <a:xfrm>
            <a:off x="838200" y="700405"/>
            <a:ext cx="10515600" cy="1325563"/>
          </a:xfrm>
        </p:spPr>
        <p:txBody>
          <a:bodyPr/>
          <a:lstStyle/>
          <a:p>
            <a:r>
              <a:rPr lang="en-US" dirty="0"/>
              <a:t>Group activity: connecting criteria to milestones</a:t>
            </a:r>
          </a:p>
        </p:txBody>
      </p:sp>
    </p:spTree>
    <p:extLst>
      <p:ext uri="{BB962C8B-B14F-4D97-AF65-F5344CB8AC3E}">
        <p14:creationId xmlns:p14="http://schemas.microsoft.com/office/powerpoint/2010/main" val="4007135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8AB2A-30E7-A943-940E-C0557B11A18D}"/>
              </a:ext>
            </a:extLst>
          </p:cNvPr>
          <p:cNvSpPr>
            <a:spLocks noGrp="1"/>
          </p:cNvSpPr>
          <p:nvPr>
            <p:ph type="title"/>
          </p:nvPr>
        </p:nvSpPr>
        <p:spPr>
          <a:xfrm>
            <a:off x="838200" y="2766218"/>
            <a:ext cx="10515600" cy="1325563"/>
          </a:xfrm>
        </p:spPr>
        <p:txBody>
          <a:bodyPr/>
          <a:lstStyle/>
          <a:p>
            <a:pPr algn="ctr"/>
            <a:r>
              <a:rPr lang="en-US" dirty="0"/>
              <a:t>No Disclosures</a:t>
            </a:r>
          </a:p>
        </p:txBody>
      </p:sp>
    </p:spTree>
    <p:extLst>
      <p:ext uri="{BB962C8B-B14F-4D97-AF65-F5344CB8AC3E}">
        <p14:creationId xmlns:p14="http://schemas.microsoft.com/office/powerpoint/2010/main" val="42153031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306F5-8E1F-644F-94B0-1059D47DE102}"/>
              </a:ext>
            </a:extLst>
          </p:cNvPr>
          <p:cNvSpPr>
            <a:spLocks noGrp="1"/>
          </p:cNvSpPr>
          <p:nvPr>
            <p:ph type="title"/>
          </p:nvPr>
        </p:nvSpPr>
        <p:spPr/>
        <p:txBody>
          <a:bodyPr/>
          <a:lstStyle/>
          <a:p>
            <a:r>
              <a:rPr lang="en-US" dirty="0"/>
              <a:t>An example</a:t>
            </a:r>
          </a:p>
        </p:txBody>
      </p:sp>
      <p:sp>
        <p:nvSpPr>
          <p:cNvPr id="3" name="Content Placeholder 2">
            <a:extLst>
              <a:ext uri="{FF2B5EF4-FFF2-40B4-BE49-F238E27FC236}">
                <a16:creationId xmlns:a16="http://schemas.microsoft.com/office/drawing/2014/main" id="{B81E77A0-2C99-D446-84D4-E5DA63E73358}"/>
              </a:ext>
            </a:extLst>
          </p:cNvPr>
          <p:cNvSpPr>
            <a:spLocks noGrp="1"/>
          </p:cNvSpPr>
          <p:nvPr>
            <p:ph idx="1"/>
          </p:nvPr>
        </p:nvSpPr>
        <p:spPr/>
        <p:txBody>
          <a:bodyPr>
            <a:normAutofit lnSpcReduction="10000"/>
          </a:bodyPr>
          <a:lstStyle/>
          <a:p>
            <a:pPr marL="0" indent="0">
              <a:buNone/>
            </a:pPr>
            <a:r>
              <a:rPr lang="en-US" dirty="0"/>
              <a:t>Milestone: Obtain history and physical exam appropriate, sufficient and pertinent for any presentation</a:t>
            </a:r>
          </a:p>
          <a:p>
            <a:pPr marL="0" indent="0">
              <a:buNone/>
            </a:pPr>
            <a:r>
              <a:rPr lang="en-US" u="sng" dirty="0"/>
              <a:t>Criteria for success:</a:t>
            </a:r>
            <a:endParaRPr lang="en-US" dirty="0"/>
          </a:p>
          <a:p>
            <a:r>
              <a:rPr lang="en-US" dirty="0"/>
              <a:t>Information collected in HPI connects to DDx, and can serves to narrow DDx</a:t>
            </a:r>
          </a:p>
          <a:p>
            <a:r>
              <a:rPr lang="en-US" dirty="0"/>
              <a:t>Consistently conducts physical exam pertinent to important DDx</a:t>
            </a:r>
          </a:p>
          <a:p>
            <a:pPr>
              <a:lnSpc>
                <a:spcPct val="100000"/>
              </a:lnSpc>
              <a:spcBef>
                <a:spcPts val="0"/>
              </a:spcBef>
              <a:defRPr/>
            </a:pPr>
            <a:r>
              <a:rPr lang="en-US" dirty="0"/>
              <a:t>Presents concise pertinent history / exam and has data to support if needed</a:t>
            </a:r>
          </a:p>
          <a:p>
            <a:r>
              <a:rPr lang="en-US" dirty="0"/>
              <a:t>(Resident does not need to return to patient room to ask further questions or execute further exam maneuvers)</a:t>
            </a:r>
          </a:p>
        </p:txBody>
      </p:sp>
    </p:spTree>
    <p:extLst>
      <p:ext uri="{BB962C8B-B14F-4D97-AF65-F5344CB8AC3E}">
        <p14:creationId xmlns:p14="http://schemas.microsoft.com/office/powerpoint/2010/main" val="62542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B8DF5-AF29-064D-B275-9EFFF4082ACB}"/>
              </a:ext>
            </a:extLst>
          </p:cNvPr>
          <p:cNvSpPr>
            <a:spLocks noGrp="1"/>
          </p:cNvSpPr>
          <p:nvPr>
            <p:ph type="title"/>
          </p:nvPr>
        </p:nvSpPr>
        <p:spPr>
          <a:xfrm>
            <a:off x="838200" y="700405"/>
            <a:ext cx="10515600" cy="1325563"/>
          </a:xfrm>
        </p:spPr>
        <p:txBody>
          <a:bodyPr/>
          <a:lstStyle/>
          <a:p>
            <a:r>
              <a:rPr lang="en-US" dirty="0"/>
              <a:t>Group activity: connecting criteria to milestones</a:t>
            </a:r>
          </a:p>
        </p:txBody>
      </p:sp>
      <p:sp>
        <p:nvSpPr>
          <p:cNvPr id="3" name="TextBox 2">
            <a:extLst>
              <a:ext uri="{FF2B5EF4-FFF2-40B4-BE49-F238E27FC236}">
                <a16:creationId xmlns:a16="http://schemas.microsoft.com/office/drawing/2014/main" id="{0E840409-0440-404F-A9AC-A0342298AB19}"/>
              </a:ext>
            </a:extLst>
          </p:cNvPr>
          <p:cNvSpPr txBox="1"/>
          <p:nvPr/>
        </p:nvSpPr>
        <p:spPr>
          <a:xfrm>
            <a:off x="6567055" y="4010891"/>
            <a:ext cx="184731" cy="369332"/>
          </a:xfrm>
          <a:prstGeom prst="rect">
            <a:avLst/>
          </a:prstGeom>
          <a:noFill/>
        </p:spPr>
        <p:txBody>
          <a:bodyPr wrap="square" rtlCol="0">
            <a:spAutoFit/>
          </a:bodyPr>
          <a:lstStyle/>
          <a:p>
            <a:endParaRPr lang="en-US" dirty="0"/>
          </a:p>
        </p:txBody>
      </p:sp>
      <p:sp>
        <p:nvSpPr>
          <p:cNvPr id="4" name="Rectangle 3">
            <a:extLst>
              <a:ext uri="{FF2B5EF4-FFF2-40B4-BE49-F238E27FC236}">
                <a16:creationId xmlns:a16="http://schemas.microsoft.com/office/drawing/2014/main" id="{EAAA1CB3-1E39-AE4B-9C41-D486FB34985E}"/>
              </a:ext>
            </a:extLst>
          </p:cNvPr>
          <p:cNvSpPr/>
          <p:nvPr/>
        </p:nvSpPr>
        <p:spPr>
          <a:xfrm>
            <a:off x="655786" y="2441230"/>
            <a:ext cx="4969160" cy="3693319"/>
          </a:xfrm>
          <a:prstGeom prst="rect">
            <a:avLst/>
          </a:prstGeom>
        </p:spPr>
        <p:txBody>
          <a:bodyPr wrap="square">
            <a:spAutoFit/>
          </a:bodyPr>
          <a:lstStyle/>
          <a:p>
            <a:r>
              <a:rPr lang="en-US" dirty="0"/>
              <a:t>Group 1: Identify patients that require urgent/emergent intervention</a:t>
            </a:r>
          </a:p>
          <a:p>
            <a:r>
              <a:rPr lang="en-US" u="sng" dirty="0"/>
              <a:t>Criteria for success:</a:t>
            </a:r>
            <a:endParaRPr lang="en-US" dirty="0"/>
          </a:p>
          <a:p>
            <a:endParaRPr lang="en-US" dirty="0"/>
          </a:p>
          <a:p>
            <a:r>
              <a:rPr lang="en-US" dirty="0"/>
              <a:t>Group 2: Develop thorough DDx to guide history taking, physical exam, labs, images and treatment</a:t>
            </a:r>
          </a:p>
          <a:p>
            <a:r>
              <a:rPr lang="en-US" u="sng" dirty="0"/>
              <a:t>Criteria for success:</a:t>
            </a:r>
            <a:endParaRPr lang="en-US" dirty="0"/>
          </a:p>
          <a:p>
            <a:endParaRPr lang="en-US" dirty="0"/>
          </a:p>
          <a:p>
            <a:r>
              <a:rPr lang="en-US" dirty="0"/>
              <a:t>Group 3: Develop adequate assessment for any presentation, including a complete differential diagnosis</a:t>
            </a:r>
          </a:p>
          <a:p>
            <a:r>
              <a:rPr lang="en-US" u="sng" dirty="0"/>
              <a:t>Criteria for success:</a:t>
            </a:r>
            <a:endParaRPr lang="en-US" dirty="0"/>
          </a:p>
          <a:p>
            <a:r>
              <a:rPr lang="en-US" dirty="0"/>
              <a:t> </a:t>
            </a:r>
          </a:p>
        </p:txBody>
      </p:sp>
      <p:sp>
        <p:nvSpPr>
          <p:cNvPr id="5" name="Rectangle 4">
            <a:extLst>
              <a:ext uri="{FF2B5EF4-FFF2-40B4-BE49-F238E27FC236}">
                <a16:creationId xmlns:a16="http://schemas.microsoft.com/office/drawing/2014/main" id="{0B2FDFED-FC67-B441-9837-A8EEAC2EF366}"/>
              </a:ext>
            </a:extLst>
          </p:cNvPr>
          <p:cNvSpPr/>
          <p:nvPr/>
        </p:nvSpPr>
        <p:spPr>
          <a:xfrm>
            <a:off x="6659420" y="2441230"/>
            <a:ext cx="4876794" cy="3416320"/>
          </a:xfrm>
          <a:prstGeom prst="rect">
            <a:avLst/>
          </a:prstGeom>
        </p:spPr>
        <p:txBody>
          <a:bodyPr wrap="square">
            <a:spAutoFit/>
          </a:bodyPr>
          <a:lstStyle/>
          <a:p>
            <a:pPr lvl="0">
              <a:defRPr/>
            </a:pPr>
            <a:r>
              <a:rPr lang="en-US" dirty="0"/>
              <a:t>Group 4: Demonstrate the ability to identify potential and recognize actual changes in patient status that require intervention</a:t>
            </a:r>
          </a:p>
          <a:p>
            <a:pPr lvl="0">
              <a:defRPr/>
            </a:pPr>
            <a:r>
              <a:rPr lang="en-US" u="sng" dirty="0"/>
              <a:t>Criteria for success:</a:t>
            </a:r>
            <a:endParaRPr lang="en-US" dirty="0"/>
          </a:p>
          <a:p>
            <a:endParaRPr lang="en-US" dirty="0"/>
          </a:p>
          <a:p>
            <a:r>
              <a:rPr lang="en-US" dirty="0"/>
              <a:t>Group 5: Recognize limitations of medical knowledge</a:t>
            </a:r>
          </a:p>
          <a:p>
            <a:pPr lvl="0">
              <a:defRPr/>
            </a:pPr>
            <a:r>
              <a:rPr lang="en-US" u="sng" dirty="0"/>
              <a:t>Criteria for success:</a:t>
            </a:r>
            <a:endParaRPr lang="en-US" dirty="0"/>
          </a:p>
          <a:p>
            <a:endParaRPr lang="en-US" dirty="0"/>
          </a:p>
          <a:p>
            <a:pPr lvl="0">
              <a:defRPr/>
            </a:pPr>
            <a:r>
              <a:rPr lang="en-US" dirty="0"/>
              <a:t>Group 6: Identify common types of errors in clinical reasoning</a:t>
            </a:r>
          </a:p>
          <a:p>
            <a:pPr lvl="0">
              <a:defRPr/>
            </a:pPr>
            <a:r>
              <a:rPr lang="en-US" u="sng" dirty="0"/>
              <a:t>Criteria for success:</a:t>
            </a:r>
            <a:endParaRPr lang="en-US" dirty="0"/>
          </a:p>
        </p:txBody>
      </p:sp>
    </p:spTree>
    <p:extLst>
      <p:ext uri="{BB962C8B-B14F-4D97-AF65-F5344CB8AC3E}">
        <p14:creationId xmlns:p14="http://schemas.microsoft.com/office/powerpoint/2010/main" val="23082735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81A8-A544-3C49-A765-66B8341E7530}"/>
              </a:ext>
            </a:extLst>
          </p:cNvPr>
          <p:cNvSpPr>
            <a:spLocks noGrp="1"/>
          </p:cNvSpPr>
          <p:nvPr>
            <p:ph type="title"/>
          </p:nvPr>
        </p:nvSpPr>
        <p:spPr/>
        <p:txBody>
          <a:bodyPr/>
          <a:lstStyle/>
          <a:p>
            <a:r>
              <a:rPr lang="en-US" dirty="0"/>
              <a:t>What did you come up with?</a:t>
            </a:r>
          </a:p>
        </p:txBody>
      </p:sp>
      <p:sp>
        <p:nvSpPr>
          <p:cNvPr id="3" name="Content Placeholder 2">
            <a:extLst>
              <a:ext uri="{FF2B5EF4-FFF2-40B4-BE49-F238E27FC236}">
                <a16:creationId xmlns:a16="http://schemas.microsoft.com/office/drawing/2014/main" id="{D707B160-F19F-394F-814D-57E2C4B228B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74832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10618-96DD-8347-91F5-BAA23993DD02}"/>
              </a:ext>
            </a:extLst>
          </p:cNvPr>
          <p:cNvSpPr>
            <a:spLocks noGrp="1"/>
          </p:cNvSpPr>
          <p:nvPr>
            <p:ph type="title"/>
          </p:nvPr>
        </p:nvSpPr>
        <p:spPr>
          <a:xfrm>
            <a:off x="838200" y="967799"/>
            <a:ext cx="10515600" cy="1325563"/>
          </a:xfrm>
        </p:spPr>
        <p:txBody>
          <a:bodyPr/>
          <a:lstStyle/>
          <a:p>
            <a:r>
              <a:rPr lang="en-US" dirty="0"/>
              <a:t>Clinical Reasoning</a:t>
            </a:r>
            <a:br>
              <a:rPr lang="en-US" dirty="0"/>
            </a:br>
            <a:r>
              <a:rPr lang="en-US" dirty="0"/>
              <a:t>Lots of Feedback will be necessary!</a:t>
            </a:r>
          </a:p>
        </p:txBody>
      </p:sp>
      <p:sp>
        <p:nvSpPr>
          <p:cNvPr id="3" name="Content Placeholder 2">
            <a:extLst>
              <a:ext uri="{FF2B5EF4-FFF2-40B4-BE49-F238E27FC236}">
                <a16:creationId xmlns:a16="http://schemas.microsoft.com/office/drawing/2014/main" id="{5305BD9E-74B1-2849-8640-9042A922DB41}"/>
              </a:ext>
            </a:extLst>
          </p:cNvPr>
          <p:cNvSpPr>
            <a:spLocks noGrp="1"/>
          </p:cNvSpPr>
          <p:nvPr>
            <p:ph idx="1"/>
          </p:nvPr>
        </p:nvSpPr>
        <p:spPr>
          <a:xfrm>
            <a:off x="838200" y="2906280"/>
            <a:ext cx="5257800" cy="4351338"/>
          </a:xfrm>
        </p:spPr>
        <p:txBody>
          <a:bodyPr/>
          <a:lstStyle/>
          <a:p>
            <a:pPr marL="0" indent="0">
              <a:buNone/>
            </a:pPr>
            <a:r>
              <a:rPr lang="en-US" dirty="0"/>
              <a:t>Formative Feedback</a:t>
            </a:r>
          </a:p>
          <a:p>
            <a:r>
              <a:rPr lang="en-US" dirty="0"/>
              <a:t>Frequent</a:t>
            </a:r>
          </a:p>
          <a:p>
            <a:r>
              <a:rPr lang="en-US" dirty="0"/>
              <a:t>Incremental</a:t>
            </a:r>
          </a:p>
          <a:p>
            <a:r>
              <a:rPr lang="en-US" dirty="0"/>
              <a:t>Constructive</a:t>
            </a:r>
          </a:p>
          <a:p>
            <a:r>
              <a:rPr lang="en-US" dirty="0"/>
              <a:t>Performance Based</a:t>
            </a:r>
          </a:p>
          <a:p>
            <a:r>
              <a:rPr lang="en-US" dirty="0"/>
              <a:t>Resident Centered</a:t>
            </a:r>
          </a:p>
        </p:txBody>
      </p:sp>
      <p:sp>
        <p:nvSpPr>
          <p:cNvPr id="4" name="Content Placeholder 2">
            <a:extLst>
              <a:ext uri="{FF2B5EF4-FFF2-40B4-BE49-F238E27FC236}">
                <a16:creationId xmlns:a16="http://schemas.microsoft.com/office/drawing/2014/main" id="{F4BCFC18-2F9D-AB4F-A68C-7B23C6DB1C29}"/>
              </a:ext>
            </a:extLst>
          </p:cNvPr>
          <p:cNvSpPr txBox="1">
            <a:spLocks/>
          </p:cNvSpPr>
          <p:nvPr/>
        </p:nvSpPr>
        <p:spPr>
          <a:xfrm>
            <a:off x="6096000" y="2910032"/>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Summative Feedback</a:t>
            </a:r>
          </a:p>
          <a:p>
            <a:r>
              <a:rPr lang="en-US" dirty="0"/>
              <a:t>Regular intervals</a:t>
            </a:r>
          </a:p>
          <a:p>
            <a:r>
              <a:rPr lang="en-US" dirty="0"/>
              <a:t>Observable</a:t>
            </a:r>
          </a:p>
          <a:p>
            <a:r>
              <a:rPr lang="en-US" dirty="0"/>
              <a:t>Clear</a:t>
            </a:r>
          </a:p>
          <a:p>
            <a:r>
              <a:rPr lang="en-US" dirty="0"/>
              <a:t>Criterion Based</a:t>
            </a:r>
          </a:p>
          <a:p>
            <a:r>
              <a:rPr lang="en-US" dirty="0"/>
              <a:t>Program Centered</a:t>
            </a:r>
          </a:p>
        </p:txBody>
      </p:sp>
    </p:spTree>
    <p:extLst>
      <p:ext uri="{BB962C8B-B14F-4D97-AF65-F5344CB8AC3E}">
        <p14:creationId xmlns:p14="http://schemas.microsoft.com/office/powerpoint/2010/main" val="42028959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067E7-F226-C346-AD4D-2C2BB2A4192B}"/>
              </a:ext>
            </a:extLst>
          </p:cNvPr>
          <p:cNvSpPr>
            <a:spLocks noGrp="1"/>
          </p:cNvSpPr>
          <p:nvPr>
            <p:ph type="title"/>
          </p:nvPr>
        </p:nvSpPr>
        <p:spPr/>
        <p:txBody>
          <a:bodyPr/>
          <a:lstStyle/>
          <a:p>
            <a:r>
              <a:rPr lang="en-US" dirty="0"/>
              <a:t>Toughest decisions with Clinical Reasoning</a:t>
            </a:r>
          </a:p>
        </p:txBody>
      </p:sp>
      <p:sp>
        <p:nvSpPr>
          <p:cNvPr id="3" name="Content Placeholder 2">
            <a:extLst>
              <a:ext uri="{FF2B5EF4-FFF2-40B4-BE49-F238E27FC236}">
                <a16:creationId xmlns:a16="http://schemas.microsoft.com/office/drawing/2014/main" id="{BA570E85-A529-9249-AD13-0E02948FFC7A}"/>
              </a:ext>
            </a:extLst>
          </p:cNvPr>
          <p:cNvSpPr>
            <a:spLocks noGrp="1"/>
          </p:cNvSpPr>
          <p:nvPr>
            <p:ph idx="1"/>
          </p:nvPr>
        </p:nvSpPr>
        <p:spPr/>
        <p:txBody>
          <a:bodyPr/>
          <a:lstStyle/>
          <a:p>
            <a:pPr marL="0" indent="0">
              <a:buNone/>
            </a:pPr>
            <a:r>
              <a:rPr lang="en-US" dirty="0"/>
              <a:t>Challenging for residencies to have an indefinite horizon for remediation (practical, financial).</a:t>
            </a:r>
          </a:p>
          <a:p>
            <a:pPr marL="0" indent="0">
              <a:buNone/>
            </a:pPr>
            <a:endParaRPr lang="en-US" dirty="0"/>
          </a:p>
          <a:p>
            <a:pPr marL="0" indent="0">
              <a:buNone/>
            </a:pPr>
            <a:r>
              <a:rPr lang="en-US" dirty="0"/>
              <a:t>Can be difficult to ascertain how much to accommodate.</a:t>
            </a:r>
          </a:p>
          <a:p>
            <a:pPr marL="0" indent="0">
              <a:buNone/>
            </a:pPr>
            <a:endParaRPr lang="en-US" dirty="0"/>
          </a:p>
          <a:p>
            <a:pPr marL="0" indent="0">
              <a:buNone/>
            </a:pPr>
            <a:r>
              <a:rPr lang="en-US" dirty="0"/>
              <a:t>The first challenging decision may be whether to advance to PGY2</a:t>
            </a:r>
          </a:p>
          <a:p>
            <a:pPr marL="0" indent="0">
              <a:buNone/>
            </a:pPr>
            <a:endParaRPr lang="en-US" dirty="0"/>
          </a:p>
          <a:p>
            <a:pPr marL="0" indent="0">
              <a:buNone/>
            </a:pPr>
            <a:r>
              <a:rPr lang="en-US" dirty="0"/>
              <a:t>When dismissal is necessary, faculty must document efforts to remediate.</a:t>
            </a:r>
          </a:p>
        </p:txBody>
      </p:sp>
    </p:spTree>
    <p:extLst>
      <p:ext uri="{BB962C8B-B14F-4D97-AF65-F5344CB8AC3E}">
        <p14:creationId xmlns:p14="http://schemas.microsoft.com/office/powerpoint/2010/main" val="38642683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6480A-3246-994B-980F-DBFCEFAA441F}"/>
              </a:ext>
            </a:extLst>
          </p:cNvPr>
          <p:cNvSpPr>
            <a:spLocks noGrp="1"/>
          </p:cNvSpPr>
          <p:nvPr>
            <p:ph type="title"/>
          </p:nvPr>
        </p:nvSpPr>
        <p:spPr/>
        <p:txBody>
          <a:bodyPr/>
          <a:lstStyle/>
          <a:p>
            <a:r>
              <a:rPr lang="en-US" dirty="0"/>
              <a:t>Wrap-up</a:t>
            </a:r>
          </a:p>
        </p:txBody>
      </p:sp>
      <p:sp>
        <p:nvSpPr>
          <p:cNvPr id="3" name="Content Placeholder 2">
            <a:extLst>
              <a:ext uri="{FF2B5EF4-FFF2-40B4-BE49-F238E27FC236}">
                <a16:creationId xmlns:a16="http://schemas.microsoft.com/office/drawing/2014/main" id="{75A0FA18-DB62-6D47-851B-96DE905BF66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5179881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B456A-1575-654D-9FC4-D0A366F3C48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8AA16E5-6D71-F949-8511-7EA63D01CD4F}"/>
              </a:ext>
            </a:extLst>
          </p:cNvPr>
          <p:cNvSpPr>
            <a:spLocks noGrp="1"/>
          </p:cNvSpPr>
          <p:nvPr>
            <p:ph idx="1"/>
          </p:nvPr>
        </p:nvSpPr>
        <p:spPr/>
        <p:txBody>
          <a:bodyPr>
            <a:normAutofit fontScale="85000" lnSpcReduction="20000"/>
          </a:bodyPr>
          <a:lstStyle/>
          <a:p>
            <a:pPr marL="0" indent="0">
              <a:buNone/>
            </a:pPr>
            <a:r>
              <a:rPr lang="en-US" dirty="0"/>
              <a:t>References</a:t>
            </a:r>
          </a:p>
          <a:p>
            <a:pPr marL="0" indent="0">
              <a:buNone/>
            </a:pPr>
            <a:r>
              <a:rPr lang="en-US" dirty="0"/>
              <a:t>ACGME. (2019). </a:t>
            </a:r>
            <a:r>
              <a:rPr lang="en-US" i="1" dirty="0"/>
              <a:t>Family Medicine Milestones: The Accreditation Council for Graduate Medical Education</a:t>
            </a:r>
            <a:r>
              <a:rPr lang="en-US" dirty="0"/>
              <a:t>. https://</a:t>
            </a:r>
            <a:r>
              <a:rPr lang="en-US" dirty="0" err="1"/>
              <a:t>www.acgme.org</a:t>
            </a:r>
            <a:r>
              <a:rPr lang="en-US" dirty="0"/>
              <a:t>/Portals/0/PDFs/Milestones/</a:t>
            </a:r>
            <a:r>
              <a:rPr lang="en-US" dirty="0" err="1"/>
              <a:t>FamilyMedicineMilestones.pdf</a:t>
            </a:r>
            <a:endParaRPr lang="en-US" dirty="0"/>
          </a:p>
          <a:p>
            <a:pPr marL="0" indent="0">
              <a:buNone/>
            </a:pPr>
            <a:r>
              <a:rPr lang="en-US" dirty="0"/>
              <a:t>Chou, C. L., </a:t>
            </a:r>
            <a:r>
              <a:rPr lang="en-US" dirty="0" err="1"/>
              <a:t>Kalet</a:t>
            </a:r>
            <a:r>
              <a:rPr lang="en-US" dirty="0"/>
              <a:t>, A., Costa, M. J., Cleland, J., &amp; Winston, K. (2019). Guidelines: The dos, don’ts and don’t knows of remediation in medical education. </a:t>
            </a:r>
            <a:r>
              <a:rPr lang="en-US" i="1" dirty="0"/>
              <a:t>Perspectives on Medical Education</a:t>
            </a:r>
            <a:r>
              <a:rPr lang="en-US" dirty="0"/>
              <a:t>, </a:t>
            </a:r>
            <a:r>
              <a:rPr lang="en-US" i="1" dirty="0"/>
              <a:t>8</a:t>
            </a:r>
            <a:r>
              <a:rPr lang="en-US" dirty="0"/>
              <a:t>(6), 322–338. https://</a:t>
            </a:r>
            <a:r>
              <a:rPr lang="en-US" dirty="0" err="1"/>
              <a:t>doi.org</a:t>
            </a:r>
            <a:r>
              <a:rPr lang="en-US" dirty="0"/>
              <a:t>/10.1007/s40037-019-00544-5</a:t>
            </a:r>
          </a:p>
          <a:p>
            <a:pPr marL="0" indent="0">
              <a:buNone/>
            </a:pPr>
            <a:r>
              <a:rPr lang="en-US" dirty="0"/>
              <a:t>Guerrasio, J., &amp; </a:t>
            </a:r>
            <a:r>
              <a:rPr lang="en-US" dirty="0" err="1"/>
              <a:t>Aagaard</a:t>
            </a:r>
            <a:r>
              <a:rPr lang="en-US" dirty="0"/>
              <a:t>, E. M. (2014). Methods and Outcomes for the Remediation of Clinical Reasoning. </a:t>
            </a:r>
            <a:r>
              <a:rPr lang="en-US" i="1" dirty="0"/>
              <a:t>Journal of General Internal Medicine</a:t>
            </a:r>
            <a:r>
              <a:rPr lang="en-US" dirty="0"/>
              <a:t>, </a:t>
            </a:r>
            <a:r>
              <a:rPr lang="en-US" i="1" dirty="0"/>
              <a:t>29</a:t>
            </a:r>
            <a:r>
              <a:rPr lang="en-US" dirty="0"/>
              <a:t>(12), 1607–1614. https://</a:t>
            </a:r>
            <a:r>
              <a:rPr lang="en-US" dirty="0" err="1"/>
              <a:t>doi.org</a:t>
            </a:r>
            <a:r>
              <a:rPr lang="en-US" dirty="0"/>
              <a:t>/10.1007/s11606-014-2955-1</a:t>
            </a:r>
          </a:p>
          <a:p>
            <a:pPr marL="0" indent="0">
              <a:buNone/>
            </a:pPr>
            <a:r>
              <a:rPr lang="en-US" dirty="0" err="1"/>
              <a:t>Kalet</a:t>
            </a:r>
            <a:r>
              <a:rPr lang="en-US" dirty="0"/>
              <a:t>, A., Chou, C. L., &amp; </a:t>
            </a:r>
            <a:r>
              <a:rPr lang="en-US" dirty="0" err="1"/>
              <a:t>Ellaway</a:t>
            </a:r>
            <a:r>
              <a:rPr lang="en-US" dirty="0"/>
              <a:t>, R. H. (2017). To fail is human: remediating remediation in medical education. </a:t>
            </a:r>
            <a:r>
              <a:rPr lang="en-US" i="1" dirty="0"/>
              <a:t>Perspectives on Medical Education</a:t>
            </a:r>
            <a:r>
              <a:rPr lang="en-US" dirty="0"/>
              <a:t>, </a:t>
            </a:r>
            <a:r>
              <a:rPr lang="en-US" i="1" dirty="0"/>
              <a:t>6</a:t>
            </a:r>
            <a:r>
              <a:rPr lang="en-US" dirty="0"/>
              <a:t>(6), 418–424. https://</a:t>
            </a:r>
            <a:r>
              <a:rPr lang="en-US" dirty="0" err="1"/>
              <a:t>doi.org</a:t>
            </a:r>
            <a:r>
              <a:rPr lang="en-US" dirty="0"/>
              <a:t>/10.1007/s40037-017-0385-6</a:t>
            </a:r>
          </a:p>
          <a:p>
            <a:pPr marL="0" indent="0">
              <a:buNone/>
            </a:pPr>
            <a:endParaRPr lang="en-US" dirty="0"/>
          </a:p>
        </p:txBody>
      </p:sp>
    </p:spTree>
    <p:extLst>
      <p:ext uri="{BB962C8B-B14F-4D97-AF65-F5344CB8AC3E}">
        <p14:creationId xmlns:p14="http://schemas.microsoft.com/office/powerpoint/2010/main" val="3013266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7" name="Content Placeholder 6">
            <a:extLst>
              <a:ext uri="{FF2B5EF4-FFF2-40B4-BE49-F238E27FC236}">
                <a16:creationId xmlns:a16="http://schemas.microsoft.com/office/drawing/2014/main" id="{971C3AB0-347D-ED40-8C53-15FDDD015666}"/>
              </a:ext>
            </a:extLst>
          </p:cNvPr>
          <p:cNvSpPr>
            <a:spLocks noGrp="1"/>
          </p:cNvSpPr>
          <p:nvPr>
            <p:ph idx="1"/>
          </p:nvPr>
        </p:nvSpPr>
        <p:spPr/>
        <p:txBody>
          <a:bodyPr/>
          <a:lstStyle/>
          <a:p>
            <a:pPr lvl="0"/>
            <a:r>
              <a:rPr lang="en-US" dirty="0"/>
              <a:t>Identify important strategies for early identification of learners who need help with clinical reasoning</a:t>
            </a:r>
          </a:p>
          <a:p>
            <a:pPr lvl="0"/>
            <a:r>
              <a:rPr lang="en-US" dirty="0"/>
              <a:t>Analyze key elements of clinical reasoning to apply to remediation programs</a:t>
            </a:r>
          </a:p>
          <a:p>
            <a:pPr lvl="0"/>
            <a:r>
              <a:rPr lang="en-US" dirty="0"/>
              <a:t>Combine specific criteria with ACGME Family Medicine Milestones(ACGME, 2019) to improve clarity of feedback and decision making.</a:t>
            </a:r>
          </a:p>
          <a:p>
            <a:endParaRPr lang="en-US" dirty="0"/>
          </a:p>
        </p:txBody>
      </p:sp>
    </p:spTree>
    <p:extLst>
      <p:ext uri="{BB962C8B-B14F-4D97-AF65-F5344CB8AC3E}">
        <p14:creationId xmlns:p14="http://schemas.microsoft.com/office/powerpoint/2010/main" val="2068496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8CAF5F0-83FD-EC42-873A-2781B5D2C5B2}"/>
              </a:ext>
            </a:extLst>
          </p:cNvPr>
          <p:cNvSpPr/>
          <p:nvPr/>
        </p:nvSpPr>
        <p:spPr>
          <a:xfrm>
            <a:off x="0" y="685800"/>
            <a:ext cx="12192000" cy="5735782"/>
          </a:xfrm>
          <a:prstGeom prst="rect">
            <a:avLst/>
          </a:prstGeom>
          <a:gradFill flip="none" rotWithShape="1">
            <a:gsLst>
              <a:gs pos="80000">
                <a:srgbClr val="CCE1FA"/>
              </a:gs>
              <a:gs pos="0">
                <a:schemeClr val="bg1"/>
              </a:gs>
              <a:gs pos="83000">
                <a:schemeClr val="bg1"/>
              </a:gs>
              <a:gs pos="100000">
                <a:srgbClr val="CCE1FA"/>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2A011E-DFA5-C94E-9301-6D1E4D189EE9}"/>
              </a:ext>
            </a:extLst>
          </p:cNvPr>
          <p:cNvSpPr>
            <a:spLocks noGrp="1"/>
          </p:cNvSpPr>
          <p:nvPr>
            <p:ph type="title"/>
          </p:nvPr>
        </p:nvSpPr>
        <p:spPr/>
        <p:txBody>
          <a:bodyPr/>
          <a:lstStyle/>
          <a:p>
            <a:r>
              <a:rPr lang="en-US"/>
              <a:t>In the chat…</a:t>
            </a:r>
            <a:endParaRPr lang="en-US" dirty="0"/>
          </a:p>
        </p:txBody>
      </p:sp>
      <p:sp>
        <p:nvSpPr>
          <p:cNvPr id="3" name="Content Placeholder 2">
            <a:extLst>
              <a:ext uri="{FF2B5EF4-FFF2-40B4-BE49-F238E27FC236}">
                <a16:creationId xmlns:a16="http://schemas.microsoft.com/office/drawing/2014/main" id="{341AF9CF-2E59-8245-84F4-FDB07F7B17FE}"/>
              </a:ext>
            </a:extLst>
          </p:cNvPr>
          <p:cNvSpPr>
            <a:spLocks noGrp="1"/>
          </p:cNvSpPr>
          <p:nvPr>
            <p:ph idx="1"/>
          </p:nvPr>
        </p:nvSpPr>
        <p:spPr/>
        <p:txBody>
          <a:bodyPr/>
          <a:lstStyle/>
          <a:p>
            <a:pPr marL="0" indent="0">
              <a:buNone/>
            </a:pPr>
            <a:r>
              <a:rPr lang="en-US" dirty="0"/>
              <a:t>Imagine that you just found out that you’ve got a learner with who will require remediation for clinical decision making…</a:t>
            </a:r>
          </a:p>
          <a:p>
            <a:pPr marL="0" indent="0">
              <a:buNone/>
            </a:pPr>
            <a:endParaRPr lang="en-US" dirty="0"/>
          </a:p>
          <a:p>
            <a:pPr marL="0" indent="0">
              <a:buNone/>
            </a:pPr>
            <a:r>
              <a:rPr lang="en-US" dirty="0"/>
              <a:t>How are you feeling about it?</a:t>
            </a:r>
          </a:p>
        </p:txBody>
      </p:sp>
    </p:spTree>
    <p:extLst>
      <p:ext uri="{BB962C8B-B14F-4D97-AF65-F5344CB8AC3E}">
        <p14:creationId xmlns:p14="http://schemas.microsoft.com/office/powerpoint/2010/main" val="981097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40AF69DE-F7AF-5B4F-A774-71DD89B8F897}"/>
              </a:ext>
            </a:extLst>
          </p:cNvPr>
          <p:cNvPicPr>
            <a:picLocks noChangeAspect="1"/>
          </p:cNvPicPr>
          <p:nvPr/>
        </p:nvPicPr>
        <p:blipFill rotWithShape="1">
          <a:blip r:embed="rId2">
            <a:extLst>
              <a:ext uri="{28A0092B-C50C-407E-A947-70E740481C1C}">
                <a14:useLocalDpi xmlns:a14="http://schemas.microsoft.com/office/drawing/2010/main" val="0"/>
              </a:ext>
            </a:extLst>
          </a:blip>
          <a:srcRect t="1" r="-523" b="89810"/>
          <a:stretch/>
        </p:blipFill>
        <p:spPr>
          <a:xfrm>
            <a:off x="-17070" y="2471352"/>
            <a:ext cx="12305013" cy="1927653"/>
          </a:xfrm>
          <a:prstGeom prst="rect">
            <a:avLst/>
          </a:prstGeom>
        </p:spPr>
      </p:pic>
    </p:spTree>
    <p:extLst>
      <p:ext uri="{BB962C8B-B14F-4D97-AF65-F5344CB8AC3E}">
        <p14:creationId xmlns:p14="http://schemas.microsoft.com/office/powerpoint/2010/main" val="3515149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3A9FC39-A566-444E-9B10-9B0056811A6B}"/>
              </a:ext>
            </a:extLst>
          </p:cNvPr>
          <p:cNvSpPr/>
          <p:nvPr/>
        </p:nvSpPr>
        <p:spPr>
          <a:xfrm>
            <a:off x="0" y="704335"/>
            <a:ext cx="12192000" cy="5721179"/>
          </a:xfrm>
          <a:prstGeom prst="rect">
            <a:avLst/>
          </a:prstGeom>
          <a:solidFill>
            <a:srgbClr val="D9D9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4">
            <a:extLst>
              <a:ext uri="{FF2B5EF4-FFF2-40B4-BE49-F238E27FC236}">
                <a16:creationId xmlns:a16="http://schemas.microsoft.com/office/drawing/2014/main" id="{40AF69DE-F7AF-5B4F-A774-71DD89B8F897}"/>
              </a:ext>
            </a:extLst>
          </p:cNvPr>
          <p:cNvPicPr>
            <a:picLocks noChangeAspect="1"/>
          </p:cNvPicPr>
          <p:nvPr/>
        </p:nvPicPr>
        <p:blipFill rotWithShape="1">
          <a:blip r:embed="rId3">
            <a:extLst>
              <a:ext uri="{28A0092B-C50C-407E-A947-70E740481C1C}">
                <a14:useLocalDpi xmlns:a14="http://schemas.microsoft.com/office/drawing/2010/main" val="0"/>
              </a:ext>
            </a:extLst>
          </a:blip>
          <a:srcRect l="-1" t="-60" r="-651" b="68772"/>
          <a:stretch/>
        </p:blipFill>
        <p:spPr>
          <a:xfrm>
            <a:off x="569866" y="772296"/>
            <a:ext cx="11052267" cy="5313407"/>
          </a:xfrm>
          <a:prstGeom prst="rect">
            <a:avLst/>
          </a:prstGeom>
        </p:spPr>
      </p:pic>
    </p:spTree>
    <p:extLst>
      <p:ext uri="{BB962C8B-B14F-4D97-AF65-F5344CB8AC3E}">
        <p14:creationId xmlns:p14="http://schemas.microsoft.com/office/powerpoint/2010/main" val="38756183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1FCDA9-35DE-AE4D-A7B3-50135A82F593}"/>
              </a:ext>
            </a:extLst>
          </p:cNvPr>
          <p:cNvSpPr/>
          <p:nvPr/>
        </p:nvSpPr>
        <p:spPr>
          <a:xfrm>
            <a:off x="0" y="704335"/>
            <a:ext cx="12192000" cy="5721179"/>
          </a:xfrm>
          <a:prstGeom prst="rect">
            <a:avLst/>
          </a:prstGeom>
          <a:solidFill>
            <a:srgbClr val="D9D9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4">
            <a:extLst>
              <a:ext uri="{FF2B5EF4-FFF2-40B4-BE49-F238E27FC236}">
                <a16:creationId xmlns:a16="http://schemas.microsoft.com/office/drawing/2014/main" id="{40AF69DE-F7AF-5B4F-A774-71DD89B8F897}"/>
              </a:ext>
            </a:extLst>
          </p:cNvPr>
          <p:cNvPicPr>
            <a:picLocks noChangeAspect="1"/>
          </p:cNvPicPr>
          <p:nvPr/>
        </p:nvPicPr>
        <p:blipFill rotWithShape="1">
          <a:blip r:embed="rId2">
            <a:extLst>
              <a:ext uri="{28A0092B-C50C-407E-A947-70E740481C1C}">
                <a14:useLocalDpi xmlns:a14="http://schemas.microsoft.com/office/drawing/2010/main" val="0"/>
              </a:ext>
            </a:extLst>
          </a:blip>
          <a:srcRect l="-337" t="31311" r="282" b="48820"/>
          <a:stretch/>
        </p:blipFill>
        <p:spPr>
          <a:xfrm>
            <a:off x="0" y="1322174"/>
            <a:ext cx="12190972" cy="3744098"/>
          </a:xfrm>
          <a:prstGeom prst="rect">
            <a:avLst/>
          </a:prstGeom>
        </p:spPr>
      </p:pic>
    </p:spTree>
    <p:extLst>
      <p:ext uri="{BB962C8B-B14F-4D97-AF65-F5344CB8AC3E}">
        <p14:creationId xmlns:p14="http://schemas.microsoft.com/office/powerpoint/2010/main" val="20832686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1FCDA9-35DE-AE4D-A7B3-50135A82F593}"/>
              </a:ext>
            </a:extLst>
          </p:cNvPr>
          <p:cNvSpPr/>
          <p:nvPr/>
        </p:nvSpPr>
        <p:spPr>
          <a:xfrm>
            <a:off x="0" y="704335"/>
            <a:ext cx="12192000" cy="5721179"/>
          </a:xfrm>
          <a:prstGeom prst="rect">
            <a:avLst/>
          </a:prstGeom>
          <a:solidFill>
            <a:srgbClr val="D9D9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4">
            <a:extLst>
              <a:ext uri="{FF2B5EF4-FFF2-40B4-BE49-F238E27FC236}">
                <a16:creationId xmlns:a16="http://schemas.microsoft.com/office/drawing/2014/main" id="{40AF69DE-F7AF-5B4F-A774-71DD89B8F897}"/>
              </a:ext>
            </a:extLst>
          </p:cNvPr>
          <p:cNvPicPr>
            <a:picLocks noChangeAspect="1"/>
          </p:cNvPicPr>
          <p:nvPr/>
        </p:nvPicPr>
        <p:blipFill rotWithShape="1">
          <a:blip r:embed="rId2">
            <a:extLst>
              <a:ext uri="{28A0092B-C50C-407E-A947-70E740481C1C}">
                <a14:useLocalDpi xmlns:a14="http://schemas.microsoft.com/office/drawing/2010/main" val="0"/>
              </a:ext>
            </a:extLst>
          </a:blip>
          <a:srcRect l="-70" t="51579" r="14"/>
          <a:stretch/>
        </p:blipFill>
        <p:spPr>
          <a:xfrm>
            <a:off x="2199954" y="704335"/>
            <a:ext cx="7644058" cy="5721179"/>
          </a:xfrm>
          <a:prstGeom prst="rect">
            <a:avLst/>
          </a:prstGeom>
        </p:spPr>
      </p:pic>
    </p:spTree>
    <p:extLst>
      <p:ext uri="{BB962C8B-B14F-4D97-AF65-F5344CB8AC3E}">
        <p14:creationId xmlns:p14="http://schemas.microsoft.com/office/powerpoint/2010/main" val="8630253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5341E-B0E8-C04F-86E1-0B48835C536B}"/>
              </a:ext>
            </a:extLst>
          </p:cNvPr>
          <p:cNvSpPr>
            <a:spLocks noGrp="1"/>
          </p:cNvSpPr>
          <p:nvPr>
            <p:ph type="title"/>
          </p:nvPr>
        </p:nvSpPr>
        <p:spPr>
          <a:xfrm>
            <a:off x="838200" y="2766218"/>
            <a:ext cx="10515600" cy="1325563"/>
          </a:xfrm>
        </p:spPr>
        <p:txBody>
          <a:bodyPr/>
          <a:lstStyle/>
          <a:p>
            <a:pPr algn="ctr"/>
            <a:r>
              <a:rPr lang="en-US" dirty="0"/>
              <a:t>Questions and comments?</a:t>
            </a:r>
          </a:p>
        </p:txBody>
      </p:sp>
    </p:spTree>
    <p:extLst>
      <p:ext uri="{BB962C8B-B14F-4D97-AF65-F5344CB8AC3E}">
        <p14:creationId xmlns:p14="http://schemas.microsoft.com/office/powerpoint/2010/main" val="2490345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5721</TotalTime>
  <Words>1162</Words>
  <Application>Microsoft Macintosh PowerPoint</Application>
  <PresentationFormat>Widescreen</PresentationFormat>
  <Paragraphs>155</Paragraphs>
  <Slides>26</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Remediating clinical reasoning: integrating algorithm, process, and milestones</vt:lpstr>
      <vt:lpstr>No Disclosures</vt:lpstr>
      <vt:lpstr>Objectives:</vt:lpstr>
      <vt:lpstr>In the chat…</vt:lpstr>
      <vt:lpstr>PowerPoint Presentation</vt:lpstr>
      <vt:lpstr>PowerPoint Presentation</vt:lpstr>
      <vt:lpstr>PowerPoint Presentation</vt:lpstr>
      <vt:lpstr>PowerPoint Presentation</vt:lpstr>
      <vt:lpstr>Questions and comments?</vt:lpstr>
      <vt:lpstr>PowerPoint Presentation</vt:lpstr>
      <vt:lpstr>PowerPoint Presentation</vt:lpstr>
      <vt:lpstr>PowerPoint Presentation</vt:lpstr>
      <vt:lpstr>PowerPoint Presentation</vt:lpstr>
      <vt:lpstr>A brief look at the table and how to use it…</vt:lpstr>
      <vt:lpstr>Questions and comments?</vt:lpstr>
      <vt:lpstr>Unique barriers to implementing remediation of Clinical Reasoning in the outpatient setting  (Is this algorithm going to work?)</vt:lpstr>
      <vt:lpstr>Unique barriers to implementing remediation in the Inpatient setting</vt:lpstr>
      <vt:lpstr>Questions and comments?</vt:lpstr>
      <vt:lpstr>Group activity: connecting criteria to milestones</vt:lpstr>
      <vt:lpstr>An example</vt:lpstr>
      <vt:lpstr>Group activity: connecting criteria to milestones</vt:lpstr>
      <vt:lpstr>What did you come up with?</vt:lpstr>
      <vt:lpstr>Clinical Reasoning Lots of Feedback will be necessary!</vt:lpstr>
      <vt:lpstr>Toughest decisions with Clinical Reasoning</vt:lpstr>
      <vt:lpstr>Wrap-up</vt:lpstr>
      <vt:lpstr>PowerPoint Presentation</vt:lpstr>
    </vt:vector>
  </TitlesOfParts>
  <Company>Froedtert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Rickert, Julie</dc:creator>
  <cp:lastModifiedBy>Christopher Haymaker</cp:lastModifiedBy>
  <cp:revision>23</cp:revision>
  <dcterms:created xsi:type="dcterms:W3CDTF">2021-08-13T17:23:03Z</dcterms:created>
  <dcterms:modified xsi:type="dcterms:W3CDTF">2021-09-22T12:50:14Z</dcterms:modified>
</cp:coreProperties>
</file>