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embeddedFontLst>
    <p:embeddedFont>
      <p:font typeface="Corsiva" pitchFamily="2" charset="-79"/>
      <p:regular r:id="rId33"/>
      <p:bold r:id="rId34"/>
      <p:italic r:id="rId35"/>
      <p:boldItalic r:id="rId36"/>
    </p:embeddedFont>
    <p:embeddedFont>
      <p:font typeface="Playfair Display" pitchFamily="2" charset="77"/>
      <p:regular r:id="rId37"/>
      <p:bold r:id="rId38"/>
      <p:italic r:id="rId39"/>
      <p:boldItalic r:id="rId40"/>
    </p:embeddedFont>
    <p:embeddedFont>
      <p:font typeface="Pacifico" pitchFamily="2" charset="77"/>
      <p:regular r:id="rId41"/>
    </p:embeddedFont>
    <p:embeddedFont>
      <p:font typeface="Helvetica Neue" panose="02000503000000020004" pitchFamily="2" charset="0"/>
      <p:regular r:id="rId42"/>
      <p:bold r:id="rId43"/>
      <p:italic r:id="rId44"/>
      <p:boldItalic r:id="rId45"/>
    </p:embeddedFont>
    <p:embeddedFont>
      <p:font typeface="PT Sans" panose="020B0503020203020204" pitchFamily="34" charset="77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>
      <p:cViewPr varScale="1">
        <p:scale>
          <a:sx n="102" d="100"/>
          <a:sy n="102" d="100"/>
        </p:scale>
        <p:origin x="182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Shape 2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PLAN: What is the purpose of the poster? Who is the audience? How big should my poster be? What is my timeline for data collection &amp; the presentation?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TITLE: simple/direct, Grabs attention, targeted to audience, Use technology, Workshop it with others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IMAGES: Convey thoughts, talent, beauty, Inspire, Grab attention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POSTER MATERIAL: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Matte paper→ standard poster, cheap option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Glossy/photo quality→ captures rich, vibrant colors, yet reduces glare, &amp; doesn’t get “slimy”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Fabric→ nice to transport; slightly more expensive and takes longer to print, but gives a different feel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Translucent backlit paper→ great quality, high resolution, but often more expensive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PLAN: What is the purpose of the poster? Who is the audience? How big should my poster be? What is my timeline for data collection &amp; the presentation?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TITLE: simple/direct, Grabs attention, targeted to audience, Use technology, Workshop it with others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IMAGES: Convey thoughts, talent, beauty, Inspire, Grab attention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POSTER MATERIAL: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Matte paper→ standard poster, cheap option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Glossy/photo quality→ captures rich, vibrant colors, yet reduces glare, &amp; doesn’t get “slimy”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Fabric→ nice to transport; slightly more expensive and takes longer to print, but gives a different feel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Translucent backlit paper→ great quality, high resolution, but often more expensive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PLAN: What is the purpose of the poster? Who is the audience? How big should my poster be? What is my timeline for data collection &amp; the presentation?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TITLE: simple/direct, Grabs attention, targeted to audience, Use technology, Workshop it with others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IMAGES: Convey thoughts, talent, beauty, Inspire, Grab attention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POSTER MATERIAL: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Matte paper→ standard poster, cheap option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Glossy/photo quality→ captures rich, vibrant colors, yet reduces glare, &amp; doesn’t get “slimy”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Fabric→ nice to transport; slightly more expensive and takes longer to print, but gives a different feel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Translucent backlit paper→ great quality, high resolution, but often more expensive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PLAN: What is the purpose of the poster? Who is the audience? How big should my poster be? What is my timeline for data collection &amp; the presentation?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TITLE: simple/direct, Grabs attention, targeted to audience, Use technology, Workshop it with others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IMAGES: Convey thoughts, talent, beauty, Inspire, Grab attention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POSTER MATERIAL: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Matte paper→ standard poster, cheap option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Glossy/photo quality→ captures rich, vibrant colors, yet reduces glare, &amp; doesn’t get “slimy”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Fabric→ nice to transport; slightly more expensive and takes longer to print, but gives a different feel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Translucent backlit paper→ great quality, high resolution, but often more expensive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PLAN: What is the purpose of the poster? Who is the audience? How big should my poster be? What is my timeline for data collection &amp; the presentation?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TITLE: simple/direct, Grabs attention, targeted to audience, Use technology, Workshop it with others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IMAGES: Convey thoughts, talent, beauty, Inspire, Grab attention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POSTER MATERIAL: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Matte paper→ standard poster, cheap option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Glossy/photo quality→ captures rich, vibrant colors, yet reduces glare, &amp; doesn’t get “slimy”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Fabric→ nice to transport; slightly more expensive and takes longer to print, but gives a different feel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Translucent backlit paper→ great quality, high resolution, but often more expensive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PLAN: What is the purpose of the poster? Who is the audience? How big should my poster be? What is my timeline for data collection &amp; the presentation?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TITLE: simple/direct, Grabs attention, targeted to audience, Use technology, Workshop it with others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IMAGES: Convey thoughts, talent, beauty, Inspire, Grab attention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POSTER MATERIAL: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Matte paper→ standard poster, cheap option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Glossy/photo quality→ captures rich, vibrant colors, yet reduces glare, &amp; doesn’t get “slimy”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Fabric→ nice to transport; slightly more expensive and takes longer to print, but gives a different feel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Translucent backlit paper→ great quality, high resolution, but often more expensive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quickest and succinct </a:t>
            </a: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Reflections</a:t>
            </a:r>
            <a:endParaRPr/>
          </a:p>
        </p:txBody>
      </p:sp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PLAN: What is the purpose of the poster? Who is the audience? How big should my poster be? What is my timeline for data collection &amp; the presentation?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TITLE: simple/direct, Grabs attention, targeted to audience, Use technology, Workshop it with others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IMAGES: Convey thoughts, talent, beauty, Inspire, Grab attention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POSTER MATERIAL: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Matte paper→ standard poster, cheap option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Glossy/photo quality→ captures rich, vibrant colors, yet reduces glare, &amp; doesn’t get “slimy”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Fabric→ nice to transport; slightly more expensive and takes longer to print, but gives a different feel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PT Sans"/>
                <a:ea typeface="PT Sans"/>
                <a:cs typeface="PT Sans"/>
                <a:sym typeface="PT Sans"/>
              </a:rPr>
              <a:t>Translucent backlit paper→ great quality, high resolution, but often more expensive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106099" y="2106259"/>
            <a:ext cx="6853412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492316" y="4063709"/>
            <a:ext cx="607974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sz="4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sterpresentations.com/html/free_poster_template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kesigns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gme.org/Portals/0/PFAssets/ProgramResources/120_scholarly-activity-guidelines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cponline.org/membership/residents/competitions-awards/abstracts/preparing/poste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gme.org/Portals/0/PFAssets/ProgramResources/120_scholarly-activity-guideline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2258825" y="4114625"/>
            <a:ext cx="6676200" cy="24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Scott Bragg, PharmD</a:t>
            </a:r>
            <a:endParaRPr sz="1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Trident/Medical University of South Carolina FM Residency </a:t>
            </a:r>
            <a:endParaRPr sz="1800" i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Greg Castelli, PharmD</a:t>
            </a:r>
            <a:endParaRPr sz="1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80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University of Pittsburgh Medical Center FM Residency </a:t>
            </a:r>
            <a:endParaRPr sz="1800" i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Krishna Desai, MD</a:t>
            </a:r>
            <a:endParaRPr sz="1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80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Columbia University Medical Center/NYP FM Residency</a:t>
            </a:r>
            <a:endParaRPr sz="1800" i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8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MAY 7, 2018</a:t>
            </a:r>
            <a:endParaRPr sz="1800" b="1" i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26"/>
          <p:cNvCxnSpPr/>
          <p:nvPr/>
        </p:nvCxnSpPr>
        <p:spPr>
          <a:xfrm>
            <a:off x="5005325" y="640715"/>
            <a:ext cx="1183200" cy="12000"/>
          </a:xfrm>
          <a:prstGeom prst="straightConnector1">
            <a:avLst/>
          </a:prstGeom>
          <a:noFill/>
          <a:ln w="28575" cap="flat" cmpd="sng">
            <a:solidFill>
              <a:srgbClr val="14305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Shape 27"/>
          <p:cNvPicPr preferRelativeResize="0"/>
          <p:nvPr/>
        </p:nvPicPr>
        <p:blipFill rotWithShape="1">
          <a:blip r:embed="rId3">
            <a:alphaModFix/>
          </a:blip>
          <a:srcRect t="1864"/>
          <a:stretch/>
        </p:blipFill>
        <p:spPr>
          <a:xfrm>
            <a:off x="2123945" y="640719"/>
            <a:ext cx="4942452" cy="33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/>
          <p:nvPr/>
        </p:nvSpPr>
        <p:spPr>
          <a:xfrm>
            <a:off x="611996" y="1923022"/>
            <a:ext cx="8882100" cy="3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en-US" sz="3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Habits of Highly         		</a:t>
            </a:r>
            <a:endParaRPr sz="32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5029200" lvl="0" indent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r>
              <a:rPr lang="en-US" sz="32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Posters</a:t>
            </a:r>
            <a:r>
              <a:rPr lang="en-US" sz="30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000" b="1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" name="Shape 29"/>
          <p:cNvSpPr txBox="1"/>
          <p:nvPr/>
        </p:nvSpPr>
        <p:spPr>
          <a:xfrm>
            <a:off x="-667600" y="7944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dk2"/>
                </a:solidFill>
                <a:latin typeface="Corsiva"/>
                <a:ea typeface="Corsiva"/>
                <a:cs typeface="Corsiva"/>
                <a:sym typeface="Corsiva"/>
              </a:rPr>
              <a:t>7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900" y="3758300"/>
            <a:ext cx="3509100" cy="30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02975" y="2162700"/>
            <a:ext cx="6555000" cy="44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What is the purpose of your poster?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Timeline: data collection and presentation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What message do you want to convey?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Who is your audience?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What size poster do you need?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Consider the space/location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Electronic vs. physical poster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0" y="783100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 #1: PLAN</a:t>
            </a:r>
            <a:endParaRPr sz="4000" b="1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02975" y="2162700"/>
            <a:ext cx="6555000" cy="44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Make it simple yet informative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Grab attention, catchy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Appropriate to your audience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Use technology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Workshop it with others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0" y="783100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 #2: Choosing Titles</a:t>
            </a:r>
            <a:endParaRPr sz="4000" b="1">
              <a:solidFill>
                <a:srgbClr val="F3F3F3"/>
              </a:solidFill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0" y="1981600"/>
            <a:ext cx="9144000" cy="441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“Teaching the ABC’s of OTC’s” </a:t>
            </a:r>
            <a:endParaRPr sz="16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-Julie Adkison, Memorial Hermann Hospital System FMR</a:t>
            </a:r>
            <a:endParaRPr sz="1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“Thinking Inside and Outside the Box: Resident Experiential Learning in Population Health.”</a:t>
            </a:r>
            <a:endParaRPr sz="16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-Timothy Riley, Penn State Milton S Hershey Medical Center FMR</a:t>
            </a:r>
            <a:endParaRPr sz="1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“Building Trust: Improving Morale Among Medical Assistants at a Family Medicine Teaching Clinic.”</a:t>
            </a:r>
            <a:endParaRPr sz="16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-Magdalen Edmunds</a:t>
            </a:r>
            <a:endParaRPr sz="1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“As Primary Care Transforms, So Does Resident Education: A Leadership Project in Curriculum Development.”</a:t>
            </a:r>
            <a:endParaRPr sz="16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-Anna Laurie</a:t>
            </a:r>
            <a:endParaRPr sz="1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“Early ChopChop-ing of Fruits and Vegetables Increases Consumption Amongst Children.”</a:t>
            </a:r>
            <a:endParaRPr sz="1600" b="1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-Brian Arndt, University of Wisconsin Madison FMR</a:t>
            </a:r>
            <a:endParaRPr sz="16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142602"/>
            <a:ext cx="9144001" cy="685801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/>
          <p:nvPr/>
        </p:nvSpPr>
        <p:spPr>
          <a:xfrm>
            <a:off x="0" y="-76200"/>
            <a:ext cx="9144000" cy="1109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 #3: LIMIT TEXT</a:t>
            </a:r>
            <a:endParaRPr sz="4000" b="1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0" y="943841"/>
            <a:ext cx="9144000" cy="583796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/>
          <p:nvPr/>
        </p:nvSpPr>
        <p:spPr>
          <a:xfrm>
            <a:off x="0" y="653625"/>
            <a:ext cx="91803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 #4: Use Graphics</a:t>
            </a:r>
            <a:endParaRPr sz="4000" b="1">
              <a:solidFill>
                <a:srgbClr val="F3F3F3"/>
              </a:solidFill>
            </a:endParaRPr>
          </a:p>
        </p:txBody>
      </p:sp>
      <p:cxnSp>
        <p:nvCxnSpPr>
          <p:cNvPr id="115" name="Shape 115"/>
          <p:cNvCxnSpPr/>
          <p:nvPr/>
        </p:nvCxnSpPr>
        <p:spPr>
          <a:xfrm>
            <a:off x="2028925" y="1720425"/>
            <a:ext cx="1364400" cy="1103400"/>
          </a:xfrm>
          <a:prstGeom prst="straightConnector1">
            <a:avLst/>
          </a:prstGeom>
          <a:noFill/>
          <a:ln w="76200" cap="flat" cmpd="sng">
            <a:solidFill>
              <a:srgbClr val="85200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6" name="Shape 116"/>
          <p:cNvCxnSpPr/>
          <p:nvPr/>
        </p:nvCxnSpPr>
        <p:spPr>
          <a:xfrm>
            <a:off x="724175" y="2606650"/>
            <a:ext cx="33600" cy="1291500"/>
          </a:xfrm>
          <a:prstGeom prst="straightConnector1">
            <a:avLst/>
          </a:prstGeom>
          <a:noFill/>
          <a:ln w="76200" cap="flat" cmpd="sng">
            <a:solidFill>
              <a:srgbClr val="85200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" name="Shape 117"/>
          <p:cNvCxnSpPr/>
          <p:nvPr/>
        </p:nvCxnSpPr>
        <p:spPr>
          <a:xfrm>
            <a:off x="1779750" y="3818775"/>
            <a:ext cx="33600" cy="1291500"/>
          </a:xfrm>
          <a:prstGeom prst="straightConnector1">
            <a:avLst/>
          </a:prstGeom>
          <a:noFill/>
          <a:ln w="76200" cap="flat" cmpd="sng">
            <a:solidFill>
              <a:srgbClr val="85200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8" name="Shape 118"/>
          <p:cNvCxnSpPr/>
          <p:nvPr/>
        </p:nvCxnSpPr>
        <p:spPr>
          <a:xfrm>
            <a:off x="7281850" y="2606650"/>
            <a:ext cx="33600" cy="1291500"/>
          </a:xfrm>
          <a:prstGeom prst="straightConnector1">
            <a:avLst/>
          </a:prstGeom>
          <a:noFill/>
          <a:ln w="76200" cap="flat" cmpd="sng">
            <a:solidFill>
              <a:srgbClr val="85200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9" name="Shape 119"/>
          <p:cNvCxnSpPr/>
          <p:nvPr/>
        </p:nvCxnSpPr>
        <p:spPr>
          <a:xfrm rot="10800000">
            <a:off x="5842400" y="6055850"/>
            <a:ext cx="1288500" cy="7200"/>
          </a:xfrm>
          <a:prstGeom prst="straightConnector1">
            <a:avLst/>
          </a:prstGeom>
          <a:noFill/>
          <a:ln w="76200" cap="flat" cmpd="sng">
            <a:solidFill>
              <a:srgbClr val="85200C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03900" y="2134000"/>
            <a:ext cx="8606700" cy="4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Matte paper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standard poster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cheapest option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Glossy paper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rich, vibrant colors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increases glare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doesn’t get “slimy”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Fabric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easy to transport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more expensive, unique feel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can look messy when not ironed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0" y="783100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 #5: Choose Material</a:t>
            </a:r>
            <a:endParaRPr sz="4000" b="1">
              <a:solidFill>
                <a:srgbClr val="F3F3F3"/>
              </a:solidFill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792050" y="2134000"/>
            <a:ext cx="4420500" cy="1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Translucent backlit paper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high quality and resolution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durable with lamination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requires lighted display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5571" y="3867996"/>
            <a:ext cx="4918426" cy="287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325" y="3305850"/>
            <a:ext cx="2045275" cy="204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255550" y="1907900"/>
            <a:ext cx="6555000" cy="44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Make your poster interactive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sticky notes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pushpins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survey questions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Use QR codes for references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Engage your audience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Have fun!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0" y="630700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 #6: Be Creative</a:t>
            </a:r>
            <a:endParaRPr sz="4000" b="1">
              <a:solidFill>
                <a:srgbClr val="F3F3F3"/>
              </a:solidFill>
            </a:endParaRPr>
          </a:p>
        </p:txBody>
      </p:sp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6600" y="2198288"/>
            <a:ext cx="1933575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2775" y="4491425"/>
            <a:ext cx="1981224" cy="19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58846">
            <a:off x="4155025" y="4957100"/>
            <a:ext cx="1646999" cy="159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196950" y="1829200"/>
            <a:ext cx="8750100" cy="3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Font size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too 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small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Pacifico"/>
              <a:buChar char="–"/>
            </a:pPr>
            <a:r>
              <a:rPr lang="en-US" sz="2400">
                <a:latin typeface="Pacifico"/>
                <a:ea typeface="Pacifico"/>
                <a:cs typeface="Pacifico"/>
                <a:sym typeface="Pacifico"/>
              </a:rPr>
              <a:t>too fancy 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should be able to read from 6 ft distance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no smaller than 24 pt size font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Low resolution images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Unnatural flow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Too complex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0" y="630700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 #7: Avoid Pitfalls</a:t>
            </a:r>
            <a:endParaRPr sz="4000" b="1">
              <a:solidFill>
                <a:srgbClr val="F3F3F3"/>
              </a:solidFill>
            </a:endParaRPr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3450" y="3703448"/>
            <a:ext cx="4805350" cy="34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l="8693" t="33152" r="53027" b="32538"/>
          <a:stretch/>
        </p:blipFill>
        <p:spPr>
          <a:xfrm>
            <a:off x="292935" y="3352800"/>
            <a:ext cx="2159450" cy="8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225450" y="2263200"/>
            <a:ext cx="8642400" cy="3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www.posterpresentations.com</a:t>
            </a:r>
            <a:endParaRPr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1371600" lvl="0" indent="45720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000"/>
              <a:t>“How to make a poster in Powerpoint”</a:t>
            </a:r>
            <a:endParaRPr sz="3000"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0" y="971725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</a:t>
            </a:r>
            <a:endParaRPr sz="42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0" y="971725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Resources: Where To Print</a:t>
            </a:r>
            <a:endParaRPr sz="4200">
              <a:solidFill>
                <a:srgbClr val="F3F3F3"/>
              </a:solidFill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264875" y="2442350"/>
            <a:ext cx="8733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973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PT Sans"/>
              <a:buChar char="●"/>
            </a:pPr>
            <a:r>
              <a:rPr lang="en-US" sz="238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Your own institution</a:t>
            </a:r>
            <a:endParaRPr sz="238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lvl="0" indent="-37973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PT Sans"/>
              <a:buChar char="●"/>
            </a:pPr>
            <a:r>
              <a:rPr lang="en-US" sz="238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Order online (e.g., </a:t>
            </a:r>
            <a:r>
              <a:rPr lang="en-US" sz="2380" u="sng">
                <a:solidFill>
                  <a:schemeClr val="hlink"/>
                </a:solidFill>
                <a:latin typeface="PT Sans"/>
                <a:ea typeface="PT Sans"/>
                <a:cs typeface="PT Sans"/>
                <a:sym typeface="PT Sans"/>
                <a:hlinkClick r:id="rId3"/>
              </a:rPr>
              <a:t>www.makesigns.com</a:t>
            </a:r>
            <a:r>
              <a:rPr lang="en-US" sz="238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)</a:t>
            </a:r>
            <a:endParaRPr sz="238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lvl="0" indent="-37973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PT Sans"/>
              <a:buChar char="●"/>
            </a:pPr>
            <a:r>
              <a:rPr lang="en-US" sz="238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Brick and mortar stores (e.g., FedEx Office)</a:t>
            </a:r>
            <a:endParaRPr sz="238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lvl="0" indent="-37973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PT Sans"/>
              <a:buChar char="●"/>
            </a:pPr>
            <a:r>
              <a:rPr lang="en-US" sz="238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Print color poster handouts &amp; other supplementary material</a:t>
            </a:r>
            <a:endParaRPr sz="238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lvl="0" indent="-37973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PT Sans"/>
              <a:buChar char="●"/>
            </a:pPr>
            <a:r>
              <a:rPr lang="en-US" sz="238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Expect to pay ~$100 for 4 x 6 poster (</a:t>
            </a:r>
            <a:r>
              <a:rPr lang="en-US" sz="2380" b="1" i="1">
                <a:solidFill>
                  <a:srgbClr val="85200C"/>
                </a:solidFill>
                <a:latin typeface="PT Sans"/>
                <a:ea typeface="PT Sans"/>
                <a:cs typeface="PT Sans"/>
                <a:sym typeface="PT Sans"/>
              </a:rPr>
              <a:t>more if you procrastinate</a:t>
            </a:r>
            <a:r>
              <a:rPr lang="en-US" sz="238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0" y="971725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Tips</a:t>
            </a:r>
            <a:endParaRPr sz="4200">
              <a:solidFill>
                <a:srgbClr val="F3F3F3"/>
              </a:solidFill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27450" y="2302250"/>
            <a:ext cx="8489100" cy="42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Have others review your poster for typos; get feedback!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Send for print early (check turnaround time)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Pin color handouts to board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Networking opportunities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–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have business cards ready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Review display time/room, arrive early!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199" y="3340950"/>
            <a:ext cx="2912801" cy="319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/>
          <p:nvPr/>
        </p:nvSpPr>
        <p:spPr>
          <a:xfrm>
            <a:off x="3787700" y="3600025"/>
            <a:ext cx="34170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(we stole the title from Stephen Covey)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339600" y="1975800"/>
            <a:ext cx="8464800" cy="4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Accreditation Council on Graduate Medical Education (ACGME), Educational Program, Residents’ Scholarly Activities.</a:t>
            </a:r>
            <a:r>
              <a:rPr lang="en-US" sz="1400"/>
              <a:t> </a:t>
            </a:r>
            <a:r>
              <a:rPr lang="en-US" sz="14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https://www.acgme.org/Portals/0/PFAssets/ProgramResources/120_scholarly-activity-guidelines.pdf</a:t>
            </a: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Accessed 9/5/17. </a:t>
            </a:r>
            <a:endParaRPr sz="1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American College of Physicians. Preparing a Poster Presentation. 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https://www.acponline.org/membership/residents/competitions-awards/abstracts/preparing/poster</a:t>
            </a: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Accessed 9/5/17.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Hamilton CW. At a glance: a stepwise approach to successful poster</a:t>
            </a:r>
            <a:r>
              <a:rPr lang="en-US" sz="1400"/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presentations. </a:t>
            </a:r>
            <a:r>
              <a:rPr lang="en-US" sz="1400" b="1" i="1" u="none" strike="noStrike" cap="none">
                <a:solidFill>
                  <a:schemeClr val="dk1"/>
                </a:solidFill>
              </a:rPr>
              <a:t>Chest. </a:t>
            </a: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2008 Aug;134(2):457-459. doi: 10.1378/chest.08-1078.</a:t>
            </a:r>
            <a:endParaRPr sz="14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Singh MK. Preparing and presenting effective abstracts and posters in</a:t>
            </a:r>
            <a:r>
              <a:rPr lang="en-US" sz="1400"/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psychiatry. </a:t>
            </a:r>
            <a:r>
              <a:rPr lang="en-US" sz="1400" b="1" i="1" u="none" strike="noStrike" cap="none">
                <a:solidFill>
                  <a:schemeClr val="dk1"/>
                </a:solidFill>
              </a:rPr>
              <a:t>Acad Psychiatry. </a:t>
            </a: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2014 Dec;38(6):709-15.</a:t>
            </a:r>
            <a:endParaRPr sz="14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Wood GJ, </a:t>
            </a:r>
            <a:r>
              <a:rPr lang="en-US" sz="1400"/>
              <a:t>et al</a:t>
            </a: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Writing abstracts and developing posters for national</a:t>
            </a:r>
            <a:r>
              <a:rPr lang="en-US" sz="1400"/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meetings. </a:t>
            </a:r>
            <a:r>
              <a:rPr lang="en-US" sz="1400" b="1" i="1" u="none" strike="noStrike" cap="none">
                <a:solidFill>
                  <a:schemeClr val="dk1"/>
                </a:solidFill>
              </a:rPr>
              <a:t>J Palliat Med. </a:t>
            </a: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2011 Mar;14(3):353-9. doi: 10.1089/jpm.2010.0171.</a:t>
            </a:r>
            <a:endParaRPr sz="14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Rowe N, Ilic D. What impact do posters have on academic knowledge transfer? A pilot survey on author attitudes and experiences. </a:t>
            </a:r>
            <a:r>
              <a:rPr lang="en-US" sz="1400" b="1" i="1" u="none" strike="noStrike" cap="none">
                <a:solidFill>
                  <a:schemeClr val="dk1"/>
                </a:solidFill>
              </a:rPr>
              <a:t>BMC Med Educ. </a:t>
            </a:r>
            <a:r>
              <a:rPr lang="en-US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2009 Dec 8;9:71.</a:t>
            </a:r>
            <a:endParaRPr sz="1400"/>
          </a:p>
          <a:p>
            <a:pPr marL="0" marR="0" lvl="0" indent="0" algn="l" rtl="0">
              <a:lnSpc>
                <a:spcPct val="80000"/>
              </a:lnSpc>
              <a:spcBef>
                <a:spcPts val="1456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None/>
            </a:pPr>
            <a:endParaRPr sz="128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0" y="666925"/>
            <a:ext cx="9144000" cy="1011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REFERENCES</a:t>
            </a:r>
            <a:endParaRPr sz="42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320350" y="1086200"/>
            <a:ext cx="8546700" cy="24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</a:t>
            </a:r>
            <a:r>
              <a:rPr lang="en-US" sz="2900" b="1" i="0" u="none" strike="noStrike" cap="none">
                <a:solidFill>
                  <a:srgbClr val="85200C"/>
                </a:solidFill>
              </a:rPr>
              <a:t>evaluate</a:t>
            </a:r>
            <a:r>
              <a:rPr lang="en-US" sz="2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900"/>
              <a:t>our</a:t>
            </a:r>
            <a:r>
              <a:rPr lang="en-US" sz="2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presentation using the conference mobile app! </a:t>
            </a:r>
            <a:endParaRPr sz="29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9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Simply click on the "clipboard" icon       on the presentation page.</a:t>
            </a:r>
            <a:endParaRPr sz="2900"/>
          </a:p>
        </p:txBody>
      </p:sp>
      <p:pic>
        <p:nvPicPr>
          <p:cNvPr id="182" name="Shape 182" descr="Clipboar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1599" y="2361148"/>
            <a:ext cx="507600" cy="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4488" y="3429000"/>
            <a:ext cx="3025237" cy="326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154250" y="1791625"/>
            <a:ext cx="8989500" cy="48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/>
          </a:p>
          <a:p>
            <a:pPr marL="0" marR="0" lvl="0" indent="0" algn="l" rtl="0">
              <a:lnSpc>
                <a:spcPct val="80000"/>
              </a:lnSpc>
              <a:spcBef>
                <a:spcPts val="1456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None/>
            </a:pPr>
            <a:endParaRPr sz="128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0550" y="3547650"/>
            <a:ext cx="3103451" cy="331035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154250" y="840200"/>
            <a:ext cx="82746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Scott Bragg, PharmD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braggsc@musc.edu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Trident/Medical University of South Carolina FM Residency</a:t>
            </a: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endParaRPr sz="24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Krishna Desai, MD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kmd2180@cumc.columbia.edu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Columbia University Medical Center/NYP FM Residency</a:t>
            </a:r>
            <a:endParaRPr sz="24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457200" y="2269609"/>
            <a:ext cx="8229600" cy="3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752"/>
            <a:ext cx="9143999" cy="6806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457200" y="2269609"/>
            <a:ext cx="8229600" cy="3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" y="0"/>
            <a:ext cx="91211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457200" y="2269609"/>
            <a:ext cx="8229600" cy="3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457200" y="2269609"/>
            <a:ext cx="8229600" cy="3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457200" y="2269609"/>
            <a:ext cx="8229600" cy="3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7" y="0"/>
            <a:ext cx="909760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457200" y="2269609"/>
            <a:ext cx="8229600" cy="3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4201"/>
            <a:ext cx="9143999" cy="563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457200" y="2269609"/>
            <a:ext cx="8229600" cy="3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9780"/>
            <a:ext cx="9144001" cy="6098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0" y="-22421"/>
            <a:ext cx="9173700" cy="692527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382350" y="5093525"/>
            <a:ext cx="90846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</a:pPr>
            <a:r>
              <a:rPr lang="en-US" i="1">
                <a:latin typeface="Cambria"/>
                <a:ea typeface="Cambria"/>
                <a:cs typeface="Cambria"/>
                <a:sym typeface="Cambria"/>
              </a:rPr>
              <a:t>Let’s talk about you...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457200" y="2269609"/>
            <a:ext cx="8229600" cy="3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287925" y="2420075"/>
            <a:ext cx="8359800" cy="4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AutoNum type="arabicPeriod"/>
            </a:pPr>
            <a:r>
              <a:rPr lang="en-US" sz="2800" b="1" i="0" u="none" strike="noStrike" cap="none">
                <a:solidFill>
                  <a:srgbClr val="85200C"/>
                </a:solidFill>
              </a:rPr>
              <a:t>Recognize</a:t>
            </a: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features of an </a:t>
            </a:r>
            <a:r>
              <a:rPr lang="en-US" sz="2800"/>
              <a:t>exceptional </a:t>
            </a: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poster</a:t>
            </a:r>
            <a:endParaRPr sz="2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b="1">
                <a:solidFill>
                  <a:srgbClr val="85200C"/>
                </a:solidFill>
              </a:rPr>
              <a:t>Construct</a:t>
            </a:r>
            <a:r>
              <a:rPr lang="en-US" sz="2800"/>
              <a:t> a poster that facilitates the delivery of a concise message</a:t>
            </a:r>
            <a:endParaRPr sz="2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b="1">
                <a:solidFill>
                  <a:srgbClr val="85200C"/>
                </a:solidFill>
              </a:rPr>
              <a:t>Appraise</a:t>
            </a:r>
            <a:r>
              <a:rPr lang="en-US" sz="2800"/>
              <a:t> example posters objectively for effective communication</a:t>
            </a:r>
            <a:endParaRPr sz="280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0" y="840575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</a:pPr>
            <a:r>
              <a:rPr lang="en-US" sz="48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Objectives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81000" y="2193400"/>
            <a:ext cx="8477100" cy="3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Quickest way to communicate your message</a:t>
            </a:r>
            <a:endParaRPr sz="2400"/>
          </a:p>
          <a:p>
            <a:pPr marL="342900" lvl="0" indent="-342900" rtl="0"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Disseminate valuable ideas, research findings</a:t>
            </a:r>
            <a:endParaRPr sz="2400"/>
          </a:p>
          <a:p>
            <a:pPr marL="342900" lvl="0" indent="-342900" rtl="0"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Networking </a:t>
            </a:r>
            <a:endParaRPr sz="2400"/>
          </a:p>
          <a:p>
            <a:pPr marL="342900" lvl="0" indent="-342900" rtl="0"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Visual aid to enrich your message</a:t>
            </a:r>
            <a:endParaRPr sz="2400"/>
          </a:p>
          <a:p>
            <a:pPr marL="342900" lvl="0" indent="-342900" rtl="0"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Fulfills ACGME requirement for faculty scholarly activities   </a:t>
            </a:r>
            <a:endParaRPr/>
          </a:p>
        </p:txBody>
      </p:sp>
      <p:sp>
        <p:nvSpPr>
          <p:cNvPr id="55" name="Shape 55"/>
          <p:cNvSpPr txBox="1"/>
          <p:nvPr/>
        </p:nvSpPr>
        <p:spPr>
          <a:xfrm>
            <a:off x="102750" y="5612100"/>
            <a:ext cx="8938500" cy="12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highlight>
                  <a:srgbClr val="FFFFFF"/>
                </a:highlight>
              </a:rPr>
              <a:t>Rowe N, et al. What impact do posters have on academic knowledge transfer? A pilot survey on author attitudes and experiences. </a:t>
            </a:r>
            <a:r>
              <a:rPr lang="en-US" sz="1300" b="1" i="1">
                <a:highlight>
                  <a:srgbClr val="FFFFFF"/>
                </a:highlight>
              </a:rPr>
              <a:t>BMC Med Educ. </a:t>
            </a:r>
            <a:r>
              <a:rPr lang="en-US" sz="1300">
                <a:highlight>
                  <a:srgbClr val="FFFFFF"/>
                </a:highlight>
              </a:rPr>
              <a:t>2009 Dec 8;9:71.</a:t>
            </a:r>
            <a:endParaRPr sz="1300">
              <a:highlight>
                <a:srgbClr val="FFFFFF"/>
              </a:highlight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highlight>
                <a:srgbClr val="FFFFFF"/>
              </a:highlight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highlight>
                  <a:srgbClr val="FFFFFF"/>
                </a:highlight>
              </a:rPr>
              <a:t>Accreditation Council on Graduate Medical Education (ACGME), Educational Program, Residents’ Scholarly Activities. </a:t>
            </a:r>
            <a:r>
              <a:rPr lang="en-US" sz="1300" b="1" i="1" u="sng">
                <a:highlight>
                  <a:srgbClr val="FFFFFF"/>
                </a:highlight>
                <a:hlinkClick r:id="rId3"/>
              </a:rPr>
              <a:t>https://www.acgme.org/Portals/0/PFAssets/ProgramResources/120_scholarly-activity-guidelines.pdf</a:t>
            </a:r>
            <a:r>
              <a:rPr lang="en-US" sz="1300" b="1" i="1">
                <a:highlight>
                  <a:srgbClr val="FFFFFF"/>
                </a:highlight>
              </a:rPr>
              <a:t>. </a:t>
            </a:r>
            <a:r>
              <a:rPr lang="en-US" sz="1300">
                <a:highlight>
                  <a:srgbClr val="FFFFFF"/>
                </a:highlight>
              </a:rPr>
              <a:t>Accessed 9/5/17. </a:t>
            </a:r>
            <a:endParaRPr sz="1300">
              <a:highlight>
                <a:srgbClr val="FFFFFF"/>
              </a:highlight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03030"/>
              </a:solidFill>
              <a:highlight>
                <a:srgbClr val="FFFFFF"/>
              </a:highlight>
            </a:endParaRPr>
          </a:p>
        </p:txBody>
      </p:sp>
      <p:sp>
        <p:nvSpPr>
          <p:cNvPr id="56" name="Shape 56"/>
          <p:cNvSpPr/>
          <p:nvPr/>
        </p:nvSpPr>
        <p:spPr>
          <a:xfrm>
            <a:off x="0" y="888675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Posters?</a:t>
            </a:r>
            <a:endParaRPr sz="42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736275"/>
            <a:ext cx="9144000" cy="902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Gallery Walk</a:t>
            </a:r>
            <a:endParaRPr sz="4200">
              <a:solidFill>
                <a:srgbClr val="F3F3F3"/>
              </a:solidFill>
            </a:endParaRP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763" y="1762300"/>
            <a:ext cx="6296472" cy="4722377"/>
          </a:xfrm>
          <a:prstGeom prst="rect">
            <a:avLst/>
          </a:prstGeom>
          <a:noFill/>
          <a:ln w="76200" cap="flat" cmpd="thickThin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1300" y="2379075"/>
            <a:ext cx="4040100" cy="38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Layout</a:t>
            </a:r>
            <a:endParaRPr sz="2400" b="1"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/>
              <a:t>-organization and logical flow</a:t>
            </a:r>
            <a:endParaRPr sz="1800"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/>
              <a:t>-visual appeal</a:t>
            </a:r>
            <a:endParaRPr sz="1800"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/>
              <a:t>-color scheme, patterns, neatness</a:t>
            </a:r>
            <a:endParaRPr sz="1800"/>
          </a:p>
          <a:p>
            <a:pPr marL="0" lv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800"/>
              <a:t> </a:t>
            </a:r>
            <a:r>
              <a:rPr lang="en-US" sz="2400" b="1"/>
              <a:t>Content</a:t>
            </a:r>
            <a:endParaRPr sz="2400" b="1"/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800"/>
              <a:t>-aims/objectives clearly stated</a:t>
            </a:r>
            <a:endParaRPr sz="1800"/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800"/>
              <a:t>-complexity of graphs, charts</a:t>
            </a:r>
            <a:endParaRPr sz="1800"/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800"/>
              <a:t>-clear presentation of data</a:t>
            </a:r>
            <a:endParaRPr sz="1800"/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800"/>
              <a:t>-conclusions relevant to objectives</a:t>
            </a:r>
            <a:endParaRPr sz="180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Shape 69"/>
          <p:cNvSpPr/>
          <p:nvPr/>
        </p:nvSpPr>
        <p:spPr>
          <a:xfrm>
            <a:off x="0" y="780375"/>
            <a:ext cx="9144000" cy="1037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Gallery Walk</a:t>
            </a:r>
            <a:endParaRPr sz="4200" b="1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consider the following points as you reflect on the posters during the gallery walk</a:t>
            </a:r>
            <a:endParaRPr sz="4200" b="1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4805625" y="2379075"/>
            <a:ext cx="4332900" cy="3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Readability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-font size, font style, spacing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-amount of text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-grammar/spelling mistakes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Audience Engagement</a:t>
            </a:r>
            <a:endParaRPr sz="2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-title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-does it stimulate interest &amp; discussion?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-what drew you in? 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Shape 71"/>
          <p:cNvSpPr txBox="1"/>
          <p:nvPr/>
        </p:nvSpPr>
        <p:spPr>
          <a:xfrm>
            <a:off x="0" y="1818075"/>
            <a:ext cx="9144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your initial impression?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Shape 72"/>
          <p:cNvSpPr txBox="1"/>
          <p:nvPr/>
        </p:nvSpPr>
        <p:spPr>
          <a:xfrm>
            <a:off x="0" y="5893175"/>
            <a:ext cx="91440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memorable take home message?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3499"/>
            <a:ext cx="9144000" cy="6098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stA="58000" fadeDir="5400012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631550"/>
            <a:ext cx="9144000" cy="1198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3F3F3"/>
                </a:solidFill>
                <a:latin typeface="Corsiva"/>
                <a:ea typeface="Corsiva"/>
                <a:cs typeface="Corsiva"/>
                <a:sym typeface="Corsiva"/>
              </a:rPr>
              <a:t>7 </a:t>
            </a:r>
            <a:r>
              <a:rPr lang="en-US" sz="40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Habits of Highly Effective Posters</a:t>
            </a:r>
            <a:endParaRPr sz="4000" b="1">
              <a:solidFill>
                <a:srgbClr val="F3F3F3"/>
              </a:solidFill>
            </a:endParaRPr>
          </a:p>
        </p:txBody>
      </p:sp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b="11047"/>
          <a:stretch/>
        </p:blipFill>
        <p:spPr>
          <a:xfrm>
            <a:off x="0" y="1830050"/>
            <a:ext cx="9144001" cy="502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1937</Words>
  <Application>Microsoft Macintosh PowerPoint</Application>
  <PresentationFormat>On-screen Show (4:3)</PresentationFormat>
  <Paragraphs>262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Corsiva</vt:lpstr>
      <vt:lpstr>Verdana</vt:lpstr>
      <vt:lpstr>Comic Sans MS</vt:lpstr>
      <vt:lpstr>Cambria</vt:lpstr>
      <vt:lpstr>Playfair Display</vt:lpstr>
      <vt:lpstr>Pacifico</vt:lpstr>
      <vt:lpstr>Helvetica Neue</vt:lpstr>
      <vt:lpstr>PT Sans</vt:lpstr>
      <vt:lpstr>Calibri</vt:lpstr>
      <vt:lpstr>Office Theme</vt:lpstr>
      <vt:lpstr>PowerPoint Presentation</vt:lpstr>
      <vt:lpstr>PowerPoint Presentation</vt:lpstr>
      <vt:lpstr>Let’s talk about you...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2018-05-07T13:34:31Z</dcterms:modified>
</cp:coreProperties>
</file>