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1" r:id="rId1"/>
  </p:sldMasterIdLst>
  <p:sldIdLst>
    <p:sldId id="256" r:id="rId2"/>
    <p:sldId id="263" r:id="rId3"/>
    <p:sldId id="262" r:id="rId4"/>
    <p:sldId id="259" r:id="rId5"/>
    <p:sldId id="268" r:id="rId6"/>
    <p:sldId id="258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7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1540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4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6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765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4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6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9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72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445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68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1DBE-BBC8-4EFA-9384-181B7B2B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IS </a:t>
            </a:r>
            <a:br>
              <a:rPr lang="en-US" dirty="0"/>
            </a:br>
            <a:r>
              <a:rPr lang="en-US" dirty="0"/>
              <a:t>A TEAM SPORT!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63172-3334-4B24-AF6D-4DA5A6561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Sandra Burge, PhD</a:t>
            </a:r>
          </a:p>
          <a:p>
            <a:r>
              <a:rPr lang="en-US" sz="3600" dirty="0"/>
              <a:t>Alex Reed, PsyD, MPH</a:t>
            </a:r>
          </a:p>
        </p:txBody>
      </p:sp>
    </p:spTree>
    <p:extLst>
      <p:ext uri="{BB962C8B-B14F-4D97-AF65-F5344CB8AC3E}">
        <p14:creationId xmlns:p14="http://schemas.microsoft.com/office/powerpoint/2010/main" val="191969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813F-FE63-4815-8310-98D0AAF7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5. </a:t>
            </a:r>
            <a:br>
              <a:rPr lang="en-US" dirty="0"/>
            </a:br>
            <a:r>
              <a:rPr lang="en-US" dirty="0"/>
              <a:t>BRAINSTORM A RESEARCH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DF64-CBF1-4FF2-89ED-14361A3B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</a:t>
            </a:r>
          </a:p>
          <a:p>
            <a:r>
              <a:rPr lang="en-US" dirty="0"/>
              <a:t>Research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F2290-0BF8-4694-B269-528EC2E2D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1" t="20631" r="35946" b="6306"/>
          <a:stretch/>
        </p:blipFill>
        <p:spPr>
          <a:xfrm>
            <a:off x="5776783" y="2094470"/>
            <a:ext cx="5196017" cy="449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94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A718-9E54-4C9C-B8B8-CBD7669E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2557849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Step 6. </a:t>
            </a:r>
            <a:br>
              <a:rPr lang="en-US" sz="4900" dirty="0"/>
            </a:br>
            <a:r>
              <a:rPr lang="en-US" sz="4900" dirty="0"/>
              <a:t>SHARE YOUR RESEARCH QUESTION</a:t>
            </a:r>
            <a:br>
              <a:rPr lang="en-US" sz="4900" dirty="0"/>
            </a:br>
            <a:r>
              <a:rPr lang="en-US" sz="4900" dirty="0"/>
              <a:t>                 OR STUDY AIM</a:t>
            </a:r>
            <a:br>
              <a:rPr lang="en-US" sz="4900" dirty="0"/>
            </a:br>
            <a:r>
              <a:rPr lang="en-US" sz="4900" dirty="0"/>
              <a:t>                 OR HYPOTHESIS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F1CE8-23C7-4CA5-A34F-3CF226DB6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681" y="3350225"/>
            <a:ext cx="4258962" cy="319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496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BD3E-2621-4522-8233-35F37088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Step(s).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BUILD </a:t>
            </a:r>
            <a:br>
              <a:rPr lang="en-US" dirty="0"/>
            </a:br>
            <a:r>
              <a:rPr lang="en-US" dirty="0"/>
              <a:t>COLLABORATIONS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SHARE YOUR</a:t>
            </a:r>
            <a:br>
              <a:rPr lang="en-US" dirty="0"/>
            </a:br>
            <a:r>
              <a:rPr lang="en-US" dirty="0"/>
              <a:t>WORK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ACT </a:t>
            </a:r>
            <a:br>
              <a:rPr lang="en-US" dirty="0"/>
            </a:br>
            <a:r>
              <a:rPr lang="en-US" dirty="0"/>
              <a:t>SCHOLARLY!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AA583-0A85-4544-B720-E04560E7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966" y="1653745"/>
            <a:ext cx="6417276" cy="4812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354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857D-D376-4C83-A61B-338B48F2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Scholarship: </a:t>
            </a:r>
            <a:br>
              <a:rPr lang="en-US" dirty="0"/>
            </a:br>
            <a:r>
              <a:rPr lang="en-US" sz="4000" i="1" dirty="0"/>
              <a:t>Excellence Built on Peer Review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70F8D-55DB-44DF-995D-BE4F8E72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Research is give-and-take.</a:t>
            </a:r>
          </a:p>
          <a:p>
            <a:r>
              <a:rPr lang="en-US" dirty="0"/>
              <a:t>Good researchers share their findings with each other. </a:t>
            </a:r>
          </a:p>
          <a:p>
            <a:r>
              <a:rPr lang="en-US" dirty="0"/>
              <a:t>Individuals improve their own work by learning from others’ methodologies, findings, and experiences.  </a:t>
            </a:r>
          </a:p>
          <a:p>
            <a:r>
              <a:rPr lang="en-US" dirty="0"/>
              <a:t>This is why we write.  </a:t>
            </a:r>
          </a:p>
          <a:p>
            <a:r>
              <a:rPr lang="en-US" dirty="0"/>
              <a:t>This is why we present our findings. </a:t>
            </a:r>
          </a:p>
          <a:p>
            <a:r>
              <a:rPr lang="en-US" dirty="0"/>
              <a:t>Our professional societies are learning communities.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6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9B85F8-FC54-461B-AD02-B9DA254F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is a Team Sport!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EF4195-242E-4327-B9AD-59279DF0E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Carole Bland (1986, 1992) identified keys to research success, including people-resources:</a:t>
            </a:r>
          </a:p>
          <a:p>
            <a:pPr lvl="1"/>
            <a:r>
              <a:rPr lang="en-US" dirty="0"/>
              <a:t>Mentors </a:t>
            </a:r>
          </a:p>
          <a:p>
            <a:pPr lvl="1"/>
            <a:r>
              <a:rPr lang="en-US" dirty="0"/>
              <a:t>Peers who value research</a:t>
            </a:r>
          </a:p>
          <a:p>
            <a:pPr lvl="1"/>
            <a:r>
              <a:rPr lang="en-US" dirty="0"/>
              <a:t>Socialized to value scholarship </a:t>
            </a:r>
          </a:p>
          <a:p>
            <a:pPr lvl="1"/>
            <a:r>
              <a:rPr lang="en-US" dirty="0"/>
              <a:t>Specialized assistance </a:t>
            </a:r>
          </a:p>
          <a:p>
            <a:pPr lvl="1"/>
            <a:r>
              <a:rPr lang="en-US" dirty="0"/>
              <a:t>Professional networking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7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E5411-206D-4822-8F3E-935AD708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9BAE0-E68A-4E41-A005-79AE003BD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identify areas of research interest among behavioral science educators </a:t>
            </a:r>
          </a:p>
          <a:p>
            <a:pPr lvl="0"/>
            <a:r>
              <a:rPr lang="en-US" dirty="0"/>
              <a:t>to identify peers with similar interests </a:t>
            </a:r>
          </a:p>
          <a:p>
            <a:pPr lvl="0"/>
            <a:r>
              <a:rPr lang="en-US" dirty="0"/>
              <a:t>to initiate research collaborations for future studies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6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4406-152F-47D0-BEDA-615FAF3C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</a:t>
            </a:r>
            <a:r>
              <a:rPr lang="en-US" dirty="0" err="1"/>
              <a:t>RRNeT</a:t>
            </a:r>
            <a:br>
              <a:rPr lang="en-US" dirty="0"/>
            </a:br>
            <a:r>
              <a:rPr lang="en-US" i="1" dirty="0"/>
              <a:t>Residency Research Network of Texas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5C047D-B360-4D6F-B28B-4685C912A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66" r="15104" b="16323"/>
          <a:stretch/>
        </p:blipFill>
        <p:spPr>
          <a:xfrm>
            <a:off x="2035777" y="2171700"/>
            <a:ext cx="7534532" cy="458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65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FC6BC-4985-4141-B640-0FBFE1FA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1.</a:t>
            </a:r>
            <a:br>
              <a:rPr lang="en-US" dirty="0"/>
            </a:br>
            <a:r>
              <a:rPr lang="en-US" dirty="0"/>
              <a:t>BRAINSTORM IDEAS FOR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DA0F9B-5472-4B10-8F44-BDE13E6C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8921578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On a post-it note, write a research idea that interests you. </a:t>
            </a:r>
          </a:p>
          <a:p>
            <a:pPr lvl="1"/>
            <a:r>
              <a:rPr lang="en-US" sz="2800" dirty="0"/>
              <a:t>Write LARGE with a fat pen</a:t>
            </a:r>
          </a:p>
          <a:p>
            <a:pPr lvl="1"/>
            <a:r>
              <a:rPr lang="en-US" sz="2800" dirty="0"/>
              <a:t>Use 7 words or less</a:t>
            </a:r>
          </a:p>
          <a:p>
            <a:pPr lvl="1"/>
            <a:r>
              <a:rPr lang="en-US" sz="2800" dirty="0"/>
              <a:t>One idea per note</a:t>
            </a:r>
          </a:p>
          <a:p>
            <a:pPr lvl="1"/>
            <a:r>
              <a:rPr lang="en-US" sz="2800" dirty="0"/>
              <a:t>3 notes per person</a:t>
            </a:r>
          </a:p>
          <a:p>
            <a:pPr lvl="1"/>
            <a:endParaRPr lang="en-US" sz="2800" dirty="0"/>
          </a:p>
          <a:p>
            <a:r>
              <a:rPr lang="en-US" sz="3200" dirty="0"/>
              <a:t>You don’t have a research idea?  Instead, write:</a:t>
            </a:r>
          </a:p>
          <a:p>
            <a:pPr lvl="1"/>
            <a:r>
              <a:rPr lang="en-US" sz="2800" dirty="0"/>
              <a:t>Something you have observed clinically that you wondered about, or</a:t>
            </a:r>
          </a:p>
          <a:p>
            <a:pPr lvl="1"/>
            <a:r>
              <a:rPr lang="en-US" sz="2800" dirty="0"/>
              <a:t>A topic that interests you, or</a:t>
            </a:r>
          </a:p>
          <a:p>
            <a:pPr lvl="1"/>
            <a:r>
              <a:rPr lang="en-US" sz="2800" dirty="0"/>
              <a:t>A topic you want to learn more about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895DD-36A4-4C76-82BC-A200F8165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491" y="568410"/>
            <a:ext cx="8133027" cy="6099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4EAC0-0CAB-49E2-B4CA-DF00E052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497" y="685799"/>
            <a:ext cx="2440459" cy="5653217"/>
          </a:xfrm>
          <a:noFill/>
        </p:spPr>
        <p:txBody>
          <a:bodyPr>
            <a:normAutofit/>
          </a:bodyPr>
          <a:lstStyle/>
          <a:p>
            <a:r>
              <a:rPr lang="en-US" dirty="0"/>
              <a:t>Step 2.</a:t>
            </a:r>
            <a:br>
              <a:rPr lang="en-US" dirty="0"/>
            </a:br>
            <a:r>
              <a:rPr lang="en-US" dirty="0"/>
              <a:t>STICK YOUR IDEAS ON THE WALL AND CLUSTER THEM</a:t>
            </a:r>
          </a:p>
        </p:txBody>
      </p:sp>
    </p:spTree>
    <p:extLst>
      <p:ext uri="{BB962C8B-B14F-4D97-AF65-F5344CB8AC3E}">
        <p14:creationId xmlns:p14="http://schemas.microsoft.com/office/powerpoint/2010/main" val="325508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D544-6C29-410F-96E1-1E51BD1B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</a:t>
            </a:r>
            <a:br>
              <a:rPr lang="en-US" dirty="0"/>
            </a:br>
            <a:r>
              <a:rPr lang="en-US" dirty="0"/>
              <a:t>NAME EACH CLUSTER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E2658-BCB6-444F-A789-73D0AF8FE9FA}"/>
              </a:ext>
            </a:extLst>
          </p:cNvPr>
          <p:cNvSpPr/>
          <p:nvPr/>
        </p:nvSpPr>
        <p:spPr>
          <a:xfrm>
            <a:off x="9925770" y="5181600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Brief interventions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E883E-E478-4805-B830-6913139CE82D}"/>
              </a:ext>
            </a:extLst>
          </p:cNvPr>
          <p:cNvSpPr/>
          <p:nvPr/>
        </p:nvSpPr>
        <p:spPr>
          <a:xfrm>
            <a:off x="3510148" y="5293842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MD depression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4442-A7CF-48ED-8BD9-B13D49BD4F3C}"/>
              </a:ext>
            </a:extLst>
          </p:cNvPr>
          <p:cNvSpPr/>
          <p:nvPr/>
        </p:nvSpPr>
        <p:spPr>
          <a:xfrm>
            <a:off x="1554486" y="4991101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C349F-1BCE-4CF9-85C2-431889746DF7}"/>
              </a:ext>
            </a:extLst>
          </p:cNvPr>
          <p:cNvSpPr/>
          <p:nvPr/>
        </p:nvSpPr>
        <p:spPr>
          <a:xfrm>
            <a:off x="3063243" y="3810000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wellness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7D0C0-ECE0-49EC-A4D3-A97A73A5212F}"/>
              </a:ext>
            </a:extLst>
          </p:cNvPr>
          <p:cNvSpPr/>
          <p:nvPr/>
        </p:nvSpPr>
        <p:spPr>
          <a:xfrm>
            <a:off x="1225589" y="3372367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burnout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A7370D-13D3-4385-9F0B-00F44F7101D5}"/>
              </a:ext>
            </a:extLst>
          </p:cNvPr>
          <p:cNvSpPr/>
          <p:nvPr/>
        </p:nvSpPr>
        <p:spPr>
          <a:xfrm>
            <a:off x="7502609" y="4991101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opioids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91B85-05A2-49D1-9969-DDF1538FBA18}"/>
              </a:ext>
            </a:extLst>
          </p:cNvPr>
          <p:cNvSpPr/>
          <p:nvPr/>
        </p:nvSpPr>
        <p:spPr>
          <a:xfrm>
            <a:off x="8857322" y="4305301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screening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7B444-5086-4ACB-9237-15AAF995837F}"/>
              </a:ext>
            </a:extLst>
          </p:cNvPr>
          <p:cNvSpPr/>
          <p:nvPr/>
        </p:nvSpPr>
        <p:spPr>
          <a:xfrm>
            <a:off x="10136659" y="3626709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drugs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AADD7-7B4E-45CE-81F6-7A9103917953}"/>
              </a:ext>
            </a:extLst>
          </p:cNvPr>
          <p:cNvSpPr/>
          <p:nvPr/>
        </p:nvSpPr>
        <p:spPr>
          <a:xfrm>
            <a:off x="7792994" y="3349711"/>
            <a:ext cx="219456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0257B4-8566-44C4-B1A6-449CF2EA7D4D}"/>
              </a:ext>
            </a:extLst>
          </p:cNvPr>
          <p:cNvSpPr/>
          <p:nvPr/>
        </p:nvSpPr>
        <p:spPr>
          <a:xfrm>
            <a:off x="2138548" y="2219584"/>
            <a:ext cx="27432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MD Wellness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F3ABF-43FE-4A7C-ADD7-2E5BF6BF58C0}"/>
              </a:ext>
            </a:extLst>
          </p:cNvPr>
          <p:cNvSpPr/>
          <p:nvPr/>
        </p:nvSpPr>
        <p:spPr>
          <a:xfrm>
            <a:off x="8857322" y="2203622"/>
            <a:ext cx="27432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SBIRT</a:t>
            </a:r>
          </a:p>
        </p:txBody>
      </p:sp>
    </p:spTree>
    <p:extLst>
      <p:ext uri="{BB962C8B-B14F-4D97-AF65-F5344CB8AC3E}">
        <p14:creationId xmlns:p14="http://schemas.microsoft.com/office/powerpoint/2010/main" val="132056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A7EC-DC95-422D-8410-651D9554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2032687"/>
          </a:xfrm>
        </p:spPr>
        <p:txBody>
          <a:bodyPr>
            <a:normAutofit/>
          </a:bodyPr>
          <a:lstStyle/>
          <a:p>
            <a:r>
              <a:rPr lang="en-US" dirty="0"/>
              <a:t>Step 4.	</a:t>
            </a:r>
            <a:br>
              <a:rPr lang="en-US" dirty="0"/>
            </a:br>
            <a:r>
              <a:rPr lang="en-US" dirty="0"/>
              <a:t>FORM A GROUP AROUND YOUR FAVORITE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6A94-8B1D-462F-8CCD-4A874709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1"/>
            <a:ext cx="9601200" cy="3581400"/>
          </a:xfrm>
        </p:spPr>
        <p:txBody>
          <a:bodyPr/>
          <a:lstStyle/>
          <a:p>
            <a:r>
              <a:rPr lang="en-US" dirty="0"/>
              <a:t>Introduce yourselves to each other.</a:t>
            </a:r>
          </a:p>
          <a:p>
            <a:r>
              <a:rPr lang="en-US" dirty="0"/>
              <a:t>What resources can you bring to a project about this topic?  Such as… </a:t>
            </a:r>
          </a:p>
          <a:p>
            <a:pPr lvl="1"/>
            <a:r>
              <a:rPr lang="en-US" dirty="0"/>
              <a:t>personal skills or experiences</a:t>
            </a:r>
          </a:p>
          <a:p>
            <a:pPr lvl="1"/>
            <a:r>
              <a:rPr lang="en-US" dirty="0"/>
              <a:t>local resources (experts, funding)</a:t>
            </a:r>
          </a:p>
          <a:p>
            <a:pPr lvl="1"/>
            <a:r>
              <a:rPr lang="en-US" dirty="0"/>
              <a:t>subjects, research assistants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1079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1562</TotalTime>
  <Words>271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RESEARCH IS  A TEAM SPORT!</vt:lpstr>
      <vt:lpstr>Scholarship:  Excellence Built on Peer Review</vt:lpstr>
      <vt:lpstr>Research is a Team Sport!</vt:lpstr>
      <vt:lpstr>Objectives</vt:lpstr>
      <vt:lpstr>Meet RRNeT Residency Research Network of Texas</vt:lpstr>
      <vt:lpstr>Step 1. BRAINSTORM IDEAS FOR RESEARCH</vt:lpstr>
      <vt:lpstr>Step 2. STICK YOUR IDEAS ON THE WALL AND CLUSTER THEM</vt:lpstr>
      <vt:lpstr>Step 3. NAME EACH CLUSTER</vt:lpstr>
      <vt:lpstr>Step 4.  FORM A GROUP AROUND YOUR FAVORITE CLUSTER</vt:lpstr>
      <vt:lpstr>Step 5.  BRAINSTORM A RESEARCH PROJECT</vt:lpstr>
      <vt:lpstr>Step 6.  SHARE YOUR RESEARCH QUESTION                  OR STUDY AIM                  OR HYPOTHESIS </vt:lpstr>
      <vt:lpstr>Final Step(s).  BUILD  COLLABORATIONS  SHARE YOUR WORK  ACT  SCHOLARLY!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IS A TEAM SPORT!</dc:title>
  <dc:creator>SK Burge</dc:creator>
  <cp:lastModifiedBy>SK Burge</cp:lastModifiedBy>
  <cp:revision>31</cp:revision>
  <dcterms:created xsi:type="dcterms:W3CDTF">2019-08-15T22:52:55Z</dcterms:created>
  <dcterms:modified xsi:type="dcterms:W3CDTF">2019-09-17T22:38:27Z</dcterms:modified>
</cp:coreProperties>
</file>