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6" r:id="rId3"/>
    <p:sldId id="277" r:id="rId4"/>
    <p:sldId id="278" r:id="rId5"/>
    <p:sldId id="284" r:id="rId6"/>
    <p:sldId id="279" r:id="rId7"/>
    <p:sldId id="281" r:id="rId8"/>
    <p:sldId id="282" r:id="rId9"/>
    <p:sldId id="285" r:id="rId10"/>
    <p:sldId id="283" r:id="rId11"/>
    <p:sldId id="272" r:id="rId12"/>
    <p:sldId id="294" r:id="rId13"/>
    <p:sldId id="280" r:id="rId14"/>
    <p:sldId id="259" r:id="rId15"/>
    <p:sldId id="264" r:id="rId16"/>
    <p:sldId id="293" r:id="rId17"/>
    <p:sldId id="273" r:id="rId18"/>
    <p:sldId id="274" r:id="rId19"/>
    <p:sldId id="262" r:id="rId20"/>
    <p:sldId id="286" r:id="rId21"/>
    <p:sldId id="271" r:id="rId22"/>
    <p:sldId id="270" r:id="rId23"/>
    <p:sldId id="287" r:id="rId24"/>
    <p:sldId id="288" r:id="rId25"/>
    <p:sldId id="289" r:id="rId26"/>
    <p:sldId id="290" r:id="rId27"/>
    <p:sldId id="291" r:id="rId28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jenniferlee:Desktop:Top%20Ten%20Diagnoses%20Nicaragu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lee:Desktop:Nica%20project:diagnosis%20categories%208%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nniferlee:Desktop:Work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78-46E6-8325-6358C60E35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78-46E6-8325-6358C60E35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114</c:v>
                </c:pt>
                <c:pt idx="1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78-46E6-8325-6358C60E35D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Garamond"/>
                <a:cs typeface="Garamond"/>
              </a:rPr>
              <a:t>Top Ten Diagnoses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Sheet1!$A$1:$A$10</c:f>
              <c:numCache>
                <c:formatCode>0.00%</c:formatCode>
                <c:ptCount val="10"/>
                <c:pt idx="0">
                  <c:v>0.10100000000000001</c:v>
                </c:pt>
                <c:pt idx="1">
                  <c:v>4.65E-2</c:v>
                </c:pt>
                <c:pt idx="2">
                  <c:v>3.8399999999999997E-2</c:v>
                </c:pt>
                <c:pt idx="3">
                  <c:v>1.6199999999999999E-2</c:v>
                </c:pt>
                <c:pt idx="4">
                  <c:v>1.6199999999999999E-2</c:v>
                </c:pt>
                <c:pt idx="5">
                  <c:v>1.6199999999999999E-2</c:v>
                </c:pt>
                <c:pt idx="6">
                  <c:v>1.6199999999999999E-2</c:v>
                </c:pt>
                <c:pt idx="7">
                  <c:v>1.41E-2</c:v>
                </c:pt>
                <c:pt idx="8">
                  <c:v>1.41E-2</c:v>
                </c:pt>
                <c:pt idx="9">
                  <c:v>1.41E-2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F-42FA-A0EC-2E2EEF943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0957704"/>
        <c:axId val="-2144455528"/>
      </c:barChart>
      <c:catAx>
        <c:axId val="-2100957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>
                    <a:latin typeface="Garamond"/>
                    <a:cs typeface="Garamond"/>
                  </a:rPr>
                  <a:t>Diagnosis</a:t>
                </a:r>
              </a:p>
            </c:rich>
          </c:tx>
          <c:overlay val="0"/>
        </c:title>
        <c:majorTickMark val="none"/>
        <c:minorTickMark val="none"/>
        <c:tickLblPos val="nextTo"/>
        <c:crossAx val="-2144455528"/>
        <c:crosses val="autoZero"/>
        <c:auto val="1"/>
        <c:lblAlgn val="ctr"/>
        <c:lblOffset val="100"/>
        <c:noMultiLvlLbl val="0"/>
      </c:catAx>
      <c:valAx>
        <c:axId val="-2144455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>
                    <a:latin typeface="Garamond"/>
                    <a:cs typeface="Garamond"/>
                  </a:rPr>
                  <a:t>% Disease Diagnosed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-2100957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Prevalence</a:t>
            </a:r>
            <a:r>
              <a:rPr lang="en-US" baseline="0"/>
              <a:t> of Diagnoses by Systems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Sheet1!$A$1:$A$14</c:f>
              <c:numCache>
                <c:formatCode>0%</c:formatCode>
                <c:ptCount val="14"/>
                <c:pt idx="0">
                  <c:v>0.1923</c:v>
                </c:pt>
                <c:pt idx="1">
                  <c:v>0.14369999999999999</c:v>
                </c:pt>
                <c:pt idx="2">
                  <c:v>0.1113</c:v>
                </c:pt>
                <c:pt idx="3">
                  <c:v>0.1012</c:v>
                </c:pt>
                <c:pt idx="4">
                  <c:v>8.1000000000000003E-2</c:v>
                </c:pt>
                <c:pt idx="5">
                  <c:v>6.0699999999999997E-2</c:v>
                </c:pt>
                <c:pt idx="6">
                  <c:v>5.67E-2</c:v>
                </c:pt>
                <c:pt idx="7">
                  <c:v>5.4699999999999999E-2</c:v>
                </c:pt>
                <c:pt idx="8">
                  <c:v>5.2600000000000001E-2</c:v>
                </c:pt>
                <c:pt idx="9">
                  <c:v>4.4499999999999998E-2</c:v>
                </c:pt>
                <c:pt idx="10">
                  <c:v>2.8299999999999999E-2</c:v>
                </c:pt>
                <c:pt idx="11">
                  <c:v>2.63E-2</c:v>
                </c:pt>
                <c:pt idx="12">
                  <c:v>2.63E-2</c:v>
                </c:pt>
                <c:pt idx="13">
                  <c:v>2.0199999999999999E-2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2-4067-BE28-B9D7D8E7B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-2105595304"/>
        <c:axId val="-2106499080"/>
      </c:barChart>
      <c:catAx>
        <c:axId val="-2105595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6499080"/>
        <c:crosses val="autoZero"/>
        <c:auto val="1"/>
        <c:lblAlgn val="ctr"/>
        <c:lblOffset val="100"/>
        <c:noMultiLvlLbl val="0"/>
      </c:catAx>
      <c:valAx>
        <c:axId val="-2106499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Diagnosed</a:t>
                </a:r>
                <a:endParaRPr lang="en-US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-2105595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BP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E2-420E-93B4-F664B70F3F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E2-420E-93B4-F664B70F3F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E2-420E-93B4-F664B70F3F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E2-420E-93B4-F664B70F3FC1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19%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E2-420E-93B4-F664B70F3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Less than 140/90</c:v>
                </c:pt>
                <c:pt idx="1">
                  <c:v>140/90 or Higher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248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E2-420E-93B4-F664B70F3FC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Top Ten Medications Prescribed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Sheet1!$A$1:$A$10</c:f>
              <c:numCache>
                <c:formatCode>#\ ??/??</c:formatCode>
                <c:ptCount val="10"/>
                <c:pt idx="0">
                  <c:v>29</c:v>
                </c:pt>
                <c:pt idx="1">
                  <c:v>26</c:v>
                </c:pt>
                <c:pt idx="2">
                  <c:v>25</c:v>
                </c:pt>
                <c:pt idx="3">
                  <c:v>18</c:v>
                </c:pt>
                <c:pt idx="4">
                  <c:v>17</c:v>
                </c:pt>
                <c:pt idx="5">
                  <c:v>15</c:v>
                </c:pt>
                <c:pt idx="6">
                  <c:v>15</c:v>
                </c:pt>
                <c:pt idx="7">
                  <c:v>14</c:v>
                </c:pt>
                <c:pt idx="8">
                  <c:v>14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B-478B-8E18-1206ACAEC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00373560"/>
        <c:axId val="-2100368072"/>
      </c:barChart>
      <c:catAx>
        <c:axId val="-2100373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Medications</a:t>
                </a:r>
              </a:p>
            </c:rich>
          </c:tx>
          <c:overlay val="0"/>
        </c:title>
        <c:majorTickMark val="none"/>
        <c:minorTickMark val="none"/>
        <c:tickLblPos val="nextTo"/>
        <c:crossAx val="-2100368072"/>
        <c:crosses val="autoZero"/>
        <c:auto val="1"/>
        <c:lblAlgn val="ctr"/>
        <c:lblOffset val="100"/>
        <c:noMultiLvlLbl val="0"/>
      </c:catAx>
      <c:valAx>
        <c:axId val="-2100368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times</a:t>
                </a:r>
                <a:r>
                  <a:rPr lang="en-US" baseline="0" dirty="0"/>
                  <a:t> prescribed (n=349) </a:t>
                </a:r>
                <a:endParaRPr lang="en-US" dirty="0"/>
              </a:p>
            </c:rich>
          </c:tx>
          <c:overlay val="0"/>
        </c:title>
        <c:numFmt formatCode="#\ ??/??" sourceLinked="1"/>
        <c:majorTickMark val="none"/>
        <c:minorTickMark val="none"/>
        <c:tickLblPos val="nextTo"/>
        <c:crossAx val="-2100373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0.13514</cdr:x>
      <cdr:y>0.20249</cdr:y>
    </cdr:from>
    <cdr:to>
      <cdr:x>0.24324</cdr:x>
      <cdr:y>0.36448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1143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0D0EA1-186D-42BB-AE6D-92D862308D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2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9BEBA-59C9-44F8-B95F-7ABF5350FF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19268-0D2F-41CA-B37C-CE675E3046C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0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Where do you usually obtain your prescriptions?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4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 you have missed a dose of your medication in the past six months, what was/were the reason(s) for missing a dose?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8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rand ppt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0E7D5-2386-4BF2-BEDB-F9EEAF3E0F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6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718" y="274639"/>
            <a:ext cx="281866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721" y="274639"/>
            <a:ext cx="825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5397B-C1FD-409D-84CA-BDF98B2340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5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721" y="274639"/>
            <a:ext cx="1127466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3147" y="6381750"/>
            <a:ext cx="711015" cy="476250"/>
          </a:xfrm>
        </p:spPr>
        <p:txBody>
          <a:bodyPr/>
          <a:lstStyle>
            <a:lvl1pPr>
              <a:defRPr/>
            </a:lvl1pPr>
          </a:lstStyle>
          <a:p>
            <a:fld id="{543AB522-D0C9-4EC7-8854-1D98DD2637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1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25531C-F3B7-4618-9A07-E14445AD44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742C1-DE04-44DB-9E21-73AB9B4297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1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626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3272A-A81E-4761-AEE7-A2A50D1A82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EA65-0E8D-4E87-9D3C-61AC39E0E5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9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EB041-ED23-4471-A775-3B165D8EC5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2E7CB-E5B4-4522-BFE5-D1AB0BA01E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6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5F8A9-A22B-4E52-9689-D1C790C4C3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6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C07190-35DA-4B4D-80A9-BB848C9A26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and ppt_INTERI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0AFF801-4D52-4516-B766-8E24031359A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Hypertension in a </a:t>
            </a:r>
            <a:r>
              <a:rPr lang="en-US" dirty="0" err="1"/>
              <a:t>OneWorld</a:t>
            </a:r>
            <a:r>
              <a:rPr lang="en-US" dirty="0"/>
              <a:t> Health Rural Nicaraguan Ambulatory Clinic: Prevalence and 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Jennifer Lee, DO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74638"/>
            <a:ext cx="11274663" cy="5668962"/>
          </a:xfrm>
        </p:spPr>
        <p:txBody>
          <a:bodyPr/>
          <a:lstStyle/>
          <a:p>
            <a:r>
              <a:rPr lang="en-US" sz="6000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1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 -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55372535"/>
              </p:ext>
            </p:extLst>
          </p:nvPr>
        </p:nvGraphicFramePr>
        <p:xfrm>
          <a:off x="2817812" y="1752600"/>
          <a:ext cx="6271019" cy="422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0412" y="3124200"/>
            <a:ext cx="180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Males - (114)</a:t>
            </a:r>
          </a:p>
          <a:p>
            <a:r>
              <a:rPr lang="en-US" dirty="0"/>
              <a:t>Females - (231)</a:t>
            </a:r>
          </a:p>
        </p:txBody>
      </p:sp>
    </p:spTree>
    <p:extLst>
      <p:ext uri="{BB962C8B-B14F-4D97-AF65-F5344CB8AC3E}">
        <p14:creationId xmlns:p14="http://schemas.microsoft.com/office/powerpoint/2010/main" val="149858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MEAN = 44.2 Years (SD = 17.53)</a:t>
            </a:r>
          </a:p>
          <a:p>
            <a:endParaRPr lang="en-US" dirty="0"/>
          </a:p>
          <a:p>
            <a:r>
              <a:rPr lang="en-US" dirty="0"/>
              <a:t>MEDIAN = 44 Years</a:t>
            </a:r>
          </a:p>
          <a:p>
            <a:endParaRPr lang="en-US" dirty="0"/>
          </a:p>
          <a:p>
            <a:r>
              <a:rPr lang="en-US" dirty="0"/>
              <a:t>RANGE = 18 – 92 Years old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74638"/>
            <a:ext cx="11274663" cy="1096962"/>
          </a:xfrm>
        </p:spPr>
        <p:txBody>
          <a:bodyPr/>
          <a:lstStyle/>
          <a:p>
            <a:pPr algn="l"/>
            <a:r>
              <a:rPr lang="en-US" dirty="0"/>
              <a:t>Population 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Content Placeholder 8" descr="El Viejo Map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4" r="-17914"/>
          <a:stretch>
            <a:fillRect/>
          </a:stretch>
        </p:blipFill>
        <p:spPr>
          <a:xfrm rot="5400000">
            <a:off x="4383470" y="-651257"/>
            <a:ext cx="7916099" cy="7542214"/>
          </a:xfr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027612" y="1143000"/>
            <a:ext cx="96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Viejo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8412" y="3886200"/>
            <a:ext cx="538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412" y="1828800"/>
            <a:ext cx="10390579" cy="3000733"/>
          </a:xfrm>
          <a:prstGeom prst="rightBrace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Neighborhoods:</a:t>
            </a:r>
          </a:p>
          <a:p>
            <a:r>
              <a:rPr lang="en-US" dirty="0"/>
              <a:t>23% - Light Blue </a:t>
            </a:r>
          </a:p>
          <a:p>
            <a:r>
              <a:rPr lang="en-US" dirty="0"/>
              <a:t>10% - Pink</a:t>
            </a:r>
          </a:p>
          <a:p>
            <a:r>
              <a:rPr lang="en-US" dirty="0"/>
              <a:t>10% - Dark Blue</a:t>
            </a:r>
          </a:p>
          <a:p>
            <a:r>
              <a:rPr lang="en-US" dirty="0"/>
              <a:t>9% - Gray</a:t>
            </a:r>
          </a:p>
          <a:p>
            <a:r>
              <a:rPr lang="en-US" dirty="0"/>
              <a:t>8% - Green</a:t>
            </a:r>
          </a:p>
          <a:p>
            <a:r>
              <a:rPr lang="en-US" dirty="0"/>
              <a:t>4% - Yellow</a:t>
            </a:r>
          </a:p>
          <a:p>
            <a:endParaRPr lang="en-US" dirty="0"/>
          </a:p>
          <a:p>
            <a:r>
              <a:rPr lang="en-US" dirty="0"/>
              <a:t>Total: 64% within El Viejo</a:t>
            </a:r>
          </a:p>
          <a:p>
            <a:r>
              <a:rPr lang="en-US" dirty="0"/>
              <a:t>and within 3km of clinic (1.8 miles)</a:t>
            </a:r>
          </a:p>
        </p:txBody>
      </p:sp>
      <p:sp>
        <p:nvSpPr>
          <p:cNvPr id="19" name="Arc 18"/>
          <p:cNvSpPr/>
          <p:nvPr/>
        </p:nvSpPr>
        <p:spPr>
          <a:xfrm>
            <a:off x="7008812" y="3352800"/>
            <a:ext cx="1600200" cy="1600200"/>
          </a:xfrm>
          <a:prstGeom prst="arc">
            <a:avLst>
              <a:gd name="adj1" fmla="val 11049033"/>
              <a:gd name="adj2" fmla="val 110437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6246812" y="2590800"/>
            <a:ext cx="3124200" cy="3124200"/>
          </a:xfrm>
          <a:prstGeom prst="arc">
            <a:avLst>
              <a:gd name="adj1" fmla="val 16200000"/>
              <a:gd name="adj2" fmla="val 1611058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70812" y="3352800"/>
            <a:ext cx="228600" cy="762000"/>
          </a:xfrm>
          <a:prstGeom prst="rightBracke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770812" y="2590800"/>
            <a:ext cx="228600" cy="762000"/>
          </a:xfrm>
          <a:prstGeom prst="rightBracke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75612" y="28194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1km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09212" y="914400"/>
            <a:ext cx="228600" cy="762000"/>
          </a:xfrm>
          <a:prstGeom prst="rightBracke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0514012" y="1143000"/>
            <a:ext cx="81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1km</a:t>
            </a:r>
          </a:p>
        </p:txBody>
      </p:sp>
      <p:sp>
        <p:nvSpPr>
          <p:cNvPr id="41" name="Arc 40"/>
          <p:cNvSpPr/>
          <p:nvPr/>
        </p:nvSpPr>
        <p:spPr>
          <a:xfrm>
            <a:off x="5332412" y="1828800"/>
            <a:ext cx="4876800" cy="4724400"/>
          </a:xfrm>
          <a:prstGeom prst="arc">
            <a:avLst>
              <a:gd name="adj1" fmla="val 8019559"/>
              <a:gd name="adj2" fmla="val 278413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70812" y="1828800"/>
            <a:ext cx="228600" cy="762000"/>
          </a:xfrm>
          <a:prstGeom prst="rightBracke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6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41447718"/>
              </p:ext>
            </p:extLst>
          </p:nvPr>
        </p:nvGraphicFramePr>
        <p:xfrm>
          <a:off x="303212" y="1371600"/>
          <a:ext cx="7696200" cy="465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609012" y="2438400"/>
            <a:ext cx="308021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– UTI</a:t>
            </a:r>
          </a:p>
          <a:p>
            <a:r>
              <a:rPr lang="en-US" dirty="0"/>
              <a:t>2 – Hypertension</a:t>
            </a:r>
          </a:p>
          <a:p>
            <a:r>
              <a:rPr lang="en-US" dirty="0"/>
              <a:t>3 – Hyperlipidemia</a:t>
            </a:r>
          </a:p>
          <a:p>
            <a:r>
              <a:rPr lang="en-US" dirty="0"/>
              <a:t>4 – Anemia</a:t>
            </a:r>
          </a:p>
          <a:p>
            <a:r>
              <a:rPr lang="en-US" dirty="0"/>
              <a:t>5 – Low Back Pain</a:t>
            </a:r>
          </a:p>
          <a:p>
            <a:r>
              <a:rPr lang="en-US" dirty="0"/>
              <a:t>6 – Constipation</a:t>
            </a:r>
          </a:p>
          <a:p>
            <a:r>
              <a:rPr lang="en-US" dirty="0"/>
              <a:t>7 – Hepatic Steatosis</a:t>
            </a:r>
          </a:p>
          <a:p>
            <a:r>
              <a:rPr lang="en-US" dirty="0"/>
              <a:t>8 – Bronchitis</a:t>
            </a:r>
          </a:p>
          <a:p>
            <a:r>
              <a:rPr lang="en-US" dirty="0"/>
              <a:t>9 – Diabetes Mellitus Type 2</a:t>
            </a:r>
          </a:p>
          <a:p>
            <a:r>
              <a:rPr lang="en-US" dirty="0"/>
              <a:t>10 – Acute diarrhea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721" y="274638"/>
            <a:ext cx="11274663" cy="1143000"/>
          </a:xfrm>
        </p:spPr>
        <p:txBody>
          <a:bodyPr/>
          <a:lstStyle/>
          <a:p>
            <a:r>
              <a:rPr lang="en-US" dirty="0"/>
              <a:t>Diseases</a:t>
            </a:r>
          </a:p>
        </p:txBody>
      </p:sp>
    </p:spTree>
    <p:extLst>
      <p:ext uri="{BB962C8B-B14F-4D97-AF65-F5344CB8AC3E}">
        <p14:creationId xmlns:p14="http://schemas.microsoft.com/office/powerpoint/2010/main" val="322179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75812" y="1143000"/>
            <a:ext cx="24813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1-Gastrointestinal</a:t>
            </a:r>
          </a:p>
          <a:p>
            <a:r>
              <a:rPr lang="en-US" dirty="0"/>
              <a:t>2-Genitourinary</a:t>
            </a:r>
          </a:p>
          <a:p>
            <a:r>
              <a:rPr lang="en-US" dirty="0"/>
              <a:t>3-Endocrine/metabolic</a:t>
            </a:r>
          </a:p>
          <a:p>
            <a:r>
              <a:rPr lang="en-US" b="1" dirty="0">
                <a:solidFill>
                  <a:srgbClr val="FF0000"/>
                </a:solidFill>
              </a:rPr>
              <a:t>4-Cardiovascular</a:t>
            </a:r>
          </a:p>
          <a:p>
            <a:r>
              <a:rPr lang="en-US" dirty="0"/>
              <a:t>5-Musculoskeletal</a:t>
            </a:r>
          </a:p>
          <a:p>
            <a:r>
              <a:rPr lang="en-US" dirty="0"/>
              <a:t>6-OB/</a:t>
            </a:r>
            <a:r>
              <a:rPr lang="en-US" dirty="0" err="1"/>
              <a:t>Gyn</a:t>
            </a:r>
            <a:endParaRPr lang="en-US" dirty="0"/>
          </a:p>
          <a:p>
            <a:r>
              <a:rPr lang="en-US" dirty="0"/>
              <a:t>7-Renal</a:t>
            </a:r>
          </a:p>
          <a:p>
            <a:r>
              <a:rPr lang="en-US" dirty="0"/>
              <a:t>8-Respiratory</a:t>
            </a:r>
          </a:p>
          <a:p>
            <a:r>
              <a:rPr lang="en-US" dirty="0"/>
              <a:t>9-Other</a:t>
            </a:r>
          </a:p>
          <a:p>
            <a:r>
              <a:rPr lang="en-US" dirty="0"/>
              <a:t>10-ENT</a:t>
            </a:r>
          </a:p>
          <a:p>
            <a:r>
              <a:rPr lang="en-US" dirty="0"/>
              <a:t>11-Psychiatric</a:t>
            </a:r>
          </a:p>
          <a:p>
            <a:r>
              <a:rPr lang="en-US" dirty="0"/>
              <a:t>12-Skin/</a:t>
            </a:r>
            <a:r>
              <a:rPr lang="en-US" dirty="0" err="1"/>
              <a:t>Derm</a:t>
            </a:r>
            <a:endParaRPr lang="en-US" dirty="0"/>
          </a:p>
          <a:p>
            <a:r>
              <a:rPr lang="en-US" dirty="0"/>
              <a:t>13-Neurologic</a:t>
            </a:r>
          </a:p>
          <a:p>
            <a:r>
              <a:rPr lang="en-US" dirty="0"/>
              <a:t>14-Blood/Lymph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49221347"/>
              </p:ext>
            </p:extLst>
          </p:nvPr>
        </p:nvGraphicFramePr>
        <p:xfrm>
          <a:off x="455612" y="3810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7812" y="3048000"/>
            <a:ext cx="1066800" cy="695265"/>
          </a:xfrm>
          <a:prstGeom prst="downArrow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1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 </a:t>
            </a:r>
            <a:r>
              <a:rPr lang="en-US" sz="2800" dirty="0"/>
              <a:t>(Entire Sample = 349)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83118425"/>
              </p:ext>
            </p:extLst>
          </p:nvPr>
        </p:nvGraphicFramePr>
        <p:xfrm>
          <a:off x="2208212" y="1447800"/>
          <a:ext cx="7239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78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at 60 and 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8" descr="Screen Shot 2017-08-14 at 9.44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67" r="-69467"/>
          <a:stretch>
            <a:fillRect/>
          </a:stretch>
        </p:blipFill>
        <p:spPr>
          <a:xfrm>
            <a:off x="150812" y="1295400"/>
            <a:ext cx="11274663" cy="4525963"/>
          </a:xfrm>
        </p:spPr>
      </p:pic>
      <p:sp>
        <p:nvSpPr>
          <p:cNvPr id="13" name="TextBox 12"/>
          <p:cNvSpPr txBox="1"/>
          <p:nvPr/>
        </p:nvSpPr>
        <p:spPr>
          <a:xfrm>
            <a:off x="8532812" y="2743200"/>
            <a:ext cx="2124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 &lt; 150/90 – (53)</a:t>
            </a:r>
          </a:p>
          <a:p>
            <a:r>
              <a:rPr lang="en-US" dirty="0"/>
              <a:t>BP &gt; 150/90 – (20)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3212" y="5181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 that only 7% of the population of Nicaragua is &gt;60</a:t>
            </a:r>
          </a:p>
        </p:txBody>
      </p:sp>
    </p:spTree>
    <p:extLst>
      <p:ext uri="{BB962C8B-B14F-4D97-AF65-F5344CB8AC3E}">
        <p14:creationId xmlns:p14="http://schemas.microsoft.com/office/powerpoint/2010/main" val="38665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up?</a:t>
            </a:r>
          </a:p>
        </p:txBody>
      </p:sp>
      <p:pic>
        <p:nvPicPr>
          <p:cNvPr id="5" name="Content Placeholder 4" descr="Screen Shot 2017-08-14 at 10.18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99" r="-76899"/>
          <a:stretch>
            <a:fillRect/>
          </a:stretch>
        </p:blipFill>
        <p:spPr>
          <a:xfrm>
            <a:off x="227012" y="1600200"/>
            <a:ext cx="1127466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32812" y="3276600"/>
            <a:ext cx="130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 - (150)</a:t>
            </a:r>
          </a:p>
          <a:p>
            <a:r>
              <a:rPr lang="en-US" dirty="0"/>
              <a:t>No – (189)</a:t>
            </a:r>
          </a:p>
        </p:txBody>
      </p:sp>
    </p:spTree>
    <p:extLst>
      <p:ext uri="{BB962C8B-B14F-4D97-AF65-F5344CB8AC3E}">
        <p14:creationId xmlns:p14="http://schemas.microsoft.com/office/powerpoint/2010/main" val="383778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3815999"/>
              </p:ext>
            </p:extLst>
          </p:nvPr>
        </p:nvGraphicFramePr>
        <p:xfrm>
          <a:off x="150812" y="152400"/>
          <a:ext cx="8382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761412" y="1981200"/>
            <a:ext cx="6092825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 – Omeprazole</a:t>
            </a:r>
          </a:p>
          <a:p>
            <a:r>
              <a:rPr lang="en-US" dirty="0"/>
              <a:t>2 – Levofloxacin</a:t>
            </a:r>
          </a:p>
          <a:p>
            <a:r>
              <a:rPr lang="en-US" dirty="0"/>
              <a:t>3 – Ibuprofen</a:t>
            </a:r>
          </a:p>
          <a:p>
            <a:r>
              <a:rPr lang="en-US" dirty="0"/>
              <a:t>4 – Novalgina</a:t>
            </a:r>
          </a:p>
          <a:p>
            <a:r>
              <a:rPr lang="en-US" dirty="0"/>
              <a:t>5 – </a:t>
            </a:r>
            <a:r>
              <a:rPr lang="en-US" dirty="0" err="1"/>
              <a:t>Intrafer</a:t>
            </a:r>
            <a:r>
              <a:rPr lang="en-US" dirty="0"/>
              <a:t> (iron)</a:t>
            </a:r>
          </a:p>
          <a:p>
            <a:r>
              <a:rPr lang="en-US" dirty="0"/>
              <a:t>6 – Ketorolac</a:t>
            </a:r>
          </a:p>
          <a:p>
            <a:r>
              <a:rPr lang="en-US" dirty="0"/>
              <a:t>7 – </a:t>
            </a:r>
            <a:r>
              <a:rPr lang="en-US" dirty="0" err="1"/>
              <a:t>Meneparol</a:t>
            </a:r>
            <a:endParaRPr lang="en-US" dirty="0"/>
          </a:p>
          <a:p>
            <a:r>
              <a:rPr lang="en-US" dirty="0"/>
              <a:t>8 – Ciprofloxacin</a:t>
            </a:r>
          </a:p>
          <a:p>
            <a:r>
              <a:rPr lang="en-US" dirty="0"/>
              <a:t>9 – </a:t>
            </a:r>
            <a:r>
              <a:rPr lang="en-US" dirty="0" err="1"/>
              <a:t>Cefixime</a:t>
            </a:r>
            <a:endParaRPr lang="en-US" dirty="0"/>
          </a:p>
          <a:p>
            <a:r>
              <a:rPr lang="en-US" dirty="0"/>
              <a:t>10 – Omega 3</a:t>
            </a:r>
          </a:p>
        </p:txBody>
      </p:sp>
    </p:spTree>
    <p:extLst>
      <p:ext uri="{BB962C8B-B14F-4D97-AF65-F5344CB8AC3E}">
        <p14:creationId xmlns:p14="http://schemas.microsoft.com/office/powerpoint/2010/main" val="379715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CDC/PAHO Global Standardized Hypertension Treatment Project</a:t>
            </a:r>
          </a:p>
          <a:p>
            <a:r>
              <a:rPr lang="en-US" dirty="0"/>
              <a:t>Discuss findings from the initial assessment of El Viejo</a:t>
            </a:r>
          </a:p>
          <a:p>
            <a:r>
              <a:rPr lang="en-US" dirty="0"/>
              <a:t>Discuss challenges of research in a developing country</a:t>
            </a:r>
          </a:p>
          <a:p>
            <a:r>
              <a:rPr lang="en-US" dirty="0"/>
              <a:t>Discuss future research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7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on National Formulary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Diuretics</a:t>
            </a:r>
          </a:p>
          <a:p>
            <a:pPr lvl="1"/>
            <a:r>
              <a:rPr lang="en-US" sz="3200" dirty="0"/>
              <a:t>HCTZ</a:t>
            </a:r>
          </a:p>
          <a:p>
            <a:pPr lvl="1"/>
            <a:r>
              <a:rPr lang="en-US" sz="3200" dirty="0"/>
              <a:t>HCTZ + </a:t>
            </a:r>
            <a:r>
              <a:rPr lang="en-US" sz="3200" dirty="0" err="1"/>
              <a:t>Amiloride</a:t>
            </a:r>
            <a:endParaRPr lang="en-US" sz="3200" dirty="0"/>
          </a:p>
          <a:p>
            <a:r>
              <a:rPr lang="en-US" dirty="0"/>
              <a:t>ACE Inhibitors</a:t>
            </a:r>
          </a:p>
          <a:p>
            <a:pPr lvl="1"/>
            <a:r>
              <a:rPr lang="en-US" sz="3200" dirty="0" err="1"/>
              <a:t>Enalapril</a:t>
            </a:r>
            <a:endParaRPr lang="en-US" sz="3200" dirty="0"/>
          </a:p>
          <a:p>
            <a:pPr lvl="1"/>
            <a:r>
              <a:rPr lang="en-US" sz="3200" dirty="0"/>
              <a:t>Captopril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0612" y="1676400"/>
            <a:ext cx="5442516" cy="361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ARBs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	- Losartan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Calcium Channel Blockers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	 - Amlodipine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	 - </a:t>
            </a:r>
            <a:r>
              <a:rPr lang="en-US" sz="3200" dirty="0" err="1"/>
              <a:t>Nifedipine</a:t>
            </a:r>
            <a:endParaRPr lang="en-US" sz="3200" dirty="0"/>
          </a:p>
          <a:p>
            <a:pPr lvl="1">
              <a:lnSpc>
                <a:spcPct val="110000"/>
              </a:lnSpc>
            </a:pPr>
            <a:r>
              <a:rPr lang="en-US" sz="3200" dirty="0"/>
              <a:t>	 - Atenolol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5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Survey Results (Sebaco)</a:t>
            </a:r>
          </a:p>
        </p:txBody>
      </p:sp>
      <p:pic>
        <p:nvPicPr>
          <p:cNvPr id="5" name="Content Placeholder 4" descr="Q7 barplot 08031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913" b="-691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8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Survey Results (Sebaco)</a:t>
            </a:r>
          </a:p>
        </p:txBody>
      </p:sp>
      <p:pic>
        <p:nvPicPr>
          <p:cNvPr id="5" name="Content Placeholder 4" descr="Q6 barplot 08031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913" b="-691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1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information due to sparse/incomplete charting</a:t>
            </a:r>
          </a:p>
          <a:p>
            <a:pPr lvl="1"/>
            <a:r>
              <a:rPr lang="en-US" dirty="0"/>
              <a:t>Limited data about patient compliance and past medical history</a:t>
            </a:r>
          </a:p>
          <a:p>
            <a:r>
              <a:rPr lang="en-US" dirty="0"/>
              <a:t>Visiting non-Nicaraguan doctors may have skewed results</a:t>
            </a:r>
          </a:p>
          <a:p>
            <a:r>
              <a:rPr lang="en-US" dirty="0"/>
              <a:t>Reliance upon local population for determination of patient residence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6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size (349 charts)</a:t>
            </a:r>
          </a:p>
          <a:p>
            <a:r>
              <a:rPr lang="en-US" dirty="0"/>
              <a:t>Identified areas of incomplete or non-existent documentation</a:t>
            </a:r>
          </a:p>
          <a:p>
            <a:r>
              <a:rPr lang="en-US" dirty="0"/>
              <a:t>Incorporation of cultural beliefs in interpretation of significance and meaning of data outcomes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9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Hypertension is one of the most common diagnoses given at the El Viejo clinic</a:t>
            </a:r>
          </a:p>
          <a:p>
            <a:r>
              <a:rPr lang="en-US" dirty="0"/>
              <a:t>Improved documentation could provide insight into specific risk factors, trends, and compliance</a:t>
            </a:r>
          </a:p>
          <a:p>
            <a:r>
              <a:rPr lang="en-US" dirty="0"/>
              <a:t>There is a need for private clinics and pharmacies that provide affordable care and medications</a:t>
            </a:r>
          </a:p>
          <a:p>
            <a:r>
              <a:rPr lang="en-US" dirty="0"/>
              <a:t>Convenience, reliability, and the patient’s perception of the integrity of provider and medication influence adherence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50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Will an intervention program based of of the CDC/PAHO framework work for El Viejo?</a:t>
            </a:r>
          </a:p>
          <a:p>
            <a:r>
              <a:rPr lang="en-US" sz="2800" dirty="0"/>
              <a:t>Will strengthening the physician-pharmacist-patient relationship improve compliance?</a:t>
            </a:r>
          </a:p>
          <a:p>
            <a:r>
              <a:rPr lang="en-US" sz="2800" dirty="0"/>
              <a:t>Will the intervention create more accurate and robust documentation?</a:t>
            </a:r>
          </a:p>
          <a:p>
            <a:r>
              <a:rPr lang="en-US" sz="2800" dirty="0"/>
              <a:t>Why are broad-spectrum antibiotics being used?</a:t>
            </a:r>
          </a:p>
          <a:p>
            <a:r>
              <a:rPr lang="en-US" sz="2800" dirty="0"/>
              <a:t>How are prescribing habits influenced by the patient’s expectation in the private clinic setting?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0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CDC/PAHO</a:t>
            </a:r>
          </a:p>
          <a:p>
            <a:r>
              <a:rPr lang="en-US" dirty="0" err="1"/>
              <a:t>Formulario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Medicamentos</a:t>
            </a:r>
            <a:r>
              <a:rPr lang="en-US" dirty="0"/>
              <a:t> 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Edición</a:t>
            </a:r>
            <a:r>
              <a:rPr lang="en-US" dirty="0"/>
              <a:t>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6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CDC/PAHO</a:t>
            </a:r>
            <a:br>
              <a:rPr lang="en-US" dirty="0"/>
            </a:br>
            <a:r>
              <a:rPr lang="en-US" dirty="0"/>
              <a:t>Global Standardized Hypertension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Launched in 2011</a:t>
            </a:r>
          </a:p>
          <a:p>
            <a:r>
              <a:rPr lang="en-US" dirty="0"/>
              <a:t>Implemented in some Latin American and Caribbean regions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Identify barriers to treatment</a:t>
            </a:r>
          </a:p>
          <a:p>
            <a:pPr lvl="1"/>
            <a:r>
              <a:rPr lang="en-US" dirty="0"/>
              <a:t>Standardize care</a:t>
            </a:r>
          </a:p>
          <a:p>
            <a:pPr lvl="1"/>
            <a:r>
              <a:rPr lang="en-US" dirty="0"/>
              <a:t>Improve delivery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2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Nicaragua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Limited research on hypertension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Prevalence</a:t>
            </a:r>
          </a:p>
          <a:p>
            <a:pPr lvl="1"/>
            <a:r>
              <a:rPr lang="en-US" dirty="0">
                <a:latin typeface="Arial"/>
                <a:cs typeface="Arial"/>
              </a:rPr>
              <a:t>Management/Quality</a:t>
            </a:r>
          </a:p>
          <a:p>
            <a:pPr lvl="1"/>
            <a:r>
              <a:rPr lang="en-US" dirty="0">
                <a:latin typeface="Arial"/>
                <a:cs typeface="Arial"/>
              </a:rPr>
              <a:t>Barriers to care</a:t>
            </a:r>
          </a:p>
          <a:p>
            <a:pPr lvl="2"/>
            <a:r>
              <a:rPr lang="en-US" sz="2800" dirty="0">
                <a:latin typeface="Arial"/>
                <a:cs typeface="Arial"/>
              </a:rPr>
              <a:t>Access</a:t>
            </a:r>
          </a:p>
          <a:p>
            <a:pPr lvl="2"/>
            <a:r>
              <a:rPr lang="en-US" sz="2800" dirty="0">
                <a:latin typeface="Arial"/>
                <a:cs typeface="Arial"/>
              </a:rPr>
              <a:t>Cost</a:t>
            </a:r>
          </a:p>
          <a:p>
            <a:pPr lvl="2"/>
            <a:r>
              <a:rPr lang="en-US" sz="2800" dirty="0">
                <a:latin typeface="Arial"/>
                <a:cs typeface="Arial"/>
              </a:rPr>
              <a:t>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09012" y="5867400"/>
            <a:ext cx="3212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*Country statistics by WHO and UN partners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1612" y="1600200"/>
            <a:ext cx="518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Population: 6 million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Life expectancy: 73</a:t>
            </a:r>
          </a:p>
          <a:p>
            <a:pPr lvl="1"/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Top causes of death:</a:t>
            </a:r>
          </a:p>
          <a:p>
            <a:pPr lvl="1"/>
            <a:r>
              <a:rPr lang="en-US" sz="2800" dirty="0"/>
              <a:t>- Ischemic heart disease (15.5%)</a:t>
            </a:r>
          </a:p>
          <a:p>
            <a:pPr lvl="1"/>
            <a:r>
              <a:rPr lang="en-US" sz="2800" dirty="0"/>
              <a:t>- Stroke (9.2%)</a:t>
            </a:r>
          </a:p>
          <a:p>
            <a:pPr lvl="1"/>
            <a:r>
              <a:rPr lang="en-US" sz="2800" dirty="0"/>
              <a:t>- Kidney disease (7.1%)</a:t>
            </a:r>
          </a:p>
          <a:p>
            <a:pPr lvl="1"/>
            <a:r>
              <a:rPr lang="en-US" sz="2800" dirty="0"/>
              <a:t>- Diabetes mellitus (5.7%)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4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74638"/>
            <a:ext cx="11274663" cy="5973762"/>
          </a:xfrm>
        </p:spPr>
        <p:txBody>
          <a:bodyPr/>
          <a:lstStyle/>
          <a:p>
            <a:r>
              <a:rPr lang="en-US" sz="6000" dirty="0"/>
              <a:t>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8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295400"/>
            <a:ext cx="11274663" cy="4525963"/>
          </a:xfrm>
        </p:spPr>
        <p:txBody>
          <a:bodyPr/>
          <a:lstStyle/>
          <a:p>
            <a:r>
              <a:rPr lang="en-US" sz="2800" dirty="0"/>
              <a:t>Cross sectional study</a:t>
            </a:r>
          </a:p>
          <a:p>
            <a:r>
              <a:rPr lang="en-US" sz="2800" dirty="0"/>
              <a:t>Based on 349 ambulatory care patient charts from a single clinic in El Viejo, Nicaragua, and interviews of clinic staff</a:t>
            </a:r>
          </a:p>
          <a:p>
            <a:r>
              <a:rPr lang="en-US" sz="2800" dirty="0"/>
              <a:t>Created an abstract form to capture data from medical records:</a:t>
            </a:r>
          </a:p>
          <a:p>
            <a:pPr lvl="1"/>
            <a:r>
              <a:rPr lang="en-US" sz="2400" dirty="0"/>
              <a:t>patient demographics </a:t>
            </a:r>
          </a:p>
          <a:p>
            <a:pPr lvl="1"/>
            <a:r>
              <a:rPr lang="en-US" sz="2400" dirty="0"/>
              <a:t>area of population served </a:t>
            </a:r>
          </a:p>
          <a:p>
            <a:pPr lvl="1"/>
            <a:r>
              <a:rPr lang="en-US" sz="2400" dirty="0"/>
              <a:t>reasons for seeking care </a:t>
            </a:r>
          </a:p>
          <a:p>
            <a:pPr lvl="1"/>
            <a:r>
              <a:rPr lang="en-US" sz="2400" dirty="0"/>
              <a:t>prevalence of hypertension and prescribing practices and </a:t>
            </a:r>
          </a:p>
          <a:p>
            <a:pPr lvl="1"/>
            <a:r>
              <a:rPr lang="en-US" sz="2400" dirty="0"/>
              <a:t>local cultural beliefs.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gathering</a:t>
            </a:r>
          </a:p>
          <a:p>
            <a:pPr lvl="1"/>
            <a:r>
              <a:rPr lang="en-US" dirty="0"/>
              <a:t>Challenges:</a:t>
            </a:r>
          </a:p>
          <a:p>
            <a:pPr lvl="2"/>
            <a:r>
              <a:rPr lang="en-US" dirty="0"/>
              <a:t>Foreign language</a:t>
            </a:r>
          </a:p>
          <a:p>
            <a:pPr lvl="2"/>
            <a:r>
              <a:rPr lang="en-US" dirty="0"/>
              <a:t>Paper charts/illegibility</a:t>
            </a:r>
          </a:p>
          <a:p>
            <a:pPr lvl="2"/>
            <a:r>
              <a:rPr lang="en-US" dirty="0"/>
              <a:t>Incomplete charting</a:t>
            </a:r>
          </a:p>
          <a:p>
            <a:pPr lvl="2"/>
            <a:r>
              <a:rPr lang="en-US" dirty="0"/>
              <a:t>No postal address</a:t>
            </a:r>
          </a:p>
          <a:p>
            <a:pPr lvl="2"/>
            <a:r>
              <a:rPr lang="en-US" dirty="0"/>
              <a:t>Limited resource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Screen Shot 2017-08-14 at 2.1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838200"/>
            <a:ext cx="356850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2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  <a:p>
            <a:pPr lvl="1"/>
            <a:r>
              <a:rPr lang="en-US" dirty="0" err="1"/>
              <a:t>Epidata</a:t>
            </a:r>
            <a:r>
              <a:rPr lang="en-US" dirty="0"/>
              <a:t> – software used for data entry</a:t>
            </a:r>
          </a:p>
          <a:p>
            <a:pPr lvl="2"/>
            <a:r>
              <a:rPr lang="en-US" dirty="0"/>
              <a:t>Data from the instrument entered into </a:t>
            </a:r>
            <a:r>
              <a:rPr lang="en-US" dirty="0" err="1"/>
              <a:t>Epidata</a:t>
            </a:r>
            <a:endParaRPr lang="en-US" dirty="0"/>
          </a:p>
          <a:p>
            <a:pPr lvl="1"/>
            <a:r>
              <a:rPr lang="en-US" dirty="0"/>
              <a:t>SAS  9.4 – statistical analysis program </a:t>
            </a:r>
          </a:p>
          <a:p>
            <a:pPr lvl="2"/>
            <a:r>
              <a:rPr lang="en-US" dirty="0"/>
              <a:t>Basic analysis of the data to present a descriptive analysis of the data collected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Screen Shot 2017-08-14 at 3.4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304800"/>
            <a:ext cx="4113522" cy="21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5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Answer from the data: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prevalence of hypertension in this population?</a:t>
            </a:r>
          </a:p>
          <a:p>
            <a:r>
              <a:rPr lang="en-US" dirty="0"/>
              <a:t>Who comes to the clinic (age, gender)?</a:t>
            </a:r>
          </a:p>
          <a:p>
            <a:r>
              <a:rPr lang="en-US" dirty="0"/>
              <a:t>What area does the clinic serve?</a:t>
            </a:r>
          </a:p>
          <a:p>
            <a:r>
              <a:rPr lang="en-US" dirty="0"/>
              <a:t>What hypertension medications are being prescribed?  </a:t>
            </a:r>
          </a:p>
          <a:p>
            <a:r>
              <a:rPr lang="en-US" dirty="0"/>
              <a:t>Do medications prescribed differ from the national registry?</a:t>
            </a:r>
          </a:p>
          <a:p>
            <a:r>
              <a:rPr lang="en-US" dirty="0"/>
              <a:t>Does the data support the notion that chronic disease is a problem in Nicaragua?</a:t>
            </a:r>
          </a:p>
          <a:p>
            <a:r>
              <a:rPr lang="en-US" dirty="0"/>
              <a:t>Does the data reflect the beliefs/practices of the people?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9474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mpion se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mpion s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3801</TotalTime>
  <Words>878</Words>
  <Application>Microsoft Office PowerPoint</Application>
  <PresentationFormat>Custom</PresentationFormat>
  <Paragraphs>211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Garamond</vt:lpstr>
      <vt:lpstr>Wingdings</vt:lpstr>
      <vt:lpstr>Zapf Dingbats</vt:lpstr>
      <vt:lpstr>PowerPoint</vt:lpstr>
      <vt:lpstr>Hypertension in a OneWorld Health Rural Nicaraguan Ambulatory Clinic: Prevalence and Management</vt:lpstr>
      <vt:lpstr>Objectives</vt:lpstr>
      <vt:lpstr>CDC/PAHO Global Standardized Hypertension Treatment</vt:lpstr>
      <vt:lpstr>Nicaragua</vt:lpstr>
      <vt:lpstr>METHODS</vt:lpstr>
      <vt:lpstr>Methods</vt:lpstr>
      <vt:lpstr>Methods</vt:lpstr>
      <vt:lpstr>Methods</vt:lpstr>
      <vt:lpstr>Questions to Answer from the data:</vt:lpstr>
      <vt:lpstr>RESULTS</vt:lpstr>
      <vt:lpstr>Demographics - Gender</vt:lpstr>
      <vt:lpstr>AGE</vt:lpstr>
      <vt:lpstr>Population Served</vt:lpstr>
      <vt:lpstr>Diseases</vt:lpstr>
      <vt:lpstr>PowerPoint Presentation</vt:lpstr>
      <vt:lpstr>BLOOD PRESSURE (Entire Sample = 349)</vt:lpstr>
      <vt:lpstr>Hypertension at 60 and older</vt:lpstr>
      <vt:lpstr>Follow up?</vt:lpstr>
      <vt:lpstr>PowerPoint Presentation</vt:lpstr>
      <vt:lpstr>Medication on National Formulary</vt:lpstr>
      <vt:lpstr>Outreach Survey Results (Sebaco)</vt:lpstr>
      <vt:lpstr>Outreach Survey Results (Sebaco)</vt:lpstr>
      <vt:lpstr>Study Weaknesses</vt:lpstr>
      <vt:lpstr>Study Strengths</vt:lpstr>
      <vt:lpstr>Conclusions</vt:lpstr>
      <vt:lpstr>Future Questions</vt:lpstr>
      <vt:lpstr>References</vt:lpstr>
    </vt:vector>
  </TitlesOfParts>
  <Company>AAFP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Rover</dc:creator>
  <cp:lastModifiedBy>Ashley Poole</cp:lastModifiedBy>
  <cp:revision>80</cp:revision>
  <dcterms:created xsi:type="dcterms:W3CDTF">2013-05-20T16:20:33Z</dcterms:created>
  <dcterms:modified xsi:type="dcterms:W3CDTF">2017-10-11T14:55:42Z</dcterms:modified>
</cp:coreProperties>
</file>