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0" r:id="rId1"/>
  </p:sldMasterIdLst>
  <p:notesMasterIdLst>
    <p:notesMasterId r:id="rId23"/>
  </p:notesMasterIdLst>
  <p:sldIdLst>
    <p:sldId id="256" r:id="rId2"/>
    <p:sldId id="276" r:id="rId3"/>
    <p:sldId id="259" r:id="rId4"/>
    <p:sldId id="260" r:id="rId5"/>
    <p:sldId id="261" r:id="rId6"/>
    <p:sldId id="262" r:id="rId7"/>
    <p:sldId id="263" r:id="rId8"/>
    <p:sldId id="264" r:id="rId9"/>
    <p:sldId id="265" r:id="rId10"/>
    <p:sldId id="266" r:id="rId11"/>
    <p:sldId id="267" r:id="rId12"/>
    <p:sldId id="278" r:id="rId13"/>
    <p:sldId id="280" r:id="rId14"/>
    <p:sldId id="268" r:id="rId15"/>
    <p:sldId id="269" r:id="rId16"/>
    <p:sldId id="270" r:id="rId17"/>
    <p:sldId id="275" r:id="rId18"/>
    <p:sldId id="273" r:id="rId19"/>
    <p:sldId id="274" r:id="rId20"/>
    <p:sldId id="271" r:id="rId21"/>
    <p:sldId id="272" r:id="rId22"/>
  </p:sldIdLst>
  <p:sldSz cx="9144000" cy="6858000" type="screen4x3"/>
  <p:notesSz cx="6881813" cy="9296400"/>
  <p:embeddedFontLst>
    <p:embeddedFont>
      <p:font typeface="Calibri" panose="020F0502020204030204" pitchFamily="34" charset="0"/>
      <p:regular r:id="rId24"/>
      <p:bold r:id="rId25"/>
      <p:italic r:id="rId26"/>
      <p:boldItalic r:id="rId27"/>
    </p:embeddedFont>
    <p:embeddedFont>
      <p:font typeface="Helvetica Neue" panose="020B0604020202020204" charset="0"/>
      <p:regular r:id="rId28"/>
      <p:bold r:id="rId29"/>
      <p:italic r:id="rId30"/>
      <p:boldItalic r:id="rId3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3432" autoAdjust="0"/>
  </p:normalViewPr>
  <p:slideViewPr>
    <p:cSldViewPr snapToGrid="0">
      <p:cViewPr>
        <p:scale>
          <a:sx n="100" d="100"/>
          <a:sy n="100" d="100"/>
        </p:scale>
        <p:origin x="-294" y="-72"/>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85" d="100"/>
          <a:sy n="85" d="100"/>
        </p:scale>
        <p:origin x="-1944" y="-90"/>
      </p:cViewPr>
      <p:guideLst>
        <p:guide orient="horz" pos="2928"/>
        <p:guide pos="2167"/>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1147175" y="697225"/>
            <a:ext cx="4588075"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8175" y="4415775"/>
            <a:ext cx="5505424" cy="4183374"/>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extLst>
      <p:ext uri="{BB962C8B-B14F-4D97-AF65-F5344CB8AC3E}">
        <p14:creationId xmlns:p14="http://schemas.microsoft.com/office/powerpoint/2010/main" val="3261297328"/>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
        <p:cNvGrpSpPr/>
        <p:nvPr/>
      </p:nvGrpSpPr>
      <p:grpSpPr>
        <a:xfrm>
          <a:off x="0" y="0"/>
          <a:ext cx="0" cy="0"/>
          <a:chOff x="0" y="0"/>
          <a:chExt cx="0" cy="0"/>
        </a:xfrm>
      </p:grpSpPr>
      <p:sp>
        <p:nvSpPr>
          <p:cNvPr id="15" name="Shape 15"/>
          <p:cNvSpPr txBox="1">
            <a:spLocks noGrp="1"/>
          </p:cNvSpPr>
          <p:nvPr>
            <p:ph type="body" idx="1"/>
          </p:nvPr>
        </p:nvSpPr>
        <p:spPr>
          <a:xfrm>
            <a:off x="688175" y="4415775"/>
            <a:ext cx="5505424" cy="4183374"/>
          </a:xfrm>
          <a:prstGeom prst="rect">
            <a:avLst/>
          </a:prstGeom>
          <a:noFill/>
          <a:ln>
            <a:noFill/>
          </a:ln>
        </p:spPr>
        <p:txBody>
          <a:bodyPr lIns="91425" tIns="91425" rIns="91425" bIns="91425" anchor="ctr" anchorCtr="0">
            <a:noAutofit/>
          </a:bodyPr>
          <a:lstStyle/>
          <a:p>
            <a:pPr lvl="0">
              <a:spcBef>
                <a:spcPts val="0"/>
              </a:spcBef>
              <a:buNone/>
            </a:pPr>
            <a:endParaRPr b="1" dirty="0"/>
          </a:p>
        </p:txBody>
      </p:sp>
      <p:sp>
        <p:nvSpPr>
          <p:cNvPr id="16" name="Shape 16"/>
          <p:cNvSpPr>
            <a:spLocks noGrp="1" noRot="1" noChangeAspect="1"/>
          </p:cNvSpPr>
          <p:nvPr>
            <p:ph type="sldImg" idx="2"/>
          </p:nvPr>
        </p:nvSpPr>
        <p:spPr>
          <a:xfrm>
            <a:off x="11176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Shape 73"/>
          <p:cNvSpPr txBox="1">
            <a:spLocks noGrp="1"/>
          </p:cNvSpPr>
          <p:nvPr>
            <p:ph type="body" idx="1"/>
          </p:nvPr>
        </p:nvSpPr>
        <p:spPr>
          <a:xfrm>
            <a:off x="688175" y="4415775"/>
            <a:ext cx="5505424" cy="4183374"/>
          </a:xfrm>
          <a:prstGeom prst="rect">
            <a:avLst/>
          </a:prstGeom>
          <a:noFill/>
          <a:ln>
            <a:noFill/>
          </a:ln>
        </p:spPr>
        <p:txBody>
          <a:bodyPr lIns="91425" tIns="91425" rIns="91425" bIns="91425" anchor="ctr" anchorCtr="0">
            <a:noAutofit/>
          </a:bodyPr>
          <a:lstStyle/>
          <a:p>
            <a:pPr lvl="0">
              <a:spcBef>
                <a:spcPts val="0"/>
              </a:spcBef>
              <a:buNone/>
            </a:pPr>
            <a:endParaRPr b="1" dirty="0"/>
          </a:p>
        </p:txBody>
      </p:sp>
      <p:sp>
        <p:nvSpPr>
          <p:cNvPr id="74" name="Shape 74"/>
          <p:cNvSpPr>
            <a:spLocks noGrp="1" noRot="1" noChangeAspect="1"/>
          </p:cNvSpPr>
          <p:nvPr>
            <p:ph type="sldImg" idx="2"/>
          </p:nvPr>
        </p:nvSpPr>
        <p:spPr>
          <a:xfrm>
            <a:off x="11176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Shape 79"/>
          <p:cNvSpPr txBox="1">
            <a:spLocks noGrp="1"/>
          </p:cNvSpPr>
          <p:nvPr>
            <p:ph type="body" idx="1"/>
          </p:nvPr>
        </p:nvSpPr>
        <p:spPr>
          <a:xfrm>
            <a:off x="688175" y="4415775"/>
            <a:ext cx="5505424" cy="4183374"/>
          </a:xfrm>
          <a:prstGeom prst="rect">
            <a:avLst/>
          </a:prstGeom>
          <a:noFill/>
          <a:ln>
            <a:noFill/>
          </a:ln>
        </p:spPr>
        <p:txBody>
          <a:bodyPr lIns="91425" tIns="91425" rIns="91425" bIns="91425" anchor="ctr" anchorCtr="0">
            <a:noAutofit/>
          </a:bodyPr>
          <a:lstStyle/>
          <a:p>
            <a:pPr lvl="0">
              <a:spcBef>
                <a:spcPts val="0"/>
              </a:spcBef>
              <a:buNone/>
            </a:pPr>
            <a:endParaRPr dirty="0"/>
          </a:p>
        </p:txBody>
      </p:sp>
      <p:sp>
        <p:nvSpPr>
          <p:cNvPr id="80" name="Shape 80"/>
          <p:cNvSpPr>
            <a:spLocks noGrp="1" noRot="1" noChangeAspect="1"/>
          </p:cNvSpPr>
          <p:nvPr>
            <p:ph type="sldImg" idx="2"/>
          </p:nvPr>
        </p:nvSpPr>
        <p:spPr>
          <a:xfrm>
            <a:off x="11176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7600" y="696913"/>
            <a:ext cx="4648200" cy="34861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785869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7600" y="696913"/>
            <a:ext cx="4648200" cy="34861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602582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Shape 86"/>
          <p:cNvSpPr txBox="1">
            <a:spLocks noGrp="1"/>
          </p:cNvSpPr>
          <p:nvPr>
            <p:ph type="body" idx="1"/>
          </p:nvPr>
        </p:nvSpPr>
        <p:spPr>
          <a:xfrm>
            <a:off x="688175" y="4415775"/>
            <a:ext cx="5505424" cy="4183374"/>
          </a:xfrm>
          <a:prstGeom prst="rect">
            <a:avLst/>
          </a:prstGeom>
          <a:noFill/>
          <a:ln>
            <a:noFill/>
          </a:ln>
        </p:spPr>
        <p:txBody>
          <a:bodyPr lIns="91425" tIns="91425" rIns="91425" bIns="91425" anchor="ctr" anchorCtr="0">
            <a:noAutofit/>
          </a:bodyPr>
          <a:lstStyle/>
          <a:p>
            <a:pPr lvl="0">
              <a:spcBef>
                <a:spcPts val="0"/>
              </a:spcBef>
              <a:buNone/>
            </a:pPr>
            <a:endParaRPr b="1" dirty="0"/>
          </a:p>
        </p:txBody>
      </p:sp>
      <p:sp>
        <p:nvSpPr>
          <p:cNvPr id="87" name="Shape 87"/>
          <p:cNvSpPr>
            <a:spLocks noGrp="1" noRot="1" noChangeAspect="1"/>
          </p:cNvSpPr>
          <p:nvPr>
            <p:ph type="sldImg" idx="2"/>
          </p:nvPr>
        </p:nvSpPr>
        <p:spPr>
          <a:xfrm>
            <a:off x="11176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Shape 92"/>
          <p:cNvSpPr txBox="1">
            <a:spLocks noGrp="1"/>
          </p:cNvSpPr>
          <p:nvPr>
            <p:ph type="body" idx="1"/>
          </p:nvPr>
        </p:nvSpPr>
        <p:spPr>
          <a:xfrm>
            <a:off x="688175" y="4415775"/>
            <a:ext cx="5505424" cy="4183374"/>
          </a:xfrm>
          <a:prstGeom prst="rect">
            <a:avLst/>
          </a:prstGeom>
          <a:noFill/>
          <a:ln>
            <a:noFill/>
          </a:ln>
        </p:spPr>
        <p:txBody>
          <a:bodyPr lIns="91425" tIns="91425" rIns="91425" bIns="91425" anchor="ctr" anchorCtr="0">
            <a:noAutofit/>
          </a:bodyPr>
          <a:lstStyle/>
          <a:p>
            <a:pPr marL="152400" lvl="0" indent="0">
              <a:spcBef>
                <a:spcPts val="0"/>
              </a:spcBef>
              <a:buClr>
                <a:schemeClr val="dk1"/>
              </a:buClr>
              <a:buSzPct val="100000"/>
              <a:buNone/>
            </a:pPr>
            <a:endParaRPr lang="en-US" sz="800" dirty="0">
              <a:solidFill>
                <a:srgbClr val="FF0000"/>
              </a:solidFill>
              <a:latin typeface="Helvetica Neue"/>
              <a:ea typeface="Helvetica Neue"/>
              <a:cs typeface="Helvetica Neue"/>
              <a:sym typeface="Helvetica Neue"/>
            </a:endParaRPr>
          </a:p>
        </p:txBody>
      </p:sp>
      <p:sp>
        <p:nvSpPr>
          <p:cNvPr id="93" name="Shape 93"/>
          <p:cNvSpPr>
            <a:spLocks noGrp="1" noRot="1" noChangeAspect="1"/>
          </p:cNvSpPr>
          <p:nvPr>
            <p:ph type="sldImg" idx="2"/>
          </p:nvPr>
        </p:nvSpPr>
        <p:spPr>
          <a:xfrm>
            <a:off x="11176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Shape 98"/>
          <p:cNvSpPr txBox="1">
            <a:spLocks noGrp="1"/>
          </p:cNvSpPr>
          <p:nvPr>
            <p:ph type="body" idx="1"/>
          </p:nvPr>
        </p:nvSpPr>
        <p:spPr>
          <a:xfrm>
            <a:off x="688175" y="4415775"/>
            <a:ext cx="5505424" cy="4183374"/>
          </a:xfrm>
          <a:prstGeom prst="rect">
            <a:avLst/>
          </a:prstGeom>
          <a:noFill/>
          <a:ln>
            <a:noFill/>
          </a:ln>
        </p:spPr>
        <p:txBody>
          <a:bodyPr lIns="91425" tIns="91425" rIns="91425" bIns="91425" anchor="ctr" anchorCtr="0">
            <a:noAutofit/>
          </a:bodyPr>
          <a:lstStyle/>
          <a:p>
            <a:pPr lvl="0">
              <a:spcBef>
                <a:spcPts val="0"/>
              </a:spcBef>
              <a:buNone/>
            </a:pPr>
            <a:endParaRPr b="1" dirty="0"/>
          </a:p>
        </p:txBody>
      </p:sp>
      <p:sp>
        <p:nvSpPr>
          <p:cNvPr id="99" name="Shape 99"/>
          <p:cNvSpPr>
            <a:spLocks noGrp="1" noRot="1" noChangeAspect="1"/>
          </p:cNvSpPr>
          <p:nvPr>
            <p:ph type="sldImg" idx="2"/>
          </p:nvPr>
        </p:nvSpPr>
        <p:spPr>
          <a:xfrm>
            <a:off x="11176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7600" y="696913"/>
            <a:ext cx="4648200" cy="3486150"/>
          </a:xfrm>
        </p:spPr>
      </p:sp>
      <p:sp>
        <p:nvSpPr>
          <p:cNvPr id="3" name="Notes Placeholder 2"/>
          <p:cNvSpPr>
            <a:spLocks noGrp="1"/>
          </p:cNvSpPr>
          <p:nvPr>
            <p:ph type="body" idx="1"/>
          </p:nvPr>
        </p:nvSpPr>
        <p:spPr/>
        <p:txBody>
          <a:bodyPr/>
          <a:lstStyle/>
          <a:p>
            <a:endParaRPr lang="en-US" b="1" dirty="0"/>
          </a:p>
        </p:txBody>
      </p:sp>
    </p:spTree>
    <p:extLst>
      <p:ext uri="{BB962C8B-B14F-4D97-AF65-F5344CB8AC3E}">
        <p14:creationId xmlns:p14="http://schemas.microsoft.com/office/powerpoint/2010/main" val="5556959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7600" y="696913"/>
            <a:ext cx="4648200" cy="34861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smtClean="0"/>
          </a:p>
          <a:p>
            <a:endParaRPr lang="en-US" dirty="0"/>
          </a:p>
        </p:txBody>
      </p:sp>
    </p:spTree>
    <p:extLst>
      <p:ext uri="{BB962C8B-B14F-4D97-AF65-F5344CB8AC3E}">
        <p14:creationId xmlns:p14="http://schemas.microsoft.com/office/powerpoint/2010/main" val="23605927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7600" y="696913"/>
            <a:ext cx="4648200" cy="34861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590430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7600" y="696913"/>
            <a:ext cx="4648200" cy="3486150"/>
          </a:xfrm>
        </p:spPr>
      </p:sp>
      <p:sp>
        <p:nvSpPr>
          <p:cNvPr id="3" name="Notes Placeholder 2"/>
          <p:cNvSpPr>
            <a:spLocks noGrp="1"/>
          </p:cNvSpPr>
          <p:nvPr>
            <p:ph type="body" idx="1"/>
          </p:nvPr>
        </p:nvSpPr>
        <p:spPr/>
        <p:txBody>
          <a:bodyPr/>
          <a:lstStyle/>
          <a:p>
            <a:endParaRPr lang="en-US" b="1" dirty="0"/>
          </a:p>
        </p:txBody>
      </p:sp>
    </p:spTree>
    <p:extLst>
      <p:ext uri="{BB962C8B-B14F-4D97-AF65-F5344CB8AC3E}">
        <p14:creationId xmlns:p14="http://schemas.microsoft.com/office/powerpoint/2010/main" val="29295808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Shape 104"/>
          <p:cNvSpPr txBox="1">
            <a:spLocks noGrp="1"/>
          </p:cNvSpPr>
          <p:nvPr>
            <p:ph type="body" idx="1"/>
          </p:nvPr>
        </p:nvSpPr>
        <p:spPr>
          <a:xfrm>
            <a:off x="688175" y="4415775"/>
            <a:ext cx="5505424" cy="4183374"/>
          </a:xfrm>
          <a:prstGeom prst="rect">
            <a:avLst/>
          </a:prstGeom>
          <a:noFill/>
          <a:ln>
            <a:noFill/>
          </a:ln>
        </p:spPr>
        <p:txBody>
          <a:bodyPr lIns="91425" tIns="91425" rIns="91425" bIns="91425" anchor="ctr" anchorCtr="0">
            <a:noAutofit/>
          </a:bodyPr>
          <a:lstStyle/>
          <a:p>
            <a:pPr lvl="0">
              <a:spcBef>
                <a:spcPts val="0"/>
              </a:spcBef>
              <a:buNone/>
            </a:pPr>
            <a:endParaRPr b="1" dirty="0"/>
          </a:p>
        </p:txBody>
      </p:sp>
      <p:sp>
        <p:nvSpPr>
          <p:cNvPr id="105" name="Shape 105"/>
          <p:cNvSpPr>
            <a:spLocks noGrp="1" noRot="1" noChangeAspect="1"/>
          </p:cNvSpPr>
          <p:nvPr>
            <p:ph type="sldImg" idx="2"/>
          </p:nvPr>
        </p:nvSpPr>
        <p:spPr>
          <a:xfrm>
            <a:off x="11176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Shape 110"/>
          <p:cNvSpPr txBox="1">
            <a:spLocks noGrp="1"/>
          </p:cNvSpPr>
          <p:nvPr>
            <p:ph type="body" idx="1"/>
          </p:nvPr>
        </p:nvSpPr>
        <p:spPr>
          <a:xfrm>
            <a:off x="688175" y="4415775"/>
            <a:ext cx="5505424" cy="4183374"/>
          </a:xfrm>
          <a:prstGeom prst="rect">
            <a:avLst/>
          </a:prstGeom>
          <a:noFill/>
          <a:ln>
            <a:noFill/>
          </a:ln>
        </p:spPr>
        <p:txBody>
          <a:bodyPr lIns="91425" tIns="91425" rIns="91425" bIns="91425" anchor="ctr" anchorCtr="0">
            <a:noAutofit/>
          </a:bodyPr>
          <a:lstStyle/>
          <a:p>
            <a:pPr lvl="0">
              <a:spcBef>
                <a:spcPts val="0"/>
              </a:spcBef>
              <a:buNone/>
            </a:pPr>
            <a:endParaRPr b="1" dirty="0"/>
          </a:p>
        </p:txBody>
      </p:sp>
      <p:sp>
        <p:nvSpPr>
          <p:cNvPr id="111" name="Shape 111"/>
          <p:cNvSpPr>
            <a:spLocks noGrp="1" noRot="1" noChangeAspect="1"/>
          </p:cNvSpPr>
          <p:nvPr>
            <p:ph type="sldImg" idx="2"/>
          </p:nvPr>
        </p:nvSpPr>
        <p:spPr>
          <a:xfrm>
            <a:off x="11176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
        <p:cNvGrpSpPr/>
        <p:nvPr/>
      </p:nvGrpSpPr>
      <p:grpSpPr>
        <a:xfrm>
          <a:off x="0" y="0"/>
          <a:ext cx="0" cy="0"/>
          <a:chOff x="0" y="0"/>
          <a:chExt cx="0" cy="0"/>
        </a:xfrm>
      </p:grpSpPr>
      <p:sp>
        <p:nvSpPr>
          <p:cNvPr id="33" name="Shape 33"/>
          <p:cNvSpPr txBox="1">
            <a:spLocks noGrp="1"/>
          </p:cNvSpPr>
          <p:nvPr>
            <p:ph type="body" idx="1"/>
          </p:nvPr>
        </p:nvSpPr>
        <p:spPr>
          <a:xfrm>
            <a:off x="688175" y="4415775"/>
            <a:ext cx="5505424" cy="4183374"/>
          </a:xfrm>
          <a:prstGeom prst="rect">
            <a:avLst/>
          </a:prstGeom>
          <a:noFill/>
          <a:ln>
            <a:noFill/>
          </a:ln>
        </p:spPr>
        <p:txBody>
          <a:bodyPr lIns="91425" tIns="91425" rIns="91425" bIns="91425" anchor="ctr" anchorCtr="0">
            <a:noAutofit/>
          </a:bodyPr>
          <a:lstStyle/>
          <a:p>
            <a:pPr lvl="0">
              <a:spcBef>
                <a:spcPts val="0"/>
              </a:spcBef>
              <a:buNone/>
            </a:pPr>
            <a:endParaRPr sz="1400" b="1" dirty="0"/>
          </a:p>
        </p:txBody>
      </p:sp>
      <p:sp>
        <p:nvSpPr>
          <p:cNvPr id="34" name="Shape 34"/>
          <p:cNvSpPr>
            <a:spLocks noGrp="1" noRot="1" noChangeAspect="1"/>
          </p:cNvSpPr>
          <p:nvPr>
            <p:ph type="sldImg" idx="2"/>
          </p:nvPr>
        </p:nvSpPr>
        <p:spPr>
          <a:xfrm>
            <a:off x="11176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
        <p:cNvGrpSpPr/>
        <p:nvPr/>
      </p:nvGrpSpPr>
      <p:grpSpPr>
        <a:xfrm>
          <a:off x="0" y="0"/>
          <a:ext cx="0" cy="0"/>
          <a:chOff x="0" y="0"/>
          <a:chExt cx="0" cy="0"/>
        </a:xfrm>
      </p:grpSpPr>
      <p:sp>
        <p:nvSpPr>
          <p:cNvPr id="39" name="Shape 39"/>
          <p:cNvSpPr txBox="1">
            <a:spLocks noGrp="1"/>
          </p:cNvSpPr>
          <p:nvPr>
            <p:ph type="body" idx="1"/>
          </p:nvPr>
        </p:nvSpPr>
        <p:spPr>
          <a:xfrm>
            <a:off x="688175" y="4415775"/>
            <a:ext cx="5505424" cy="4183374"/>
          </a:xfrm>
          <a:prstGeom prst="rect">
            <a:avLst/>
          </a:prstGeom>
          <a:noFill/>
          <a:ln>
            <a:noFill/>
          </a:ln>
        </p:spPr>
        <p:txBody>
          <a:bodyPr lIns="91425" tIns="91425" rIns="91425" bIns="91425" anchor="ctr" anchorCtr="0">
            <a:noAutofit/>
          </a:bodyPr>
          <a:lstStyle/>
          <a:p>
            <a:pPr lvl="0">
              <a:spcBef>
                <a:spcPts val="0"/>
              </a:spcBef>
              <a:buNone/>
            </a:pPr>
            <a:endParaRPr b="1" dirty="0"/>
          </a:p>
        </p:txBody>
      </p:sp>
      <p:sp>
        <p:nvSpPr>
          <p:cNvPr id="40" name="Shape 40"/>
          <p:cNvSpPr>
            <a:spLocks noGrp="1" noRot="1" noChangeAspect="1"/>
          </p:cNvSpPr>
          <p:nvPr>
            <p:ph type="sldImg" idx="2"/>
          </p:nvPr>
        </p:nvSpPr>
        <p:spPr>
          <a:xfrm>
            <a:off x="11176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
        <p:cNvGrpSpPr/>
        <p:nvPr/>
      </p:nvGrpSpPr>
      <p:grpSpPr>
        <a:xfrm>
          <a:off x="0" y="0"/>
          <a:ext cx="0" cy="0"/>
          <a:chOff x="0" y="0"/>
          <a:chExt cx="0" cy="0"/>
        </a:xfrm>
      </p:grpSpPr>
      <p:sp>
        <p:nvSpPr>
          <p:cNvPr id="45" name="Shape 45"/>
          <p:cNvSpPr txBox="1">
            <a:spLocks noGrp="1"/>
          </p:cNvSpPr>
          <p:nvPr>
            <p:ph type="body" idx="1"/>
          </p:nvPr>
        </p:nvSpPr>
        <p:spPr>
          <a:xfrm>
            <a:off x="688175" y="4415775"/>
            <a:ext cx="5505424" cy="4183374"/>
          </a:xfrm>
          <a:prstGeom prst="rect">
            <a:avLst/>
          </a:prstGeom>
          <a:noFill/>
          <a:ln>
            <a:noFill/>
          </a:ln>
        </p:spPr>
        <p:txBody>
          <a:bodyPr lIns="91425" tIns="91425" rIns="91425" bIns="91425" anchor="ctr" anchorCtr="0">
            <a:noAutofit/>
          </a:bodyPr>
          <a:lstStyle/>
          <a:p>
            <a:pPr lvl="0">
              <a:spcBef>
                <a:spcPts val="0"/>
              </a:spcBef>
              <a:buNone/>
            </a:pPr>
            <a:endParaRPr dirty="0"/>
          </a:p>
        </p:txBody>
      </p:sp>
      <p:sp>
        <p:nvSpPr>
          <p:cNvPr id="46" name="Shape 46"/>
          <p:cNvSpPr>
            <a:spLocks noGrp="1" noRot="1" noChangeAspect="1"/>
          </p:cNvSpPr>
          <p:nvPr>
            <p:ph type="sldImg" idx="2"/>
          </p:nvPr>
        </p:nvSpPr>
        <p:spPr>
          <a:xfrm>
            <a:off x="11176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Shape 51"/>
          <p:cNvSpPr txBox="1">
            <a:spLocks noGrp="1"/>
          </p:cNvSpPr>
          <p:nvPr>
            <p:ph type="body" idx="1"/>
          </p:nvPr>
        </p:nvSpPr>
        <p:spPr>
          <a:xfrm>
            <a:off x="688175" y="4415775"/>
            <a:ext cx="5505424" cy="4183374"/>
          </a:xfrm>
          <a:prstGeom prst="rect">
            <a:avLst/>
          </a:prstGeom>
          <a:noFill/>
          <a:ln>
            <a:noFill/>
          </a:ln>
        </p:spPr>
        <p:txBody>
          <a:bodyPr lIns="91425" tIns="91425" rIns="91425" bIns="91425" anchor="ctr" anchorCtr="0">
            <a:noAutofit/>
          </a:bodyPr>
          <a:lstStyle/>
          <a:p>
            <a:pPr lvl="0">
              <a:spcBef>
                <a:spcPts val="0"/>
              </a:spcBef>
              <a:buNone/>
            </a:pPr>
            <a:endParaRPr dirty="0"/>
          </a:p>
        </p:txBody>
      </p:sp>
      <p:sp>
        <p:nvSpPr>
          <p:cNvPr id="52" name="Shape 52"/>
          <p:cNvSpPr>
            <a:spLocks noGrp="1" noRot="1" noChangeAspect="1"/>
          </p:cNvSpPr>
          <p:nvPr>
            <p:ph type="sldImg" idx="2"/>
          </p:nvPr>
        </p:nvSpPr>
        <p:spPr>
          <a:xfrm>
            <a:off x="11176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Shape 57"/>
          <p:cNvSpPr txBox="1">
            <a:spLocks noGrp="1"/>
          </p:cNvSpPr>
          <p:nvPr>
            <p:ph type="body" idx="1"/>
          </p:nvPr>
        </p:nvSpPr>
        <p:spPr>
          <a:xfrm>
            <a:off x="688175" y="4415775"/>
            <a:ext cx="5505424" cy="4183374"/>
          </a:xfrm>
          <a:prstGeom prst="rect">
            <a:avLst/>
          </a:prstGeom>
          <a:noFill/>
          <a:ln>
            <a:noFill/>
          </a:ln>
        </p:spPr>
        <p:txBody>
          <a:bodyPr lIns="91425" tIns="91425" rIns="91425" bIns="91425" anchor="ctr" anchorCtr="0">
            <a:noAutofit/>
          </a:bodyPr>
          <a:lstStyle/>
          <a:p>
            <a:pPr lvl="0">
              <a:spcBef>
                <a:spcPts val="0"/>
              </a:spcBef>
              <a:buNone/>
            </a:pPr>
            <a:endParaRPr lang="en-US" sz="800" dirty="0">
              <a:solidFill>
                <a:schemeClr val="dk1"/>
              </a:solidFill>
              <a:latin typeface="Helvetica Neue"/>
              <a:ea typeface="Helvetica Neue"/>
              <a:cs typeface="Helvetica Neue"/>
              <a:sym typeface="Helvetica Neue"/>
            </a:endParaRPr>
          </a:p>
        </p:txBody>
      </p:sp>
      <p:sp>
        <p:nvSpPr>
          <p:cNvPr id="58" name="Shape 58"/>
          <p:cNvSpPr>
            <a:spLocks noGrp="1" noRot="1" noChangeAspect="1"/>
          </p:cNvSpPr>
          <p:nvPr>
            <p:ph type="sldImg" idx="2"/>
          </p:nvPr>
        </p:nvSpPr>
        <p:spPr>
          <a:xfrm>
            <a:off x="11176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Shape 63"/>
          <p:cNvSpPr txBox="1">
            <a:spLocks noGrp="1"/>
          </p:cNvSpPr>
          <p:nvPr>
            <p:ph type="body" idx="1"/>
          </p:nvPr>
        </p:nvSpPr>
        <p:spPr>
          <a:xfrm>
            <a:off x="688175" y="4415775"/>
            <a:ext cx="5505424" cy="4183374"/>
          </a:xfrm>
          <a:prstGeom prst="rect">
            <a:avLst/>
          </a:prstGeom>
          <a:noFill/>
          <a:ln>
            <a:noFill/>
          </a:ln>
        </p:spPr>
        <p:txBody>
          <a:bodyPr lIns="91425" tIns="91425" rIns="91425" bIns="91425" anchor="ctr" anchorCtr="0">
            <a:noAutofit/>
          </a:bodyPr>
          <a:lstStyle/>
          <a:p>
            <a:pPr lvl="0">
              <a:spcBef>
                <a:spcPts val="0"/>
              </a:spcBef>
              <a:buNone/>
            </a:pPr>
            <a:endParaRPr b="1" dirty="0"/>
          </a:p>
        </p:txBody>
      </p:sp>
      <p:sp>
        <p:nvSpPr>
          <p:cNvPr id="64" name="Shape 64"/>
          <p:cNvSpPr>
            <a:spLocks noGrp="1" noRot="1" noChangeAspect="1"/>
          </p:cNvSpPr>
          <p:nvPr>
            <p:ph type="sldImg" idx="2"/>
          </p:nvPr>
        </p:nvSpPr>
        <p:spPr>
          <a:xfrm>
            <a:off x="11176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Shape 68"/>
          <p:cNvSpPr txBox="1">
            <a:spLocks noGrp="1"/>
          </p:cNvSpPr>
          <p:nvPr>
            <p:ph type="body" idx="1"/>
          </p:nvPr>
        </p:nvSpPr>
        <p:spPr>
          <a:xfrm>
            <a:off x="688175" y="4415775"/>
            <a:ext cx="5505424" cy="4183374"/>
          </a:xfrm>
          <a:prstGeom prst="rect">
            <a:avLst/>
          </a:prstGeom>
          <a:noFill/>
          <a:ln>
            <a:noFill/>
          </a:ln>
        </p:spPr>
        <p:txBody>
          <a:bodyPr lIns="91425" tIns="91425" rIns="91425" bIns="91425" anchor="ctr" anchorCtr="0">
            <a:noAutofit/>
          </a:bodyPr>
          <a:lstStyle/>
          <a:p>
            <a:pPr lvl="0">
              <a:spcBef>
                <a:spcPts val="0"/>
              </a:spcBef>
              <a:buNone/>
            </a:pPr>
            <a:endParaRPr dirty="0"/>
          </a:p>
        </p:txBody>
      </p:sp>
      <p:sp>
        <p:nvSpPr>
          <p:cNvPr id="69" name="Shape 69"/>
          <p:cNvSpPr>
            <a:spLocks noGrp="1" noRot="1" noChangeAspect="1"/>
          </p:cNvSpPr>
          <p:nvPr>
            <p:ph type="sldImg" idx="2"/>
          </p:nvPr>
        </p:nvSpPr>
        <p:spPr>
          <a:xfrm>
            <a:off x="11176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bg>
      <p:bgPr>
        <a:blipFill rotWithShape="1">
          <a:blip r:embed="rId2">
            <a:alphaModFix/>
            <a:extLst>
              <a:ext uri="{28A0092B-C50C-407E-A947-70E740481C1C}">
                <a14:useLocalDpi xmlns:a14="http://schemas.microsoft.com/office/drawing/2010/main" val="0"/>
              </a:ext>
            </a:extLst>
          </a:blip>
          <a:stretch>
            <a:fillRect/>
          </a:stretch>
        </a:blipFill>
        <a:effectLst/>
      </p:bgPr>
    </p:bg>
    <p:spTree>
      <p:nvGrpSpPr>
        <p:cNvPr id="1" name="Shape 8"/>
        <p:cNvGrpSpPr/>
        <p:nvPr/>
      </p:nvGrpSpPr>
      <p:grpSpPr>
        <a:xfrm>
          <a:off x="0" y="0"/>
          <a:ext cx="0" cy="0"/>
          <a:chOff x="0" y="0"/>
          <a:chExt cx="0" cy="0"/>
        </a:xfrm>
      </p:grpSpPr>
      <p:sp>
        <p:nvSpPr>
          <p:cNvPr id="9" name="Shape 9"/>
          <p:cNvSpPr txBox="1">
            <a:spLocks noGrp="1"/>
          </p:cNvSpPr>
          <p:nvPr>
            <p:ph type="ctrTitle"/>
          </p:nvPr>
        </p:nvSpPr>
        <p:spPr>
          <a:xfrm>
            <a:off x="1106099" y="2106258"/>
            <a:ext cx="6853411" cy="1470024"/>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Helvetica Neue"/>
              <a:buNone/>
              <a:defRPr sz="3800" b="1" i="0" u="none" strike="noStrike" cap="none">
                <a:solidFill>
                  <a:schemeClr val="dk1"/>
                </a:solidFill>
                <a:latin typeface="Helvetica Neue"/>
                <a:ea typeface="Helvetica Neue"/>
                <a:cs typeface="Helvetica Neue"/>
                <a:sym typeface="Helvetica Neue"/>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0" name="Shape 10"/>
          <p:cNvSpPr txBox="1">
            <a:spLocks noGrp="1"/>
          </p:cNvSpPr>
          <p:nvPr>
            <p:ph type="subTitle" idx="1"/>
          </p:nvPr>
        </p:nvSpPr>
        <p:spPr>
          <a:xfrm>
            <a:off x="1492316" y="4063708"/>
            <a:ext cx="6079746" cy="1752600"/>
          </a:xfrm>
          <a:prstGeom prst="rect">
            <a:avLst/>
          </a:prstGeom>
          <a:noFill/>
          <a:ln>
            <a:noFill/>
          </a:ln>
        </p:spPr>
        <p:txBody>
          <a:bodyPr lIns="91425" tIns="91425" rIns="91425" bIns="91425" anchor="t" anchorCtr="0"/>
          <a:lstStyle>
            <a:lvl1pPr marL="0" marR="0" lvl="0" indent="0" algn="ctr" rtl="0">
              <a:lnSpc>
                <a:spcPct val="100000"/>
              </a:lnSpc>
              <a:spcBef>
                <a:spcPts val="600"/>
              </a:spcBef>
              <a:spcAft>
                <a:spcPts val="0"/>
              </a:spcAft>
              <a:buClr>
                <a:schemeClr val="dk1"/>
              </a:buClr>
              <a:buFont typeface="Arial"/>
              <a:buNone/>
              <a:defRPr sz="3000" b="0" i="1" u="none" strike="noStrike" cap="none">
                <a:solidFill>
                  <a:schemeClr val="dk1"/>
                </a:solidFill>
                <a:latin typeface="Helvetica Neue"/>
                <a:ea typeface="Helvetica Neue"/>
                <a:cs typeface="Helvetica Neue"/>
                <a:sym typeface="Helvetica Neue"/>
              </a:defRPr>
            </a:lvl1pPr>
            <a:lvl2pPr marL="457200" marR="0" lvl="1" indent="0" algn="ctr" rtl="0">
              <a:spcBef>
                <a:spcPts val="560"/>
              </a:spcBef>
              <a:buClr>
                <a:srgbClr val="888888"/>
              </a:buClr>
              <a:buFont typeface="Arial"/>
              <a:buNone/>
              <a:defRPr sz="2800" b="0" i="0" u="none" strike="noStrike" cap="none">
                <a:solidFill>
                  <a:srgbClr val="888888"/>
                </a:solidFill>
                <a:latin typeface="Helvetica Neue"/>
                <a:ea typeface="Helvetica Neue"/>
                <a:cs typeface="Helvetica Neue"/>
                <a:sym typeface="Helvetica Neue"/>
              </a:defRPr>
            </a:lvl2pPr>
            <a:lvl3pPr marL="914400" marR="0" lvl="2" indent="0" algn="ctr" rtl="0">
              <a:spcBef>
                <a:spcPts val="480"/>
              </a:spcBef>
              <a:buClr>
                <a:srgbClr val="888888"/>
              </a:buClr>
              <a:buFont typeface="Arial"/>
              <a:buNone/>
              <a:defRPr sz="2400" b="0" i="0" u="none" strike="noStrike" cap="none">
                <a:solidFill>
                  <a:srgbClr val="888888"/>
                </a:solidFill>
                <a:latin typeface="Helvetica Neue"/>
                <a:ea typeface="Helvetica Neue"/>
                <a:cs typeface="Helvetica Neue"/>
                <a:sym typeface="Helvetica Neue"/>
              </a:defRPr>
            </a:lvl3pPr>
            <a:lvl4pPr marL="1371600" marR="0" lvl="3" indent="0" algn="ctr" rtl="0">
              <a:spcBef>
                <a:spcPts val="400"/>
              </a:spcBef>
              <a:buClr>
                <a:srgbClr val="888888"/>
              </a:buClr>
              <a:buFont typeface="Arial"/>
              <a:buNone/>
              <a:defRPr sz="2000" b="0" i="0" u="none" strike="noStrike" cap="none">
                <a:solidFill>
                  <a:srgbClr val="888888"/>
                </a:solidFill>
                <a:latin typeface="Helvetica Neue"/>
                <a:ea typeface="Helvetica Neue"/>
                <a:cs typeface="Helvetica Neue"/>
                <a:sym typeface="Helvetica Neue"/>
              </a:defRPr>
            </a:lvl4pPr>
            <a:lvl5pPr marL="1828800" marR="0" lvl="4" indent="0" algn="ctr" rtl="0">
              <a:spcBef>
                <a:spcPts val="400"/>
              </a:spcBef>
              <a:buClr>
                <a:srgbClr val="888888"/>
              </a:buClr>
              <a:buFont typeface="Arial"/>
              <a:buNone/>
              <a:defRPr sz="2000" b="0" i="0" u="none" strike="noStrike" cap="none">
                <a:solidFill>
                  <a:srgbClr val="888888"/>
                </a:solidFill>
                <a:latin typeface="Helvetica Neue"/>
                <a:ea typeface="Helvetica Neue"/>
                <a:cs typeface="Helvetica Neue"/>
                <a:sym typeface="Helvetica Neue"/>
              </a:defRPr>
            </a:lvl5pPr>
            <a:lvl6pPr marL="2286000" marR="0" lvl="5"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6pPr>
            <a:lvl7pPr marL="2743200" marR="0" lvl="6"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7pPr>
            <a:lvl8pPr marL="3200400" marR="0" lvl="7"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8pPr>
            <a:lvl9pPr marL="3657600" marR="0" lvl="8"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9pPr>
          </a:lstStyle>
          <a:p>
            <a:endParaRPr/>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cSld name="Custom Layout">
    <p:spTree>
      <p:nvGrpSpPr>
        <p:cNvPr id="1" name="Shape 11"/>
        <p:cNvGrpSpPr/>
        <p:nvPr/>
      </p:nvGrpSpPr>
      <p:grpSpPr>
        <a:xfrm>
          <a:off x="0" y="0"/>
          <a:ext cx="0" cy="0"/>
          <a:chOff x="0" y="0"/>
          <a:chExt cx="0" cy="0"/>
        </a:xfrm>
      </p:grpSpPr>
      <p:sp>
        <p:nvSpPr>
          <p:cNvPr id="12" name="Shape 12"/>
          <p:cNvSpPr txBox="1">
            <a:spLocks noGrp="1"/>
          </p:cNvSpPr>
          <p:nvPr>
            <p:ph type="title"/>
          </p:nvPr>
        </p:nvSpPr>
        <p:spPr>
          <a:xfrm>
            <a:off x="457200" y="944046"/>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Helvetica Neue"/>
              <a:buNone/>
              <a:defRPr sz="4000" b="1" i="0" u="none" strike="noStrike" cap="none">
                <a:solidFill>
                  <a:schemeClr val="dk1"/>
                </a:solidFill>
                <a:latin typeface="Helvetica Neue"/>
                <a:ea typeface="Helvetica Neue"/>
                <a:cs typeface="Helvetica Neue"/>
                <a:sym typeface="Helvetica Neue"/>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3" name="Shape 13"/>
          <p:cNvSpPr txBox="1">
            <a:spLocks noGrp="1"/>
          </p:cNvSpPr>
          <p:nvPr>
            <p:ph type="body" idx="1"/>
          </p:nvPr>
        </p:nvSpPr>
        <p:spPr>
          <a:xfrm>
            <a:off x="457200" y="2269608"/>
            <a:ext cx="8229600" cy="3946879"/>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Helvetica Neue"/>
                <a:ea typeface="Helvetica Neue"/>
                <a:cs typeface="Helvetica Neue"/>
                <a:sym typeface="Helvetica Neue"/>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Helvetica Neue"/>
                <a:ea typeface="Helvetica Neue"/>
                <a:cs typeface="Helvetica Neue"/>
                <a:sym typeface="Helvetica Neue"/>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Helvetica Neue"/>
                <a:ea typeface="Helvetica Neue"/>
                <a:cs typeface="Helvetica Neue"/>
                <a:sym typeface="Helvetica Neue"/>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Helvetica Neue"/>
                <a:ea typeface="Helvetica Neue"/>
                <a:cs typeface="Helvetica Neue"/>
                <a:sym typeface="Helvetica Neue"/>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4">
            <a:alphaModFix/>
            <a:extLst>
              <a:ext uri="{28A0092B-C50C-407E-A947-70E740481C1C}">
                <a14:useLocalDpi xmlns:a14="http://schemas.microsoft.com/office/drawing/2010/main" val="0"/>
              </a:ext>
            </a:extLst>
          </a:blip>
          <a:stretch>
            <a:fillRect/>
          </a:stretch>
        </a:blip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457200" y="940600"/>
            <a:ext cx="8229600" cy="1187864"/>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Helvetica Neue"/>
              <a:buNone/>
              <a:defRPr sz="4000" b="1" i="0" u="none" strike="noStrike" cap="none">
                <a:solidFill>
                  <a:schemeClr val="dk1"/>
                </a:solidFill>
                <a:latin typeface="Helvetica Neue"/>
                <a:ea typeface="Helvetica Neue"/>
                <a:cs typeface="Helvetica Neue"/>
                <a:sym typeface="Helvetica Neue"/>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7" name="Shape 7"/>
          <p:cNvSpPr txBox="1">
            <a:spLocks noGrp="1"/>
          </p:cNvSpPr>
          <p:nvPr>
            <p:ph type="body" idx="1"/>
          </p:nvPr>
        </p:nvSpPr>
        <p:spPr>
          <a:xfrm>
            <a:off x="457200" y="2266165"/>
            <a:ext cx="8229600" cy="3956217"/>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Helvetica Neue"/>
                <a:ea typeface="Helvetica Neue"/>
                <a:cs typeface="Helvetica Neue"/>
                <a:sym typeface="Helvetica Neue"/>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Helvetica Neue"/>
                <a:ea typeface="Helvetica Neue"/>
                <a:cs typeface="Helvetica Neue"/>
                <a:sym typeface="Helvetica Neue"/>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Helvetica Neue"/>
                <a:ea typeface="Helvetica Neue"/>
                <a:cs typeface="Helvetica Neue"/>
                <a:sym typeface="Helvetica Neue"/>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Helvetica Neue"/>
                <a:ea typeface="Helvetica Neue"/>
                <a:cs typeface="Helvetica Neue"/>
                <a:sym typeface="Helvetica Neue"/>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Lst>
  <p:timing>
    <p:tnLst>
      <p:par>
        <p:cTn id="1" dur="indefinite" restart="never" nodeType="tmRoot"/>
      </p:par>
    </p:tn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9.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17.png"/><Relationship Id="rId7"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18.png"/><Relationship Id="rId10" Type="http://schemas.microsoft.com/office/2007/relationships/hdphoto" Target="../media/hdphoto6.wdp"/><Relationship Id="rId4" Type="http://schemas.microsoft.com/office/2007/relationships/hdphoto" Target="../media/hdphoto3.wdp"/><Relationship Id="rId9" Type="http://schemas.openxmlformats.org/officeDocument/2006/relationships/image" Target="../media/image2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www.wordclouds.com/"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hyperlink" Target="http://www.aafp.org/medical-school-residency/internal/online-community/fmig-faculty-community-form.html"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7"/>
        <p:cNvGrpSpPr/>
        <p:nvPr/>
      </p:nvGrpSpPr>
      <p:grpSpPr>
        <a:xfrm>
          <a:off x="0" y="0"/>
          <a:ext cx="0" cy="0"/>
          <a:chOff x="0" y="0"/>
          <a:chExt cx="0" cy="0"/>
        </a:xfrm>
      </p:grpSpPr>
      <p:sp>
        <p:nvSpPr>
          <p:cNvPr id="18" name="Shape 18"/>
          <p:cNvSpPr txBox="1">
            <a:spLocks noGrp="1"/>
          </p:cNvSpPr>
          <p:nvPr>
            <p:ph type="ctrTitle"/>
          </p:nvPr>
        </p:nvSpPr>
        <p:spPr>
          <a:xfrm>
            <a:off x="222421" y="1606378"/>
            <a:ext cx="8736227" cy="2457331"/>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Helvetica Neue"/>
              <a:buNone/>
            </a:pPr>
            <a:r>
              <a:rPr lang="en-US" sz="3800" b="1" i="0" u="none" strike="noStrike" cap="none">
                <a:solidFill>
                  <a:schemeClr val="dk1"/>
                </a:solidFill>
                <a:latin typeface="Helvetica Neue"/>
                <a:ea typeface="Helvetica Neue"/>
                <a:cs typeface="Helvetica Neue"/>
                <a:sym typeface="Helvetica Neue"/>
              </a:rPr>
              <a:t>How to Bring About Knowledge and Change </a:t>
            </a:r>
            <a:r>
              <a:rPr lang="en-US" sz="3800" b="1" i="1" u="none" strike="noStrike" cap="none">
                <a:solidFill>
                  <a:schemeClr val="dk1"/>
                </a:solidFill>
                <a:latin typeface="Helvetica Neue"/>
                <a:ea typeface="Helvetica Neue"/>
                <a:cs typeface="Helvetica Neue"/>
                <a:sym typeface="Helvetica Neue"/>
              </a:rPr>
              <a:t>Through</a:t>
            </a:r>
            <a:r>
              <a:rPr lang="en-US" sz="3800" b="1" i="0" u="none" strike="noStrike" cap="none">
                <a:solidFill>
                  <a:schemeClr val="dk1"/>
                </a:solidFill>
                <a:latin typeface="Helvetica Neue"/>
                <a:ea typeface="Helvetica Neue"/>
                <a:cs typeface="Helvetica Neue"/>
                <a:sym typeface="Helvetica Neue"/>
              </a:rPr>
              <a:t> FMIG</a:t>
            </a:r>
          </a:p>
        </p:txBody>
      </p:sp>
      <p:sp>
        <p:nvSpPr>
          <p:cNvPr id="19" name="Shape 19"/>
          <p:cNvSpPr txBox="1">
            <a:spLocks noGrp="1"/>
          </p:cNvSpPr>
          <p:nvPr>
            <p:ph type="subTitle" idx="1"/>
          </p:nvPr>
        </p:nvSpPr>
        <p:spPr>
          <a:xfrm>
            <a:off x="1532128" y="4063708"/>
            <a:ext cx="6079800" cy="175260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3000" b="0" i="1" u="none" strike="noStrike" cap="none">
                <a:solidFill>
                  <a:schemeClr val="dk1"/>
                </a:solidFill>
                <a:latin typeface="Helvetica Neue"/>
                <a:ea typeface="Helvetica Neue"/>
                <a:cs typeface="Helvetica Neue"/>
                <a:sym typeface="Helvetica Neue"/>
              </a:rPr>
              <a:t>Early, Often and Holding On</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6" name="Shape 76"/>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Helvetica Neue"/>
              <a:buNone/>
            </a:pPr>
            <a:r>
              <a:rPr lang="en-US" sz="4000" b="1" i="0" u="none" strike="noStrike" cap="none">
                <a:solidFill>
                  <a:schemeClr val="dk1"/>
                </a:solidFill>
                <a:latin typeface="Helvetica Neue"/>
                <a:ea typeface="Helvetica Neue"/>
                <a:cs typeface="Helvetica Neue"/>
                <a:sym typeface="Helvetica Neue"/>
              </a:rPr>
              <a:t>Innovation</a:t>
            </a:r>
          </a:p>
        </p:txBody>
      </p:sp>
      <p:pic>
        <p:nvPicPr>
          <p:cNvPr id="77" name="Shape 77"/>
          <p:cNvPicPr preferRelativeResize="0">
            <a:picLocks noGrp="1"/>
          </p:cNvPicPr>
          <p:nvPr>
            <p:ph type="body" idx="1"/>
          </p:nvPr>
        </p:nvPicPr>
        <p:blipFill rotWithShape="1">
          <a:blip r:embed="rId3">
            <a:alphaModFix/>
            <a:extLst>
              <a:ext uri="{28A0092B-C50C-407E-A947-70E740481C1C}">
                <a14:useLocalDpi xmlns:a14="http://schemas.microsoft.com/office/drawing/2010/main" val="0"/>
              </a:ext>
            </a:extLst>
          </a:blip>
          <a:srcRect/>
          <a:stretch/>
        </p:blipFill>
        <p:spPr>
          <a:xfrm>
            <a:off x="945991" y="944046"/>
            <a:ext cx="6035576" cy="5405402"/>
          </a:xfrm>
          <a:prstGeom prst="rect">
            <a:avLst/>
          </a:prstGeom>
          <a:noFill/>
          <a:ln>
            <a:noFill/>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Shape 82"/>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Helvetica Neue"/>
              <a:buNone/>
            </a:pPr>
            <a:r>
              <a:rPr lang="en-US" sz="4000" b="1" i="0" u="none" strike="noStrike" cap="none">
                <a:solidFill>
                  <a:schemeClr val="dk1"/>
                </a:solidFill>
                <a:latin typeface="Helvetica Neue"/>
                <a:ea typeface="Helvetica Neue"/>
                <a:cs typeface="Helvetica Neue"/>
                <a:sym typeface="Helvetica Neue"/>
              </a:rPr>
              <a:t>Creative Ideas  - </a:t>
            </a:r>
            <a:r>
              <a:rPr lang="en-US" sz="3600" b="0"/>
              <a:t>What are yours?</a:t>
            </a:r>
          </a:p>
        </p:txBody>
      </p:sp>
      <p:sp>
        <p:nvSpPr>
          <p:cNvPr id="83" name="Shape 83"/>
          <p:cNvSpPr txBox="1">
            <a:spLocks noGrp="1"/>
          </p:cNvSpPr>
          <p:nvPr>
            <p:ph type="body" idx="1"/>
          </p:nvPr>
        </p:nvSpPr>
        <p:spPr>
          <a:xfrm>
            <a:off x="457200" y="1912249"/>
            <a:ext cx="8229600" cy="4248000"/>
          </a:xfrm>
          <a:prstGeom prst="rect">
            <a:avLst/>
          </a:prstGeom>
          <a:noFill/>
          <a:ln>
            <a:noFill/>
          </a:ln>
        </p:spPr>
        <p:txBody>
          <a:bodyPr lIns="91425" tIns="45700" rIns="91425" bIns="45700" anchor="t" anchorCtr="0">
            <a:noAutofit/>
          </a:bodyPr>
          <a:lstStyle/>
          <a:p>
            <a:pPr marL="0" marR="0" lvl="0" indent="0" algn="l" rtl="0">
              <a:spcBef>
                <a:spcPts val="640"/>
              </a:spcBef>
              <a:spcAft>
                <a:spcPts val="0"/>
              </a:spcAft>
              <a:buNone/>
            </a:pPr>
            <a:endParaRPr sz="1600">
              <a:solidFill>
                <a:srgbClr val="FF0000"/>
              </a:solidFill>
            </a:endParaRPr>
          </a:p>
          <a:p>
            <a:pPr lvl="0" algn="ctr" rtl="0">
              <a:spcBef>
                <a:spcPts val="0"/>
              </a:spcBef>
              <a:buClr>
                <a:schemeClr val="dk1"/>
              </a:buClr>
              <a:buSzPct val="66666"/>
              <a:buFont typeface="Arial"/>
              <a:buNone/>
            </a:pPr>
            <a:endParaRPr sz="4800">
              <a:solidFill>
                <a:srgbClr val="FF0000"/>
              </a:solidFill>
            </a:endParaRPr>
          </a:p>
          <a:p>
            <a:pPr marL="342900" marR="0" lvl="0" indent="-342900" algn="ctr" rtl="0">
              <a:spcBef>
                <a:spcPts val="640"/>
              </a:spcBef>
              <a:buClr>
                <a:schemeClr val="dk1"/>
              </a:buClr>
              <a:buSzPct val="66666"/>
              <a:buFont typeface="Arial"/>
              <a:buNone/>
            </a:pPr>
            <a:endParaRPr sz="4800" b="0" i="0" u="none" strike="noStrike" cap="none">
              <a:solidFill>
                <a:schemeClr val="dk1"/>
              </a:solidFill>
              <a:latin typeface="Helvetica Neue"/>
              <a:ea typeface="Helvetica Neue"/>
              <a:cs typeface="Helvetica Neue"/>
              <a:sym typeface="Helvetica Neue"/>
            </a:endParaRPr>
          </a:p>
        </p:txBody>
      </p:sp>
      <p:pic>
        <p:nvPicPr>
          <p:cNvPr id="84" name="Shape 84"/>
          <p:cNvPicPr preferRelativeResize="0"/>
          <p:nvPr/>
        </p:nvPicPr>
        <p:blipFill>
          <a:blip r:embed="rId3">
            <a:alphaModFix/>
            <a:extLst>
              <a:ext uri="{28A0092B-C50C-407E-A947-70E740481C1C}">
                <a14:useLocalDpi xmlns:a14="http://schemas.microsoft.com/office/drawing/2010/main" val="0"/>
              </a:ext>
            </a:extLst>
          </a:blip>
          <a:stretch>
            <a:fillRect/>
          </a:stretch>
        </p:blipFill>
        <p:spPr>
          <a:xfrm>
            <a:off x="1524025" y="1912249"/>
            <a:ext cx="5777000" cy="4331399"/>
          </a:xfrm>
          <a:prstGeom prst="rect">
            <a:avLst/>
          </a:prstGeom>
          <a:noFill/>
          <a:ln>
            <a:noFill/>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1542" b="2378"/>
          <a:stretch/>
        </p:blipFill>
        <p:spPr>
          <a:xfrm>
            <a:off x="2405930" y="905163"/>
            <a:ext cx="4499854" cy="5597237"/>
          </a:xfrm>
          <a:prstGeom prst="rect">
            <a:avLst/>
          </a:prstGeom>
        </p:spPr>
      </p:pic>
    </p:spTree>
    <p:extLst>
      <p:ext uri="{BB962C8B-B14F-4D97-AF65-F5344CB8AC3E}">
        <p14:creationId xmlns:p14="http://schemas.microsoft.com/office/powerpoint/2010/main" val="41347721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395537" y="923924"/>
            <a:ext cx="4319587" cy="5617591"/>
          </a:xfrm>
          <a:prstGeom prst="rect">
            <a:avLst/>
          </a:prstGeom>
        </p:spPr>
      </p:pic>
    </p:spTree>
    <p:extLst>
      <p:ext uri="{BB962C8B-B14F-4D97-AF65-F5344CB8AC3E}">
        <p14:creationId xmlns:p14="http://schemas.microsoft.com/office/powerpoint/2010/main" val="11342124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Shape 89"/>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Helvetica Neue"/>
              <a:buNone/>
            </a:pPr>
            <a:r>
              <a:rPr lang="en-US" sz="4000" b="1" i="0" u="none" strike="noStrike" cap="none">
                <a:solidFill>
                  <a:schemeClr val="dk1"/>
                </a:solidFill>
                <a:latin typeface="Helvetica Neue"/>
                <a:ea typeface="Helvetica Neue"/>
                <a:cs typeface="Helvetica Neue"/>
                <a:sym typeface="Helvetica Neue"/>
              </a:rPr>
              <a:t>Purpose</a:t>
            </a:r>
          </a:p>
        </p:txBody>
      </p:sp>
      <p:pic>
        <p:nvPicPr>
          <p:cNvPr id="90" name="Shape 90"/>
          <p:cNvPicPr preferRelativeResize="0">
            <a:picLocks noGrp="1"/>
          </p:cNvPicPr>
          <p:nvPr>
            <p:ph type="body" idx="1"/>
          </p:nvPr>
        </p:nvPicPr>
        <p:blipFill rotWithShape="1">
          <a:blip r:embed="rId3">
            <a:alphaModFix/>
            <a:extLst>
              <a:ext uri="{28A0092B-C50C-407E-A947-70E740481C1C}">
                <a14:useLocalDpi xmlns:a14="http://schemas.microsoft.com/office/drawing/2010/main" val="0"/>
              </a:ext>
            </a:extLst>
          </a:blip>
          <a:srcRect/>
          <a:stretch/>
        </p:blipFill>
        <p:spPr>
          <a:xfrm>
            <a:off x="1133998" y="944046"/>
            <a:ext cx="5736358" cy="5505000"/>
          </a:xfrm>
          <a:prstGeom prst="rect">
            <a:avLst/>
          </a:prstGeom>
          <a:noFill/>
          <a:ln>
            <a:noFill/>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Shape 95"/>
          <p:cNvSpPr txBox="1">
            <a:spLocks noGrp="1"/>
          </p:cNvSpPr>
          <p:nvPr>
            <p:ph type="title"/>
          </p:nvPr>
        </p:nvSpPr>
        <p:spPr>
          <a:xfrm>
            <a:off x="457200" y="1095374"/>
            <a:ext cx="8229600" cy="793233"/>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Helvetica Neue"/>
              <a:buNone/>
            </a:pPr>
            <a:r>
              <a:rPr lang="en-US" sz="4000" b="1" i="0" u="none" strike="noStrike" cap="none" dirty="0">
                <a:solidFill>
                  <a:schemeClr val="dk1"/>
                </a:solidFill>
                <a:latin typeface="Helvetica Neue"/>
                <a:ea typeface="Helvetica Neue"/>
                <a:cs typeface="Helvetica Neue"/>
                <a:sym typeface="Helvetica Neue"/>
              </a:rPr>
              <a:t>Why and </a:t>
            </a:r>
            <a:r>
              <a:rPr lang="en-US" sz="4000" b="1" i="0" u="none" strike="noStrike" cap="none" dirty="0" smtClean="0">
                <a:solidFill>
                  <a:schemeClr val="dk1"/>
                </a:solidFill>
                <a:latin typeface="Helvetica Neue"/>
                <a:ea typeface="Helvetica Neue"/>
                <a:cs typeface="Helvetica Neue"/>
                <a:sym typeface="Helvetica Neue"/>
              </a:rPr>
              <a:t>What</a:t>
            </a:r>
            <a:endParaRPr lang="en-US" sz="4000" b="1" i="0" u="none" strike="noStrike" cap="none" dirty="0">
              <a:solidFill>
                <a:srgbClr val="FF0000"/>
              </a:solidFill>
              <a:latin typeface="Helvetica Neue"/>
              <a:ea typeface="Helvetica Neue"/>
              <a:cs typeface="Helvetica Neue"/>
              <a:sym typeface="Helvetica Neue"/>
            </a:endParaRPr>
          </a:p>
        </p:txBody>
      </p:sp>
      <p:sp>
        <p:nvSpPr>
          <p:cNvPr id="96" name="Shape 96"/>
          <p:cNvSpPr txBox="1">
            <a:spLocks noGrp="1"/>
          </p:cNvSpPr>
          <p:nvPr>
            <p:ph type="body" idx="1"/>
          </p:nvPr>
        </p:nvSpPr>
        <p:spPr>
          <a:xfrm>
            <a:off x="457200" y="2136258"/>
            <a:ext cx="8229600" cy="3946879"/>
          </a:xfrm>
          <a:prstGeom prst="rect">
            <a:avLst/>
          </a:prstGeom>
          <a:noFill/>
          <a:ln>
            <a:noFill/>
          </a:ln>
        </p:spPr>
        <p:txBody>
          <a:bodyPr lIns="91425" tIns="45700" rIns="91425" bIns="45700" anchor="t" anchorCtr="0">
            <a:noAutofit/>
          </a:bodyPr>
          <a:lstStyle/>
          <a:p>
            <a:pPr marL="0" marR="0" lvl="0" indent="0" algn="ctr" rtl="0">
              <a:spcBef>
                <a:spcPts val="640"/>
              </a:spcBef>
              <a:spcAft>
                <a:spcPts val="0"/>
              </a:spcAft>
              <a:buNone/>
            </a:pPr>
            <a:r>
              <a:rPr lang="en-US" sz="2400" b="1" dirty="0" smtClean="0">
                <a:solidFill>
                  <a:schemeClr val="tx1"/>
                </a:solidFill>
              </a:rPr>
              <a:t>Mission Statement:</a:t>
            </a:r>
          </a:p>
          <a:p>
            <a:pPr marL="203200" indent="0" algn="ctr">
              <a:spcAft>
                <a:spcPts val="1200"/>
              </a:spcAft>
              <a:buNone/>
            </a:pPr>
            <a:r>
              <a:rPr lang="en-US" sz="2000" dirty="0"/>
              <a:t>The mission of EUSOM FMIG is to build excitement and support for Family Medicine among Emory health professional students. We do this by educating students about the diversity and breadth of family practice and creating opportunities for longitudinal mentorship.</a:t>
            </a:r>
          </a:p>
          <a:p>
            <a:pPr marL="203200" indent="0" algn="ctr">
              <a:buNone/>
            </a:pPr>
            <a:r>
              <a:rPr lang="en-US" sz="2400" b="1" dirty="0"/>
              <a:t>How to fulfill our Purpose</a:t>
            </a:r>
            <a:r>
              <a:rPr lang="en-US" sz="2400" b="1" dirty="0" smtClean="0"/>
              <a:t>:</a:t>
            </a:r>
          </a:p>
          <a:p>
            <a:pPr marL="203200" indent="0" algn="ctr">
              <a:buNone/>
            </a:pPr>
            <a:r>
              <a:rPr lang="en-US" sz="2000" dirty="0"/>
              <a:t>Building excitement and support for Family Medicine through Lunch Time Talks, Dinner Panels, Procedure Fairs, Networking Events</a:t>
            </a:r>
          </a:p>
          <a:p>
            <a:pPr marL="203200" indent="0">
              <a:buNone/>
            </a:pPr>
            <a:endParaRPr lang="en-US" sz="2400" dirty="0" smtClean="0">
              <a:solidFill>
                <a:srgbClr val="FF0000"/>
              </a:solidFill>
            </a:endParaRPr>
          </a:p>
          <a:p>
            <a:pPr marL="203200" indent="0" algn="ctr">
              <a:buNone/>
            </a:pPr>
            <a:r>
              <a:rPr lang="en-US" sz="2800" dirty="0" smtClean="0">
                <a:solidFill>
                  <a:srgbClr val="FF0000"/>
                </a:solidFill>
              </a:rPr>
              <a:t>What’s </a:t>
            </a:r>
            <a:r>
              <a:rPr lang="en-US" sz="2800" i="1" dirty="0">
                <a:solidFill>
                  <a:srgbClr val="FF0000"/>
                </a:solidFill>
              </a:rPr>
              <a:t>your </a:t>
            </a:r>
            <a:r>
              <a:rPr lang="en-US" sz="2800" dirty="0">
                <a:solidFill>
                  <a:srgbClr val="FF0000"/>
                </a:solidFill>
              </a:rPr>
              <a:t>purpose and how will you fulfill it?</a:t>
            </a:r>
          </a:p>
          <a:p>
            <a:pPr marL="203200" indent="0" algn="ctr">
              <a:buNone/>
            </a:pPr>
            <a:endParaRPr lang="en-US" sz="2000" dirty="0"/>
          </a:p>
          <a:p>
            <a:pPr marL="0" marR="0" lvl="0" indent="0" algn="ctr" rtl="0">
              <a:spcBef>
                <a:spcPts val="640"/>
              </a:spcBef>
              <a:spcAft>
                <a:spcPts val="0"/>
              </a:spcAft>
              <a:buNone/>
            </a:pPr>
            <a:endParaRPr lang="en-US" sz="2000" dirty="0" smtClean="0">
              <a:solidFill>
                <a:schemeClr val="tx1"/>
              </a:solidFill>
            </a:endParaRPr>
          </a:p>
          <a:p>
            <a:pPr marL="0" marR="0" lvl="0" indent="0" algn="ctr" rtl="0">
              <a:spcBef>
                <a:spcPts val="640"/>
              </a:spcBef>
              <a:spcAft>
                <a:spcPts val="0"/>
              </a:spcAft>
              <a:buNone/>
            </a:pPr>
            <a:endParaRPr sz="2400" dirty="0">
              <a:solidFill>
                <a:srgbClr val="FF0000"/>
              </a:solidFill>
            </a:endParaRPr>
          </a:p>
          <a:p>
            <a:pPr marL="342900" marR="0" lvl="0" indent="-342900" algn="l" rtl="0">
              <a:spcBef>
                <a:spcPts val="640"/>
              </a:spcBef>
              <a:buClr>
                <a:schemeClr val="dk1"/>
              </a:buClr>
              <a:buSzPct val="100000"/>
              <a:buFont typeface="Arial"/>
              <a:buNone/>
            </a:pPr>
            <a:endParaRPr sz="3200" b="0" i="0" u="none" strike="noStrike" cap="none" dirty="0">
              <a:solidFill>
                <a:schemeClr val="dk1"/>
              </a:solidFill>
              <a:latin typeface="Helvetica Neue"/>
              <a:ea typeface="Helvetica Neue"/>
              <a:cs typeface="Helvetica Neue"/>
              <a:sym typeface="Helvetica Neue"/>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Shape 101"/>
          <p:cNvSpPr txBox="1">
            <a:spLocks noGrp="1"/>
          </p:cNvSpPr>
          <p:nvPr>
            <p:ph type="title"/>
          </p:nvPr>
        </p:nvSpPr>
        <p:spPr>
          <a:xfrm>
            <a:off x="457200" y="897866"/>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Helvetica Neue"/>
              <a:buNone/>
            </a:pPr>
            <a:r>
              <a:rPr lang="en-US" sz="3600" b="1" i="0" u="none" strike="noStrike" cap="none" dirty="0">
                <a:solidFill>
                  <a:schemeClr val="dk1"/>
                </a:solidFill>
                <a:latin typeface="Helvetica Neue"/>
                <a:ea typeface="Helvetica Neue"/>
                <a:cs typeface="Helvetica Neue"/>
                <a:sym typeface="Helvetica Neue"/>
              </a:rPr>
              <a:t>You can make a difference in Family Medicine</a:t>
            </a:r>
          </a:p>
        </p:txBody>
      </p:sp>
      <p:sp>
        <p:nvSpPr>
          <p:cNvPr id="102" name="Shape 102"/>
          <p:cNvSpPr txBox="1">
            <a:spLocks noGrp="1"/>
          </p:cNvSpPr>
          <p:nvPr>
            <p:ph type="body" idx="1"/>
          </p:nvPr>
        </p:nvSpPr>
        <p:spPr>
          <a:xfrm>
            <a:off x="457200" y="2121099"/>
            <a:ext cx="8229600" cy="3946800"/>
          </a:xfrm>
          <a:prstGeom prst="rect">
            <a:avLst/>
          </a:prstGeom>
          <a:noFill/>
          <a:ln>
            <a:noFill/>
          </a:ln>
        </p:spPr>
        <p:txBody>
          <a:bodyPr lIns="91425" tIns="45700" rIns="91425" bIns="45700" anchor="t" anchorCtr="0">
            <a:noAutofit/>
          </a:bodyPr>
          <a:lstStyle/>
          <a:p>
            <a:pPr marL="457200" indent="-457200">
              <a:spcBef>
                <a:spcPts val="0"/>
              </a:spcBef>
              <a:spcAft>
                <a:spcPts val="600"/>
              </a:spcAft>
            </a:pPr>
            <a:r>
              <a:rPr lang="en-US" sz="3200" b="0" i="0" u="none" strike="noStrike" cap="none" dirty="0">
                <a:solidFill>
                  <a:schemeClr val="dk1"/>
                </a:solidFill>
                <a:latin typeface="Helvetica Neue"/>
                <a:ea typeface="Helvetica Neue"/>
                <a:cs typeface="Helvetica Neue"/>
                <a:sym typeface="Helvetica Neue"/>
              </a:rPr>
              <a:t>It can start with your FMIG</a:t>
            </a:r>
          </a:p>
          <a:p>
            <a:pPr marL="374650" indent="-285750">
              <a:spcBef>
                <a:spcPts val="0"/>
              </a:spcBef>
              <a:spcAft>
                <a:spcPts val="600"/>
              </a:spcAft>
              <a:buClr>
                <a:srgbClr val="000000"/>
              </a:buClr>
            </a:pPr>
            <a:r>
              <a:rPr lang="en-US" sz="1800" i="1" dirty="0">
                <a:solidFill>
                  <a:srgbClr val="000000"/>
                </a:solidFill>
                <a:latin typeface="Calibri"/>
                <a:ea typeface="Calibri"/>
                <a:cs typeface="Calibri"/>
                <a:sym typeface="Calibri"/>
              </a:rPr>
              <a:t>I loved this event! It was great to connect with family med professionals and be exposed to procedures that I likely wouldn't see for a couple of years!</a:t>
            </a:r>
          </a:p>
          <a:p>
            <a:pPr marL="374650" indent="-285750">
              <a:spcBef>
                <a:spcPts val="0"/>
              </a:spcBef>
              <a:spcAft>
                <a:spcPts val="600"/>
              </a:spcAft>
              <a:buClr>
                <a:srgbClr val="000000"/>
              </a:buClr>
            </a:pPr>
            <a:r>
              <a:rPr lang="en-US" sz="1800" i="1" dirty="0">
                <a:solidFill>
                  <a:srgbClr val="000000"/>
                </a:solidFill>
                <a:latin typeface="Calibri"/>
                <a:ea typeface="Calibri"/>
                <a:cs typeface="Calibri"/>
                <a:sym typeface="Calibri"/>
              </a:rPr>
              <a:t>I love the hands on nature of this event. It reminds me of why I went into medicine and helps me stay excited and motivated in the classroom setting. It is obvious how much all of the doctors love their job. </a:t>
            </a:r>
          </a:p>
          <a:p>
            <a:pPr marL="374650" indent="-285750">
              <a:spcBef>
                <a:spcPts val="0"/>
              </a:spcBef>
              <a:spcAft>
                <a:spcPts val="600"/>
              </a:spcAft>
              <a:buClr>
                <a:srgbClr val="000000"/>
              </a:buClr>
            </a:pPr>
            <a:r>
              <a:rPr lang="en-US" sz="1800" i="1" dirty="0">
                <a:solidFill>
                  <a:srgbClr val="000000"/>
                </a:solidFill>
                <a:latin typeface="Calibri"/>
                <a:ea typeface="Calibri"/>
                <a:cs typeface="Calibri"/>
                <a:sym typeface="Calibri"/>
              </a:rPr>
              <a:t>I LOVED IT. I had the opportunity to speak to Allison Couture, a family medicine resident, during the GYN procedures workshop; she was a great teacher and also gave valuable insight into why she chose/enjoys family medicine. </a:t>
            </a:r>
          </a:p>
          <a:p>
            <a:pPr marL="374650" indent="-285750">
              <a:spcBef>
                <a:spcPts val="0"/>
              </a:spcBef>
              <a:spcAft>
                <a:spcPts val="600"/>
              </a:spcAft>
              <a:buClr>
                <a:srgbClr val="000000"/>
              </a:buClr>
            </a:pPr>
            <a:r>
              <a:rPr lang="en-US" sz="1800" i="1" dirty="0" smtClean="0">
                <a:solidFill>
                  <a:srgbClr val="000000"/>
                </a:solidFill>
                <a:latin typeface="Calibri"/>
                <a:ea typeface="Calibri"/>
                <a:cs typeface="Calibri"/>
                <a:sym typeface="Calibri"/>
              </a:rPr>
              <a:t>The </a:t>
            </a:r>
            <a:r>
              <a:rPr lang="en-US" sz="1800" i="1" dirty="0">
                <a:solidFill>
                  <a:srgbClr val="000000"/>
                </a:solidFill>
                <a:latin typeface="Calibri"/>
                <a:ea typeface="Calibri"/>
                <a:cs typeface="Calibri"/>
                <a:sym typeface="Calibri"/>
              </a:rPr>
              <a:t>personal stories that painted a comprehensive &amp; authentic picture of FM.</a:t>
            </a:r>
          </a:p>
          <a:p>
            <a:pPr marL="374650" indent="-285750">
              <a:spcBef>
                <a:spcPts val="0"/>
              </a:spcBef>
              <a:buClr>
                <a:srgbClr val="000000"/>
              </a:buClr>
            </a:pPr>
            <a:r>
              <a:rPr lang="en-US" sz="1800" i="1" dirty="0">
                <a:solidFill>
                  <a:srgbClr val="000000"/>
                </a:solidFill>
                <a:latin typeface="Calibri"/>
                <a:ea typeface="Calibri"/>
                <a:cs typeface="Calibri"/>
                <a:sym typeface="Calibri"/>
              </a:rPr>
              <a:t>Excellent speaker! Was not aware of so many opportunities in FM! Also, loved the statistics</a:t>
            </a:r>
          </a:p>
          <a:p>
            <a:pPr marL="0" marR="0" lvl="0" indent="0" algn="l" rtl="0">
              <a:spcBef>
                <a:spcPts val="0"/>
              </a:spcBef>
              <a:buNone/>
            </a:pPr>
            <a:endParaRPr sz="1800" dirty="0">
              <a:solidFill>
                <a:srgbClr val="000000"/>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t="6853" b="6662"/>
          <a:stretch/>
        </p:blipFill>
        <p:spPr>
          <a:xfrm>
            <a:off x="627316" y="961909"/>
            <a:ext cx="4869717" cy="3157827"/>
          </a:xfrm>
          <a:prstGeom prst="rect">
            <a:avLst/>
          </a:prstGeom>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5792163" y="148189"/>
            <a:ext cx="3067940" cy="3458966"/>
          </a:xfrm>
          <a:prstGeom prst="rect">
            <a:avLst/>
          </a:prstGeom>
        </p:spPr>
      </p:pic>
      <p:pic>
        <p:nvPicPr>
          <p:cNvPr id="7" name="Picture 6"/>
          <p:cNvPicPr>
            <a:picLocks noChangeAspect="1"/>
          </p:cNvPicPr>
          <p:nvPr/>
        </p:nvPicPr>
        <p:blipFill rotWithShape="1">
          <a:blip r:embed="rId6" cstate="hqprint">
            <a:extLst>
              <a:ext uri="{28A0092B-C50C-407E-A947-70E740481C1C}">
                <a14:useLocalDpi xmlns:a14="http://schemas.microsoft.com/office/drawing/2010/main" val="0"/>
              </a:ext>
            </a:extLst>
          </a:blip>
          <a:srcRect t="27282"/>
          <a:stretch/>
        </p:blipFill>
        <p:spPr>
          <a:xfrm>
            <a:off x="826364" y="4263656"/>
            <a:ext cx="3861148" cy="2105246"/>
          </a:xfrm>
          <a:prstGeom prst="rect">
            <a:avLst/>
          </a:prstGeom>
        </p:spPr>
      </p:pic>
      <p:pic>
        <p:nvPicPr>
          <p:cNvPr id="2" name="Picture 1"/>
          <p:cNvPicPr>
            <a:picLocks noChangeAspect="1"/>
          </p:cNvPicPr>
          <p:nvPr/>
        </p:nvPicPr>
        <p:blipFill rotWithShape="1">
          <a:blip r:embed="rId7" cstate="print">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a:ext>
            </a:extLst>
          </a:blip>
          <a:srcRect l="34006" t="5071" r="23548" b="3422"/>
          <a:stretch/>
        </p:blipFill>
        <p:spPr>
          <a:xfrm rot="5400000">
            <a:off x="5349347" y="3394097"/>
            <a:ext cx="2910980" cy="3530010"/>
          </a:xfrm>
          <a:prstGeom prst="rect">
            <a:avLst/>
          </a:prstGeom>
        </p:spPr>
      </p:pic>
    </p:spTree>
    <p:extLst>
      <p:ext uri="{BB962C8B-B14F-4D97-AF65-F5344CB8AC3E}">
        <p14:creationId xmlns:p14="http://schemas.microsoft.com/office/powerpoint/2010/main" val="317666877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180202" y="244329"/>
            <a:ext cx="3762462" cy="5643693"/>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26502" y="1563498"/>
            <a:ext cx="4743975" cy="4559417"/>
          </a:xfrm>
          <a:prstGeom prst="rect">
            <a:avLst/>
          </a:prstGeom>
        </p:spPr>
      </p:pic>
    </p:spTree>
    <p:extLst>
      <p:ext uri="{BB962C8B-B14F-4D97-AF65-F5344CB8AC3E}">
        <p14:creationId xmlns:p14="http://schemas.microsoft.com/office/powerpoint/2010/main" val="222456915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isplaying DSC_0204.jpg"/>
          <p:cNvSpPr>
            <a:spLocks noChangeAspect="1" noChangeArrowheads="1"/>
          </p:cNvSpPr>
          <p:nvPr/>
        </p:nvSpPr>
        <p:spPr bwMode="auto">
          <a:xfrm>
            <a:off x="612775" y="36036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194284" y="3408282"/>
            <a:ext cx="4554908" cy="3027829"/>
          </a:xfrm>
          <a:prstGeom prst="rect">
            <a:avLst/>
          </a:prstGeom>
        </p:spPr>
      </p:pic>
      <p:pic>
        <p:nvPicPr>
          <p:cNvPr id="9" name="Picture 8"/>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4967940" y="4141515"/>
            <a:ext cx="3858936" cy="2565189"/>
          </a:xfrm>
          <a:prstGeom prst="rect">
            <a:avLst/>
          </a:prstGeom>
        </p:spPr>
      </p:pic>
      <p:pic>
        <p:nvPicPr>
          <p:cNvPr id="10" name="Picture 9"/>
          <p:cNvPicPr>
            <a:picLocks noChangeAspect="1"/>
          </p:cNvPicPr>
          <p:nvPr/>
        </p:nvPicPr>
        <p:blipFill>
          <a:blip r:embed="rId7">
            <a:extLst>
              <a:ext uri="{BEBA8EAE-BF5A-486C-A8C5-ECC9F3942E4B}">
                <a14:imgProps xmlns:a14="http://schemas.microsoft.com/office/drawing/2010/main">
                  <a14:imgLayer r:embed="rId8">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4220686" y="837223"/>
            <a:ext cx="4779678" cy="3170195"/>
          </a:xfrm>
          <a:prstGeom prst="rect">
            <a:avLst/>
          </a:prstGeom>
        </p:spPr>
      </p:pic>
      <p:pic>
        <p:nvPicPr>
          <p:cNvPr id="11" name="Picture 10"/>
          <p:cNvPicPr>
            <a:picLocks noChangeAspect="1"/>
          </p:cNvPicPr>
          <p:nvPr/>
        </p:nvPicPr>
        <p:blipFill rotWithShape="1">
          <a:blip r:embed="rId9">
            <a:extLst>
              <a:ext uri="{BEBA8EAE-BF5A-486C-A8C5-ECC9F3942E4B}">
                <a14:imgProps xmlns:a14="http://schemas.microsoft.com/office/drawing/2010/main">
                  <a14:imgLayer r:embed="rId10">
                    <a14:imgEffect>
                      <a14:brightnessContrast bright="20000" contrast="-20000"/>
                    </a14:imgEffect>
                  </a14:imgLayer>
                </a14:imgProps>
              </a:ext>
              <a:ext uri="{28A0092B-C50C-407E-A947-70E740481C1C}">
                <a14:useLocalDpi xmlns:a14="http://schemas.microsoft.com/office/drawing/2010/main" val="0"/>
              </a:ext>
            </a:extLst>
          </a:blip>
          <a:srcRect l="3808" t="5422" r="18154" b="14524"/>
          <a:stretch/>
        </p:blipFill>
        <p:spPr>
          <a:xfrm>
            <a:off x="538075" y="973123"/>
            <a:ext cx="3414776" cy="2329099"/>
          </a:xfrm>
          <a:prstGeom prst="rect">
            <a:avLst/>
          </a:prstGeom>
        </p:spPr>
      </p:pic>
    </p:spTree>
    <p:extLst>
      <p:ext uri="{BB962C8B-B14F-4D97-AF65-F5344CB8AC3E}">
        <p14:creationId xmlns:p14="http://schemas.microsoft.com/office/powerpoint/2010/main" val="368799067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Presenters</a:t>
            </a:r>
            <a:endParaRPr lang="en-US" dirty="0"/>
          </a:p>
        </p:txBody>
      </p:sp>
      <p:sp>
        <p:nvSpPr>
          <p:cNvPr id="3" name="Text Placeholder 2"/>
          <p:cNvSpPr>
            <a:spLocks noGrp="1"/>
          </p:cNvSpPr>
          <p:nvPr>
            <p:ph type="body" idx="1"/>
          </p:nvPr>
        </p:nvSpPr>
        <p:spPr/>
        <p:txBody>
          <a:bodyPr/>
          <a:lstStyle/>
          <a:p>
            <a:pPr lvl="0" indent="-342900">
              <a:spcBef>
                <a:spcPts val="0"/>
              </a:spcBef>
            </a:pPr>
            <a:r>
              <a:rPr lang="en-US" dirty="0"/>
              <a:t>Joyce Jeardeau </a:t>
            </a:r>
          </a:p>
          <a:p>
            <a:pPr lvl="1" indent="-342900">
              <a:spcBef>
                <a:spcPts val="0"/>
              </a:spcBef>
              <a:buFont typeface="Arial"/>
              <a:buChar char="•"/>
            </a:pPr>
            <a:r>
              <a:rPr lang="en-US" dirty="0"/>
              <a:t>University of Wisconsin, Madison</a:t>
            </a:r>
          </a:p>
          <a:p>
            <a:pPr lvl="0" indent="-342900"/>
            <a:r>
              <a:rPr lang="en-US" dirty="0"/>
              <a:t>Peter Cao </a:t>
            </a:r>
          </a:p>
          <a:p>
            <a:pPr lvl="1" indent="-342900">
              <a:spcBef>
                <a:spcPts val="640"/>
              </a:spcBef>
              <a:buFont typeface="Arial"/>
              <a:buChar char="•"/>
            </a:pPr>
            <a:r>
              <a:rPr lang="en-US" dirty="0"/>
              <a:t>University of Minnesota, Twin Cities </a:t>
            </a:r>
          </a:p>
          <a:p>
            <a:pPr lvl="0" indent="-342900"/>
            <a:r>
              <a:rPr lang="en-US" dirty="0"/>
              <a:t>Porsha Clayton </a:t>
            </a:r>
          </a:p>
          <a:p>
            <a:pPr lvl="1" indent="-342900">
              <a:spcBef>
                <a:spcPts val="640"/>
              </a:spcBef>
              <a:buFont typeface="Arial"/>
              <a:buChar char="•"/>
            </a:pPr>
            <a:r>
              <a:rPr lang="en-US" dirty="0"/>
              <a:t>Emory University School of Medicine, Atlanta</a:t>
            </a:r>
          </a:p>
        </p:txBody>
      </p:sp>
    </p:spTree>
    <p:extLst>
      <p:ext uri="{BB962C8B-B14F-4D97-AF65-F5344CB8AC3E}">
        <p14:creationId xmlns:p14="http://schemas.microsoft.com/office/powerpoint/2010/main" val="63820393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Shape 107"/>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Helvetica Neue"/>
              <a:buNone/>
            </a:pPr>
            <a:r>
              <a:rPr lang="en-US" sz="3600"/>
              <a:t>Acknowledgements</a:t>
            </a:r>
            <a:r>
              <a:rPr lang="en-US" sz="3600" b="1" i="0" u="none" strike="noStrike" cap="none">
                <a:solidFill>
                  <a:schemeClr val="dk1"/>
                </a:solidFill>
                <a:latin typeface="Helvetica Neue"/>
                <a:ea typeface="Helvetica Neue"/>
                <a:cs typeface="Helvetica Neue"/>
                <a:sym typeface="Helvetica Neue"/>
              </a:rPr>
              <a:t> and </a:t>
            </a:r>
            <a:r>
              <a:rPr lang="en-US" sz="3600"/>
              <a:t>Resources</a:t>
            </a:r>
            <a:r>
              <a:rPr lang="en-US" sz="4000" b="1" i="0" u="none" strike="noStrike" cap="none">
                <a:solidFill>
                  <a:schemeClr val="dk1"/>
                </a:solidFill>
                <a:latin typeface="Helvetica Neue"/>
                <a:ea typeface="Helvetica Neue"/>
                <a:cs typeface="Helvetica Neue"/>
                <a:sym typeface="Helvetica Neue"/>
              </a:rPr>
              <a:t> </a:t>
            </a:r>
          </a:p>
        </p:txBody>
      </p:sp>
      <p:sp>
        <p:nvSpPr>
          <p:cNvPr id="108" name="Shape 108"/>
          <p:cNvSpPr txBox="1">
            <a:spLocks noGrp="1"/>
          </p:cNvSpPr>
          <p:nvPr>
            <p:ph type="body" idx="1"/>
          </p:nvPr>
        </p:nvSpPr>
        <p:spPr>
          <a:prstGeom prst="rect">
            <a:avLst/>
          </a:prstGeom>
          <a:noFill/>
          <a:ln>
            <a:noFill/>
          </a:ln>
        </p:spPr>
        <p:txBody>
          <a:bodyPr lIns="91425" tIns="45700" rIns="91425" bIns="45700" anchor="t" anchorCtr="0">
            <a:noAutofit/>
          </a:bodyPr>
          <a:lstStyle/>
          <a:p>
            <a:pPr marL="342900" marR="0" lvl="0" indent="-342900" algn="l" rtl="0">
              <a:spcBef>
                <a:spcPts val="0"/>
              </a:spcBef>
              <a:buClr>
                <a:schemeClr val="dk1"/>
              </a:buClr>
              <a:buSzPct val="100000"/>
              <a:buFont typeface="Arial"/>
              <a:buChar char="•"/>
            </a:pPr>
            <a:r>
              <a:rPr lang="en-US" sz="2400" b="0" i="0" u="none" strike="noStrike" cap="none" dirty="0">
                <a:solidFill>
                  <a:schemeClr val="dk1"/>
                </a:solidFill>
                <a:sym typeface="Helvetica Neue"/>
              </a:rPr>
              <a:t>AAFP – for the use of information on their </a:t>
            </a:r>
            <a:r>
              <a:rPr lang="en-US" sz="2400" b="0" i="0" u="none" strike="noStrike" cap="none" dirty="0" smtClean="0">
                <a:solidFill>
                  <a:schemeClr val="dk1"/>
                </a:solidFill>
                <a:sym typeface="Helvetica Neue"/>
              </a:rPr>
              <a:t>website</a:t>
            </a:r>
          </a:p>
          <a:p>
            <a:pPr marL="342900" marR="0" lvl="0" indent="-342900" algn="l" rtl="0">
              <a:spcBef>
                <a:spcPts val="0"/>
              </a:spcBef>
              <a:buClr>
                <a:schemeClr val="dk1"/>
              </a:buClr>
              <a:buSzPct val="100000"/>
              <a:buFont typeface="Arial"/>
              <a:buChar char="•"/>
            </a:pPr>
            <a:endParaRPr lang="en-US" sz="2400" b="0" i="0" u="none" strike="noStrike" cap="none" dirty="0">
              <a:solidFill>
                <a:schemeClr val="tx1"/>
              </a:solidFill>
              <a:sym typeface="Helvetica Neue"/>
            </a:endParaRPr>
          </a:p>
          <a:p>
            <a:pPr indent="-342900">
              <a:spcBef>
                <a:spcPts val="0"/>
              </a:spcBef>
              <a:buClr>
                <a:srgbClr val="000000"/>
              </a:buClr>
            </a:pPr>
            <a:r>
              <a:rPr lang="en-US" sz="2400" dirty="0" smtClean="0">
                <a:solidFill>
                  <a:schemeClr val="tx1"/>
                </a:solidFill>
              </a:rPr>
              <a:t>word </a:t>
            </a:r>
            <a:r>
              <a:rPr lang="en-US" sz="2400" dirty="0">
                <a:solidFill>
                  <a:schemeClr val="tx1"/>
                </a:solidFill>
              </a:rPr>
              <a:t>cloud template </a:t>
            </a:r>
            <a:r>
              <a:rPr lang="en-US" sz="2400" dirty="0" smtClean="0">
                <a:solidFill>
                  <a:schemeClr val="tx1"/>
                </a:solidFill>
              </a:rPr>
              <a:t>tool:  </a:t>
            </a:r>
            <a:r>
              <a:rPr lang="en-US" sz="2400" u="sng" dirty="0" smtClean="0">
                <a:solidFill>
                  <a:schemeClr val="tx1"/>
                </a:solidFill>
                <a:hlinkClick r:id="rId3"/>
              </a:rPr>
              <a:t>http</a:t>
            </a:r>
            <a:r>
              <a:rPr lang="en-US" sz="2400" u="sng" dirty="0">
                <a:solidFill>
                  <a:schemeClr val="tx1"/>
                </a:solidFill>
                <a:hlinkClick r:id="rId3"/>
              </a:rPr>
              <a:t>://</a:t>
            </a:r>
            <a:r>
              <a:rPr lang="en-US" sz="2400" u="sng" dirty="0" smtClean="0">
                <a:solidFill>
                  <a:schemeClr val="tx1"/>
                </a:solidFill>
                <a:hlinkClick r:id="rId3"/>
              </a:rPr>
              <a:t>www.wordclouds.com</a:t>
            </a:r>
            <a:endParaRPr lang="en-US" sz="2400" u="sng" dirty="0">
              <a:solidFill>
                <a:schemeClr val="tx1"/>
              </a:solidFill>
            </a:endParaRPr>
          </a:p>
          <a:p>
            <a:pPr indent="-342900">
              <a:spcBef>
                <a:spcPts val="0"/>
              </a:spcBef>
              <a:buClr>
                <a:srgbClr val="000000"/>
              </a:buClr>
            </a:pPr>
            <a:endParaRPr lang="en-US" sz="2400" dirty="0">
              <a:solidFill>
                <a:schemeClr val="tx1"/>
              </a:solidFill>
            </a:endParaRPr>
          </a:p>
          <a:p>
            <a:pPr indent="-342900">
              <a:spcBef>
                <a:spcPts val="0"/>
              </a:spcBef>
              <a:buClr>
                <a:srgbClr val="000000"/>
              </a:buClr>
            </a:pPr>
            <a:r>
              <a:rPr lang="en-US" sz="2400" dirty="0">
                <a:solidFill>
                  <a:schemeClr val="tx1"/>
                </a:solidFill>
              </a:rPr>
              <a:t>FMIG Network Faculty and Staff Advisors and Supporters Online </a:t>
            </a:r>
            <a:r>
              <a:rPr lang="en-US" sz="2400" dirty="0" smtClean="0">
                <a:solidFill>
                  <a:schemeClr val="tx1"/>
                </a:solidFill>
              </a:rPr>
              <a:t>Community – please join! </a:t>
            </a:r>
          </a:p>
          <a:p>
            <a:pPr indent="-342900">
              <a:spcBef>
                <a:spcPts val="0"/>
              </a:spcBef>
              <a:buClr>
                <a:srgbClr val="000000"/>
              </a:buClr>
            </a:pPr>
            <a:endParaRPr lang="en-US" sz="2400" dirty="0" smtClean="0">
              <a:solidFill>
                <a:schemeClr val="tx1"/>
              </a:solidFill>
              <a:hlinkClick r:id="rId4"/>
            </a:endParaRPr>
          </a:p>
          <a:p>
            <a:pPr marL="0" lvl="0" indent="0">
              <a:spcBef>
                <a:spcPts val="0"/>
              </a:spcBef>
              <a:buClr>
                <a:srgbClr val="000000"/>
              </a:buClr>
              <a:buNone/>
            </a:pPr>
            <a:r>
              <a:rPr lang="en-US" sz="2400" dirty="0" smtClean="0">
                <a:solidFill>
                  <a:schemeClr val="tx1"/>
                </a:solidFill>
                <a:hlinkClick r:id="rId4"/>
              </a:rPr>
              <a:t>www.aafp.org/medical-school-residency/internal/online-community/fmig-faculty-community-form.html</a:t>
            </a:r>
            <a:endParaRPr lang="en-US" sz="2400" dirty="0" smtClean="0">
              <a:solidFill>
                <a:schemeClr val="tx1"/>
              </a:solidFill>
            </a:endParaRPr>
          </a:p>
          <a:p>
            <a:pPr marL="0" lvl="0" indent="0">
              <a:spcBef>
                <a:spcPts val="0"/>
              </a:spcBef>
              <a:buClr>
                <a:srgbClr val="000000"/>
              </a:buClr>
              <a:buNone/>
            </a:pPr>
            <a:endParaRPr lang="en-US" sz="2400" dirty="0">
              <a:solidFill>
                <a:schemeClr val="tx1"/>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Shape 113"/>
          <p:cNvSpPr txBox="1">
            <a:spLocks noGrp="1"/>
          </p:cNvSpPr>
          <p:nvPr>
            <p:ph type="body" idx="1"/>
          </p:nvPr>
        </p:nvSpPr>
        <p:spPr>
          <a:xfrm>
            <a:off x="392068" y="2529333"/>
            <a:ext cx="8400499" cy="2172981"/>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Arial"/>
              <a:buNone/>
            </a:pPr>
            <a:r>
              <a:rPr lang="en-US" sz="3200" b="0" i="0" u="none" strike="noStrike" cap="none">
                <a:solidFill>
                  <a:schemeClr val="dk1"/>
                </a:solidFill>
                <a:latin typeface="Helvetica Neue"/>
                <a:ea typeface="Helvetica Neue"/>
                <a:cs typeface="Helvetica Neue"/>
                <a:sym typeface="Helvetica Neue"/>
              </a:rPr>
              <a:t>Please evaluate this presentation using the conference mobile app! Simply click on the "clipboard" icon       on the presentation page.</a:t>
            </a:r>
          </a:p>
        </p:txBody>
      </p:sp>
      <p:pic>
        <p:nvPicPr>
          <p:cNvPr id="114" name="Shape 114" descr="Clipboard.jpg"/>
          <p:cNvPicPr preferRelativeResize="0"/>
          <p:nvPr/>
        </p:nvPicPr>
        <p:blipFill rotWithShape="1">
          <a:blip r:embed="rId3">
            <a:alphaModFix/>
            <a:extLst>
              <a:ext uri="{28A0092B-C50C-407E-A947-70E740481C1C}">
                <a14:useLocalDpi xmlns:a14="http://schemas.microsoft.com/office/drawing/2010/main" val="0"/>
              </a:ext>
            </a:extLst>
          </a:blip>
          <a:srcRect/>
          <a:stretch/>
        </p:blipFill>
        <p:spPr>
          <a:xfrm>
            <a:off x="3574484" y="3615823"/>
            <a:ext cx="465083" cy="491989"/>
          </a:xfrm>
          <a:prstGeom prst="rect">
            <a:avLst/>
          </a:prstGeom>
          <a:noFill/>
          <a:ln>
            <a:noFill/>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5"/>
        <p:cNvGrpSpPr/>
        <p:nvPr/>
      </p:nvGrpSpPr>
      <p:grpSpPr>
        <a:xfrm>
          <a:off x="0" y="0"/>
          <a:ext cx="0" cy="0"/>
          <a:chOff x="0" y="0"/>
          <a:chExt cx="0" cy="0"/>
        </a:xfrm>
      </p:grpSpPr>
      <p:sp>
        <p:nvSpPr>
          <p:cNvPr id="36" name="Shape 36"/>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Helvetica Neue"/>
              <a:buNone/>
            </a:pPr>
            <a:r>
              <a:rPr lang="en-US" sz="4000" b="1" i="0" u="none" strike="noStrike" cap="none">
                <a:solidFill>
                  <a:schemeClr val="dk1"/>
                </a:solidFill>
                <a:latin typeface="Helvetica Neue"/>
                <a:ea typeface="Helvetica Neue"/>
                <a:cs typeface="Helvetica Neue"/>
                <a:sym typeface="Helvetica Neue"/>
              </a:rPr>
              <a:t>Goals</a:t>
            </a:r>
          </a:p>
        </p:txBody>
      </p:sp>
      <p:sp>
        <p:nvSpPr>
          <p:cNvPr id="37" name="Shape 37"/>
          <p:cNvSpPr txBox="1">
            <a:spLocks noGrp="1"/>
          </p:cNvSpPr>
          <p:nvPr>
            <p:ph type="body" idx="1"/>
          </p:nvPr>
        </p:nvSpPr>
        <p:spPr>
          <a:prstGeom prst="rect">
            <a:avLst/>
          </a:prstGeom>
          <a:noFill/>
          <a:ln>
            <a:noFill/>
          </a:ln>
        </p:spPr>
        <p:txBody>
          <a:bodyPr lIns="91425" tIns="45700" rIns="91425" bIns="45700" anchor="t" anchorCtr="0">
            <a:noAutofit/>
          </a:bodyPr>
          <a:lstStyle/>
          <a:p>
            <a:pPr marL="393700" indent="-342900">
              <a:spcBef>
                <a:spcPts val="0"/>
              </a:spcBef>
              <a:spcAft>
                <a:spcPts val="600"/>
              </a:spcAft>
            </a:pPr>
            <a:r>
              <a:rPr lang="en-US" sz="2400" dirty="0">
                <a:solidFill>
                  <a:schemeClr val="tx1"/>
                </a:solidFill>
              </a:rPr>
              <a:t>Highlight the resources available to FMIG Student Leaders, Faculty Advisors and Staff Advisors that will help facilitate a successful and strong </a:t>
            </a:r>
            <a:r>
              <a:rPr lang="en-US" sz="2400" dirty="0" smtClean="0">
                <a:solidFill>
                  <a:schemeClr val="tx1"/>
                </a:solidFill>
              </a:rPr>
              <a:t>FMIG</a:t>
            </a:r>
          </a:p>
          <a:p>
            <a:pPr marL="393700" indent="-342900">
              <a:spcBef>
                <a:spcPts val="0"/>
              </a:spcBef>
              <a:spcAft>
                <a:spcPts val="600"/>
              </a:spcAft>
            </a:pPr>
            <a:r>
              <a:rPr lang="en-US" sz="2400" dirty="0" smtClean="0">
                <a:solidFill>
                  <a:schemeClr val="tx1"/>
                </a:solidFill>
              </a:rPr>
              <a:t>Stepping </a:t>
            </a:r>
            <a:r>
              <a:rPr lang="en-US" sz="2400" dirty="0">
                <a:solidFill>
                  <a:schemeClr val="tx1"/>
                </a:solidFill>
              </a:rPr>
              <a:t>stones for success - </a:t>
            </a:r>
            <a:r>
              <a:rPr lang="en-US" sz="2400" dirty="0" smtClean="0">
                <a:solidFill>
                  <a:schemeClr val="tx1"/>
                </a:solidFill>
              </a:rPr>
              <a:t>milestones?</a:t>
            </a:r>
          </a:p>
          <a:p>
            <a:pPr marL="393700" indent="-342900">
              <a:spcBef>
                <a:spcPts val="0"/>
              </a:spcBef>
            </a:pPr>
            <a:r>
              <a:rPr lang="en-US" sz="2400" dirty="0" smtClean="0">
                <a:solidFill>
                  <a:schemeClr val="tx1"/>
                </a:solidFill>
              </a:rPr>
              <a:t>Identify </a:t>
            </a:r>
            <a:r>
              <a:rPr lang="en-US" sz="2400" dirty="0">
                <a:solidFill>
                  <a:schemeClr val="tx1"/>
                </a:solidFill>
              </a:rPr>
              <a:t>best practices - what’s working</a:t>
            </a:r>
          </a:p>
          <a:p>
            <a:pPr marL="0" indent="0">
              <a:buNone/>
            </a:pPr>
            <a:endParaRPr sz="3200" b="0" i="0" u="none" strike="noStrike" cap="none" dirty="0">
              <a:solidFill>
                <a:schemeClr val="dk1"/>
              </a:solidFill>
              <a:latin typeface="Helvetica Neue"/>
              <a:ea typeface="Helvetica Neue"/>
              <a:cs typeface="Helvetica Neue"/>
              <a:sym typeface="Helvetica Neue"/>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1"/>
        <p:cNvGrpSpPr/>
        <p:nvPr/>
      </p:nvGrpSpPr>
      <p:grpSpPr>
        <a:xfrm>
          <a:off x="0" y="0"/>
          <a:ext cx="0" cy="0"/>
          <a:chOff x="0" y="0"/>
          <a:chExt cx="0" cy="0"/>
        </a:xfrm>
      </p:grpSpPr>
      <p:sp>
        <p:nvSpPr>
          <p:cNvPr id="42" name="Shape 42"/>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Helvetica Neue"/>
              <a:buNone/>
            </a:pPr>
            <a:r>
              <a:rPr lang="en-US" sz="4000" b="1" i="0" u="none" strike="noStrike" cap="none">
                <a:solidFill>
                  <a:schemeClr val="dk1"/>
                </a:solidFill>
                <a:latin typeface="Helvetica Neue"/>
                <a:ea typeface="Helvetica Neue"/>
                <a:cs typeface="Helvetica Neue"/>
                <a:sym typeface="Helvetica Neue"/>
              </a:rPr>
              <a:t>Objectives</a:t>
            </a:r>
          </a:p>
        </p:txBody>
      </p:sp>
      <p:sp>
        <p:nvSpPr>
          <p:cNvPr id="43" name="Shape 43"/>
          <p:cNvSpPr txBox="1">
            <a:spLocks noGrp="1"/>
          </p:cNvSpPr>
          <p:nvPr>
            <p:ph type="body" idx="1"/>
          </p:nvPr>
        </p:nvSpPr>
        <p:spPr>
          <a:xfrm>
            <a:off x="457200" y="2087046"/>
            <a:ext cx="8229600" cy="3946879"/>
          </a:xfrm>
          <a:prstGeom prst="rect">
            <a:avLst/>
          </a:prstGeom>
          <a:noFill/>
          <a:ln>
            <a:noFill/>
          </a:ln>
        </p:spPr>
        <p:txBody>
          <a:bodyPr lIns="91425" tIns="45700" rIns="91425" bIns="45700" anchor="t" anchorCtr="0">
            <a:noAutofit/>
          </a:bodyPr>
          <a:lstStyle/>
          <a:p>
            <a:pPr marL="342900" marR="0" lvl="0" indent="-266700" algn="l" rtl="0">
              <a:spcBef>
                <a:spcPts val="0"/>
              </a:spcBef>
              <a:spcAft>
                <a:spcPts val="0"/>
              </a:spcAft>
              <a:buClr>
                <a:schemeClr val="dk1"/>
              </a:buClr>
              <a:buSzPct val="100000"/>
              <a:buFont typeface="Arial"/>
              <a:buChar char="•"/>
            </a:pPr>
            <a:r>
              <a:rPr lang="en-US" sz="2400" b="0" i="0" u="none" strike="noStrike" cap="none" dirty="0">
                <a:solidFill>
                  <a:schemeClr val="dk1"/>
                </a:solidFill>
                <a:sym typeface="Helvetica Neue"/>
              </a:rPr>
              <a:t>Provide information to help other FMIGs grow, and for schools who don’t currently have an FMIG to consider starting one</a:t>
            </a:r>
          </a:p>
          <a:p>
            <a:pPr marL="342900" marR="0" lvl="0" indent="-266700" algn="l" rtl="0">
              <a:spcBef>
                <a:spcPts val="640"/>
              </a:spcBef>
              <a:buClr>
                <a:schemeClr val="dk1"/>
              </a:buClr>
              <a:buSzPct val="100000"/>
              <a:buFont typeface="Arial"/>
              <a:buChar char="•"/>
            </a:pPr>
            <a:r>
              <a:rPr lang="en-US" sz="2400" b="0" i="0" u="none" strike="noStrike" cap="none" dirty="0">
                <a:solidFill>
                  <a:schemeClr val="dk1"/>
                </a:solidFill>
                <a:sym typeface="Helvetica Neue"/>
              </a:rPr>
              <a:t>Show the value of a successful FMIG in institutions, the community, and in Family Medicine recruitment</a:t>
            </a:r>
          </a:p>
          <a:p>
            <a:pPr marL="342900" marR="0" lvl="0" indent="-266700" algn="l" rtl="0">
              <a:spcBef>
                <a:spcPts val="640"/>
              </a:spcBef>
              <a:buClr>
                <a:schemeClr val="dk1"/>
              </a:buClr>
              <a:buSzPct val="100000"/>
              <a:buFont typeface="Arial"/>
              <a:buChar char="•"/>
            </a:pPr>
            <a:r>
              <a:rPr lang="en-US" sz="2400" dirty="0"/>
              <a:t>Demonstrate how Community, Innovation, and Purpose are the focus of a successful FMIG</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7"/>
        <p:cNvGrpSpPr/>
        <p:nvPr/>
      </p:nvGrpSpPr>
      <p:grpSpPr>
        <a:xfrm>
          <a:off x="0" y="0"/>
          <a:ext cx="0" cy="0"/>
          <a:chOff x="0" y="0"/>
          <a:chExt cx="0" cy="0"/>
        </a:xfrm>
      </p:grpSpPr>
      <p:sp>
        <p:nvSpPr>
          <p:cNvPr id="48" name="Shape 48"/>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Helvetica Neue"/>
              <a:buNone/>
            </a:pPr>
            <a:r>
              <a:rPr lang="en-US" sz="4000" b="1" i="0" u="none" strike="noStrike" cap="none" dirty="0">
                <a:solidFill>
                  <a:schemeClr val="dk1"/>
                </a:solidFill>
                <a:latin typeface="Helvetica Neue"/>
                <a:ea typeface="Helvetica Neue"/>
                <a:cs typeface="Helvetica Neue"/>
                <a:sym typeface="Helvetica Neue"/>
              </a:rPr>
              <a:t>Our Roles in FMIG</a:t>
            </a:r>
          </a:p>
        </p:txBody>
      </p:sp>
      <p:sp>
        <p:nvSpPr>
          <p:cNvPr id="49" name="Shape 49"/>
          <p:cNvSpPr txBox="1">
            <a:spLocks noGrp="1"/>
          </p:cNvSpPr>
          <p:nvPr>
            <p:ph type="body" idx="1"/>
          </p:nvPr>
        </p:nvSpPr>
        <p:spPr>
          <a:xfrm>
            <a:off x="457200" y="1929384"/>
            <a:ext cx="8229600" cy="4287103"/>
          </a:xfrm>
          <a:prstGeom prst="rect">
            <a:avLst/>
          </a:prstGeom>
          <a:noFill/>
          <a:ln w="9525" cap="flat" cmpd="sng">
            <a:noFill/>
            <a:prstDash val="solid"/>
            <a:round/>
            <a:headEnd type="none" w="med" len="med"/>
            <a:tailEnd type="none" w="med" len="med"/>
          </a:ln>
        </p:spPr>
        <p:txBody>
          <a:bodyPr lIns="91425" tIns="45700" rIns="91425" bIns="45700" anchor="t" anchorCtr="0">
            <a:noAutofit/>
          </a:bodyPr>
          <a:lstStyle/>
          <a:p>
            <a:pPr marL="342900" marR="0" lvl="0" indent="-266700" algn="ctr" rtl="0">
              <a:spcBef>
                <a:spcPts val="0"/>
              </a:spcBef>
              <a:spcAft>
                <a:spcPts val="0"/>
              </a:spcAft>
              <a:buClr>
                <a:schemeClr val="dk1"/>
              </a:buClr>
              <a:buSzPct val="100000"/>
              <a:buFont typeface="Arial"/>
              <a:buChar char="•"/>
            </a:pPr>
            <a:r>
              <a:rPr lang="en-US" sz="2000" b="0" i="0" u="none" strike="noStrike" cap="none" dirty="0" smtClean="0">
                <a:solidFill>
                  <a:schemeClr val="dk1"/>
                </a:solidFill>
                <a:latin typeface="Helvetica Neue"/>
                <a:ea typeface="Helvetica Neue"/>
                <a:cs typeface="Helvetica Neue"/>
                <a:sym typeface="Helvetica Neue"/>
              </a:rPr>
              <a:t>Joyce </a:t>
            </a:r>
            <a:r>
              <a:rPr lang="en-US" sz="2000" b="0" i="0" u="none" strike="noStrike" cap="none" dirty="0">
                <a:solidFill>
                  <a:schemeClr val="dk1"/>
                </a:solidFill>
                <a:latin typeface="Helvetica Neue"/>
                <a:ea typeface="Helvetica Neue"/>
                <a:cs typeface="Helvetica Neue"/>
                <a:sym typeface="Helvetica Neue"/>
              </a:rPr>
              <a:t>– FMIG staff advisor, administrative support, </a:t>
            </a:r>
            <a:endParaRPr lang="en-US" sz="2000" b="0" i="0" u="none" strike="noStrike" cap="none" dirty="0" smtClean="0">
              <a:solidFill>
                <a:schemeClr val="dk1"/>
              </a:solidFill>
              <a:latin typeface="Helvetica Neue"/>
              <a:ea typeface="Helvetica Neue"/>
              <a:cs typeface="Helvetica Neue"/>
              <a:sym typeface="Helvetica Neue"/>
            </a:endParaRPr>
          </a:p>
          <a:p>
            <a:pPr marL="342900" marR="0" lvl="0" indent="-266700" algn="ctr" rtl="0">
              <a:spcBef>
                <a:spcPts val="0"/>
              </a:spcBef>
              <a:spcAft>
                <a:spcPts val="0"/>
              </a:spcAft>
              <a:buClr>
                <a:schemeClr val="dk1"/>
              </a:buClr>
              <a:buSzPct val="100000"/>
              <a:buFont typeface="Arial"/>
              <a:buChar char="•"/>
            </a:pPr>
            <a:r>
              <a:rPr lang="en-US" sz="2000" b="0" i="0" u="none" strike="noStrike" cap="none" dirty="0" smtClean="0">
                <a:solidFill>
                  <a:schemeClr val="dk1"/>
                </a:solidFill>
                <a:latin typeface="Helvetica Neue"/>
                <a:ea typeface="Helvetica Neue"/>
                <a:cs typeface="Helvetica Neue"/>
                <a:sym typeface="Helvetica Neue"/>
              </a:rPr>
              <a:t>and large </a:t>
            </a:r>
            <a:r>
              <a:rPr lang="en-US" sz="2000" b="0" i="0" u="none" strike="noStrike" cap="none" dirty="0">
                <a:solidFill>
                  <a:schemeClr val="dk1"/>
                </a:solidFill>
                <a:latin typeface="Helvetica Neue"/>
                <a:ea typeface="Helvetica Neue"/>
                <a:cs typeface="Helvetica Neue"/>
                <a:sym typeface="Helvetica Neue"/>
              </a:rPr>
              <a:t>event planner</a:t>
            </a:r>
          </a:p>
          <a:p>
            <a:pPr marL="342900" marR="0" lvl="0" indent="-266700" algn="ctr" rtl="0">
              <a:spcBef>
                <a:spcPts val="640"/>
              </a:spcBef>
              <a:spcAft>
                <a:spcPts val="0"/>
              </a:spcAft>
              <a:buClr>
                <a:schemeClr val="dk1"/>
              </a:buClr>
              <a:buSzPct val="100000"/>
              <a:buFont typeface="Arial"/>
              <a:buChar char="•"/>
            </a:pPr>
            <a:r>
              <a:rPr lang="en-US" sz="2000" b="0" i="0" u="none" strike="noStrike" cap="none" dirty="0">
                <a:solidFill>
                  <a:schemeClr val="dk1"/>
                </a:solidFill>
                <a:latin typeface="Helvetica Neue"/>
                <a:ea typeface="Helvetica Neue"/>
                <a:cs typeface="Helvetica Neue"/>
                <a:sym typeface="Helvetica Neue"/>
              </a:rPr>
              <a:t>Peter </a:t>
            </a:r>
            <a:r>
              <a:rPr lang="en-US" sz="2000" dirty="0"/>
              <a:t>– </a:t>
            </a:r>
            <a:r>
              <a:rPr lang="en-US" sz="2000" dirty="0" smtClean="0"/>
              <a:t>Same!?</a:t>
            </a:r>
            <a:endParaRPr lang="en-US" sz="2000" dirty="0"/>
          </a:p>
          <a:p>
            <a:pPr marL="342900" marR="0" lvl="0" indent="-266700" algn="ctr" rtl="0">
              <a:spcBef>
                <a:spcPts val="640"/>
              </a:spcBef>
              <a:buClr>
                <a:schemeClr val="dk1"/>
              </a:buClr>
              <a:buSzPct val="100000"/>
              <a:buFont typeface="Arial"/>
              <a:buChar char="•"/>
            </a:pPr>
            <a:r>
              <a:rPr lang="en-US" sz="2000" b="0" i="0" u="none" strike="noStrike" cap="none" dirty="0">
                <a:solidFill>
                  <a:schemeClr val="dk1"/>
                </a:solidFill>
                <a:latin typeface="Helvetica Neue"/>
                <a:ea typeface="Helvetica Neue"/>
                <a:cs typeface="Helvetica Neue"/>
                <a:sym typeface="Helvetica Neue"/>
              </a:rPr>
              <a:t>Porsha</a:t>
            </a:r>
            <a:r>
              <a:rPr lang="en-US" sz="2000" dirty="0"/>
              <a:t> </a:t>
            </a:r>
            <a:r>
              <a:rPr lang="en-US" sz="2000" dirty="0" smtClean="0"/>
              <a:t>– </a:t>
            </a:r>
            <a:r>
              <a:rPr lang="en-US" sz="2000" dirty="0" smtClean="0">
                <a:solidFill>
                  <a:srgbClr val="000000"/>
                </a:solidFill>
              </a:rPr>
              <a:t>Same!?</a:t>
            </a:r>
          </a:p>
          <a:p>
            <a:pPr marL="342900" marR="0" lvl="0" indent="-266700" algn="l" rtl="0">
              <a:spcBef>
                <a:spcPts val="640"/>
              </a:spcBef>
              <a:buClr>
                <a:schemeClr val="dk1"/>
              </a:buClr>
              <a:buSzPct val="100000"/>
              <a:buFont typeface="Arial"/>
              <a:buChar char="•"/>
            </a:pPr>
            <a:endParaRPr lang="en-US" sz="2000" dirty="0">
              <a:solidFill>
                <a:srgbClr val="000000"/>
              </a:solidFill>
            </a:endParaRPr>
          </a:p>
          <a:p>
            <a:pPr marL="76200" marR="0" lvl="0" indent="0" algn="l" rtl="0">
              <a:spcBef>
                <a:spcPts val="640"/>
              </a:spcBef>
              <a:buClr>
                <a:schemeClr val="dk1"/>
              </a:buClr>
              <a:buSzPct val="100000"/>
              <a:buNone/>
            </a:pPr>
            <a:endParaRPr lang="en-US" sz="2000" dirty="0">
              <a:solidFill>
                <a:srgbClr val="000000"/>
              </a:solidFill>
            </a:endParaRPr>
          </a:p>
          <a:p>
            <a:pPr marL="0" marR="0" lvl="0" indent="0" algn="l" rtl="0">
              <a:spcBef>
                <a:spcPts val="640"/>
              </a:spcBef>
              <a:buNone/>
            </a:pPr>
            <a:endParaRPr sz="2000" dirty="0">
              <a:solidFill>
                <a:srgbClr val="000000"/>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2168" y="3520440"/>
            <a:ext cx="3798820" cy="2459736"/>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Shape 54"/>
          <p:cNvSpPr txBox="1">
            <a:spLocks noGrp="1"/>
          </p:cNvSpPr>
          <p:nvPr>
            <p:ph type="title"/>
          </p:nvPr>
        </p:nvSpPr>
        <p:spPr>
          <a:xfrm>
            <a:off x="457200" y="955746"/>
            <a:ext cx="8229600" cy="1143000"/>
          </a:xfrm>
          <a:prstGeom prst="rect">
            <a:avLst/>
          </a:prstGeom>
          <a:noFill/>
          <a:ln>
            <a:noFill/>
          </a:ln>
        </p:spPr>
        <p:txBody>
          <a:bodyPr lIns="91425" tIns="45700" rIns="91425" bIns="45700" anchor="ctr" anchorCtr="0">
            <a:noAutofit/>
          </a:bodyPr>
          <a:lstStyle/>
          <a:p>
            <a:pPr marL="0" marR="0" lvl="0" indent="0" rtl="0">
              <a:spcBef>
                <a:spcPts val="0"/>
              </a:spcBef>
              <a:buClr>
                <a:schemeClr val="dk1"/>
              </a:buClr>
              <a:buSzPct val="25000"/>
              <a:buFont typeface="Helvetica Neue"/>
              <a:buNone/>
            </a:pPr>
            <a:r>
              <a:rPr lang="en-US" sz="4000" b="1" i="0" u="none" strike="noStrike" cap="none">
                <a:solidFill>
                  <a:schemeClr val="dk1"/>
                </a:solidFill>
                <a:latin typeface="Helvetica Neue"/>
                <a:ea typeface="Helvetica Neue"/>
                <a:cs typeface="Helvetica Neue"/>
                <a:sym typeface="Helvetica Neue"/>
              </a:rPr>
              <a:t>What </a:t>
            </a:r>
            <a:r>
              <a:rPr lang="en-US"/>
              <a:t>do they</a:t>
            </a:r>
            <a:r>
              <a:rPr lang="en-US" sz="4000" b="1" i="0" u="none" strike="noStrike" cap="none">
                <a:solidFill>
                  <a:schemeClr val="dk1"/>
                </a:solidFill>
                <a:latin typeface="Helvetica Neue"/>
                <a:ea typeface="Helvetica Neue"/>
                <a:cs typeface="Helvetica Neue"/>
                <a:sym typeface="Helvetica Neue"/>
              </a:rPr>
              <a:t> (students</a:t>
            </a:r>
            <a:r>
              <a:rPr lang="en-US"/>
              <a:t>, staff or faculty) </a:t>
            </a:r>
            <a:r>
              <a:rPr lang="en-US" sz="4000" b="1" i="0" u="none" strike="noStrike" cap="none">
                <a:solidFill>
                  <a:schemeClr val="dk1"/>
                </a:solidFill>
                <a:latin typeface="Helvetica Neue"/>
                <a:ea typeface="Helvetica Neue"/>
                <a:cs typeface="Helvetica Neue"/>
                <a:sym typeface="Helvetica Neue"/>
              </a:rPr>
              <a:t>already know?</a:t>
            </a:r>
          </a:p>
        </p:txBody>
      </p:sp>
      <p:sp>
        <p:nvSpPr>
          <p:cNvPr id="55" name="Shape 55"/>
          <p:cNvSpPr txBox="1">
            <a:spLocks noGrp="1"/>
          </p:cNvSpPr>
          <p:nvPr>
            <p:ph type="body" idx="1"/>
          </p:nvPr>
        </p:nvSpPr>
        <p:spPr>
          <a:prstGeom prst="rect">
            <a:avLst/>
          </a:prstGeom>
          <a:noFill/>
          <a:ln>
            <a:noFill/>
          </a:ln>
        </p:spPr>
        <p:txBody>
          <a:bodyPr lIns="91425" tIns="45700" rIns="91425" bIns="45700" anchor="t" anchorCtr="0">
            <a:noAutofit/>
          </a:bodyPr>
          <a:lstStyle/>
          <a:p>
            <a:pPr marL="0" marR="0" lvl="0" indent="0" algn="l" rtl="0">
              <a:spcBef>
                <a:spcPts val="640"/>
              </a:spcBef>
              <a:spcAft>
                <a:spcPts val="0"/>
              </a:spcAft>
              <a:buNone/>
            </a:pPr>
            <a:r>
              <a:rPr lang="en-US" sz="9600" dirty="0"/>
              <a:t>          </a:t>
            </a:r>
            <a:r>
              <a:rPr lang="en-US" dirty="0"/>
              <a:t> </a:t>
            </a:r>
            <a:r>
              <a:rPr lang="en-US" sz="9600" dirty="0"/>
              <a:t> ?  </a:t>
            </a:r>
          </a:p>
          <a:p>
            <a:pPr marL="342900" marR="0" lvl="0" indent="-342900" algn="l" rtl="0">
              <a:spcBef>
                <a:spcPts val="640"/>
              </a:spcBef>
              <a:buClr>
                <a:schemeClr val="dk1"/>
              </a:buClr>
              <a:buSzPct val="100000"/>
              <a:buFont typeface="Arial"/>
              <a:buNone/>
            </a:pPr>
            <a:r>
              <a:rPr lang="en-US" dirty="0" smtClean="0"/>
              <a:t>Family Medicine?     Who </a:t>
            </a:r>
            <a:r>
              <a:rPr lang="en-US" dirty="0"/>
              <a:t>we </a:t>
            </a:r>
            <a:r>
              <a:rPr lang="en-US" dirty="0" smtClean="0"/>
              <a:t>are?</a:t>
            </a:r>
            <a:endParaRPr lang="en-US" dirty="0"/>
          </a:p>
          <a:p>
            <a:pPr marL="342900" marR="0" lvl="0" indent="-342900" algn="l" rtl="0">
              <a:spcBef>
                <a:spcPts val="640"/>
              </a:spcBef>
              <a:buClr>
                <a:schemeClr val="dk1"/>
              </a:buClr>
              <a:buSzPct val="100000"/>
              <a:buFont typeface="Arial"/>
              <a:buNone/>
            </a:pPr>
            <a:r>
              <a:rPr lang="en-US" dirty="0"/>
              <a:t>				</a:t>
            </a:r>
            <a:r>
              <a:rPr lang="en-US" dirty="0" smtClean="0"/>
              <a:t>FMIG?</a:t>
            </a:r>
            <a:endParaRPr lang="en-US" dirty="0"/>
          </a:p>
          <a:p>
            <a:pPr marL="342900" marR="0" lvl="0" indent="-342900" algn="l" rtl="0">
              <a:spcBef>
                <a:spcPts val="640"/>
              </a:spcBef>
              <a:buClr>
                <a:schemeClr val="dk1"/>
              </a:buClr>
              <a:buSzPct val="100000"/>
              <a:buFont typeface="Arial"/>
              <a:buNone/>
            </a:pPr>
            <a:r>
              <a:rPr lang="en-US" dirty="0"/>
              <a:t>			</a:t>
            </a:r>
            <a:r>
              <a:rPr lang="en-US" dirty="0" smtClean="0"/>
              <a:t>Medical education?</a:t>
            </a:r>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Shape 60"/>
          <p:cNvSpPr txBox="1"/>
          <p:nvPr/>
        </p:nvSpPr>
        <p:spPr>
          <a:xfrm>
            <a:off x="149775" y="1208975"/>
            <a:ext cx="1668900" cy="2728200"/>
          </a:xfrm>
          <a:prstGeom prst="rect">
            <a:avLst/>
          </a:prstGeom>
          <a:noFill/>
          <a:ln>
            <a:noFill/>
          </a:ln>
        </p:spPr>
        <p:txBody>
          <a:bodyPr lIns="91425" tIns="91425" rIns="91425" bIns="91425" anchor="t" anchorCtr="0">
            <a:noAutofit/>
          </a:bodyPr>
          <a:lstStyle/>
          <a:p>
            <a:pPr lvl="0">
              <a:spcBef>
                <a:spcPts val="0"/>
              </a:spcBef>
              <a:buNone/>
            </a:pPr>
            <a:r>
              <a:rPr lang="en-US" sz="1800" b="1">
                <a:latin typeface="Helvetica Neue"/>
                <a:ea typeface="Helvetica Neue"/>
                <a:cs typeface="Helvetica Neue"/>
                <a:sym typeface="Helvetica Neue"/>
              </a:rPr>
              <a:t>In the Beginning…</a:t>
            </a:r>
          </a:p>
          <a:p>
            <a:pPr lvl="0">
              <a:spcBef>
                <a:spcPts val="0"/>
              </a:spcBef>
              <a:buNone/>
            </a:pPr>
            <a:endParaRPr sz="1800">
              <a:latin typeface="Helvetica Neue"/>
              <a:ea typeface="Helvetica Neue"/>
              <a:cs typeface="Helvetica Neue"/>
              <a:sym typeface="Helvetica Neue"/>
            </a:endParaRPr>
          </a:p>
          <a:p>
            <a:pPr lvl="0">
              <a:spcBef>
                <a:spcPts val="0"/>
              </a:spcBef>
              <a:buNone/>
            </a:pPr>
            <a:r>
              <a:rPr lang="en-US">
                <a:latin typeface="Helvetica Neue"/>
                <a:ea typeface="Helvetica Neue"/>
                <a:cs typeface="Helvetica Neue"/>
                <a:sym typeface="Helvetica Neue"/>
              </a:rPr>
              <a:t>How does your school introduce students to Family Medicine?</a:t>
            </a:r>
          </a:p>
        </p:txBody>
      </p:sp>
      <p:pic>
        <p:nvPicPr>
          <p:cNvPr id="61" name="Shape 61"/>
          <p:cNvPicPr preferRelativeResize="0"/>
          <p:nvPr/>
        </p:nvPicPr>
        <p:blipFill>
          <a:blip r:embed="rId3">
            <a:alphaModFix/>
            <a:extLst>
              <a:ext uri="{28A0092B-C50C-407E-A947-70E740481C1C}">
                <a14:useLocalDpi xmlns:a14="http://schemas.microsoft.com/office/drawing/2010/main" val="0"/>
              </a:ext>
            </a:extLst>
          </a:blip>
          <a:stretch>
            <a:fillRect/>
          </a:stretch>
        </p:blipFill>
        <p:spPr>
          <a:xfrm>
            <a:off x="1762975" y="1419049"/>
            <a:ext cx="7020524" cy="4445392"/>
          </a:xfrm>
          <a:prstGeom prst="rect">
            <a:avLst/>
          </a:prstGeom>
          <a:noFill/>
          <a:ln>
            <a:noFill/>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pic>
        <p:nvPicPr>
          <p:cNvPr id="66" name="Shape 66"/>
          <p:cNvPicPr preferRelativeResize="0">
            <a:picLocks noGrp="1"/>
          </p:cNvPicPr>
          <p:nvPr>
            <p:ph type="body" idx="1"/>
          </p:nvPr>
        </p:nvPicPr>
        <p:blipFill rotWithShape="1">
          <a:blip r:embed="rId3">
            <a:alphaModFix/>
            <a:extLst>
              <a:ext uri="{28A0092B-C50C-407E-A947-70E740481C1C}">
                <a14:useLocalDpi xmlns:a14="http://schemas.microsoft.com/office/drawing/2010/main" val="0"/>
              </a:ext>
            </a:extLst>
          </a:blip>
          <a:srcRect/>
          <a:stretch/>
        </p:blipFill>
        <p:spPr>
          <a:xfrm>
            <a:off x="457200" y="889686"/>
            <a:ext cx="6638694" cy="5326965"/>
          </a:xfrm>
          <a:prstGeom prst="rect">
            <a:avLst/>
          </a:prstGeom>
          <a:noFill/>
          <a:ln>
            <a:noFill/>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Shape 71"/>
          <p:cNvSpPr txBox="1">
            <a:spLocks noGrp="1"/>
          </p:cNvSpPr>
          <p:nvPr>
            <p:ph type="title"/>
          </p:nvPr>
        </p:nvSpPr>
        <p:spPr>
          <a:xfrm>
            <a:off x="447964" y="1089891"/>
            <a:ext cx="8229600" cy="4755688"/>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Helvetica Neue"/>
              <a:buNone/>
            </a:pPr>
            <a:r>
              <a:rPr lang="en-US" sz="3600" b="1" i="0" u="none" strike="noStrike" cap="none" dirty="0">
                <a:solidFill>
                  <a:schemeClr val="dk1"/>
                </a:solidFill>
                <a:latin typeface="Helvetica Neue"/>
                <a:ea typeface="Helvetica Neue"/>
                <a:cs typeface="Helvetica Neue"/>
                <a:sym typeface="Helvetica Neue"/>
              </a:rPr>
              <a:t>Not just reaching out but also reaching in - Where is your community</a:t>
            </a:r>
            <a:r>
              <a:rPr lang="en-US" sz="3600" dirty="0"/>
              <a:t>?</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Times New Roman">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292</TotalTime>
  <Words>519</Words>
  <Application>Microsoft Office PowerPoint</Application>
  <PresentationFormat>On-screen Show (4:3)</PresentationFormat>
  <Paragraphs>61</Paragraphs>
  <Slides>21</Slides>
  <Notes>21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Arial</vt:lpstr>
      <vt:lpstr>Calibri</vt:lpstr>
      <vt:lpstr>Helvetica Neue</vt:lpstr>
      <vt:lpstr>Office Theme</vt:lpstr>
      <vt:lpstr>How to Bring About Knowledge and Change Through FMIG</vt:lpstr>
      <vt:lpstr>Presenters</vt:lpstr>
      <vt:lpstr>Goals</vt:lpstr>
      <vt:lpstr>Objectives</vt:lpstr>
      <vt:lpstr>Our Roles in FMIG</vt:lpstr>
      <vt:lpstr>What do they (students, staff or faculty) already know?</vt:lpstr>
      <vt:lpstr>PowerPoint Presentation</vt:lpstr>
      <vt:lpstr>PowerPoint Presentation</vt:lpstr>
      <vt:lpstr>Not just reaching out but also reaching in - Where is your community?</vt:lpstr>
      <vt:lpstr>Innovation</vt:lpstr>
      <vt:lpstr>Creative Ideas  - What are yours?</vt:lpstr>
      <vt:lpstr>PowerPoint Presentation</vt:lpstr>
      <vt:lpstr>PowerPoint Presentation</vt:lpstr>
      <vt:lpstr>Purpose</vt:lpstr>
      <vt:lpstr>Why and What</vt:lpstr>
      <vt:lpstr>You can make a difference in Family Medicine</vt:lpstr>
      <vt:lpstr>PowerPoint Presentation</vt:lpstr>
      <vt:lpstr>PowerPoint Presentation</vt:lpstr>
      <vt:lpstr>PowerPoint Presentation</vt:lpstr>
      <vt:lpstr>Acknowledgements and Resources </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Bring About Knowledge and Change Through FMIG</dc:title>
  <dc:creator>Peter Cao</dc:creator>
  <cp:lastModifiedBy>Joyce Jeardeau</cp:lastModifiedBy>
  <cp:revision>25</cp:revision>
  <cp:lastPrinted>2017-02-01T14:12:00Z</cp:lastPrinted>
  <dcterms:modified xsi:type="dcterms:W3CDTF">2017-02-01T14:15:53Z</dcterms:modified>
</cp:coreProperties>
</file>