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62" r:id="rId3"/>
    <p:sldId id="263" r:id="rId4"/>
    <p:sldId id="259"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260" r:id="rId46"/>
    <p:sldId id="258" r:id="rId47"/>
  </p:sldIdLst>
  <p:sldSz cx="14630400" cy="8229600"/>
  <p:notesSz cx="6858000" cy="91440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snapToGrid="0">
      <p:cViewPr varScale="1">
        <p:scale>
          <a:sx n="72" d="100"/>
          <a:sy n="72" d="100"/>
        </p:scale>
        <p:origin x="50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50194-7DF0-4D6B-932B-6DF8CB1B4987}" type="datetimeFigureOut">
              <a:rPr lang="en-US" smtClean="0"/>
              <a:t>8/16/2018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5047A-5F22-48E9-89B4-A7E5772FB3EF}" type="slidenum">
              <a:rPr lang="en-US" smtClean="0"/>
              <a:t>‹#›</a:t>
            </a:fld>
            <a:endParaRPr lang="en-US"/>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177/026666691347743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177/026666691347743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177/026666691347743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i.org/10.1197/jamia.M130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bmcmedinformdecismak.biomedcentral.com/articles/10.1186/1472-6947-6-21"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log.capterra.com/top-7-free-open-source-emr-software-product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thoughtworks.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834f4794c17f20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834f4794c17f20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2100" rtl="0">
              <a:spcBef>
                <a:spcPts val="0"/>
              </a:spcBef>
              <a:spcAft>
                <a:spcPts val="0"/>
              </a:spcAft>
              <a:buClr>
                <a:schemeClr val="dk1"/>
              </a:buClr>
              <a:buSzPts val="1000"/>
              <a:buFont typeface="Calibri"/>
              <a:buChar char="●"/>
            </a:pPr>
            <a:r>
              <a:rPr lang="en-US" sz="1000"/>
              <a:t>Ndabarora et al. Systematic review of health data quality management and best practices at community and district levels in LMIC. </a:t>
            </a:r>
            <a:r>
              <a:rPr lang="en-US" sz="1000" i="1"/>
              <a:t>Information development, UWC Research Repository. </a:t>
            </a:r>
            <a:r>
              <a:rPr lang="en-US" sz="1000"/>
              <a:t>2013; 30(2):103-120. </a:t>
            </a:r>
            <a:r>
              <a:rPr lang="en-US" sz="1000" u="sng">
                <a:solidFill>
                  <a:srgbClr val="336699"/>
                </a:solidFill>
                <a:highlight>
                  <a:srgbClr val="FFFFFF"/>
                </a:highlight>
                <a:hlinkClick r:id="rId3"/>
              </a:rPr>
              <a:t>https://doi.org/10.1177/0266666913477430</a:t>
            </a:r>
            <a:endParaRPr/>
          </a:p>
        </p:txBody>
      </p:sp>
      <p:sp>
        <p:nvSpPr>
          <p:cNvPr id="159" name="Google Shape;159;g3834f4794c17f20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faa42e89a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faa42e89a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2100" rtl="0">
              <a:lnSpc>
                <a:spcPct val="90000"/>
              </a:lnSpc>
              <a:spcBef>
                <a:spcPts val="1000"/>
              </a:spcBef>
              <a:spcAft>
                <a:spcPts val="0"/>
              </a:spcAft>
              <a:buClr>
                <a:schemeClr val="dk1"/>
              </a:buClr>
              <a:buSzPts val="1000"/>
              <a:buChar char="•"/>
            </a:pPr>
            <a:r>
              <a:rPr lang="en-US" sz="1000"/>
              <a:t>Incompleteness of data</a:t>
            </a:r>
            <a:endParaRPr sz="1000"/>
          </a:p>
          <a:p>
            <a:pPr marL="457200" lvl="0" indent="-292100" rtl="0">
              <a:lnSpc>
                <a:spcPct val="90000"/>
              </a:lnSpc>
              <a:spcBef>
                <a:spcPts val="0"/>
              </a:spcBef>
              <a:spcAft>
                <a:spcPts val="0"/>
              </a:spcAft>
              <a:buClr>
                <a:schemeClr val="dk1"/>
              </a:buClr>
              <a:buSzPts val="1000"/>
              <a:buChar char="•"/>
            </a:pPr>
            <a:r>
              <a:rPr lang="en-US" sz="1000"/>
              <a:t>Inconsistencies in data collection and processing </a:t>
            </a:r>
            <a:endParaRPr sz="1000"/>
          </a:p>
          <a:p>
            <a:pPr marL="457200" lvl="0" indent="-292100" rtl="0">
              <a:lnSpc>
                <a:spcPct val="90000"/>
              </a:lnSpc>
              <a:spcBef>
                <a:spcPts val="0"/>
              </a:spcBef>
              <a:spcAft>
                <a:spcPts val="0"/>
              </a:spcAft>
              <a:buClr>
                <a:schemeClr val="dk1"/>
              </a:buClr>
              <a:buSzPts val="1000"/>
              <a:buChar char="•"/>
            </a:pPr>
            <a:r>
              <a:rPr lang="en-US" sz="1000"/>
              <a:t>Inaccuracy or incorrectness </a:t>
            </a:r>
            <a:endParaRPr sz="1000"/>
          </a:p>
          <a:p>
            <a:pPr marL="457200" lvl="0" indent="-292100" rtl="0">
              <a:lnSpc>
                <a:spcPct val="90000"/>
              </a:lnSpc>
              <a:spcBef>
                <a:spcPts val="0"/>
              </a:spcBef>
              <a:spcAft>
                <a:spcPts val="0"/>
              </a:spcAft>
              <a:buClr>
                <a:schemeClr val="dk1"/>
              </a:buClr>
              <a:buSzPts val="1000"/>
              <a:buChar char="•"/>
            </a:pPr>
            <a:r>
              <a:rPr lang="en-US" sz="1000"/>
              <a:t>Infrequent feedback on data quality</a:t>
            </a:r>
            <a:endParaRPr sz="1000"/>
          </a:p>
        </p:txBody>
      </p:sp>
      <p:sp>
        <p:nvSpPr>
          <p:cNvPr id="169" name="Google Shape;169;g3faa42e89a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0379c763e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0379c763e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2100" rtl="0">
              <a:spcBef>
                <a:spcPts val="0"/>
              </a:spcBef>
              <a:spcAft>
                <a:spcPts val="0"/>
              </a:spcAft>
              <a:buClr>
                <a:schemeClr val="dk1"/>
              </a:buClr>
              <a:buSzPts val="1000"/>
              <a:buFont typeface="Calibri"/>
              <a:buChar char="●"/>
            </a:pPr>
            <a:r>
              <a:rPr lang="en-US" sz="1000"/>
              <a:t>Ndabarora et al. Systematic review of health data quality management and best practices at community and district levels in LMIC. </a:t>
            </a:r>
            <a:r>
              <a:rPr lang="en-US" sz="1000" i="1"/>
              <a:t>Information development, UWC Research Repository. </a:t>
            </a:r>
            <a:r>
              <a:rPr lang="en-US" sz="1000"/>
              <a:t>2013; 30(2):103-120. </a:t>
            </a:r>
            <a:r>
              <a:rPr lang="en-US" sz="1000" u="sng">
                <a:solidFill>
                  <a:srgbClr val="336699"/>
                </a:solidFill>
                <a:highlight>
                  <a:srgbClr val="FFFFFF"/>
                </a:highlight>
                <a:hlinkClick r:id="rId3"/>
              </a:rPr>
              <a:t>https://doi.org/10.1177/0266666913477430</a:t>
            </a:r>
            <a:endParaRPr/>
          </a:p>
        </p:txBody>
      </p:sp>
      <p:sp>
        <p:nvSpPr>
          <p:cNvPr id="177" name="Google Shape;177;g40379c763e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faa42e89a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faa42e89a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2100" rtl="0">
              <a:spcBef>
                <a:spcPts val="0"/>
              </a:spcBef>
              <a:spcAft>
                <a:spcPts val="0"/>
              </a:spcAft>
              <a:buClr>
                <a:schemeClr val="dk1"/>
              </a:buClr>
              <a:buSzPts val="1000"/>
              <a:buFont typeface="Calibri"/>
              <a:buChar char="●"/>
            </a:pPr>
            <a:r>
              <a:rPr lang="en-US" sz="1000"/>
              <a:t>Ndabarora et al. Systematic review of health data quality management and best practices at community and district levels in LMIC. </a:t>
            </a:r>
            <a:r>
              <a:rPr lang="en-US" sz="1000" i="1"/>
              <a:t>Information development, UWC Research Repository. </a:t>
            </a:r>
            <a:r>
              <a:rPr lang="en-US" sz="1000"/>
              <a:t>2013; 30(2):103-120. </a:t>
            </a:r>
            <a:r>
              <a:rPr lang="en-US" sz="1000" u="sng">
                <a:solidFill>
                  <a:srgbClr val="336699"/>
                </a:solidFill>
                <a:highlight>
                  <a:srgbClr val="FFFFFF"/>
                </a:highlight>
                <a:hlinkClick r:id="rId3"/>
              </a:rPr>
              <a:t>https://doi.org/10.1177/0266666913477430</a:t>
            </a:r>
            <a:endParaRPr/>
          </a:p>
        </p:txBody>
      </p:sp>
      <p:sp>
        <p:nvSpPr>
          <p:cNvPr id="191" name="Google Shape;191;g3faa42e89a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faa42e89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faa42e89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lnSpc>
                <a:spcPct val="100000"/>
              </a:lnSpc>
              <a:spcBef>
                <a:spcPts val="600"/>
              </a:spcBef>
              <a:spcAft>
                <a:spcPts val="0"/>
              </a:spcAft>
              <a:buNone/>
            </a:pPr>
            <a:r>
              <a:rPr lang="en-US" sz="1000">
                <a:solidFill>
                  <a:srgbClr val="222222"/>
                </a:solidFill>
              </a:rPr>
              <a:t>Information management/use, not just Information Technology. Doesn’t solve everything to just buy equipment. (wikipedia)</a:t>
            </a:r>
            <a:endParaRPr sz="1000" baseline="30000">
              <a:solidFill>
                <a:srgbClr val="222222"/>
              </a:solidFill>
            </a:endParaRPr>
          </a:p>
          <a:p>
            <a:pPr marL="0" lvl="0" indent="0" rtl="0">
              <a:lnSpc>
                <a:spcPct val="100000"/>
              </a:lnSpc>
              <a:spcBef>
                <a:spcPts val="600"/>
              </a:spcBef>
              <a:spcAft>
                <a:spcPts val="0"/>
              </a:spcAft>
              <a:buNone/>
            </a:pPr>
            <a:r>
              <a:rPr lang="en-US" sz="1000" b="1">
                <a:solidFill>
                  <a:srgbClr val="222222"/>
                </a:solidFill>
              </a:rPr>
              <a:t>Information Culture </a:t>
            </a:r>
            <a:r>
              <a:rPr lang="en-US" sz="1000">
                <a:solidFill>
                  <a:srgbClr val="222222"/>
                </a:solidFill>
              </a:rPr>
              <a:t>is the part of organizational culture where evaluation and attitudes towards information depend on the situation in which the organization works. In an organization everyone has different attitudes, but the information profile must be explained, so the importance of information should be realized by executives. The Information Culture is also about formal information systems (technology), common knowledge, individual information systems (attitudes), and information ethics.</a:t>
            </a:r>
            <a:endParaRPr sz="1000">
              <a:solidFill>
                <a:srgbClr val="222222"/>
              </a:solidFill>
            </a:endParaRPr>
          </a:p>
          <a:p>
            <a:pPr marL="0" lvl="0" indent="0" rtl="0">
              <a:lnSpc>
                <a:spcPct val="115000"/>
              </a:lnSpc>
              <a:spcBef>
                <a:spcPts val="600"/>
              </a:spcBef>
              <a:spcAft>
                <a:spcPts val="600"/>
              </a:spcAft>
              <a:buNone/>
            </a:pPr>
            <a:endParaRPr sz="1050">
              <a:solidFill>
                <a:srgbClr val="222222"/>
              </a:solidFill>
              <a:latin typeface="Arial"/>
              <a:ea typeface="Arial"/>
              <a:cs typeface="Arial"/>
              <a:sym typeface="Arial"/>
            </a:endParaRPr>
          </a:p>
        </p:txBody>
      </p:sp>
      <p:sp>
        <p:nvSpPr>
          <p:cNvPr id="202" name="Google Shape;202;g3faa42e89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faa42e89a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faa42e89a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lnSpc>
                <a:spcPct val="100000"/>
              </a:lnSpc>
              <a:spcBef>
                <a:spcPts val="600"/>
              </a:spcBef>
              <a:spcAft>
                <a:spcPts val="0"/>
              </a:spcAft>
              <a:buNone/>
            </a:pPr>
            <a:r>
              <a:rPr lang="en-US" sz="1000">
                <a:solidFill>
                  <a:srgbClr val="222222"/>
                </a:solidFill>
              </a:rPr>
              <a:t>Information management/use, not just Information Technology. Doesn’t solve everything to just buy equipment. (wikipedia)</a:t>
            </a:r>
            <a:endParaRPr sz="1000" baseline="30000">
              <a:solidFill>
                <a:srgbClr val="222222"/>
              </a:solidFill>
            </a:endParaRPr>
          </a:p>
          <a:p>
            <a:pPr marL="0" lvl="0" indent="0" rtl="0">
              <a:lnSpc>
                <a:spcPct val="100000"/>
              </a:lnSpc>
              <a:spcBef>
                <a:spcPts val="600"/>
              </a:spcBef>
              <a:spcAft>
                <a:spcPts val="0"/>
              </a:spcAft>
              <a:buNone/>
            </a:pPr>
            <a:r>
              <a:rPr lang="en-US" sz="1000" b="1">
                <a:solidFill>
                  <a:srgbClr val="222222"/>
                </a:solidFill>
              </a:rPr>
              <a:t>Information Culture </a:t>
            </a:r>
            <a:r>
              <a:rPr lang="en-US" sz="1000">
                <a:solidFill>
                  <a:srgbClr val="222222"/>
                </a:solidFill>
              </a:rPr>
              <a:t>is the part of organizational culture where evaluation and attitudes towards information depend on the situation in which the organization works. In an organization everyone has different attitudes, but the information profile must be explained, so the importance of information should be realized by executives. The Information Culture is also about formal information systems (technology), common knowledge, individual information systems (attitudes), and information ethics.</a:t>
            </a:r>
            <a:endParaRPr sz="1000">
              <a:solidFill>
                <a:srgbClr val="222222"/>
              </a:solidFill>
            </a:endParaRPr>
          </a:p>
          <a:p>
            <a:pPr marL="0" lvl="0" indent="0" rtl="0">
              <a:lnSpc>
                <a:spcPct val="115000"/>
              </a:lnSpc>
              <a:spcBef>
                <a:spcPts val="600"/>
              </a:spcBef>
              <a:spcAft>
                <a:spcPts val="600"/>
              </a:spcAft>
              <a:buNone/>
            </a:pPr>
            <a:endParaRPr sz="1050">
              <a:solidFill>
                <a:srgbClr val="222222"/>
              </a:solidFill>
              <a:latin typeface="Arial"/>
              <a:ea typeface="Arial"/>
              <a:cs typeface="Arial"/>
              <a:sym typeface="Arial"/>
            </a:endParaRPr>
          </a:p>
        </p:txBody>
      </p:sp>
      <p:sp>
        <p:nvSpPr>
          <p:cNvPr id="211" name="Google Shape;211;g3faa42e89a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0379c763e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0379c763e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sz="1000"/>
              <a:t>Reference: Rotich et al. Installing and implementing a computer-based patient record system in sub-Saharan Africa: the Mosoriot Medical Record System. </a:t>
            </a:r>
            <a:r>
              <a:rPr lang="en-US" sz="1000" i="1"/>
              <a:t>Journal of the American Medical Informatics Association. </a:t>
            </a:r>
            <a:r>
              <a:rPr lang="en-US" sz="1000"/>
              <a:t>2003; 10(4):295-303. </a:t>
            </a:r>
            <a:r>
              <a:rPr lang="en-US" sz="1000" u="sng">
                <a:solidFill>
                  <a:schemeClr val="hlink"/>
                </a:solidFill>
                <a:hlinkClick r:id="rId3"/>
              </a:rPr>
              <a:t>https://doi.org/</a:t>
            </a:r>
            <a:r>
              <a:rPr lang="en-US" sz="1000" u="sng">
                <a:solidFill>
                  <a:schemeClr val="hlink"/>
                </a:solidFill>
                <a:highlight>
                  <a:srgbClr val="FFFFFF"/>
                </a:highlight>
                <a:hlinkClick r:id="rId3"/>
              </a:rPr>
              <a:t>10.1197/jamia.M1301</a:t>
            </a:r>
            <a:endParaRPr sz="1000"/>
          </a:p>
          <a:p>
            <a:pPr marL="0" lvl="0" indent="0">
              <a:spcBef>
                <a:spcPts val="0"/>
              </a:spcBef>
              <a:spcAft>
                <a:spcPts val="0"/>
              </a:spcAft>
              <a:buNone/>
            </a:pPr>
            <a:r>
              <a:rPr lang="en-US" sz="1000"/>
              <a:t>Image source: </a:t>
            </a:r>
            <a:r>
              <a:rPr lang="en-US" sz="1000" u="sng">
                <a:solidFill>
                  <a:schemeClr val="hlink"/>
                </a:solidFill>
                <a:hlinkClick r:id="rId4"/>
              </a:rPr>
              <a:t>https://bmcmedinformdecismak.biomedcentral.com/articles/10.1186/1472-6947-6-21</a:t>
            </a:r>
            <a:r>
              <a:rPr lang="en-US" sz="1000"/>
              <a:t> </a:t>
            </a:r>
            <a:endParaRPr sz="1000"/>
          </a:p>
        </p:txBody>
      </p:sp>
      <p:sp>
        <p:nvSpPr>
          <p:cNvPr id="222" name="Google Shape;222;g40379c763e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0379c763e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40379c763e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Font typeface="Arial"/>
              <a:buNone/>
            </a:pPr>
            <a:r>
              <a:rPr lang="en-US" u="sng">
                <a:solidFill>
                  <a:schemeClr val="hlink"/>
                </a:solidFill>
                <a:hlinkClick r:id="rId3"/>
              </a:rPr>
              <a:t>https://blog.capterra.com/top-7-free-open-source-emr-software-products/</a:t>
            </a:r>
            <a:endParaRPr/>
          </a:p>
          <a:p>
            <a:pPr marL="228600" lvl="0" indent="-140335" rtl="0">
              <a:spcBef>
                <a:spcPts val="0"/>
              </a:spcBef>
              <a:spcAft>
                <a:spcPts val="0"/>
              </a:spcAft>
              <a:buClr>
                <a:schemeClr val="dk1"/>
              </a:buClr>
              <a:buSzPts val="1200"/>
              <a:buChar char="•"/>
            </a:pPr>
            <a:r>
              <a:rPr lang="en-US"/>
              <a:t>VistA (VA Health); OSEHRA</a:t>
            </a:r>
            <a:endParaRPr/>
          </a:p>
          <a:p>
            <a:pPr marL="228600" lvl="0" indent="-140335" rtl="0">
              <a:spcBef>
                <a:spcPts val="0"/>
              </a:spcBef>
              <a:spcAft>
                <a:spcPts val="0"/>
              </a:spcAft>
              <a:buClr>
                <a:schemeClr val="dk1"/>
              </a:buClr>
              <a:buSzPts val="1200"/>
              <a:buChar char="•"/>
            </a:pPr>
            <a:r>
              <a:rPr lang="en-US"/>
              <a:t>FreeMED</a:t>
            </a:r>
            <a:endParaRPr/>
          </a:p>
          <a:p>
            <a:pPr marL="228600" lvl="0" indent="-140335" rtl="0">
              <a:spcBef>
                <a:spcPts val="0"/>
              </a:spcBef>
              <a:spcAft>
                <a:spcPts val="0"/>
              </a:spcAft>
              <a:buClr>
                <a:schemeClr val="dk1"/>
              </a:buClr>
              <a:buSzPts val="1200"/>
              <a:buChar char="•"/>
            </a:pPr>
            <a:r>
              <a:rPr lang="en-US"/>
              <a:t>OpenEMR</a:t>
            </a:r>
            <a:endParaRPr/>
          </a:p>
          <a:p>
            <a:pPr marL="228600" lvl="0" indent="-140335" rtl="0">
              <a:spcBef>
                <a:spcPts val="0"/>
              </a:spcBef>
              <a:spcAft>
                <a:spcPts val="0"/>
              </a:spcAft>
              <a:buClr>
                <a:schemeClr val="dk1"/>
              </a:buClr>
              <a:buSzPts val="1200"/>
              <a:buChar char="•"/>
            </a:pPr>
            <a:r>
              <a:rPr lang="en-US"/>
              <a:t>One Touch EMR</a:t>
            </a:r>
            <a:endParaRPr/>
          </a:p>
          <a:p>
            <a:pPr marL="228600" lvl="0" indent="-140335" rtl="0">
              <a:spcBef>
                <a:spcPts val="0"/>
              </a:spcBef>
              <a:spcAft>
                <a:spcPts val="0"/>
              </a:spcAft>
              <a:buClr>
                <a:schemeClr val="dk1"/>
              </a:buClr>
              <a:buSzPts val="1200"/>
              <a:buChar char="•"/>
            </a:pPr>
            <a:r>
              <a:rPr lang="en-US"/>
              <a:t>NOSH</a:t>
            </a:r>
            <a:endParaRPr/>
          </a:p>
          <a:p>
            <a:pPr marL="228600" lvl="0" indent="-140335" rtl="0">
              <a:spcBef>
                <a:spcPts val="0"/>
              </a:spcBef>
              <a:spcAft>
                <a:spcPts val="0"/>
              </a:spcAft>
              <a:buClr>
                <a:schemeClr val="dk1"/>
              </a:buClr>
              <a:buSzPts val="1200"/>
              <a:buChar char="•"/>
            </a:pPr>
            <a:r>
              <a:rPr lang="en-US"/>
              <a:t>Solismed</a:t>
            </a:r>
            <a:endParaRPr/>
          </a:p>
          <a:p>
            <a:pPr marL="0" lvl="0" indent="0" rtl="0">
              <a:spcBef>
                <a:spcPts val="0"/>
              </a:spcBef>
              <a:spcAft>
                <a:spcPts val="0"/>
              </a:spcAft>
              <a:buClr>
                <a:schemeClr val="dk1"/>
              </a:buClr>
              <a:buSzPts val="1100"/>
              <a:buFont typeface="Arial"/>
              <a:buNone/>
            </a:pPr>
            <a:r>
              <a:rPr lang="en-US" b="1"/>
              <a:t>Other resources:</a:t>
            </a:r>
            <a:r>
              <a:rPr lang="en-US"/>
              <a:t> ThoughtWorks (</a:t>
            </a:r>
            <a:r>
              <a:rPr lang="en-US" u="sng">
                <a:solidFill>
                  <a:schemeClr val="hlink"/>
                </a:solidFill>
                <a:hlinkClick r:id="rId4"/>
              </a:rPr>
              <a:t>www.thoughtworks.com</a:t>
            </a:r>
            <a:r>
              <a:rPr lang="en-US"/>
              <a:t>)</a:t>
            </a:r>
            <a:endParaRPr/>
          </a:p>
          <a:p>
            <a:pPr marL="0" lvl="0" indent="0" rtl="0">
              <a:spcBef>
                <a:spcPts val="0"/>
              </a:spcBef>
              <a:spcAft>
                <a:spcPts val="0"/>
              </a:spcAft>
              <a:buClr>
                <a:schemeClr val="dk1"/>
              </a:buClr>
              <a:buFont typeface="Arial"/>
              <a:buNone/>
            </a:pPr>
            <a:r>
              <a:rPr lang="en-US"/>
              <a:t>Partners In Health – uses OpenMRS</a:t>
            </a:r>
            <a:endParaRPr/>
          </a:p>
          <a:p>
            <a:pPr marL="0" lvl="0" indent="0" rtl="0">
              <a:spcBef>
                <a:spcPts val="0"/>
              </a:spcBef>
              <a:spcAft>
                <a:spcPts val="0"/>
              </a:spcAft>
              <a:buClr>
                <a:schemeClr val="dk1"/>
              </a:buClr>
              <a:buFont typeface="Arial"/>
              <a:buNone/>
            </a:pPr>
            <a:r>
              <a:rPr lang="en-US"/>
              <a:t>AMPATH MRS - HIV/AIDS focus, paper encounter forms, duplicated into EMR by data entry</a:t>
            </a:r>
            <a:endParaRPr/>
          </a:p>
          <a:p>
            <a:pPr marL="0" lvl="0" indent="0" rtl="0">
              <a:spcBef>
                <a:spcPts val="0"/>
              </a:spcBef>
              <a:spcAft>
                <a:spcPts val="0"/>
              </a:spcAft>
              <a:buClr>
                <a:schemeClr val="dk1"/>
              </a:buClr>
              <a:buFont typeface="Arial"/>
              <a:buNone/>
            </a:pPr>
            <a:r>
              <a:rPr lang="en-US"/>
              <a:t>MMRS - rural Kenya, primary care, data entry at check-in and check-out, clinical paper forms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4" name="Google Shape;234;g40379c763e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faa42e89a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faa42e89a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t>otherwise is it worth it?</a:t>
            </a:r>
            <a:endParaRPr/>
          </a:p>
          <a:p>
            <a:pPr marL="0" lvl="0" indent="0">
              <a:spcBef>
                <a:spcPts val="0"/>
              </a:spcBef>
              <a:spcAft>
                <a:spcPts val="0"/>
              </a:spcAft>
              <a:buNone/>
            </a:pPr>
            <a:r>
              <a:rPr lang="en-US"/>
              <a:t>what’s the point?</a:t>
            </a:r>
            <a:endParaRPr/>
          </a:p>
        </p:txBody>
      </p:sp>
      <p:sp>
        <p:nvSpPr>
          <p:cNvPr id="242" name="Google Shape;242;g3faa42e89a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0379c763e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0379c763e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9" name="Google Shape;249;g40379c763e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Ask for participants to introduce themselves and where they are working/partnered. </a:t>
            </a:r>
            <a:endParaRPr/>
          </a:p>
          <a:p>
            <a:pPr marL="0" lvl="0" indent="0">
              <a:spcBef>
                <a:spcPts val="0"/>
              </a:spcBef>
              <a:spcAft>
                <a:spcPts val="0"/>
              </a:spcAft>
              <a:buNone/>
            </a:pPr>
            <a:r>
              <a:rPr lang="en-US"/>
              <a:t>What are they hoping to get out of today's presentation.</a:t>
            </a: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0379c763e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0379c763e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sz="1000"/>
              <a:t>Reference: Mamlin BW, Biondich PG. AMPATH Medical Record System (AMRS): Collaborating Toward An EMR for Developing Countries. </a:t>
            </a:r>
            <a:r>
              <a:rPr lang="en-US" sz="1000" i="1"/>
              <a:t>AMIA Annual Symposium Proceedings. </a:t>
            </a:r>
            <a:r>
              <a:rPr lang="en-US" sz="1000"/>
              <a:t>2005; 2005:490-494. </a:t>
            </a:r>
            <a:r>
              <a:rPr lang="en-US" sz="1000">
                <a:highlight>
                  <a:srgbClr val="FFFFFF"/>
                </a:highlight>
              </a:rPr>
              <a:t>PMID: 16779088</a:t>
            </a:r>
            <a:endParaRPr sz="1000">
              <a:highlight>
                <a:srgbClr val="FFFFFF"/>
              </a:highlight>
            </a:endParaRPr>
          </a:p>
          <a:p>
            <a:pPr marL="457200" lvl="0" indent="-292100" rtl="0">
              <a:spcBef>
                <a:spcPts val="0"/>
              </a:spcBef>
              <a:spcAft>
                <a:spcPts val="0"/>
              </a:spcAft>
              <a:buSzPts val="1000"/>
              <a:buChar char="-"/>
            </a:pPr>
            <a:r>
              <a:rPr lang="en-US" sz="1000">
                <a:highlight>
                  <a:srgbClr val="FFFFFF"/>
                </a:highlight>
              </a:rPr>
              <a:t>Collaboration - develop systems openly and use common infrastructure for “best of breed” modules</a:t>
            </a:r>
            <a:endParaRPr sz="1000">
              <a:highlight>
                <a:srgbClr val="FFFFFF"/>
              </a:highlight>
            </a:endParaRPr>
          </a:p>
          <a:p>
            <a:pPr marL="457200" lvl="0" indent="-292100" rtl="0">
              <a:spcBef>
                <a:spcPts val="0"/>
              </a:spcBef>
              <a:spcAft>
                <a:spcPts val="0"/>
              </a:spcAft>
              <a:buSzPts val="1000"/>
              <a:buChar char="-"/>
            </a:pPr>
            <a:r>
              <a:rPr lang="en-US" sz="1000">
                <a:highlight>
                  <a:srgbClr val="FFFFFF"/>
                </a:highlight>
              </a:rPr>
              <a:t>Scalability - from thousands of patients and 100K observations to 10K patients with 1M observations</a:t>
            </a:r>
            <a:endParaRPr sz="1000">
              <a:highlight>
                <a:srgbClr val="FFFFFF"/>
              </a:highlight>
            </a:endParaRPr>
          </a:p>
          <a:p>
            <a:pPr marL="457200" lvl="0" indent="-292100" rtl="0">
              <a:spcBef>
                <a:spcPts val="0"/>
              </a:spcBef>
              <a:spcAft>
                <a:spcPts val="0"/>
              </a:spcAft>
              <a:buSzPts val="1000"/>
              <a:buChar char="-"/>
            </a:pPr>
            <a:r>
              <a:rPr lang="en-US" sz="1000">
                <a:highlight>
                  <a:srgbClr val="FFFFFF"/>
                </a:highlight>
              </a:rPr>
              <a:t>Flexibility - not limit to HIV-care, include general medical care</a:t>
            </a:r>
            <a:endParaRPr sz="1000">
              <a:highlight>
                <a:srgbClr val="FFFFFF"/>
              </a:highlight>
            </a:endParaRPr>
          </a:p>
          <a:p>
            <a:pPr marL="457200" lvl="0" indent="-292100" rtl="0">
              <a:spcBef>
                <a:spcPts val="0"/>
              </a:spcBef>
              <a:spcAft>
                <a:spcPts val="0"/>
              </a:spcAft>
              <a:buSzPts val="1000"/>
              <a:buChar char="-"/>
            </a:pPr>
            <a:r>
              <a:rPr lang="en-US" sz="1000">
                <a:highlight>
                  <a:srgbClr val="FFFFFF"/>
                </a:highlight>
              </a:rPr>
              <a:t>Rapid form design - be able to modify data collection to moving targets</a:t>
            </a:r>
            <a:endParaRPr sz="1000">
              <a:highlight>
                <a:srgbClr val="FFFFFF"/>
              </a:highlight>
            </a:endParaRPr>
          </a:p>
          <a:p>
            <a:pPr marL="457200" lvl="0" indent="-292100" rtl="0">
              <a:spcBef>
                <a:spcPts val="0"/>
              </a:spcBef>
              <a:spcAft>
                <a:spcPts val="0"/>
              </a:spcAft>
              <a:buSzPts val="1000"/>
              <a:buChar char="-"/>
            </a:pPr>
            <a:r>
              <a:rPr lang="en-US" sz="1000">
                <a:highlight>
                  <a:srgbClr val="FFFFFF"/>
                </a:highlight>
              </a:rPr>
              <a:t>Clinically useful - won’t be used if it’s not - be able to provide feedback to providers</a:t>
            </a:r>
            <a:endParaRPr sz="1000">
              <a:highlight>
                <a:srgbClr val="FFFFFF"/>
              </a:highlight>
            </a:endParaRPr>
          </a:p>
          <a:p>
            <a:pPr marL="457200" lvl="0" indent="-292100" rtl="0">
              <a:spcBef>
                <a:spcPts val="0"/>
              </a:spcBef>
              <a:spcAft>
                <a:spcPts val="0"/>
              </a:spcAft>
              <a:buSzPts val="1000"/>
              <a:buChar char="-"/>
            </a:pPr>
            <a:r>
              <a:rPr lang="en-US" sz="1000">
                <a:highlight>
                  <a:srgbClr val="FFFFFF"/>
                </a:highlight>
              </a:rPr>
              <a:t>Use of standards - to maximize flexibility and extensibility of system</a:t>
            </a:r>
            <a:endParaRPr sz="1000">
              <a:highlight>
                <a:srgbClr val="FFFFFF"/>
              </a:highlight>
            </a:endParaRPr>
          </a:p>
          <a:p>
            <a:pPr marL="457200" lvl="0" indent="-292100" rtl="0">
              <a:spcBef>
                <a:spcPts val="0"/>
              </a:spcBef>
              <a:spcAft>
                <a:spcPts val="0"/>
              </a:spcAft>
              <a:buSzPts val="1000"/>
              <a:buChar char="-"/>
            </a:pPr>
            <a:r>
              <a:rPr lang="en-US" sz="1000">
                <a:highlight>
                  <a:srgbClr val="FFFFFF"/>
                </a:highlight>
              </a:rPr>
              <a:t>Support high-quality research - with non-ambiguous coded data</a:t>
            </a:r>
            <a:endParaRPr sz="1000">
              <a:highlight>
                <a:srgbClr val="FFFFFF"/>
              </a:highlight>
            </a:endParaRPr>
          </a:p>
          <a:p>
            <a:pPr marL="457200" lvl="0" indent="-292100" rtl="0">
              <a:spcBef>
                <a:spcPts val="0"/>
              </a:spcBef>
              <a:spcAft>
                <a:spcPts val="0"/>
              </a:spcAft>
              <a:buSzPts val="1000"/>
              <a:buChar char="-"/>
            </a:pPr>
            <a:r>
              <a:rPr lang="en-US" sz="1000">
                <a:highlight>
                  <a:srgbClr val="FFFFFF"/>
                </a:highlight>
              </a:rPr>
              <a:t>Web-based with support for intermittent connections - not always reliable power or internet connections, but internet-based tech offers increased scalability</a:t>
            </a:r>
            <a:endParaRPr sz="1000">
              <a:highlight>
                <a:srgbClr val="FFFFFF"/>
              </a:highlight>
            </a:endParaRPr>
          </a:p>
          <a:p>
            <a:pPr marL="457200" lvl="0" indent="-292100" rtl="0">
              <a:spcBef>
                <a:spcPts val="0"/>
              </a:spcBef>
              <a:spcAft>
                <a:spcPts val="0"/>
              </a:spcAft>
              <a:buSzPts val="1000"/>
              <a:buChar char="-"/>
            </a:pPr>
            <a:r>
              <a:rPr lang="en-US" sz="1000">
                <a:highlight>
                  <a:srgbClr val="FFFFFF"/>
                </a:highlight>
              </a:rPr>
              <a:t>Low cost - cost can’t prohibit adoption if meant to be available to LMIC, system nuts/bolts should be downloadable for free</a:t>
            </a:r>
            <a:endParaRPr sz="1000">
              <a:highlight>
                <a:srgbClr val="FFFFFF"/>
              </a:highlight>
            </a:endParaRPr>
          </a:p>
          <a:p>
            <a:pPr marL="0" lvl="0" indent="0" rtl="0">
              <a:spcBef>
                <a:spcPts val="0"/>
              </a:spcBef>
              <a:spcAft>
                <a:spcPts val="0"/>
              </a:spcAft>
              <a:buNone/>
            </a:pPr>
            <a:endParaRPr sz="1000">
              <a:highlight>
                <a:srgbClr val="FFFFFF"/>
              </a:highlight>
            </a:endParaRPr>
          </a:p>
        </p:txBody>
      </p:sp>
      <p:sp>
        <p:nvSpPr>
          <p:cNvPr id="260" name="Google Shape;260;g40379c763e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Emphasize that our design was a specific design to meet a specific need</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Sustainability – improve ability to provide donor feedback and inform grant writing</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9" name="Google Shape;26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also to help with communication between clinic staff and stations</a:t>
            </a:r>
            <a:endParaRPr/>
          </a:p>
          <a:p>
            <a:pPr marL="0" lvl="0" indent="0">
              <a:spcBef>
                <a:spcPts val="0"/>
              </a:spcBef>
              <a:spcAft>
                <a:spcPts val="0"/>
              </a:spcAft>
              <a:buNone/>
            </a:pPr>
            <a:endParaRPr/>
          </a:p>
        </p:txBody>
      </p:sp>
      <p:sp>
        <p:nvSpPr>
          <p:cNvPr id="278" name="Google Shape;2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reference WONCA</a:t>
            </a:r>
            <a:endParaRPr/>
          </a:p>
          <a:p>
            <a:pPr marL="0" lvl="0" indent="0">
              <a:spcBef>
                <a:spcPts val="0"/>
              </a:spcBef>
              <a:spcAft>
                <a:spcPts val="0"/>
              </a:spcAft>
              <a:buNone/>
            </a:pPr>
            <a:endParaRPr/>
          </a:p>
        </p:txBody>
      </p:sp>
      <p:sp>
        <p:nvSpPr>
          <p:cNvPr id="285" name="Google Shape;2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0379c763e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0379c763e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a:t>was a lot easier to troubleshoot and maintain when we were on-site for 18 months.</a:t>
            </a:r>
            <a:endParaRPr/>
          </a:p>
        </p:txBody>
      </p:sp>
      <p:sp>
        <p:nvSpPr>
          <p:cNvPr id="297" name="Google Shape;297;g40379c763e_0_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faa42e89a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faa42e89a_0_1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9" name="Google Shape;309;g3faa42e89a_0_1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faa42e89a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faa42e89a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Jan 2011 at Engeye</a:t>
            </a:r>
            <a:endParaRPr/>
          </a:p>
        </p:txBody>
      </p:sp>
      <p:sp>
        <p:nvSpPr>
          <p:cNvPr id="316" name="Google Shape;316;g3faa42e89a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55" name="Google Shape;3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good thing Sarah was there to continuing helping after we left</a:t>
            </a:r>
            <a:endParaRPr/>
          </a:p>
          <a:p>
            <a:pPr marL="0" lvl="0" indent="0">
              <a:spcBef>
                <a:spcPts val="0"/>
              </a:spcBef>
              <a:spcAft>
                <a:spcPts val="0"/>
              </a:spcAft>
              <a:buNone/>
            </a:pPr>
            <a:r>
              <a:rPr lang="en-US"/>
              <a:t>worse power issues with larger teams and team computers</a:t>
            </a:r>
            <a:endParaRPr/>
          </a:p>
          <a:p>
            <a:pPr marL="0" lvl="0" indent="0">
              <a:spcBef>
                <a:spcPts val="0"/>
              </a:spcBef>
              <a:spcAft>
                <a:spcPts val="0"/>
              </a:spcAft>
              <a:buNone/>
            </a:pPr>
            <a:r>
              <a:rPr lang="en-US"/>
              <a:t>teams not bringing their own laptops and wanting to borrow workstations</a:t>
            </a:r>
            <a:endParaRPr/>
          </a:p>
        </p:txBody>
      </p:sp>
      <p:sp>
        <p:nvSpPr>
          <p:cNvPr id="362" name="Google Shape;3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8" name="Google Shape;36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4" name="Google Shape;1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Lessons learned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Having the computers and EMR leads some to believe it is more robust and featured than it is – by local leaders (District administrator asking for reports), patients (assuming the computer should allow the practitioner to diagnose anything “magically”) and visitors (why doesn’t the internet work? Or why can’t you just pull up all old meds and order that way? And scan their paper records in BTW…)</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Having the EMR leads to concerns not usually brought up in LMIC but may be commonplace in the USA – HIPPA and security of patient health information – PHI if not legislated there? Equipment security needs and compound security needs increase. </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Parallel usual equipment upkeep problems but exacerbates it</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Technical components – need physical and software maintenance but can’t connect. </a:t>
            </a:r>
            <a:endParaRPr/>
          </a:p>
          <a:p>
            <a:pPr marL="1371600" marR="0" lvl="3"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Hardware needs upgrading regularly, just like in the US. Some degradation with heat/dust worse than protected server environment in US/cities. Choice of equipment needs to consider tolerance to heat, dust, minimal maintenance.</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New options now – hardwire lines and internet service providers offering new options that are not cell signal based!</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Risk of theft to equipment and data.</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Data usage – Windows boxes suck data with updates, employees using Facebook, internet and power usage for cell phones instead of workstations. </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Power usage of donated older machines.</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How to dispose of retired and broken equipment?</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Repurpose donated machines into other projects?</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Increases staff computer literacy, but has learning curve, can develop bad cheat shortcuts and bad habits to get through the EMR (garbage in, garbage out). Pinching cords, maintaining workstation clean/computers/power plugs/unplugging/locks – all new habits to learn. Viruses from flash drives used anywhere else locally.</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Local IT is intermittent and variable in quality, not always ideal. City versus rural access.</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Remote IT may not be connectable or available at the time of need. Online connection crucial if cloud-based or remote support is needed or intended.</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Monitoring users - there’s a difference with medical terminology acumen and quality of data input into the system</a:t>
            </a:r>
            <a:endParaRPr/>
          </a:p>
        </p:txBody>
      </p:sp>
      <p:sp>
        <p:nvSpPr>
          <p:cNvPr id="375" name="Google Shape;37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1" name="Google Shape;3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7" name="Google Shape;38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One of the big issues is lack of feedback</a:t>
            </a:r>
            <a:endParaRPr/>
          </a:p>
          <a:p>
            <a:pPr marL="0" lvl="0" indent="0">
              <a:spcBef>
                <a:spcPts val="0"/>
              </a:spcBef>
              <a:spcAft>
                <a:spcPts val="0"/>
              </a:spcAft>
              <a:buNone/>
            </a:pPr>
            <a:r>
              <a:rPr lang="en-US"/>
              <a:t>Clinic personnel are not aware of their performance due to lack of supervision to address data quality issues </a:t>
            </a:r>
            <a:endParaRPr/>
          </a:p>
          <a:p>
            <a:pPr marL="0" lvl="0" indent="0">
              <a:spcBef>
                <a:spcPts val="0"/>
              </a:spcBef>
              <a:spcAft>
                <a:spcPts val="0"/>
              </a:spcAft>
              <a:buNone/>
            </a:pPr>
            <a:endParaRPr/>
          </a:p>
          <a:p>
            <a:pPr marL="0" lvl="0" indent="0">
              <a:spcBef>
                <a:spcPts val="0"/>
              </a:spcBef>
              <a:spcAft>
                <a:spcPts val="0"/>
              </a:spcAft>
              <a:buNone/>
            </a:pPr>
            <a:r>
              <a:rPr lang="en-US"/>
              <a:t>example - new clinicians practice - have access to give them teaching points and learning opportunities (ex. Depo-Provera)</a:t>
            </a:r>
            <a:endParaRPr/>
          </a:p>
          <a:p>
            <a:pPr marL="0" lvl="0" indent="0">
              <a:spcBef>
                <a:spcPts val="0"/>
              </a:spcBef>
              <a:spcAft>
                <a:spcPts val="0"/>
              </a:spcAft>
              <a:buNone/>
            </a:pPr>
            <a:r>
              <a:rPr lang="en-US"/>
              <a:t>example - Bridget to share her ideas/experiences - ie. CME weekly with staff </a:t>
            </a:r>
            <a:endParaRPr/>
          </a:p>
          <a:p>
            <a:pPr marL="0" lvl="0" indent="0">
              <a:spcBef>
                <a:spcPts val="0"/>
              </a:spcBef>
              <a:spcAft>
                <a:spcPts val="0"/>
              </a:spcAft>
              <a:buNone/>
            </a:pPr>
            <a:endParaRPr/>
          </a:p>
          <a:p>
            <a:pPr marL="0" lvl="0" indent="0">
              <a:spcBef>
                <a:spcPts val="0"/>
              </a:spcBef>
              <a:spcAft>
                <a:spcPts val="0"/>
              </a:spcAft>
              <a:buNone/>
            </a:pPr>
            <a:endParaRPr/>
          </a:p>
        </p:txBody>
      </p:sp>
      <p:sp>
        <p:nvSpPr>
          <p:cNvPr id="393" name="Google Shape;3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outputs vs. outcomes</a:t>
            </a:r>
            <a:endParaRPr/>
          </a:p>
          <a:p>
            <a:pPr marL="0" lvl="0" indent="0">
              <a:spcBef>
                <a:spcPts val="0"/>
              </a:spcBef>
              <a:spcAft>
                <a:spcPts val="0"/>
              </a:spcAft>
              <a:buNone/>
            </a:pPr>
            <a:r>
              <a:rPr lang="en-US"/>
              <a:t>quantitative vs. qualitative data</a:t>
            </a:r>
            <a:endParaRPr/>
          </a:p>
          <a:p>
            <a:pPr marL="0" lvl="0" indent="0">
              <a:spcBef>
                <a:spcPts val="0"/>
              </a:spcBef>
              <a:spcAft>
                <a:spcPts val="0"/>
              </a:spcAft>
              <a:buNone/>
            </a:pPr>
            <a:r>
              <a:rPr lang="en-US"/>
              <a:t>data analysis</a:t>
            </a:r>
            <a:endParaRPr/>
          </a:p>
          <a:p>
            <a:pPr marL="0" lvl="0" indent="0">
              <a:spcBef>
                <a:spcPts val="0"/>
              </a:spcBef>
              <a:spcAft>
                <a:spcPts val="0"/>
              </a:spcAft>
              <a:buNone/>
            </a:pPr>
            <a:r>
              <a:rPr lang="en-US"/>
              <a:t>can it inform our practice to make it better?</a:t>
            </a:r>
            <a:endParaRPr/>
          </a:p>
          <a:p>
            <a:pPr marL="0" lvl="0" indent="0">
              <a:spcBef>
                <a:spcPts val="0"/>
              </a:spcBef>
              <a:spcAft>
                <a:spcPts val="0"/>
              </a:spcAft>
              <a:buNone/>
            </a:pPr>
            <a:endParaRPr/>
          </a:p>
        </p:txBody>
      </p:sp>
      <p:sp>
        <p:nvSpPr>
          <p:cNvPr id="400" name="Google Shape;4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07" name="Google Shape;4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Visitors – skewed understanding of normal clinic/health center flow in Uganda, expectations for internet vs working intranet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Patients – “magic” computer should know everything, not bringing health records, stop-by to “check it out” along the highway</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14" name="Google Shape;41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Monitoring users - there’s a difference with medical terminology acumen and quality of data input into the system</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MPH interns – understand reporting and statistics better, but can be very trusting of the data when the input is not trustworthy. Reliability with medical terminology is variable based on student’s past work/life experience.</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US-based visiting medical students/residents/preceptors – usually catch on quickly because they’re used to an EMR system and clinic workflow, but still need hierarchy of supervision. Ex. M2 ordering inappropriate meds for clinical diagnosis – is it lack of medical knowledge or lack of EMR familiarity? </a:t>
            </a:r>
            <a:endParaRPr/>
          </a:p>
          <a:p>
            <a:pPr marL="914400" marR="0" lvl="2"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Ugandan clinicians – EMR review brings up several clinic management opportunities, but have to be careful to not be punitive given prevailing culture of intellectual isolation for most providers. We can monitor the balancing of the workload, similar to ER or Urgent Care queues in the US – helps with sense of fairness and provides feedback to non-medical supervisors of staff efficiency. Though it seems to have been pretty fair for first-come-first served without discrimination because you can’t really tell what the patient is coming for. Quality of care – review of documentation or med prescribing trends can bring up issues to review with new/visiting clinicians, providing CME opportunities for all staff to learn from. Caveat – computer literacy improves but they also learn bad shortcuts or feel weighed down by slow typing skills.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1" name="Google Shape;42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7" name="Google Shape;4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114300" rtl="0">
              <a:lnSpc>
                <a:spcPct val="100000"/>
              </a:lnSpc>
              <a:spcBef>
                <a:spcPts val="0"/>
              </a:spcBef>
              <a:spcAft>
                <a:spcPts val="0"/>
              </a:spcAft>
              <a:buClr>
                <a:schemeClr val="dk1"/>
              </a:buClr>
              <a:buSzPts val="1000"/>
              <a:buChar char="•"/>
            </a:pPr>
            <a:r>
              <a:rPr lang="en-US" sz="1000"/>
              <a:t>Initial basic reports with nuances to interpreting the data</a:t>
            </a:r>
            <a:endParaRPr sz="1000"/>
          </a:p>
          <a:p>
            <a:pPr marL="685800" lvl="1" indent="-139700" rtl="0">
              <a:lnSpc>
                <a:spcPct val="100000"/>
              </a:lnSpc>
              <a:spcBef>
                <a:spcPts val="500"/>
              </a:spcBef>
              <a:spcAft>
                <a:spcPts val="0"/>
              </a:spcAft>
              <a:buClr>
                <a:schemeClr val="dk1"/>
              </a:buClr>
              <a:buSzPts val="1000"/>
              <a:buChar char="•"/>
            </a:pPr>
            <a:r>
              <a:rPr lang="en-US" sz="1000"/>
              <a:t>HMIS was added later and buggy – undergoing review to make it functional</a:t>
            </a:r>
            <a:endParaRPr sz="1000"/>
          </a:p>
          <a:p>
            <a:pPr marL="685800" lvl="1" indent="-139700" rtl="0">
              <a:lnSpc>
                <a:spcPct val="100000"/>
              </a:lnSpc>
              <a:spcBef>
                <a:spcPts val="500"/>
              </a:spcBef>
              <a:spcAft>
                <a:spcPts val="0"/>
              </a:spcAft>
              <a:buClr>
                <a:schemeClr val="dk1"/>
              </a:buClr>
              <a:buSzPts val="1000"/>
              <a:buChar char="•"/>
            </a:pPr>
            <a:r>
              <a:rPr lang="en-US" sz="1000"/>
              <a:t>Brute force chart review is possible, but time intensive and usually done by visitors/volunteers, would be better if local clinicians could formulate their own clinical or process questions and query the system to inform their work</a:t>
            </a:r>
            <a:endParaRPr sz="1000"/>
          </a:p>
          <a:p>
            <a:pPr marL="1143000" lvl="2" indent="-165100" rtl="0">
              <a:lnSpc>
                <a:spcPct val="100000"/>
              </a:lnSpc>
              <a:spcBef>
                <a:spcPts val="500"/>
              </a:spcBef>
              <a:spcAft>
                <a:spcPts val="0"/>
              </a:spcAft>
              <a:buClr>
                <a:schemeClr val="dk1"/>
              </a:buClr>
              <a:buSzPts val="1000"/>
              <a:buChar char="•"/>
            </a:pPr>
            <a:r>
              <a:rPr lang="en-US" sz="1000">
                <a:highlight>
                  <a:srgbClr val="FFFF00"/>
                </a:highlight>
              </a:rPr>
              <a:t>** add examples of reports from this data – donor numbers, grant feedback, writing new grants, informing clinicians</a:t>
            </a:r>
            <a:endParaRPr sz="1000">
              <a:highlight>
                <a:srgbClr val="FFFF00"/>
              </a:highlight>
            </a:endParaRPr>
          </a:p>
          <a:p>
            <a:pPr marL="228600" lvl="0" indent="-114300" rtl="0">
              <a:lnSpc>
                <a:spcPct val="100000"/>
              </a:lnSpc>
              <a:spcBef>
                <a:spcPts val="1000"/>
              </a:spcBef>
              <a:spcAft>
                <a:spcPts val="0"/>
              </a:spcAft>
              <a:buClr>
                <a:schemeClr val="dk1"/>
              </a:buClr>
              <a:buSzPts val="1000"/>
              <a:buChar char="•"/>
            </a:pPr>
            <a:r>
              <a:rPr lang="en-US" sz="1000"/>
              <a:t>Problem for future – changing data to any other system won’t be possible without intensive re-coding, would lose the data and need to start fresh</a:t>
            </a:r>
            <a:endParaRPr sz="1000"/>
          </a:p>
        </p:txBody>
      </p:sp>
      <p:sp>
        <p:nvSpPr>
          <p:cNvPr id="433" name="Google Shape;43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0379c763e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0379c763e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b="1"/>
              <a:t>Key words: </a:t>
            </a:r>
            <a:r>
              <a:rPr lang="en-US"/>
              <a:t>continuity of care, chronic non-communicable diseases, electronic medical record, design and implementation, clinic workflow, grant writing, donor feedback, data collection and maintenance</a:t>
            </a:r>
            <a:endParaRPr/>
          </a:p>
          <a:p>
            <a:pPr marL="0" lvl="0" indent="0" rtl="0">
              <a:spcBef>
                <a:spcPts val="0"/>
              </a:spcBef>
              <a:spcAft>
                <a:spcPts val="0"/>
              </a:spcAft>
              <a:buNone/>
            </a:pPr>
            <a:r>
              <a:rPr lang="en-US" b="1"/>
              <a:t>Knowledge, competency, and/or performance gaps:</a:t>
            </a:r>
            <a:endParaRPr b="1"/>
          </a:p>
          <a:p>
            <a:pPr marL="457200" lvl="0" indent="-317500" rtl="0">
              <a:spcBef>
                <a:spcPts val="0"/>
              </a:spcBef>
              <a:spcAft>
                <a:spcPts val="0"/>
              </a:spcAft>
              <a:buSzPts val="1400"/>
              <a:buAutoNum type="arabicPeriod"/>
            </a:pPr>
            <a:r>
              <a:rPr lang="en-US"/>
              <a:t>Awareness of strategies for improving management of chronic non-communicable diseases in rural LMIC settings.</a:t>
            </a:r>
            <a:endParaRPr/>
          </a:p>
          <a:p>
            <a:pPr marL="457200" lvl="0" indent="-317500" rtl="0">
              <a:spcBef>
                <a:spcPts val="0"/>
              </a:spcBef>
              <a:spcAft>
                <a:spcPts val="0"/>
              </a:spcAft>
              <a:buSzPts val="1400"/>
              <a:buAutoNum type="arabicPeriod"/>
            </a:pPr>
            <a:r>
              <a:rPr lang="en-US"/>
              <a:t>Ability to describe the process needed for implementation of an EMR for longitudinal monitoring and evaluation for primary care in the rural LMIC setting.</a:t>
            </a:r>
            <a:endParaRPr/>
          </a:p>
          <a:p>
            <a:pPr marL="457200" lvl="0" indent="-317500">
              <a:spcBef>
                <a:spcPts val="0"/>
              </a:spcBef>
              <a:spcAft>
                <a:spcPts val="0"/>
              </a:spcAft>
              <a:buSzPts val="1400"/>
              <a:buAutoNum type="arabicPeriod"/>
            </a:pPr>
            <a:r>
              <a:rPr lang="en-US"/>
              <a:t>Understanding of technical components and support required for maintenance of an EMR system in the rural LMIC setting.</a:t>
            </a:r>
            <a:endParaRPr/>
          </a:p>
        </p:txBody>
      </p:sp>
      <p:sp>
        <p:nvSpPr>
          <p:cNvPr id="111" name="Google Shape;111;g40379c763e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114300" rtl="0">
              <a:lnSpc>
                <a:spcPct val="100000"/>
              </a:lnSpc>
              <a:spcBef>
                <a:spcPts val="0"/>
              </a:spcBef>
              <a:spcAft>
                <a:spcPts val="0"/>
              </a:spcAft>
              <a:buClr>
                <a:schemeClr val="dk1"/>
              </a:buClr>
              <a:buSzPts val="1000"/>
              <a:buChar char="•"/>
            </a:pPr>
            <a:r>
              <a:rPr lang="en-US" sz="1000"/>
              <a:t>Benefit for management of chronic non-communicable diseases in rural LMIC</a:t>
            </a:r>
            <a:endParaRPr sz="1000"/>
          </a:p>
          <a:p>
            <a:pPr marL="685800" lvl="1" indent="-139700" rtl="0">
              <a:lnSpc>
                <a:spcPct val="100000"/>
              </a:lnSpc>
              <a:spcBef>
                <a:spcPts val="500"/>
              </a:spcBef>
              <a:spcAft>
                <a:spcPts val="0"/>
              </a:spcAft>
              <a:buClr>
                <a:schemeClr val="dk1"/>
              </a:buClr>
              <a:buSzPts val="1000"/>
              <a:buChar char="•"/>
            </a:pPr>
            <a:r>
              <a:rPr lang="en-US" sz="1000"/>
              <a:t>Handwritten register log books track basic information, and HMIS reports tally this high-level overview but this is lacking the detail to help clinicians target clinical care improvement.</a:t>
            </a:r>
            <a:endParaRPr sz="1000"/>
          </a:p>
          <a:p>
            <a:pPr marL="685800" lvl="1" indent="-139700" rtl="0">
              <a:lnSpc>
                <a:spcPct val="100000"/>
              </a:lnSpc>
              <a:spcBef>
                <a:spcPts val="500"/>
              </a:spcBef>
              <a:spcAft>
                <a:spcPts val="0"/>
              </a:spcAft>
              <a:buClr>
                <a:schemeClr val="dk1"/>
              </a:buClr>
              <a:buSzPts val="1000"/>
              <a:buChar char="•"/>
            </a:pPr>
            <a:r>
              <a:rPr lang="en-US" sz="1000"/>
              <a:t>Framework of the user interface pages can be modified to suit what you want to capture. </a:t>
            </a:r>
            <a:endParaRPr sz="1000"/>
          </a:p>
          <a:p>
            <a:pPr marL="685800" lvl="1" indent="-139700" rtl="0">
              <a:lnSpc>
                <a:spcPct val="100000"/>
              </a:lnSpc>
              <a:spcBef>
                <a:spcPts val="500"/>
              </a:spcBef>
              <a:spcAft>
                <a:spcPts val="0"/>
              </a:spcAft>
              <a:buClr>
                <a:schemeClr val="dk1"/>
              </a:buClr>
              <a:buSzPts val="1000"/>
              <a:buChar char="•"/>
            </a:pPr>
            <a:r>
              <a:rPr lang="en-US" sz="1000"/>
              <a:t>Clinic workflow improvements help reduce confusion of patients jumping queue or when not called in timely manner, but still has hiccups with accidentally deleting a patient from the queue or taking longer for visits because typing or having more information to review. </a:t>
            </a:r>
            <a:endParaRPr sz="1000"/>
          </a:p>
          <a:p>
            <a:pPr marL="685800" lvl="1" indent="-139700" rtl="0">
              <a:lnSpc>
                <a:spcPct val="100000"/>
              </a:lnSpc>
              <a:spcBef>
                <a:spcPts val="500"/>
              </a:spcBef>
              <a:spcAft>
                <a:spcPts val="0"/>
              </a:spcAft>
              <a:buClr>
                <a:schemeClr val="dk1"/>
              </a:buClr>
              <a:buSzPts val="1000"/>
              <a:buChar char="•"/>
            </a:pPr>
            <a:r>
              <a:rPr lang="en-US" sz="1000"/>
              <a:t>ACCURACY of information improved (not dependent on patient recall or bringing records in)</a:t>
            </a:r>
            <a:endParaRPr sz="1000"/>
          </a:p>
          <a:p>
            <a:pPr marL="685800" lvl="1" indent="-139700" rtl="0">
              <a:lnSpc>
                <a:spcPct val="100000"/>
              </a:lnSpc>
              <a:spcBef>
                <a:spcPts val="500"/>
              </a:spcBef>
              <a:spcAft>
                <a:spcPts val="0"/>
              </a:spcAft>
              <a:buClr>
                <a:schemeClr val="dk1"/>
              </a:buClr>
              <a:buSzPts val="1000"/>
              <a:buChar char="•"/>
            </a:pPr>
            <a:r>
              <a:rPr lang="en-US" sz="1000"/>
              <a:t>Allow for areas to target patient education or community outreach initiatives (water/sanitation MPH)</a:t>
            </a:r>
            <a:endParaRPr sz="1000"/>
          </a:p>
          <a:p>
            <a:pPr marL="457200" lvl="0" indent="-292100" rtl="0">
              <a:lnSpc>
                <a:spcPct val="100000"/>
              </a:lnSpc>
              <a:spcBef>
                <a:spcPts val="0"/>
              </a:spcBef>
              <a:spcAft>
                <a:spcPts val="0"/>
              </a:spcAft>
              <a:buClr>
                <a:schemeClr val="dk1"/>
              </a:buClr>
              <a:buSzPts val="1000"/>
              <a:buChar char="•"/>
            </a:pPr>
            <a:r>
              <a:rPr lang="en-US" sz="1000"/>
              <a:t>Questions for consideration:</a:t>
            </a:r>
            <a:endParaRPr sz="1000"/>
          </a:p>
          <a:p>
            <a:pPr marL="685800" lvl="1" indent="-139700" rtl="0">
              <a:lnSpc>
                <a:spcPct val="100000"/>
              </a:lnSpc>
              <a:spcBef>
                <a:spcPts val="500"/>
              </a:spcBef>
              <a:spcAft>
                <a:spcPts val="0"/>
              </a:spcAft>
              <a:buClr>
                <a:schemeClr val="dk1"/>
              </a:buClr>
              <a:buSzPts val="1000"/>
              <a:buChar char="•"/>
            </a:pPr>
            <a:r>
              <a:rPr lang="en-US" sz="1000"/>
              <a:t>Is this better for patient care daily versus helping reduce visitors errors in care?</a:t>
            </a:r>
            <a:endParaRPr sz="1000"/>
          </a:p>
          <a:p>
            <a:pPr marL="685800" lvl="1" indent="-139700" rtl="0">
              <a:lnSpc>
                <a:spcPct val="100000"/>
              </a:lnSpc>
              <a:spcBef>
                <a:spcPts val="500"/>
              </a:spcBef>
              <a:spcAft>
                <a:spcPts val="0"/>
              </a:spcAft>
              <a:buClr>
                <a:schemeClr val="dk1"/>
              </a:buClr>
              <a:buSzPts val="1000"/>
              <a:buChar char="•"/>
            </a:pPr>
            <a:r>
              <a:rPr lang="en-US" sz="1000"/>
              <a:t>Does this change “ideal” perception/experience/understanding of the local health care and system by visitors new to LMIC?</a:t>
            </a:r>
            <a:endParaRPr sz="1000"/>
          </a:p>
          <a:p>
            <a:pPr marL="228600" lvl="0" indent="-114300" rtl="0">
              <a:lnSpc>
                <a:spcPct val="70000"/>
              </a:lnSpc>
              <a:spcBef>
                <a:spcPts val="500"/>
              </a:spcBef>
              <a:spcAft>
                <a:spcPts val="0"/>
              </a:spcAft>
              <a:buClr>
                <a:schemeClr val="dk1"/>
              </a:buClr>
              <a:buSzPts val="1000"/>
              <a:buChar char="•"/>
            </a:pPr>
            <a:r>
              <a:rPr lang="en-US" sz="1000"/>
              <a:t>Are the visiting Learners getting a skewed perception because they aren’t using the little blue books?</a:t>
            </a:r>
            <a:endParaRPr sz="1000"/>
          </a:p>
          <a:p>
            <a:pPr marL="228600" lvl="0" indent="-114300" rtl="0">
              <a:lnSpc>
                <a:spcPct val="70000"/>
              </a:lnSpc>
              <a:spcBef>
                <a:spcPts val="500"/>
              </a:spcBef>
              <a:spcAft>
                <a:spcPts val="0"/>
              </a:spcAft>
              <a:buClr>
                <a:schemeClr val="dk1"/>
              </a:buClr>
              <a:buSzPts val="1000"/>
              <a:buChar char="•"/>
            </a:pPr>
            <a:r>
              <a:rPr lang="en-US" sz="1000"/>
              <a:t>Is this a Pilot project/example and innovation versus just providing better primary care/spreading that it’s possible, just the way we want to do it better?</a:t>
            </a:r>
            <a:endParaRPr sz="1000"/>
          </a:p>
        </p:txBody>
      </p:sp>
      <p:sp>
        <p:nvSpPr>
          <p:cNvPr id="439" name="Google Shape;43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685800" lvl="1" indent="-162559" rtl="0">
              <a:lnSpc>
                <a:spcPct val="100000"/>
              </a:lnSpc>
              <a:spcBef>
                <a:spcPts val="500"/>
              </a:spcBef>
              <a:spcAft>
                <a:spcPts val="0"/>
              </a:spcAft>
              <a:buClr>
                <a:schemeClr val="dk1"/>
              </a:buClr>
              <a:buSzPts val="1000"/>
              <a:buChar char="•"/>
            </a:pPr>
            <a:r>
              <a:rPr lang="en-US" sz="1000"/>
              <a:t>How is this different from other available systems – less complex, ideally redundant and stable, without need for remote IT support – but still requires some local IT understanding and maintenance (as with any system).</a:t>
            </a:r>
            <a:endParaRPr sz="1000"/>
          </a:p>
          <a:p>
            <a:pPr marL="685800" lvl="1" indent="-162559" rtl="0">
              <a:lnSpc>
                <a:spcPct val="100000"/>
              </a:lnSpc>
              <a:spcBef>
                <a:spcPts val="500"/>
              </a:spcBef>
              <a:spcAft>
                <a:spcPts val="0"/>
              </a:spcAft>
              <a:buClr>
                <a:schemeClr val="dk1"/>
              </a:buClr>
              <a:buSzPts val="1000"/>
              <a:buChar char="•"/>
            </a:pPr>
            <a:r>
              <a:rPr lang="en-US" sz="1000"/>
              <a:t>Ideal (working on version OCEMR 2.0) would be “server in a box” plug-and-play setup, with workstation recommendations/configurations. </a:t>
            </a:r>
            <a:endParaRPr sz="1000"/>
          </a:p>
          <a:p>
            <a:pPr marL="685800" lvl="1" indent="-162559" rtl="0">
              <a:lnSpc>
                <a:spcPct val="100000"/>
              </a:lnSpc>
              <a:spcBef>
                <a:spcPts val="500"/>
              </a:spcBef>
              <a:spcAft>
                <a:spcPts val="0"/>
              </a:spcAft>
              <a:buClr>
                <a:schemeClr val="dk1"/>
              </a:buClr>
              <a:buSzPts val="1000"/>
              <a:buChar char="•"/>
            </a:pPr>
            <a:r>
              <a:rPr lang="en-US" sz="1000"/>
              <a:t>Open source software – can be configured however each local clinic wants it – but still needs IT support. Unless they choose the standard format. But then they’re stuck with just this system and format, but most of these clinics are in silos anyhow.</a:t>
            </a:r>
            <a:endParaRPr sz="1000"/>
          </a:p>
        </p:txBody>
      </p:sp>
      <p:sp>
        <p:nvSpPr>
          <p:cNvPr id="445" name="Google Shape;44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51" name="Google Shape;45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40379c763e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40379c763e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58" name="Google Shape;458;g40379c763e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Health Information Systems (HIS) shows promise</a:t>
            </a:r>
            <a:endParaRPr/>
          </a:p>
          <a:p>
            <a:pPr marL="457200" lvl="0" indent="-317500" rtl="0">
              <a:spcBef>
                <a:spcPts val="0"/>
              </a:spcBef>
              <a:spcAft>
                <a:spcPts val="0"/>
              </a:spcAft>
              <a:buSzPts val="1400"/>
              <a:buChar char="-"/>
            </a:pPr>
            <a:r>
              <a:rPr lang="en-US"/>
              <a:t>how to implement within resource constraints</a:t>
            </a:r>
            <a:endParaRPr/>
          </a:p>
          <a:p>
            <a:pPr marL="457200" lvl="0" indent="-317500" rtl="0">
              <a:spcBef>
                <a:spcPts val="0"/>
              </a:spcBef>
              <a:spcAft>
                <a:spcPts val="0"/>
              </a:spcAft>
              <a:buSzPts val="1400"/>
              <a:buChar char="-"/>
            </a:pPr>
            <a:r>
              <a:rPr lang="en-US"/>
              <a:t>applicability of evidence from HIC to LMIC</a:t>
            </a:r>
            <a:endParaRPr/>
          </a:p>
          <a:p>
            <a:pPr marL="0" lvl="0" indent="0">
              <a:spcBef>
                <a:spcPts val="0"/>
              </a:spcBef>
              <a:spcAft>
                <a:spcPts val="0"/>
              </a:spcAft>
              <a:buNone/>
            </a:pPr>
            <a:r>
              <a:rPr lang="en-US"/>
              <a:t>Jawhari review study intent: </a:t>
            </a:r>
            <a:endParaRPr/>
          </a:p>
          <a:p>
            <a:pPr marL="457200" lvl="0" indent="-317500">
              <a:spcBef>
                <a:spcPts val="0"/>
              </a:spcBef>
              <a:spcAft>
                <a:spcPts val="0"/>
              </a:spcAft>
              <a:buSzPts val="1400"/>
              <a:buChar char="-"/>
            </a:pPr>
            <a:r>
              <a:rPr lang="en-US"/>
              <a:t>sub-Saharan slums (no published info on review)</a:t>
            </a:r>
            <a:endParaRPr/>
          </a:p>
          <a:p>
            <a:pPr marL="457200" lvl="0" indent="-317500" rtl="0">
              <a:spcBef>
                <a:spcPts val="0"/>
              </a:spcBef>
              <a:spcAft>
                <a:spcPts val="0"/>
              </a:spcAft>
              <a:buSzPts val="1400"/>
              <a:buChar char="-"/>
            </a:pPr>
            <a:r>
              <a:rPr lang="en-US"/>
              <a:t>intervention attributes for deployment success</a:t>
            </a:r>
            <a:endParaRPr/>
          </a:p>
          <a:p>
            <a:pPr marL="457200" lvl="0" indent="-317500" rtl="0">
              <a:spcBef>
                <a:spcPts val="0"/>
              </a:spcBef>
              <a:spcAft>
                <a:spcPts val="0"/>
              </a:spcAft>
              <a:buSzPts val="1400"/>
              <a:buChar char="-"/>
            </a:pPr>
            <a:r>
              <a:rPr lang="en-US"/>
              <a:t>categories of benefits and harms</a:t>
            </a:r>
            <a:endParaRPr/>
          </a:p>
          <a:p>
            <a:pPr marL="457200" lvl="0" indent="-317500" rtl="0">
              <a:spcBef>
                <a:spcPts val="0"/>
              </a:spcBef>
              <a:spcAft>
                <a:spcPts val="0"/>
              </a:spcAft>
              <a:buSzPts val="1400"/>
              <a:buChar char="-"/>
            </a:pPr>
            <a:r>
              <a:rPr lang="en-US"/>
              <a:t>forms of inquiry being use</a:t>
            </a:r>
            <a:endParaRPr/>
          </a:p>
          <a:p>
            <a:pPr marL="457200" lvl="0" indent="-317500" rtl="0">
              <a:spcBef>
                <a:spcPts val="0"/>
              </a:spcBef>
              <a:spcAft>
                <a:spcPts val="0"/>
              </a:spcAft>
              <a:buSzPts val="1400"/>
              <a:buChar char="-"/>
            </a:pPr>
            <a:r>
              <a:rPr lang="en-US"/>
              <a:t>describe where uncertainty remains</a:t>
            </a:r>
            <a:endParaRPr/>
          </a:p>
          <a:p>
            <a:pPr marL="0" lvl="0" indent="0" rtl="0">
              <a:spcBef>
                <a:spcPts val="0"/>
              </a:spcBef>
              <a:spcAft>
                <a:spcPts val="0"/>
              </a:spcAft>
              <a:buNone/>
            </a:pPr>
            <a:r>
              <a:rPr lang="en-US"/>
              <a:t>Jawhari findings: </a:t>
            </a:r>
            <a:endParaRPr/>
          </a:p>
          <a:p>
            <a:pPr marL="457200" lvl="0" indent="-317500" rtl="0">
              <a:spcBef>
                <a:spcPts val="0"/>
              </a:spcBef>
              <a:spcAft>
                <a:spcPts val="0"/>
              </a:spcAft>
              <a:buSzPts val="1400"/>
              <a:buChar char="-"/>
            </a:pPr>
            <a:r>
              <a:rPr lang="en-US"/>
              <a:t>most EMR focus on HIV and TB management</a:t>
            </a:r>
            <a:endParaRPr/>
          </a:p>
          <a:p>
            <a:pPr marL="457200" lvl="0" indent="-317500" rtl="0">
              <a:spcBef>
                <a:spcPts val="0"/>
              </a:spcBef>
              <a:spcAft>
                <a:spcPts val="0"/>
              </a:spcAft>
              <a:buSzPts val="1400"/>
              <a:buChar char="-"/>
            </a:pPr>
            <a:r>
              <a:rPr lang="en-US"/>
              <a:t>little reported on effect of EMR on primary care practices + general health outcomes</a:t>
            </a:r>
            <a:endParaRPr/>
          </a:p>
          <a:p>
            <a:pPr marL="457200" lvl="0" indent="-317500" rtl="0">
              <a:spcBef>
                <a:spcPts val="0"/>
              </a:spcBef>
              <a:spcAft>
                <a:spcPts val="0"/>
              </a:spcAft>
              <a:buSzPts val="1400"/>
              <a:buChar char="-"/>
            </a:pPr>
            <a:r>
              <a:rPr lang="en-US"/>
              <a:t>experimental inquiry rare and lack level of detail on methods/findings</a:t>
            </a:r>
            <a:endParaRPr/>
          </a:p>
          <a:p>
            <a:pPr marL="0" lvl="0" indent="0" rtl="0">
              <a:spcBef>
                <a:spcPts val="0"/>
              </a:spcBef>
              <a:spcAft>
                <a:spcPts val="0"/>
              </a:spcAft>
              <a:buNone/>
            </a:pPr>
            <a:endParaRPr/>
          </a:p>
          <a:p>
            <a:pPr marL="0" lvl="0" indent="0" rtl="0">
              <a:spcBef>
                <a:spcPts val="0"/>
              </a:spcBef>
              <a:spcAft>
                <a:spcPts val="0"/>
              </a:spcAft>
              <a:buNone/>
            </a:pPr>
            <a:r>
              <a:rPr lang="en-US" b="1"/>
              <a:t>I would add that most EMR systems used in LMIC are also concentrated on high load referral centers.</a:t>
            </a:r>
            <a:endParaRPr b="1"/>
          </a:p>
          <a:p>
            <a:pPr marL="457200" lvl="0" indent="0" rtl="0">
              <a:spcBef>
                <a:spcPts val="0"/>
              </a:spcBef>
              <a:spcAft>
                <a:spcPts val="0"/>
              </a:spcAft>
              <a:buNone/>
            </a:pPr>
            <a:endParaRPr/>
          </a:p>
          <a:p>
            <a:pPr marL="0" lvl="0" indent="0" rtl="0">
              <a:spcBef>
                <a:spcPts val="0"/>
              </a:spcBef>
              <a:spcAft>
                <a:spcPts val="0"/>
              </a:spcAft>
              <a:buNone/>
            </a:pPr>
            <a:r>
              <a:rPr lang="en-US"/>
              <a:t>Health Systems Challenges (Bloomfield 2014)</a:t>
            </a:r>
            <a:endParaRPr/>
          </a:p>
          <a:p>
            <a:pPr marL="457200" lvl="0" indent="-317500" rtl="0">
              <a:spcBef>
                <a:spcPts val="0"/>
              </a:spcBef>
              <a:spcAft>
                <a:spcPts val="0"/>
              </a:spcAft>
              <a:buSzPts val="1400"/>
              <a:buAutoNum type="arabicPeriod"/>
            </a:pPr>
            <a:r>
              <a:rPr lang="en-US"/>
              <a:t>prophylaxis and prevention</a:t>
            </a:r>
            <a:endParaRPr/>
          </a:p>
          <a:p>
            <a:pPr marL="457200" lvl="0" indent="-317500" rtl="0">
              <a:spcBef>
                <a:spcPts val="0"/>
              </a:spcBef>
              <a:spcAft>
                <a:spcPts val="0"/>
              </a:spcAft>
              <a:buSzPts val="1400"/>
              <a:buAutoNum type="arabicPeriod"/>
            </a:pPr>
            <a:r>
              <a:rPr lang="en-US"/>
              <a:t>detection and diagnosis</a:t>
            </a:r>
            <a:endParaRPr/>
          </a:p>
          <a:p>
            <a:pPr marL="457200" lvl="0" indent="-317500" rtl="0">
              <a:spcBef>
                <a:spcPts val="0"/>
              </a:spcBef>
              <a:spcAft>
                <a:spcPts val="0"/>
              </a:spcAft>
              <a:buSzPts val="1400"/>
              <a:buAutoNum type="arabicPeriod"/>
            </a:pPr>
            <a:r>
              <a:rPr lang="en-US"/>
              <a:t>linkage to care</a:t>
            </a:r>
            <a:endParaRPr/>
          </a:p>
          <a:p>
            <a:pPr marL="457200" lvl="0" indent="-317500" rtl="0">
              <a:spcBef>
                <a:spcPts val="0"/>
              </a:spcBef>
              <a:spcAft>
                <a:spcPts val="0"/>
              </a:spcAft>
              <a:buSzPts val="1400"/>
              <a:buAutoNum type="arabicPeriod"/>
            </a:pPr>
            <a:r>
              <a:rPr lang="en-US"/>
              <a:t>follow-up/retention to care</a:t>
            </a:r>
            <a:endParaRPr/>
          </a:p>
          <a:p>
            <a:pPr marL="457200" lvl="0" indent="-317500" rtl="0">
              <a:spcBef>
                <a:spcPts val="0"/>
              </a:spcBef>
              <a:spcAft>
                <a:spcPts val="0"/>
              </a:spcAft>
              <a:buSzPts val="1400"/>
              <a:buAutoNum type="arabicPeriod"/>
            </a:pPr>
            <a:r>
              <a:rPr lang="en-US"/>
              <a:t>quality of care</a:t>
            </a:r>
            <a:endParaRPr/>
          </a:p>
          <a:p>
            <a:pPr marL="457200" lvl="0" indent="-317500">
              <a:spcBef>
                <a:spcPts val="0"/>
              </a:spcBef>
              <a:spcAft>
                <a:spcPts val="0"/>
              </a:spcAft>
              <a:buSzPts val="1400"/>
              <a:buAutoNum type="arabicPeriod"/>
            </a:pPr>
            <a:r>
              <a:rPr lang="en-US"/>
              <a:t>coordination of care</a:t>
            </a:r>
            <a:endParaRPr/>
          </a:p>
        </p:txBody>
      </p:sp>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0379c763e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0379c763e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Jawhari et al. Focus - they wanted to look at “</a:t>
            </a:r>
            <a:r>
              <a:rPr lang="en-US" b="1"/>
              <a:t>slum settings</a:t>
            </a:r>
            <a:r>
              <a:rPr lang="en-US"/>
              <a:t>” for EMR use - is this relevant/applicable/useful?</a:t>
            </a:r>
            <a:endParaRPr/>
          </a:p>
        </p:txBody>
      </p:sp>
      <p:sp>
        <p:nvSpPr>
          <p:cNvPr id="126" name="Google Shape;126;g40379c763e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0379c763e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0379c763e_0_1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a:solidFill>
                  <a:srgbClr val="000000"/>
                </a:solidFill>
              </a:rPr>
              <a:t>Fritz et al. - </a:t>
            </a:r>
            <a:r>
              <a:rPr lang="en-US" b="1">
                <a:solidFill>
                  <a:srgbClr val="000000"/>
                </a:solidFill>
              </a:rPr>
              <a:t>Implementation success criteria</a:t>
            </a:r>
            <a:r>
              <a:rPr lang="en-US">
                <a:solidFill>
                  <a:srgbClr val="000000"/>
                </a:solidFill>
              </a:rPr>
              <a:t>: “based on the DeLone and McLean model of information systems success.21 Their seven dimensions of information quality, system quality, service quality, use, intention to use, user satisfaction, and net benefits comprise a broad range of aspects and stakeholders. If we define the ultimate success to be a benefit for the user, all those dimensions will have a role to play.”</a:t>
            </a:r>
            <a:endParaRPr>
              <a:solidFill>
                <a:srgbClr val="000000"/>
              </a:solidFill>
            </a:endParaRPr>
          </a:p>
          <a:p>
            <a:pPr marL="457200" lvl="0" indent="-317500" rtl="0">
              <a:spcBef>
                <a:spcPts val="0"/>
              </a:spcBef>
              <a:spcAft>
                <a:spcPts val="0"/>
              </a:spcAft>
              <a:buClr>
                <a:srgbClr val="000000"/>
              </a:buClr>
              <a:buSzPts val="1400"/>
              <a:buChar char="-"/>
            </a:pPr>
            <a:r>
              <a:rPr lang="en-US">
                <a:solidFill>
                  <a:srgbClr val="000000"/>
                </a:solidFill>
              </a:rPr>
              <a:t>only looked at design, planning, rollout, and initial EMR use</a:t>
            </a:r>
            <a:endParaRPr>
              <a:solidFill>
                <a:srgbClr val="000000"/>
              </a:solidFill>
            </a:endParaRPr>
          </a:p>
          <a:p>
            <a:pPr marL="457200" lvl="0" indent="-317500" rtl="0">
              <a:spcBef>
                <a:spcPts val="0"/>
              </a:spcBef>
              <a:spcAft>
                <a:spcPts val="0"/>
              </a:spcAft>
              <a:buClr>
                <a:srgbClr val="000000"/>
              </a:buClr>
              <a:buSzPts val="1400"/>
              <a:buChar char="-"/>
            </a:pPr>
            <a:r>
              <a:rPr lang="en-US">
                <a:solidFill>
                  <a:srgbClr val="000000"/>
                </a:solidFill>
              </a:rPr>
              <a:t>Categories for Success/Failure: </a:t>
            </a:r>
            <a:endParaRPr>
              <a:solidFill>
                <a:srgbClr val="000000"/>
              </a:solidFill>
            </a:endParaRPr>
          </a:p>
          <a:p>
            <a:pPr marL="914400" lvl="1" indent="-317500" rtl="0">
              <a:spcBef>
                <a:spcPts val="0"/>
              </a:spcBef>
              <a:spcAft>
                <a:spcPts val="0"/>
              </a:spcAft>
              <a:buClr>
                <a:srgbClr val="000000"/>
              </a:buClr>
              <a:buSzPts val="1400"/>
              <a:buChar char="-"/>
            </a:pPr>
            <a:r>
              <a:rPr lang="en-US">
                <a:solidFill>
                  <a:srgbClr val="000000"/>
                </a:solidFill>
              </a:rPr>
              <a:t>Ethical - includes regulatory and cultural issues</a:t>
            </a:r>
            <a:endParaRPr>
              <a:solidFill>
                <a:srgbClr val="000000"/>
              </a:solidFill>
            </a:endParaRPr>
          </a:p>
          <a:p>
            <a:pPr marL="914400" lvl="1" indent="-317500" rtl="0">
              <a:spcBef>
                <a:spcPts val="0"/>
              </a:spcBef>
              <a:spcAft>
                <a:spcPts val="0"/>
              </a:spcAft>
              <a:buClr>
                <a:srgbClr val="000000"/>
              </a:buClr>
              <a:buSzPts val="1400"/>
              <a:buChar char="-"/>
            </a:pPr>
            <a:r>
              <a:rPr lang="en-US">
                <a:solidFill>
                  <a:srgbClr val="000000"/>
                </a:solidFill>
              </a:rPr>
              <a:t>Financial - resources and funding</a:t>
            </a:r>
            <a:endParaRPr>
              <a:solidFill>
                <a:srgbClr val="000000"/>
              </a:solidFill>
            </a:endParaRPr>
          </a:p>
          <a:p>
            <a:pPr marL="914400" lvl="1" indent="-317500" rtl="0">
              <a:spcBef>
                <a:spcPts val="0"/>
              </a:spcBef>
              <a:spcAft>
                <a:spcPts val="0"/>
              </a:spcAft>
              <a:buClr>
                <a:srgbClr val="000000"/>
              </a:buClr>
              <a:buSzPts val="1400"/>
              <a:buChar char="-"/>
            </a:pPr>
            <a:r>
              <a:rPr lang="en-US">
                <a:solidFill>
                  <a:srgbClr val="000000"/>
                </a:solidFill>
              </a:rPr>
              <a:t>Functionality - system architecture and functions</a:t>
            </a:r>
            <a:endParaRPr>
              <a:solidFill>
                <a:srgbClr val="000000"/>
              </a:solidFill>
            </a:endParaRPr>
          </a:p>
          <a:p>
            <a:pPr marL="914400" lvl="1" indent="-317500" rtl="0">
              <a:spcBef>
                <a:spcPts val="0"/>
              </a:spcBef>
              <a:spcAft>
                <a:spcPts val="0"/>
              </a:spcAft>
              <a:buClr>
                <a:srgbClr val="000000"/>
              </a:buClr>
              <a:buSzPts val="1400"/>
              <a:buChar char="-"/>
            </a:pPr>
            <a:r>
              <a:rPr lang="en-US">
                <a:solidFill>
                  <a:srgbClr val="000000"/>
                </a:solidFill>
              </a:rPr>
              <a:t>Organizational - focuses on (managerial) circumstances within the organization itself</a:t>
            </a:r>
            <a:endParaRPr>
              <a:solidFill>
                <a:srgbClr val="000000"/>
              </a:solidFill>
            </a:endParaRPr>
          </a:p>
          <a:p>
            <a:pPr marL="914400" lvl="1" indent="-317500" rtl="0">
              <a:spcBef>
                <a:spcPts val="0"/>
              </a:spcBef>
              <a:spcAft>
                <a:spcPts val="0"/>
              </a:spcAft>
              <a:buClr>
                <a:srgbClr val="000000"/>
              </a:buClr>
              <a:buSzPts val="1400"/>
              <a:buChar char="-"/>
            </a:pPr>
            <a:r>
              <a:rPr lang="en-US">
                <a:solidFill>
                  <a:srgbClr val="000000"/>
                </a:solidFill>
              </a:rPr>
              <a:t>Political - includes legal health policies and country-wide circumstances</a:t>
            </a:r>
            <a:endParaRPr>
              <a:solidFill>
                <a:srgbClr val="000000"/>
              </a:solidFill>
            </a:endParaRPr>
          </a:p>
          <a:p>
            <a:pPr marL="914400" lvl="1" indent="-317500" rtl="0">
              <a:spcBef>
                <a:spcPts val="0"/>
              </a:spcBef>
              <a:spcAft>
                <a:spcPts val="0"/>
              </a:spcAft>
              <a:buClr>
                <a:srgbClr val="000000"/>
              </a:buClr>
              <a:buSzPts val="1400"/>
              <a:buChar char="-"/>
            </a:pPr>
            <a:r>
              <a:rPr lang="en-US">
                <a:solidFill>
                  <a:srgbClr val="000000"/>
                </a:solidFill>
              </a:rPr>
              <a:t>Technical - including infrastructure</a:t>
            </a:r>
            <a:endParaRPr>
              <a:solidFill>
                <a:srgbClr val="000000"/>
              </a:solidFill>
            </a:endParaRPr>
          </a:p>
          <a:p>
            <a:pPr marL="914400" lvl="1" indent="-317500" rtl="0">
              <a:spcBef>
                <a:spcPts val="0"/>
              </a:spcBef>
              <a:spcAft>
                <a:spcPts val="0"/>
              </a:spcAft>
              <a:buClr>
                <a:srgbClr val="000000"/>
              </a:buClr>
              <a:buSzPts val="1400"/>
              <a:buChar char="-"/>
            </a:pPr>
            <a:r>
              <a:rPr lang="en-US">
                <a:solidFill>
                  <a:srgbClr val="000000"/>
                </a:solidFill>
              </a:rPr>
              <a:t>Training - including educational background and knowledge</a:t>
            </a:r>
            <a:endParaRPr>
              <a:solidFill>
                <a:srgbClr val="000000"/>
              </a:solidFill>
            </a:endParaRPr>
          </a:p>
          <a:p>
            <a:pPr marL="0" lvl="0" indent="0" rtl="0">
              <a:lnSpc>
                <a:spcPct val="100000"/>
              </a:lnSpc>
              <a:spcBef>
                <a:spcPts val="0"/>
              </a:spcBef>
              <a:spcAft>
                <a:spcPts val="0"/>
              </a:spcAft>
              <a:buNone/>
            </a:pPr>
            <a:endParaRPr>
              <a:solidFill>
                <a:srgbClr val="000000"/>
              </a:solidFill>
            </a:endParaRPr>
          </a:p>
          <a:p>
            <a:pPr marL="0" lvl="0" indent="0" rtl="0">
              <a:lnSpc>
                <a:spcPct val="100000"/>
              </a:lnSpc>
              <a:spcBef>
                <a:spcPts val="0"/>
              </a:spcBef>
              <a:spcAft>
                <a:spcPts val="0"/>
              </a:spcAft>
              <a:buNone/>
            </a:pPr>
            <a:r>
              <a:rPr lang="en-US">
                <a:solidFill>
                  <a:srgbClr val="2A2A2A"/>
                </a:solidFill>
              </a:rPr>
              <a:t>Important global information was usually missing, such as the numbers of users, how long the EMR had been used, the amount of data being processed, or where the funding came from. These points underline that detailed evaluation studies using robust and reliable methodologies are needed, especially in low-resource settings.</a:t>
            </a:r>
            <a:r>
              <a:rPr lang="en-US">
                <a:solidFill>
                  <a:srgbClr val="006FB7"/>
                </a:solidFill>
              </a:rPr>
              <a:t>9</a:t>
            </a:r>
            <a:r>
              <a:rPr lang="en-US">
                <a:solidFill>
                  <a:srgbClr val="2A2A2A"/>
                </a:solidFill>
              </a:rPr>
              <a:t>For example, guidelines on how to do and report good evaluations such as described in good evaluation practice in health informatics (GEP-HI) and statement on reporting of evaluation studies in health informatics (STARE-HI).</a:t>
            </a:r>
            <a:r>
              <a:rPr lang="en-US">
                <a:solidFill>
                  <a:srgbClr val="006FB7"/>
                </a:solidFill>
              </a:rPr>
              <a:t>27</a:t>
            </a:r>
            <a:r>
              <a:rPr lang="en-US">
                <a:solidFill>
                  <a:srgbClr val="2A2A2A"/>
                </a:solidFill>
              </a:rPr>
              <a:t>,</a:t>
            </a:r>
            <a:r>
              <a:rPr lang="en-US">
                <a:solidFill>
                  <a:srgbClr val="006FB7"/>
                </a:solidFill>
              </a:rPr>
              <a:t>28</a:t>
            </a:r>
            <a:endParaRPr>
              <a:solidFill>
                <a:srgbClr val="006FB7"/>
              </a:solidFill>
            </a:endParaRPr>
          </a:p>
          <a:p>
            <a:pPr marL="0" lvl="0" indent="0" rtl="0">
              <a:lnSpc>
                <a:spcPct val="100000"/>
              </a:lnSpc>
              <a:spcBef>
                <a:spcPts val="0"/>
              </a:spcBef>
              <a:spcAft>
                <a:spcPts val="0"/>
              </a:spcAft>
              <a:buNone/>
            </a:pPr>
            <a:endParaRPr>
              <a:solidFill>
                <a:srgbClr val="006FB7"/>
              </a:solidFill>
            </a:endParaRPr>
          </a:p>
          <a:p>
            <a:pPr marL="0" lvl="0" indent="0" rtl="0">
              <a:lnSpc>
                <a:spcPct val="115000"/>
              </a:lnSpc>
              <a:spcBef>
                <a:spcPts val="0"/>
              </a:spcBef>
              <a:spcAft>
                <a:spcPts val="0"/>
              </a:spcAft>
              <a:buNone/>
            </a:pPr>
            <a:endParaRPr>
              <a:solidFill>
                <a:srgbClr val="2A2A2A"/>
              </a:solidFill>
            </a:endParaRPr>
          </a:p>
          <a:p>
            <a:pPr marL="0" lvl="0" indent="0" rtl="0">
              <a:spcBef>
                <a:spcPts val="0"/>
              </a:spcBef>
              <a:spcAft>
                <a:spcPts val="0"/>
              </a:spcAft>
              <a:buNone/>
            </a:pPr>
            <a:endParaRPr/>
          </a:p>
        </p:txBody>
      </p:sp>
      <p:sp>
        <p:nvSpPr>
          <p:cNvPr id="134" name="Google Shape;134;g40379c763e_0_1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0379c76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0379c763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b="1"/>
              <a:t>Lead-in: </a:t>
            </a:r>
            <a:r>
              <a:rPr lang="en-US"/>
              <a:t>So what’s out there for well-resourced settings about EMR benefits?</a:t>
            </a:r>
            <a:endParaRPr/>
          </a:p>
          <a:p>
            <a:pPr marL="0" lvl="0" indent="0">
              <a:spcBef>
                <a:spcPts val="0"/>
              </a:spcBef>
              <a:spcAft>
                <a:spcPts val="0"/>
              </a:spcAft>
              <a:buNone/>
            </a:pPr>
            <a:r>
              <a:rPr lang="en-US"/>
              <a:t>these factors describe</a:t>
            </a:r>
            <a:r>
              <a:rPr lang="en-US" b="1"/>
              <a:t> improved efficiency </a:t>
            </a:r>
            <a:r>
              <a:rPr lang="en-US"/>
              <a:t>of practice management</a:t>
            </a:r>
            <a:endParaRPr/>
          </a:p>
        </p:txBody>
      </p:sp>
      <p:sp>
        <p:nvSpPr>
          <p:cNvPr id="142" name="Google Shape;142;g40379c763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0379c763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0379c763e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Clr>
                <a:schemeClr val="dk1"/>
              </a:buClr>
              <a:buSzPts val="1100"/>
              <a:buFont typeface="Arial"/>
              <a:buNone/>
            </a:pPr>
            <a:r>
              <a:rPr lang="en-US"/>
              <a:t>What we’ve found useful in our low-resource primary care clinic setting in rural Uganda</a:t>
            </a:r>
            <a:br>
              <a:rPr lang="en-US"/>
            </a:br>
            <a:r>
              <a:rPr lang="en-US"/>
              <a:t>Difference in practice being first-come, first-served structure (rather than scheduled visits) and that we don’t keep paper chart repository (though nearby larger HIV centers do)</a:t>
            </a:r>
            <a:endParaRPr/>
          </a:p>
          <a:p>
            <a:pPr marL="0" lvl="0" indent="0" rtl="0">
              <a:spcBef>
                <a:spcPts val="0"/>
              </a:spcBef>
              <a:spcAft>
                <a:spcPts val="0"/>
              </a:spcAft>
              <a:buNone/>
            </a:pPr>
            <a:endParaRPr/>
          </a:p>
        </p:txBody>
      </p:sp>
      <p:sp>
        <p:nvSpPr>
          <p:cNvPr id="150" name="Google Shape;150;g40379c763e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D1E54-826D-4AFF-83D8-1D0BE0C9C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a16="http://schemas.microsoft.com/office/drawing/2014/main" id="{38F3D4E5-E80D-4114-B02D-C96B4F46DD50}"/>
              </a:ext>
            </a:extLst>
          </p:cNvPr>
          <p:cNvSpPr>
            <a:spLocks noGrp="1"/>
          </p:cNvSpPr>
          <p:nvPr>
            <p:ph idx="1" hasCustomPrompt="1"/>
          </p:nvPr>
        </p:nvSpPr>
        <p:spPr>
          <a:xfrm>
            <a:off x="1005840" y="2173869"/>
            <a:ext cx="12618720" cy="5221606"/>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6A8A5-9E91-4EC3-B2C9-2BED47BC3EAE}"/>
              </a:ext>
            </a:extLst>
          </p:cNvPr>
          <p:cNvSpPr>
            <a:spLocks noGrp="1"/>
          </p:cNvSpPr>
          <p:nvPr>
            <p:ph type="body" idx="1"/>
          </p:nvPr>
        </p:nvSpPr>
        <p:spPr>
          <a:xfrm>
            <a:off x="1007747" y="2017395"/>
            <a:ext cx="6189344"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4" name="Content Placeholder 3">
            <a:extLst>
              <a:ext uri="{FF2B5EF4-FFF2-40B4-BE49-F238E27FC236}">
                <a16:creationId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6" name="Content Placeholder 5">
            <a:extLst>
              <a:ext uri="{FF2B5EF4-FFF2-40B4-BE49-F238E27FC236}">
                <a16:creationId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a:t>Click icon to add picture</a:t>
            </a:r>
          </a:p>
        </p:txBody>
      </p:sp>
      <p:sp>
        <p:nvSpPr>
          <p:cNvPr id="4" name="Text Placeholder 3">
            <a:extLst>
              <a:ext uri="{FF2B5EF4-FFF2-40B4-BE49-F238E27FC236}">
                <a16:creationId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613D0172-A179-4E8B-9F48-E1B529B5666B}"/>
              </a:ext>
            </a:extLst>
          </p:cNvPr>
          <p:cNvSpPr>
            <a:spLocks noGrp="1"/>
          </p:cNvSpPr>
          <p:nvPr>
            <p:ph type="body" idx="1"/>
          </p:nvPr>
        </p:nvSpPr>
        <p:spPr>
          <a:xfrm>
            <a:off x="1005840" y="2190751"/>
            <a:ext cx="12618720" cy="5221606"/>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wc.com/ca/en/industries/healthcare/publications/electronic-medical-record-use-community-based-care.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77/026666691347743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7/02666669134774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77/026666691347743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77/0266666913477430"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gifer.com/en/7ooh"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86/1472-6947-6-21"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bmcmedinformdecismak.biomedcentral.com/articles/10.1186/1472-6947-6-2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mrs.org/" TargetMode="External"/><Relationship Id="rId7" Type="http://schemas.openxmlformats.org/officeDocument/2006/relationships/hyperlink" Target="http://www.backpackemr.com/"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timmyglobalhealth.org/" TargetMode="External"/><Relationship Id="rId5" Type="http://schemas.openxmlformats.org/officeDocument/2006/relationships/hyperlink" Target="http://www.ampathkenya.org/" TargetMode="External"/><Relationship Id="rId4" Type="http://schemas.openxmlformats.org/officeDocument/2006/relationships/hyperlink" Target="http://www.bahmni.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who.int/classifications/icd/adaptations/icpc2/en/"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cms.gov/Medicare/Coding/ICD10/2019-ICD-10-CM.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g"/><Relationship Id="rId7"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ocemr.kremlor.net/repor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cemr.kremlor.net/accounts/logi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doi.org/10.1177/0266666913477430" TargetMode="External"/><Relationship Id="rId3" Type="http://schemas.openxmlformats.org/officeDocument/2006/relationships/hyperlink" Target="https://doi.org/10.1186/1744-8603-10-49" TargetMode="External"/><Relationship Id="rId7" Type="http://schemas.openxmlformats.org/officeDocument/2006/relationships/hyperlink" Target="https://doi.org/10.1016/S0140-6736(12)61728-0" TargetMode="External"/><Relationship Id="rId12" Type="http://schemas.openxmlformats.org/officeDocument/2006/relationships/hyperlink" Target="https://doi.org/10.1197/jamia.M1301"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doi.org/10.1186/s12911-016-0354-8" TargetMode="External"/><Relationship Id="rId11" Type="http://schemas.openxmlformats.org/officeDocument/2006/relationships/hyperlink" Target="https://doi.org/10.1080/17441692.2011.552068" TargetMode="External"/><Relationship Id="rId5" Type="http://schemas.openxmlformats.org/officeDocument/2006/relationships/hyperlink" Target="https://doi.org/10.1093/jamia/ocu038" TargetMode="External"/><Relationship Id="rId10" Type="http://schemas.openxmlformats.org/officeDocument/2006/relationships/hyperlink" Target="https://www.pwc.com/ca/en/industries/healthcare/publications/electronic-medical-record-use-community-based-care.html" TargetMode="External"/><Relationship Id="rId4" Type="http://schemas.openxmlformats.org/officeDocument/2006/relationships/hyperlink" Target="https://doi.org/10.1186/1472-6947-6-21" TargetMode="External"/><Relationship Id="rId9" Type="http://schemas.openxmlformats.org/officeDocument/2006/relationships/hyperlink" Target="https://doi.org/10.1007/s12265-014-9581-5"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86/s12911-016-0354-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93/jamia/ocu03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wc.com/ca/en/industries/healthcare/publications/electronic-medical-record-use-community-based-car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8B4ADE-D665-4DB5-8B1B-1DBDE28B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9" y="468206"/>
            <a:ext cx="12890793" cy="3383280"/>
          </a:xfrm>
          <a:prstGeom prst="rect">
            <a:avLst/>
          </a:prstGeom>
        </p:spPr>
      </p:pic>
      <p:sp>
        <p:nvSpPr>
          <p:cNvPr id="3" name="TextBox 2">
            <a:extLst>
              <a:ext uri="{FF2B5EF4-FFF2-40B4-BE49-F238E27FC236}">
                <a16:creationId xmlns:a16="http://schemas.microsoft.com/office/drawing/2014/main" id="{1BA713F7-7C38-409B-97A0-30C856C679F9}"/>
              </a:ext>
            </a:extLst>
          </p:cNvPr>
          <p:cNvSpPr txBox="1"/>
          <p:nvPr/>
        </p:nvSpPr>
        <p:spPr>
          <a:xfrm>
            <a:off x="3500945" y="4436533"/>
            <a:ext cx="7569200" cy="2308324"/>
          </a:xfrm>
          <a:prstGeom prst="rect">
            <a:avLst/>
          </a:prstGeom>
          <a:noFill/>
        </p:spPr>
        <p:txBody>
          <a:bodyPr wrap="square" rtlCol="0">
            <a:spAutoFit/>
          </a:bodyPr>
          <a:lstStyle/>
          <a:p>
            <a:pPr algn="ctr"/>
            <a:r>
              <a:rPr lang="en-US" sz="2400" b="1" dirty="0">
                <a:solidFill>
                  <a:schemeClr val="dk1"/>
                </a:solidFill>
                <a:latin typeface="Arial (Body)"/>
                <a:ea typeface="Calibri"/>
                <a:cs typeface="Calibri"/>
                <a:sym typeface="Calibri"/>
              </a:rPr>
              <a:t>Overcoming Implementation Barriers to Using an Electronic Medical Record System in the Rural LMIC Primary Care Clinic Setting</a:t>
            </a:r>
          </a:p>
          <a:p>
            <a:pPr algn="ctr"/>
            <a:endParaRPr lang="en-US" sz="2400" dirty="0">
              <a:solidFill>
                <a:schemeClr val="dk1"/>
              </a:solidFill>
              <a:latin typeface="Arial Rounded MT Bold" panose="020F0704030504030204" pitchFamily="34" charset="0"/>
              <a:sym typeface="Calibri"/>
            </a:endParaRPr>
          </a:p>
          <a:p>
            <a:pPr algn="ctr">
              <a:lnSpc>
                <a:spcPct val="100000"/>
              </a:lnSpc>
              <a:spcBef>
                <a:spcPts val="0"/>
              </a:spcBef>
              <a:buClr>
                <a:schemeClr val="dk1"/>
              </a:buClr>
              <a:buSzPts val="2400"/>
            </a:pPr>
            <a:r>
              <a:rPr lang="en-US" sz="2400" dirty="0">
                <a:solidFill>
                  <a:schemeClr val="dk1"/>
                </a:solidFill>
                <a:latin typeface="Arial (Body)"/>
                <a:ea typeface="Calibri"/>
                <a:cs typeface="Calibri"/>
                <a:sym typeface="Calibri"/>
              </a:rPr>
              <a:t>Kathy Z. Chang, MD, MPH, FAAFP</a:t>
            </a:r>
            <a:endParaRPr lang="en-US" sz="2400" dirty="0">
              <a:latin typeface="Arial (Body)"/>
            </a:endParaRPr>
          </a:p>
          <a:p>
            <a:pPr algn="ctr">
              <a:lnSpc>
                <a:spcPct val="100000"/>
              </a:lnSpc>
              <a:spcBef>
                <a:spcPts val="0"/>
              </a:spcBef>
              <a:buClr>
                <a:schemeClr val="dk1"/>
              </a:buClr>
              <a:buSzPts val="2400"/>
            </a:pPr>
            <a:r>
              <a:rPr lang="en-US" sz="2400" dirty="0">
                <a:solidFill>
                  <a:schemeClr val="dk1"/>
                </a:solidFill>
                <a:latin typeface="Arial (Body)"/>
                <a:ea typeface="Calibri"/>
                <a:cs typeface="Calibri"/>
                <a:sym typeface="Calibri"/>
              </a:rPr>
              <a:t>Bridget </a:t>
            </a:r>
            <a:r>
              <a:rPr lang="en-US" sz="2400" dirty="0" err="1">
                <a:solidFill>
                  <a:schemeClr val="dk1"/>
                </a:solidFill>
                <a:latin typeface="Arial (Body)"/>
                <a:ea typeface="Calibri"/>
                <a:cs typeface="Calibri"/>
                <a:sym typeface="Calibri"/>
              </a:rPr>
              <a:t>Nandawula</a:t>
            </a:r>
            <a:r>
              <a:rPr lang="en-US" sz="2400" dirty="0">
                <a:solidFill>
                  <a:schemeClr val="dk1"/>
                </a:solidFill>
                <a:latin typeface="Arial (Body)"/>
                <a:ea typeface="Calibri"/>
                <a:cs typeface="Calibri"/>
                <a:sym typeface="Calibri"/>
              </a:rPr>
              <a:t>, Clinical Officer</a:t>
            </a:r>
            <a:endParaRPr lang="en-US" sz="2400" dirty="0">
              <a:latin typeface="Arial (Body)"/>
            </a:endParaRPr>
          </a:p>
        </p:txBody>
      </p:sp>
    </p:spTree>
    <p:extLst>
      <p:ext uri="{BB962C8B-B14F-4D97-AF65-F5344CB8AC3E}">
        <p14:creationId xmlns:p14="http://schemas.microsoft.com/office/powerpoint/2010/main" val="379702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1005840"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solidFill>
                  <a:srgbClr val="444444"/>
                </a:solidFill>
              </a:rPr>
              <a:t>Utility of Electronic Medical Record (EMR)</a:t>
            </a:r>
            <a:endParaRPr sz="4500" dirty="0">
              <a:solidFill>
                <a:srgbClr val="444444"/>
              </a:solidFill>
            </a:endParaRPr>
          </a:p>
        </p:txBody>
      </p:sp>
      <p:sp>
        <p:nvSpPr>
          <p:cNvPr id="153" name="Google Shape;153;p22"/>
          <p:cNvSpPr txBox="1"/>
          <p:nvPr/>
        </p:nvSpPr>
        <p:spPr>
          <a:xfrm>
            <a:off x="1580977" y="6763830"/>
            <a:ext cx="10874160" cy="648360"/>
          </a:xfrm>
          <a:prstGeom prst="rect">
            <a:avLst/>
          </a:prstGeom>
          <a:noFill/>
          <a:ln>
            <a:noFill/>
          </a:ln>
        </p:spPr>
        <p:txBody>
          <a:bodyPr spcFirstLastPara="1" wrap="square" lIns="109710" tIns="109710" rIns="109710" bIns="109710" anchor="t" anchorCtr="0">
            <a:noAutofit/>
          </a:bodyPr>
          <a:lstStyle/>
          <a:p>
            <a:r>
              <a:rPr lang="en-US" sz="1200" b="1" dirty="0">
                <a:latin typeface="Calibri"/>
                <a:ea typeface="Calibri"/>
                <a:cs typeface="Calibri"/>
                <a:sym typeface="Calibri"/>
              </a:rPr>
              <a:t>Reference: </a:t>
            </a:r>
            <a:r>
              <a:rPr lang="en-US" sz="1200" dirty="0">
                <a:latin typeface="Calibri"/>
                <a:ea typeface="Calibri"/>
                <a:cs typeface="Calibri"/>
                <a:sym typeface="Calibri"/>
              </a:rPr>
              <a:t>PwC - Canada Health </a:t>
            </a:r>
            <a:r>
              <a:rPr lang="en-US" sz="1200" dirty="0" err="1">
                <a:latin typeface="Calibri"/>
                <a:ea typeface="Calibri"/>
                <a:cs typeface="Calibri"/>
                <a:sym typeface="Calibri"/>
              </a:rPr>
              <a:t>Infoway</a:t>
            </a:r>
            <a:r>
              <a:rPr lang="en-US" sz="1200" dirty="0">
                <a:latin typeface="Calibri"/>
                <a:ea typeface="Calibri"/>
                <a:cs typeface="Calibri"/>
                <a:sym typeface="Calibri"/>
              </a:rPr>
              <a:t> (2013). The emerging benefits of electronic medical record use in community-based care. </a:t>
            </a:r>
            <a:r>
              <a:rPr lang="en-US" sz="1200" u="sng" dirty="0">
                <a:solidFill>
                  <a:schemeClr val="hlink"/>
                </a:solidFill>
                <a:latin typeface="Calibri"/>
                <a:ea typeface="Calibri"/>
                <a:cs typeface="Calibri"/>
                <a:sym typeface="Calibri"/>
                <a:hlinkClick r:id="rId3"/>
              </a:rPr>
              <a:t>https://www.pwc.com/ca/en/industries/healthcare/publications/electronic-medical-record-use-community-based-care.html</a:t>
            </a:r>
            <a:r>
              <a:rPr lang="en-US" sz="1200" dirty="0">
                <a:latin typeface="Calibri"/>
                <a:ea typeface="Calibri"/>
                <a:cs typeface="Calibri"/>
                <a:sym typeface="Calibri"/>
              </a:rPr>
              <a:t> </a:t>
            </a:r>
            <a:endParaRPr sz="1200" dirty="0">
              <a:latin typeface="Calibri"/>
              <a:ea typeface="Calibri"/>
              <a:cs typeface="Calibri"/>
              <a:sym typeface="Calibri"/>
            </a:endParaRPr>
          </a:p>
        </p:txBody>
      </p:sp>
      <p:sp>
        <p:nvSpPr>
          <p:cNvPr id="154" name="Google Shape;154;p22"/>
          <p:cNvSpPr txBox="1">
            <a:spLocks noGrp="1"/>
          </p:cNvSpPr>
          <p:nvPr>
            <p:ph type="body" idx="1"/>
          </p:nvPr>
        </p:nvSpPr>
        <p:spPr>
          <a:xfrm>
            <a:off x="1005840" y="2190750"/>
            <a:ext cx="12618720" cy="5221440"/>
          </a:xfrm>
          <a:prstGeom prst="rect">
            <a:avLst/>
          </a:prstGeom>
        </p:spPr>
        <p:txBody>
          <a:bodyPr spcFirstLastPara="1" vert="horz" wrap="square" lIns="109710" tIns="54840" rIns="109710" bIns="54840" rtlCol="0" anchor="t" anchorCtr="0">
            <a:noAutofit/>
          </a:bodyPr>
          <a:lstStyle/>
          <a:p>
            <a:pPr marL="0" indent="0">
              <a:spcBef>
                <a:spcPts val="1200"/>
              </a:spcBef>
              <a:buNone/>
            </a:pPr>
            <a:r>
              <a:rPr lang="en-US" u="sng" dirty="0">
                <a:solidFill>
                  <a:srgbClr val="444444"/>
                </a:solidFill>
              </a:rPr>
              <a:t>Potential benefits from Canadian PwC study:</a:t>
            </a:r>
            <a:endParaRPr u="sng" dirty="0">
              <a:solidFill>
                <a:srgbClr val="444444"/>
              </a:solidFill>
            </a:endParaRPr>
          </a:p>
          <a:p>
            <a:pPr marL="548640" indent="-487680">
              <a:spcBef>
                <a:spcPts val="1200"/>
              </a:spcBef>
              <a:buClr>
                <a:srgbClr val="D9D9D9"/>
              </a:buClr>
              <a:buSzPts val="2800"/>
              <a:buChar char="●"/>
            </a:pPr>
            <a:r>
              <a:rPr lang="en-US" dirty="0">
                <a:solidFill>
                  <a:srgbClr val="444444"/>
                </a:solidFill>
              </a:rPr>
              <a:t>Reduce time pulling charts</a:t>
            </a:r>
            <a:endParaRPr dirty="0">
              <a:solidFill>
                <a:srgbClr val="444444"/>
              </a:solidFill>
            </a:endParaRPr>
          </a:p>
          <a:p>
            <a:pPr marL="548640" indent="-487680">
              <a:buSzPts val="2800"/>
              <a:buChar char="●"/>
            </a:pPr>
            <a:r>
              <a:rPr lang="en-US" b="1" dirty="0"/>
              <a:t>More accurate laboratory result management</a:t>
            </a:r>
            <a:endParaRPr b="1" dirty="0"/>
          </a:p>
          <a:p>
            <a:pPr marL="548640" indent="-487680">
              <a:buClr>
                <a:srgbClr val="CCCCCC"/>
              </a:buClr>
              <a:buSzPts val="2800"/>
              <a:buChar char="●"/>
            </a:pPr>
            <a:r>
              <a:rPr lang="en-US" dirty="0">
                <a:solidFill>
                  <a:srgbClr val="444444"/>
                </a:solidFill>
              </a:rPr>
              <a:t>Scheduling</a:t>
            </a:r>
            <a:endParaRPr dirty="0">
              <a:solidFill>
                <a:srgbClr val="444444"/>
              </a:solidFill>
            </a:endParaRPr>
          </a:p>
          <a:p>
            <a:pPr marL="548640" indent="-487680">
              <a:buSzPts val="2800"/>
              <a:buChar char="●"/>
            </a:pPr>
            <a:r>
              <a:rPr lang="en-US" b="1" dirty="0"/>
              <a:t>Billing</a:t>
            </a:r>
            <a:endParaRPr b="1" dirty="0"/>
          </a:p>
          <a:p>
            <a:pPr marL="548640" indent="-487680">
              <a:buSzPts val="2800"/>
              <a:buChar char="●"/>
            </a:pPr>
            <a:r>
              <a:rPr lang="en-US" b="1" dirty="0"/>
              <a:t>Improved legibility and automation of clinical documentation</a:t>
            </a:r>
            <a:endParaRPr b="1" dirty="0"/>
          </a:p>
          <a:p>
            <a:pPr marL="548640" indent="-487680">
              <a:buSzPts val="2800"/>
              <a:buChar char="●"/>
            </a:pPr>
            <a:r>
              <a:rPr lang="en-US" b="1" dirty="0"/>
              <a:t>Reduce order entry time </a:t>
            </a:r>
            <a:r>
              <a:rPr lang="en-US" dirty="0"/>
              <a:t>(and clinic workflow)</a:t>
            </a:r>
            <a:endParaRPr dirty="0"/>
          </a:p>
          <a:p>
            <a:pPr marL="548640" indent="-487680">
              <a:buSzPts val="2800"/>
              <a:buChar char="●"/>
            </a:pPr>
            <a:r>
              <a:rPr lang="en-US" b="1" dirty="0"/>
              <a:t>Improve information access for encounter management</a:t>
            </a:r>
            <a:endParaRPr b="1" dirty="0"/>
          </a:p>
        </p:txBody>
      </p:sp>
      <p:sp>
        <p:nvSpPr>
          <p:cNvPr id="155" name="Google Shape;155;p22"/>
          <p:cNvSpPr txBox="1"/>
          <p:nvPr/>
        </p:nvSpPr>
        <p:spPr>
          <a:xfrm>
            <a:off x="214200" y="1689840"/>
            <a:ext cx="14202000" cy="648360"/>
          </a:xfrm>
          <a:prstGeom prst="rect">
            <a:avLst/>
          </a:prstGeom>
          <a:noFill/>
          <a:ln>
            <a:noFill/>
          </a:ln>
        </p:spPr>
        <p:txBody>
          <a:bodyPr spcFirstLastPara="1" wrap="square" lIns="109710" tIns="109710" rIns="109710" bIns="109710" anchor="t" anchorCtr="0">
            <a:noAutofit/>
          </a:bodyPr>
          <a:lstStyle/>
          <a:p>
            <a:endParaRPr sz="264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1007746"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Problems for EMR in rural LMIC</a:t>
            </a:r>
            <a:endParaRPr sz="4500" dirty="0"/>
          </a:p>
        </p:txBody>
      </p:sp>
      <p:sp>
        <p:nvSpPr>
          <p:cNvPr id="162" name="Google Shape;162;p23"/>
          <p:cNvSpPr txBox="1">
            <a:spLocks noGrp="1"/>
          </p:cNvSpPr>
          <p:nvPr>
            <p:ph type="body" idx="1"/>
          </p:nvPr>
        </p:nvSpPr>
        <p:spPr>
          <a:xfrm>
            <a:off x="1007746" y="2017396"/>
            <a:ext cx="6189480" cy="988560"/>
          </a:xfrm>
          <a:prstGeom prst="rect">
            <a:avLst/>
          </a:prstGeom>
        </p:spPr>
        <p:txBody>
          <a:bodyPr spcFirstLastPara="1" vert="horz" wrap="square" lIns="109710" tIns="54840" rIns="109710" bIns="54840" rtlCol="0" anchor="b" anchorCtr="0">
            <a:noAutofit/>
          </a:bodyPr>
          <a:lstStyle/>
          <a:p>
            <a:pPr>
              <a:spcBef>
                <a:spcPts val="1200"/>
              </a:spcBef>
            </a:pPr>
            <a:r>
              <a:rPr lang="en-US" dirty="0"/>
              <a:t>Usefulness </a:t>
            </a:r>
            <a:endParaRPr dirty="0"/>
          </a:p>
        </p:txBody>
      </p:sp>
      <p:sp>
        <p:nvSpPr>
          <p:cNvPr id="163" name="Google Shape;163;p23"/>
          <p:cNvSpPr txBox="1">
            <a:spLocks noGrp="1"/>
          </p:cNvSpPr>
          <p:nvPr>
            <p:ph type="body" idx="2"/>
          </p:nvPr>
        </p:nvSpPr>
        <p:spPr>
          <a:xfrm>
            <a:off x="1007759" y="3006090"/>
            <a:ext cx="10146600" cy="442152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pPr>
            <a:r>
              <a:rPr lang="en-US" dirty="0"/>
              <a:t>Incompleteness of data</a:t>
            </a:r>
            <a:endParaRPr dirty="0"/>
          </a:p>
          <a:p>
            <a:pPr marL="548640" indent="-487680">
              <a:spcBef>
                <a:spcPts val="0"/>
              </a:spcBef>
              <a:buSzPts val="2800"/>
            </a:pPr>
            <a:r>
              <a:rPr lang="en-US" dirty="0"/>
              <a:t>Inconsistencies in data collection and processing </a:t>
            </a:r>
            <a:endParaRPr dirty="0"/>
          </a:p>
          <a:p>
            <a:pPr marL="548640" indent="-487680">
              <a:spcBef>
                <a:spcPts val="0"/>
              </a:spcBef>
              <a:buSzPts val="2800"/>
            </a:pPr>
            <a:r>
              <a:rPr lang="en-US" dirty="0"/>
              <a:t>Inaccuracy or incorrectness </a:t>
            </a:r>
            <a:endParaRPr dirty="0"/>
          </a:p>
          <a:p>
            <a:pPr marL="548640" indent="-487680">
              <a:spcBef>
                <a:spcPts val="0"/>
              </a:spcBef>
              <a:buSzPts val="2800"/>
            </a:pPr>
            <a:r>
              <a:rPr lang="en-US" dirty="0"/>
              <a:t>Infrequent feedback on data quality</a:t>
            </a:r>
            <a:endParaRPr dirty="0"/>
          </a:p>
        </p:txBody>
      </p:sp>
      <p:sp>
        <p:nvSpPr>
          <p:cNvPr id="164" name="Google Shape;164;p23"/>
          <p:cNvSpPr txBox="1"/>
          <p:nvPr/>
        </p:nvSpPr>
        <p:spPr>
          <a:xfrm>
            <a:off x="520934" y="6814014"/>
            <a:ext cx="11392200" cy="692640"/>
          </a:xfrm>
          <a:prstGeom prst="rect">
            <a:avLst/>
          </a:prstGeom>
          <a:noFill/>
          <a:ln>
            <a:noFill/>
          </a:ln>
        </p:spPr>
        <p:txBody>
          <a:bodyPr spcFirstLastPara="1" wrap="square" lIns="109710" tIns="109710" rIns="109710" bIns="109710" anchor="t" anchorCtr="0">
            <a:noAutofit/>
          </a:bodyPr>
          <a:lstStyle/>
          <a:p>
            <a:pPr marL="548640"/>
            <a:r>
              <a:rPr lang="en-US" sz="1200" b="1">
                <a:solidFill>
                  <a:schemeClr val="dk1"/>
                </a:solidFill>
                <a:latin typeface="Calibri"/>
                <a:ea typeface="Calibri"/>
                <a:cs typeface="Calibri"/>
                <a:sym typeface="Calibri"/>
              </a:rPr>
              <a:t>Reference: </a:t>
            </a:r>
            <a:r>
              <a:rPr lang="en-US" sz="1200">
                <a:solidFill>
                  <a:schemeClr val="dk1"/>
                </a:solidFill>
                <a:latin typeface="Calibri"/>
                <a:ea typeface="Calibri"/>
                <a:cs typeface="Calibri"/>
                <a:sym typeface="Calibri"/>
              </a:rPr>
              <a:t>Ndabarora et al. Systematic review of health data quality management and best practices at community and district levels in LMIC. </a:t>
            </a:r>
            <a:r>
              <a:rPr lang="en-US" sz="1200" i="1">
                <a:solidFill>
                  <a:schemeClr val="dk1"/>
                </a:solidFill>
                <a:latin typeface="Calibri"/>
                <a:ea typeface="Calibri"/>
                <a:cs typeface="Calibri"/>
                <a:sym typeface="Calibri"/>
              </a:rPr>
              <a:t>Information development, UWC Research Repository. </a:t>
            </a:r>
            <a:r>
              <a:rPr lang="en-US" sz="1200">
                <a:solidFill>
                  <a:schemeClr val="dk1"/>
                </a:solidFill>
                <a:latin typeface="Calibri"/>
                <a:ea typeface="Calibri"/>
                <a:cs typeface="Calibri"/>
                <a:sym typeface="Calibri"/>
              </a:rPr>
              <a:t>30(2):103-120. </a:t>
            </a:r>
            <a:r>
              <a:rPr lang="en-US" sz="1200" u="sng">
                <a:solidFill>
                  <a:srgbClr val="336699"/>
                </a:solidFill>
                <a:highlight>
                  <a:srgbClr val="FFFFFF"/>
                </a:highlight>
                <a:latin typeface="Calibri"/>
                <a:ea typeface="Calibri"/>
                <a:cs typeface="Calibri"/>
                <a:sym typeface="Calibri"/>
                <a:hlinkClick r:id="rId3"/>
              </a:rPr>
              <a:t>https://doi.org/10.1177/0266666913477430</a:t>
            </a:r>
            <a:endParaRPr sz="2695"/>
          </a:p>
        </p:txBody>
      </p:sp>
      <p:pic>
        <p:nvPicPr>
          <p:cNvPr id="165" name="Google Shape;165;p23"/>
          <p:cNvPicPr preferRelativeResize="0"/>
          <p:nvPr/>
        </p:nvPicPr>
        <p:blipFill>
          <a:blip r:embed="rId4">
            <a:alphaModFix/>
          </a:blip>
          <a:stretch>
            <a:fillRect/>
          </a:stretch>
        </p:blipFill>
        <p:spPr>
          <a:xfrm>
            <a:off x="10783303" y="1905015"/>
            <a:ext cx="3079469" cy="44195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1005840"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Data in EMR use</a:t>
            </a:r>
            <a:endParaRPr sz="4500" dirty="0"/>
          </a:p>
        </p:txBody>
      </p:sp>
      <p:sp>
        <p:nvSpPr>
          <p:cNvPr id="172" name="Google Shape;172;p24"/>
          <p:cNvSpPr txBox="1">
            <a:spLocks noGrp="1"/>
          </p:cNvSpPr>
          <p:nvPr>
            <p:ph type="body" idx="1"/>
          </p:nvPr>
        </p:nvSpPr>
        <p:spPr>
          <a:xfrm>
            <a:off x="1005840" y="2190750"/>
            <a:ext cx="12618720" cy="522144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buChar char="●"/>
            </a:pPr>
            <a:r>
              <a:rPr lang="en-US" dirty="0"/>
              <a:t>No LMIC country reporting data completeness over 50%</a:t>
            </a:r>
            <a:endParaRPr dirty="0"/>
          </a:p>
          <a:p>
            <a:pPr marL="0" indent="0">
              <a:spcBef>
                <a:spcPts val="1200"/>
              </a:spcBef>
              <a:buNone/>
            </a:pPr>
            <a:endParaRPr dirty="0"/>
          </a:p>
          <a:p>
            <a:pPr marL="548640" indent="-487680">
              <a:spcBef>
                <a:spcPts val="1200"/>
              </a:spcBef>
              <a:buSzPts val="2800"/>
              <a:buChar char="●"/>
            </a:pPr>
            <a:r>
              <a:rPr lang="en-US" dirty="0"/>
              <a:t>Concerns: </a:t>
            </a:r>
            <a:endParaRPr dirty="0"/>
          </a:p>
          <a:p>
            <a:pPr marL="1097280" lvl="1" indent="-457200">
              <a:spcBef>
                <a:spcPts val="0"/>
              </a:spcBef>
              <a:buSzPts val="2400"/>
              <a:buChar char="○"/>
            </a:pPr>
            <a:r>
              <a:rPr lang="en-US" sz="3200" dirty="0"/>
              <a:t>Is the data reliable enough to inform on evaluating programs/disease outcomes? (Can it be used for making decisions/plans?)</a:t>
            </a:r>
            <a:endParaRPr sz="3200" dirty="0"/>
          </a:p>
          <a:p>
            <a:pPr marL="1097280" lvl="1" indent="-457200">
              <a:spcBef>
                <a:spcPts val="0"/>
              </a:spcBef>
              <a:buSzPts val="2400"/>
              <a:buChar char="○"/>
            </a:pPr>
            <a:r>
              <a:rPr lang="en-US" sz="3200" dirty="0"/>
              <a:t>Will using EMR data speed use of wrong or poor data?</a:t>
            </a:r>
            <a:endParaRPr sz="3200" dirty="0"/>
          </a:p>
        </p:txBody>
      </p:sp>
      <p:sp>
        <p:nvSpPr>
          <p:cNvPr id="173" name="Google Shape;173;p24"/>
          <p:cNvSpPr txBox="1"/>
          <p:nvPr/>
        </p:nvSpPr>
        <p:spPr>
          <a:xfrm>
            <a:off x="1005840" y="6719550"/>
            <a:ext cx="11392200" cy="692640"/>
          </a:xfrm>
          <a:prstGeom prst="rect">
            <a:avLst/>
          </a:prstGeom>
          <a:noFill/>
          <a:ln>
            <a:noFill/>
          </a:ln>
        </p:spPr>
        <p:txBody>
          <a:bodyPr spcFirstLastPara="1" wrap="square" lIns="109710" tIns="109710" rIns="109710" bIns="109710" anchor="t" anchorCtr="0">
            <a:noAutofit/>
          </a:bodyPr>
          <a:lstStyle/>
          <a:p>
            <a:pPr marL="548640"/>
            <a:r>
              <a:rPr lang="en-US" sz="1200" b="1" dirty="0">
                <a:solidFill>
                  <a:schemeClr val="dk1"/>
                </a:solidFill>
                <a:latin typeface="Calibri"/>
                <a:ea typeface="Calibri"/>
                <a:cs typeface="Calibri"/>
                <a:sym typeface="Calibri"/>
              </a:rPr>
              <a:t>Reference: </a:t>
            </a:r>
            <a:r>
              <a:rPr lang="en-US" sz="1200" dirty="0" err="1">
                <a:solidFill>
                  <a:schemeClr val="dk1"/>
                </a:solidFill>
                <a:latin typeface="Calibri"/>
                <a:ea typeface="Calibri"/>
                <a:cs typeface="Calibri"/>
                <a:sym typeface="Calibri"/>
              </a:rPr>
              <a:t>Ndabarora</a:t>
            </a:r>
            <a:r>
              <a:rPr lang="en-US" sz="1200" dirty="0">
                <a:solidFill>
                  <a:schemeClr val="dk1"/>
                </a:solidFill>
                <a:latin typeface="Calibri"/>
                <a:ea typeface="Calibri"/>
                <a:cs typeface="Calibri"/>
                <a:sym typeface="Calibri"/>
              </a:rPr>
              <a:t> et al. Systematic review of health data quality management and best practices at community and district levels in LMIC. </a:t>
            </a:r>
            <a:r>
              <a:rPr lang="en-US" sz="1200" i="1" dirty="0">
                <a:solidFill>
                  <a:schemeClr val="dk1"/>
                </a:solidFill>
                <a:latin typeface="Calibri"/>
                <a:ea typeface="Calibri"/>
                <a:cs typeface="Calibri"/>
                <a:sym typeface="Calibri"/>
              </a:rPr>
              <a:t>Information development, UWC Research Repository. </a:t>
            </a:r>
            <a:r>
              <a:rPr lang="en-US" sz="1200" dirty="0">
                <a:solidFill>
                  <a:schemeClr val="dk1"/>
                </a:solidFill>
                <a:latin typeface="Calibri"/>
                <a:ea typeface="Calibri"/>
                <a:cs typeface="Calibri"/>
                <a:sym typeface="Calibri"/>
              </a:rPr>
              <a:t>30(2):103-120. </a:t>
            </a:r>
            <a:r>
              <a:rPr lang="en-US" sz="1200" u="sng" dirty="0">
                <a:solidFill>
                  <a:srgbClr val="336699"/>
                </a:solidFill>
                <a:highlight>
                  <a:srgbClr val="FFFFFF"/>
                </a:highlight>
                <a:latin typeface="Calibri"/>
                <a:ea typeface="Calibri"/>
                <a:cs typeface="Calibri"/>
                <a:sym typeface="Calibri"/>
                <a:hlinkClick r:id="rId3"/>
              </a:rPr>
              <a:t>https://doi.org/10.1177/0266666913477430</a:t>
            </a:r>
            <a:endParaRPr sz="269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1007746"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dirty="0"/>
              <a:t>Problems for EMR in LMIC</a:t>
            </a:r>
            <a:endParaRPr dirty="0"/>
          </a:p>
        </p:txBody>
      </p:sp>
      <p:sp>
        <p:nvSpPr>
          <p:cNvPr id="180" name="Google Shape;180;p25"/>
          <p:cNvSpPr txBox="1">
            <a:spLocks noGrp="1"/>
          </p:cNvSpPr>
          <p:nvPr>
            <p:ph type="body" idx="1"/>
          </p:nvPr>
        </p:nvSpPr>
        <p:spPr>
          <a:xfrm>
            <a:off x="1007760" y="2017404"/>
            <a:ext cx="6189480" cy="578520"/>
          </a:xfrm>
          <a:prstGeom prst="rect">
            <a:avLst/>
          </a:prstGeom>
        </p:spPr>
        <p:txBody>
          <a:bodyPr spcFirstLastPara="1" vert="horz" wrap="square" lIns="109710" tIns="54840" rIns="109710" bIns="54840" rtlCol="0" anchor="b" anchorCtr="0">
            <a:noAutofit/>
          </a:bodyPr>
          <a:lstStyle/>
          <a:p>
            <a:pPr>
              <a:spcBef>
                <a:spcPts val="1200"/>
              </a:spcBef>
            </a:pPr>
            <a:r>
              <a:rPr lang="en-US" dirty="0"/>
              <a:t>Implementation</a:t>
            </a:r>
            <a:endParaRPr dirty="0"/>
          </a:p>
        </p:txBody>
      </p:sp>
      <p:sp>
        <p:nvSpPr>
          <p:cNvPr id="181" name="Google Shape;181;p25"/>
          <p:cNvSpPr txBox="1">
            <a:spLocks noGrp="1"/>
          </p:cNvSpPr>
          <p:nvPr>
            <p:ph type="body" idx="2"/>
          </p:nvPr>
        </p:nvSpPr>
        <p:spPr>
          <a:xfrm>
            <a:off x="1007760" y="2541330"/>
            <a:ext cx="8514000" cy="442152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pPr>
            <a:r>
              <a:rPr lang="en-US" dirty="0"/>
              <a:t>information literacy</a:t>
            </a:r>
            <a:endParaRPr dirty="0"/>
          </a:p>
          <a:p>
            <a:pPr marL="548640" indent="-487680">
              <a:spcBef>
                <a:spcPts val="0"/>
              </a:spcBef>
              <a:buSzPts val="2800"/>
            </a:pPr>
            <a:r>
              <a:rPr lang="en-US" dirty="0"/>
              <a:t>unclear policies</a:t>
            </a:r>
            <a:endParaRPr dirty="0"/>
          </a:p>
          <a:p>
            <a:pPr marL="548640" indent="-487680">
              <a:spcBef>
                <a:spcPts val="0"/>
              </a:spcBef>
              <a:buSzPts val="2800"/>
            </a:pPr>
            <a:r>
              <a:rPr lang="en-US" dirty="0"/>
              <a:t>inflexible systems</a:t>
            </a:r>
            <a:endParaRPr dirty="0"/>
          </a:p>
          <a:p>
            <a:pPr marL="548640" indent="-487680">
              <a:spcBef>
                <a:spcPts val="0"/>
              </a:spcBef>
              <a:buSzPts val="2800"/>
            </a:pPr>
            <a:r>
              <a:rPr lang="en-US" dirty="0"/>
              <a:t>overloading forms for multiple report uses</a:t>
            </a:r>
            <a:endParaRPr dirty="0"/>
          </a:p>
          <a:p>
            <a:pPr marL="548640" indent="-487680">
              <a:spcBef>
                <a:spcPts val="0"/>
              </a:spcBef>
              <a:buSzPts val="2800"/>
            </a:pPr>
            <a:r>
              <a:rPr lang="en-US" dirty="0"/>
              <a:t>inadequate facilities</a:t>
            </a:r>
            <a:endParaRPr dirty="0"/>
          </a:p>
          <a:p>
            <a:pPr marL="548640" indent="-487680">
              <a:spcBef>
                <a:spcPts val="0"/>
              </a:spcBef>
              <a:buSzPts val="2800"/>
            </a:pPr>
            <a:r>
              <a:rPr lang="en-US" dirty="0"/>
              <a:t>resources</a:t>
            </a:r>
            <a:endParaRPr dirty="0"/>
          </a:p>
          <a:p>
            <a:pPr marL="548640" indent="-487680">
              <a:spcBef>
                <a:spcPts val="0"/>
              </a:spcBef>
              <a:buSzPts val="2800"/>
            </a:pPr>
            <a:r>
              <a:rPr lang="en-US" dirty="0"/>
              <a:t>management commitment</a:t>
            </a:r>
            <a:endParaRPr dirty="0"/>
          </a:p>
          <a:p>
            <a:pPr marL="548640" indent="-487680">
              <a:spcBef>
                <a:spcPts val="0"/>
              </a:spcBef>
              <a:buSzPts val="2800"/>
            </a:pPr>
            <a:r>
              <a:rPr lang="en-US" dirty="0"/>
              <a:t>collaboration in conception</a:t>
            </a:r>
            <a:endParaRPr dirty="0"/>
          </a:p>
        </p:txBody>
      </p:sp>
      <p:sp>
        <p:nvSpPr>
          <p:cNvPr id="182" name="Google Shape;182;p25"/>
          <p:cNvSpPr txBox="1"/>
          <p:nvPr/>
        </p:nvSpPr>
        <p:spPr>
          <a:xfrm>
            <a:off x="422370" y="6847124"/>
            <a:ext cx="11392200" cy="475920"/>
          </a:xfrm>
          <a:prstGeom prst="rect">
            <a:avLst/>
          </a:prstGeom>
          <a:noFill/>
          <a:ln>
            <a:noFill/>
          </a:ln>
        </p:spPr>
        <p:txBody>
          <a:bodyPr spcFirstLastPara="1" wrap="square" lIns="109710" tIns="109710" rIns="109710" bIns="109710" anchor="t" anchorCtr="0">
            <a:noAutofit/>
          </a:bodyPr>
          <a:lstStyle/>
          <a:p>
            <a:pPr marL="548640"/>
            <a:r>
              <a:rPr lang="en-US" sz="1200" b="1" dirty="0">
                <a:solidFill>
                  <a:schemeClr val="dk1"/>
                </a:solidFill>
                <a:latin typeface="Calibri"/>
                <a:ea typeface="Calibri"/>
                <a:cs typeface="Calibri"/>
                <a:sym typeface="Calibri"/>
              </a:rPr>
              <a:t>Reference: </a:t>
            </a:r>
            <a:r>
              <a:rPr lang="en-US" sz="1200" dirty="0" err="1">
                <a:solidFill>
                  <a:schemeClr val="dk1"/>
                </a:solidFill>
                <a:latin typeface="Calibri"/>
                <a:ea typeface="Calibri"/>
                <a:cs typeface="Calibri"/>
                <a:sym typeface="Calibri"/>
              </a:rPr>
              <a:t>Ndabarora</a:t>
            </a:r>
            <a:r>
              <a:rPr lang="en-US" sz="1200" dirty="0">
                <a:solidFill>
                  <a:schemeClr val="dk1"/>
                </a:solidFill>
                <a:latin typeface="Calibri"/>
                <a:ea typeface="Calibri"/>
                <a:cs typeface="Calibri"/>
                <a:sym typeface="Calibri"/>
              </a:rPr>
              <a:t> et al. Systematic review of health data quality management and best practices at community and district levels in LMIC. </a:t>
            </a:r>
            <a:r>
              <a:rPr lang="en-US" sz="1200" i="1" dirty="0">
                <a:solidFill>
                  <a:schemeClr val="dk1"/>
                </a:solidFill>
                <a:latin typeface="Calibri"/>
                <a:ea typeface="Calibri"/>
                <a:cs typeface="Calibri"/>
                <a:sym typeface="Calibri"/>
              </a:rPr>
              <a:t>Information development, UWC Research Repository. </a:t>
            </a:r>
            <a:r>
              <a:rPr lang="en-US" sz="1200" dirty="0">
                <a:solidFill>
                  <a:schemeClr val="dk1"/>
                </a:solidFill>
                <a:latin typeface="Calibri"/>
                <a:ea typeface="Calibri"/>
                <a:cs typeface="Calibri"/>
                <a:sym typeface="Calibri"/>
              </a:rPr>
              <a:t>2013; 30(2):103-120. </a:t>
            </a:r>
            <a:r>
              <a:rPr lang="en-US" sz="1200" u="sng" dirty="0">
                <a:solidFill>
                  <a:srgbClr val="336699"/>
                </a:solidFill>
                <a:highlight>
                  <a:srgbClr val="FFFFFF"/>
                </a:highlight>
                <a:latin typeface="Calibri"/>
                <a:ea typeface="Calibri"/>
                <a:cs typeface="Calibri"/>
                <a:sym typeface="Calibri"/>
                <a:hlinkClick r:id="rId3"/>
              </a:rPr>
              <a:t>https://doi.org/10.1177/0266666913477430</a:t>
            </a:r>
            <a:endParaRPr sz="2695" dirty="0"/>
          </a:p>
        </p:txBody>
      </p:sp>
      <p:pic>
        <p:nvPicPr>
          <p:cNvPr id="183" name="Google Shape;183;p25"/>
          <p:cNvPicPr preferRelativeResize="0"/>
          <p:nvPr/>
        </p:nvPicPr>
        <p:blipFill>
          <a:blip r:embed="rId4">
            <a:alphaModFix/>
          </a:blip>
          <a:stretch>
            <a:fillRect/>
          </a:stretch>
        </p:blipFill>
        <p:spPr>
          <a:xfrm rot="5400000">
            <a:off x="9126540" y="2735220"/>
            <a:ext cx="4742880" cy="3557160"/>
          </a:xfrm>
          <a:prstGeom prst="rect">
            <a:avLst/>
          </a:prstGeom>
          <a:noFill/>
          <a:ln>
            <a:noFill/>
          </a:ln>
        </p:spPr>
      </p:pic>
      <p:sp>
        <p:nvSpPr>
          <p:cNvPr id="184" name="Google Shape;184;p25"/>
          <p:cNvSpPr/>
          <p:nvPr/>
        </p:nvSpPr>
        <p:spPr>
          <a:xfrm>
            <a:off x="10088640" y="2493810"/>
            <a:ext cx="543960" cy="237960"/>
          </a:xfrm>
          <a:prstGeom prst="rect">
            <a:avLst/>
          </a:prstGeom>
          <a:solidFill>
            <a:srgbClr val="999999"/>
          </a:solidFill>
          <a:ln>
            <a:noFill/>
          </a:ln>
        </p:spPr>
        <p:txBody>
          <a:bodyPr spcFirstLastPara="1" wrap="square" lIns="109710" tIns="109710" rIns="109710" bIns="109710" anchor="ctr" anchorCtr="0">
            <a:noAutofit/>
          </a:bodyPr>
          <a:lstStyle/>
          <a:p>
            <a:endParaRPr sz="2695">
              <a:highlight>
                <a:srgbClr val="000000"/>
              </a:highlight>
            </a:endParaRPr>
          </a:p>
        </p:txBody>
      </p:sp>
      <p:sp>
        <p:nvSpPr>
          <p:cNvPr id="185" name="Google Shape;185;p25"/>
          <p:cNvSpPr/>
          <p:nvPr/>
        </p:nvSpPr>
        <p:spPr>
          <a:xfrm>
            <a:off x="10826940" y="2595930"/>
            <a:ext cx="543960" cy="145800"/>
          </a:xfrm>
          <a:prstGeom prst="rect">
            <a:avLst/>
          </a:prstGeom>
          <a:solidFill>
            <a:srgbClr val="999999"/>
          </a:solidFill>
          <a:ln>
            <a:noFill/>
          </a:ln>
        </p:spPr>
        <p:txBody>
          <a:bodyPr spcFirstLastPara="1" wrap="square" lIns="109710" tIns="109710" rIns="109710" bIns="109710" anchor="ctr" anchorCtr="0">
            <a:noAutofit/>
          </a:bodyPr>
          <a:lstStyle/>
          <a:p>
            <a:endParaRPr sz="2695">
              <a:highlight>
                <a:srgbClr val="000000"/>
              </a:highlight>
            </a:endParaRPr>
          </a:p>
        </p:txBody>
      </p:sp>
      <p:sp>
        <p:nvSpPr>
          <p:cNvPr id="186" name="Google Shape;186;p25"/>
          <p:cNvSpPr/>
          <p:nvPr/>
        </p:nvSpPr>
        <p:spPr>
          <a:xfrm>
            <a:off x="11542590" y="2395530"/>
            <a:ext cx="543960" cy="145800"/>
          </a:xfrm>
          <a:prstGeom prst="rect">
            <a:avLst/>
          </a:prstGeom>
          <a:solidFill>
            <a:srgbClr val="999999"/>
          </a:solidFill>
          <a:ln>
            <a:noFill/>
          </a:ln>
        </p:spPr>
        <p:txBody>
          <a:bodyPr spcFirstLastPara="1" wrap="square" lIns="109710" tIns="109710" rIns="109710" bIns="109710" anchor="ctr" anchorCtr="0">
            <a:noAutofit/>
          </a:bodyPr>
          <a:lstStyle/>
          <a:p>
            <a:endParaRPr sz="2695">
              <a:highlight>
                <a:srgbClr val="000000"/>
              </a:highlight>
            </a:endParaRPr>
          </a:p>
        </p:txBody>
      </p:sp>
      <p:sp>
        <p:nvSpPr>
          <p:cNvPr id="187" name="Google Shape;187;p25"/>
          <p:cNvSpPr/>
          <p:nvPr/>
        </p:nvSpPr>
        <p:spPr>
          <a:xfrm>
            <a:off x="12741120" y="2493810"/>
            <a:ext cx="294840" cy="145800"/>
          </a:xfrm>
          <a:prstGeom prst="rect">
            <a:avLst/>
          </a:prstGeom>
          <a:solidFill>
            <a:srgbClr val="999999"/>
          </a:solidFill>
          <a:ln>
            <a:noFill/>
          </a:ln>
        </p:spPr>
        <p:txBody>
          <a:bodyPr spcFirstLastPara="1" wrap="square" lIns="109710" tIns="109710" rIns="109710" bIns="109710" anchor="ctr" anchorCtr="0">
            <a:noAutofit/>
          </a:bodyPr>
          <a:lstStyle/>
          <a:p>
            <a:endParaRPr sz="2695">
              <a:highlight>
                <a:srgbClr val="0000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1007746"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Problems</a:t>
            </a:r>
            <a:r>
              <a:rPr lang="en-US" dirty="0"/>
              <a:t> for EMR in LMIC</a:t>
            </a:r>
            <a:endParaRPr dirty="0"/>
          </a:p>
        </p:txBody>
      </p:sp>
      <p:sp>
        <p:nvSpPr>
          <p:cNvPr id="194" name="Google Shape;194;p26"/>
          <p:cNvSpPr txBox="1">
            <a:spLocks noGrp="1"/>
          </p:cNvSpPr>
          <p:nvPr>
            <p:ph type="body" idx="3"/>
          </p:nvPr>
        </p:nvSpPr>
        <p:spPr>
          <a:xfrm>
            <a:off x="5615640" y="2028984"/>
            <a:ext cx="6219720" cy="567000"/>
          </a:xfrm>
          <a:prstGeom prst="rect">
            <a:avLst/>
          </a:prstGeom>
        </p:spPr>
        <p:txBody>
          <a:bodyPr spcFirstLastPara="1" vert="horz" wrap="square" lIns="109710" tIns="54840" rIns="109710" bIns="54840" rtlCol="0" anchor="b" anchorCtr="0">
            <a:noAutofit/>
          </a:bodyPr>
          <a:lstStyle/>
          <a:p>
            <a:pPr>
              <a:spcBef>
                <a:spcPts val="1200"/>
              </a:spcBef>
            </a:pPr>
            <a:r>
              <a:rPr lang="en-US"/>
              <a:t>Maintenance</a:t>
            </a:r>
            <a:endParaRPr/>
          </a:p>
        </p:txBody>
      </p:sp>
      <p:sp>
        <p:nvSpPr>
          <p:cNvPr id="195" name="Google Shape;195;p26"/>
          <p:cNvSpPr txBox="1">
            <a:spLocks noGrp="1"/>
          </p:cNvSpPr>
          <p:nvPr>
            <p:ph type="body" idx="4"/>
          </p:nvPr>
        </p:nvSpPr>
        <p:spPr>
          <a:xfrm>
            <a:off x="6001050" y="2595990"/>
            <a:ext cx="6219720" cy="442152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pPr>
            <a:r>
              <a:rPr lang="en-US" dirty="0"/>
              <a:t>data quality checks</a:t>
            </a:r>
            <a:endParaRPr dirty="0"/>
          </a:p>
          <a:p>
            <a:pPr marL="548640" indent="-487680">
              <a:spcBef>
                <a:spcPts val="0"/>
              </a:spcBef>
              <a:buSzPts val="2800"/>
            </a:pPr>
            <a:r>
              <a:rPr lang="en-US" dirty="0"/>
              <a:t>use of health information to  plan health interventions</a:t>
            </a:r>
            <a:endParaRPr dirty="0"/>
          </a:p>
          <a:p>
            <a:pPr marL="548640" indent="-487680">
              <a:spcBef>
                <a:spcPts val="0"/>
              </a:spcBef>
              <a:buSzPts val="2800"/>
            </a:pPr>
            <a:r>
              <a:rPr lang="en-US" dirty="0"/>
              <a:t>personnel satisfaction</a:t>
            </a:r>
            <a:endParaRPr dirty="0"/>
          </a:p>
          <a:p>
            <a:pPr marL="548640" indent="-487680">
              <a:spcBef>
                <a:spcPts val="0"/>
              </a:spcBef>
              <a:buSzPts val="2800"/>
            </a:pPr>
            <a:r>
              <a:rPr lang="en-US" dirty="0"/>
              <a:t>strong leadership</a:t>
            </a:r>
            <a:endParaRPr dirty="0"/>
          </a:p>
          <a:p>
            <a:pPr marL="548640" indent="-487680">
              <a:spcBef>
                <a:spcPts val="0"/>
              </a:spcBef>
              <a:buSzPts val="2800"/>
            </a:pPr>
            <a:r>
              <a:rPr lang="en-US" dirty="0"/>
              <a:t>management w/standards</a:t>
            </a:r>
            <a:endParaRPr dirty="0"/>
          </a:p>
          <a:p>
            <a:pPr marL="548640" indent="-487680">
              <a:spcBef>
                <a:spcPts val="0"/>
              </a:spcBef>
              <a:buSzPts val="2800"/>
            </a:pPr>
            <a:r>
              <a:rPr lang="en-US" dirty="0"/>
              <a:t>staff training</a:t>
            </a:r>
            <a:endParaRPr dirty="0"/>
          </a:p>
          <a:p>
            <a:pPr marL="548640" indent="-487680">
              <a:spcBef>
                <a:spcPts val="0"/>
              </a:spcBef>
              <a:buSzPts val="2800"/>
            </a:pPr>
            <a:r>
              <a:rPr lang="en-US" dirty="0"/>
              <a:t>technical support expertise</a:t>
            </a:r>
            <a:endParaRPr dirty="0"/>
          </a:p>
        </p:txBody>
      </p:sp>
      <p:sp>
        <p:nvSpPr>
          <p:cNvPr id="196" name="Google Shape;196;p26"/>
          <p:cNvSpPr txBox="1"/>
          <p:nvPr/>
        </p:nvSpPr>
        <p:spPr>
          <a:xfrm>
            <a:off x="828570" y="6779550"/>
            <a:ext cx="11392200" cy="475920"/>
          </a:xfrm>
          <a:prstGeom prst="rect">
            <a:avLst/>
          </a:prstGeom>
          <a:noFill/>
          <a:ln>
            <a:noFill/>
          </a:ln>
        </p:spPr>
        <p:txBody>
          <a:bodyPr spcFirstLastPara="1" wrap="square" lIns="109710" tIns="109710" rIns="109710" bIns="109710" anchor="t" anchorCtr="0">
            <a:noAutofit/>
          </a:bodyPr>
          <a:lstStyle/>
          <a:p>
            <a:pPr marL="548640"/>
            <a:r>
              <a:rPr lang="en-US" sz="1200" b="1" dirty="0">
                <a:solidFill>
                  <a:schemeClr val="dk1"/>
                </a:solidFill>
                <a:latin typeface="Calibri"/>
                <a:ea typeface="Calibri"/>
                <a:cs typeface="Calibri"/>
                <a:sym typeface="Calibri"/>
              </a:rPr>
              <a:t>Reference: </a:t>
            </a:r>
            <a:r>
              <a:rPr lang="en-US" sz="1200" dirty="0" err="1">
                <a:solidFill>
                  <a:schemeClr val="dk1"/>
                </a:solidFill>
                <a:latin typeface="Calibri"/>
                <a:ea typeface="Calibri"/>
                <a:cs typeface="Calibri"/>
                <a:sym typeface="Calibri"/>
              </a:rPr>
              <a:t>Ndabarora</a:t>
            </a:r>
            <a:r>
              <a:rPr lang="en-US" sz="1200" dirty="0">
                <a:solidFill>
                  <a:schemeClr val="dk1"/>
                </a:solidFill>
                <a:latin typeface="Calibri"/>
                <a:ea typeface="Calibri"/>
                <a:cs typeface="Calibri"/>
                <a:sym typeface="Calibri"/>
              </a:rPr>
              <a:t> et al. Systematic review of health data quality management and best practices at community and district levels in LMIC. </a:t>
            </a:r>
            <a:r>
              <a:rPr lang="en-US" sz="1200" i="1" dirty="0">
                <a:solidFill>
                  <a:schemeClr val="dk1"/>
                </a:solidFill>
                <a:latin typeface="Calibri"/>
                <a:ea typeface="Calibri"/>
                <a:cs typeface="Calibri"/>
                <a:sym typeface="Calibri"/>
              </a:rPr>
              <a:t>Information development, UWC Research Repository. </a:t>
            </a:r>
            <a:r>
              <a:rPr lang="en-US" sz="1200" dirty="0">
                <a:solidFill>
                  <a:schemeClr val="dk1"/>
                </a:solidFill>
                <a:latin typeface="Calibri"/>
                <a:ea typeface="Calibri"/>
                <a:cs typeface="Calibri"/>
                <a:sym typeface="Calibri"/>
              </a:rPr>
              <a:t>2013; 30(2):103-120. </a:t>
            </a:r>
            <a:r>
              <a:rPr lang="en-US" sz="1200" u="sng" dirty="0">
                <a:solidFill>
                  <a:srgbClr val="336699"/>
                </a:solidFill>
                <a:highlight>
                  <a:srgbClr val="FFFFFF"/>
                </a:highlight>
                <a:latin typeface="Calibri"/>
                <a:ea typeface="Calibri"/>
                <a:cs typeface="Calibri"/>
                <a:sym typeface="Calibri"/>
                <a:hlinkClick r:id="rId3"/>
              </a:rPr>
              <a:t>https://doi.org/10.1177/0266666913477430</a:t>
            </a:r>
            <a:endParaRPr sz="2695" dirty="0"/>
          </a:p>
        </p:txBody>
      </p:sp>
      <p:sp>
        <p:nvSpPr>
          <p:cNvPr id="198" name="Google Shape;198;p26"/>
          <p:cNvSpPr txBox="1"/>
          <p:nvPr/>
        </p:nvSpPr>
        <p:spPr>
          <a:xfrm>
            <a:off x="1689030" y="6109860"/>
            <a:ext cx="2233080" cy="419400"/>
          </a:xfrm>
          <a:prstGeom prst="rect">
            <a:avLst/>
          </a:prstGeom>
          <a:noFill/>
          <a:ln>
            <a:noFill/>
          </a:ln>
        </p:spPr>
        <p:txBody>
          <a:bodyPr spcFirstLastPara="1" wrap="square" lIns="109710" tIns="109710" rIns="109710" bIns="109710" anchor="t" anchorCtr="0">
            <a:noAutofit/>
          </a:bodyPr>
          <a:lstStyle/>
          <a:p>
            <a:r>
              <a:rPr lang="en-US" sz="720">
                <a:latin typeface="Calibri"/>
                <a:ea typeface="Calibri"/>
                <a:cs typeface="Calibri"/>
                <a:sym typeface="Calibri"/>
              </a:rPr>
              <a:t>Source: </a:t>
            </a:r>
            <a:r>
              <a:rPr lang="en-US" sz="720" u="sng">
                <a:solidFill>
                  <a:schemeClr val="hlink"/>
                </a:solidFill>
                <a:latin typeface="Calibri"/>
                <a:ea typeface="Calibri"/>
                <a:cs typeface="Calibri"/>
                <a:sym typeface="Calibri"/>
                <a:hlinkClick r:id="rId4"/>
              </a:rPr>
              <a:t>https://gifer.com/en/7ooh</a:t>
            </a:r>
            <a:r>
              <a:rPr lang="en-US" sz="720">
                <a:latin typeface="Calibri"/>
                <a:ea typeface="Calibri"/>
                <a:cs typeface="Calibri"/>
                <a:sym typeface="Calibri"/>
              </a:rPr>
              <a:t> </a:t>
            </a:r>
            <a:endParaRPr sz="72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1007746"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EMR success factors in LMIC</a:t>
            </a:r>
            <a:endParaRPr sz="4500" dirty="0"/>
          </a:p>
        </p:txBody>
      </p:sp>
      <p:sp>
        <p:nvSpPr>
          <p:cNvPr id="205" name="Google Shape;205;p27"/>
          <p:cNvSpPr txBox="1">
            <a:spLocks noGrp="1"/>
          </p:cNvSpPr>
          <p:nvPr>
            <p:ph type="body" idx="1"/>
          </p:nvPr>
        </p:nvSpPr>
        <p:spPr>
          <a:xfrm>
            <a:off x="1007746" y="2017396"/>
            <a:ext cx="6189480" cy="988560"/>
          </a:xfrm>
          <a:prstGeom prst="rect">
            <a:avLst/>
          </a:prstGeom>
        </p:spPr>
        <p:txBody>
          <a:bodyPr spcFirstLastPara="1" vert="horz" wrap="square" lIns="109710" tIns="54840" rIns="109710" bIns="54840" rtlCol="0" anchor="b" anchorCtr="0">
            <a:noAutofit/>
          </a:bodyPr>
          <a:lstStyle/>
          <a:p>
            <a:pPr>
              <a:spcBef>
                <a:spcPts val="1200"/>
              </a:spcBef>
            </a:pPr>
            <a:r>
              <a:rPr lang="en-US" dirty="0"/>
              <a:t>Infrastructure/Technical</a:t>
            </a:r>
            <a:endParaRPr dirty="0"/>
          </a:p>
        </p:txBody>
      </p:sp>
      <p:sp>
        <p:nvSpPr>
          <p:cNvPr id="206" name="Google Shape;206;p27"/>
          <p:cNvSpPr txBox="1">
            <a:spLocks noGrp="1"/>
          </p:cNvSpPr>
          <p:nvPr>
            <p:ph type="body" idx="2"/>
          </p:nvPr>
        </p:nvSpPr>
        <p:spPr>
          <a:xfrm>
            <a:off x="1007746" y="3006090"/>
            <a:ext cx="6189480" cy="442152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pPr>
            <a:r>
              <a:rPr lang="en-US" dirty="0"/>
              <a:t>reliable electric power/internet connection</a:t>
            </a:r>
            <a:endParaRPr dirty="0"/>
          </a:p>
          <a:p>
            <a:pPr marL="548640" indent="-487680">
              <a:spcBef>
                <a:spcPts val="0"/>
              </a:spcBef>
              <a:buSzPts val="2800"/>
            </a:pPr>
            <a:r>
              <a:rPr lang="en-US" dirty="0"/>
              <a:t>clear policy for </a:t>
            </a:r>
            <a:r>
              <a:rPr lang="en-US" dirty="0" err="1"/>
              <a:t>HIMS</a:t>
            </a:r>
            <a:r>
              <a:rPr lang="en-US" baseline="30000" dirty="0" err="1"/>
              <a:t>a</a:t>
            </a:r>
            <a:r>
              <a:rPr lang="en-US" dirty="0"/>
              <a:t> </a:t>
            </a:r>
            <a:endParaRPr dirty="0"/>
          </a:p>
          <a:p>
            <a:pPr marL="548640" indent="-487680">
              <a:spcBef>
                <a:spcPts val="0"/>
              </a:spcBef>
              <a:buSzPts val="2800"/>
            </a:pPr>
            <a:r>
              <a:rPr lang="en-US" dirty="0"/>
              <a:t>multiple use for patient care and clinical support/referrals</a:t>
            </a:r>
            <a:endParaRPr dirty="0"/>
          </a:p>
          <a:p>
            <a:pPr marL="548640" indent="-487680">
              <a:spcBef>
                <a:spcPts val="0"/>
              </a:spcBef>
              <a:buSzPts val="2800"/>
            </a:pPr>
            <a:r>
              <a:rPr lang="en-US" dirty="0"/>
              <a:t>integration with HIMS systems</a:t>
            </a:r>
            <a:endParaRPr dirty="0"/>
          </a:p>
        </p:txBody>
      </p:sp>
      <p:sp>
        <p:nvSpPr>
          <p:cNvPr id="207" name="Google Shape;207;p27"/>
          <p:cNvSpPr txBox="1"/>
          <p:nvPr/>
        </p:nvSpPr>
        <p:spPr>
          <a:xfrm>
            <a:off x="1455211" y="6867188"/>
            <a:ext cx="7650720" cy="752400"/>
          </a:xfrm>
          <a:prstGeom prst="rect">
            <a:avLst/>
          </a:prstGeom>
          <a:noFill/>
          <a:ln>
            <a:noFill/>
          </a:ln>
        </p:spPr>
        <p:txBody>
          <a:bodyPr spcFirstLastPara="1" wrap="square" lIns="109710" tIns="109710" rIns="109710" bIns="109710" anchor="t" anchorCtr="0">
            <a:noAutofit/>
          </a:bodyPr>
          <a:lstStyle/>
          <a:p>
            <a:pPr marL="548640" indent="-381000">
              <a:buSzPts val="1400"/>
              <a:buAutoNum type="alphaLcPeriod"/>
            </a:pPr>
            <a:r>
              <a:rPr lang="en-US" sz="1600" dirty="0"/>
              <a:t>HIMS = Health Information Management System</a:t>
            </a:r>
            <a:endParaRPr sz="1600" dirty="0"/>
          </a:p>
          <a:p>
            <a:endParaRP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1007746"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dirty="0"/>
              <a:t>EMR </a:t>
            </a:r>
            <a:r>
              <a:rPr lang="en-US" sz="4500" dirty="0"/>
              <a:t>success</a:t>
            </a:r>
            <a:r>
              <a:rPr lang="en-US" dirty="0"/>
              <a:t> factors in LMIC</a:t>
            </a:r>
            <a:endParaRPr dirty="0"/>
          </a:p>
        </p:txBody>
      </p:sp>
      <p:sp>
        <p:nvSpPr>
          <p:cNvPr id="214" name="Google Shape;214;p28"/>
          <p:cNvSpPr txBox="1">
            <a:spLocks noGrp="1"/>
          </p:cNvSpPr>
          <p:nvPr>
            <p:ph type="body" idx="1"/>
          </p:nvPr>
        </p:nvSpPr>
        <p:spPr>
          <a:xfrm>
            <a:off x="1007746" y="2017396"/>
            <a:ext cx="6189480" cy="988560"/>
          </a:xfrm>
          <a:prstGeom prst="rect">
            <a:avLst/>
          </a:prstGeom>
        </p:spPr>
        <p:txBody>
          <a:bodyPr spcFirstLastPara="1" vert="horz" wrap="square" lIns="109710" tIns="54840" rIns="109710" bIns="54840" rtlCol="0" anchor="b" anchorCtr="0">
            <a:noAutofit/>
          </a:bodyPr>
          <a:lstStyle/>
          <a:p>
            <a:pPr>
              <a:spcBef>
                <a:spcPts val="1200"/>
              </a:spcBef>
            </a:pPr>
            <a:r>
              <a:rPr lang="en-US">
                <a:solidFill>
                  <a:srgbClr val="B7B7B7"/>
                </a:solidFill>
              </a:rPr>
              <a:t>Infrastructure/Technical</a:t>
            </a:r>
            <a:endParaRPr>
              <a:solidFill>
                <a:srgbClr val="B7B7B7"/>
              </a:solidFill>
            </a:endParaRPr>
          </a:p>
        </p:txBody>
      </p:sp>
      <p:sp>
        <p:nvSpPr>
          <p:cNvPr id="215" name="Google Shape;215;p28"/>
          <p:cNvSpPr txBox="1">
            <a:spLocks noGrp="1"/>
          </p:cNvSpPr>
          <p:nvPr>
            <p:ph type="body" idx="2"/>
          </p:nvPr>
        </p:nvSpPr>
        <p:spPr>
          <a:xfrm>
            <a:off x="1007746" y="3006090"/>
            <a:ext cx="6189480" cy="4421520"/>
          </a:xfrm>
          <a:prstGeom prst="rect">
            <a:avLst/>
          </a:prstGeom>
        </p:spPr>
        <p:txBody>
          <a:bodyPr spcFirstLastPara="1" vert="horz" wrap="square" lIns="109710" tIns="54840" rIns="109710" bIns="54840" rtlCol="0" anchor="t" anchorCtr="0">
            <a:noAutofit/>
          </a:bodyPr>
          <a:lstStyle/>
          <a:p>
            <a:pPr marL="548640" indent="-487680">
              <a:spcBef>
                <a:spcPts val="1200"/>
              </a:spcBef>
              <a:buClr>
                <a:srgbClr val="B7B7B7"/>
              </a:buClr>
              <a:buSzPts val="2800"/>
            </a:pPr>
            <a:r>
              <a:rPr lang="en-US">
                <a:solidFill>
                  <a:srgbClr val="B7B7B7"/>
                </a:solidFill>
              </a:rPr>
              <a:t>reliable electric power/internet connection</a:t>
            </a:r>
            <a:endParaRPr>
              <a:solidFill>
                <a:srgbClr val="B7B7B7"/>
              </a:solidFill>
            </a:endParaRPr>
          </a:p>
          <a:p>
            <a:pPr marL="548640" indent="-487680">
              <a:spcBef>
                <a:spcPts val="0"/>
              </a:spcBef>
              <a:buClr>
                <a:srgbClr val="B7B7B7"/>
              </a:buClr>
              <a:buSzPts val="2800"/>
            </a:pPr>
            <a:r>
              <a:rPr lang="en-US">
                <a:solidFill>
                  <a:srgbClr val="B7B7B7"/>
                </a:solidFill>
              </a:rPr>
              <a:t>clear policy for HIMS</a:t>
            </a:r>
            <a:r>
              <a:rPr lang="en-US" baseline="30000">
                <a:solidFill>
                  <a:srgbClr val="B7B7B7"/>
                </a:solidFill>
              </a:rPr>
              <a:t>a</a:t>
            </a:r>
            <a:r>
              <a:rPr lang="en-US">
                <a:solidFill>
                  <a:srgbClr val="B7B7B7"/>
                </a:solidFill>
              </a:rPr>
              <a:t> </a:t>
            </a:r>
            <a:endParaRPr>
              <a:solidFill>
                <a:srgbClr val="B7B7B7"/>
              </a:solidFill>
            </a:endParaRPr>
          </a:p>
          <a:p>
            <a:pPr marL="548640" indent="-487680">
              <a:spcBef>
                <a:spcPts val="0"/>
              </a:spcBef>
              <a:buClr>
                <a:srgbClr val="B7B7B7"/>
              </a:buClr>
              <a:buSzPts val="2800"/>
            </a:pPr>
            <a:r>
              <a:rPr lang="en-US">
                <a:solidFill>
                  <a:srgbClr val="B7B7B7"/>
                </a:solidFill>
              </a:rPr>
              <a:t>multiple use for patient care and clinical support/referrals</a:t>
            </a:r>
            <a:endParaRPr>
              <a:solidFill>
                <a:srgbClr val="B7B7B7"/>
              </a:solidFill>
            </a:endParaRPr>
          </a:p>
          <a:p>
            <a:pPr marL="548640" indent="-487680">
              <a:spcBef>
                <a:spcPts val="0"/>
              </a:spcBef>
              <a:buClr>
                <a:srgbClr val="B7B7B7"/>
              </a:buClr>
              <a:buSzPts val="2800"/>
            </a:pPr>
            <a:r>
              <a:rPr lang="en-US">
                <a:solidFill>
                  <a:srgbClr val="B7B7B7"/>
                </a:solidFill>
              </a:rPr>
              <a:t>integration with HIMS systems</a:t>
            </a:r>
            <a:endParaRPr>
              <a:solidFill>
                <a:srgbClr val="B7B7B7"/>
              </a:solidFill>
            </a:endParaRPr>
          </a:p>
        </p:txBody>
      </p:sp>
      <p:sp>
        <p:nvSpPr>
          <p:cNvPr id="216" name="Google Shape;216;p28"/>
          <p:cNvSpPr txBox="1">
            <a:spLocks noGrp="1"/>
          </p:cNvSpPr>
          <p:nvPr>
            <p:ph type="body" idx="3"/>
          </p:nvPr>
        </p:nvSpPr>
        <p:spPr>
          <a:xfrm>
            <a:off x="7406640" y="2017396"/>
            <a:ext cx="6219720" cy="988560"/>
          </a:xfrm>
          <a:prstGeom prst="rect">
            <a:avLst/>
          </a:prstGeom>
        </p:spPr>
        <p:txBody>
          <a:bodyPr spcFirstLastPara="1" vert="horz" wrap="square" lIns="109710" tIns="54840" rIns="109710" bIns="54840" rtlCol="0" anchor="b" anchorCtr="0">
            <a:noAutofit/>
          </a:bodyPr>
          <a:lstStyle/>
          <a:p>
            <a:pPr>
              <a:spcBef>
                <a:spcPts val="1200"/>
              </a:spcBef>
            </a:pPr>
            <a:r>
              <a:rPr lang="en-US" dirty="0"/>
              <a:t>Management</a:t>
            </a:r>
            <a:endParaRPr dirty="0"/>
          </a:p>
        </p:txBody>
      </p:sp>
      <p:sp>
        <p:nvSpPr>
          <p:cNvPr id="217" name="Google Shape;217;p28"/>
          <p:cNvSpPr txBox="1">
            <a:spLocks noGrp="1"/>
          </p:cNvSpPr>
          <p:nvPr>
            <p:ph type="body" idx="4"/>
          </p:nvPr>
        </p:nvSpPr>
        <p:spPr>
          <a:xfrm>
            <a:off x="7406640" y="3006090"/>
            <a:ext cx="6219720" cy="442152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pPr>
            <a:r>
              <a:rPr lang="en-US" dirty="0"/>
              <a:t>grow “information </a:t>
            </a:r>
            <a:r>
              <a:rPr lang="en-US" u="sng" dirty="0"/>
              <a:t>culture</a:t>
            </a:r>
            <a:r>
              <a:rPr lang="en-US" dirty="0"/>
              <a:t>”</a:t>
            </a:r>
            <a:endParaRPr dirty="0"/>
          </a:p>
          <a:p>
            <a:pPr marL="548640" indent="-487680">
              <a:spcBef>
                <a:spcPts val="0"/>
              </a:spcBef>
              <a:buSzPts val="2800"/>
            </a:pPr>
            <a:r>
              <a:rPr lang="en-US" u="sng" dirty="0" err="1"/>
              <a:t>training</a:t>
            </a:r>
            <a:r>
              <a:rPr lang="en-US" baseline="30000" dirty="0" err="1"/>
              <a:t>b</a:t>
            </a:r>
            <a:r>
              <a:rPr lang="en-US" dirty="0"/>
              <a:t> of data collectors and users</a:t>
            </a:r>
            <a:endParaRPr dirty="0"/>
          </a:p>
          <a:p>
            <a:pPr marL="548640" indent="-487680">
              <a:spcBef>
                <a:spcPts val="0"/>
              </a:spcBef>
              <a:buSzPts val="2800"/>
            </a:pPr>
            <a:r>
              <a:rPr lang="en-US" u="sng" dirty="0"/>
              <a:t>feedback</a:t>
            </a:r>
            <a:r>
              <a:rPr lang="en-US" dirty="0"/>
              <a:t> on data quality</a:t>
            </a:r>
            <a:endParaRPr dirty="0"/>
          </a:p>
          <a:p>
            <a:pPr marL="548640" indent="-487680">
              <a:spcBef>
                <a:spcPts val="0"/>
              </a:spcBef>
              <a:buSzPts val="2800"/>
            </a:pPr>
            <a:r>
              <a:rPr lang="en-US" u="sng" dirty="0"/>
              <a:t>timely</a:t>
            </a:r>
            <a:r>
              <a:rPr lang="en-US" dirty="0"/>
              <a:t> quality health data to improve health service delivery</a:t>
            </a:r>
            <a:endParaRPr dirty="0"/>
          </a:p>
        </p:txBody>
      </p:sp>
      <p:sp>
        <p:nvSpPr>
          <p:cNvPr id="218" name="Google Shape;218;p28"/>
          <p:cNvSpPr txBox="1"/>
          <p:nvPr/>
        </p:nvSpPr>
        <p:spPr>
          <a:xfrm>
            <a:off x="1281790" y="6675210"/>
            <a:ext cx="7650720" cy="752400"/>
          </a:xfrm>
          <a:prstGeom prst="rect">
            <a:avLst/>
          </a:prstGeom>
          <a:noFill/>
          <a:ln>
            <a:noFill/>
          </a:ln>
        </p:spPr>
        <p:txBody>
          <a:bodyPr spcFirstLastPara="1" wrap="square" lIns="109710" tIns="109710" rIns="109710" bIns="109710" anchor="t" anchorCtr="0">
            <a:noAutofit/>
          </a:bodyPr>
          <a:lstStyle/>
          <a:p>
            <a:pPr marL="548640" indent="-381000">
              <a:buSzPts val="1400"/>
              <a:buAutoNum type="alphaLcPeriod"/>
            </a:pPr>
            <a:r>
              <a:rPr lang="en-US" sz="1600" dirty="0"/>
              <a:t>HIMS = Health Information Management System</a:t>
            </a:r>
            <a:endParaRPr sz="1600" dirty="0"/>
          </a:p>
          <a:p>
            <a:pPr marL="548640" indent="-381000">
              <a:buSzPts val="1400"/>
              <a:buAutoNum type="alphaLcPeriod"/>
            </a:pPr>
            <a:r>
              <a:rPr lang="en-US" sz="1600" dirty="0"/>
              <a:t>computer literacy, data management process</a:t>
            </a:r>
            <a:endParaRPr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1007746"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Utility of simple EMR in LMIC</a:t>
            </a:r>
            <a:endParaRPr sz="4500" dirty="0"/>
          </a:p>
        </p:txBody>
      </p:sp>
      <p:sp>
        <p:nvSpPr>
          <p:cNvPr id="225" name="Google Shape;225;p29"/>
          <p:cNvSpPr txBox="1">
            <a:spLocks noGrp="1"/>
          </p:cNvSpPr>
          <p:nvPr>
            <p:ph type="body" idx="1"/>
          </p:nvPr>
        </p:nvSpPr>
        <p:spPr>
          <a:xfrm>
            <a:off x="1007746" y="2017396"/>
            <a:ext cx="6189480" cy="988560"/>
          </a:xfrm>
          <a:prstGeom prst="rect">
            <a:avLst/>
          </a:prstGeom>
        </p:spPr>
        <p:txBody>
          <a:bodyPr spcFirstLastPara="1" vert="horz" wrap="square" lIns="109710" tIns="54840" rIns="109710" bIns="54840" rtlCol="0" anchor="b" anchorCtr="0">
            <a:noAutofit/>
          </a:bodyPr>
          <a:lstStyle/>
          <a:p>
            <a:pPr>
              <a:spcBef>
                <a:spcPts val="1200"/>
              </a:spcBef>
            </a:pPr>
            <a:r>
              <a:rPr lang="en-US" dirty="0"/>
              <a:t>MMRS (</a:t>
            </a:r>
            <a:r>
              <a:rPr lang="en-US" dirty="0" err="1"/>
              <a:t>Mosoriot</a:t>
            </a:r>
            <a:r>
              <a:rPr lang="en-US" dirty="0"/>
              <a:t>, Kenya)</a:t>
            </a:r>
            <a:endParaRPr dirty="0"/>
          </a:p>
        </p:txBody>
      </p:sp>
      <p:sp>
        <p:nvSpPr>
          <p:cNvPr id="226" name="Google Shape;226;p29"/>
          <p:cNvSpPr txBox="1">
            <a:spLocks noGrp="1"/>
          </p:cNvSpPr>
          <p:nvPr>
            <p:ph type="body" idx="4"/>
          </p:nvPr>
        </p:nvSpPr>
        <p:spPr>
          <a:xfrm>
            <a:off x="7872442" y="5471306"/>
            <a:ext cx="6219720" cy="128988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buChar char="●"/>
            </a:pPr>
            <a:r>
              <a:rPr lang="en-US" dirty="0"/>
              <a:t>no discussion on practice change after the study</a:t>
            </a:r>
            <a:endParaRPr dirty="0"/>
          </a:p>
        </p:txBody>
      </p:sp>
      <p:sp>
        <p:nvSpPr>
          <p:cNvPr id="227" name="Google Shape;227;p29"/>
          <p:cNvSpPr txBox="1"/>
          <p:nvPr/>
        </p:nvSpPr>
        <p:spPr>
          <a:xfrm>
            <a:off x="1265837" y="6537984"/>
            <a:ext cx="10706760" cy="636480"/>
          </a:xfrm>
          <a:prstGeom prst="rect">
            <a:avLst/>
          </a:prstGeom>
          <a:noFill/>
          <a:ln>
            <a:noFill/>
          </a:ln>
        </p:spPr>
        <p:txBody>
          <a:bodyPr spcFirstLastPara="1" wrap="square" lIns="109710" tIns="109710" rIns="109710" bIns="109710" anchor="t" anchorCtr="0">
            <a:noAutofit/>
          </a:bodyPr>
          <a:lstStyle/>
          <a:p>
            <a:r>
              <a:rPr lang="en-US" sz="1200" b="1" dirty="0">
                <a:latin typeface="Calibri"/>
                <a:ea typeface="Calibri"/>
                <a:cs typeface="Calibri"/>
                <a:sym typeface="Calibri"/>
              </a:rPr>
              <a:t>Reference: </a:t>
            </a:r>
            <a:r>
              <a:rPr lang="en-US" sz="1200" dirty="0" err="1">
                <a:latin typeface="Calibri"/>
                <a:ea typeface="Calibri"/>
                <a:cs typeface="Calibri"/>
                <a:sym typeface="Calibri"/>
              </a:rPr>
              <a:t>Diero</a:t>
            </a:r>
            <a:r>
              <a:rPr lang="en-US" sz="1200" dirty="0">
                <a:latin typeface="Calibri"/>
                <a:ea typeface="Calibri"/>
                <a:cs typeface="Calibri"/>
                <a:sym typeface="Calibri"/>
              </a:rPr>
              <a:t> et al. A computer-based medical record system and personal digital assistants to assess and follow patients with respiratory tract infections visiting a rural Kenyan health </a:t>
            </a:r>
            <a:r>
              <a:rPr lang="en-US" sz="1200" dirty="0" err="1">
                <a:latin typeface="Calibri"/>
                <a:ea typeface="Calibri"/>
                <a:cs typeface="Calibri"/>
                <a:sym typeface="Calibri"/>
              </a:rPr>
              <a:t>centre</a:t>
            </a:r>
            <a:r>
              <a:rPr lang="en-US" sz="1200" dirty="0">
                <a:latin typeface="Calibri"/>
                <a:ea typeface="Calibri"/>
                <a:cs typeface="Calibri"/>
                <a:sym typeface="Calibri"/>
              </a:rPr>
              <a:t>. </a:t>
            </a:r>
            <a:r>
              <a:rPr lang="en-US" sz="1200" i="1" dirty="0">
                <a:latin typeface="Calibri"/>
                <a:ea typeface="Calibri"/>
                <a:cs typeface="Calibri"/>
                <a:sym typeface="Calibri"/>
              </a:rPr>
              <a:t>BMC Medical Informatics and Decision Making</a:t>
            </a:r>
            <a:r>
              <a:rPr lang="en-US" sz="1200" dirty="0">
                <a:latin typeface="Calibri"/>
                <a:ea typeface="Calibri"/>
                <a:cs typeface="Calibri"/>
                <a:sym typeface="Calibri"/>
              </a:rPr>
              <a:t>. 2006; 6(21). </a:t>
            </a:r>
            <a:r>
              <a:rPr lang="en-US" sz="1200" u="sng" dirty="0">
                <a:solidFill>
                  <a:schemeClr val="hlink"/>
                </a:solidFill>
                <a:latin typeface="Calibri"/>
                <a:ea typeface="Calibri"/>
                <a:cs typeface="Calibri"/>
                <a:sym typeface="Calibri"/>
                <a:hlinkClick r:id="rId3"/>
              </a:rPr>
              <a:t>https://doi.org/10.1186/1472-6947-6-21</a:t>
            </a:r>
            <a:endParaRPr sz="1200" u="sng" dirty="0">
              <a:solidFill>
                <a:schemeClr val="hlink"/>
              </a:solidFill>
              <a:latin typeface="Calibri"/>
              <a:ea typeface="Calibri"/>
              <a:cs typeface="Calibri"/>
              <a:sym typeface="Calibri"/>
              <a:hlinkClick r:id="rId3"/>
            </a:endParaRPr>
          </a:p>
          <a:p>
            <a:r>
              <a:rPr lang="en-US" sz="1200" u="sng" dirty="0">
                <a:solidFill>
                  <a:schemeClr val="hlink"/>
                </a:solidFill>
                <a:latin typeface="Calibri"/>
                <a:ea typeface="Calibri"/>
                <a:cs typeface="Calibri"/>
                <a:sym typeface="Calibri"/>
                <a:hlinkClick r:id="rId4"/>
              </a:rPr>
              <a:t>https://bmcmedinformdecismak.biomedcentral.com/articles/10.1186/1472-6947-6-21</a:t>
            </a:r>
            <a:r>
              <a:rPr lang="en-US" sz="1200" dirty="0">
                <a:solidFill>
                  <a:schemeClr val="dk1"/>
                </a:solidFill>
                <a:latin typeface="Calibri"/>
                <a:ea typeface="Calibri"/>
                <a:cs typeface="Calibri"/>
                <a:sym typeface="Calibri"/>
              </a:rPr>
              <a:t> </a:t>
            </a:r>
            <a:endParaRPr sz="1200" dirty="0"/>
          </a:p>
        </p:txBody>
      </p:sp>
      <p:sp>
        <p:nvSpPr>
          <p:cNvPr id="228" name="Google Shape;228;p29"/>
          <p:cNvSpPr txBox="1">
            <a:spLocks noGrp="1"/>
          </p:cNvSpPr>
          <p:nvPr>
            <p:ph type="body" idx="2"/>
          </p:nvPr>
        </p:nvSpPr>
        <p:spPr>
          <a:xfrm>
            <a:off x="1007746" y="3006090"/>
            <a:ext cx="6189480" cy="442152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buChar char="●"/>
            </a:pPr>
            <a:r>
              <a:rPr lang="en-US" dirty="0"/>
              <a:t>“Proof of concept” type study: simple EMR + PDA use can be used for longitudinal care and disease management</a:t>
            </a:r>
            <a:endParaRPr dirty="0"/>
          </a:p>
          <a:p>
            <a:pPr marL="548640" indent="-487680">
              <a:spcBef>
                <a:spcPts val="0"/>
              </a:spcBef>
              <a:buSzPts val="2800"/>
              <a:buChar char="●"/>
            </a:pPr>
            <a:r>
              <a:rPr lang="en-US" dirty="0"/>
              <a:t>Acute respiratory infections, f/u at 7 and 30 days</a:t>
            </a:r>
            <a:endParaRPr dirty="0"/>
          </a:p>
        </p:txBody>
      </p:sp>
      <p:sp>
        <p:nvSpPr>
          <p:cNvPr id="230" name="Google Shape;230;p29"/>
          <p:cNvSpPr txBox="1"/>
          <p:nvPr/>
        </p:nvSpPr>
        <p:spPr>
          <a:xfrm>
            <a:off x="8788592" y="2124028"/>
            <a:ext cx="4103640" cy="351360"/>
          </a:xfrm>
          <a:prstGeom prst="rect">
            <a:avLst/>
          </a:prstGeom>
          <a:noFill/>
          <a:ln>
            <a:noFill/>
          </a:ln>
        </p:spPr>
        <p:txBody>
          <a:bodyPr spcFirstLastPara="1" wrap="square" lIns="109710" tIns="109710" rIns="109710" bIns="109710" anchor="t" anchorCtr="0">
            <a:noAutofit/>
          </a:bodyPr>
          <a:lstStyle/>
          <a:p>
            <a:r>
              <a:rPr lang="en-US" sz="2695" dirty="0"/>
              <a:t>image example of MMRS from article</a:t>
            </a:r>
            <a:endParaRPr sz="269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1007746" y="438150"/>
            <a:ext cx="12618720" cy="1590840"/>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Available EMR systems</a:t>
            </a:r>
            <a:r>
              <a:rPr lang="en-US" sz="4500" dirty="0"/>
              <a:t> </a:t>
            </a:r>
            <a:r>
              <a:rPr lang="en-US" sz="4500" dirty="0">
                <a:solidFill>
                  <a:schemeClr val="dk1"/>
                </a:solidFill>
                <a:ea typeface="Calibri"/>
                <a:cs typeface="Calibri"/>
                <a:sym typeface="Calibri"/>
              </a:rPr>
              <a:t>for LMIC primary care</a:t>
            </a:r>
            <a:endParaRPr sz="4500" dirty="0"/>
          </a:p>
        </p:txBody>
      </p:sp>
      <p:sp>
        <p:nvSpPr>
          <p:cNvPr id="237" name="Google Shape;237;p30"/>
          <p:cNvSpPr txBox="1">
            <a:spLocks noGrp="1"/>
          </p:cNvSpPr>
          <p:nvPr>
            <p:ph type="body" idx="2"/>
          </p:nvPr>
        </p:nvSpPr>
        <p:spPr>
          <a:xfrm>
            <a:off x="1007760" y="2028990"/>
            <a:ext cx="6189480" cy="5398560"/>
          </a:xfrm>
          <a:prstGeom prst="rect">
            <a:avLst/>
          </a:prstGeom>
          <a:noFill/>
          <a:ln>
            <a:noFill/>
          </a:ln>
        </p:spPr>
        <p:txBody>
          <a:bodyPr spcFirstLastPara="1" vert="horz" wrap="square" lIns="109710" tIns="54840" rIns="109710" bIns="54840" rtlCol="0" anchor="t" anchorCtr="0">
            <a:noAutofit/>
          </a:bodyPr>
          <a:lstStyle/>
          <a:p>
            <a:pPr marL="274320" indent="-274320">
              <a:lnSpc>
                <a:spcPct val="70000"/>
              </a:lnSpc>
              <a:spcBef>
                <a:spcPts val="0"/>
              </a:spcBef>
              <a:buSzPts val="2590"/>
            </a:pPr>
            <a:r>
              <a:rPr lang="en-US" sz="3000" dirty="0" err="1"/>
              <a:t>OpenMRS</a:t>
            </a:r>
            <a:r>
              <a:rPr lang="en-US" sz="3108" dirty="0"/>
              <a:t> </a:t>
            </a:r>
            <a:r>
              <a:rPr lang="en-US" sz="1998" dirty="0"/>
              <a:t>(</a:t>
            </a:r>
            <a:r>
              <a:rPr lang="en-US" sz="1998" u="sng" dirty="0">
                <a:solidFill>
                  <a:schemeClr val="hlink"/>
                </a:solidFill>
                <a:hlinkClick r:id="rId3"/>
              </a:rPr>
              <a:t>https://openmrs.org</a:t>
            </a:r>
            <a:r>
              <a:rPr lang="en-US" sz="1998" dirty="0"/>
              <a:t>)</a:t>
            </a:r>
            <a:r>
              <a:rPr lang="en-US" sz="3108" dirty="0"/>
              <a:t> </a:t>
            </a:r>
            <a:endParaRPr dirty="0"/>
          </a:p>
          <a:p>
            <a:pPr marL="274320" indent="-274320">
              <a:lnSpc>
                <a:spcPct val="70000"/>
              </a:lnSpc>
              <a:spcBef>
                <a:spcPts val="1200"/>
              </a:spcBef>
              <a:buSzPts val="2590"/>
            </a:pPr>
            <a:r>
              <a:rPr lang="en-US" sz="3000" dirty="0" err="1"/>
              <a:t>Bahmni</a:t>
            </a:r>
            <a:r>
              <a:rPr lang="en-US" sz="3108" dirty="0"/>
              <a:t> </a:t>
            </a:r>
            <a:r>
              <a:rPr lang="en-US" sz="1998" dirty="0"/>
              <a:t>(</a:t>
            </a:r>
            <a:r>
              <a:rPr lang="en-US" sz="1998" u="sng" dirty="0">
                <a:solidFill>
                  <a:schemeClr val="hlink"/>
                </a:solidFill>
                <a:hlinkClick r:id="rId4"/>
              </a:rPr>
              <a:t>www.bahmni.org</a:t>
            </a:r>
            <a:r>
              <a:rPr lang="en-US" sz="1998" dirty="0"/>
              <a:t>)</a:t>
            </a:r>
            <a:endParaRPr sz="2108" dirty="0"/>
          </a:p>
          <a:p>
            <a:pPr marL="274320" indent="-274320">
              <a:lnSpc>
                <a:spcPct val="70000"/>
              </a:lnSpc>
              <a:spcBef>
                <a:spcPts val="0"/>
              </a:spcBef>
              <a:buSzPts val="2800"/>
            </a:pPr>
            <a:r>
              <a:rPr lang="en-US" sz="3000" dirty="0" err="1"/>
              <a:t>Mosoriot</a:t>
            </a:r>
            <a:r>
              <a:rPr lang="en-US" sz="3000" dirty="0"/>
              <a:t> Medical Record System (MMRS)</a:t>
            </a:r>
            <a:r>
              <a:rPr lang="en-US" sz="2880" dirty="0"/>
              <a:t> </a:t>
            </a:r>
            <a:r>
              <a:rPr lang="en-US" sz="2000" dirty="0"/>
              <a:t>(UI, Moi U - Kenya)</a:t>
            </a:r>
            <a:endParaRPr sz="2000" dirty="0"/>
          </a:p>
          <a:p>
            <a:pPr marL="274320" indent="-267461">
              <a:lnSpc>
                <a:spcPct val="70000"/>
              </a:lnSpc>
              <a:spcBef>
                <a:spcPts val="1200"/>
              </a:spcBef>
              <a:buSzPts val="2500"/>
            </a:pPr>
            <a:r>
              <a:rPr lang="en-US" sz="3000" dirty="0"/>
              <a:t>AMPATH Medical Record System (AMRS) </a:t>
            </a:r>
            <a:r>
              <a:rPr lang="en-US" sz="2000" dirty="0"/>
              <a:t>(</a:t>
            </a:r>
            <a:r>
              <a:rPr lang="en-US" sz="2000" u="sng" dirty="0">
                <a:solidFill>
                  <a:schemeClr val="hlink"/>
                </a:solidFill>
                <a:hlinkClick r:id="rId5"/>
              </a:rPr>
              <a:t>www.ampathkenya.org</a:t>
            </a:r>
            <a:r>
              <a:rPr lang="en-US" sz="2000" dirty="0"/>
              <a:t>)</a:t>
            </a:r>
            <a:endParaRPr sz="2000" dirty="0"/>
          </a:p>
        </p:txBody>
      </p:sp>
      <p:sp>
        <p:nvSpPr>
          <p:cNvPr id="238" name="Google Shape;238;p30"/>
          <p:cNvSpPr txBox="1">
            <a:spLocks noGrp="1"/>
          </p:cNvSpPr>
          <p:nvPr>
            <p:ph type="body" idx="4"/>
          </p:nvPr>
        </p:nvSpPr>
        <p:spPr>
          <a:xfrm>
            <a:off x="7433162" y="1913870"/>
            <a:ext cx="6498546" cy="4912560"/>
          </a:xfrm>
          <a:prstGeom prst="rect">
            <a:avLst/>
          </a:prstGeom>
          <a:noFill/>
          <a:ln>
            <a:noFill/>
          </a:ln>
        </p:spPr>
        <p:txBody>
          <a:bodyPr spcFirstLastPara="1" vert="horz" wrap="square" lIns="109710" tIns="54840" rIns="109710" bIns="54840" rtlCol="0" anchor="t" anchorCtr="0">
            <a:noAutofit/>
          </a:bodyPr>
          <a:lstStyle/>
          <a:p>
            <a:pPr marL="274320" indent="-258318">
              <a:lnSpc>
                <a:spcPct val="70000"/>
              </a:lnSpc>
              <a:spcBef>
                <a:spcPts val="1200"/>
              </a:spcBef>
              <a:buClr>
                <a:schemeClr val="dk1"/>
              </a:buClr>
              <a:buSzPts val="2590"/>
              <a:buFont typeface="Arial"/>
              <a:buChar char="•"/>
            </a:pPr>
            <a:r>
              <a:rPr lang="en-US" sz="3000" dirty="0" err="1"/>
              <a:t>TimmyCare</a:t>
            </a:r>
            <a:r>
              <a:rPr lang="en-US" sz="3000" dirty="0"/>
              <a:t> Global EMR</a:t>
            </a:r>
            <a:r>
              <a:rPr lang="en-US" sz="3108" dirty="0"/>
              <a:t> </a:t>
            </a:r>
            <a:r>
              <a:rPr lang="en-US" sz="2000" dirty="0"/>
              <a:t>(</a:t>
            </a:r>
            <a:r>
              <a:rPr lang="en-US" sz="2000" u="sng" dirty="0">
                <a:solidFill>
                  <a:schemeClr val="hlink"/>
                </a:solidFill>
                <a:hlinkClick r:id="rId6"/>
              </a:rPr>
              <a:t>https://timmyglobalhealth.org</a:t>
            </a:r>
            <a:r>
              <a:rPr lang="en-US" sz="2000" dirty="0"/>
              <a:t>) </a:t>
            </a:r>
            <a:endParaRPr sz="2000" dirty="0"/>
          </a:p>
          <a:p>
            <a:pPr marL="274320" indent="-258318">
              <a:lnSpc>
                <a:spcPct val="70000"/>
              </a:lnSpc>
              <a:spcBef>
                <a:spcPts val="1200"/>
              </a:spcBef>
              <a:buClr>
                <a:schemeClr val="dk1"/>
              </a:buClr>
              <a:buSzPts val="2590"/>
              <a:buFont typeface="Arial"/>
              <a:buChar char="•"/>
            </a:pPr>
            <a:r>
              <a:rPr lang="en-US" sz="3000" dirty="0"/>
              <a:t>Backpack EMR </a:t>
            </a:r>
            <a:r>
              <a:rPr lang="en-US" sz="2000" dirty="0"/>
              <a:t>($ - </a:t>
            </a:r>
            <a:r>
              <a:rPr lang="en-US" sz="2000" u="sng" dirty="0">
                <a:solidFill>
                  <a:schemeClr val="hlink"/>
                </a:solidFill>
                <a:hlinkClick r:id="rId7"/>
              </a:rPr>
              <a:t>www.backpackemr.com</a:t>
            </a:r>
            <a:r>
              <a:rPr lang="en-US" sz="2000" dirty="0"/>
              <a:t>)</a:t>
            </a:r>
            <a:endParaRPr sz="2000" dirty="0"/>
          </a:p>
          <a:p>
            <a:pPr marL="274320" indent="-243840">
              <a:lnSpc>
                <a:spcPct val="70000"/>
              </a:lnSpc>
              <a:spcBef>
                <a:spcPts val="1200"/>
              </a:spcBef>
              <a:buClr>
                <a:schemeClr val="dk1"/>
              </a:buClr>
              <a:buSzPts val="2400"/>
              <a:buFont typeface="Arial"/>
              <a:buChar char="•"/>
            </a:pPr>
            <a:r>
              <a:rPr lang="en-US" sz="3000" dirty="0"/>
              <a:t>OCEMR</a:t>
            </a:r>
            <a:r>
              <a:rPr lang="en-US" sz="3108" dirty="0"/>
              <a:t> </a:t>
            </a:r>
            <a:r>
              <a:rPr lang="en-US" sz="1998" dirty="0"/>
              <a:t>(on GitHub - </a:t>
            </a:r>
            <a:r>
              <a:rPr lang="en-US" sz="1998" dirty="0" err="1"/>
              <a:t>Engeye</a:t>
            </a:r>
            <a:r>
              <a:rPr lang="en-US" sz="1998" dirty="0"/>
              <a:t>, Uganda)</a:t>
            </a:r>
            <a:endParaRPr sz="288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1005840"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EMR design concepts</a:t>
            </a:r>
            <a:endParaRPr sz="4500" dirty="0"/>
          </a:p>
        </p:txBody>
      </p:sp>
      <p:sp>
        <p:nvSpPr>
          <p:cNvPr id="245" name="Google Shape;245;p31"/>
          <p:cNvSpPr txBox="1">
            <a:spLocks noGrp="1"/>
          </p:cNvSpPr>
          <p:nvPr>
            <p:ph type="body" idx="1"/>
          </p:nvPr>
        </p:nvSpPr>
        <p:spPr>
          <a:xfrm>
            <a:off x="1005840" y="2190750"/>
            <a:ext cx="12618720" cy="5221440"/>
          </a:xfrm>
          <a:prstGeom prst="rect">
            <a:avLst/>
          </a:prstGeom>
        </p:spPr>
        <p:txBody>
          <a:bodyPr spcFirstLastPara="1" vert="horz" wrap="square" lIns="109710" tIns="54840" rIns="109710" bIns="54840" rtlCol="0" anchor="t" anchorCtr="0">
            <a:noAutofit/>
          </a:bodyPr>
          <a:lstStyle/>
          <a:p>
            <a:pPr marL="0" indent="0">
              <a:spcBef>
                <a:spcPts val="1200"/>
              </a:spcBef>
              <a:buNone/>
            </a:pPr>
            <a:r>
              <a:rPr lang="en-US" b="1" dirty="0"/>
              <a:t>Define Goals</a:t>
            </a:r>
            <a:endParaRPr b="1" dirty="0"/>
          </a:p>
          <a:p>
            <a:pPr marL="548640" indent="-487680">
              <a:spcBef>
                <a:spcPts val="1200"/>
              </a:spcBef>
              <a:buSzPts val="2800"/>
            </a:pPr>
            <a:r>
              <a:rPr lang="en-US" dirty="0"/>
              <a:t>Who wants it?</a:t>
            </a:r>
            <a:endParaRPr dirty="0"/>
          </a:p>
          <a:p>
            <a:pPr marL="548640" indent="-487680">
              <a:spcBef>
                <a:spcPts val="1200"/>
              </a:spcBef>
              <a:buSzPts val="2800"/>
            </a:pPr>
            <a:r>
              <a:rPr lang="en-US" dirty="0"/>
              <a:t>What problem are we trying to solve?</a:t>
            </a:r>
            <a:endParaRPr dirty="0"/>
          </a:p>
          <a:p>
            <a:pPr marL="548640" indent="-487680">
              <a:spcBef>
                <a:spcPts val="1200"/>
              </a:spcBef>
              <a:buSzPts val="2800"/>
            </a:pPr>
            <a:r>
              <a:rPr lang="en-US" dirty="0"/>
              <a:t>What type of data is needed to inform practice improvement?</a:t>
            </a:r>
            <a:endParaRPr dirty="0"/>
          </a:p>
          <a:p>
            <a:pPr marL="548640" indent="-487680">
              <a:spcBef>
                <a:spcPts val="1200"/>
              </a:spcBef>
              <a:buSzPts val="2800"/>
            </a:pPr>
            <a:r>
              <a:rPr lang="en-US" dirty="0"/>
              <a:t>What type of data is needed for grant writing and donor feedback?</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nSpc>
                <a:spcPct val="90000"/>
              </a:lnSpc>
              <a:spcBef>
                <a:spcPts val="0"/>
              </a:spcBef>
              <a:buClr>
                <a:schemeClr val="dk1"/>
              </a:buClr>
              <a:buSzPts val="4400"/>
            </a:pPr>
            <a:r>
              <a:rPr lang="en-US" sz="4500" dirty="0">
                <a:solidFill>
                  <a:schemeClr val="dk1"/>
                </a:solidFill>
                <a:ea typeface="Calibri"/>
                <a:cs typeface="Calibri"/>
                <a:sym typeface="Calibri"/>
              </a:rPr>
              <a:t>Affiliations</a:t>
            </a:r>
            <a:endParaRPr sz="4500" dirty="0"/>
          </a:p>
        </p:txBody>
      </p:sp>
      <p:sp>
        <p:nvSpPr>
          <p:cNvPr id="95" name="Google Shape;95;p14"/>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sz="2800" dirty="0">
                <a:solidFill>
                  <a:schemeClr val="dk1"/>
                </a:solidFill>
                <a:latin typeface="Arial (Body)"/>
                <a:ea typeface="Calibri"/>
                <a:cs typeface="Calibri"/>
                <a:sym typeface="Calibri"/>
              </a:rPr>
              <a:t>Kathy Z. Chang, MD, MPH, FAAFP</a:t>
            </a:r>
            <a:endParaRPr sz="2800" dirty="0">
              <a:latin typeface="Arial (Body)"/>
            </a:endParaRPr>
          </a:p>
          <a:p>
            <a:pPr marL="822960" lvl="1" indent="-274320">
              <a:spcBef>
                <a:spcPts val="600"/>
              </a:spcBef>
              <a:buClr>
                <a:schemeClr val="dk1"/>
              </a:buClr>
              <a:buSzPts val="2400"/>
              <a:buFont typeface="Arial"/>
              <a:buChar char="•"/>
            </a:pPr>
            <a:r>
              <a:rPr lang="en-US" sz="2800" dirty="0">
                <a:solidFill>
                  <a:schemeClr val="dk1"/>
                </a:solidFill>
                <a:latin typeface="Arial (Body)"/>
                <a:ea typeface="Calibri"/>
                <a:cs typeface="Calibri"/>
                <a:sym typeface="Calibri"/>
              </a:rPr>
              <a:t>VP Health, Chair - Medical &amp; Health Committee / </a:t>
            </a:r>
            <a:r>
              <a:rPr lang="en-US" sz="2800" dirty="0" err="1">
                <a:solidFill>
                  <a:schemeClr val="dk1"/>
                </a:solidFill>
                <a:latin typeface="Arial (Body)"/>
                <a:ea typeface="Calibri"/>
                <a:cs typeface="Calibri"/>
                <a:sym typeface="Calibri"/>
              </a:rPr>
              <a:t>Engeye</a:t>
            </a:r>
            <a:r>
              <a:rPr lang="en-US" sz="2800" dirty="0">
                <a:solidFill>
                  <a:schemeClr val="dk1"/>
                </a:solidFill>
                <a:latin typeface="Arial (Body)"/>
                <a:ea typeface="Calibri"/>
                <a:cs typeface="Calibri"/>
                <a:sym typeface="Calibri"/>
              </a:rPr>
              <a:t>, Inc.</a:t>
            </a:r>
            <a:endParaRPr sz="2800" dirty="0">
              <a:latin typeface="Arial (Body)"/>
            </a:endParaRPr>
          </a:p>
          <a:p>
            <a:pPr marL="274320" indent="-60960">
              <a:lnSpc>
                <a:spcPct val="90000"/>
              </a:lnSpc>
              <a:spcBef>
                <a:spcPts val="1200"/>
              </a:spcBef>
              <a:buClr>
                <a:schemeClr val="dk1"/>
              </a:buClr>
              <a:buSzPts val="2800"/>
              <a:buNone/>
            </a:pPr>
            <a:endParaRPr sz="2800" dirty="0">
              <a:solidFill>
                <a:schemeClr val="dk1"/>
              </a:solidFill>
              <a:latin typeface="Arial (Body)"/>
              <a:ea typeface="Calibri"/>
              <a:cs typeface="Calibri"/>
              <a:sym typeface="Calibri"/>
            </a:endParaRPr>
          </a:p>
          <a:p>
            <a:pPr marL="274320" indent="-274320">
              <a:lnSpc>
                <a:spcPct val="90000"/>
              </a:lnSpc>
              <a:spcBef>
                <a:spcPts val="1200"/>
              </a:spcBef>
              <a:buClr>
                <a:schemeClr val="dk1"/>
              </a:buClr>
              <a:buSzPts val="2800"/>
              <a:buFont typeface="Arial"/>
              <a:buChar char="•"/>
            </a:pPr>
            <a:r>
              <a:rPr lang="en-US" sz="2800" dirty="0">
                <a:solidFill>
                  <a:schemeClr val="dk1"/>
                </a:solidFill>
                <a:latin typeface="Arial (Body)"/>
                <a:ea typeface="Calibri"/>
                <a:cs typeface="Calibri"/>
                <a:sym typeface="Calibri"/>
              </a:rPr>
              <a:t>Bridget </a:t>
            </a:r>
            <a:r>
              <a:rPr lang="en-US" sz="2800" dirty="0" err="1">
                <a:solidFill>
                  <a:schemeClr val="dk1"/>
                </a:solidFill>
                <a:latin typeface="Arial (Body)"/>
                <a:ea typeface="Calibri"/>
                <a:cs typeface="Calibri"/>
                <a:sym typeface="Calibri"/>
              </a:rPr>
              <a:t>Nandawula</a:t>
            </a:r>
            <a:r>
              <a:rPr lang="en-US" sz="2800" dirty="0">
                <a:solidFill>
                  <a:schemeClr val="dk1"/>
                </a:solidFill>
                <a:latin typeface="Arial (Body)"/>
                <a:ea typeface="Calibri"/>
                <a:cs typeface="Calibri"/>
                <a:sym typeface="Calibri"/>
              </a:rPr>
              <a:t>, Clinical Officer</a:t>
            </a:r>
            <a:endParaRPr sz="2800" dirty="0">
              <a:latin typeface="Arial (Body)"/>
            </a:endParaRPr>
          </a:p>
          <a:p>
            <a:pPr marL="822960" lvl="1" indent="-274320">
              <a:spcBef>
                <a:spcPts val="600"/>
              </a:spcBef>
              <a:buClr>
                <a:schemeClr val="dk1"/>
              </a:buClr>
              <a:buSzPts val="2400"/>
              <a:buFont typeface="Arial"/>
              <a:buChar char="•"/>
            </a:pPr>
            <a:r>
              <a:rPr lang="en-US" sz="2800" dirty="0">
                <a:solidFill>
                  <a:schemeClr val="dk1"/>
                </a:solidFill>
                <a:latin typeface="Arial (Body)"/>
                <a:ea typeface="Calibri"/>
                <a:cs typeface="Calibri"/>
                <a:sym typeface="Calibri"/>
              </a:rPr>
              <a:t>Clinic In-Charge, </a:t>
            </a:r>
            <a:r>
              <a:rPr lang="en-US" sz="2800" dirty="0" err="1">
                <a:solidFill>
                  <a:schemeClr val="dk1"/>
                </a:solidFill>
                <a:latin typeface="Arial (Body)"/>
                <a:ea typeface="Calibri"/>
                <a:cs typeface="Calibri"/>
                <a:sym typeface="Calibri"/>
              </a:rPr>
              <a:t>Engeye</a:t>
            </a:r>
            <a:r>
              <a:rPr lang="en-US" sz="2800" dirty="0">
                <a:solidFill>
                  <a:schemeClr val="dk1"/>
                </a:solidFill>
                <a:latin typeface="Arial (Body)"/>
                <a:ea typeface="Calibri"/>
                <a:cs typeface="Calibri"/>
                <a:sym typeface="Calibri"/>
              </a:rPr>
              <a:t> Health Clinic / </a:t>
            </a:r>
            <a:r>
              <a:rPr lang="en-US" sz="2800" dirty="0" err="1">
                <a:solidFill>
                  <a:schemeClr val="dk1"/>
                </a:solidFill>
                <a:latin typeface="Arial (Body)"/>
                <a:ea typeface="Calibri"/>
                <a:cs typeface="Calibri"/>
                <a:sym typeface="Calibri"/>
              </a:rPr>
              <a:t>Engeye</a:t>
            </a:r>
            <a:r>
              <a:rPr lang="en-US" sz="2800" dirty="0">
                <a:solidFill>
                  <a:schemeClr val="dk1"/>
                </a:solidFill>
                <a:latin typeface="Arial (Body)"/>
                <a:ea typeface="Calibri"/>
                <a:cs typeface="Calibri"/>
                <a:sym typeface="Calibri"/>
              </a:rPr>
              <a:t> Health Projects, LTD</a:t>
            </a:r>
            <a:endParaRPr sz="2800" dirty="0">
              <a:latin typeface="Arial (Bod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1007746"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Components of EMR design</a:t>
            </a:r>
            <a:endParaRPr sz="4500" dirty="0"/>
          </a:p>
        </p:txBody>
      </p:sp>
      <p:sp>
        <p:nvSpPr>
          <p:cNvPr id="252" name="Google Shape;252;p32"/>
          <p:cNvSpPr txBox="1">
            <a:spLocks noGrp="1"/>
          </p:cNvSpPr>
          <p:nvPr>
            <p:ph type="body" idx="1"/>
          </p:nvPr>
        </p:nvSpPr>
        <p:spPr>
          <a:xfrm>
            <a:off x="1007746" y="2017396"/>
            <a:ext cx="6189480" cy="988560"/>
          </a:xfrm>
          <a:prstGeom prst="rect">
            <a:avLst/>
          </a:prstGeom>
        </p:spPr>
        <p:txBody>
          <a:bodyPr spcFirstLastPara="1" vert="horz" wrap="square" lIns="109710" tIns="54840" rIns="109710" bIns="54840" rtlCol="0" anchor="b" anchorCtr="0">
            <a:noAutofit/>
          </a:bodyPr>
          <a:lstStyle/>
          <a:p>
            <a:pPr>
              <a:spcBef>
                <a:spcPts val="1200"/>
              </a:spcBef>
            </a:pPr>
            <a:r>
              <a:rPr lang="en-US"/>
              <a:t>Basics</a:t>
            </a:r>
            <a:endParaRPr/>
          </a:p>
        </p:txBody>
      </p:sp>
      <p:sp>
        <p:nvSpPr>
          <p:cNvPr id="253" name="Google Shape;253;p32"/>
          <p:cNvSpPr txBox="1">
            <a:spLocks noGrp="1"/>
          </p:cNvSpPr>
          <p:nvPr>
            <p:ph type="body" idx="2"/>
          </p:nvPr>
        </p:nvSpPr>
        <p:spPr>
          <a:xfrm>
            <a:off x="1007746" y="3006090"/>
            <a:ext cx="6189480" cy="442152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buChar char="●"/>
            </a:pPr>
            <a:r>
              <a:rPr lang="en-US" dirty="0"/>
              <a:t>trackable data fields</a:t>
            </a:r>
            <a:endParaRPr dirty="0"/>
          </a:p>
          <a:p>
            <a:pPr marL="548640" indent="-487680">
              <a:spcBef>
                <a:spcPts val="0"/>
              </a:spcBef>
              <a:buSzPts val="2800"/>
              <a:buChar char="●"/>
            </a:pPr>
            <a:r>
              <a:rPr lang="en-US" dirty="0"/>
              <a:t>diagnosis coding</a:t>
            </a:r>
            <a:endParaRPr dirty="0"/>
          </a:p>
          <a:p>
            <a:pPr marL="548640" indent="-487680">
              <a:spcBef>
                <a:spcPts val="0"/>
              </a:spcBef>
              <a:buSzPts val="2800"/>
              <a:buChar char="●"/>
            </a:pPr>
            <a:r>
              <a:rPr lang="en-US" dirty="0"/>
              <a:t>user computer literacy</a:t>
            </a:r>
            <a:endParaRPr dirty="0"/>
          </a:p>
          <a:p>
            <a:pPr marL="548640" indent="-487680">
              <a:spcBef>
                <a:spcPts val="0"/>
              </a:spcBef>
              <a:buSzPts val="2800"/>
              <a:buChar char="●"/>
            </a:pPr>
            <a:r>
              <a:rPr lang="en-US" dirty="0"/>
              <a:t>power availability</a:t>
            </a:r>
            <a:endParaRPr dirty="0"/>
          </a:p>
          <a:p>
            <a:pPr marL="548640" indent="-487680">
              <a:spcBef>
                <a:spcPts val="0"/>
              </a:spcBef>
              <a:buSzPts val="2800"/>
              <a:buChar char="●"/>
            </a:pPr>
            <a:r>
              <a:rPr lang="en-US" dirty="0"/>
              <a:t>internet availability</a:t>
            </a:r>
            <a:endParaRPr dirty="0"/>
          </a:p>
          <a:p>
            <a:pPr marL="548640" indent="-487680">
              <a:spcBef>
                <a:spcPts val="0"/>
              </a:spcBef>
              <a:buSzPts val="2800"/>
              <a:buChar char="●"/>
            </a:pPr>
            <a:r>
              <a:rPr lang="en-US" dirty="0"/>
              <a:t>hardware maintenance &amp; cost</a:t>
            </a:r>
            <a:endParaRPr dirty="0"/>
          </a:p>
          <a:p>
            <a:pPr marL="548640" indent="-487680">
              <a:spcBef>
                <a:spcPts val="0"/>
              </a:spcBef>
              <a:buSzPts val="2800"/>
              <a:buChar char="●"/>
            </a:pPr>
            <a:r>
              <a:rPr lang="en-US" dirty="0"/>
              <a:t>software backup &amp; upgrades</a:t>
            </a:r>
            <a:endParaRPr dirty="0"/>
          </a:p>
        </p:txBody>
      </p:sp>
      <p:sp>
        <p:nvSpPr>
          <p:cNvPr id="254" name="Google Shape;254;p32"/>
          <p:cNvSpPr txBox="1">
            <a:spLocks noGrp="1"/>
          </p:cNvSpPr>
          <p:nvPr>
            <p:ph type="body" idx="3"/>
          </p:nvPr>
        </p:nvSpPr>
        <p:spPr>
          <a:xfrm>
            <a:off x="7406640" y="2017396"/>
            <a:ext cx="6219720" cy="988560"/>
          </a:xfrm>
          <a:prstGeom prst="rect">
            <a:avLst/>
          </a:prstGeom>
        </p:spPr>
        <p:txBody>
          <a:bodyPr spcFirstLastPara="1" vert="horz" wrap="square" lIns="109710" tIns="54840" rIns="109710" bIns="54840" rtlCol="0" anchor="b" anchorCtr="0">
            <a:noAutofit/>
          </a:bodyPr>
          <a:lstStyle/>
          <a:p>
            <a:pPr>
              <a:spcBef>
                <a:spcPts val="1200"/>
              </a:spcBef>
            </a:pPr>
            <a:r>
              <a:rPr lang="en-US"/>
              <a:t>Setting-specific</a:t>
            </a:r>
            <a:endParaRPr/>
          </a:p>
        </p:txBody>
      </p:sp>
      <p:sp>
        <p:nvSpPr>
          <p:cNvPr id="255" name="Google Shape;255;p32"/>
          <p:cNvSpPr txBox="1">
            <a:spLocks noGrp="1"/>
          </p:cNvSpPr>
          <p:nvPr>
            <p:ph type="body" idx="4"/>
          </p:nvPr>
        </p:nvSpPr>
        <p:spPr>
          <a:xfrm>
            <a:off x="7406640" y="3006090"/>
            <a:ext cx="6219720" cy="442152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buChar char="●"/>
            </a:pPr>
            <a:r>
              <a:rPr lang="en-US" dirty="0"/>
              <a:t>hospital vs. clinic</a:t>
            </a:r>
            <a:endParaRPr dirty="0"/>
          </a:p>
          <a:p>
            <a:pPr marL="548640" indent="-487680">
              <a:spcBef>
                <a:spcPts val="0"/>
              </a:spcBef>
              <a:buSzPts val="2800"/>
              <a:buChar char="●"/>
            </a:pPr>
            <a:r>
              <a:rPr lang="en-US" dirty="0"/>
              <a:t>large integrated departments vs. stand-alone rural site</a:t>
            </a:r>
            <a:endParaRPr dirty="0"/>
          </a:p>
          <a:p>
            <a:pPr marL="548640" indent="-487680">
              <a:spcBef>
                <a:spcPts val="0"/>
              </a:spcBef>
              <a:buSzPts val="2800"/>
              <a:buChar char="●"/>
            </a:pPr>
            <a:r>
              <a:rPr lang="en-US" dirty="0"/>
              <a:t>IT support</a:t>
            </a:r>
            <a:endParaRPr dirty="0"/>
          </a:p>
        </p:txBody>
      </p:sp>
      <p:sp>
        <p:nvSpPr>
          <p:cNvPr id="256" name="Google Shape;256;p32"/>
          <p:cNvSpPr txBox="1"/>
          <p:nvPr/>
        </p:nvSpPr>
        <p:spPr>
          <a:xfrm>
            <a:off x="8420435" y="5216850"/>
            <a:ext cx="3732840" cy="2041200"/>
          </a:xfrm>
          <a:prstGeom prst="rect">
            <a:avLst/>
          </a:prstGeom>
          <a:noFill/>
          <a:ln w="38100" cap="flat" cmpd="sng">
            <a:solidFill>
              <a:srgbClr val="000000"/>
            </a:solidFill>
            <a:prstDash val="solid"/>
            <a:round/>
            <a:headEnd type="none" w="sm" len="sm"/>
            <a:tailEnd type="none" w="sm" len="sm"/>
          </a:ln>
        </p:spPr>
        <p:txBody>
          <a:bodyPr spcFirstLastPara="1" wrap="square" lIns="109710" tIns="109710" rIns="109710" bIns="109710" anchor="t" anchorCtr="0">
            <a:noAutofit/>
          </a:bodyPr>
          <a:lstStyle/>
          <a:p>
            <a:r>
              <a:rPr lang="en-US" sz="2160" b="1" dirty="0">
                <a:latin typeface="Calibri"/>
                <a:ea typeface="Calibri"/>
                <a:cs typeface="Calibri"/>
                <a:sym typeface="Calibri"/>
              </a:rPr>
              <a:t>Special attention areas: </a:t>
            </a:r>
            <a:endParaRPr sz="2160" b="1" dirty="0">
              <a:latin typeface="Calibri"/>
              <a:ea typeface="Calibri"/>
              <a:cs typeface="Calibri"/>
              <a:sym typeface="Calibri"/>
            </a:endParaRPr>
          </a:p>
          <a:p>
            <a:pPr marL="548640" indent="-411480">
              <a:buSzPts val="1800"/>
              <a:buFont typeface="Calibri"/>
              <a:buChar char="●"/>
            </a:pPr>
            <a:r>
              <a:rPr lang="en-US" sz="2160" dirty="0">
                <a:latin typeface="Calibri"/>
                <a:ea typeface="Calibri"/>
                <a:cs typeface="Calibri"/>
                <a:sym typeface="Calibri"/>
              </a:rPr>
              <a:t>privacy</a:t>
            </a:r>
            <a:endParaRPr sz="2160" dirty="0">
              <a:latin typeface="Calibri"/>
              <a:ea typeface="Calibri"/>
              <a:cs typeface="Calibri"/>
              <a:sym typeface="Calibri"/>
            </a:endParaRPr>
          </a:p>
          <a:p>
            <a:pPr marL="548640" indent="-411480">
              <a:buSzPts val="1800"/>
              <a:buFont typeface="Calibri"/>
              <a:buChar char="●"/>
            </a:pPr>
            <a:r>
              <a:rPr lang="en-US" sz="2160" dirty="0">
                <a:latin typeface="Calibri"/>
                <a:ea typeface="Calibri"/>
                <a:cs typeface="Calibri"/>
                <a:sym typeface="Calibri"/>
              </a:rPr>
              <a:t>security</a:t>
            </a:r>
            <a:endParaRPr sz="2160" dirty="0">
              <a:latin typeface="Calibri"/>
              <a:ea typeface="Calibri"/>
              <a:cs typeface="Calibri"/>
              <a:sym typeface="Calibri"/>
            </a:endParaRPr>
          </a:p>
          <a:p>
            <a:pPr marL="548640" indent="-411480">
              <a:buSzPts val="1800"/>
              <a:buFont typeface="Calibri"/>
              <a:buChar char="●"/>
            </a:pPr>
            <a:r>
              <a:rPr lang="en-US" sz="2160" dirty="0">
                <a:latin typeface="Calibri"/>
                <a:ea typeface="Calibri"/>
                <a:cs typeface="Calibri"/>
                <a:sym typeface="Calibri"/>
              </a:rPr>
              <a:t>use of standards</a:t>
            </a:r>
            <a:endParaRPr sz="2160" dirty="0">
              <a:latin typeface="Calibri"/>
              <a:ea typeface="Calibri"/>
              <a:cs typeface="Calibri"/>
              <a:sym typeface="Calibri"/>
            </a:endParaRPr>
          </a:p>
          <a:p>
            <a:pPr marL="548640" indent="-411480">
              <a:buSzPts val="1800"/>
              <a:buFont typeface="Calibri"/>
              <a:buChar char="●"/>
            </a:pPr>
            <a:r>
              <a:rPr lang="en-US" sz="2160" dirty="0">
                <a:latin typeface="Calibri"/>
                <a:ea typeface="Calibri"/>
                <a:cs typeface="Calibri"/>
                <a:sym typeface="Calibri"/>
              </a:rPr>
              <a:t>special user requirements</a:t>
            </a:r>
            <a:endParaRPr sz="216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3"/>
          <p:cNvSpPr txBox="1">
            <a:spLocks noGrp="1"/>
          </p:cNvSpPr>
          <p:nvPr>
            <p:ph type="title"/>
          </p:nvPr>
        </p:nvSpPr>
        <p:spPr>
          <a:xfrm>
            <a:off x="1007746"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Data in EMR use</a:t>
            </a:r>
            <a:endParaRPr sz="4500" dirty="0"/>
          </a:p>
        </p:txBody>
      </p:sp>
      <p:sp>
        <p:nvSpPr>
          <p:cNvPr id="263" name="Google Shape;263;p33"/>
          <p:cNvSpPr txBox="1">
            <a:spLocks noGrp="1"/>
          </p:cNvSpPr>
          <p:nvPr>
            <p:ph type="body" idx="1"/>
          </p:nvPr>
        </p:nvSpPr>
        <p:spPr>
          <a:xfrm>
            <a:off x="1007760" y="2017410"/>
            <a:ext cx="8215067" cy="988560"/>
          </a:xfrm>
          <a:prstGeom prst="rect">
            <a:avLst/>
          </a:prstGeom>
        </p:spPr>
        <p:txBody>
          <a:bodyPr spcFirstLastPara="1" vert="horz" wrap="square" lIns="109710" tIns="54840" rIns="109710" bIns="54840" rtlCol="0" anchor="b" anchorCtr="0">
            <a:noAutofit/>
          </a:bodyPr>
          <a:lstStyle/>
          <a:p>
            <a:pPr>
              <a:spcBef>
                <a:spcPts val="1200"/>
              </a:spcBef>
              <a:buClr>
                <a:schemeClr val="dk1"/>
              </a:buClr>
              <a:buSzPts val="1100"/>
            </a:pPr>
            <a:r>
              <a:rPr lang="en-US" dirty="0"/>
              <a:t>Key Ideas of Data Model design </a:t>
            </a:r>
            <a:r>
              <a:rPr lang="en-US" sz="1200" b="0" dirty="0"/>
              <a:t>(</a:t>
            </a:r>
            <a:r>
              <a:rPr lang="en-US" sz="1200" b="0" dirty="0" err="1"/>
              <a:t>Mamlin</a:t>
            </a:r>
            <a:r>
              <a:rPr lang="en-US" sz="1200" b="0" dirty="0"/>
              <a:t>, AMRS, 2005)</a:t>
            </a:r>
            <a:endParaRPr dirty="0"/>
          </a:p>
        </p:txBody>
      </p:sp>
      <p:sp>
        <p:nvSpPr>
          <p:cNvPr id="264" name="Google Shape;264;p33"/>
          <p:cNvSpPr txBox="1">
            <a:spLocks noGrp="1"/>
          </p:cNvSpPr>
          <p:nvPr>
            <p:ph type="body" idx="2"/>
          </p:nvPr>
        </p:nvSpPr>
        <p:spPr>
          <a:xfrm>
            <a:off x="1007746" y="3006090"/>
            <a:ext cx="6189480" cy="4421520"/>
          </a:xfrm>
          <a:prstGeom prst="rect">
            <a:avLst/>
          </a:prstGeom>
        </p:spPr>
        <p:txBody>
          <a:bodyPr spcFirstLastPara="1" vert="horz" wrap="square" lIns="109710" tIns="54840" rIns="109710" bIns="54840" rtlCol="0" anchor="t" anchorCtr="0">
            <a:noAutofit/>
          </a:bodyPr>
          <a:lstStyle/>
          <a:p>
            <a:pPr marL="274320" indent="-243840">
              <a:spcBef>
                <a:spcPts val="1200"/>
              </a:spcBef>
              <a:buSzPts val="2400"/>
            </a:pPr>
            <a:r>
              <a:rPr lang="en-US" dirty="0"/>
              <a:t>Collaboration</a:t>
            </a:r>
            <a:endParaRPr dirty="0"/>
          </a:p>
          <a:p>
            <a:pPr marL="274320" indent="-243840">
              <a:spcBef>
                <a:spcPts val="0"/>
              </a:spcBef>
              <a:buSzPts val="2400"/>
            </a:pPr>
            <a:r>
              <a:rPr lang="en-US" dirty="0"/>
              <a:t>Scalability</a:t>
            </a:r>
            <a:endParaRPr dirty="0"/>
          </a:p>
          <a:p>
            <a:pPr marL="274320" indent="-243840">
              <a:spcBef>
                <a:spcPts val="0"/>
              </a:spcBef>
              <a:buSzPts val="2400"/>
            </a:pPr>
            <a:r>
              <a:rPr lang="en-US" dirty="0"/>
              <a:t>Flexibility</a:t>
            </a:r>
            <a:endParaRPr dirty="0"/>
          </a:p>
          <a:p>
            <a:pPr marL="274320" indent="-243840">
              <a:spcBef>
                <a:spcPts val="0"/>
              </a:spcBef>
              <a:buSzPts val="2400"/>
            </a:pPr>
            <a:r>
              <a:rPr lang="en-US" dirty="0"/>
              <a:t>Rapid form design</a:t>
            </a:r>
            <a:endParaRPr dirty="0"/>
          </a:p>
          <a:p>
            <a:pPr marL="274320" indent="-243840">
              <a:spcBef>
                <a:spcPts val="0"/>
              </a:spcBef>
              <a:buSzPts val="2400"/>
            </a:pPr>
            <a:r>
              <a:rPr lang="en-US" dirty="0"/>
              <a:t>Clinically useful</a:t>
            </a:r>
            <a:endParaRPr dirty="0"/>
          </a:p>
          <a:p>
            <a:pPr marL="0" indent="0">
              <a:spcBef>
                <a:spcPts val="1200"/>
              </a:spcBef>
              <a:buNone/>
            </a:pPr>
            <a:endParaRPr dirty="0"/>
          </a:p>
        </p:txBody>
      </p:sp>
      <p:sp>
        <p:nvSpPr>
          <p:cNvPr id="265" name="Google Shape;265;p33"/>
          <p:cNvSpPr txBox="1">
            <a:spLocks noGrp="1"/>
          </p:cNvSpPr>
          <p:nvPr>
            <p:ph type="body" idx="4"/>
          </p:nvPr>
        </p:nvSpPr>
        <p:spPr>
          <a:xfrm>
            <a:off x="7406640" y="3006090"/>
            <a:ext cx="6219720" cy="4421520"/>
          </a:xfrm>
          <a:prstGeom prst="rect">
            <a:avLst/>
          </a:prstGeom>
        </p:spPr>
        <p:txBody>
          <a:bodyPr spcFirstLastPara="1" vert="horz" wrap="square" lIns="109710" tIns="54840" rIns="109710" bIns="54840" rtlCol="0" anchor="t" anchorCtr="0">
            <a:noAutofit/>
          </a:bodyPr>
          <a:lstStyle/>
          <a:p>
            <a:pPr marL="274320" indent="-243840">
              <a:spcBef>
                <a:spcPts val="1200"/>
              </a:spcBef>
              <a:buSzPts val="2400"/>
            </a:pPr>
            <a:r>
              <a:rPr lang="en-US" dirty="0"/>
              <a:t>Use of standards</a:t>
            </a:r>
            <a:endParaRPr dirty="0"/>
          </a:p>
          <a:p>
            <a:pPr marL="274320" indent="-243840">
              <a:spcBef>
                <a:spcPts val="0"/>
              </a:spcBef>
              <a:buSzPts val="2400"/>
            </a:pPr>
            <a:r>
              <a:rPr lang="en-US" dirty="0"/>
              <a:t>Support high-quality research</a:t>
            </a:r>
            <a:endParaRPr dirty="0"/>
          </a:p>
          <a:p>
            <a:pPr marL="274320" indent="-243840">
              <a:spcBef>
                <a:spcPts val="0"/>
              </a:spcBef>
              <a:buSzPts val="2400"/>
            </a:pPr>
            <a:r>
              <a:rPr lang="en-US" dirty="0"/>
              <a:t>Web-based with support for intermittent connections</a:t>
            </a:r>
            <a:endParaRPr dirty="0"/>
          </a:p>
          <a:p>
            <a:pPr marL="274320" indent="-243840">
              <a:spcBef>
                <a:spcPts val="0"/>
              </a:spcBef>
              <a:buSzPts val="2400"/>
            </a:pPr>
            <a:r>
              <a:rPr lang="en-US" dirty="0"/>
              <a:t>Low cost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4"/>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Our specific clinic needs</a:t>
            </a:r>
            <a:endParaRPr sz="4500" dirty="0"/>
          </a:p>
        </p:txBody>
      </p:sp>
      <p:sp>
        <p:nvSpPr>
          <p:cNvPr id="272" name="Google Shape;272;p34"/>
          <p:cNvSpPr txBox="1">
            <a:spLocks noGrp="1"/>
          </p:cNvSpPr>
          <p:nvPr>
            <p:ph type="body" idx="1"/>
          </p:nvPr>
        </p:nvSpPr>
        <p:spPr>
          <a:xfrm>
            <a:off x="1005840" y="2190750"/>
            <a:ext cx="8516160" cy="5221800"/>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dirty="0">
                <a:solidFill>
                  <a:schemeClr val="dk1"/>
                </a:solidFill>
                <a:latin typeface="+mj-lt"/>
                <a:ea typeface="Calibri"/>
                <a:cs typeface="Calibri"/>
                <a:sym typeface="Calibri"/>
              </a:rPr>
              <a:t>Clinic workflow needed better efficiency</a:t>
            </a:r>
            <a:endParaRPr dirty="0">
              <a:latin typeface="+mj-lt"/>
            </a:endParaRPr>
          </a:p>
          <a:p>
            <a:pPr marL="274320" indent="-274320">
              <a:lnSpc>
                <a:spcPct val="90000"/>
              </a:lnSpc>
              <a:spcBef>
                <a:spcPts val="1200"/>
              </a:spcBef>
              <a:buClr>
                <a:schemeClr val="dk1"/>
              </a:buClr>
              <a:buSzPts val="2800"/>
              <a:buFont typeface="Arial"/>
              <a:buChar char="•"/>
            </a:pPr>
            <a:r>
              <a:rPr lang="en-US" dirty="0">
                <a:latin typeface="+mj-lt"/>
              </a:rPr>
              <a:t>Replace the “blue books” for improved continuity of care</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Billing consistency/transparency</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Improve sustainability:</a:t>
            </a:r>
            <a:endParaRPr dirty="0">
              <a:latin typeface="+mj-lt"/>
            </a:endParaRPr>
          </a:p>
          <a:p>
            <a:pPr marL="822960" lvl="1" indent="-274320">
              <a:spcBef>
                <a:spcPts val="600"/>
              </a:spcBef>
              <a:buClr>
                <a:schemeClr val="dk1"/>
              </a:buClr>
              <a:buSzPts val="2400"/>
              <a:buFont typeface="Arial"/>
              <a:buChar char="•"/>
            </a:pPr>
            <a:r>
              <a:rPr lang="en-US" sz="3200" dirty="0">
                <a:solidFill>
                  <a:schemeClr val="dk1"/>
                </a:solidFill>
                <a:latin typeface="+mj-lt"/>
                <a:ea typeface="Calibri"/>
                <a:cs typeface="Calibri"/>
                <a:sym typeface="Calibri"/>
              </a:rPr>
              <a:t>Grant writing</a:t>
            </a:r>
            <a:endParaRPr sz="3200" dirty="0">
              <a:latin typeface="+mj-lt"/>
            </a:endParaRPr>
          </a:p>
          <a:p>
            <a:pPr marL="822960" lvl="1" indent="-274320">
              <a:spcBef>
                <a:spcPts val="600"/>
              </a:spcBef>
              <a:buClr>
                <a:schemeClr val="dk1"/>
              </a:buClr>
              <a:buSzPts val="2400"/>
              <a:buFont typeface="Arial"/>
              <a:buChar char="•"/>
            </a:pPr>
            <a:r>
              <a:rPr lang="en-US" sz="3200" dirty="0">
                <a:solidFill>
                  <a:schemeClr val="dk1"/>
                </a:solidFill>
                <a:latin typeface="+mj-lt"/>
                <a:ea typeface="Calibri"/>
                <a:cs typeface="Calibri"/>
                <a:sym typeface="Calibri"/>
              </a:rPr>
              <a:t>Donor feedback</a:t>
            </a:r>
            <a:endParaRPr sz="3200" dirty="0">
              <a:latin typeface="+mj-lt"/>
            </a:endParaRPr>
          </a:p>
        </p:txBody>
      </p:sp>
      <p:pic>
        <p:nvPicPr>
          <p:cNvPr id="273" name="Google Shape;273;p34"/>
          <p:cNvPicPr preferRelativeResize="0"/>
          <p:nvPr/>
        </p:nvPicPr>
        <p:blipFill>
          <a:blip r:embed="rId3">
            <a:alphaModFix/>
          </a:blip>
          <a:stretch>
            <a:fillRect/>
          </a:stretch>
        </p:blipFill>
        <p:spPr>
          <a:xfrm>
            <a:off x="11570946" y="3267478"/>
            <a:ext cx="1502971" cy="1413779"/>
          </a:xfrm>
          <a:prstGeom prst="rect">
            <a:avLst/>
          </a:prstGeom>
          <a:noFill/>
          <a:ln>
            <a:noFill/>
          </a:ln>
        </p:spPr>
      </p:pic>
      <p:pic>
        <p:nvPicPr>
          <p:cNvPr id="274" name="Google Shape;274;p34"/>
          <p:cNvPicPr preferRelativeResize="0"/>
          <p:nvPr/>
        </p:nvPicPr>
        <p:blipFill>
          <a:blip r:embed="rId4">
            <a:alphaModFix/>
          </a:blip>
          <a:stretch>
            <a:fillRect/>
          </a:stretch>
        </p:blipFill>
        <p:spPr>
          <a:xfrm>
            <a:off x="9695370" y="745290"/>
            <a:ext cx="3378547" cy="2216220"/>
          </a:xfrm>
          <a:prstGeom prst="rect">
            <a:avLst/>
          </a:prstGeom>
          <a:noFill/>
          <a:ln>
            <a:noFill/>
          </a:ln>
        </p:spPr>
      </p:pic>
      <p:pic>
        <p:nvPicPr>
          <p:cNvPr id="275" name="Google Shape;275;p34"/>
          <p:cNvPicPr preferRelativeResize="0"/>
          <p:nvPr/>
        </p:nvPicPr>
        <p:blipFill rotWithShape="1">
          <a:blip r:embed="rId5">
            <a:alphaModFix/>
          </a:blip>
          <a:srcRect l="12113" t="17527" r="21108" b="6165"/>
          <a:stretch/>
        </p:blipFill>
        <p:spPr>
          <a:xfrm rot="-5400000">
            <a:off x="8500440" y="3937020"/>
            <a:ext cx="3106265" cy="26621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EMR</a:t>
            </a:r>
            <a:r>
              <a:rPr lang="en-US" sz="5280" dirty="0">
                <a:solidFill>
                  <a:schemeClr val="dk1"/>
                </a:solidFill>
                <a:latin typeface="Calibri"/>
                <a:ea typeface="Calibri"/>
                <a:cs typeface="Calibri"/>
                <a:sym typeface="Calibri"/>
              </a:rPr>
              <a:t> design process</a:t>
            </a:r>
            <a:endParaRPr dirty="0"/>
          </a:p>
        </p:txBody>
      </p:sp>
      <p:sp>
        <p:nvSpPr>
          <p:cNvPr id="281" name="Google Shape;281;p35"/>
          <p:cNvSpPr txBox="1">
            <a:spLocks noGrp="1"/>
          </p:cNvSpPr>
          <p:nvPr>
            <p:ph type="body" idx="1"/>
          </p:nvPr>
        </p:nvSpPr>
        <p:spPr>
          <a:xfrm>
            <a:off x="1005840" y="2190750"/>
            <a:ext cx="6217920" cy="5221440"/>
          </a:xfrm>
          <a:prstGeom prst="rect">
            <a:avLst/>
          </a:prstGeom>
          <a:noFill/>
          <a:ln>
            <a:noFill/>
          </a:ln>
        </p:spPr>
        <p:txBody>
          <a:bodyPr spcFirstLastPara="1" vert="horz" wrap="square" lIns="109710" tIns="54840" rIns="109710" bIns="54840" rtlCol="0" anchor="t" anchorCtr="0">
            <a:noAutofit/>
          </a:bodyPr>
          <a:lstStyle/>
          <a:p>
            <a:pPr marL="274320" indent="-274320">
              <a:spcBef>
                <a:spcPts val="0"/>
              </a:spcBef>
              <a:buClr>
                <a:schemeClr val="dk1"/>
              </a:buClr>
              <a:buSzPts val="2800"/>
              <a:buFont typeface="Arial"/>
              <a:buChar char="•"/>
            </a:pPr>
            <a:r>
              <a:rPr lang="en-US" sz="2800" dirty="0">
                <a:latin typeface="+mj-lt"/>
              </a:rPr>
              <a:t>Brainstorm/collaborators:</a:t>
            </a:r>
            <a:endParaRPr sz="2800" dirty="0">
              <a:latin typeface="+mj-lt"/>
            </a:endParaRPr>
          </a:p>
          <a:p>
            <a:pPr marL="822960" lvl="1" indent="-274320">
              <a:lnSpc>
                <a:spcPct val="90000"/>
              </a:lnSpc>
              <a:buSzPts val="2400"/>
              <a:buChar char="•"/>
            </a:pPr>
            <a:r>
              <a:rPr lang="en-US" sz="2800" dirty="0">
                <a:latin typeface="+mj-lt"/>
              </a:rPr>
              <a:t>long-time volunteer pharmacist</a:t>
            </a:r>
            <a:endParaRPr sz="2800" dirty="0">
              <a:latin typeface="+mj-lt"/>
            </a:endParaRPr>
          </a:p>
          <a:p>
            <a:pPr marL="822960" lvl="1" indent="-274320">
              <a:lnSpc>
                <a:spcPct val="90000"/>
              </a:lnSpc>
              <a:buSzPts val="2400"/>
              <a:buChar char="•"/>
            </a:pPr>
            <a:r>
              <a:rPr lang="en-US" sz="2800" dirty="0">
                <a:latin typeface="+mj-lt"/>
              </a:rPr>
              <a:t>system administrator</a:t>
            </a:r>
            <a:endParaRPr sz="2800" dirty="0">
              <a:latin typeface="+mj-lt"/>
            </a:endParaRPr>
          </a:p>
          <a:p>
            <a:pPr marL="822960" lvl="1" indent="-274320">
              <a:lnSpc>
                <a:spcPct val="90000"/>
              </a:lnSpc>
              <a:buSzPts val="2400"/>
              <a:buChar char="•"/>
            </a:pPr>
            <a:r>
              <a:rPr lang="en-US" sz="2800" dirty="0">
                <a:latin typeface="+mj-lt"/>
              </a:rPr>
              <a:t>family physician</a:t>
            </a:r>
            <a:endParaRPr sz="2800" dirty="0">
              <a:latin typeface="+mj-lt"/>
            </a:endParaRPr>
          </a:p>
          <a:p>
            <a:pPr marL="274320" indent="0">
              <a:spcBef>
                <a:spcPts val="0"/>
              </a:spcBef>
              <a:buNone/>
            </a:pPr>
            <a:endParaRPr sz="2400" dirty="0">
              <a:latin typeface="+mj-lt"/>
            </a:endParaRPr>
          </a:p>
          <a:p>
            <a:pPr marL="274320" indent="-274320">
              <a:spcBef>
                <a:spcPts val="0"/>
              </a:spcBef>
              <a:buClr>
                <a:schemeClr val="dk1"/>
              </a:buClr>
              <a:buSzPts val="2800"/>
              <a:buFont typeface="Arial"/>
              <a:buChar char="•"/>
            </a:pPr>
            <a:r>
              <a:rPr lang="en-US" sz="2800" dirty="0">
                <a:solidFill>
                  <a:schemeClr val="dk1"/>
                </a:solidFill>
                <a:latin typeface="+mj-lt"/>
                <a:ea typeface="Calibri"/>
                <a:cs typeface="Calibri"/>
                <a:sym typeface="Calibri"/>
              </a:rPr>
              <a:t>Framework of the user interface pages</a:t>
            </a:r>
            <a:r>
              <a:rPr lang="en-US" sz="2400" dirty="0">
                <a:latin typeface="+mj-lt"/>
              </a:rPr>
              <a:t>:</a:t>
            </a:r>
            <a:endParaRPr sz="2400" dirty="0">
              <a:latin typeface="+mj-lt"/>
            </a:endParaRPr>
          </a:p>
          <a:p>
            <a:pPr marL="822960" lvl="1" indent="-274320">
              <a:lnSpc>
                <a:spcPct val="90000"/>
              </a:lnSpc>
              <a:buClr>
                <a:schemeClr val="dk1"/>
              </a:buClr>
              <a:buSzPts val="2400"/>
              <a:buFont typeface="Arial"/>
              <a:buChar char="•"/>
            </a:pPr>
            <a:r>
              <a:rPr lang="en-US" sz="2800" b="0" i="0" u="none" strike="noStrike" cap="none" dirty="0">
                <a:solidFill>
                  <a:schemeClr val="dk1"/>
                </a:solidFill>
                <a:latin typeface="+mj-lt"/>
                <a:ea typeface="Calibri"/>
                <a:cs typeface="Calibri"/>
                <a:sym typeface="Calibri"/>
              </a:rPr>
              <a:t>basic SOAP note</a:t>
            </a:r>
            <a:endParaRPr sz="2800" b="0" i="0" u="none" strike="noStrike" cap="none" dirty="0">
              <a:solidFill>
                <a:schemeClr val="dk1"/>
              </a:solidFill>
              <a:latin typeface="+mj-lt"/>
              <a:ea typeface="Calibri"/>
              <a:cs typeface="Calibri"/>
              <a:sym typeface="Calibri"/>
            </a:endParaRPr>
          </a:p>
          <a:p>
            <a:pPr marL="822960" lvl="1" indent="-274320">
              <a:lnSpc>
                <a:spcPct val="90000"/>
              </a:lnSpc>
              <a:buSzPts val="2400"/>
              <a:buChar char="•"/>
            </a:pPr>
            <a:r>
              <a:rPr lang="en-US" sz="2800" dirty="0">
                <a:latin typeface="+mj-lt"/>
              </a:rPr>
              <a:t>track old visits</a:t>
            </a:r>
            <a:endParaRPr sz="2800" dirty="0">
              <a:latin typeface="+mj-lt"/>
            </a:endParaRPr>
          </a:p>
          <a:p>
            <a:pPr marL="822960" lvl="1" indent="-274320">
              <a:lnSpc>
                <a:spcPct val="90000"/>
              </a:lnSpc>
              <a:buSzPts val="2400"/>
              <a:buChar char="•"/>
            </a:pPr>
            <a:r>
              <a:rPr lang="en-US" sz="2800" dirty="0">
                <a:latin typeface="+mj-lt"/>
              </a:rPr>
              <a:t>visual clinic flow progress</a:t>
            </a:r>
            <a:endParaRPr sz="2800" dirty="0">
              <a:latin typeface="+mj-lt"/>
            </a:endParaRPr>
          </a:p>
          <a:p>
            <a:pPr marL="822960" lvl="1" indent="-274320">
              <a:lnSpc>
                <a:spcPct val="90000"/>
              </a:lnSpc>
              <a:buSzPts val="2400"/>
              <a:buChar char="•"/>
            </a:pPr>
            <a:r>
              <a:rPr lang="en-US" sz="2800" dirty="0">
                <a:latin typeface="+mj-lt"/>
              </a:rPr>
              <a:t>some reporting capability</a:t>
            </a:r>
            <a:endParaRPr sz="2800" dirty="0">
              <a:latin typeface="+mj-lt"/>
            </a:endParaRPr>
          </a:p>
        </p:txBody>
      </p:sp>
      <p:sp>
        <p:nvSpPr>
          <p:cNvPr id="282" name="Google Shape;282;p35"/>
          <p:cNvSpPr txBox="1">
            <a:spLocks noGrp="1"/>
          </p:cNvSpPr>
          <p:nvPr>
            <p:ph type="body" idx="2"/>
          </p:nvPr>
        </p:nvSpPr>
        <p:spPr>
          <a:xfrm>
            <a:off x="7406640" y="2190750"/>
            <a:ext cx="6217920" cy="5221440"/>
          </a:xfrm>
          <a:prstGeom prst="rect">
            <a:avLst/>
          </a:prstGeom>
        </p:spPr>
        <p:txBody>
          <a:bodyPr spcFirstLastPara="1" vert="horz" wrap="square" lIns="109710" tIns="54840" rIns="109710" bIns="54840" rtlCol="0" anchor="t" anchorCtr="0">
            <a:noAutofit/>
          </a:bodyPr>
          <a:lstStyle/>
          <a:p>
            <a:pPr marL="274320" indent="-274320">
              <a:spcBef>
                <a:spcPts val="0"/>
              </a:spcBef>
              <a:buSzPts val="2800"/>
            </a:pPr>
            <a:r>
              <a:rPr lang="en-US" sz="2800" dirty="0"/>
              <a:t>Main capture points:</a:t>
            </a:r>
            <a:endParaRPr sz="2800" dirty="0"/>
          </a:p>
          <a:p>
            <a:pPr marL="822960" lvl="1" indent="-274320">
              <a:buSzPts val="2400"/>
              <a:buChar char="•"/>
            </a:pPr>
            <a:r>
              <a:rPr lang="en-US" sz="2800" dirty="0"/>
              <a:t>suggested top 10 presenting complaints</a:t>
            </a:r>
            <a:endParaRPr sz="2800" dirty="0"/>
          </a:p>
          <a:p>
            <a:pPr marL="822960" lvl="1" indent="-274320">
              <a:buSzPts val="2400"/>
              <a:buChar char="•"/>
            </a:pPr>
            <a:r>
              <a:rPr lang="en-US" sz="2800" dirty="0"/>
              <a:t>diagnoses </a:t>
            </a:r>
            <a:r>
              <a:rPr lang="en-US" sz="2000" dirty="0"/>
              <a:t>(background coded to ICPC-2)</a:t>
            </a:r>
            <a:endParaRPr sz="2000" dirty="0"/>
          </a:p>
          <a:p>
            <a:pPr marL="822960" lvl="1" indent="-274320">
              <a:buSzPts val="2400"/>
              <a:buChar char="•"/>
            </a:pPr>
            <a:r>
              <a:rPr lang="en-US" sz="2800" dirty="0"/>
              <a:t>meds ordered</a:t>
            </a:r>
            <a:endParaRPr sz="2800" dirty="0"/>
          </a:p>
          <a:p>
            <a:pPr marL="822960" lvl="1" indent="-274320">
              <a:buSzPts val="2400"/>
              <a:buChar char="•"/>
            </a:pPr>
            <a:r>
              <a:rPr lang="en-US" sz="2800" dirty="0"/>
              <a:t>immunizations ordered</a:t>
            </a:r>
            <a:endParaRPr sz="2800" dirty="0"/>
          </a:p>
          <a:p>
            <a:pPr marL="822960" lvl="1" indent="-274320">
              <a:buSzPts val="2400"/>
              <a:buChar char="•"/>
            </a:pPr>
            <a:r>
              <a:rPr lang="en-US" sz="2800" dirty="0"/>
              <a:t>labs ordered</a:t>
            </a:r>
            <a:endParaRPr sz="2800" dirty="0"/>
          </a:p>
          <a:p>
            <a:pPr marL="822960" lvl="1" indent="-274320">
              <a:buSzPts val="2400"/>
              <a:buChar char="•"/>
            </a:pPr>
            <a:r>
              <a:rPr lang="en-US" sz="2800" dirty="0"/>
              <a:t>billing suggestion</a:t>
            </a:r>
            <a:endParaRPr sz="2800" dirty="0"/>
          </a:p>
          <a:p>
            <a:pPr marL="822960" lvl="1" indent="-274320">
              <a:buSzPts val="2400"/>
              <a:buChar char="•"/>
            </a:pPr>
            <a:r>
              <a:rPr lang="en-US" sz="2800" dirty="0"/>
              <a:t>tracking referrals</a:t>
            </a:r>
            <a:endParaRPr sz="2800" dirty="0"/>
          </a:p>
          <a:p>
            <a:pPr marL="822960" lvl="1" indent="-274320">
              <a:buSzPts val="2400"/>
              <a:buChar char="•"/>
            </a:pPr>
            <a:r>
              <a:rPr lang="en-US" sz="2800" dirty="0"/>
              <a:t>provider work statistics</a:t>
            </a:r>
            <a:endParaRPr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txBox="1">
            <a:spLocks noGrp="1"/>
          </p:cNvSpPr>
          <p:nvPr>
            <p:ph type="title"/>
          </p:nvPr>
        </p:nvSpPr>
        <p:spPr>
          <a:xfrm>
            <a:off x="1007746" y="438150"/>
            <a:ext cx="12618720" cy="1590676"/>
          </a:xfrm>
          <a:prstGeom prst="rect">
            <a:avLst/>
          </a:prstGeom>
          <a:noFill/>
          <a:ln>
            <a:noFill/>
          </a:ln>
        </p:spPr>
        <p:txBody>
          <a:bodyPr spcFirstLastPara="1" vert="horz" wrap="square" lIns="109710" tIns="54840" rIns="109710" bIns="54840" rtlCol="0" anchor="ctr" anchorCtr="0">
            <a:noAutofit/>
          </a:bodyPr>
          <a:lstStyle/>
          <a:p>
            <a:pPr>
              <a:lnSpc>
                <a:spcPct val="90000"/>
              </a:lnSpc>
              <a:spcBef>
                <a:spcPts val="0"/>
              </a:spcBef>
              <a:buClr>
                <a:schemeClr val="dk1"/>
              </a:buClr>
              <a:buSzPts val="4400"/>
            </a:pPr>
            <a:r>
              <a:rPr lang="en-US" sz="4500" dirty="0">
                <a:solidFill>
                  <a:schemeClr val="dk1"/>
                </a:solidFill>
                <a:ea typeface="Calibri"/>
                <a:cs typeface="Calibri"/>
                <a:sym typeface="Calibri"/>
              </a:rPr>
              <a:t>Diagnosis coding</a:t>
            </a:r>
            <a:endParaRPr sz="4500" dirty="0"/>
          </a:p>
        </p:txBody>
      </p:sp>
      <p:sp>
        <p:nvSpPr>
          <p:cNvPr id="288" name="Google Shape;288;p36"/>
          <p:cNvSpPr txBox="1">
            <a:spLocks noGrp="1"/>
          </p:cNvSpPr>
          <p:nvPr>
            <p:ph type="body" idx="1"/>
          </p:nvPr>
        </p:nvSpPr>
        <p:spPr>
          <a:xfrm>
            <a:off x="1034417" y="1518123"/>
            <a:ext cx="6189344" cy="988694"/>
          </a:xfrm>
          <a:prstGeom prst="rect">
            <a:avLst/>
          </a:prstGeom>
          <a:noFill/>
          <a:ln>
            <a:noFill/>
          </a:ln>
        </p:spPr>
        <p:txBody>
          <a:bodyPr spcFirstLastPara="1" vert="horz" wrap="square" lIns="109710" tIns="54840" rIns="109710" bIns="54840" rtlCol="0" anchor="b" anchorCtr="0">
            <a:noAutofit/>
          </a:bodyPr>
          <a:lstStyle/>
          <a:p>
            <a:pPr>
              <a:spcBef>
                <a:spcPts val="0"/>
              </a:spcBef>
              <a:buClr>
                <a:schemeClr val="dk1"/>
              </a:buClr>
              <a:buSzPts val="4400"/>
            </a:pPr>
            <a:r>
              <a:rPr lang="en-US" sz="4500" dirty="0">
                <a:solidFill>
                  <a:schemeClr val="dk1"/>
                </a:solidFill>
                <a:latin typeface="+mj-lt"/>
                <a:ea typeface="Calibri"/>
                <a:cs typeface="Calibri"/>
                <a:sym typeface="Calibri"/>
              </a:rPr>
              <a:t>ICD-10 </a:t>
            </a:r>
            <a:r>
              <a:rPr lang="en-US" sz="2800" b="0" dirty="0">
                <a:latin typeface="+mj-lt"/>
              </a:rPr>
              <a:t>(1</a:t>
            </a:r>
            <a:r>
              <a:rPr lang="en-US" sz="2800" b="0" dirty="0">
                <a:solidFill>
                  <a:schemeClr val="dk1"/>
                </a:solidFill>
                <a:latin typeface="+mj-lt"/>
                <a:ea typeface="Calibri"/>
                <a:cs typeface="Calibri"/>
                <a:sym typeface="Calibri"/>
              </a:rPr>
              <a:t>942 pages)</a:t>
            </a:r>
            <a:endParaRPr sz="4500" b="0" dirty="0">
              <a:latin typeface="+mj-lt"/>
            </a:endParaRPr>
          </a:p>
        </p:txBody>
      </p:sp>
      <p:sp>
        <p:nvSpPr>
          <p:cNvPr id="289" name="Google Shape;289;p36"/>
          <p:cNvSpPr txBox="1">
            <a:spLocks noGrp="1"/>
          </p:cNvSpPr>
          <p:nvPr>
            <p:ph type="body" idx="3"/>
          </p:nvPr>
        </p:nvSpPr>
        <p:spPr>
          <a:xfrm>
            <a:off x="7433311" y="1559903"/>
            <a:ext cx="6219826" cy="988694"/>
          </a:xfrm>
          <a:prstGeom prst="rect">
            <a:avLst/>
          </a:prstGeom>
          <a:noFill/>
          <a:ln>
            <a:noFill/>
          </a:ln>
        </p:spPr>
        <p:txBody>
          <a:bodyPr spcFirstLastPara="1" vert="horz" wrap="square" lIns="109710" tIns="54840" rIns="109710" bIns="54840" rtlCol="0" anchor="b" anchorCtr="0">
            <a:noAutofit/>
          </a:bodyPr>
          <a:lstStyle/>
          <a:p>
            <a:pPr>
              <a:spcBef>
                <a:spcPts val="0"/>
              </a:spcBef>
              <a:buClr>
                <a:schemeClr val="dk1"/>
              </a:buClr>
              <a:buSzPts val="4400"/>
            </a:pPr>
            <a:r>
              <a:rPr lang="en-US" sz="4500" dirty="0">
                <a:solidFill>
                  <a:schemeClr val="dk1"/>
                </a:solidFill>
                <a:latin typeface="+mj-lt"/>
                <a:ea typeface="Calibri"/>
                <a:cs typeface="Calibri"/>
                <a:sym typeface="Calibri"/>
              </a:rPr>
              <a:t>ICPC-2 </a:t>
            </a:r>
            <a:r>
              <a:rPr lang="en-US" sz="2800" b="0" dirty="0">
                <a:solidFill>
                  <a:schemeClr val="dk1"/>
                </a:solidFill>
                <a:latin typeface="+mj-lt"/>
                <a:ea typeface="Calibri"/>
                <a:cs typeface="Calibri"/>
                <a:sym typeface="Calibri"/>
              </a:rPr>
              <a:t>(2 pager)</a:t>
            </a:r>
            <a:endParaRPr sz="2800" b="0" dirty="0">
              <a:latin typeface="+mj-lt"/>
            </a:endParaRPr>
          </a:p>
        </p:txBody>
      </p:sp>
      <p:sp>
        <p:nvSpPr>
          <p:cNvPr id="290" name="Google Shape;290;p36"/>
          <p:cNvSpPr txBox="1">
            <a:spLocks noGrp="1"/>
          </p:cNvSpPr>
          <p:nvPr>
            <p:ph type="body" idx="4"/>
          </p:nvPr>
        </p:nvSpPr>
        <p:spPr>
          <a:xfrm>
            <a:off x="7402828" y="2753842"/>
            <a:ext cx="6219826" cy="4421506"/>
          </a:xfrm>
          <a:prstGeom prst="rect">
            <a:avLst/>
          </a:prstGeom>
          <a:noFill/>
          <a:ln>
            <a:noFill/>
          </a:ln>
        </p:spPr>
        <p:txBody>
          <a:bodyPr spcFirstLastPara="1" vert="horz" wrap="square" lIns="109710" tIns="54840" rIns="109710" bIns="54840" rtlCol="0" anchor="t" anchorCtr="0">
            <a:noAutofit/>
          </a:bodyPr>
          <a:lstStyle/>
          <a:p>
            <a:pPr marL="548640" indent="-487680">
              <a:spcBef>
                <a:spcPts val="0"/>
              </a:spcBef>
              <a:buClr>
                <a:schemeClr val="dk1"/>
              </a:buClr>
              <a:buSzPts val="2800"/>
              <a:buFont typeface="Calibri"/>
              <a:buChar char="●"/>
            </a:pPr>
            <a:r>
              <a:rPr lang="en-US" dirty="0"/>
              <a:t>Divided into 17 chapters by body systems</a:t>
            </a:r>
            <a:endParaRPr dirty="0"/>
          </a:p>
          <a:p>
            <a:pPr marL="548640" indent="-487680">
              <a:spcBef>
                <a:spcPts val="0"/>
              </a:spcBef>
              <a:buSzPts val="2800"/>
              <a:buChar char="●"/>
            </a:pPr>
            <a:r>
              <a:rPr lang="en-US" dirty="0"/>
              <a:t>Reflects the content of primary care</a:t>
            </a:r>
            <a:endParaRPr dirty="0"/>
          </a:p>
          <a:p>
            <a:pPr marL="548640" indent="-487680">
              <a:spcBef>
                <a:spcPts val="0"/>
              </a:spcBef>
              <a:buSzPts val="2800"/>
              <a:buChar char="●"/>
            </a:pPr>
            <a:r>
              <a:rPr lang="en-US" dirty="0"/>
              <a:t>Easier and consistent coding </a:t>
            </a:r>
            <a:r>
              <a:rPr lang="en-US" sz="2160" dirty="0"/>
              <a:t>(only ~1300 codes)</a:t>
            </a:r>
            <a:endParaRPr sz="2160" dirty="0"/>
          </a:p>
          <a:p>
            <a:pPr marL="548640" indent="-487680">
              <a:spcBef>
                <a:spcPts val="0"/>
              </a:spcBef>
              <a:buSzPts val="2800"/>
              <a:buChar char="●"/>
            </a:pPr>
            <a:r>
              <a:rPr lang="en-US" dirty="0"/>
              <a:t>Now mapped to ICD-10 as well</a:t>
            </a:r>
            <a:endParaRPr dirty="0"/>
          </a:p>
        </p:txBody>
      </p:sp>
      <p:sp>
        <p:nvSpPr>
          <p:cNvPr id="291" name="Google Shape;291;p36"/>
          <p:cNvSpPr txBox="1">
            <a:spLocks noGrp="1"/>
          </p:cNvSpPr>
          <p:nvPr>
            <p:ph type="body" idx="2"/>
          </p:nvPr>
        </p:nvSpPr>
        <p:spPr>
          <a:xfrm>
            <a:off x="1055558" y="2734844"/>
            <a:ext cx="6189344" cy="4421506"/>
          </a:xfrm>
          <a:prstGeom prst="rect">
            <a:avLst/>
          </a:prstGeom>
          <a:noFill/>
          <a:ln>
            <a:noFill/>
          </a:ln>
        </p:spPr>
        <p:txBody>
          <a:bodyPr spcFirstLastPara="1" vert="horz" wrap="square" lIns="109710" tIns="54840" rIns="109710" bIns="54840" rtlCol="0" anchor="t" anchorCtr="0">
            <a:noAutofit/>
          </a:bodyPr>
          <a:lstStyle/>
          <a:p>
            <a:pPr marL="274320" indent="-60960">
              <a:spcBef>
                <a:spcPts val="0"/>
              </a:spcBef>
              <a:buClr>
                <a:schemeClr val="dk1"/>
              </a:buClr>
              <a:buSzPts val="2800"/>
              <a:buNone/>
            </a:pPr>
            <a:r>
              <a:rPr lang="en-US" sz="1200" b="1" dirty="0"/>
              <a:t>ICD-10-CM TABULAR LIST of DISEASES and INJURIES</a:t>
            </a:r>
            <a:br>
              <a:rPr lang="en-US" sz="1200" b="1" dirty="0"/>
            </a:br>
            <a:r>
              <a:rPr lang="en-US" sz="1200" b="1" dirty="0"/>
              <a:t>Table of Contents</a:t>
            </a:r>
            <a:br>
              <a:rPr lang="en-US" sz="1200" dirty="0"/>
            </a:br>
            <a:r>
              <a:rPr lang="en-US" sz="1200" dirty="0"/>
              <a:t> 1 Certain infectious and parasitic diseases (A00-B99)</a:t>
            </a:r>
            <a:br>
              <a:rPr lang="en-US" sz="1200" dirty="0"/>
            </a:br>
            <a:r>
              <a:rPr lang="en-US" sz="1200" dirty="0"/>
              <a:t> 2 Neoplasms (C00-D49)</a:t>
            </a:r>
            <a:br>
              <a:rPr lang="en-US" sz="1200" dirty="0"/>
            </a:br>
            <a:r>
              <a:rPr lang="en-US" sz="1200" dirty="0"/>
              <a:t> 3 Diseases of the blood and blood-forming organs and certain disorders involving the immune mechanism (D50-D89)</a:t>
            </a:r>
            <a:br>
              <a:rPr lang="en-US" sz="1200" dirty="0"/>
            </a:br>
            <a:r>
              <a:rPr lang="en-US" sz="1200" dirty="0"/>
              <a:t> 4 Endocrine, nutritional and metabolic diseases (E00-E89)</a:t>
            </a:r>
            <a:br>
              <a:rPr lang="en-US" sz="1200" dirty="0"/>
            </a:br>
            <a:r>
              <a:rPr lang="en-US" sz="1200" dirty="0"/>
              <a:t> 5 Mental, Behavioral and Neurodevelopmental disorders (F01-F99)</a:t>
            </a:r>
            <a:br>
              <a:rPr lang="en-US" sz="1200" dirty="0"/>
            </a:br>
            <a:r>
              <a:rPr lang="en-US" sz="1200" dirty="0"/>
              <a:t> 6 Diseases of the nervous system (G00-G99)</a:t>
            </a:r>
            <a:br>
              <a:rPr lang="en-US" sz="1200" dirty="0"/>
            </a:br>
            <a:r>
              <a:rPr lang="en-US" sz="1200" dirty="0"/>
              <a:t> 7 Diseases of the eye and adnexa (H00-H59)</a:t>
            </a:r>
            <a:br>
              <a:rPr lang="en-US" sz="1200" dirty="0"/>
            </a:br>
            <a:r>
              <a:rPr lang="en-US" sz="1200" dirty="0"/>
              <a:t> 8 Diseases of the ear and mastoid process (H60-H95)</a:t>
            </a:r>
            <a:br>
              <a:rPr lang="en-US" sz="1200" dirty="0"/>
            </a:br>
            <a:r>
              <a:rPr lang="en-US" sz="1200" dirty="0"/>
              <a:t> 9 Diseases of the circulatory system (I00-I99)</a:t>
            </a:r>
            <a:br>
              <a:rPr lang="en-US" sz="1200" dirty="0"/>
            </a:br>
            <a:r>
              <a:rPr lang="en-US" sz="1200" dirty="0"/>
              <a:t>10 Diseases of the respiratory system (J00-J99)</a:t>
            </a:r>
            <a:br>
              <a:rPr lang="en-US" sz="1200" dirty="0"/>
            </a:br>
            <a:r>
              <a:rPr lang="en-US" sz="1200" dirty="0"/>
              <a:t>11 Diseases of the digestive system (K00-K95)</a:t>
            </a:r>
            <a:br>
              <a:rPr lang="en-US" sz="1200" dirty="0"/>
            </a:br>
            <a:r>
              <a:rPr lang="en-US" sz="1200" dirty="0"/>
              <a:t>12 Diseases of the skin and subcutaneous tissue (L00-L99)</a:t>
            </a:r>
            <a:br>
              <a:rPr lang="en-US" sz="1200" dirty="0"/>
            </a:br>
            <a:r>
              <a:rPr lang="en-US" sz="1200" dirty="0"/>
              <a:t>13 Diseases of the musculoskeletal system and connective tissue (M00-M99)</a:t>
            </a:r>
            <a:br>
              <a:rPr lang="en-US" sz="1200" dirty="0"/>
            </a:br>
            <a:r>
              <a:rPr lang="en-US" sz="1200" dirty="0"/>
              <a:t>14 Diseases of the genitourinary system (N00-N99)</a:t>
            </a:r>
            <a:br>
              <a:rPr lang="en-US" sz="1200" dirty="0"/>
            </a:br>
            <a:r>
              <a:rPr lang="en-US" sz="1200" dirty="0"/>
              <a:t>15 Pregnancy, childbirth and the puerperium (O00-O9A)</a:t>
            </a:r>
            <a:br>
              <a:rPr lang="en-US" sz="1200" dirty="0"/>
            </a:br>
            <a:r>
              <a:rPr lang="en-US" sz="1200" dirty="0"/>
              <a:t>16 Certain conditions originating in the perinatal period (P00-P96)</a:t>
            </a:r>
            <a:br>
              <a:rPr lang="en-US" sz="1200" dirty="0"/>
            </a:br>
            <a:r>
              <a:rPr lang="en-US" sz="1200" dirty="0"/>
              <a:t>17 Congenital malformations, deformations and chromosomal abnormalities (Q00-Q99)</a:t>
            </a:r>
            <a:br>
              <a:rPr lang="en-US" sz="1200" dirty="0"/>
            </a:br>
            <a:r>
              <a:rPr lang="en-US" sz="1200" dirty="0"/>
              <a:t>18 Symptoms, signs and abnormal clinical and laboratory findings, not elsewhere classified (R00-R99)</a:t>
            </a:r>
            <a:br>
              <a:rPr lang="en-US" sz="1200" dirty="0"/>
            </a:br>
            <a:r>
              <a:rPr lang="en-US" sz="1200" dirty="0"/>
              <a:t>19 Injury, poisoning and certain other consequences of external causes (S00-T88)</a:t>
            </a:r>
            <a:br>
              <a:rPr lang="en-US" sz="1200" dirty="0"/>
            </a:br>
            <a:r>
              <a:rPr lang="en-US" sz="1200" dirty="0"/>
              <a:t>20 External causes of morbidity (V00-Y99)</a:t>
            </a:r>
            <a:br>
              <a:rPr lang="en-US" sz="1200" dirty="0"/>
            </a:br>
            <a:r>
              <a:rPr lang="en-US" sz="1200" dirty="0"/>
              <a:t>21 Factors influencing health status and contact with health services (Z00-Z99)</a:t>
            </a:r>
            <a:endParaRPr sz="1200" dirty="0">
              <a:solidFill>
                <a:schemeClr val="dk1"/>
              </a:solidFill>
              <a:latin typeface="Calibri"/>
              <a:ea typeface="Calibri"/>
              <a:cs typeface="Calibri"/>
              <a:sym typeface="Calibri"/>
            </a:endParaRPr>
          </a:p>
        </p:txBody>
      </p:sp>
      <p:sp>
        <p:nvSpPr>
          <p:cNvPr id="292" name="Google Shape;292;p36"/>
          <p:cNvSpPr txBox="1"/>
          <p:nvPr/>
        </p:nvSpPr>
        <p:spPr>
          <a:xfrm>
            <a:off x="8058571" y="6368737"/>
            <a:ext cx="6241680" cy="300960"/>
          </a:xfrm>
          <a:prstGeom prst="rect">
            <a:avLst/>
          </a:prstGeom>
          <a:noFill/>
          <a:ln>
            <a:noFill/>
          </a:ln>
        </p:spPr>
        <p:txBody>
          <a:bodyPr spcFirstLastPara="1" wrap="square" lIns="109710" tIns="109710" rIns="109710" bIns="109710" anchor="t" anchorCtr="0">
            <a:noAutofit/>
          </a:bodyPr>
          <a:lstStyle/>
          <a:p>
            <a:r>
              <a:rPr lang="en-US" sz="1200">
                <a:latin typeface="Calibri"/>
                <a:ea typeface="Calibri"/>
                <a:cs typeface="Calibri"/>
                <a:sym typeface="Calibri"/>
              </a:rPr>
              <a:t>Source: </a:t>
            </a:r>
            <a:r>
              <a:rPr lang="en-US" sz="1200" u="sng">
                <a:solidFill>
                  <a:schemeClr val="hlink"/>
                </a:solidFill>
                <a:latin typeface="Calibri"/>
                <a:ea typeface="Calibri"/>
                <a:cs typeface="Calibri"/>
                <a:sym typeface="Calibri"/>
                <a:hlinkClick r:id="rId3"/>
              </a:rPr>
              <a:t>http://www.who.int/classifications/icd/adaptations/icpc2/en/</a:t>
            </a:r>
            <a:r>
              <a:rPr lang="en-US" sz="1200">
                <a:latin typeface="Calibri"/>
                <a:ea typeface="Calibri"/>
                <a:cs typeface="Calibri"/>
                <a:sym typeface="Calibri"/>
              </a:rPr>
              <a:t> </a:t>
            </a:r>
            <a:endParaRPr sz="1200">
              <a:latin typeface="Calibri"/>
              <a:ea typeface="Calibri"/>
              <a:cs typeface="Calibri"/>
              <a:sym typeface="Calibri"/>
            </a:endParaRPr>
          </a:p>
        </p:txBody>
      </p:sp>
      <p:sp>
        <p:nvSpPr>
          <p:cNvPr id="293" name="Google Shape;293;p36"/>
          <p:cNvSpPr txBox="1"/>
          <p:nvPr/>
        </p:nvSpPr>
        <p:spPr>
          <a:xfrm>
            <a:off x="1494361" y="6994350"/>
            <a:ext cx="5729400" cy="324000"/>
          </a:xfrm>
          <a:prstGeom prst="rect">
            <a:avLst/>
          </a:prstGeom>
          <a:noFill/>
          <a:ln>
            <a:noFill/>
          </a:ln>
        </p:spPr>
        <p:txBody>
          <a:bodyPr spcFirstLastPara="1" wrap="square" lIns="109710" tIns="109710" rIns="109710" bIns="109710" anchor="t" anchorCtr="0">
            <a:noAutofit/>
          </a:bodyPr>
          <a:lstStyle/>
          <a:p>
            <a:r>
              <a:rPr lang="en-US" sz="1200" dirty="0">
                <a:latin typeface="Calibri"/>
                <a:ea typeface="Calibri"/>
                <a:cs typeface="Calibri"/>
                <a:sym typeface="Calibri"/>
              </a:rPr>
              <a:t>Source: </a:t>
            </a:r>
            <a:r>
              <a:rPr lang="en-US" sz="1200" u="sng" dirty="0">
                <a:solidFill>
                  <a:schemeClr val="hlink"/>
                </a:solidFill>
                <a:latin typeface="Calibri"/>
                <a:ea typeface="Calibri"/>
                <a:cs typeface="Calibri"/>
                <a:sym typeface="Calibri"/>
                <a:hlinkClick r:id="rId4"/>
              </a:rPr>
              <a:t>https://www.cms.gov/Medicare/Coding/ICD10/2019-ICD-10-CM.html</a:t>
            </a:r>
            <a:r>
              <a:rPr lang="en-US" sz="1200" dirty="0">
                <a:latin typeface="Calibri"/>
                <a:ea typeface="Calibri"/>
                <a:cs typeface="Calibri"/>
                <a:sym typeface="Calibri"/>
              </a:rPr>
              <a:t> </a:t>
            </a:r>
            <a:endParaRPr sz="1200" dirty="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1007746"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OCEMR design</a:t>
            </a:r>
            <a:endParaRPr sz="4500" dirty="0"/>
          </a:p>
        </p:txBody>
      </p:sp>
      <p:sp>
        <p:nvSpPr>
          <p:cNvPr id="300" name="Google Shape;300;p37"/>
          <p:cNvSpPr txBox="1">
            <a:spLocks noGrp="1"/>
          </p:cNvSpPr>
          <p:nvPr>
            <p:ph type="body" idx="1"/>
          </p:nvPr>
        </p:nvSpPr>
        <p:spPr>
          <a:xfrm>
            <a:off x="1007760" y="2017404"/>
            <a:ext cx="6189480" cy="544320"/>
          </a:xfrm>
          <a:prstGeom prst="rect">
            <a:avLst/>
          </a:prstGeom>
        </p:spPr>
        <p:txBody>
          <a:bodyPr spcFirstLastPara="1" vert="horz" wrap="square" lIns="109710" tIns="54840" rIns="109710" bIns="54840" rtlCol="0" anchor="b" anchorCtr="0">
            <a:noAutofit/>
          </a:bodyPr>
          <a:lstStyle/>
          <a:p>
            <a:pPr>
              <a:spcBef>
                <a:spcPts val="0"/>
              </a:spcBef>
            </a:pPr>
            <a:r>
              <a:rPr lang="en-US" sz="3200" dirty="0"/>
              <a:t>Hardware/Equipment choices</a:t>
            </a:r>
            <a:endParaRPr sz="3200" dirty="0"/>
          </a:p>
        </p:txBody>
      </p:sp>
      <p:sp>
        <p:nvSpPr>
          <p:cNvPr id="301" name="Google Shape;301;p37"/>
          <p:cNvSpPr txBox="1">
            <a:spLocks noGrp="1"/>
          </p:cNvSpPr>
          <p:nvPr>
            <p:ph type="body" idx="3"/>
          </p:nvPr>
        </p:nvSpPr>
        <p:spPr>
          <a:xfrm>
            <a:off x="7636741" y="1760940"/>
            <a:ext cx="7081870" cy="988560"/>
          </a:xfrm>
          <a:prstGeom prst="rect">
            <a:avLst/>
          </a:prstGeom>
        </p:spPr>
        <p:txBody>
          <a:bodyPr spcFirstLastPara="1" vert="horz" wrap="square" lIns="109710" tIns="54840" rIns="109710" bIns="54840" rtlCol="0" anchor="b" anchorCtr="0">
            <a:noAutofit/>
          </a:bodyPr>
          <a:lstStyle/>
          <a:p>
            <a:pPr>
              <a:spcBef>
                <a:spcPts val="1200"/>
              </a:spcBef>
              <a:buClr>
                <a:schemeClr val="dk1"/>
              </a:buClr>
              <a:buSzPts val="1100"/>
            </a:pPr>
            <a:r>
              <a:rPr lang="en-US" sz="3200" dirty="0"/>
              <a:t>Concern for processing speed and data file size</a:t>
            </a:r>
            <a:endParaRPr sz="3200" dirty="0"/>
          </a:p>
        </p:txBody>
      </p:sp>
      <p:sp>
        <p:nvSpPr>
          <p:cNvPr id="302" name="Google Shape;302;p37"/>
          <p:cNvSpPr txBox="1">
            <a:spLocks noGrp="1"/>
          </p:cNvSpPr>
          <p:nvPr>
            <p:ph type="body" idx="4"/>
          </p:nvPr>
        </p:nvSpPr>
        <p:spPr>
          <a:xfrm>
            <a:off x="7816543" y="2749500"/>
            <a:ext cx="6530077" cy="4421520"/>
          </a:xfrm>
          <a:prstGeom prst="rect">
            <a:avLst/>
          </a:prstGeom>
        </p:spPr>
        <p:txBody>
          <a:bodyPr spcFirstLastPara="1" vert="horz" wrap="square" lIns="109710" tIns="54840" rIns="109710" bIns="54840" rtlCol="0" anchor="t" anchorCtr="0">
            <a:noAutofit/>
          </a:bodyPr>
          <a:lstStyle/>
          <a:p>
            <a:pPr marL="274320" indent="-243840">
              <a:spcBef>
                <a:spcPts val="1200"/>
              </a:spcBef>
              <a:buSzPts val="2400"/>
            </a:pPr>
            <a:r>
              <a:rPr lang="en-US" sz="2800" dirty="0"/>
              <a:t>reduced ICPC-2 options to most common based on review of diagnoses seen from previous volunteer medical teams and kept generic “NOS” option for each system</a:t>
            </a:r>
            <a:endParaRPr sz="2800" dirty="0"/>
          </a:p>
        </p:txBody>
      </p:sp>
      <p:sp>
        <p:nvSpPr>
          <p:cNvPr id="303" name="Google Shape;303;p37"/>
          <p:cNvSpPr txBox="1">
            <a:spLocks noGrp="1"/>
          </p:cNvSpPr>
          <p:nvPr>
            <p:ph type="body" idx="2"/>
          </p:nvPr>
        </p:nvSpPr>
        <p:spPr>
          <a:xfrm>
            <a:off x="1007746" y="2561730"/>
            <a:ext cx="6189480" cy="4421520"/>
          </a:xfrm>
          <a:prstGeom prst="rect">
            <a:avLst/>
          </a:prstGeom>
        </p:spPr>
        <p:txBody>
          <a:bodyPr spcFirstLastPara="1" vert="horz" wrap="square" lIns="109710" tIns="54840" rIns="109710" bIns="54840" rtlCol="0" anchor="t" anchorCtr="0">
            <a:noAutofit/>
          </a:bodyPr>
          <a:lstStyle/>
          <a:p>
            <a:pPr marL="274320" indent="-243840">
              <a:spcBef>
                <a:spcPts val="0"/>
              </a:spcBef>
              <a:buClr>
                <a:schemeClr val="dk1"/>
              </a:buClr>
              <a:buSzPts val="2400"/>
              <a:buFont typeface="Arial"/>
              <a:buChar char="•"/>
            </a:pPr>
            <a:r>
              <a:rPr lang="en-US" dirty="0"/>
              <a:t>durability and resiliency of server, low-cost workstations</a:t>
            </a:r>
            <a:endParaRPr dirty="0"/>
          </a:p>
          <a:p>
            <a:pPr marL="274320" indent="-243840">
              <a:spcBef>
                <a:spcPts val="0"/>
              </a:spcBef>
              <a:buSzPts val="2400"/>
            </a:pPr>
            <a:r>
              <a:rPr lang="en-US" dirty="0"/>
              <a:t>wireless intranet for flexibility/scalability</a:t>
            </a:r>
            <a:endParaRPr dirty="0"/>
          </a:p>
          <a:p>
            <a:pPr marL="274320" indent="0">
              <a:spcBef>
                <a:spcPts val="0"/>
              </a:spcBef>
              <a:buNone/>
            </a:pPr>
            <a:endParaRPr dirty="0"/>
          </a:p>
          <a:p>
            <a:pPr marL="0" indent="0">
              <a:spcBef>
                <a:spcPts val="1200"/>
              </a:spcBef>
              <a:buNone/>
            </a:pPr>
            <a:r>
              <a:rPr lang="en-US" b="1" dirty="0"/>
              <a:t>IT support availability</a:t>
            </a:r>
            <a:endParaRPr b="1" dirty="0"/>
          </a:p>
          <a:p>
            <a:pPr marL="274320" indent="-243840">
              <a:spcBef>
                <a:spcPts val="1200"/>
              </a:spcBef>
              <a:buSzPts val="2400"/>
            </a:pPr>
            <a:r>
              <a:rPr lang="en-US" dirty="0"/>
              <a:t>intended remote access for servicing after initial implementation</a:t>
            </a:r>
            <a:endParaRPr dirty="0"/>
          </a:p>
        </p:txBody>
      </p:sp>
      <p:pic>
        <p:nvPicPr>
          <p:cNvPr id="304" name="Google Shape;304;p37"/>
          <p:cNvPicPr preferRelativeResize="0"/>
          <p:nvPr/>
        </p:nvPicPr>
        <p:blipFill rotWithShape="1">
          <a:blip r:embed="rId3">
            <a:alphaModFix/>
          </a:blip>
          <a:srcRect t="36792" b="8038"/>
          <a:stretch/>
        </p:blipFill>
        <p:spPr>
          <a:xfrm>
            <a:off x="7568390" y="5056787"/>
            <a:ext cx="2618732" cy="1926463"/>
          </a:xfrm>
          <a:prstGeom prst="rect">
            <a:avLst/>
          </a:prstGeom>
          <a:noFill/>
          <a:ln>
            <a:noFill/>
          </a:ln>
        </p:spPr>
      </p:pic>
      <p:pic>
        <p:nvPicPr>
          <p:cNvPr id="305" name="Google Shape;305;p37"/>
          <p:cNvPicPr preferRelativeResize="0"/>
          <p:nvPr/>
        </p:nvPicPr>
        <p:blipFill rotWithShape="1">
          <a:blip r:embed="rId4">
            <a:alphaModFix/>
          </a:blip>
          <a:srcRect l="10884" t="28785" r="14920" b="33199"/>
          <a:stretch/>
        </p:blipFill>
        <p:spPr>
          <a:xfrm>
            <a:off x="10856912" y="5056787"/>
            <a:ext cx="2819918" cy="1926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body" idx="1"/>
          </p:nvPr>
        </p:nvSpPr>
        <p:spPr>
          <a:xfrm>
            <a:off x="1005840" y="2190750"/>
            <a:ext cx="12618720" cy="5221440"/>
          </a:xfrm>
          <a:prstGeom prst="rect">
            <a:avLst/>
          </a:prstGeom>
        </p:spPr>
        <p:txBody>
          <a:bodyPr spcFirstLastPara="1" vert="horz" wrap="square" lIns="109710" tIns="54840" rIns="109710" bIns="54840" rtlCol="0" anchor="t" anchorCtr="0">
            <a:noAutofit/>
          </a:bodyPr>
          <a:lstStyle/>
          <a:p>
            <a:pPr marL="0" indent="0">
              <a:spcBef>
                <a:spcPts val="1200"/>
              </a:spcBef>
              <a:buNone/>
            </a:pPr>
            <a:r>
              <a:rPr lang="en-US" b="1" dirty="0"/>
              <a:t>Scalability</a:t>
            </a:r>
            <a:endParaRPr b="1" dirty="0"/>
          </a:p>
          <a:p>
            <a:pPr marL="822960" lvl="1" indent="-274320">
              <a:spcBef>
                <a:spcPts val="600"/>
              </a:spcBef>
              <a:buSzPts val="2400"/>
              <a:buChar char="•"/>
            </a:pPr>
            <a:r>
              <a:rPr lang="en-US" sz="3200" dirty="0"/>
              <a:t>Can increase ICPC-2 to full diagnoses listed and add others</a:t>
            </a:r>
            <a:endParaRPr sz="3200" dirty="0"/>
          </a:p>
          <a:p>
            <a:pPr marL="822960" lvl="1" indent="-274320">
              <a:spcBef>
                <a:spcPts val="600"/>
              </a:spcBef>
              <a:buSzPts val="2400"/>
              <a:buChar char="•"/>
            </a:pPr>
            <a:r>
              <a:rPr lang="en-US" sz="3200" dirty="0"/>
              <a:t>Can expand server processor and memory size</a:t>
            </a:r>
            <a:endParaRPr sz="3200" dirty="0"/>
          </a:p>
          <a:p>
            <a:pPr marL="822960" lvl="1" indent="-274320">
              <a:spcBef>
                <a:spcPts val="600"/>
              </a:spcBef>
              <a:buSzPts val="2400"/>
              <a:buChar char="•"/>
            </a:pPr>
            <a:r>
              <a:rPr lang="en-US" sz="3200" dirty="0"/>
              <a:t>Can add any number of workstations dependent on router and server capacity</a:t>
            </a:r>
            <a:endParaRPr sz="3200" dirty="0"/>
          </a:p>
          <a:p>
            <a:pPr marL="822960" lvl="1" indent="-274320">
              <a:spcBef>
                <a:spcPts val="600"/>
              </a:spcBef>
              <a:buSzPts val="2400"/>
              <a:buChar char="•"/>
            </a:pPr>
            <a:r>
              <a:rPr lang="en-US" sz="3200" dirty="0"/>
              <a:t>Can create other reports as needed with codified data</a:t>
            </a:r>
            <a:endParaRPr sz="3200" dirty="0"/>
          </a:p>
          <a:p>
            <a:pPr marL="1371600" lvl="2" indent="-274320">
              <a:spcBef>
                <a:spcPts val="600"/>
              </a:spcBef>
              <a:buSzPts val="2000"/>
            </a:pPr>
            <a:r>
              <a:rPr lang="en-US" sz="3200" dirty="0"/>
              <a:t>Not all data is codified – free text boxes versus “click boxes” for presenting symptoms/complaints</a:t>
            </a:r>
            <a:endParaRPr sz="3200" dirty="0"/>
          </a:p>
          <a:p>
            <a:pPr marL="0" indent="0">
              <a:spcBef>
                <a:spcPts val="1200"/>
              </a:spcBef>
              <a:buNone/>
            </a:pPr>
            <a:endParaRPr dirty="0"/>
          </a:p>
        </p:txBody>
      </p:sp>
      <p:sp>
        <p:nvSpPr>
          <p:cNvPr id="312" name="Google Shape;312;p38"/>
          <p:cNvSpPr txBox="1">
            <a:spLocks noGrp="1"/>
          </p:cNvSpPr>
          <p:nvPr>
            <p:ph type="title"/>
          </p:nvPr>
        </p:nvSpPr>
        <p:spPr>
          <a:xfrm>
            <a:off x="1005840"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OCEMR design</a:t>
            </a:r>
            <a:endParaRPr sz="45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9"/>
          <p:cNvSpPr txBox="1">
            <a:spLocks noGrp="1"/>
          </p:cNvSpPr>
          <p:nvPr>
            <p:ph type="title"/>
          </p:nvPr>
        </p:nvSpPr>
        <p:spPr>
          <a:xfrm>
            <a:off x="1005840"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OCEMR initial installation</a:t>
            </a:r>
            <a:endParaRPr sz="4500" dirty="0"/>
          </a:p>
        </p:txBody>
      </p:sp>
      <p:pic>
        <p:nvPicPr>
          <p:cNvPr id="320" name="Google Shape;320;p39"/>
          <p:cNvPicPr preferRelativeResize="0"/>
          <p:nvPr/>
        </p:nvPicPr>
        <p:blipFill rotWithShape="1">
          <a:blip r:embed="rId3">
            <a:alphaModFix/>
          </a:blip>
          <a:srcRect t="19825" b="9342"/>
          <a:stretch/>
        </p:blipFill>
        <p:spPr>
          <a:xfrm>
            <a:off x="9368816" y="1844983"/>
            <a:ext cx="1654920" cy="2101619"/>
          </a:xfrm>
          <a:prstGeom prst="rect">
            <a:avLst/>
          </a:prstGeom>
          <a:noFill/>
          <a:ln>
            <a:noFill/>
          </a:ln>
        </p:spPr>
      </p:pic>
      <p:pic>
        <p:nvPicPr>
          <p:cNvPr id="321" name="Google Shape;321;p39"/>
          <p:cNvPicPr preferRelativeResize="0"/>
          <p:nvPr/>
        </p:nvPicPr>
        <p:blipFill rotWithShape="1">
          <a:blip r:embed="rId4">
            <a:alphaModFix/>
          </a:blip>
          <a:srcRect t="36792" b="8038"/>
          <a:stretch/>
        </p:blipFill>
        <p:spPr>
          <a:xfrm>
            <a:off x="3103530" y="2838616"/>
            <a:ext cx="2351158" cy="1729621"/>
          </a:xfrm>
          <a:prstGeom prst="rect">
            <a:avLst/>
          </a:prstGeom>
          <a:noFill/>
          <a:ln>
            <a:noFill/>
          </a:ln>
        </p:spPr>
      </p:pic>
      <p:pic>
        <p:nvPicPr>
          <p:cNvPr id="322" name="Google Shape;322;p39"/>
          <p:cNvPicPr preferRelativeResize="0"/>
          <p:nvPr/>
        </p:nvPicPr>
        <p:blipFill rotWithShape="1">
          <a:blip r:embed="rId5">
            <a:alphaModFix/>
          </a:blip>
          <a:srcRect l="2196" t="27848" r="10967" b="11253"/>
          <a:stretch/>
        </p:blipFill>
        <p:spPr>
          <a:xfrm>
            <a:off x="851670" y="2838599"/>
            <a:ext cx="2084220" cy="1948650"/>
          </a:xfrm>
          <a:prstGeom prst="rect">
            <a:avLst/>
          </a:prstGeom>
          <a:noFill/>
          <a:ln>
            <a:noFill/>
          </a:ln>
        </p:spPr>
      </p:pic>
      <p:pic>
        <p:nvPicPr>
          <p:cNvPr id="323" name="Google Shape;323;p39"/>
          <p:cNvPicPr preferRelativeResize="0"/>
          <p:nvPr/>
        </p:nvPicPr>
        <p:blipFill>
          <a:blip r:embed="rId6">
            <a:alphaModFix/>
          </a:blip>
          <a:stretch>
            <a:fillRect/>
          </a:stretch>
        </p:blipFill>
        <p:spPr>
          <a:xfrm>
            <a:off x="4832789" y="6112725"/>
            <a:ext cx="1558891" cy="878250"/>
          </a:xfrm>
          <a:prstGeom prst="rect">
            <a:avLst/>
          </a:prstGeom>
          <a:noFill/>
          <a:ln>
            <a:noFill/>
          </a:ln>
        </p:spPr>
      </p:pic>
      <p:pic>
        <p:nvPicPr>
          <p:cNvPr id="324" name="Google Shape;324;p39"/>
          <p:cNvPicPr preferRelativeResize="0"/>
          <p:nvPr/>
        </p:nvPicPr>
        <p:blipFill>
          <a:blip r:embed="rId6">
            <a:alphaModFix/>
          </a:blip>
          <a:stretch>
            <a:fillRect/>
          </a:stretch>
        </p:blipFill>
        <p:spPr>
          <a:xfrm>
            <a:off x="6771358" y="6099443"/>
            <a:ext cx="1558891" cy="878250"/>
          </a:xfrm>
          <a:prstGeom prst="rect">
            <a:avLst/>
          </a:prstGeom>
          <a:noFill/>
          <a:ln>
            <a:noFill/>
          </a:ln>
        </p:spPr>
      </p:pic>
      <p:pic>
        <p:nvPicPr>
          <p:cNvPr id="325" name="Google Shape;325;p39"/>
          <p:cNvPicPr preferRelativeResize="0"/>
          <p:nvPr/>
        </p:nvPicPr>
        <p:blipFill>
          <a:blip r:embed="rId6">
            <a:alphaModFix/>
          </a:blip>
          <a:stretch>
            <a:fillRect/>
          </a:stretch>
        </p:blipFill>
        <p:spPr>
          <a:xfrm>
            <a:off x="2899828" y="6112725"/>
            <a:ext cx="1558891" cy="878250"/>
          </a:xfrm>
          <a:prstGeom prst="rect">
            <a:avLst/>
          </a:prstGeom>
          <a:noFill/>
          <a:ln>
            <a:noFill/>
          </a:ln>
        </p:spPr>
      </p:pic>
      <p:pic>
        <p:nvPicPr>
          <p:cNvPr id="326" name="Google Shape;326;p39"/>
          <p:cNvPicPr preferRelativeResize="0"/>
          <p:nvPr/>
        </p:nvPicPr>
        <p:blipFill>
          <a:blip r:embed="rId6">
            <a:alphaModFix/>
          </a:blip>
          <a:stretch>
            <a:fillRect/>
          </a:stretch>
        </p:blipFill>
        <p:spPr>
          <a:xfrm>
            <a:off x="8699975" y="6112725"/>
            <a:ext cx="1558891" cy="878250"/>
          </a:xfrm>
          <a:prstGeom prst="rect">
            <a:avLst/>
          </a:prstGeom>
          <a:noFill/>
          <a:ln>
            <a:noFill/>
          </a:ln>
        </p:spPr>
      </p:pic>
      <p:pic>
        <p:nvPicPr>
          <p:cNvPr id="327" name="Google Shape;327;p39"/>
          <p:cNvPicPr preferRelativeResize="0"/>
          <p:nvPr/>
        </p:nvPicPr>
        <p:blipFill rotWithShape="1">
          <a:blip r:embed="rId7">
            <a:alphaModFix/>
          </a:blip>
          <a:srcRect t="71195" r="51083" b="8135"/>
          <a:stretch/>
        </p:blipFill>
        <p:spPr>
          <a:xfrm>
            <a:off x="10689122" y="6099462"/>
            <a:ext cx="1558889" cy="878254"/>
          </a:xfrm>
          <a:prstGeom prst="rect">
            <a:avLst/>
          </a:prstGeom>
          <a:noFill/>
          <a:ln>
            <a:noFill/>
          </a:ln>
        </p:spPr>
      </p:pic>
      <p:sp>
        <p:nvSpPr>
          <p:cNvPr id="328" name="Google Shape;328;p39"/>
          <p:cNvSpPr txBox="1"/>
          <p:nvPr/>
        </p:nvSpPr>
        <p:spPr>
          <a:xfrm>
            <a:off x="795000" y="4866600"/>
            <a:ext cx="2471760" cy="980640"/>
          </a:xfrm>
          <a:prstGeom prst="rect">
            <a:avLst/>
          </a:prstGeom>
          <a:noFill/>
          <a:ln>
            <a:noFill/>
          </a:ln>
        </p:spPr>
        <p:txBody>
          <a:bodyPr spcFirstLastPara="1" wrap="square" lIns="109710" tIns="109710" rIns="109710" bIns="109710" anchor="t" anchorCtr="0">
            <a:noAutofit/>
          </a:bodyPr>
          <a:lstStyle/>
          <a:p>
            <a:r>
              <a:rPr lang="en-US" sz="1800" dirty="0"/>
              <a:t>screen and keyboard for server access</a:t>
            </a:r>
            <a:endParaRPr sz="1800" dirty="0"/>
          </a:p>
        </p:txBody>
      </p:sp>
      <p:sp>
        <p:nvSpPr>
          <p:cNvPr id="329" name="Google Shape;329;p39"/>
          <p:cNvSpPr txBox="1"/>
          <p:nvPr/>
        </p:nvSpPr>
        <p:spPr>
          <a:xfrm>
            <a:off x="3352644" y="4692983"/>
            <a:ext cx="1983600" cy="351360"/>
          </a:xfrm>
          <a:prstGeom prst="rect">
            <a:avLst/>
          </a:prstGeom>
          <a:noFill/>
          <a:ln>
            <a:noFill/>
          </a:ln>
        </p:spPr>
        <p:txBody>
          <a:bodyPr spcFirstLastPara="1" wrap="square" lIns="109710" tIns="109710" rIns="109710" bIns="109710" anchor="t" anchorCtr="0">
            <a:noAutofit/>
          </a:bodyPr>
          <a:lstStyle/>
          <a:p>
            <a:r>
              <a:rPr lang="en-US" sz="1800" dirty="0"/>
              <a:t>4G SSD server</a:t>
            </a:r>
            <a:endParaRPr sz="1800" dirty="0"/>
          </a:p>
        </p:txBody>
      </p:sp>
      <p:sp>
        <p:nvSpPr>
          <p:cNvPr id="330" name="Google Shape;330;p39"/>
          <p:cNvSpPr txBox="1"/>
          <p:nvPr/>
        </p:nvSpPr>
        <p:spPr>
          <a:xfrm>
            <a:off x="9419820" y="4108500"/>
            <a:ext cx="1927080" cy="459720"/>
          </a:xfrm>
          <a:prstGeom prst="rect">
            <a:avLst/>
          </a:prstGeom>
          <a:noFill/>
          <a:ln>
            <a:noFill/>
          </a:ln>
        </p:spPr>
        <p:txBody>
          <a:bodyPr spcFirstLastPara="1" wrap="square" lIns="109710" tIns="109710" rIns="109710" bIns="109710" anchor="t" anchorCtr="0">
            <a:noAutofit/>
          </a:bodyPr>
          <a:lstStyle/>
          <a:p>
            <a:r>
              <a:rPr lang="en-US" sz="1800" dirty="0"/>
              <a:t>wireless router</a:t>
            </a:r>
            <a:endParaRPr sz="1800" dirty="0"/>
          </a:p>
        </p:txBody>
      </p:sp>
      <p:sp>
        <p:nvSpPr>
          <p:cNvPr id="331" name="Google Shape;331;p39"/>
          <p:cNvSpPr txBox="1"/>
          <p:nvPr/>
        </p:nvSpPr>
        <p:spPr>
          <a:xfrm>
            <a:off x="11737180" y="2470217"/>
            <a:ext cx="1983600" cy="680040"/>
          </a:xfrm>
          <a:prstGeom prst="rect">
            <a:avLst/>
          </a:prstGeom>
          <a:noFill/>
          <a:ln>
            <a:noFill/>
          </a:ln>
        </p:spPr>
        <p:txBody>
          <a:bodyPr spcFirstLastPara="1" wrap="square" lIns="109710" tIns="109710" rIns="109710" bIns="109710" anchor="t" anchorCtr="0">
            <a:noAutofit/>
          </a:bodyPr>
          <a:lstStyle/>
          <a:p>
            <a:r>
              <a:rPr lang="en-US" sz="1800" dirty="0"/>
              <a:t>local cell modem w/data SIM</a:t>
            </a:r>
            <a:endParaRPr sz="1800" dirty="0"/>
          </a:p>
        </p:txBody>
      </p:sp>
      <p:sp>
        <p:nvSpPr>
          <p:cNvPr id="332" name="Google Shape;332;p39"/>
          <p:cNvSpPr txBox="1"/>
          <p:nvPr/>
        </p:nvSpPr>
        <p:spPr>
          <a:xfrm>
            <a:off x="10585856" y="6948750"/>
            <a:ext cx="2754720" cy="566640"/>
          </a:xfrm>
          <a:prstGeom prst="rect">
            <a:avLst/>
          </a:prstGeom>
          <a:noFill/>
          <a:ln>
            <a:noFill/>
          </a:ln>
        </p:spPr>
        <p:txBody>
          <a:bodyPr spcFirstLastPara="1" wrap="square" lIns="109710" tIns="109710" rIns="109710" bIns="109710" anchor="t" anchorCtr="0">
            <a:noAutofit/>
          </a:bodyPr>
          <a:lstStyle/>
          <a:p>
            <a:r>
              <a:rPr lang="en-US" sz="1800" dirty="0"/>
              <a:t>full laptop in registration</a:t>
            </a:r>
            <a:endParaRPr sz="1800" dirty="0"/>
          </a:p>
        </p:txBody>
      </p:sp>
      <p:sp>
        <p:nvSpPr>
          <p:cNvPr id="333" name="Google Shape;333;p39"/>
          <p:cNvSpPr txBox="1"/>
          <p:nvPr/>
        </p:nvSpPr>
        <p:spPr>
          <a:xfrm>
            <a:off x="13024560" y="5905800"/>
            <a:ext cx="1269360" cy="929520"/>
          </a:xfrm>
          <a:prstGeom prst="rect">
            <a:avLst/>
          </a:prstGeom>
          <a:noFill/>
          <a:ln>
            <a:noFill/>
          </a:ln>
        </p:spPr>
        <p:txBody>
          <a:bodyPr spcFirstLastPara="1" wrap="square" lIns="109710" tIns="109710" rIns="109710" bIns="109710" anchor="t" anchorCtr="0">
            <a:noAutofit/>
          </a:bodyPr>
          <a:lstStyle/>
          <a:p>
            <a:r>
              <a:rPr lang="en-US" sz="1800" dirty="0"/>
              <a:t>printer (wireless capable)</a:t>
            </a:r>
            <a:endParaRPr sz="1800" dirty="0"/>
          </a:p>
        </p:txBody>
      </p:sp>
      <p:sp>
        <p:nvSpPr>
          <p:cNvPr id="334" name="Google Shape;334;p39"/>
          <p:cNvSpPr txBox="1"/>
          <p:nvPr/>
        </p:nvSpPr>
        <p:spPr>
          <a:xfrm>
            <a:off x="2643439" y="6940179"/>
            <a:ext cx="2084400" cy="351360"/>
          </a:xfrm>
          <a:prstGeom prst="rect">
            <a:avLst/>
          </a:prstGeom>
          <a:noFill/>
          <a:ln>
            <a:noFill/>
          </a:ln>
        </p:spPr>
        <p:txBody>
          <a:bodyPr spcFirstLastPara="1" wrap="square" lIns="109710" tIns="109710" rIns="109710" bIns="109710" anchor="t" anchorCtr="0">
            <a:noAutofit/>
          </a:bodyPr>
          <a:lstStyle/>
          <a:p>
            <a:r>
              <a:rPr lang="en-US" sz="1800" dirty="0"/>
              <a:t>clinician station 1</a:t>
            </a:r>
            <a:endParaRPr sz="1800" dirty="0"/>
          </a:p>
        </p:txBody>
      </p:sp>
      <p:sp>
        <p:nvSpPr>
          <p:cNvPr id="335" name="Google Shape;335;p39"/>
          <p:cNvSpPr txBox="1"/>
          <p:nvPr/>
        </p:nvSpPr>
        <p:spPr>
          <a:xfrm>
            <a:off x="4653926" y="6922708"/>
            <a:ext cx="2084400" cy="351360"/>
          </a:xfrm>
          <a:prstGeom prst="rect">
            <a:avLst/>
          </a:prstGeom>
          <a:noFill/>
          <a:ln>
            <a:noFill/>
          </a:ln>
        </p:spPr>
        <p:txBody>
          <a:bodyPr spcFirstLastPara="1" wrap="square" lIns="109710" tIns="109710" rIns="109710" bIns="109710" anchor="t" anchorCtr="0">
            <a:noAutofit/>
          </a:bodyPr>
          <a:lstStyle/>
          <a:p>
            <a:r>
              <a:rPr lang="en-US" sz="1800" dirty="0"/>
              <a:t>clinician station 2</a:t>
            </a:r>
            <a:endParaRPr sz="1800" dirty="0"/>
          </a:p>
        </p:txBody>
      </p:sp>
      <p:sp>
        <p:nvSpPr>
          <p:cNvPr id="336" name="Google Shape;336;p39"/>
          <p:cNvSpPr txBox="1"/>
          <p:nvPr/>
        </p:nvSpPr>
        <p:spPr>
          <a:xfrm>
            <a:off x="6881226" y="6922708"/>
            <a:ext cx="2084400" cy="351360"/>
          </a:xfrm>
          <a:prstGeom prst="rect">
            <a:avLst/>
          </a:prstGeom>
          <a:noFill/>
          <a:ln>
            <a:noFill/>
          </a:ln>
        </p:spPr>
        <p:txBody>
          <a:bodyPr spcFirstLastPara="1" wrap="square" lIns="109710" tIns="109710" rIns="109710" bIns="109710" anchor="t" anchorCtr="0">
            <a:noAutofit/>
          </a:bodyPr>
          <a:lstStyle/>
          <a:p>
            <a:r>
              <a:rPr lang="en-US" sz="1800" dirty="0"/>
              <a:t>lab station</a:t>
            </a:r>
            <a:endParaRPr sz="1800" dirty="0"/>
          </a:p>
        </p:txBody>
      </p:sp>
      <p:sp>
        <p:nvSpPr>
          <p:cNvPr id="337" name="Google Shape;337;p39"/>
          <p:cNvSpPr txBox="1"/>
          <p:nvPr/>
        </p:nvSpPr>
        <p:spPr>
          <a:xfrm>
            <a:off x="8501456" y="6916246"/>
            <a:ext cx="2084400" cy="351360"/>
          </a:xfrm>
          <a:prstGeom prst="rect">
            <a:avLst/>
          </a:prstGeom>
          <a:noFill/>
          <a:ln>
            <a:noFill/>
          </a:ln>
        </p:spPr>
        <p:txBody>
          <a:bodyPr spcFirstLastPara="1" wrap="square" lIns="109710" tIns="109710" rIns="109710" bIns="109710" anchor="t" anchorCtr="0">
            <a:noAutofit/>
          </a:bodyPr>
          <a:lstStyle/>
          <a:p>
            <a:r>
              <a:rPr lang="en-US" sz="1800" dirty="0"/>
              <a:t>dispensary station</a:t>
            </a:r>
            <a:endParaRPr sz="1800" dirty="0"/>
          </a:p>
        </p:txBody>
      </p:sp>
      <p:sp>
        <p:nvSpPr>
          <p:cNvPr id="338" name="Google Shape;338;p39"/>
          <p:cNvSpPr/>
          <p:nvPr/>
        </p:nvSpPr>
        <p:spPr>
          <a:xfrm>
            <a:off x="11219304" y="2418953"/>
            <a:ext cx="464760" cy="45972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695"/>
          </a:p>
        </p:txBody>
      </p:sp>
      <p:sp>
        <p:nvSpPr>
          <p:cNvPr id="339" name="Google Shape;339;p39"/>
          <p:cNvSpPr/>
          <p:nvPr/>
        </p:nvSpPr>
        <p:spPr>
          <a:xfrm>
            <a:off x="2368320" y="2108356"/>
            <a:ext cx="1654920" cy="65088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695"/>
          </a:p>
        </p:txBody>
      </p:sp>
      <p:sp>
        <p:nvSpPr>
          <p:cNvPr id="340" name="Google Shape;340;p39"/>
          <p:cNvSpPr/>
          <p:nvPr/>
        </p:nvSpPr>
        <p:spPr>
          <a:xfrm rot="10800000" flipH="1">
            <a:off x="5384370" y="2935830"/>
            <a:ext cx="3751920" cy="181440"/>
          </a:xfrm>
          <a:prstGeom prst="rightArrow">
            <a:avLst>
              <a:gd name="adj1" fmla="val 0"/>
              <a:gd name="adj2" fmla="val 50000"/>
            </a:avLst>
          </a:prstGeom>
          <a:solidFill>
            <a:schemeClr val="lt2"/>
          </a:solidFill>
          <a:ln w="38100"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695"/>
          </a:p>
        </p:txBody>
      </p:sp>
      <p:sp>
        <p:nvSpPr>
          <p:cNvPr id="341" name="Google Shape;341;p39"/>
          <p:cNvSpPr txBox="1"/>
          <p:nvPr/>
        </p:nvSpPr>
        <p:spPr>
          <a:xfrm>
            <a:off x="5768640" y="2635020"/>
            <a:ext cx="3093120" cy="101880"/>
          </a:xfrm>
          <a:prstGeom prst="rect">
            <a:avLst/>
          </a:prstGeom>
          <a:noFill/>
          <a:ln>
            <a:noFill/>
          </a:ln>
        </p:spPr>
        <p:txBody>
          <a:bodyPr spcFirstLastPara="1" wrap="square" lIns="109710" tIns="109710" rIns="109710" bIns="109710" anchor="t" anchorCtr="0">
            <a:noAutofit/>
          </a:bodyPr>
          <a:lstStyle/>
          <a:p>
            <a:r>
              <a:rPr lang="en-US" sz="2695"/>
              <a:t>hardwired connection</a:t>
            </a:r>
            <a:endParaRPr sz="2695"/>
          </a:p>
        </p:txBody>
      </p:sp>
      <p:sp>
        <p:nvSpPr>
          <p:cNvPr id="342" name="Google Shape;342;p39"/>
          <p:cNvSpPr txBox="1"/>
          <p:nvPr/>
        </p:nvSpPr>
        <p:spPr>
          <a:xfrm>
            <a:off x="1959900" y="1722990"/>
            <a:ext cx="2471760" cy="181440"/>
          </a:xfrm>
          <a:prstGeom prst="rect">
            <a:avLst/>
          </a:prstGeom>
          <a:noFill/>
          <a:ln>
            <a:noFill/>
          </a:ln>
        </p:spPr>
        <p:txBody>
          <a:bodyPr spcFirstLastPara="1" wrap="square" lIns="109710" tIns="109710" rIns="109710" bIns="109710" anchor="t" anchorCtr="0">
            <a:noAutofit/>
          </a:bodyPr>
          <a:lstStyle/>
          <a:p>
            <a:r>
              <a:rPr lang="en-US" sz="1800" dirty="0"/>
              <a:t>connected as needed</a:t>
            </a:r>
            <a:endParaRPr sz="1800" dirty="0"/>
          </a:p>
        </p:txBody>
      </p:sp>
      <p:cxnSp>
        <p:nvCxnSpPr>
          <p:cNvPr id="343" name="Google Shape;343;p39"/>
          <p:cNvCxnSpPr>
            <a:cxnSpLocks/>
          </p:cNvCxnSpPr>
          <p:nvPr/>
        </p:nvCxnSpPr>
        <p:spPr>
          <a:xfrm flipH="1">
            <a:off x="4486285" y="4126140"/>
            <a:ext cx="4174055" cy="1983690"/>
          </a:xfrm>
          <a:prstGeom prst="straightConnector1">
            <a:avLst/>
          </a:prstGeom>
          <a:noFill/>
          <a:ln w="38100" cap="flat" cmpd="sng">
            <a:solidFill>
              <a:schemeClr val="dk2"/>
            </a:solidFill>
            <a:prstDash val="dash"/>
            <a:round/>
            <a:headEnd type="none" w="med" len="med"/>
            <a:tailEnd type="triangle" w="med" len="med"/>
          </a:ln>
        </p:spPr>
      </p:cxnSp>
      <p:cxnSp>
        <p:nvCxnSpPr>
          <p:cNvPr id="344" name="Google Shape;344;p39"/>
          <p:cNvCxnSpPr>
            <a:cxnSpLocks/>
          </p:cNvCxnSpPr>
          <p:nvPr/>
        </p:nvCxnSpPr>
        <p:spPr>
          <a:xfrm flipH="1">
            <a:off x="6386306" y="4216830"/>
            <a:ext cx="2602774" cy="1915414"/>
          </a:xfrm>
          <a:prstGeom prst="straightConnector1">
            <a:avLst/>
          </a:prstGeom>
          <a:noFill/>
          <a:ln w="38100" cap="flat" cmpd="sng">
            <a:solidFill>
              <a:schemeClr val="dk2"/>
            </a:solidFill>
            <a:prstDash val="dash"/>
            <a:round/>
            <a:headEnd type="none" w="med" len="med"/>
            <a:tailEnd type="triangle" w="med" len="med"/>
          </a:ln>
        </p:spPr>
      </p:cxnSp>
      <p:cxnSp>
        <p:nvCxnSpPr>
          <p:cNvPr id="345" name="Google Shape;345;p39"/>
          <p:cNvCxnSpPr>
            <a:cxnSpLocks/>
          </p:cNvCxnSpPr>
          <p:nvPr/>
        </p:nvCxnSpPr>
        <p:spPr>
          <a:xfrm flipH="1">
            <a:off x="9557180" y="4500210"/>
            <a:ext cx="236710" cy="1405590"/>
          </a:xfrm>
          <a:prstGeom prst="straightConnector1">
            <a:avLst/>
          </a:prstGeom>
          <a:noFill/>
          <a:ln w="38100" cap="flat" cmpd="sng">
            <a:solidFill>
              <a:schemeClr val="dk2"/>
            </a:solidFill>
            <a:prstDash val="dash"/>
            <a:round/>
            <a:headEnd type="none" w="med" len="med"/>
            <a:tailEnd type="triangle" w="med" len="med"/>
          </a:ln>
        </p:spPr>
      </p:cxnSp>
      <p:cxnSp>
        <p:nvCxnSpPr>
          <p:cNvPr id="346" name="Google Shape;346;p39"/>
          <p:cNvCxnSpPr>
            <a:cxnSpLocks/>
            <a:stCxn id="330" idx="1"/>
          </p:cNvCxnSpPr>
          <p:nvPr/>
        </p:nvCxnSpPr>
        <p:spPr>
          <a:xfrm flipH="1">
            <a:off x="8215533" y="4338360"/>
            <a:ext cx="1204287" cy="1631986"/>
          </a:xfrm>
          <a:prstGeom prst="straightConnector1">
            <a:avLst/>
          </a:prstGeom>
          <a:noFill/>
          <a:ln w="38100" cap="flat" cmpd="sng">
            <a:solidFill>
              <a:schemeClr val="dk2"/>
            </a:solidFill>
            <a:prstDash val="dash"/>
            <a:round/>
            <a:headEnd type="none" w="med" len="med"/>
            <a:tailEnd type="triangle" w="med" len="med"/>
          </a:ln>
        </p:spPr>
      </p:cxnSp>
      <p:cxnSp>
        <p:nvCxnSpPr>
          <p:cNvPr id="347" name="Google Shape;347;p39"/>
          <p:cNvCxnSpPr>
            <a:cxnSpLocks/>
          </p:cNvCxnSpPr>
          <p:nvPr/>
        </p:nvCxnSpPr>
        <p:spPr>
          <a:xfrm>
            <a:off x="11131500" y="4420860"/>
            <a:ext cx="459042" cy="1564335"/>
          </a:xfrm>
          <a:prstGeom prst="straightConnector1">
            <a:avLst/>
          </a:prstGeom>
          <a:noFill/>
          <a:ln w="38100" cap="flat" cmpd="sng">
            <a:solidFill>
              <a:schemeClr val="dk2"/>
            </a:solidFill>
            <a:prstDash val="dash"/>
            <a:round/>
            <a:headEnd type="none" w="med" len="med"/>
            <a:tailEnd type="triangle" w="med" len="med"/>
          </a:ln>
        </p:spPr>
      </p:cxnSp>
      <p:sp>
        <p:nvSpPr>
          <p:cNvPr id="348" name="Google Shape;348;p39"/>
          <p:cNvSpPr/>
          <p:nvPr/>
        </p:nvSpPr>
        <p:spPr>
          <a:xfrm rot="-8572466" flipH="1">
            <a:off x="11118712" y="4299571"/>
            <a:ext cx="1532896" cy="181441"/>
          </a:xfrm>
          <a:prstGeom prst="rightArrow">
            <a:avLst>
              <a:gd name="adj1" fmla="val 0"/>
              <a:gd name="adj2" fmla="val 68716"/>
            </a:avLst>
          </a:prstGeom>
          <a:solidFill>
            <a:schemeClr val="lt2"/>
          </a:solidFill>
          <a:ln w="38100" cap="flat" cmpd="sng">
            <a:solidFill>
              <a:schemeClr val="dk2"/>
            </a:solidFill>
            <a:prstDash val="solid"/>
            <a:round/>
            <a:headEnd type="none" w="sm" len="sm"/>
            <a:tailEnd type="none" w="sm" len="sm"/>
          </a:ln>
        </p:spPr>
        <p:txBody>
          <a:bodyPr spcFirstLastPara="1" wrap="square" lIns="109710" tIns="109710" rIns="109710" bIns="109710" anchor="ctr" anchorCtr="0">
            <a:noAutofit/>
          </a:bodyPr>
          <a:lstStyle/>
          <a:p>
            <a:endParaRPr sz="2695"/>
          </a:p>
        </p:txBody>
      </p:sp>
      <p:sp>
        <p:nvSpPr>
          <p:cNvPr id="349" name="Google Shape;349;p39"/>
          <p:cNvSpPr txBox="1"/>
          <p:nvPr/>
        </p:nvSpPr>
        <p:spPr>
          <a:xfrm>
            <a:off x="1184033" y="6656320"/>
            <a:ext cx="2225520" cy="510120"/>
          </a:xfrm>
          <a:prstGeom prst="rect">
            <a:avLst/>
          </a:prstGeom>
          <a:noFill/>
          <a:ln>
            <a:noFill/>
          </a:ln>
        </p:spPr>
        <p:txBody>
          <a:bodyPr spcFirstLastPara="1" wrap="square" lIns="109710" tIns="109710" rIns="109710" bIns="109710" anchor="t" anchorCtr="0">
            <a:noAutofit/>
          </a:bodyPr>
          <a:lstStyle/>
          <a:p>
            <a:r>
              <a:rPr lang="en-US" sz="1800" i="1" dirty="0"/>
              <a:t>low power use netbooks</a:t>
            </a:r>
            <a:endParaRPr sz="1800" i="1" dirty="0"/>
          </a:p>
        </p:txBody>
      </p:sp>
      <p:pic>
        <p:nvPicPr>
          <p:cNvPr id="350" name="Google Shape;350;p39"/>
          <p:cNvPicPr preferRelativeResize="0"/>
          <p:nvPr/>
        </p:nvPicPr>
        <p:blipFill rotWithShape="1">
          <a:blip r:embed="rId8">
            <a:alphaModFix/>
          </a:blip>
          <a:srcRect t="8538" b="15294"/>
          <a:stretch/>
        </p:blipFill>
        <p:spPr>
          <a:xfrm>
            <a:off x="12550980" y="4289583"/>
            <a:ext cx="1654920" cy="1680763"/>
          </a:xfrm>
          <a:prstGeom prst="rect">
            <a:avLst/>
          </a:prstGeom>
          <a:noFill/>
          <a:ln>
            <a:noFill/>
          </a:ln>
        </p:spPr>
      </p:pic>
      <p:sp>
        <p:nvSpPr>
          <p:cNvPr id="351" name="Google Shape;351;p39"/>
          <p:cNvSpPr txBox="1"/>
          <p:nvPr/>
        </p:nvSpPr>
        <p:spPr>
          <a:xfrm>
            <a:off x="657450" y="5701770"/>
            <a:ext cx="1757160" cy="816120"/>
          </a:xfrm>
          <a:prstGeom prst="rect">
            <a:avLst/>
          </a:prstGeom>
          <a:noFill/>
          <a:ln w="38100" cap="flat" cmpd="sng">
            <a:solidFill>
              <a:srgbClr val="000000"/>
            </a:solidFill>
            <a:prstDash val="solid"/>
            <a:round/>
            <a:headEnd type="none" w="sm" len="sm"/>
            <a:tailEnd type="none" w="sm" len="sm"/>
          </a:ln>
        </p:spPr>
        <p:txBody>
          <a:bodyPr spcFirstLastPara="1" wrap="square" lIns="109710" tIns="109710" rIns="109710" bIns="109710" anchor="t" anchorCtr="0">
            <a:noAutofit/>
          </a:bodyPr>
          <a:lstStyle/>
          <a:p>
            <a:r>
              <a:rPr lang="en-US" sz="1800" b="1" dirty="0"/>
              <a:t>UPS backup power source</a:t>
            </a:r>
            <a:endParaRPr sz="1800" b="1" dirty="0"/>
          </a:p>
        </p:txBody>
      </p:sp>
      <p:cxnSp>
        <p:nvCxnSpPr>
          <p:cNvPr id="352" name="Google Shape;352;p39"/>
          <p:cNvCxnSpPr/>
          <p:nvPr/>
        </p:nvCxnSpPr>
        <p:spPr>
          <a:xfrm rot="10800000" flipH="1">
            <a:off x="2403120" y="4511370"/>
            <a:ext cx="1133640" cy="136044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0"/>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EMR Implementation Process</a:t>
            </a:r>
            <a:endParaRPr sz="4500" dirty="0"/>
          </a:p>
        </p:txBody>
      </p:sp>
      <p:sp>
        <p:nvSpPr>
          <p:cNvPr id="358" name="Google Shape;358;p40"/>
          <p:cNvSpPr txBox="1">
            <a:spLocks noGrp="1"/>
          </p:cNvSpPr>
          <p:nvPr>
            <p:ph type="body" idx="1"/>
          </p:nvPr>
        </p:nvSpPr>
        <p:spPr>
          <a:xfrm>
            <a:off x="570419" y="1884097"/>
            <a:ext cx="11021040" cy="5221800"/>
          </a:xfrm>
          <a:prstGeom prst="rect">
            <a:avLst/>
          </a:prstGeom>
          <a:noFill/>
          <a:ln>
            <a:noFill/>
          </a:ln>
        </p:spPr>
        <p:txBody>
          <a:bodyPr spcFirstLastPara="1" vert="horz" wrap="square" lIns="109710" tIns="54840" rIns="109710" bIns="54840" rtlCol="0" anchor="t" anchorCtr="0">
            <a:noAutofit/>
          </a:bodyPr>
          <a:lstStyle/>
          <a:p>
            <a:pPr marL="822960" lvl="1" indent="-274320">
              <a:spcBef>
                <a:spcPts val="0"/>
              </a:spcBef>
              <a:buClr>
                <a:schemeClr val="dk1"/>
              </a:buClr>
              <a:buSzPts val="2400"/>
              <a:buFont typeface="Arial"/>
              <a:buChar char="•"/>
            </a:pPr>
            <a:r>
              <a:rPr lang="en-US" sz="2800" dirty="0">
                <a:latin typeface="+mj-lt"/>
              </a:rPr>
              <a:t>Pre-testing system in US</a:t>
            </a:r>
            <a:endParaRPr sz="2800" dirty="0">
              <a:latin typeface="+mj-lt"/>
            </a:endParaRPr>
          </a:p>
          <a:p>
            <a:pPr marL="822960" lvl="1" indent="-274320">
              <a:spcBef>
                <a:spcPts val="0"/>
              </a:spcBef>
              <a:buClr>
                <a:schemeClr val="dk1"/>
              </a:buClr>
              <a:buSzPts val="2400"/>
              <a:buFont typeface="Arial"/>
              <a:buChar char="•"/>
            </a:pPr>
            <a:r>
              <a:rPr lang="en-US" sz="2800" dirty="0">
                <a:solidFill>
                  <a:schemeClr val="dk1"/>
                </a:solidFill>
                <a:latin typeface="+mj-lt"/>
                <a:ea typeface="Calibri"/>
                <a:cs typeface="Calibri"/>
                <a:sym typeface="Calibri"/>
              </a:rPr>
              <a:t>Small team on-site for 2 weeks with coder, 2 clinical EMR </a:t>
            </a:r>
            <a:r>
              <a:rPr lang="en-US" sz="2800" dirty="0">
                <a:latin typeface="+mj-lt"/>
              </a:rPr>
              <a:t>trainers</a:t>
            </a:r>
            <a:r>
              <a:rPr lang="en-US" sz="2800" dirty="0">
                <a:solidFill>
                  <a:schemeClr val="dk1"/>
                </a:solidFill>
                <a:latin typeface="+mj-lt"/>
                <a:ea typeface="Calibri"/>
                <a:cs typeface="Calibri"/>
                <a:sym typeface="Calibri"/>
              </a:rPr>
              <a:t>, 2 additional computer-literate voluntee</a:t>
            </a:r>
            <a:r>
              <a:rPr lang="en-US" sz="2800" dirty="0">
                <a:latin typeface="+mj-lt"/>
              </a:rPr>
              <a:t>rs</a:t>
            </a:r>
            <a:r>
              <a:rPr lang="en-US" sz="2800" dirty="0">
                <a:solidFill>
                  <a:schemeClr val="dk1"/>
                </a:solidFill>
                <a:latin typeface="+mj-lt"/>
                <a:ea typeface="Calibri"/>
                <a:cs typeface="Calibri"/>
                <a:sym typeface="Calibri"/>
              </a:rPr>
              <a:t>.</a:t>
            </a:r>
            <a:endParaRPr sz="2800" dirty="0">
              <a:latin typeface="+mj-lt"/>
            </a:endParaRPr>
          </a:p>
          <a:p>
            <a:pPr marL="822960" lvl="1" indent="-274320">
              <a:spcBef>
                <a:spcPts val="600"/>
              </a:spcBef>
              <a:buClr>
                <a:schemeClr val="dk1"/>
              </a:buClr>
              <a:buSzPts val="2400"/>
              <a:buFont typeface="Arial"/>
              <a:buChar char="•"/>
            </a:pPr>
            <a:r>
              <a:rPr lang="en-US" sz="2800" dirty="0">
                <a:solidFill>
                  <a:schemeClr val="dk1"/>
                </a:solidFill>
                <a:latin typeface="+mj-lt"/>
                <a:ea typeface="Calibri"/>
                <a:cs typeface="Calibri"/>
                <a:sym typeface="Calibri"/>
              </a:rPr>
              <a:t>Brought equipment setup for server box/screen/keyboard, wireless router, wiring, netbooks, computer locks, coded one netbook as a backup server</a:t>
            </a:r>
            <a:endParaRPr sz="2800" dirty="0">
              <a:latin typeface="+mj-lt"/>
            </a:endParaRPr>
          </a:p>
          <a:p>
            <a:pPr marL="822960" lvl="1" indent="-274320">
              <a:spcBef>
                <a:spcPts val="600"/>
              </a:spcBef>
              <a:buClr>
                <a:schemeClr val="dk1"/>
              </a:buClr>
              <a:buSzPts val="2400"/>
              <a:buFont typeface="Arial"/>
              <a:buChar char="•"/>
            </a:pPr>
            <a:r>
              <a:rPr lang="en-US" sz="2800" dirty="0">
                <a:solidFill>
                  <a:schemeClr val="dk1"/>
                </a:solidFill>
                <a:latin typeface="+mj-lt"/>
                <a:ea typeface="Calibri"/>
                <a:cs typeface="Calibri"/>
                <a:sym typeface="Calibri"/>
              </a:rPr>
              <a:t>Existing full laptop computers incorporated, </a:t>
            </a:r>
            <a:endParaRPr sz="2800" dirty="0">
              <a:solidFill>
                <a:schemeClr val="dk1"/>
              </a:solidFill>
              <a:latin typeface="+mj-lt"/>
              <a:ea typeface="Calibri"/>
              <a:cs typeface="Calibri"/>
              <a:sym typeface="Calibri"/>
            </a:endParaRPr>
          </a:p>
          <a:p>
            <a:pPr marL="822960" indent="0">
              <a:lnSpc>
                <a:spcPct val="90000"/>
              </a:lnSpc>
              <a:spcBef>
                <a:spcPts val="600"/>
              </a:spcBef>
              <a:buNone/>
            </a:pPr>
            <a:r>
              <a:rPr lang="en-US" sz="2800" dirty="0">
                <a:solidFill>
                  <a:schemeClr val="dk1"/>
                </a:solidFill>
                <a:latin typeface="+mj-lt"/>
                <a:ea typeface="Calibri"/>
                <a:cs typeface="Calibri"/>
                <a:sym typeface="Calibri"/>
              </a:rPr>
              <a:t>but used much more power</a:t>
            </a:r>
            <a:endParaRPr sz="2800" dirty="0">
              <a:latin typeface="+mj-lt"/>
            </a:endParaRPr>
          </a:p>
          <a:p>
            <a:pPr marL="822960" lvl="1" indent="-274320">
              <a:spcBef>
                <a:spcPts val="600"/>
              </a:spcBef>
              <a:buClr>
                <a:schemeClr val="dk1"/>
              </a:buClr>
              <a:buSzPts val="2400"/>
              <a:buFont typeface="Arial"/>
              <a:buChar char="•"/>
            </a:pPr>
            <a:r>
              <a:rPr lang="en-US" sz="2800" dirty="0">
                <a:solidFill>
                  <a:schemeClr val="dk1"/>
                </a:solidFill>
                <a:latin typeface="+mj-lt"/>
                <a:ea typeface="Calibri"/>
                <a:cs typeface="Calibri"/>
                <a:sym typeface="Calibri"/>
              </a:rPr>
              <a:t>Bought extra wiring, power strips</a:t>
            </a:r>
            <a:endParaRPr sz="2800" dirty="0">
              <a:solidFill>
                <a:schemeClr val="dk1"/>
              </a:solidFill>
              <a:latin typeface="+mj-lt"/>
              <a:ea typeface="Calibri"/>
              <a:cs typeface="Calibri"/>
              <a:sym typeface="Calibri"/>
            </a:endParaRPr>
          </a:p>
          <a:p>
            <a:pPr marL="822960" lvl="1" indent="-274320">
              <a:spcBef>
                <a:spcPts val="600"/>
              </a:spcBef>
              <a:buClr>
                <a:schemeClr val="dk1"/>
              </a:buClr>
              <a:buSzPts val="2400"/>
              <a:buFont typeface="Arial"/>
              <a:buChar char="•"/>
            </a:pPr>
            <a:r>
              <a:rPr lang="en-US" sz="2800" dirty="0">
                <a:latin typeface="+mj-lt"/>
              </a:rPr>
              <a:t>C</a:t>
            </a:r>
            <a:r>
              <a:rPr lang="en-US" sz="2800" dirty="0">
                <a:solidFill>
                  <a:schemeClr val="dk1"/>
                </a:solidFill>
                <a:latin typeface="+mj-lt"/>
                <a:ea typeface="Calibri"/>
                <a:cs typeface="Calibri"/>
                <a:sym typeface="Calibri"/>
              </a:rPr>
              <a:t>ell antenna for router</a:t>
            </a:r>
            <a:endParaRPr sz="2800" dirty="0">
              <a:latin typeface="+mj-lt"/>
            </a:endParaRPr>
          </a:p>
          <a:p>
            <a:pPr marL="822960" lvl="1" indent="-274320">
              <a:spcBef>
                <a:spcPts val="600"/>
              </a:spcBef>
              <a:buClr>
                <a:schemeClr val="dk1"/>
              </a:buClr>
              <a:buSzPts val="2400"/>
              <a:buFont typeface="Arial"/>
              <a:buChar char="•"/>
            </a:pPr>
            <a:r>
              <a:rPr lang="en-US" sz="2800" dirty="0">
                <a:solidFill>
                  <a:schemeClr val="dk1"/>
                </a:solidFill>
                <a:latin typeface="+mj-lt"/>
                <a:ea typeface="Calibri"/>
                <a:cs typeface="Calibri"/>
                <a:sym typeface="Calibri"/>
              </a:rPr>
              <a:t>Later brought signal booster with extra wiring</a:t>
            </a:r>
            <a:endParaRPr sz="2800" dirty="0">
              <a:latin typeface="+mj-lt"/>
            </a:endParaRPr>
          </a:p>
          <a:p>
            <a:pPr marL="274320" indent="-60960">
              <a:lnSpc>
                <a:spcPct val="90000"/>
              </a:lnSpc>
              <a:spcBef>
                <a:spcPts val="1200"/>
              </a:spcBef>
              <a:buClr>
                <a:schemeClr val="dk1"/>
              </a:buClr>
              <a:buSzPts val="2800"/>
              <a:buNone/>
            </a:pPr>
            <a:endParaRPr sz="2800" dirty="0">
              <a:solidFill>
                <a:schemeClr val="dk1"/>
              </a:solidFill>
              <a:latin typeface="+mj-lt"/>
              <a:ea typeface="Calibri"/>
              <a:cs typeface="Calibri"/>
              <a:sym typeface="Calibri"/>
            </a:endParaRPr>
          </a:p>
        </p:txBody>
      </p:sp>
      <p:pic>
        <p:nvPicPr>
          <p:cNvPr id="359" name="Google Shape;359;p40"/>
          <p:cNvPicPr preferRelativeResize="0"/>
          <p:nvPr/>
        </p:nvPicPr>
        <p:blipFill>
          <a:blip r:embed="rId3">
            <a:alphaModFix/>
          </a:blip>
          <a:stretch>
            <a:fillRect/>
          </a:stretch>
        </p:blipFill>
        <p:spPr>
          <a:xfrm>
            <a:off x="9039662" y="4321576"/>
            <a:ext cx="4584898" cy="258111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1"/>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Barriers to Implementation</a:t>
            </a:r>
            <a:endParaRPr sz="4500" dirty="0"/>
          </a:p>
        </p:txBody>
      </p:sp>
      <p:sp>
        <p:nvSpPr>
          <p:cNvPr id="365" name="Google Shape;365;p41"/>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548640" indent="-487680">
              <a:lnSpc>
                <a:spcPct val="90000"/>
              </a:lnSpc>
              <a:buSzPts val="2800"/>
            </a:pPr>
            <a:r>
              <a:rPr lang="en-US" dirty="0"/>
              <a:t>coding needed to be modified on-site</a:t>
            </a:r>
            <a:endParaRPr dirty="0"/>
          </a:p>
          <a:p>
            <a:pPr marL="548640" indent="-487680">
              <a:lnSpc>
                <a:spcPct val="90000"/>
              </a:lnSpc>
              <a:buSzPts val="2800"/>
            </a:pPr>
            <a:r>
              <a:rPr lang="en-US" dirty="0"/>
              <a:t>limited on-site support time (2 weeks)</a:t>
            </a:r>
            <a:endParaRPr dirty="0"/>
          </a:p>
          <a:p>
            <a:pPr marL="548640" indent="-487680">
              <a:lnSpc>
                <a:spcPct val="90000"/>
              </a:lnSpc>
              <a:buSzPts val="2800"/>
            </a:pPr>
            <a:r>
              <a:rPr lang="en-US" dirty="0"/>
              <a:t>staff computer literacy and typing skills</a:t>
            </a:r>
            <a:endParaRPr dirty="0"/>
          </a:p>
          <a:p>
            <a:pPr marL="548640" indent="-487680">
              <a:lnSpc>
                <a:spcPct val="90000"/>
              </a:lnSpc>
              <a:buSzPts val="2800"/>
            </a:pPr>
            <a:r>
              <a:rPr lang="en-US" dirty="0"/>
              <a:t>Ugandan MOH HMIS reporting form wasn’t initially available/anticipated</a:t>
            </a:r>
            <a:endParaRPr dirty="0"/>
          </a:p>
          <a:p>
            <a:pPr marL="548640" indent="-487680">
              <a:lnSpc>
                <a:spcPct val="90000"/>
              </a:lnSpc>
              <a:buSzPts val="2800"/>
            </a:pPr>
            <a:r>
              <a:rPr lang="en-US" dirty="0"/>
              <a:t>increased power usage with no grid-tie</a:t>
            </a:r>
            <a:endParaRPr dirty="0"/>
          </a:p>
          <a:p>
            <a:pPr marL="548640" indent="-487680">
              <a:lnSpc>
                <a:spcPct val="90000"/>
              </a:lnSpc>
              <a:buSzPts val="2800"/>
            </a:pPr>
            <a:r>
              <a:rPr lang="en-US" dirty="0"/>
              <a:t>printer cartridge availability</a:t>
            </a:r>
            <a:endParaRPr dirty="0"/>
          </a:p>
          <a:p>
            <a:pPr marL="548640" indent="-487680">
              <a:lnSpc>
                <a:spcPct val="90000"/>
              </a:lnSpc>
              <a:buSzPts val="2800"/>
            </a:pPr>
            <a:r>
              <a:rPr lang="en-US" dirty="0"/>
              <a:t>increased cost of associated supplies (paper)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nSpc>
                <a:spcPct val="90000"/>
              </a:lnSpc>
              <a:spcBef>
                <a:spcPts val="0"/>
              </a:spcBef>
              <a:buClr>
                <a:schemeClr val="dk1"/>
              </a:buClr>
              <a:buSzPts val="4400"/>
            </a:pPr>
            <a:r>
              <a:rPr lang="en-US" sz="4500" dirty="0">
                <a:solidFill>
                  <a:schemeClr val="dk1"/>
                </a:solidFill>
                <a:ea typeface="Calibri"/>
                <a:cs typeface="Calibri"/>
                <a:sym typeface="Calibri"/>
              </a:rPr>
              <a:t>Conflict of Interest Statement</a:t>
            </a:r>
            <a:endParaRPr sz="4500" dirty="0"/>
          </a:p>
        </p:txBody>
      </p:sp>
      <p:sp>
        <p:nvSpPr>
          <p:cNvPr id="101" name="Google Shape;101;p15"/>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sz="2800" dirty="0">
                <a:solidFill>
                  <a:schemeClr val="dk1"/>
                </a:solidFill>
                <a:latin typeface="+mj-lt"/>
                <a:ea typeface="Calibri"/>
                <a:cs typeface="Calibri"/>
                <a:sym typeface="Calibri"/>
              </a:rPr>
              <a:t>Kathy Chang is involved as a volunteer with the non-profit organization whose example is described in this presentation. She has not received any financial compensation for this activity or presentation.</a:t>
            </a:r>
            <a:endParaRPr sz="2800" dirty="0">
              <a:latin typeface="+mj-lt"/>
            </a:endParaRPr>
          </a:p>
          <a:p>
            <a:pPr marL="274320" indent="-60960">
              <a:lnSpc>
                <a:spcPct val="90000"/>
              </a:lnSpc>
              <a:spcBef>
                <a:spcPts val="1200"/>
              </a:spcBef>
              <a:buClr>
                <a:schemeClr val="dk1"/>
              </a:buClr>
              <a:buSzPts val="2800"/>
              <a:buNone/>
            </a:pPr>
            <a:endParaRPr sz="2800" dirty="0">
              <a:solidFill>
                <a:schemeClr val="dk1"/>
              </a:solidFill>
              <a:latin typeface="+mj-lt"/>
              <a:ea typeface="Calibri"/>
              <a:cs typeface="Calibri"/>
              <a:sym typeface="Calibri"/>
            </a:endParaRPr>
          </a:p>
          <a:p>
            <a:pPr marL="274320" indent="-274320">
              <a:lnSpc>
                <a:spcPct val="90000"/>
              </a:lnSpc>
              <a:spcBef>
                <a:spcPts val="1200"/>
              </a:spcBef>
              <a:buClr>
                <a:schemeClr val="dk1"/>
              </a:buClr>
              <a:buSzPts val="2800"/>
              <a:buFont typeface="Arial"/>
              <a:buChar char="•"/>
            </a:pPr>
            <a:r>
              <a:rPr lang="en-US" sz="2800" dirty="0">
                <a:solidFill>
                  <a:schemeClr val="dk1"/>
                </a:solidFill>
                <a:latin typeface="+mj-lt"/>
                <a:ea typeface="Calibri"/>
                <a:cs typeface="Calibri"/>
                <a:sym typeface="Calibri"/>
              </a:rPr>
              <a:t>Bridget </a:t>
            </a:r>
            <a:r>
              <a:rPr lang="en-US" sz="2800" dirty="0" err="1">
                <a:solidFill>
                  <a:schemeClr val="dk1"/>
                </a:solidFill>
                <a:latin typeface="+mj-lt"/>
                <a:ea typeface="Calibri"/>
                <a:cs typeface="Calibri"/>
                <a:sym typeface="Calibri"/>
              </a:rPr>
              <a:t>Nandawula</a:t>
            </a:r>
            <a:r>
              <a:rPr lang="en-US" sz="2800" dirty="0">
                <a:solidFill>
                  <a:schemeClr val="dk1"/>
                </a:solidFill>
                <a:latin typeface="+mj-lt"/>
                <a:ea typeface="Calibri"/>
                <a:cs typeface="Calibri"/>
                <a:sym typeface="Calibri"/>
              </a:rPr>
              <a:t> is a salaried staff member of </a:t>
            </a:r>
            <a:r>
              <a:rPr lang="en-US" sz="2800" dirty="0" err="1">
                <a:solidFill>
                  <a:schemeClr val="dk1"/>
                </a:solidFill>
                <a:latin typeface="+mj-lt"/>
                <a:ea typeface="Calibri"/>
                <a:cs typeface="Calibri"/>
                <a:sym typeface="Calibri"/>
              </a:rPr>
              <a:t>Engeye</a:t>
            </a:r>
            <a:r>
              <a:rPr lang="en-US" sz="2800" dirty="0">
                <a:solidFill>
                  <a:schemeClr val="dk1"/>
                </a:solidFill>
                <a:latin typeface="+mj-lt"/>
                <a:ea typeface="Calibri"/>
                <a:cs typeface="Calibri"/>
                <a:sym typeface="Calibri"/>
              </a:rPr>
              <a:t> Health Clinic in Uganda. She has not received any financial compensation apart from the cost of travel and conference fees for her activities in the US or this presentation.</a:t>
            </a:r>
            <a:endParaRPr sz="2800"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2"/>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System maintenance issues</a:t>
            </a:r>
            <a:endParaRPr sz="4500" dirty="0"/>
          </a:p>
        </p:txBody>
      </p:sp>
      <p:sp>
        <p:nvSpPr>
          <p:cNvPr id="371" name="Google Shape;371;p42"/>
          <p:cNvSpPr txBox="1">
            <a:spLocks noGrp="1"/>
          </p:cNvSpPr>
          <p:nvPr>
            <p:ph type="body" idx="1"/>
          </p:nvPr>
        </p:nvSpPr>
        <p:spPr>
          <a:xfrm>
            <a:off x="1005840" y="2190750"/>
            <a:ext cx="12836284"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dirty="0">
                <a:solidFill>
                  <a:schemeClr val="dk1"/>
                </a:solidFill>
                <a:latin typeface="+mj-lt"/>
                <a:ea typeface="Calibri"/>
                <a:cs typeface="Calibri"/>
                <a:sym typeface="Calibri"/>
              </a:rPr>
              <a:t>Hardware upgrades</a:t>
            </a:r>
            <a:endParaRPr dirty="0">
              <a:latin typeface="+mj-lt"/>
            </a:endParaRPr>
          </a:p>
          <a:p>
            <a:pPr marL="822960" lvl="1" indent="-274320">
              <a:spcBef>
                <a:spcPts val="600"/>
              </a:spcBef>
              <a:buClr>
                <a:schemeClr val="dk1"/>
              </a:buClr>
              <a:buSzPts val="2400"/>
              <a:buFont typeface="Arial"/>
              <a:buChar char="•"/>
            </a:pPr>
            <a:r>
              <a:rPr lang="en-US" sz="2800" dirty="0">
                <a:solidFill>
                  <a:schemeClr val="dk1"/>
                </a:solidFill>
                <a:latin typeface="+mj-lt"/>
                <a:ea typeface="Calibri"/>
                <a:cs typeface="Calibri"/>
                <a:sym typeface="Calibri"/>
              </a:rPr>
              <a:t>Updates included new set of netbooks twice, some donated laptops </a:t>
            </a:r>
            <a:endParaRPr sz="2800" dirty="0">
              <a:latin typeface="+mj-lt"/>
            </a:endParaRPr>
          </a:p>
          <a:p>
            <a:pPr marL="822960" lvl="1" indent="-274320">
              <a:spcBef>
                <a:spcPts val="600"/>
              </a:spcBef>
              <a:buClr>
                <a:schemeClr val="dk1"/>
              </a:buClr>
              <a:buSzPts val="2400"/>
              <a:buFont typeface="Arial"/>
              <a:buChar char="•"/>
            </a:pPr>
            <a:r>
              <a:rPr lang="en-US" sz="2800" dirty="0">
                <a:solidFill>
                  <a:schemeClr val="dk1"/>
                </a:solidFill>
                <a:latin typeface="+mj-lt"/>
                <a:ea typeface="Calibri"/>
                <a:cs typeface="Calibri"/>
                <a:sym typeface="Calibri"/>
              </a:rPr>
              <a:t>Addition of extra computer storage area</a:t>
            </a:r>
            <a:endParaRPr sz="2800" dirty="0">
              <a:latin typeface="+mj-lt"/>
            </a:endParaRPr>
          </a:p>
          <a:p>
            <a:pPr marL="822960" lvl="1" indent="-274320">
              <a:spcBef>
                <a:spcPts val="600"/>
              </a:spcBef>
              <a:buClr>
                <a:schemeClr val="dk1"/>
              </a:buClr>
              <a:buSzPts val="2400"/>
              <a:buFont typeface="Arial"/>
              <a:buChar char="•"/>
            </a:pPr>
            <a:r>
              <a:rPr lang="en-US" sz="2800" dirty="0">
                <a:solidFill>
                  <a:schemeClr val="dk1"/>
                </a:solidFill>
                <a:latin typeface="+mj-lt"/>
                <a:ea typeface="Calibri"/>
                <a:cs typeface="Calibri"/>
                <a:sym typeface="Calibri"/>
              </a:rPr>
              <a:t>Power usage increase =&gt; Need solar upgrade to support increased system power usage – slightly better after grid-tie but no longer sufficient</a:t>
            </a:r>
            <a:endParaRPr sz="2800"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IT support pathway -</a:t>
            </a:r>
            <a:r>
              <a:rPr lang="en-US" dirty="0">
                <a:latin typeface="+mj-lt"/>
              </a:rPr>
              <a:t>&gt; </a:t>
            </a:r>
            <a:r>
              <a:rPr lang="en-US" sz="2800" dirty="0">
                <a:latin typeface="+mj-lt"/>
              </a:rPr>
              <a:t>urgent need, WhatsApp or call, 2 AM in the US</a:t>
            </a:r>
            <a:endParaRPr sz="2800" dirty="0">
              <a:latin typeface="+mj-lt"/>
            </a:endParaRPr>
          </a:p>
          <a:p>
            <a:pPr marL="274320" indent="-60960">
              <a:lnSpc>
                <a:spcPct val="90000"/>
              </a:lnSpc>
              <a:spcBef>
                <a:spcPts val="1200"/>
              </a:spcBef>
              <a:buClr>
                <a:schemeClr val="dk1"/>
              </a:buClr>
              <a:buSzPts val="2800"/>
              <a:buNone/>
            </a:pPr>
            <a:endParaRPr dirty="0">
              <a:solidFill>
                <a:schemeClr val="dk1"/>
              </a:solidFill>
              <a:latin typeface="+mj-lt"/>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3"/>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Barriers to EMR system Maintenance</a:t>
            </a:r>
            <a:endParaRPr sz="4500" dirty="0"/>
          </a:p>
        </p:txBody>
      </p:sp>
      <p:sp>
        <p:nvSpPr>
          <p:cNvPr id="378" name="Google Shape;378;p43"/>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548640" indent="-487680">
              <a:lnSpc>
                <a:spcPct val="90000"/>
              </a:lnSpc>
              <a:buClr>
                <a:schemeClr val="dk1"/>
              </a:buClr>
              <a:buSzPts val="2800"/>
              <a:buFont typeface="Calibri"/>
              <a:buChar char="●"/>
            </a:pPr>
            <a:r>
              <a:rPr lang="en-US" dirty="0"/>
              <a:t>local IT support of unreliable expertise</a:t>
            </a:r>
            <a:endParaRPr dirty="0"/>
          </a:p>
          <a:p>
            <a:pPr marL="548640" indent="-487680">
              <a:lnSpc>
                <a:spcPct val="90000"/>
              </a:lnSpc>
              <a:buSzPts val="2800"/>
              <a:buChar char="●"/>
            </a:pPr>
            <a:r>
              <a:rPr lang="en-US" dirty="0"/>
              <a:t>inconsistent internet connectivity</a:t>
            </a:r>
            <a:endParaRPr dirty="0"/>
          </a:p>
          <a:p>
            <a:pPr marL="548640" indent="-487680">
              <a:lnSpc>
                <a:spcPct val="90000"/>
              </a:lnSpc>
              <a:buSzPts val="2800"/>
              <a:buChar char="●"/>
            </a:pPr>
            <a:r>
              <a:rPr lang="en-US" dirty="0"/>
              <a:t>power interruptions</a:t>
            </a:r>
            <a:endParaRPr dirty="0"/>
          </a:p>
          <a:p>
            <a:pPr marL="548640" indent="-487680">
              <a:lnSpc>
                <a:spcPct val="90000"/>
              </a:lnSpc>
              <a:buSzPts val="2800"/>
              <a:buChar char="●"/>
            </a:pPr>
            <a:r>
              <a:rPr lang="en-US" dirty="0"/>
              <a:t>novice computer users attempting reboot</a:t>
            </a:r>
            <a:endParaRPr dirty="0"/>
          </a:p>
          <a:p>
            <a:pPr marL="548640" indent="-487680">
              <a:buSzPts val="2800"/>
              <a:buChar char="●"/>
            </a:pPr>
            <a:r>
              <a:rPr lang="en-US" dirty="0"/>
              <a:t>usual senescence of equipment</a:t>
            </a:r>
            <a:endParaRPr dirty="0"/>
          </a:p>
          <a:p>
            <a:pPr marL="548640" indent="-487680">
              <a:buSzPts val="2800"/>
              <a:buChar char="●"/>
            </a:pPr>
            <a:r>
              <a:rPr lang="en-US" dirty="0"/>
              <a:t>risk of theft</a:t>
            </a:r>
            <a:endParaRPr dirty="0"/>
          </a:p>
          <a:p>
            <a:pPr marL="548640" indent="-487680">
              <a:lnSpc>
                <a:spcPct val="90000"/>
              </a:lnSpc>
              <a:buSzPts val="2800"/>
              <a:buChar char="●"/>
            </a:pPr>
            <a:r>
              <a:rPr lang="en-US" dirty="0"/>
              <a:t>buying replacements locally versus transporting equipment</a:t>
            </a:r>
            <a:endParaRPr dirty="0"/>
          </a:p>
          <a:p>
            <a:pPr marL="0" indent="0">
              <a:lnSpc>
                <a:spcPct val="90000"/>
              </a:lnSpc>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4"/>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What</a:t>
            </a:r>
            <a:r>
              <a:rPr lang="en-US" sz="5280" dirty="0">
                <a:solidFill>
                  <a:schemeClr val="dk1"/>
                </a:solidFill>
                <a:latin typeface="Calibri"/>
                <a:ea typeface="Calibri"/>
                <a:cs typeface="Calibri"/>
                <a:sym typeface="Calibri"/>
              </a:rPr>
              <a:t> we can measure</a:t>
            </a:r>
            <a:endParaRPr dirty="0"/>
          </a:p>
        </p:txBody>
      </p:sp>
      <p:sp>
        <p:nvSpPr>
          <p:cNvPr id="384" name="Google Shape;384;p44"/>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548640" indent="-426720">
              <a:lnSpc>
                <a:spcPct val="115000"/>
              </a:lnSpc>
              <a:buSzPts val="2000"/>
              <a:buChar char="●"/>
            </a:pPr>
            <a:r>
              <a:rPr lang="en-US" sz="2400" u="sng" dirty="0">
                <a:solidFill>
                  <a:srgbClr val="0033CC"/>
                </a:solidFill>
                <a:latin typeface="Arial"/>
                <a:ea typeface="Arial"/>
                <a:cs typeface="Arial"/>
                <a:sym typeface="Arial"/>
                <a:hlinkClick r:id="rId3"/>
              </a:rPr>
              <a:t>Legacy Daily Patient Report</a:t>
            </a:r>
            <a:r>
              <a:rPr lang="en-US" sz="2400" dirty="0">
                <a:solidFill>
                  <a:srgbClr val="000000"/>
                </a:solidFill>
                <a:uFill>
                  <a:noFill/>
                </a:uFill>
                <a:latin typeface="Arial"/>
                <a:ea typeface="Arial"/>
                <a:cs typeface="Arial"/>
                <a:sym typeface="Arial"/>
                <a:hlinkClick r:id="rId3"/>
              </a:rPr>
              <a:t> - matches standard clinician OPD log report</a:t>
            </a:r>
            <a:endParaRPr sz="2400" dirty="0">
              <a:solidFill>
                <a:srgbClr val="000000"/>
              </a:solidFill>
              <a:uFill>
                <a:noFill/>
              </a:uFill>
              <a:latin typeface="Arial"/>
              <a:ea typeface="Arial"/>
              <a:cs typeface="Arial"/>
              <a:sym typeface="Arial"/>
              <a:hlinkClick r:id="rId3"/>
            </a:endParaRPr>
          </a:p>
          <a:p>
            <a:pPr marL="548640" indent="-426720">
              <a:lnSpc>
                <a:spcPct val="115000"/>
              </a:lnSpc>
              <a:buSzPts val="2000"/>
              <a:buChar char="●"/>
            </a:pPr>
            <a:r>
              <a:rPr lang="en-US" sz="2400" u="sng" dirty="0">
                <a:solidFill>
                  <a:srgbClr val="0033CC"/>
                </a:solidFill>
                <a:latin typeface="Arial"/>
                <a:ea typeface="Arial"/>
                <a:cs typeface="Arial"/>
                <a:sym typeface="Arial"/>
                <a:hlinkClick r:id="rId3"/>
              </a:rPr>
              <a:t>Diagnosis Patient Report</a:t>
            </a:r>
            <a:r>
              <a:rPr lang="en-US" sz="2400" dirty="0">
                <a:latin typeface="Arial"/>
                <a:ea typeface="Arial"/>
                <a:cs typeface="Arial"/>
                <a:sym typeface="Arial"/>
              </a:rPr>
              <a:t> - search by diagnosis code and age/date parameters</a:t>
            </a:r>
            <a:endParaRPr sz="2400" b="1" dirty="0">
              <a:latin typeface="Arial"/>
              <a:ea typeface="Arial"/>
              <a:cs typeface="Arial"/>
              <a:sym typeface="Arial"/>
            </a:endParaRPr>
          </a:p>
          <a:p>
            <a:pPr marL="548640" indent="-426720">
              <a:lnSpc>
                <a:spcPct val="115000"/>
              </a:lnSpc>
              <a:buSzPts val="2000"/>
              <a:buChar char="●"/>
            </a:pPr>
            <a:r>
              <a:rPr lang="en-US" sz="2400" u="sng" dirty="0">
                <a:solidFill>
                  <a:srgbClr val="0033CC"/>
                </a:solidFill>
                <a:latin typeface="Arial"/>
                <a:ea typeface="Arial"/>
                <a:cs typeface="Arial"/>
                <a:sym typeface="Arial"/>
                <a:hlinkClick r:id="rId3"/>
              </a:rPr>
              <a:t>Diagnosis Tally Report</a:t>
            </a:r>
            <a:r>
              <a:rPr lang="en-US" sz="2400" dirty="0">
                <a:solidFill>
                  <a:srgbClr val="0033CC"/>
                </a:solidFill>
                <a:uFill>
                  <a:noFill/>
                </a:uFill>
                <a:latin typeface="Arial"/>
                <a:ea typeface="Arial"/>
                <a:cs typeface="Arial"/>
                <a:sym typeface="Arial"/>
                <a:hlinkClick r:id="rId3"/>
              </a:rPr>
              <a:t> </a:t>
            </a:r>
            <a:r>
              <a:rPr lang="en-US" sz="2400" dirty="0">
                <a:solidFill>
                  <a:srgbClr val="000000"/>
                </a:solidFill>
                <a:uFill>
                  <a:noFill/>
                </a:uFill>
                <a:latin typeface="Arial"/>
                <a:ea typeface="Arial"/>
                <a:cs typeface="Arial"/>
                <a:sym typeface="Arial"/>
                <a:hlinkClick r:id="rId3"/>
              </a:rPr>
              <a:t>- tally of diagnoses used by date range</a:t>
            </a:r>
            <a:endParaRPr sz="2400" dirty="0">
              <a:solidFill>
                <a:srgbClr val="000000"/>
              </a:solidFill>
              <a:uFill>
                <a:noFill/>
              </a:uFill>
              <a:latin typeface="Arial"/>
              <a:ea typeface="Arial"/>
              <a:cs typeface="Arial"/>
              <a:sym typeface="Arial"/>
              <a:hlinkClick r:id="rId3"/>
            </a:endParaRPr>
          </a:p>
          <a:p>
            <a:pPr marL="548640" indent="-426720">
              <a:lnSpc>
                <a:spcPct val="115000"/>
              </a:lnSpc>
              <a:buSzPts val="2000"/>
              <a:buChar char="●"/>
            </a:pPr>
            <a:r>
              <a:rPr lang="en-US" sz="2400" u="sng" dirty="0">
                <a:solidFill>
                  <a:srgbClr val="0033CC"/>
                </a:solidFill>
                <a:latin typeface="Arial"/>
                <a:ea typeface="Arial"/>
                <a:cs typeface="Arial"/>
                <a:sym typeface="Arial"/>
                <a:hlinkClick r:id="rId3"/>
              </a:rPr>
              <a:t>Lab Tally Report</a:t>
            </a:r>
            <a:r>
              <a:rPr lang="en-US" sz="2400" dirty="0">
                <a:solidFill>
                  <a:srgbClr val="0033CC"/>
                </a:solidFill>
                <a:uFill>
                  <a:noFill/>
                </a:uFill>
                <a:latin typeface="Arial"/>
                <a:ea typeface="Arial"/>
                <a:cs typeface="Arial"/>
                <a:sym typeface="Arial"/>
                <a:hlinkClick r:id="rId3"/>
              </a:rPr>
              <a:t> </a:t>
            </a:r>
            <a:r>
              <a:rPr lang="en-US" sz="2400" dirty="0">
                <a:solidFill>
                  <a:srgbClr val="000000"/>
                </a:solidFill>
                <a:uFill>
                  <a:noFill/>
                </a:uFill>
                <a:latin typeface="Arial"/>
                <a:ea typeface="Arial"/>
                <a:cs typeface="Arial"/>
                <a:sym typeface="Arial"/>
                <a:hlinkClick r:id="rId3"/>
              </a:rPr>
              <a:t>- tally of labs ordered by date range</a:t>
            </a:r>
            <a:endParaRPr sz="2400" dirty="0">
              <a:solidFill>
                <a:srgbClr val="000000"/>
              </a:solidFill>
              <a:uFill>
                <a:noFill/>
              </a:uFill>
              <a:latin typeface="Arial"/>
              <a:ea typeface="Arial"/>
              <a:cs typeface="Arial"/>
              <a:sym typeface="Arial"/>
              <a:hlinkClick r:id="rId3"/>
            </a:endParaRPr>
          </a:p>
          <a:p>
            <a:pPr marL="548640" indent="-426720">
              <a:lnSpc>
                <a:spcPct val="115000"/>
              </a:lnSpc>
              <a:buSzPts val="2000"/>
              <a:buChar char="●"/>
            </a:pPr>
            <a:r>
              <a:rPr lang="en-US" sz="2400" u="sng" dirty="0">
                <a:solidFill>
                  <a:srgbClr val="0033CC"/>
                </a:solidFill>
                <a:latin typeface="Arial"/>
                <a:ea typeface="Arial"/>
                <a:cs typeface="Arial"/>
                <a:sym typeface="Arial"/>
                <a:hlinkClick r:id="rId3"/>
              </a:rPr>
              <a:t>Med Tally Report</a:t>
            </a:r>
            <a:r>
              <a:rPr lang="en-US" sz="2400" dirty="0">
                <a:solidFill>
                  <a:srgbClr val="0033CC"/>
                </a:solidFill>
                <a:uFill>
                  <a:noFill/>
                </a:uFill>
                <a:latin typeface="Arial"/>
                <a:ea typeface="Arial"/>
                <a:cs typeface="Arial"/>
                <a:sym typeface="Arial"/>
                <a:hlinkClick r:id="rId3"/>
              </a:rPr>
              <a:t> </a:t>
            </a:r>
            <a:r>
              <a:rPr lang="en-US" sz="2400" dirty="0">
                <a:solidFill>
                  <a:srgbClr val="000000"/>
                </a:solidFill>
                <a:uFill>
                  <a:noFill/>
                </a:uFill>
                <a:latin typeface="Arial"/>
                <a:ea typeface="Arial"/>
                <a:cs typeface="Arial"/>
                <a:sym typeface="Arial"/>
                <a:hlinkClick r:id="rId3"/>
              </a:rPr>
              <a:t>- tally of meds ordered by date range</a:t>
            </a:r>
            <a:endParaRPr sz="2400" dirty="0">
              <a:solidFill>
                <a:srgbClr val="000000"/>
              </a:solidFill>
              <a:uFill>
                <a:noFill/>
              </a:uFill>
              <a:latin typeface="Arial"/>
              <a:ea typeface="Arial"/>
              <a:cs typeface="Arial"/>
              <a:sym typeface="Arial"/>
              <a:hlinkClick r:id="rId3"/>
            </a:endParaRPr>
          </a:p>
          <a:p>
            <a:pPr marL="548640" indent="-426720">
              <a:lnSpc>
                <a:spcPct val="115000"/>
              </a:lnSpc>
              <a:buSzPts val="2000"/>
              <a:buChar char="●"/>
            </a:pPr>
            <a:r>
              <a:rPr lang="en-US" sz="2400" u="sng" dirty="0">
                <a:solidFill>
                  <a:srgbClr val="0033CC"/>
                </a:solidFill>
                <a:latin typeface="Arial"/>
                <a:ea typeface="Arial"/>
                <a:cs typeface="Arial"/>
                <a:sym typeface="Arial"/>
                <a:hlinkClick r:id="rId3"/>
              </a:rPr>
              <a:t>Clinician Tally Report</a:t>
            </a:r>
            <a:r>
              <a:rPr lang="en-US" sz="2400" dirty="0">
                <a:solidFill>
                  <a:srgbClr val="0033CC"/>
                </a:solidFill>
                <a:uFill>
                  <a:noFill/>
                </a:uFill>
                <a:latin typeface="Arial"/>
                <a:ea typeface="Arial"/>
                <a:cs typeface="Arial"/>
                <a:sym typeface="Arial"/>
                <a:hlinkClick r:id="rId3"/>
              </a:rPr>
              <a:t> </a:t>
            </a:r>
            <a:r>
              <a:rPr lang="en-US" sz="2400" dirty="0">
                <a:solidFill>
                  <a:srgbClr val="000000"/>
                </a:solidFill>
                <a:uFill>
                  <a:noFill/>
                </a:uFill>
                <a:latin typeface="Arial"/>
                <a:ea typeface="Arial"/>
                <a:cs typeface="Arial"/>
                <a:sym typeface="Arial"/>
                <a:hlinkClick r:id="rId3"/>
              </a:rPr>
              <a:t>- number of patients seen per clinician by date range</a:t>
            </a:r>
            <a:endParaRPr sz="2400" dirty="0">
              <a:solidFill>
                <a:srgbClr val="000000"/>
              </a:solidFill>
              <a:uFill>
                <a:noFill/>
              </a:uFill>
              <a:latin typeface="Arial"/>
              <a:ea typeface="Arial"/>
              <a:cs typeface="Arial"/>
              <a:sym typeface="Arial"/>
              <a:hlinkClick r:id="rId3"/>
            </a:endParaRPr>
          </a:p>
          <a:p>
            <a:pPr marL="548640" indent="-426720">
              <a:lnSpc>
                <a:spcPct val="115000"/>
              </a:lnSpc>
              <a:buSzPts val="2000"/>
              <a:buChar char="●"/>
            </a:pPr>
            <a:r>
              <a:rPr lang="en-US" sz="2400" u="sng" dirty="0">
                <a:solidFill>
                  <a:srgbClr val="0033CC"/>
                </a:solidFill>
                <a:latin typeface="Arial"/>
                <a:ea typeface="Arial"/>
                <a:cs typeface="Arial"/>
                <a:sym typeface="Arial"/>
                <a:hlinkClick r:id="rId3"/>
              </a:rPr>
              <a:t>Outstanding Accounts</a:t>
            </a:r>
            <a:r>
              <a:rPr lang="en-US" sz="2400" dirty="0">
                <a:solidFill>
                  <a:srgbClr val="000000"/>
                </a:solidFill>
                <a:uFill>
                  <a:noFill/>
                </a:uFill>
                <a:latin typeface="Arial"/>
                <a:ea typeface="Arial"/>
                <a:cs typeface="Arial"/>
                <a:sym typeface="Arial"/>
                <a:hlinkClick r:id="rId3"/>
              </a:rPr>
              <a:t> </a:t>
            </a:r>
            <a:endParaRPr sz="2400" dirty="0">
              <a:solidFill>
                <a:srgbClr val="000000"/>
              </a:solidFill>
              <a:uFill>
                <a:noFill/>
              </a:uFill>
              <a:latin typeface="Arial"/>
              <a:ea typeface="Arial"/>
              <a:cs typeface="Arial"/>
              <a:sym typeface="Arial"/>
              <a:hlinkClick r:id="rId3"/>
            </a:endParaRPr>
          </a:p>
          <a:p>
            <a:pPr marL="548640" indent="-426720">
              <a:lnSpc>
                <a:spcPct val="115000"/>
              </a:lnSpc>
              <a:buSzPts val="2000"/>
              <a:buChar char="●"/>
            </a:pPr>
            <a:r>
              <a:rPr lang="en-US" sz="2400" u="sng" dirty="0">
                <a:solidFill>
                  <a:srgbClr val="0033CC"/>
                </a:solidFill>
                <a:latin typeface="Arial"/>
                <a:ea typeface="Arial"/>
                <a:cs typeface="Arial"/>
                <a:sym typeface="Arial"/>
                <a:hlinkClick r:id="rId3"/>
              </a:rPr>
              <a:t>HMIS Form 105</a:t>
            </a:r>
            <a:r>
              <a:rPr lang="en-US" sz="2400" dirty="0">
                <a:solidFill>
                  <a:srgbClr val="0033CC"/>
                </a:solidFill>
                <a:uFill>
                  <a:noFill/>
                </a:uFill>
                <a:latin typeface="Arial"/>
                <a:ea typeface="Arial"/>
                <a:cs typeface="Arial"/>
                <a:sym typeface="Arial"/>
                <a:hlinkClick r:id="rId3"/>
              </a:rPr>
              <a:t> </a:t>
            </a:r>
            <a:r>
              <a:rPr lang="en-US" sz="2400" dirty="0">
                <a:solidFill>
                  <a:srgbClr val="000000"/>
                </a:solidFill>
                <a:uFill>
                  <a:noFill/>
                </a:uFill>
                <a:latin typeface="Arial"/>
                <a:ea typeface="Arial"/>
                <a:cs typeface="Arial"/>
                <a:sym typeface="Arial"/>
                <a:hlinkClick r:id="rId3"/>
              </a:rPr>
              <a:t>(inaccurate)</a:t>
            </a:r>
            <a:endParaRPr sz="2400" dirty="0">
              <a:solidFill>
                <a:srgbClr val="000000"/>
              </a:solidFill>
              <a:uFill>
                <a:noFill/>
              </a:uFill>
              <a:latin typeface="Arial"/>
              <a:ea typeface="Arial"/>
              <a:cs typeface="Arial"/>
              <a:sym typeface="Arial"/>
              <a:hlinkClick r:id="rId3"/>
            </a:endParaRPr>
          </a:p>
          <a:p>
            <a:pPr marL="0" indent="0">
              <a:lnSpc>
                <a:spcPct val="90000"/>
              </a:lnSpc>
              <a:buNone/>
            </a:pPr>
            <a:endParaRPr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5"/>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What we hope to measure</a:t>
            </a:r>
            <a:endParaRPr sz="4500" dirty="0"/>
          </a:p>
        </p:txBody>
      </p:sp>
      <p:sp>
        <p:nvSpPr>
          <p:cNvPr id="390" name="Google Shape;390;p45"/>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548640" indent="-487680">
              <a:lnSpc>
                <a:spcPct val="90000"/>
              </a:lnSpc>
              <a:buClr>
                <a:schemeClr val="dk1"/>
              </a:buClr>
              <a:buSzPts val="2800"/>
              <a:buFont typeface="Calibri"/>
              <a:buChar char="●"/>
            </a:pPr>
            <a:r>
              <a:rPr lang="en-US"/>
              <a:t>automate HMIS 105 monthly reporting</a:t>
            </a:r>
            <a:endParaRPr/>
          </a:p>
          <a:p>
            <a:pPr marL="548640" indent="-487680">
              <a:lnSpc>
                <a:spcPct val="90000"/>
              </a:lnSpc>
              <a:buSzPts val="2800"/>
              <a:buChar char="●"/>
            </a:pPr>
            <a:r>
              <a:rPr lang="en-US"/>
              <a:t>track utilization and outcomes with new maternity center</a:t>
            </a:r>
            <a:endParaRPr/>
          </a:p>
          <a:p>
            <a:pPr marL="548640" indent="-487680">
              <a:lnSpc>
                <a:spcPct val="90000"/>
              </a:lnSpc>
              <a:buSzPts val="2800"/>
              <a:buChar char="●"/>
            </a:pPr>
            <a:r>
              <a:rPr lang="en-US"/>
              <a:t>locally generated clinical question quality improvement queries</a:t>
            </a:r>
            <a:endParaRPr/>
          </a:p>
          <a:p>
            <a:pPr marL="0" indent="0">
              <a:lnSpc>
                <a:spcPct val="90000"/>
              </a:lnSpc>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6"/>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Examples of data informing practice</a:t>
            </a:r>
            <a:endParaRPr sz="4500" dirty="0"/>
          </a:p>
        </p:txBody>
      </p:sp>
      <p:sp>
        <p:nvSpPr>
          <p:cNvPr id="396" name="Google Shape;396;p46"/>
          <p:cNvSpPr txBox="1">
            <a:spLocks noGrp="1"/>
          </p:cNvSpPr>
          <p:nvPr>
            <p:ph type="body" idx="2"/>
          </p:nvPr>
        </p:nvSpPr>
        <p:spPr>
          <a:xfrm>
            <a:off x="7406640" y="2190750"/>
            <a:ext cx="6217920" cy="5221440"/>
          </a:xfrm>
          <a:prstGeom prst="rect">
            <a:avLst/>
          </a:prstGeom>
        </p:spPr>
        <p:txBody>
          <a:bodyPr spcFirstLastPara="1" vert="horz" wrap="square" lIns="109710" tIns="54840" rIns="109710" bIns="54840" rtlCol="0" anchor="t" anchorCtr="0">
            <a:noAutofit/>
          </a:bodyPr>
          <a:lstStyle/>
          <a:p>
            <a:pPr marL="0" indent="0">
              <a:spcBef>
                <a:spcPts val="1200"/>
              </a:spcBef>
              <a:buNone/>
            </a:pPr>
            <a:r>
              <a:rPr lang="en-US" sz="2880" b="1" dirty="0"/>
              <a:t>Ex. </a:t>
            </a:r>
            <a:r>
              <a:rPr lang="en-US" sz="2880" dirty="0"/>
              <a:t>2013 retrospective chart review on diarrheal illness encounters, by village frequency</a:t>
            </a:r>
            <a:endParaRPr sz="2880" dirty="0"/>
          </a:p>
          <a:p>
            <a:pPr marL="548640" indent="-457200">
              <a:spcBef>
                <a:spcPts val="1200"/>
              </a:spcBef>
              <a:buSzPts val="2400"/>
            </a:pPr>
            <a:r>
              <a:rPr lang="en-US" sz="2880" dirty="0"/>
              <a:t>semi-randomized survey of highest and lowest frequency villages by VHTs for habits</a:t>
            </a:r>
            <a:endParaRPr sz="2880" dirty="0"/>
          </a:p>
          <a:p>
            <a:pPr marL="548640" indent="-457200">
              <a:spcBef>
                <a:spcPts val="0"/>
              </a:spcBef>
              <a:buSzPts val="2400"/>
            </a:pPr>
            <a:r>
              <a:rPr lang="en-US" sz="2880" dirty="0"/>
              <a:t>targeted community education</a:t>
            </a:r>
            <a:endParaRPr sz="2880" dirty="0"/>
          </a:p>
        </p:txBody>
      </p:sp>
      <p:sp>
        <p:nvSpPr>
          <p:cNvPr id="397" name="Google Shape;397;p46"/>
          <p:cNvSpPr txBox="1">
            <a:spLocks noGrp="1"/>
          </p:cNvSpPr>
          <p:nvPr>
            <p:ph type="body" idx="1"/>
          </p:nvPr>
        </p:nvSpPr>
        <p:spPr>
          <a:xfrm>
            <a:off x="1005840" y="2346450"/>
            <a:ext cx="6217920" cy="4942440"/>
          </a:xfrm>
          <a:prstGeom prst="rect">
            <a:avLst/>
          </a:prstGeom>
          <a:noFill/>
          <a:ln>
            <a:noFill/>
          </a:ln>
        </p:spPr>
        <p:txBody>
          <a:bodyPr spcFirstLastPara="1" vert="horz" wrap="square" lIns="109710" tIns="54840" rIns="109710" bIns="54840" rtlCol="0" anchor="t" anchorCtr="0">
            <a:noAutofit/>
          </a:bodyPr>
          <a:lstStyle/>
          <a:p>
            <a:pPr marL="0" indent="0">
              <a:spcBef>
                <a:spcPts val="0"/>
              </a:spcBef>
              <a:buClr>
                <a:schemeClr val="dk1"/>
              </a:buClr>
              <a:buSzPts val="2800"/>
              <a:buNone/>
            </a:pPr>
            <a:r>
              <a:rPr lang="en-US" sz="2880" b="1" dirty="0"/>
              <a:t>Ex.</a:t>
            </a:r>
            <a:r>
              <a:rPr lang="en-US" sz="2880" dirty="0"/>
              <a:t> Top 10 communicable diseases</a:t>
            </a:r>
            <a:endParaRPr sz="2880" dirty="0"/>
          </a:p>
          <a:p>
            <a:pPr marL="548640" indent="-457200">
              <a:spcBef>
                <a:spcPts val="0"/>
              </a:spcBef>
              <a:buSzPts val="2400"/>
            </a:pPr>
            <a:r>
              <a:rPr lang="en-US" sz="2880" dirty="0"/>
              <a:t>collaborative logic model for VHT training and community education outreach</a:t>
            </a:r>
            <a:endParaRPr sz="2880" dirty="0"/>
          </a:p>
          <a:p>
            <a:pPr marL="0" indent="0">
              <a:spcBef>
                <a:spcPts val="0"/>
              </a:spcBef>
              <a:buClr>
                <a:schemeClr val="dk1"/>
              </a:buClr>
              <a:buSzPts val="2800"/>
              <a:buNone/>
            </a:pPr>
            <a:endParaRPr sz="2880" dirty="0">
              <a:highlight>
                <a:srgbClr val="FFFF00"/>
              </a:highlight>
            </a:endParaRPr>
          </a:p>
          <a:p>
            <a:pPr marL="0" indent="0">
              <a:spcBef>
                <a:spcPts val="0"/>
              </a:spcBef>
              <a:buClr>
                <a:schemeClr val="dk1"/>
              </a:buClr>
              <a:buSzPts val="2800"/>
              <a:buNone/>
            </a:pPr>
            <a:endParaRPr sz="2880" dirty="0">
              <a:highlight>
                <a:srgbClr val="FFFF00"/>
              </a:highlight>
            </a:endParaRPr>
          </a:p>
          <a:p>
            <a:pPr marL="0" indent="0">
              <a:spcBef>
                <a:spcPts val="0"/>
              </a:spcBef>
              <a:buClr>
                <a:schemeClr val="dk1"/>
              </a:buClr>
              <a:buSzPts val="2800"/>
              <a:buNone/>
            </a:pPr>
            <a:r>
              <a:rPr lang="en-US" sz="2880" b="1" dirty="0"/>
              <a:t>Ex. </a:t>
            </a:r>
            <a:r>
              <a:rPr lang="en-US" sz="2880" dirty="0"/>
              <a:t>Revising supervision policy and volunteer expectations</a:t>
            </a:r>
            <a:endParaRPr sz="2880" dirty="0"/>
          </a:p>
          <a:p>
            <a:pPr marL="548640" indent="-457200">
              <a:spcBef>
                <a:spcPts val="0"/>
              </a:spcBef>
              <a:buSzPts val="2400"/>
            </a:pPr>
            <a:r>
              <a:rPr lang="en-US" sz="2880" dirty="0"/>
              <a:t>based on review of medical student charting</a:t>
            </a:r>
            <a:endParaRPr sz="288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7"/>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548640" indent="-487680">
              <a:lnSpc>
                <a:spcPct val="90000"/>
              </a:lnSpc>
              <a:buSzPts val="2800"/>
            </a:pPr>
            <a:r>
              <a:rPr lang="en-US" dirty="0"/>
              <a:t>Ex. Follow-up data 2011 on malaria cases seen/treated in pediatrics</a:t>
            </a:r>
            <a:endParaRPr dirty="0"/>
          </a:p>
          <a:p>
            <a:pPr marL="1097280" lvl="1" indent="-457200">
              <a:spcBef>
                <a:spcPts val="0"/>
              </a:spcBef>
              <a:buSzPts val="2400"/>
              <a:buChar char="•"/>
            </a:pPr>
            <a:r>
              <a:rPr lang="en-US" sz="2800" dirty="0"/>
              <a:t>for grantor feedback after donation of new microscope to lab</a:t>
            </a:r>
            <a:endParaRPr sz="2800" dirty="0"/>
          </a:p>
          <a:p>
            <a:pPr marL="548640" indent="0">
              <a:lnSpc>
                <a:spcPct val="90000"/>
              </a:lnSpc>
              <a:buNone/>
            </a:pPr>
            <a:endParaRPr dirty="0"/>
          </a:p>
          <a:p>
            <a:pPr marL="548640" indent="-487680">
              <a:lnSpc>
                <a:spcPct val="90000"/>
              </a:lnSpc>
              <a:buSzPts val="2800"/>
            </a:pPr>
            <a:r>
              <a:rPr lang="en-US" dirty="0"/>
              <a:t>Ex. Annual report donor infographic</a:t>
            </a:r>
            <a:endParaRPr dirty="0"/>
          </a:p>
          <a:p>
            <a:pPr marL="0" indent="0">
              <a:lnSpc>
                <a:spcPct val="90000"/>
              </a:lnSpc>
              <a:buNone/>
            </a:pPr>
            <a:endParaRPr dirty="0"/>
          </a:p>
          <a:p>
            <a:pPr marL="548640" indent="-487680">
              <a:lnSpc>
                <a:spcPct val="90000"/>
              </a:lnSpc>
              <a:buSzPts val="2800"/>
            </a:pPr>
            <a:r>
              <a:rPr lang="en-US" dirty="0"/>
              <a:t>Ex. Tracking distribution of kits</a:t>
            </a:r>
            <a:endParaRPr dirty="0"/>
          </a:p>
          <a:p>
            <a:pPr marL="1097280" lvl="1" indent="-457200">
              <a:spcBef>
                <a:spcPts val="0"/>
              </a:spcBef>
              <a:buSzPts val="2400"/>
              <a:buChar char="•"/>
            </a:pPr>
            <a:r>
              <a:rPr lang="en-US" sz="2800" dirty="0" err="1"/>
              <a:t>Maama</a:t>
            </a:r>
            <a:r>
              <a:rPr lang="en-US" sz="2800" dirty="0"/>
              <a:t> kits (clean delivery kits)</a:t>
            </a:r>
            <a:endParaRPr sz="2800" dirty="0"/>
          </a:p>
          <a:p>
            <a:pPr marL="1097280" lvl="1" indent="-457200">
              <a:spcBef>
                <a:spcPts val="0"/>
              </a:spcBef>
              <a:buSzPts val="2400"/>
              <a:buChar char="•"/>
            </a:pPr>
            <a:r>
              <a:rPr lang="en-US" sz="2800" dirty="0"/>
              <a:t>mosquito nets</a:t>
            </a:r>
            <a:endParaRPr sz="2800" dirty="0"/>
          </a:p>
          <a:p>
            <a:pPr marL="0" indent="0">
              <a:lnSpc>
                <a:spcPct val="90000"/>
              </a:lnSpc>
              <a:buNone/>
            </a:pPr>
            <a:endParaRPr dirty="0"/>
          </a:p>
        </p:txBody>
      </p:sp>
      <p:sp>
        <p:nvSpPr>
          <p:cNvPr id="403" name="Google Shape;403;p47"/>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Examples of data for grants/fundraising</a:t>
            </a:r>
            <a:endParaRPr sz="4500" dirty="0"/>
          </a:p>
        </p:txBody>
      </p:sp>
      <p:pic>
        <p:nvPicPr>
          <p:cNvPr id="404" name="Google Shape;404;p47"/>
          <p:cNvPicPr preferRelativeResize="0"/>
          <p:nvPr/>
        </p:nvPicPr>
        <p:blipFill>
          <a:blip r:embed="rId3">
            <a:alphaModFix/>
          </a:blip>
          <a:stretch>
            <a:fillRect/>
          </a:stretch>
        </p:blipFill>
        <p:spPr>
          <a:xfrm>
            <a:off x="8446131" y="3638576"/>
            <a:ext cx="5351844" cy="34787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8"/>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Anticipated Consequences</a:t>
            </a:r>
            <a:endParaRPr sz="4500" dirty="0"/>
          </a:p>
        </p:txBody>
      </p:sp>
      <p:sp>
        <p:nvSpPr>
          <p:cNvPr id="410" name="Google Shape;410;p48"/>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dirty="0">
                <a:solidFill>
                  <a:schemeClr val="dk1"/>
                </a:solidFill>
                <a:latin typeface="+mj-lt"/>
                <a:ea typeface="Calibri"/>
                <a:cs typeface="Calibri"/>
                <a:sym typeface="Calibri"/>
              </a:rPr>
              <a:t>Maintenance needs/costs</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Teaching computer competency</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Documentation time</a:t>
            </a:r>
            <a:endParaRPr dirty="0">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9"/>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Unintended Consequences</a:t>
            </a:r>
            <a:endParaRPr sz="4500" dirty="0"/>
          </a:p>
        </p:txBody>
      </p:sp>
      <p:sp>
        <p:nvSpPr>
          <p:cNvPr id="417" name="Google Shape;417;p49"/>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dirty="0">
                <a:solidFill>
                  <a:schemeClr val="dk1"/>
                </a:solidFill>
                <a:latin typeface="+mj-lt"/>
                <a:ea typeface="Calibri"/>
                <a:cs typeface="Calibri"/>
                <a:sym typeface="Calibri"/>
              </a:rPr>
              <a:t>Visitor/learner perception skewed on “normal”</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Visitor expectations of “rural care”</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Patient expectations</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Potential employees</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Data usage (Windows updates, Face</a:t>
            </a:r>
            <a:r>
              <a:rPr lang="en-US" dirty="0">
                <a:latin typeface="+mj-lt"/>
              </a:rPr>
              <a:t>book, etc.)</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Outsider expectations (officials, etc.)</a:t>
            </a:r>
            <a:endParaRPr dirty="0">
              <a:latin typeface="+mj-lt"/>
            </a:endParaRPr>
          </a:p>
          <a:p>
            <a:pPr marL="274320" indent="-60960">
              <a:lnSpc>
                <a:spcPct val="90000"/>
              </a:lnSpc>
              <a:spcBef>
                <a:spcPts val="1200"/>
              </a:spcBef>
              <a:buClr>
                <a:schemeClr val="dk1"/>
              </a:buClr>
              <a:buSzPts val="2800"/>
              <a:buNone/>
            </a:pPr>
            <a:endParaRPr dirty="0">
              <a:solidFill>
                <a:schemeClr val="dk1"/>
              </a:solidFill>
              <a:latin typeface="+mj-lt"/>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0"/>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Monitoring Users</a:t>
            </a:r>
            <a:endParaRPr sz="4500" dirty="0"/>
          </a:p>
        </p:txBody>
      </p:sp>
      <p:sp>
        <p:nvSpPr>
          <p:cNvPr id="424" name="Google Shape;424;p50"/>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dirty="0">
                <a:solidFill>
                  <a:schemeClr val="dk1"/>
                </a:solidFill>
                <a:latin typeface="+mj-lt"/>
                <a:ea typeface="Calibri"/>
                <a:cs typeface="Calibri"/>
                <a:sym typeface="Calibri"/>
              </a:rPr>
              <a:t>Ugandan clinicians</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US-based visiting medical students/residents/preceptors</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MPH interns</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Non-affiliated visitors</a:t>
            </a:r>
            <a:endParaRPr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1"/>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User Perspective</a:t>
            </a:r>
            <a:endParaRPr sz="4500" dirty="0"/>
          </a:p>
        </p:txBody>
      </p:sp>
      <p:sp>
        <p:nvSpPr>
          <p:cNvPr id="430" name="Google Shape;430;p51"/>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dirty="0">
                <a:solidFill>
                  <a:schemeClr val="dk1"/>
                </a:solidFill>
                <a:latin typeface="+mj-lt"/>
                <a:ea typeface="Calibri"/>
                <a:cs typeface="Calibri"/>
                <a:sym typeface="Calibri"/>
              </a:rPr>
              <a:t>US-based learners and Ugandan clinicians</a:t>
            </a:r>
            <a:endParaRPr dirty="0">
              <a:latin typeface="+mj-lt"/>
            </a:endParaRPr>
          </a:p>
          <a:p>
            <a:pPr marL="822960" lvl="1" indent="-274320">
              <a:spcBef>
                <a:spcPts val="600"/>
              </a:spcBef>
              <a:buClr>
                <a:schemeClr val="dk1"/>
              </a:buClr>
              <a:buSzPts val="2400"/>
              <a:buFont typeface="Arial"/>
              <a:buChar char="•"/>
            </a:pPr>
            <a:r>
              <a:rPr lang="en-US" sz="3200" dirty="0">
                <a:solidFill>
                  <a:schemeClr val="dk1"/>
                </a:solidFill>
                <a:latin typeface="+mj-lt"/>
                <a:ea typeface="Calibri"/>
                <a:cs typeface="Calibri"/>
                <a:sym typeface="Calibri"/>
              </a:rPr>
              <a:t>Features versus function </a:t>
            </a:r>
            <a:r>
              <a:rPr lang="en-US" sz="2400" dirty="0">
                <a:solidFill>
                  <a:schemeClr val="dk1"/>
                </a:solidFill>
                <a:latin typeface="+mj-lt"/>
                <a:ea typeface="Calibri"/>
                <a:cs typeface="Calibri"/>
                <a:sym typeface="Calibri"/>
              </a:rPr>
              <a:t>(usually complaints more from US &gt; Ugandan)</a:t>
            </a:r>
            <a:endParaRPr sz="2400" dirty="0">
              <a:latin typeface="+mj-lt"/>
            </a:endParaRPr>
          </a:p>
          <a:p>
            <a:pPr marL="1371600" lvl="2" indent="-274320">
              <a:spcBef>
                <a:spcPts val="600"/>
              </a:spcBef>
              <a:buClr>
                <a:schemeClr val="dk1"/>
              </a:buClr>
              <a:buSzPts val="2000"/>
              <a:buFont typeface="Arial"/>
              <a:buChar char="•"/>
            </a:pPr>
            <a:r>
              <a:rPr lang="en-US" sz="3200" dirty="0">
                <a:solidFill>
                  <a:schemeClr val="dk1"/>
                </a:solidFill>
                <a:latin typeface="+mj-lt"/>
                <a:ea typeface="Calibri"/>
                <a:cs typeface="Calibri"/>
                <a:sym typeface="Calibri"/>
              </a:rPr>
              <a:t>Some visitors wish for more complex features</a:t>
            </a:r>
            <a:r>
              <a:rPr lang="en-US" sz="2000" dirty="0">
                <a:solidFill>
                  <a:schemeClr val="dk1"/>
                </a:solidFill>
                <a:latin typeface="+mj-lt"/>
                <a:ea typeface="Calibri"/>
                <a:cs typeface="Calibri"/>
                <a:sym typeface="Calibri"/>
              </a:rPr>
              <a:t> (“Why can’t it do this”)</a:t>
            </a:r>
            <a:endParaRPr sz="2000" dirty="0">
              <a:latin typeface="+mj-lt"/>
            </a:endParaRPr>
          </a:p>
          <a:p>
            <a:pPr marL="1371600" lvl="2" indent="-274320">
              <a:spcBef>
                <a:spcPts val="600"/>
              </a:spcBef>
              <a:buClr>
                <a:schemeClr val="dk1"/>
              </a:buClr>
              <a:buSzPts val="2000"/>
              <a:buFont typeface="Arial"/>
              <a:buChar char="•"/>
            </a:pPr>
            <a:r>
              <a:rPr lang="en-US" sz="3200" dirty="0">
                <a:solidFill>
                  <a:schemeClr val="dk1"/>
                </a:solidFill>
                <a:latin typeface="+mj-lt"/>
                <a:ea typeface="Calibri"/>
                <a:cs typeface="Calibri"/>
                <a:sym typeface="Calibri"/>
              </a:rPr>
              <a:t>Some visitors wish for paper </a:t>
            </a:r>
            <a:r>
              <a:rPr lang="en-US" sz="2000" dirty="0">
                <a:solidFill>
                  <a:schemeClr val="dk1"/>
                </a:solidFill>
                <a:latin typeface="+mj-lt"/>
                <a:ea typeface="Calibri"/>
                <a:cs typeface="Calibri"/>
                <a:sym typeface="Calibri"/>
              </a:rPr>
              <a:t>(“I didn’t come to Africa to have to use a computer”)</a:t>
            </a:r>
            <a:endParaRPr sz="2000" dirty="0">
              <a:latin typeface="+mj-lt"/>
            </a:endParaRPr>
          </a:p>
          <a:p>
            <a:pPr marL="822960" lvl="1" indent="-274320">
              <a:spcBef>
                <a:spcPts val="600"/>
              </a:spcBef>
              <a:buClr>
                <a:schemeClr val="dk1"/>
              </a:buClr>
              <a:buSzPts val="2400"/>
              <a:buFont typeface="Arial"/>
              <a:buChar char="•"/>
            </a:pPr>
            <a:r>
              <a:rPr lang="en-US" sz="3200" dirty="0">
                <a:solidFill>
                  <a:schemeClr val="dk1"/>
                </a:solidFill>
                <a:latin typeface="+mj-lt"/>
                <a:ea typeface="Calibri"/>
                <a:cs typeface="Calibri"/>
                <a:sym typeface="Calibri"/>
              </a:rPr>
              <a:t>Value-added to increase computer literacy skills and improve information available to clinicians to provide patient care</a:t>
            </a:r>
            <a:endParaRPr sz="3200" dirty="0">
              <a:latin typeface="+mj-lt"/>
            </a:endParaRPr>
          </a:p>
          <a:p>
            <a:pPr marL="274320" indent="-60960">
              <a:lnSpc>
                <a:spcPct val="90000"/>
              </a:lnSpc>
              <a:spcBef>
                <a:spcPts val="1200"/>
              </a:spcBef>
              <a:buClr>
                <a:schemeClr val="dk1"/>
              </a:buClr>
              <a:buSzPts val="2800"/>
              <a:buNone/>
            </a:pPr>
            <a:endParaRPr dirty="0">
              <a:solidFill>
                <a:schemeClr val="dk1"/>
              </a:solidFill>
              <a:latin typeface="+mj-lt"/>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nSpc>
                <a:spcPct val="90000"/>
              </a:lnSpc>
              <a:spcBef>
                <a:spcPts val="0"/>
              </a:spcBef>
              <a:buClr>
                <a:schemeClr val="dk1"/>
              </a:buClr>
              <a:buSzPts val="4400"/>
            </a:pPr>
            <a:r>
              <a:rPr lang="en-US" sz="4500" dirty="0">
                <a:solidFill>
                  <a:schemeClr val="dk1"/>
                </a:solidFill>
                <a:ea typeface="Calibri"/>
                <a:cs typeface="Calibri"/>
                <a:sym typeface="Calibri"/>
              </a:rPr>
              <a:t>Group assessment</a:t>
            </a:r>
            <a:endParaRPr sz="4500" dirty="0"/>
          </a:p>
        </p:txBody>
      </p:sp>
      <p:sp>
        <p:nvSpPr>
          <p:cNvPr id="107" name="Google Shape;107;p16"/>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dirty="0">
                <a:solidFill>
                  <a:schemeClr val="dk1"/>
                </a:solidFill>
                <a:latin typeface="Arial (Body)"/>
                <a:ea typeface="Calibri"/>
                <a:cs typeface="Calibri"/>
                <a:sym typeface="Calibri"/>
              </a:rPr>
              <a:t>What setting are you involved in?</a:t>
            </a:r>
            <a:endParaRPr dirty="0">
              <a:latin typeface="Arial (Body)"/>
            </a:endParaRPr>
          </a:p>
          <a:p>
            <a:pPr marL="274320" indent="-274320">
              <a:lnSpc>
                <a:spcPct val="90000"/>
              </a:lnSpc>
              <a:spcBef>
                <a:spcPts val="1200"/>
              </a:spcBef>
              <a:buClr>
                <a:schemeClr val="dk1"/>
              </a:buClr>
              <a:buSzPts val="2800"/>
              <a:buFont typeface="Arial"/>
              <a:buChar char="•"/>
            </a:pPr>
            <a:r>
              <a:rPr lang="en-US" dirty="0">
                <a:solidFill>
                  <a:schemeClr val="dk1"/>
                </a:solidFill>
                <a:latin typeface="Arial (Body)"/>
                <a:ea typeface="Calibri"/>
                <a:cs typeface="Calibri"/>
                <a:sym typeface="Calibri"/>
              </a:rPr>
              <a:t>Why are you hoping to get out of this presentation/discussion?</a:t>
            </a:r>
            <a:endParaRPr dirty="0">
              <a:latin typeface="Arial (Body)"/>
            </a:endParaRPr>
          </a:p>
          <a:p>
            <a:pPr marL="274320" indent="-274320">
              <a:lnSpc>
                <a:spcPct val="90000"/>
              </a:lnSpc>
              <a:spcBef>
                <a:spcPts val="1200"/>
              </a:spcBef>
              <a:buClr>
                <a:schemeClr val="dk1"/>
              </a:buClr>
              <a:buSzPts val="2800"/>
              <a:buFont typeface="Arial"/>
              <a:buChar char="•"/>
            </a:pPr>
            <a:r>
              <a:rPr lang="en-US" dirty="0">
                <a:solidFill>
                  <a:schemeClr val="dk1"/>
                </a:solidFill>
                <a:latin typeface="Arial (Body)"/>
                <a:ea typeface="Calibri"/>
                <a:cs typeface="Calibri"/>
                <a:sym typeface="Calibri"/>
              </a:rPr>
              <a:t>What type of medical record system are you currently using?</a:t>
            </a:r>
            <a:endParaRPr dirty="0">
              <a:latin typeface="Arial (Body)"/>
            </a:endParaRPr>
          </a:p>
          <a:p>
            <a:pPr marL="274320" indent="-274320">
              <a:lnSpc>
                <a:spcPct val="90000"/>
              </a:lnSpc>
              <a:spcBef>
                <a:spcPts val="1200"/>
              </a:spcBef>
              <a:buClr>
                <a:schemeClr val="dk1"/>
              </a:buClr>
              <a:buSzPts val="2800"/>
              <a:buFont typeface="Arial"/>
              <a:buChar char="•"/>
            </a:pPr>
            <a:r>
              <a:rPr lang="en-US" dirty="0">
                <a:solidFill>
                  <a:schemeClr val="dk1"/>
                </a:solidFill>
                <a:latin typeface="Arial (Body)"/>
                <a:ea typeface="Calibri"/>
                <a:cs typeface="Calibri"/>
                <a:sym typeface="Calibri"/>
              </a:rPr>
              <a:t>Is anyone else creating their own system?</a:t>
            </a:r>
            <a:endParaRPr dirty="0">
              <a:latin typeface="Arial (Body)"/>
            </a:endParaRPr>
          </a:p>
          <a:p>
            <a:pPr marL="274320" indent="-274320">
              <a:lnSpc>
                <a:spcPct val="90000"/>
              </a:lnSpc>
              <a:spcBef>
                <a:spcPts val="1200"/>
              </a:spcBef>
              <a:buClr>
                <a:schemeClr val="dk1"/>
              </a:buClr>
              <a:buSzPts val="2800"/>
              <a:buFont typeface="Arial"/>
              <a:buChar char="•"/>
            </a:pPr>
            <a:r>
              <a:rPr lang="en-US" dirty="0">
                <a:solidFill>
                  <a:schemeClr val="dk1"/>
                </a:solidFill>
                <a:latin typeface="Arial (Body)"/>
                <a:ea typeface="Calibri"/>
                <a:cs typeface="Calibri"/>
                <a:sym typeface="Calibri"/>
              </a:rPr>
              <a:t>Do you have specific questions about system maintenance?</a:t>
            </a:r>
            <a:endParaRPr dirty="0">
              <a:latin typeface="Arial (Bod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2"/>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Pulling Data from the System</a:t>
            </a:r>
            <a:endParaRPr sz="4500" dirty="0"/>
          </a:p>
        </p:txBody>
      </p:sp>
      <p:sp>
        <p:nvSpPr>
          <p:cNvPr id="436" name="Google Shape;436;p52"/>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dirty="0">
                <a:solidFill>
                  <a:schemeClr val="dk1"/>
                </a:solidFill>
                <a:latin typeface="+mj-lt"/>
                <a:ea typeface="Calibri"/>
                <a:cs typeface="Calibri"/>
                <a:sym typeface="Calibri"/>
              </a:rPr>
              <a:t>Initial basic reports with nuances to interpreting the data</a:t>
            </a:r>
            <a:endParaRPr dirty="0">
              <a:latin typeface="+mj-lt"/>
            </a:endParaRPr>
          </a:p>
          <a:p>
            <a:pPr marL="822960" lvl="1" indent="-274320">
              <a:spcBef>
                <a:spcPts val="600"/>
              </a:spcBef>
              <a:buClr>
                <a:schemeClr val="dk1"/>
              </a:buClr>
              <a:buSzPts val="2400"/>
              <a:buFont typeface="Arial"/>
              <a:buChar char="•"/>
            </a:pPr>
            <a:r>
              <a:rPr lang="en-US" sz="2800" dirty="0">
                <a:solidFill>
                  <a:schemeClr val="dk1"/>
                </a:solidFill>
                <a:latin typeface="+mj-lt"/>
                <a:ea typeface="Calibri"/>
                <a:cs typeface="Calibri"/>
                <a:sym typeface="Calibri"/>
              </a:rPr>
              <a:t>HMIS was added later and buggy – undergoing review to make it functional</a:t>
            </a:r>
            <a:endParaRPr sz="2800" dirty="0">
              <a:latin typeface="+mj-lt"/>
            </a:endParaRPr>
          </a:p>
          <a:p>
            <a:pPr marL="822960" lvl="1" indent="-274320">
              <a:spcBef>
                <a:spcPts val="600"/>
              </a:spcBef>
              <a:buClr>
                <a:schemeClr val="dk1"/>
              </a:buClr>
              <a:buSzPts val="2400"/>
              <a:buFont typeface="Arial"/>
              <a:buChar char="•"/>
            </a:pPr>
            <a:r>
              <a:rPr lang="en-US" sz="2800" dirty="0">
                <a:latin typeface="+mj-lt"/>
              </a:rPr>
              <a:t>C</a:t>
            </a:r>
            <a:r>
              <a:rPr lang="en-US" sz="2800" dirty="0">
                <a:solidFill>
                  <a:schemeClr val="dk1"/>
                </a:solidFill>
                <a:latin typeface="+mj-lt"/>
                <a:ea typeface="Calibri"/>
                <a:cs typeface="Calibri"/>
                <a:sym typeface="Calibri"/>
              </a:rPr>
              <a:t>hart review is possible, but time intensive and usually done by visitors/volunteers, would be better if local clinicians could formulate their own clinical or process questions and query the system to inform their work</a:t>
            </a:r>
            <a:endParaRPr sz="2800" dirty="0">
              <a:solidFill>
                <a:schemeClr val="dk1"/>
              </a:solidFill>
              <a:latin typeface="+mj-lt"/>
              <a:ea typeface="Calibri"/>
              <a:cs typeface="Calibri"/>
              <a:sym typeface="Calibri"/>
            </a:endParaRPr>
          </a:p>
          <a:p>
            <a:pPr marL="822960" lvl="1" indent="-274320">
              <a:spcBef>
                <a:spcPts val="600"/>
              </a:spcBef>
              <a:buClr>
                <a:schemeClr val="dk1"/>
              </a:buClr>
              <a:buSzPts val="2400"/>
              <a:buFont typeface="Arial"/>
              <a:buChar char="•"/>
            </a:pPr>
            <a:r>
              <a:rPr lang="en-US" sz="2800" dirty="0">
                <a:latin typeface="+mj-lt"/>
              </a:rPr>
              <a:t>“Garbage in, garbage out”</a:t>
            </a:r>
            <a:endParaRPr sz="2800"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Problem for future – changing data to any other system won’t be possible without intensive re-coding (requires volunteers), risk los</a:t>
            </a:r>
            <a:r>
              <a:rPr lang="en-US" dirty="0">
                <a:latin typeface="+mj-lt"/>
              </a:rPr>
              <a:t>ing</a:t>
            </a:r>
            <a:r>
              <a:rPr lang="en-US" dirty="0">
                <a:solidFill>
                  <a:schemeClr val="dk1"/>
                </a:solidFill>
                <a:latin typeface="+mj-lt"/>
                <a:ea typeface="Calibri"/>
                <a:cs typeface="Calibri"/>
                <a:sym typeface="Calibri"/>
              </a:rPr>
              <a:t> the data and need to start fresh</a:t>
            </a:r>
            <a:endParaRPr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3"/>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68986">
              <a:lnSpc>
                <a:spcPct val="70000"/>
              </a:lnSpc>
              <a:buClr>
                <a:schemeClr val="dk1"/>
              </a:buClr>
              <a:buSzPts val="2100"/>
              <a:buFont typeface="Arial"/>
              <a:buChar char="•"/>
            </a:pPr>
            <a:r>
              <a:rPr lang="en-US" dirty="0">
                <a:latin typeface="+mj-lt"/>
              </a:rPr>
              <a:t>   </a:t>
            </a:r>
            <a:r>
              <a:rPr lang="en-US" dirty="0">
                <a:solidFill>
                  <a:schemeClr val="dk1"/>
                </a:solidFill>
                <a:latin typeface="+mj-lt"/>
                <a:ea typeface="Calibri"/>
                <a:cs typeface="Calibri"/>
                <a:sym typeface="Calibri"/>
              </a:rPr>
              <a:t>Benefit for management of chronic non-communicable diseases in rural LMIC</a:t>
            </a:r>
            <a:endParaRPr dirty="0">
              <a:latin typeface="+mj-lt"/>
            </a:endParaRPr>
          </a:p>
          <a:p>
            <a:pPr marL="822960" lvl="1" indent="-274320">
              <a:lnSpc>
                <a:spcPct val="70000"/>
              </a:lnSpc>
              <a:spcBef>
                <a:spcPts val="600"/>
              </a:spcBef>
              <a:buClr>
                <a:schemeClr val="dk1"/>
              </a:buClr>
              <a:buSzPts val="1860"/>
              <a:buFont typeface="Arial"/>
              <a:buChar char="•"/>
            </a:pPr>
            <a:r>
              <a:rPr lang="en-US" sz="2800" dirty="0">
                <a:latin typeface="+mj-lt"/>
              </a:rPr>
              <a:t>D</a:t>
            </a:r>
            <a:r>
              <a:rPr lang="en-US" sz="2800" dirty="0">
                <a:solidFill>
                  <a:schemeClr val="dk1"/>
                </a:solidFill>
                <a:latin typeface="+mj-lt"/>
                <a:ea typeface="Calibri"/>
                <a:cs typeface="Calibri"/>
                <a:sym typeface="Calibri"/>
              </a:rPr>
              <a:t>etail to help clinicians target clinical care improvement</a:t>
            </a:r>
            <a:endParaRPr sz="2800" dirty="0">
              <a:latin typeface="+mj-lt"/>
            </a:endParaRPr>
          </a:p>
          <a:p>
            <a:pPr marL="822960" lvl="1" indent="-274320">
              <a:lnSpc>
                <a:spcPct val="70000"/>
              </a:lnSpc>
              <a:spcBef>
                <a:spcPts val="600"/>
              </a:spcBef>
              <a:buClr>
                <a:schemeClr val="dk1"/>
              </a:buClr>
              <a:buSzPts val="1860"/>
              <a:buFont typeface="Arial"/>
              <a:buChar char="•"/>
            </a:pPr>
            <a:r>
              <a:rPr lang="en-US" sz="2800" dirty="0">
                <a:latin typeface="+mj-lt"/>
              </a:rPr>
              <a:t>M</a:t>
            </a:r>
            <a:r>
              <a:rPr lang="en-US" sz="2800" dirty="0">
                <a:solidFill>
                  <a:schemeClr val="dk1"/>
                </a:solidFill>
                <a:latin typeface="+mj-lt"/>
                <a:ea typeface="Calibri"/>
                <a:cs typeface="Calibri"/>
                <a:sym typeface="Calibri"/>
              </a:rPr>
              <a:t>odif</a:t>
            </a:r>
            <a:r>
              <a:rPr lang="en-US" sz="2800" dirty="0">
                <a:latin typeface="+mj-lt"/>
              </a:rPr>
              <a:t>y coding </a:t>
            </a:r>
            <a:r>
              <a:rPr lang="en-US" sz="2800" dirty="0">
                <a:solidFill>
                  <a:schemeClr val="dk1"/>
                </a:solidFill>
                <a:latin typeface="+mj-lt"/>
                <a:ea typeface="Calibri"/>
                <a:cs typeface="Calibri"/>
                <a:sym typeface="Calibri"/>
              </a:rPr>
              <a:t>to suit what you want to capture</a:t>
            </a:r>
            <a:endParaRPr sz="2800" dirty="0">
              <a:latin typeface="+mj-lt"/>
            </a:endParaRPr>
          </a:p>
          <a:p>
            <a:pPr marL="822960" lvl="1" indent="-274320">
              <a:lnSpc>
                <a:spcPct val="70000"/>
              </a:lnSpc>
              <a:spcBef>
                <a:spcPts val="600"/>
              </a:spcBef>
              <a:buClr>
                <a:schemeClr val="dk1"/>
              </a:buClr>
              <a:buSzPts val="1860"/>
              <a:buFont typeface="Arial"/>
              <a:buChar char="•"/>
            </a:pPr>
            <a:r>
              <a:rPr lang="en-US" sz="2800" dirty="0">
                <a:latin typeface="+mj-lt"/>
              </a:rPr>
              <a:t>R</a:t>
            </a:r>
            <a:r>
              <a:rPr lang="en-US" sz="2800" dirty="0">
                <a:solidFill>
                  <a:schemeClr val="dk1"/>
                </a:solidFill>
                <a:latin typeface="+mj-lt"/>
                <a:ea typeface="Calibri"/>
                <a:cs typeface="Calibri"/>
                <a:sym typeface="Calibri"/>
              </a:rPr>
              <a:t>educe patient confusion </a:t>
            </a:r>
            <a:endParaRPr sz="2800" dirty="0">
              <a:solidFill>
                <a:schemeClr val="dk1"/>
              </a:solidFill>
              <a:latin typeface="+mj-lt"/>
              <a:ea typeface="Calibri"/>
              <a:cs typeface="Calibri"/>
              <a:sym typeface="Calibri"/>
            </a:endParaRPr>
          </a:p>
          <a:p>
            <a:pPr marL="822960" lvl="1" indent="-274320">
              <a:lnSpc>
                <a:spcPct val="70000"/>
              </a:lnSpc>
              <a:spcBef>
                <a:spcPts val="600"/>
              </a:spcBef>
              <a:buClr>
                <a:schemeClr val="dk1"/>
              </a:buClr>
              <a:buSzPts val="1860"/>
              <a:buFont typeface="Arial"/>
              <a:buChar char="•"/>
            </a:pPr>
            <a:r>
              <a:rPr lang="en-US" sz="2800" dirty="0">
                <a:latin typeface="+mj-lt"/>
              </a:rPr>
              <a:t>Improve clinic workflow and communication efficiency </a:t>
            </a:r>
            <a:endParaRPr sz="2800" dirty="0">
              <a:latin typeface="+mj-lt"/>
            </a:endParaRPr>
          </a:p>
          <a:p>
            <a:pPr marL="822960" lvl="1" indent="-274320">
              <a:lnSpc>
                <a:spcPct val="70000"/>
              </a:lnSpc>
              <a:spcBef>
                <a:spcPts val="600"/>
              </a:spcBef>
              <a:buClr>
                <a:schemeClr val="dk1"/>
              </a:buClr>
              <a:buSzPts val="1860"/>
              <a:buFont typeface="Arial"/>
              <a:buChar char="•"/>
            </a:pPr>
            <a:r>
              <a:rPr lang="en-US" sz="2800" dirty="0">
                <a:latin typeface="+mj-lt"/>
              </a:rPr>
              <a:t>Enables t</a:t>
            </a:r>
            <a:r>
              <a:rPr lang="en-US" sz="2800" dirty="0">
                <a:solidFill>
                  <a:schemeClr val="dk1"/>
                </a:solidFill>
                <a:latin typeface="+mj-lt"/>
                <a:ea typeface="Calibri"/>
                <a:cs typeface="Calibri"/>
                <a:sym typeface="Calibri"/>
              </a:rPr>
              <a:t>argeted patient education or community outreach initiatives</a:t>
            </a:r>
            <a:endParaRPr sz="2800" dirty="0">
              <a:latin typeface="+mj-lt"/>
            </a:endParaRPr>
          </a:p>
          <a:p>
            <a:pPr marL="0" indent="0">
              <a:lnSpc>
                <a:spcPct val="70000"/>
              </a:lnSpc>
              <a:spcBef>
                <a:spcPts val="600"/>
              </a:spcBef>
              <a:buNone/>
            </a:pPr>
            <a:endParaRPr dirty="0">
              <a:latin typeface="+mj-lt"/>
            </a:endParaRPr>
          </a:p>
          <a:p>
            <a:pPr marL="548640" indent="-434340">
              <a:lnSpc>
                <a:spcPct val="70000"/>
              </a:lnSpc>
              <a:spcBef>
                <a:spcPts val="600"/>
              </a:spcBef>
              <a:buSzPts val="2100"/>
            </a:pPr>
            <a:r>
              <a:rPr lang="en-US" dirty="0">
                <a:latin typeface="+mj-lt"/>
              </a:rPr>
              <a:t>Issues for consideration:</a:t>
            </a:r>
            <a:endParaRPr dirty="0">
              <a:latin typeface="+mj-lt"/>
            </a:endParaRPr>
          </a:p>
          <a:p>
            <a:pPr marL="822960" lvl="1" indent="-274320">
              <a:lnSpc>
                <a:spcPct val="70000"/>
              </a:lnSpc>
              <a:spcBef>
                <a:spcPts val="600"/>
              </a:spcBef>
              <a:buClr>
                <a:schemeClr val="dk1"/>
              </a:buClr>
              <a:buSzPts val="1860"/>
              <a:buFont typeface="Arial"/>
              <a:buChar char="•"/>
            </a:pPr>
            <a:r>
              <a:rPr lang="en-US" sz="2800" dirty="0">
                <a:latin typeface="+mj-lt"/>
              </a:rPr>
              <a:t>Reviewing </a:t>
            </a:r>
            <a:r>
              <a:rPr lang="en-US" sz="2800" dirty="0">
                <a:solidFill>
                  <a:schemeClr val="dk1"/>
                </a:solidFill>
                <a:latin typeface="+mj-lt"/>
                <a:ea typeface="Calibri"/>
                <a:cs typeface="Calibri"/>
                <a:sym typeface="Calibri"/>
              </a:rPr>
              <a:t>patient care also </a:t>
            </a:r>
            <a:r>
              <a:rPr lang="en-US" sz="2800" dirty="0">
                <a:latin typeface="+mj-lt"/>
              </a:rPr>
              <a:t>brings to light </a:t>
            </a:r>
            <a:r>
              <a:rPr lang="en-US" sz="2800" dirty="0">
                <a:solidFill>
                  <a:schemeClr val="dk1"/>
                </a:solidFill>
                <a:latin typeface="+mj-lt"/>
                <a:ea typeface="Calibri"/>
                <a:cs typeface="Calibri"/>
                <a:sym typeface="Calibri"/>
              </a:rPr>
              <a:t>visit</a:t>
            </a:r>
            <a:r>
              <a:rPr lang="en-US" sz="2800" dirty="0">
                <a:latin typeface="+mj-lt"/>
              </a:rPr>
              <a:t>ing clinician</a:t>
            </a:r>
            <a:r>
              <a:rPr lang="en-US" sz="2800" dirty="0">
                <a:solidFill>
                  <a:schemeClr val="dk1"/>
                </a:solidFill>
                <a:latin typeface="+mj-lt"/>
                <a:ea typeface="Calibri"/>
                <a:cs typeface="Calibri"/>
                <a:sym typeface="Calibri"/>
              </a:rPr>
              <a:t> errors in care</a:t>
            </a:r>
            <a:endParaRPr sz="2800" dirty="0">
              <a:latin typeface="+mj-lt"/>
            </a:endParaRPr>
          </a:p>
          <a:p>
            <a:pPr marL="822960" lvl="1" indent="-274320">
              <a:lnSpc>
                <a:spcPct val="70000"/>
              </a:lnSpc>
              <a:spcBef>
                <a:spcPts val="600"/>
              </a:spcBef>
              <a:buClr>
                <a:schemeClr val="dk1"/>
              </a:buClr>
              <a:buSzPts val="1860"/>
              <a:buFont typeface="Arial"/>
              <a:buChar char="•"/>
            </a:pPr>
            <a:r>
              <a:rPr lang="en-US" sz="2800" dirty="0">
                <a:solidFill>
                  <a:schemeClr val="dk1"/>
                </a:solidFill>
                <a:latin typeface="+mj-lt"/>
                <a:ea typeface="Calibri"/>
                <a:cs typeface="Calibri"/>
                <a:sym typeface="Calibri"/>
              </a:rPr>
              <a:t>“</a:t>
            </a:r>
            <a:r>
              <a:rPr lang="en-US" sz="2800" dirty="0">
                <a:latin typeface="+mj-lt"/>
              </a:rPr>
              <a:t>I</a:t>
            </a:r>
            <a:r>
              <a:rPr lang="en-US" sz="2800" dirty="0">
                <a:solidFill>
                  <a:schemeClr val="dk1"/>
                </a:solidFill>
                <a:latin typeface="+mj-lt"/>
                <a:ea typeface="Calibri"/>
                <a:cs typeface="Calibri"/>
                <a:sym typeface="Calibri"/>
              </a:rPr>
              <a:t>deal” perception/experience/understanding of the local health care and system by visitors new to LMIC?</a:t>
            </a:r>
            <a:endParaRPr sz="2800" dirty="0">
              <a:solidFill>
                <a:schemeClr val="dk1"/>
              </a:solidFill>
              <a:latin typeface="+mj-lt"/>
              <a:ea typeface="Calibri"/>
              <a:cs typeface="Calibri"/>
              <a:sym typeface="Calibri"/>
            </a:endParaRPr>
          </a:p>
        </p:txBody>
      </p:sp>
      <p:sp>
        <p:nvSpPr>
          <p:cNvPr id="442" name="Google Shape;442;p53"/>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Chronic disease management</a:t>
            </a:r>
            <a:endParaRPr sz="45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4"/>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OCEMR Demo</a:t>
            </a:r>
            <a:endParaRPr sz="4500" dirty="0"/>
          </a:p>
        </p:txBody>
      </p:sp>
      <p:sp>
        <p:nvSpPr>
          <p:cNvPr id="448" name="Google Shape;448;p54"/>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70000"/>
              </a:lnSpc>
              <a:buClr>
                <a:schemeClr val="dk1"/>
              </a:buClr>
              <a:buSzPts val="2380"/>
              <a:buFont typeface="Arial"/>
              <a:buChar char="•"/>
            </a:pPr>
            <a:r>
              <a:rPr lang="en-US">
                <a:solidFill>
                  <a:schemeClr val="dk1"/>
                </a:solidFill>
                <a:latin typeface="+mj-lt"/>
                <a:ea typeface="Calibri"/>
                <a:cs typeface="Calibri"/>
                <a:sym typeface="Calibri"/>
              </a:rPr>
              <a:t>Demo link:  </a:t>
            </a:r>
            <a:r>
              <a:rPr lang="en-US" u="sng">
                <a:solidFill>
                  <a:schemeClr val="hlink"/>
                </a:solidFill>
                <a:latin typeface="+mj-lt"/>
                <a:ea typeface="Calibri"/>
                <a:cs typeface="Calibri"/>
                <a:sym typeface="Calibri"/>
                <a:hlinkClick r:id="rId3"/>
              </a:rPr>
              <a:t>https://ocemr.kremlor.net/accounts/login/</a:t>
            </a:r>
            <a:r>
              <a:rPr lang="en-US">
                <a:solidFill>
                  <a:schemeClr val="dk1"/>
                </a:solidFill>
                <a:latin typeface="+mj-lt"/>
                <a:ea typeface="Calibri"/>
                <a:cs typeface="Calibri"/>
                <a:sym typeface="Calibri"/>
              </a:rPr>
              <a:t> </a:t>
            </a:r>
            <a:endParaRPr>
              <a:latin typeface="+mj-lt"/>
            </a:endParaRPr>
          </a:p>
          <a:p>
            <a:pPr marL="0" indent="0">
              <a:lnSpc>
                <a:spcPct val="70000"/>
              </a:lnSpc>
              <a:spcBef>
                <a:spcPts val="1200"/>
              </a:spcBef>
              <a:buNone/>
            </a:pPr>
            <a:endParaRPr>
              <a:latin typeface="+mj-lt"/>
            </a:endParaRPr>
          </a:p>
          <a:p>
            <a:pPr marL="274320" indent="-274320">
              <a:lnSpc>
                <a:spcPct val="70000"/>
              </a:lnSpc>
              <a:spcBef>
                <a:spcPts val="1200"/>
              </a:spcBef>
              <a:buClr>
                <a:schemeClr val="dk1"/>
              </a:buClr>
              <a:buSzPts val="2380"/>
              <a:buFont typeface="Arial"/>
              <a:buChar char="•"/>
            </a:pPr>
            <a:r>
              <a:rPr lang="en-US">
                <a:latin typeface="+mj-lt"/>
              </a:rPr>
              <a:t>S</a:t>
            </a:r>
            <a:r>
              <a:rPr lang="en-US">
                <a:solidFill>
                  <a:schemeClr val="dk1"/>
                </a:solidFill>
                <a:latin typeface="+mj-lt"/>
                <a:ea typeface="Calibri"/>
                <a:cs typeface="Calibri"/>
                <a:sym typeface="Calibri"/>
              </a:rPr>
              <a:t>ample orientation and demonstration of </a:t>
            </a:r>
            <a:r>
              <a:rPr lang="en-US">
                <a:latin typeface="+mj-lt"/>
              </a:rPr>
              <a:t>OC</a:t>
            </a:r>
            <a:r>
              <a:rPr lang="en-US">
                <a:solidFill>
                  <a:schemeClr val="dk1"/>
                </a:solidFill>
                <a:latin typeface="+mj-lt"/>
                <a:ea typeface="Calibri"/>
                <a:cs typeface="Calibri"/>
                <a:sym typeface="Calibri"/>
              </a:rPr>
              <a:t>EMR system </a:t>
            </a:r>
            <a:endParaRPr>
              <a:solidFill>
                <a:schemeClr val="dk1"/>
              </a:solidFill>
              <a:latin typeface="+mj-lt"/>
              <a:ea typeface="Calibri"/>
              <a:cs typeface="Calibri"/>
              <a:sym typeface="Calibri"/>
            </a:endParaRPr>
          </a:p>
          <a:p>
            <a:pPr marL="548640" indent="0">
              <a:lnSpc>
                <a:spcPct val="70000"/>
              </a:lnSpc>
              <a:spcBef>
                <a:spcPts val="1200"/>
              </a:spcBef>
              <a:buNone/>
            </a:pPr>
            <a:r>
              <a:rPr lang="en-US">
                <a:solidFill>
                  <a:schemeClr val="dk1"/>
                </a:solidFill>
                <a:latin typeface="+mj-lt"/>
                <a:ea typeface="Calibri"/>
                <a:cs typeface="Calibri"/>
                <a:sym typeface="Calibri"/>
              </a:rPr>
              <a:t>(OCEMR – Open Clinic Electronic Medical Records)</a:t>
            </a:r>
            <a:endParaRPr>
              <a:latin typeface="+mj-lt"/>
            </a:endParaRPr>
          </a:p>
          <a:p>
            <a:pPr marL="0" indent="0">
              <a:lnSpc>
                <a:spcPct val="70000"/>
              </a:lnSpc>
              <a:spcBef>
                <a:spcPts val="600"/>
              </a:spcBef>
              <a:buNone/>
            </a:pPr>
            <a:endParaRPr>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5"/>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Review of primary care EMR design</a:t>
            </a:r>
            <a:endParaRPr sz="4500" dirty="0"/>
          </a:p>
        </p:txBody>
      </p:sp>
      <p:sp>
        <p:nvSpPr>
          <p:cNvPr id="454" name="Google Shape;454;p55"/>
          <p:cNvSpPr txBox="1">
            <a:spLocks noGrp="1"/>
          </p:cNvSpPr>
          <p:nvPr>
            <p:ph type="body" idx="1"/>
          </p:nvPr>
        </p:nvSpPr>
        <p:spPr>
          <a:xfrm>
            <a:off x="1005840" y="2190750"/>
            <a:ext cx="12618720" cy="5221606"/>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dirty="0">
                <a:solidFill>
                  <a:schemeClr val="dk1"/>
                </a:solidFill>
                <a:latin typeface="+mj-lt"/>
                <a:ea typeface="Calibri"/>
                <a:cs typeface="Calibri"/>
                <a:sym typeface="Calibri"/>
              </a:rPr>
              <a:t>Simpler design – broader application, uptake by local staff easier</a:t>
            </a:r>
            <a:endParaRPr dirty="0">
              <a:latin typeface="+mj-lt"/>
            </a:endParaRPr>
          </a:p>
          <a:p>
            <a:pPr marL="822960" lvl="1" indent="-304800">
              <a:spcBef>
                <a:spcPts val="0"/>
              </a:spcBef>
              <a:buClr>
                <a:schemeClr val="dk1"/>
              </a:buClr>
              <a:buSzPts val="2800"/>
              <a:buFont typeface="Arial"/>
              <a:buChar char="•"/>
            </a:pPr>
            <a:r>
              <a:rPr lang="en-US" sz="3200" dirty="0">
                <a:latin typeface="+mj-lt"/>
              </a:rPr>
              <a:t>Success </a:t>
            </a:r>
            <a:r>
              <a:rPr lang="en-US" sz="3200" dirty="0">
                <a:solidFill>
                  <a:schemeClr val="dk1"/>
                </a:solidFill>
                <a:latin typeface="+mj-lt"/>
                <a:ea typeface="Calibri"/>
                <a:cs typeface="Calibri"/>
                <a:sym typeface="Calibri"/>
              </a:rPr>
              <a:t>dependent on computer literacy/skills</a:t>
            </a:r>
            <a:endParaRPr sz="3200"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Meet the specific need at your site</a:t>
            </a:r>
            <a:endParaRPr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What’s the goal?</a:t>
            </a:r>
            <a:r>
              <a:rPr lang="en-US" i="1" dirty="0">
                <a:solidFill>
                  <a:schemeClr val="dk1"/>
                </a:solidFill>
                <a:latin typeface="+mj-lt"/>
                <a:ea typeface="Calibri"/>
                <a:cs typeface="Calibri"/>
                <a:sym typeface="Calibri"/>
              </a:rPr>
              <a:t> (Is it worth the hassle?)</a:t>
            </a:r>
            <a:endParaRPr i="1"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Is it sustainable/maintainable? </a:t>
            </a:r>
            <a:r>
              <a:rPr lang="en-US" i="1" dirty="0">
                <a:solidFill>
                  <a:schemeClr val="dk1"/>
                </a:solidFill>
                <a:latin typeface="+mj-lt"/>
                <a:ea typeface="Calibri"/>
                <a:cs typeface="Calibri"/>
                <a:sym typeface="Calibri"/>
              </a:rPr>
              <a:t>(Who’s pushing for it?)</a:t>
            </a:r>
            <a:endParaRPr i="1" dirty="0">
              <a:latin typeface="+mj-lt"/>
            </a:endParaRPr>
          </a:p>
          <a:p>
            <a:pPr marL="274320" indent="-274320">
              <a:lnSpc>
                <a:spcPct val="90000"/>
              </a:lnSpc>
              <a:spcBef>
                <a:spcPts val="1200"/>
              </a:spcBef>
              <a:buClr>
                <a:schemeClr val="dk1"/>
              </a:buClr>
              <a:buSzPts val="2800"/>
              <a:buFont typeface="Arial"/>
              <a:buChar char="•"/>
            </a:pPr>
            <a:r>
              <a:rPr lang="en-US" dirty="0">
                <a:solidFill>
                  <a:schemeClr val="dk1"/>
                </a:solidFill>
                <a:latin typeface="+mj-lt"/>
                <a:ea typeface="Calibri"/>
                <a:cs typeface="Calibri"/>
                <a:sym typeface="Calibri"/>
              </a:rPr>
              <a:t>What’s the maintenance/upgrade plan?</a:t>
            </a:r>
            <a:r>
              <a:rPr lang="en-US" i="1" dirty="0">
                <a:solidFill>
                  <a:schemeClr val="dk1"/>
                </a:solidFill>
                <a:latin typeface="+mj-lt"/>
                <a:ea typeface="Calibri"/>
                <a:cs typeface="Calibri"/>
                <a:sym typeface="Calibri"/>
              </a:rPr>
              <a:t> (It will need it)</a:t>
            </a:r>
            <a:endParaRPr i="1"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6"/>
          <p:cNvSpPr txBox="1">
            <a:spLocks noGrp="1"/>
          </p:cNvSpPr>
          <p:nvPr>
            <p:ph type="title"/>
          </p:nvPr>
        </p:nvSpPr>
        <p:spPr>
          <a:xfrm>
            <a:off x="1005840"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References</a:t>
            </a:r>
            <a:endParaRPr sz="4500" dirty="0"/>
          </a:p>
        </p:txBody>
      </p:sp>
      <p:sp>
        <p:nvSpPr>
          <p:cNvPr id="461" name="Google Shape;461;p56"/>
          <p:cNvSpPr txBox="1">
            <a:spLocks noGrp="1"/>
          </p:cNvSpPr>
          <p:nvPr>
            <p:ph type="body" idx="1"/>
          </p:nvPr>
        </p:nvSpPr>
        <p:spPr>
          <a:xfrm>
            <a:off x="1005840" y="1803624"/>
            <a:ext cx="12618720" cy="5221440"/>
          </a:xfrm>
          <a:prstGeom prst="rect">
            <a:avLst/>
          </a:prstGeom>
        </p:spPr>
        <p:txBody>
          <a:bodyPr spcFirstLastPara="1" vert="horz" wrap="square" lIns="109710" tIns="54840" rIns="109710" bIns="54840" rtlCol="0" anchor="t" anchorCtr="0">
            <a:noAutofit/>
          </a:bodyPr>
          <a:lstStyle/>
          <a:p>
            <a:pPr marL="548640" indent="-350520">
              <a:buSzPts val="1000"/>
              <a:buFont typeface="Calibri"/>
              <a:buChar char="●"/>
            </a:pPr>
            <a:r>
              <a:rPr lang="en-US" sz="1400" dirty="0"/>
              <a:t>Bloomfield et al. Mobile health for non-communicable diseases in Sub-Saharan Africa: a systematic review of the literature and strategic framework for research. </a:t>
            </a:r>
            <a:r>
              <a:rPr lang="en-US" sz="1400" i="1" dirty="0"/>
              <a:t>Globalization and Health.</a:t>
            </a:r>
            <a:r>
              <a:rPr lang="en-US" sz="1400" dirty="0"/>
              <a:t> 2014; 10:49. </a:t>
            </a:r>
            <a:r>
              <a:rPr lang="en-US" sz="1400" u="sng" dirty="0">
                <a:solidFill>
                  <a:schemeClr val="hlink"/>
                </a:solidFill>
                <a:hlinkClick r:id="rId3"/>
              </a:rPr>
              <a:t>https://doi.org/10.1186/1744-8603-10-49</a:t>
            </a:r>
            <a:r>
              <a:rPr lang="en-US" sz="1400" dirty="0"/>
              <a:t> </a:t>
            </a:r>
            <a:endParaRPr sz="1400" dirty="0"/>
          </a:p>
          <a:p>
            <a:pPr marL="548640" indent="-350520">
              <a:buSzPts val="1000"/>
              <a:buFont typeface="Calibri"/>
              <a:buChar char="●"/>
            </a:pPr>
            <a:r>
              <a:rPr lang="en-US" sz="1400" dirty="0" err="1"/>
              <a:t>Diero</a:t>
            </a:r>
            <a:r>
              <a:rPr lang="en-US" sz="1400" dirty="0"/>
              <a:t> et al. A computer-based medical record system and personal digital assistants to assess and follow patients with respiratory tract infections visiting a rural Kenyan health </a:t>
            </a:r>
            <a:r>
              <a:rPr lang="en-US" sz="1400" dirty="0" err="1"/>
              <a:t>centre</a:t>
            </a:r>
            <a:r>
              <a:rPr lang="en-US" sz="1400" dirty="0"/>
              <a:t>. </a:t>
            </a:r>
            <a:r>
              <a:rPr lang="en-US" sz="1400" i="1" dirty="0"/>
              <a:t>BMC Medical Informatics and Decision Making</a:t>
            </a:r>
            <a:r>
              <a:rPr lang="en-US" sz="1400" dirty="0"/>
              <a:t>. 2006; 6(21). </a:t>
            </a:r>
            <a:r>
              <a:rPr lang="en-US" sz="1400" u="sng" dirty="0">
                <a:solidFill>
                  <a:schemeClr val="hlink"/>
                </a:solidFill>
                <a:hlinkClick r:id="rId4"/>
              </a:rPr>
              <a:t>https://doi.org/10.1186/1472-6947-6-21</a:t>
            </a:r>
            <a:endParaRPr sz="1400" u="sng" dirty="0">
              <a:solidFill>
                <a:schemeClr val="hlink"/>
              </a:solidFill>
              <a:hlinkClick r:id="rId4"/>
            </a:endParaRPr>
          </a:p>
          <a:p>
            <a:pPr marL="548640" indent="-350520">
              <a:buSzPts val="1000"/>
              <a:buFont typeface="Calibri"/>
              <a:buChar char="●"/>
            </a:pPr>
            <a:r>
              <a:rPr lang="en-US" sz="1400" dirty="0"/>
              <a:t>Fraser et al. Implementing electronic medical record systems in developing countries. </a:t>
            </a:r>
            <a:r>
              <a:rPr lang="en-US" sz="1400" i="1" dirty="0"/>
              <a:t>Informatics in Primary Care</a:t>
            </a:r>
            <a:r>
              <a:rPr lang="en-US" sz="1400" dirty="0"/>
              <a:t>. 2005; 13:83-95.</a:t>
            </a:r>
            <a:endParaRPr sz="1400" dirty="0"/>
          </a:p>
          <a:p>
            <a:pPr marL="548640" indent="-350520">
              <a:buSzPts val="1000"/>
              <a:buFont typeface="Calibri"/>
              <a:buChar char="●"/>
            </a:pPr>
            <a:r>
              <a:rPr lang="en-US" sz="1400" dirty="0"/>
              <a:t>Fritz et al. Success criteria for electronic medical record implementation in low-resource settings: a systematic review. </a:t>
            </a:r>
            <a:r>
              <a:rPr lang="en-US" sz="1400" i="1" dirty="0"/>
              <a:t>Journal of the American Medical Informatics Association</a:t>
            </a:r>
            <a:r>
              <a:rPr lang="en-US" sz="1400" dirty="0"/>
              <a:t>. 2015; 22(2):479-488. </a:t>
            </a:r>
            <a:r>
              <a:rPr lang="en-US" sz="1400" u="sng" dirty="0">
                <a:solidFill>
                  <a:schemeClr val="hlink"/>
                </a:solidFill>
                <a:hlinkClick r:id="rId5"/>
              </a:rPr>
              <a:t>https://doi.org/10.1093/jamia/ocu038</a:t>
            </a:r>
            <a:r>
              <a:rPr lang="en-US" sz="1400" dirty="0"/>
              <a:t> </a:t>
            </a:r>
            <a:endParaRPr sz="1400" dirty="0"/>
          </a:p>
          <a:p>
            <a:pPr marL="548640" indent="-350520">
              <a:buSzPts val="1000"/>
              <a:buFont typeface="Calibri"/>
              <a:buChar char="●"/>
            </a:pPr>
            <a:r>
              <a:rPr lang="en-US" sz="1400" dirty="0" err="1"/>
              <a:t>Jawhari</a:t>
            </a:r>
            <a:r>
              <a:rPr lang="en-US" sz="1400" dirty="0"/>
              <a:t> et al. Benefits and challenges of EMR implementations in low resource settings: a state-of-the-art review. </a:t>
            </a:r>
            <a:r>
              <a:rPr lang="en-US" sz="1400" i="1" dirty="0"/>
              <a:t>BMC Medical Informatics and Decision Making. </a:t>
            </a:r>
            <a:r>
              <a:rPr lang="en-US" sz="1400" dirty="0"/>
              <a:t>2016; 16:116. </a:t>
            </a:r>
            <a:r>
              <a:rPr lang="en-US" sz="1400" u="sng" dirty="0">
                <a:solidFill>
                  <a:schemeClr val="hlink"/>
                </a:solidFill>
                <a:hlinkClick r:id="rId6"/>
              </a:rPr>
              <a:t>https://doi.org/10.1186/s12911-016-0354-8</a:t>
            </a:r>
            <a:r>
              <a:rPr lang="en-US" sz="1400" dirty="0"/>
              <a:t> </a:t>
            </a:r>
            <a:endParaRPr sz="1400" dirty="0"/>
          </a:p>
          <a:p>
            <a:pPr marL="548640" indent="-350520">
              <a:buSzPts val="1000"/>
              <a:buChar char="●"/>
            </a:pPr>
            <a:r>
              <a:rPr lang="en-US" sz="1400" dirty="0"/>
              <a:t>Lozano et al. Global and regional mortality from 235 causes of death for 20 age groups in 1990 and 2010: a systematic analysis for the Global Burden of Disease Study 2010. </a:t>
            </a:r>
            <a:r>
              <a:rPr lang="en-US" sz="1400" i="1" dirty="0"/>
              <a:t>The Lancet.</a:t>
            </a:r>
            <a:r>
              <a:rPr lang="en-US" sz="1400" dirty="0"/>
              <a:t> 2012; 380:2095-128. </a:t>
            </a:r>
            <a:r>
              <a:rPr lang="en-US" sz="1400" u="sng" dirty="0">
                <a:solidFill>
                  <a:schemeClr val="hlink"/>
                </a:solidFill>
                <a:hlinkClick r:id="rId7"/>
              </a:rPr>
              <a:t>https://doi.org/10.1016/S0140-6736(12)61728-0</a:t>
            </a:r>
            <a:r>
              <a:rPr lang="en-US" sz="1400" dirty="0">
                <a:solidFill>
                  <a:srgbClr val="000000"/>
                </a:solidFill>
              </a:rPr>
              <a:t>  </a:t>
            </a:r>
            <a:endParaRPr sz="1400" dirty="0">
              <a:solidFill>
                <a:srgbClr val="000000"/>
              </a:solidFill>
            </a:endParaRPr>
          </a:p>
          <a:p>
            <a:pPr marL="548640" indent="-350520">
              <a:buSzPts val="1000"/>
              <a:buChar char="●"/>
            </a:pPr>
            <a:r>
              <a:rPr lang="en-US" sz="1400" dirty="0" err="1"/>
              <a:t>Mamlin</a:t>
            </a:r>
            <a:r>
              <a:rPr lang="en-US" sz="1400" dirty="0"/>
              <a:t> BW, </a:t>
            </a:r>
            <a:r>
              <a:rPr lang="en-US" sz="1400" dirty="0" err="1"/>
              <a:t>Biondich</a:t>
            </a:r>
            <a:r>
              <a:rPr lang="en-US" sz="1400" dirty="0"/>
              <a:t> PG. AMPATH Medical Record System (AMRS): Collaborating Toward An EMR for Developing Countries. </a:t>
            </a:r>
            <a:r>
              <a:rPr lang="en-US" sz="1400" i="1" dirty="0"/>
              <a:t>AMIA Annual Symposium Proceedings. </a:t>
            </a:r>
            <a:r>
              <a:rPr lang="en-US" sz="1400" dirty="0"/>
              <a:t>2005; 2005:490-494. </a:t>
            </a:r>
            <a:r>
              <a:rPr lang="en-US" sz="1400" dirty="0">
                <a:solidFill>
                  <a:srgbClr val="000000"/>
                </a:solidFill>
                <a:highlight>
                  <a:srgbClr val="FFFFFF"/>
                </a:highlight>
              </a:rPr>
              <a:t>PMID: 16779088</a:t>
            </a:r>
            <a:endParaRPr sz="1400" dirty="0">
              <a:solidFill>
                <a:srgbClr val="000000"/>
              </a:solidFill>
            </a:endParaRPr>
          </a:p>
          <a:p>
            <a:pPr marL="548640" indent="-350520">
              <a:buSzPts val="1000"/>
              <a:buFont typeface="Calibri"/>
              <a:buChar char="●"/>
            </a:pPr>
            <a:r>
              <a:rPr lang="en-US" sz="1400" dirty="0" err="1"/>
              <a:t>Ndabarora</a:t>
            </a:r>
            <a:r>
              <a:rPr lang="en-US" sz="1400" dirty="0"/>
              <a:t> et al. Systematic review of health data quality management and best practices at community and district levels in LMIC. </a:t>
            </a:r>
            <a:r>
              <a:rPr lang="en-US" sz="1400" i="1" dirty="0"/>
              <a:t>Information development, UWC Research Repository. </a:t>
            </a:r>
            <a:r>
              <a:rPr lang="en-US" sz="1400" dirty="0"/>
              <a:t>2013; 30(2):103-120. </a:t>
            </a:r>
            <a:r>
              <a:rPr lang="en-US" sz="1400" u="sng" dirty="0">
                <a:solidFill>
                  <a:srgbClr val="336699"/>
                </a:solidFill>
                <a:highlight>
                  <a:srgbClr val="FFFFFF"/>
                </a:highlight>
                <a:hlinkClick r:id="rId8"/>
              </a:rPr>
              <a:t>https://doi.org/10.1177/0266666913477430</a:t>
            </a:r>
            <a:endParaRPr sz="1400" dirty="0"/>
          </a:p>
          <a:p>
            <a:pPr marL="548640" indent="-350520">
              <a:buSzPts val="1000"/>
              <a:buFont typeface="Calibri"/>
              <a:buChar char="●"/>
            </a:pPr>
            <a:r>
              <a:rPr lang="en-US" sz="1400" dirty="0"/>
              <a:t>Peiris et al. Use of mHealth systems and tools for non-communicable diseases in low- and middle-income countries: a systematic review. </a:t>
            </a:r>
            <a:r>
              <a:rPr lang="en-US" sz="1400" i="1" dirty="0"/>
              <a:t>Journal of Cardiovascular Translational Research. </a:t>
            </a:r>
            <a:r>
              <a:rPr lang="en-US" sz="1400" dirty="0"/>
              <a:t>2014; 7(8):677-91. </a:t>
            </a:r>
            <a:r>
              <a:rPr lang="en-US" sz="1400" u="sng" dirty="0">
                <a:solidFill>
                  <a:schemeClr val="hlink"/>
                </a:solidFill>
                <a:hlinkClick r:id="rId9"/>
              </a:rPr>
              <a:t>https://doi.org/10.1007/s12265-014-9581-5</a:t>
            </a:r>
            <a:r>
              <a:rPr lang="en-US" sz="1400" dirty="0"/>
              <a:t> </a:t>
            </a:r>
            <a:endParaRPr sz="1400" dirty="0"/>
          </a:p>
          <a:p>
            <a:pPr marL="548640" indent="-350520">
              <a:buSzPts val="1000"/>
              <a:buFont typeface="Calibri"/>
              <a:buChar char="●"/>
            </a:pPr>
            <a:r>
              <a:rPr lang="en-US" sz="1400" dirty="0"/>
              <a:t>PwC - Canada Health </a:t>
            </a:r>
            <a:r>
              <a:rPr lang="en-US" sz="1400" dirty="0" err="1"/>
              <a:t>Infoway</a:t>
            </a:r>
            <a:r>
              <a:rPr lang="en-US" sz="1400" dirty="0"/>
              <a:t> (2013). The emerging benefits of electronic medical record use in community-based care. </a:t>
            </a:r>
            <a:r>
              <a:rPr lang="en-US" sz="1400" u="sng" dirty="0">
                <a:solidFill>
                  <a:schemeClr val="hlink"/>
                </a:solidFill>
                <a:hlinkClick r:id="rId10"/>
              </a:rPr>
              <a:t>https://www.pwc.com/ca/en/industries/healthcare/publications/electronic-medical-record-use-community-based-care.html</a:t>
            </a:r>
            <a:r>
              <a:rPr lang="en-US" sz="1400" dirty="0"/>
              <a:t> </a:t>
            </a:r>
            <a:endParaRPr sz="1400" dirty="0"/>
          </a:p>
          <a:p>
            <a:pPr marL="548640" indent="-350520">
              <a:buSzPts val="1000"/>
              <a:buFont typeface="Calibri"/>
              <a:buChar char="●"/>
            </a:pPr>
            <a:r>
              <a:rPr lang="en-US" sz="1400" dirty="0" err="1"/>
              <a:t>Rabkin</a:t>
            </a:r>
            <a:r>
              <a:rPr lang="en-US" sz="1400" dirty="0"/>
              <a:t> M, El-Sadr WM. Why reinvent the wheel? Leveraging the lessons of HIV scale-up to confront non-communicable diseases. </a:t>
            </a:r>
            <a:r>
              <a:rPr lang="en-US" sz="1400" i="1" dirty="0"/>
              <a:t>Global Public Health.</a:t>
            </a:r>
            <a:r>
              <a:rPr lang="en-US" sz="1400" dirty="0"/>
              <a:t> 2011; 6(3):247-256. </a:t>
            </a:r>
            <a:r>
              <a:rPr lang="en-US" sz="1400" u="sng" dirty="0">
                <a:solidFill>
                  <a:schemeClr val="hlink"/>
                </a:solidFill>
                <a:hlinkClick r:id="rId11"/>
              </a:rPr>
              <a:t>https://doi.org/10.1080/17441692.2011.552068</a:t>
            </a:r>
            <a:r>
              <a:rPr lang="en-US" sz="1400" dirty="0"/>
              <a:t> </a:t>
            </a:r>
            <a:endParaRPr sz="1400" dirty="0"/>
          </a:p>
          <a:p>
            <a:pPr marL="548640" indent="-350520">
              <a:buSzPts val="1000"/>
              <a:buChar char="●"/>
            </a:pPr>
            <a:r>
              <a:rPr lang="en-US" sz="1400" dirty="0"/>
              <a:t>Rotich et al. Installing and implementing a computer-based patient record system in sub-Saharan Africa: the </a:t>
            </a:r>
            <a:r>
              <a:rPr lang="en-US" sz="1400" dirty="0" err="1"/>
              <a:t>Mosoriot</a:t>
            </a:r>
            <a:r>
              <a:rPr lang="en-US" sz="1400" dirty="0"/>
              <a:t> Medical Record System. </a:t>
            </a:r>
            <a:r>
              <a:rPr lang="en-US" sz="1400" i="1" dirty="0"/>
              <a:t>Journal of the American Medical Informatics Association. </a:t>
            </a:r>
            <a:r>
              <a:rPr lang="en-US" sz="1400" dirty="0"/>
              <a:t>2003; 10(4):295-303. </a:t>
            </a:r>
            <a:r>
              <a:rPr lang="en-US" sz="1400" u="sng" dirty="0">
                <a:solidFill>
                  <a:schemeClr val="hlink"/>
                </a:solidFill>
                <a:hlinkClick r:id="rId12"/>
              </a:rPr>
              <a:t>https://doi.org/</a:t>
            </a:r>
            <a:r>
              <a:rPr lang="en-US" sz="1400" u="sng" dirty="0">
                <a:solidFill>
                  <a:schemeClr val="hlink"/>
                </a:solidFill>
                <a:highlight>
                  <a:srgbClr val="FFFFFF"/>
                </a:highlight>
                <a:hlinkClick r:id="rId12"/>
              </a:rPr>
              <a:t>10.1197/jamia.M1301</a:t>
            </a:r>
            <a:endParaRPr sz="1400" dirty="0"/>
          </a:p>
          <a:p>
            <a:pPr marL="0" indent="0">
              <a:buNone/>
            </a:pPr>
            <a:endParaRPr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E77A8-046E-4C41-894A-AF1FC00B1572}"/>
              </a:ext>
            </a:extLst>
          </p:cNvPr>
          <p:cNvSpPr>
            <a:spLocks noGrp="1"/>
          </p:cNvSpPr>
          <p:nvPr>
            <p:ph type="sldNum" sz="quarter" idx="10"/>
          </p:nvPr>
        </p:nvSpPr>
        <p:spPr>
          <a:xfrm>
            <a:off x="1636776" y="7574282"/>
            <a:ext cx="457059" cy="438150"/>
          </a:xfrm>
        </p:spPr>
        <p:txBody>
          <a:bodyPr/>
          <a:lstStyle/>
          <a:p>
            <a:fld id="{B2B613A9-0196-4103-A730-64D9B0C7CDAE}" type="slidenum">
              <a:rPr lang="en-US" smtClean="0">
                <a:solidFill>
                  <a:schemeClr val="bg1"/>
                </a:solidFill>
              </a:rPr>
              <a:pPr/>
              <a:t>45</a:t>
            </a:fld>
            <a:endParaRPr lang="en-US" dirty="0">
              <a:solidFill>
                <a:schemeClr val="bg1"/>
              </a:solidFill>
            </a:endParaRPr>
          </a:p>
        </p:txBody>
      </p:sp>
      <p:sp>
        <p:nvSpPr>
          <p:cNvPr id="3" name="Content Placeholder 2">
            <a:extLst>
              <a:ext uri="{FF2B5EF4-FFF2-40B4-BE49-F238E27FC236}">
                <a16:creationId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2018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0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1005840"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Learning Objectives</a:t>
            </a:r>
            <a:endParaRPr sz="4500" dirty="0"/>
          </a:p>
        </p:txBody>
      </p:sp>
      <p:sp>
        <p:nvSpPr>
          <p:cNvPr id="114" name="Google Shape;114;p17"/>
          <p:cNvSpPr txBox="1">
            <a:spLocks noGrp="1"/>
          </p:cNvSpPr>
          <p:nvPr>
            <p:ph type="body" idx="1"/>
          </p:nvPr>
        </p:nvSpPr>
        <p:spPr>
          <a:xfrm>
            <a:off x="1005840" y="2190750"/>
            <a:ext cx="12618720" cy="522144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buAutoNum type="arabicPeriod"/>
            </a:pPr>
            <a:r>
              <a:rPr lang="en-US" dirty="0"/>
              <a:t>Compare the difference between ICD-10 and ICPC-2 coding utility in LMIC</a:t>
            </a:r>
            <a:r>
              <a:rPr lang="en-US" baseline="30000" dirty="0"/>
              <a:t>1</a:t>
            </a:r>
            <a:r>
              <a:rPr lang="en-US" dirty="0"/>
              <a:t> versus US-based practice.</a:t>
            </a:r>
            <a:endParaRPr dirty="0"/>
          </a:p>
          <a:p>
            <a:pPr marL="548640" indent="-487680">
              <a:buSzPts val="2800"/>
              <a:buAutoNum type="arabicPeriod"/>
            </a:pPr>
            <a:r>
              <a:rPr lang="en-US" dirty="0"/>
              <a:t>Evaluate components of electronic medical record (EMR) design that can be adopted in a rural LMIC primary care setting.</a:t>
            </a:r>
            <a:endParaRPr dirty="0"/>
          </a:p>
          <a:p>
            <a:pPr marL="548640" indent="-487680">
              <a:buSzPts val="2800"/>
              <a:buAutoNum type="arabicPeriod"/>
            </a:pPr>
            <a:r>
              <a:rPr lang="en-US" dirty="0"/>
              <a:t>Recognize potential problems with implementing and maintaining an EMR in a rural LMIC setting.</a:t>
            </a:r>
            <a:endParaRPr dirty="0"/>
          </a:p>
        </p:txBody>
      </p:sp>
      <p:sp>
        <p:nvSpPr>
          <p:cNvPr id="115" name="Google Shape;115;p17"/>
          <p:cNvSpPr txBox="1"/>
          <p:nvPr/>
        </p:nvSpPr>
        <p:spPr>
          <a:xfrm>
            <a:off x="1434662" y="6823479"/>
            <a:ext cx="10660320" cy="393480"/>
          </a:xfrm>
          <a:prstGeom prst="rect">
            <a:avLst/>
          </a:prstGeom>
          <a:noFill/>
          <a:ln>
            <a:noFill/>
          </a:ln>
        </p:spPr>
        <p:txBody>
          <a:bodyPr spcFirstLastPara="1" wrap="square" lIns="109710" tIns="109710" rIns="109710" bIns="109710" anchor="t" anchorCtr="0">
            <a:noAutofit/>
          </a:bodyPr>
          <a:lstStyle/>
          <a:p>
            <a:pPr marL="548640" indent="-350520">
              <a:buSzPts val="1000"/>
              <a:buAutoNum type="arabicPeriod"/>
            </a:pPr>
            <a:r>
              <a:rPr lang="en-US" sz="1200"/>
              <a:t>LMIC = low- and middle-income countries</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1005840" y="438150"/>
            <a:ext cx="12618720" cy="1590676"/>
          </a:xfrm>
          <a:prstGeom prst="rect">
            <a:avLst/>
          </a:prstGeom>
          <a:noFill/>
          <a:ln>
            <a:noFill/>
          </a:ln>
        </p:spPr>
        <p:txBody>
          <a:bodyPr spcFirstLastPara="1" vert="horz" wrap="square" lIns="109710" tIns="54840" rIns="109710" bIns="54840" rtlCol="0" anchor="ctr" anchorCtr="0">
            <a:noAutofit/>
          </a:bodyPr>
          <a:lstStyle/>
          <a:p>
            <a:pPr algn="l">
              <a:lnSpc>
                <a:spcPct val="90000"/>
              </a:lnSpc>
              <a:spcBef>
                <a:spcPts val="0"/>
              </a:spcBef>
              <a:buClr>
                <a:schemeClr val="dk1"/>
              </a:buClr>
              <a:buSzPts val="4400"/>
            </a:pPr>
            <a:r>
              <a:rPr lang="en-US" sz="4500" dirty="0">
                <a:solidFill>
                  <a:schemeClr val="dk1"/>
                </a:solidFill>
                <a:ea typeface="Calibri"/>
                <a:cs typeface="Calibri"/>
                <a:sym typeface="Calibri"/>
              </a:rPr>
              <a:t>Background LMIC need</a:t>
            </a:r>
            <a:endParaRPr sz="4500" dirty="0"/>
          </a:p>
        </p:txBody>
      </p:sp>
      <p:sp>
        <p:nvSpPr>
          <p:cNvPr id="121" name="Google Shape;121;p18"/>
          <p:cNvSpPr txBox="1">
            <a:spLocks noGrp="1"/>
          </p:cNvSpPr>
          <p:nvPr>
            <p:ph type="body" idx="1"/>
          </p:nvPr>
        </p:nvSpPr>
        <p:spPr>
          <a:xfrm>
            <a:off x="1005840" y="2190750"/>
            <a:ext cx="9184680" cy="5221800"/>
          </a:xfrm>
          <a:prstGeom prst="rect">
            <a:avLst/>
          </a:prstGeom>
          <a:noFill/>
          <a:ln>
            <a:noFill/>
          </a:ln>
        </p:spPr>
        <p:txBody>
          <a:bodyPr spcFirstLastPara="1" vert="horz" wrap="square" lIns="109710" tIns="54840" rIns="109710" bIns="54840" rtlCol="0" anchor="t" anchorCtr="0">
            <a:noAutofit/>
          </a:bodyPr>
          <a:lstStyle/>
          <a:p>
            <a:pPr marL="274320" indent="-274320">
              <a:lnSpc>
                <a:spcPct val="90000"/>
              </a:lnSpc>
              <a:buClr>
                <a:schemeClr val="dk1"/>
              </a:buClr>
              <a:buSzPts val="2800"/>
              <a:buFont typeface="Arial"/>
              <a:buChar char="•"/>
            </a:pPr>
            <a:r>
              <a:rPr lang="en-US" sz="2800" dirty="0">
                <a:solidFill>
                  <a:schemeClr val="dk1"/>
                </a:solidFill>
                <a:latin typeface="+mj-lt"/>
                <a:ea typeface="Calibri"/>
                <a:cs typeface="Calibri"/>
                <a:sym typeface="Calibri"/>
              </a:rPr>
              <a:t>Chronic non-communicable diseases create a larger burden for management need in LMIC </a:t>
            </a:r>
            <a:r>
              <a:rPr lang="en-US" sz="2800" dirty="0">
                <a:latin typeface="+mj-lt"/>
              </a:rPr>
              <a:t>due to</a:t>
            </a:r>
            <a:r>
              <a:rPr lang="en-US" sz="2800" dirty="0">
                <a:solidFill>
                  <a:schemeClr val="dk1"/>
                </a:solidFill>
                <a:latin typeface="+mj-lt"/>
                <a:ea typeface="Calibri"/>
                <a:cs typeface="Calibri"/>
                <a:sym typeface="Calibri"/>
              </a:rPr>
              <a:t> </a:t>
            </a:r>
            <a:r>
              <a:rPr lang="en-US" sz="2800" dirty="0">
                <a:latin typeface="+mj-lt"/>
              </a:rPr>
              <a:t>h</a:t>
            </a:r>
            <a:r>
              <a:rPr lang="en-US" sz="2800" dirty="0">
                <a:solidFill>
                  <a:schemeClr val="dk1"/>
                </a:solidFill>
                <a:latin typeface="+mj-lt"/>
                <a:ea typeface="Calibri"/>
                <a:cs typeface="Calibri"/>
                <a:sym typeface="Calibri"/>
              </a:rPr>
              <a:t>ealth </a:t>
            </a:r>
            <a:r>
              <a:rPr lang="en-US" sz="2800" dirty="0">
                <a:latin typeface="+mj-lt"/>
              </a:rPr>
              <a:t>s</a:t>
            </a:r>
            <a:r>
              <a:rPr lang="en-US" sz="2800" dirty="0">
                <a:solidFill>
                  <a:schemeClr val="dk1"/>
                </a:solidFill>
                <a:latin typeface="+mj-lt"/>
                <a:ea typeface="Calibri"/>
                <a:cs typeface="Calibri"/>
                <a:sym typeface="Calibri"/>
              </a:rPr>
              <a:t>ystem </a:t>
            </a:r>
            <a:r>
              <a:rPr lang="en-US" sz="2800" dirty="0">
                <a:latin typeface="+mj-lt"/>
              </a:rPr>
              <a:t>c</a:t>
            </a:r>
            <a:r>
              <a:rPr lang="en-US" sz="2800" dirty="0">
                <a:solidFill>
                  <a:schemeClr val="dk1"/>
                </a:solidFill>
                <a:latin typeface="+mj-lt"/>
                <a:ea typeface="Calibri"/>
                <a:cs typeface="Calibri"/>
                <a:sym typeface="Calibri"/>
              </a:rPr>
              <a:t>hallenges</a:t>
            </a:r>
            <a:endParaRPr sz="2800" dirty="0">
              <a:solidFill>
                <a:schemeClr val="dk1"/>
              </a:solidFill>
              <a:latin typeface="+mj-lt"/>
              <a:ea typeface="Calibri"/>
              <a:cs typeface="Calibri"/>
              <a:sym typeface="Calibri"/>
            </a:endParaRPr>
          </a:p>
          <a:p>
            <a:pPr marL="274320" indent="0">
              <a:lnSpc>
                <a:spcPct val="90000"/>
              </a:lnSpc>
              <a:buNone/>
            </a:pPr>
            <a:endParaRPr sz="2800" dirty="0">
              <a:latin typeface="+mj-lt"/>
            </a:endParaRPr>
          </a:p>
          <a:p>
            <a:pPr marL="274320" indent="-274320">
              <a:lnSpc>
                <a:spcPct val="90000"/>
              </a:lnSpc>
              <a:buClr>
                <a:schemeClr val="dk1"/>
              </a:buClr>
              <a:buSzPts val="2800"/>
              <a:buFont typeface="Arial"/>
              <a:buChar char="•"/>
            </a:pPr>
            <a:r>
              <a:rPr lang="en-US" sz="2800" dirty="0">
                <a:latin typeface="+mj-lt"/>
              </a:rPr>
              <a:t>Health Information Systems (HIS) show promise to improve health care</a:t>
            </a:r>
            <a:endParaRPr sz="2800" dirty="0">
              <a:latin typeface="+mj-lt"/>
            </a:endParaRPr>
          </a:p>
          <a:p>
            <a:pPr marL="274320" indent="0">
              <a:lnSpc>
                <a:spcPct val="90000"/>
              </a:lnSpc>
              <a:buNone/>
            </a:pPr>
            <a:endParaRPr sz="2800" dirty="0">
              <a:latin typeface="+mj-lt"/>
            </a:endParaRPr>
          </a:p>
          <a:p>
            <a:pPr marL="274320" indent="-274320">
              <a:lnSpc>
                <a:spcPct val="90000"/>
              </a:lnSpc>
              <a:spcBef>
                <a:spcPts val="1200"/>
              </a:spcBef>
              <a:buClr>
                <a:schemeClr val="dk1"/>
              </a:buClr>
              <a:buSzPts val="2800"/>
              <a:buFont typeface="Arial"/>
              <a:buChar char="•"/>
            </a:pPr>
            <a:r>
              <a:rPr lang="en-US" sz="2800" dirty="0">
                <a:solidFill>
                  <a:schemeClr val="dk1"/>
                </a:solidFill>
                <a:latin typeface="+mj-lt"/>
                <a:ea typeface="Calibri"/>
                <a:cs typeface="Calibri"/>
                <a:sym typeface="Calibri"/>
              </a:rPr>
              <a:t>Most available electronic medical record systems have been focused on high profile illnesses (e.g. HIV, TB, malaria)</a:t>
            </a:r>
            <a:endParaRPr sz="2800" dirty="0">
              <a:latin typeface="+mj-lt"/>
            </a:endParaRPr>
          </a:p>
          <a:p>
            <a:pPr marL="274320" indent="-60960">
              <a:lnSpc>
                <a:spcPct val="90000"/>
              </a:lnSpc>
              <a:spcBef>
                <a:spcPts val="1200"/>
              </a:spcBef>
              <a:buClr>
                <a:schemeClr val="dk1"/>
              </a:buClr>
              <a:buSzPts val="2800"/>
              <a:buNone/>
            </a:pPr>
            <a:endParaRPr sz="2800" dirty="0">
              <a:solidFill>
                <a:schemeClr val="dk1"/>
              </a:solidFill>
              <a:latin typeface="+mj-lt"/>
              <a:ea typeface="Calibri"/>
              <a:cs typeface="Calibri"/>
              <a:sym typeface="Calibri"/>
            </a:endParaRPr>
          </a:p>
        </p:txBody>
      </p:sp>
      <p:pic>
        <p:nvPicPr>
          <p:cNvPr id="122" name="Google Shape;122;p18"/>
          <p:cNvPicPr preferRelativeResize="0"/>
          <p:nvPr/>
        </p:nvPicPr>
        <p:blipFill rotWithShape="1">
          <a:blip r:embed="rId3">
            <a:alphaModFix/>
          </a:blip>
          <a:srcRect l="3809" t="3422" b="20013"/>
          <a:stretch/>
        </p:blipFill>
        <p:spPr>
          <a:xfrm>
            <a:off x="10598581" y="2096221"/>
            <a:ext cx="3108659" cy="4399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005840"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Update on Evidence for EMR in LMIC</a:t>
            </a:r>
            <a:endParaRPr sz="4500" dirty="0"/>
          </a:p>
        </p:txBody>
      </p:sp>
      <p:sp>
        <p:nvSpPr>
          <p:cNvPr id="129" name="Google Shape;129;p19"/>
          <p:cNvSpPr txBox="1">
            <a:spLocks noGrp="1"/>
          </p:cNvSpPr>
          <p:nvPr>
            <p:ph type="body" idx="1"/>
          </p:nvPr>
        </p:nvSpPr>
        <p:spPr>
          <a:xfrm>
            <a:off x="1005840" y="2190750"/>
            <a:ext cx="12618720" cy="5221440"/>
          </a:xfrm>
          <a:prstGeom prst="rect">
            <a:avLst/>
          </a:prstGeom>
        </p:spPr>
        <p:txBody>
          <a:bodyPr spcFirstLastPara="1" vert="horz" wrap="square" lIns="109710" tIns="54840" rIns="109710" bIns="54840" rtlCol="0" anchor="t" anchorCtr="0">
            <a:noAutofit/>
          </a:bodyPr>
          <a:lstStyle/>
          <a:p>
            <a:pPr marL="548640" indent="-487680">
              <a:spcBef>
                <a:spcPts val="1200"/>
              </a:spcBef>
              <a:buSzPts val="2800"/>
              <a:buChar char="●"/>
            </a:pPr>
            <a:r>
              <a:rPr lang="en-US" dirty="0"/>
              <a:t>“State-of-the-art” review, 2016</a:t>
            </a:r>
            <a:r>
              <a:rPr lang="en-US" sz="1800" dirty="0"/>
              <a:t> (BMC Medical Informatics and Decision Making)</a:t>
            </a:r>
            <a:endParaRPr sz="1800" dirty="0"/>
          </a:p>
          <a:p>
            <a:pPr marL="1097280" lvl="1" indent="-457200">
              <a:spcBef>
                <a:spcPts val="0"/>
              </a:spcBef>
              <a:buSzPts val="2400"/>
              <a:buChar char="○"/>
            </a:pPr>
            <a:r>
              <a:rPr lang="en-US" sz="2800" dirty="0"/>
              <a:t>749 citations -&gt; 32 reports relevant/applicable</a:t>
            </a:r>
            <a:endParaRPr sz="2800" dirty="0"/>
          </a:p>
          <a:p>
            <a:pPr marL="1097280" lvl="1" indent="-457200">
              <a:spcBef>
                <a:spcPts val="0"/>
              </a:spcBef>
              <a:buSzPts val="2400"/>
              <a:buChar char="○"/>
            </a:pPr>
            <a:r>
              <a:rPr lang="en-US" sz="2800" dirty="0"/>
              <a:t>sub-Saharan Africa, community-based clinics</a:t>
            </a:r>
            <a:endParaRPr sz="2800" dirty="0"/>
          </a:p>
          <a:p>
            <a:pPr marL="1097280" lvl="1" indent="-457200">
              <a:spcBef>
                <a:spcPts val="0"/>
              </a:spcBef>
              <a:buSzPts val="2400"/>
              <a:buChar char="○"/>
            </a:pPr>
            <a:r>
              <a:rPr lang="en-US" sz="2800" dirty="0"/>
              <a:t>no reports of </a:t>
            </a:r>
            <a:r>
              <a:rPr lang="en-US" sz="2800" u="sng" dirty="0"/>
              <a:t>long-term</a:t>
            </a:r>
            <a:r>
              <a:rPr lang="en-US" sz="2800" dirty="0"/>
              <a:t> sustained initiatives</a:t>
            </a:r>
            <a:endParaRPr sz="2800" dirty="0"/>
          </a:p>
          <a:p>
            <a:pPr marL="1097280" lvl="1" indent="-457200">
              <a:spcBef>
                <a:spcPts val="0"/>
              </a:spcBef>
              <a:buSzPts val="2400"/>
              <a:buChar char="○"/>
            </a:pPr>
            <a:r>
              <a:rPr lang="en-US" sz="2800" dirty="0"/>
              <a:t>experience-based case studies with best practice recommendations</a:t>
            </a:r>
            <a:endParaRPr sz="2800" dirty="0"/>
          </a:p>
          <a:p>
            <a:pPr marL="0" indent="0">
              <a:lnSpc>
                <a:spcPct val="90000"/>
              </a:lnSpc>
              <a:spcBef>
                <a:spcPts val="1200"/>
              </a:spcBef>
              <a:buNone/>
            </a:pPr>
            <a:endParaRPr sz="2800" dirty="0"/>
          </a:p>
        </p:txBody>
      </p:sp>
      <p:sp>
        <p:nvSpPr>
          <p:cNvPr id="130" name="Google Shape;130;p19"/>
          <p:cNvSpPr txBox="1"/>
          <p:nvPr/>
        </p:nvSpPr>
        <p:spPr>
          <a:xfrm>
            <a:off x="1409210" y="6545086"/>
            <a:ext cx="11181240" cy="556560"/>
          </a:xfrm>
          <a:prstGeom prst="rect">
            <a:avLst/>
          </a:prstGeom>
          <a:noFill/>
          <a:ln>
            <a:noFill/>
          </a:ln>
        </p:spPr>
        <p:txBody>
          <a:bodyPr spcFirstLastPara="1" wrap="square" lIns="109710" tIns="109710" rIns="109710" bIns="109710" anchor="t" anchorCtr="0">
            <a:noAutofit/>
          </a:bodyPr>
          <a:lstStyle/>
          <a:p>
            <a:r>
              <a:rPr lang="en-US" sz="1200" b="1">
                <a:latin typeface="Calibri"/>
                <a:ea typeface="Calibri"/>
                <a:cs typeface="Calibri"/>
                <a:sym typeface="Calibri"/>
              </a:rPr>
              <a:t>Reference: </a:t>
            </a:r>
            <a:r>
              <a:rPr lang="en-US" sz="1200">
                <a:solidFill>
                  <a:schemeClr val="dk1"/>
                </a:solidFill>
                <a:latin typeface="Calibri"/>
                <a:ea typeface="Calibri"/>
                <a:cs typeface="Calibri"/>
                <a:sym typeface="Calibri"/>
              </a:rPr>
              <a:t>Jawhari et al. Benefits and challenges of EMR implementations in low resource settings: a state-of-the-art review. </a:t>
            </a:r>
            <a:r>
              <a:rPr lang="en-US" sz="1200" i="1">
                <a:solidFill>
                  <a:schemeClr val="dk1"/>
                </a:solidFill>
                <a:latin typeface="Calibri"/>
                <a:ea typeface="Calibri"/>
                <a:cs typeface="Calibri"/>
                <a:sym typeface="Calibri"/>
              </a:rPr>
              <a:t>BMC Medical Informatics and Decision Making. </a:t>
            </a:r>
            <a:r>
              <a:rPr lang="en-US" sz="1200">
                <a:solidFill>
                  <a:schemeClr val="dk1"/>
                </a:solidFill>
                <a:latin typeface="Calibri"/>
                <a:ea typeface="Calibri"/>
                <a:cs typeface="Calibri"/>
                <a:sym typeface="Calibri"/>
              </a:rPr>
              <a:t>2016; 16:116. </a:t>
            </a:r>
            <a:r>
              <a:rPr lang="en-US" sz="1200" u="sng">
                <a:solidFill>
                  <a:schemeClr val="hlink"/>
                </a:solidFill>
                <a:latin typeface="Calibri"/>
                <a:ea typeface="Calibri"/>
                <a:cs typeface="Calibri"/>
                <a:sym typeface="Calibri"/>
                <a:hlinkClick r:id="rId3"/>
              </a:rPr>
              <a:t>https://doi.org/10.1186/s12911-016-0354-8</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1005840"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Update on Evidence for EMR in LMIC</a:t>
            </a:r>
            <a:endParaRPr sz="4500" dirty="0"/>
          </a:p>
        </p:txBody>
      </p:sp>
      <p:sp>
        <p:nvSpPr>
          <p:cNvPr id="137" name="Google Shape;137;p20"/>
          <p:cNvSpPr txBox="1">
            <a:spLocks noGrp="1"/>
          </p:cNvSpPr>
          <p:nvPr>
            <p:ph type="body" idx="1"/>
          </p:nvPr>
        </p:nvSpPr>
        <p:spPr>
          <a:xfrm>
            <a:off x="1005840" y="1714650"/>
            <a:ext cx="12618720" cy="5221440"/>
          </a:xfrm>
          <a:prstGeom prst="rect">
            <a:avLst/>
          </a:prstGeom>
        </p:spPr>
        <p:txBody>
          <a:bodyPr spcFirstLastPara="1" vert="horz" wrap="square" lIns="109710" tIns="54840" rIns="109710" bIns="54840" rtlCol="0" anchor="t" anchorCtr="0">
            <a:noAutofit/>
          </a:bodyPr>
          <a:lstStyle/>
          <a:p>
            <a:pPr marL="548640" indent="-487680">
              <a:lnSpc>
                <a:spcPct val="90000"/>
              </a:lnSpc>
              <a:spcBef>
                <a:spcPts val="1200"/>
              </a:spcBef>
              <a:buClr>
                <a:schemeClr val="dk1"/>
              </a:buClr>
              <a:buSzPts val="2800"/>
              <a:buFont typeface="Arial"/>
              <a:buChar char="●"/>
            </a:pPr>
            <a:r>
              <a:rPr lang="en-US" u="sng" dirty="0"/>
              <a:t>Implementation success </a:t>
            </a:r>
            <a:r>
              <a:rPr lang="en-US" dirty="0"/>
              <a:t>criteria review, 2015</a:t>
            </a:r>
            <a:r>
              <a:rPr lang="en-US" sz="1800" dirty="0"/>
              <a:t> (JAMIA, 47 articles met inclusion, 7 success criterion)</a:t>
            </a:r>
            <a:endParaRPr sz="1800" dirty="0"/>
          </a:p>
          <a:p>
            <a:pPr marL="1097280" lvl="1" indent="-457200">
              <a:spcBef>
                <a:spcPts val="0"/>
              </a:spcBef>
              <a:buSzPts val="2400"/>
              <a:buChar char="○"/>
            </a:pPr>
            <a:r>
              <a:rPr lang="en-US" sz="2800" dirty="0"/>
              <a:t>Categories: ethical, financial, functionality, organizational, political, technical, training </a:t>
            </a:r>
          </a:p>
          <a:p>
            <a:pPr marL="640080" lvl="1" indent="0">
              <a:spcBef>
                <a:spcPts val="0"/>
              </a:spcBef>
              <a:buSzPts val="2400"/>
              <a:buNone/>
            </a:pPr>
            <a:endParaRPr sz="1400" dirty="0"/>
          </a:p>
          <a:p>
            <a:pPr marL="1097280" lvl="1" indent="-457200">
              <a:spcBef>
                <a:spcPts val="0"/>
              </a:spcBef>
              <a:buSzPts val="2400"/>
              <a:buChar char="○"/>
            </a:pPr>
            <a:r>
              <a:rPr lang="en-US" sz="2800" dirty="0"/>
              <a:t>Main criteria for success: </a:t>
            </a:r>
            <a:endParaRPr sz="2800" dirty="0"/>
          </a:p>
          <a:p>
            <a:pPr marL="1645920" lvl="2" indent="-426720">
              <a:spcBef>
                <a:spcPts val="0"/>
              </a:spcBef>
              <a:buSzPts val="2000"/>
              <a:buChar char="■"/>
            </a:pPr>
            <a:r>
              <a:rPr lang="en-US" sz="2800" u="sng" dirty="0"/>
              <a:t>Functionality</a:t>
            </a:r>
            <a:r>
              <a:rPr lang="en-US" sz="2800" dirty="0"/>
              <a:t> of implemented system &gt; </a:t>
            </a:r>
            <a:endParaRPr sz="2800" dirty="0"/>
          </a:p>
          <a:p>
            <a:pPr marL="1645920" lvl="2" indent="-426720">
              <a:spcBef>
                <a:spcPts val="0"/>
              </a:spcBef>
              <a:buSzPts val="2000"/>
              <a:buChar char="■"/>
            </a:pPr>
            <a:r>
              <a:rPr lang="en-US" sz="2800" u="sng" dirty="0"/>
              <a:t>Organizational</a:t>
            </a:r>
            <a:r>
              <a:rPr lang="en-US" sz="2800" dirty="0"/>
              <a:t> structure and support &gt; </a:t>
            </a:r>
            <a:endParaRPr sz="2800" dirty="0"/>
          </a:p>
          <a:p>
            <a:pPr marL="1645920" lvl="2" indent="-426720">
              <a:spcBef>
                <a:spcPts val="0"/>
              </a:spcBef>
              <a:buSzPts val="2000"/>
              <a:buChar char="■"/>
            </a:pPr>
            <a:r>
              <a:rPr lang="en-US" sz="2800" dirty="0"/>
              <a:t>Availability of technical </a:t>
            </a:r>
            <a:r>
              <a:rPr lang="en-US" sz="2800" u="sng" dirty="0"/>
              <a:t>infrastructure</a:t>
            </a:r>
          </a:p>
          <a:p>
            <a:pPr marL="1219200" lvl="2" indent="0">
              <a:spcBef>
                <a:spcPts val="0"/>
              </a:spcBef>
              <a:buSzPts val="2000"/>
              <a:buNone/>
            </a:pPr>
            <a:endParaRPr sz="1400" u="sng" dirty="0"/>
          </a:p>
          <a:p>
            <a:pPr marL="1097280" lvl="1" indent="-457200">
              <a:spcBef>
                <a:spcPts val="0"/>
              </a:spcBef>
              <a:buSzPts val="2400"/>
              <a:buChar char="○"/>
            </a:pPr>
            <a:r>
              <a:rPr lang="en-US" sz="2800" dirty="0"/>
              <a:t>3 to 5 year return on investment</a:t>
            </a:r>
          </a:p>
          <a:p>
            <a:pPr marL="640080" lvl="1" indent="0">
              <a:spcBef>
                <a:spcPts val="0"/>
              </a:spcBef>
              <a:buSzPts val="2400"/>
              <a:buNone/>
            </a:pPr>
            <a:endParaRPr sz="2800" dirty="0"/>
          </a:p>
          <a:p>
            <a:pPr marL="548640" indent="-487680">
              <a:buSzPts val="2800"/>
              <a:buChar char="●"/>
            </a:pPr>
            <a:r>
              <a:rPr lang="en-US" dirty="0"/>
              <a:t>Lacking evaluation of </a:t>
            </a:r>
            <a:r>
              <a:rPr lang="en-US" u="sng" dirty="0"/>
              <a:t>concrete application</a:t>
            </a:r>
            <a:r>
              <a:rPr lang="en-US" dirty="0"/>
              <a:t> to health care</a:t>
            </a:r>
            <a:endParaRPr dirty="0"/>
          </a:p>
        </p:txBody>
      </p:sp>
      <p:sp>
        <p:nvSpPr>
          <p:cNvPr id="138" name="Google Shape;138;p20"/>
          <p:cNvSpPr txBox="1"/>
          <p:nvPr/>
        </p:nvSpPr>
        <p:spPr>
          <a:xfrm>
            <a:off x="1538379" y="6765803"/>
            <a:ext cx="11181240" cy="653400"/>
          </a:xfrm>
          <a:prstGeom prst="rect">
            <a:avLst/>
          </a:prstGeom>
          <a:noFill/>
          <a:ln>
            <a:noFill/>
          </a:ln>
        </p:spPr>
        <p:txBody>
          <a:bodyPr spcFirstLastPara="1" wrap="square" lIns="109710" tIns="109710" rIns="109710" bIns="109710" anchor="t" anchorCtr="0">
            <a:noAutofit/>
          </a:bodyPr>
          <a:lstStyle/>
          <a:p>
            <a:r>
              <a:rPr lang="en-US" sz="1200" b="1" dirty="0">
                <a:latin typeface="Calibri"/>
                <a:ea typeface="Calibri"/>
                <a:cs typeface="Calibri"/>
                <a:sym typeface="Calibri"/>
              </a:rPr>
              <a:t>Reference: </a:t>
            </a:r>
            <a:r>
              <a:rPr lang="en-US" sz="1200" dirty="0">
                <a:solidFill>
                  <a:schemeClr val="dk1"/>
                </a:solidFill>
                <a:latin typeface="Calibri"/>
                <a:ea typeface="Calibri"/>
                <a:cs typeface="Calibri"/>
                <a:sym typeface="Calibri"/>
              </a:rPr>
              <a:t>Fritz et al. Success criteria for electronic medical record implementation in low-resource settings: a systematic review. </a:t>
            </a:r>
            <a:r>
              <a:rPr lang="en-US" sz="1200" i="1" dirty="0">
                <a:solidFill>
                  <a:schemeClr val="dk1"/>
                </a:solidFill>
                <a:latin typeface="Calibri"/>
                <a:ea typeface="Calibri"/>
                <a:cs typeface="Calibri"/>
                <a:sym typeface="Calibri"/>
              </a:rPr>
              <a:t>Journal of the American Medical Informatics Association</a:t>
            </a:r>
            <a:r>
              <a:rPr lang="en-US" sz="1200" dirty="0">
                <a:solidFill>
                  <a:schemeClr val="dk1"/>
                </a:solidFill>
                <a:latin typeface="Calibri"/>
                <a:ea typeface="Calibri"/>
                <a:cs typeface="Calibri"/>
                <a:sym typeface="Calibri"/>
              </a:rPr>
              <a:t>. 2015; 22(2):479-488. </a:t>
            </a:r>
            <a:r>
              <a:rPr lang="en-US" sz="1200" u="sng" dirty="0">
                <a:solidFill>
                  <a:schemeClr val="hlink"/>
                </a:solidFill>
                <a:latin typeface="Calibri"/>
                <a:ea typeface="Calibri"/>
                <a:cs typeface="Calibri"/>
                <a:sym typeface="Calibri"/>
                <a:hlinkClick r:id="rId3"/>
              </a:rPr>
              <a:t>https://doi.org/10.1093/jamia/ocu038</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p:nvPr/>
        </p:nvSpPr>
        <p:spPr>
          <a:xfrm>
            <a:off x="1576552" y="6716670"/>
            <a:ext cx="10863000" cy="695520"/>
          </a:xfrm>
          <a:prstGeom prst="rect">
            <a:avLst/>
          </a:prstGeom>
          <a:noFill/>
          <a:ln>
            <a:noFill/>
          </a:ln>
        </p:spPr>
        <p:txBody>
          <a:bodyPr spcFirstLastPara="1" wrap="square" lIns="109710" tIns="109710" rIns="109710" bIns="109710" anchor="t" anchorCtr="0">
            <a:noAutofit/>
          </a:bodyPr>
          <a:lstStyle/>
          <a:p>
            <a:r>
              <a:rPr lang="en-US" sz="1200" b="1">
                <a:latin typeface="Calibri"/>
                <a:ea typeface="Calibri"/>
                <a:cs typeface="Calibri"/>
                <a:sym typeface="Calibri"/>
              </a:rPr>
              <a:t>Reference: </a:t>
            </a:r>
            <a:r>
              <a:rPr lang="en-US" sz="1200">
                <a:latin typeface="Calibri"/>
                <a:ea typeface="Calibri"/>
                <a:cs typeface="Calibri"/>
                <a:sym typeface="Calibri"/>
              </a:rPr>
              <a:t>PwC - Canada Health Infoway (2013). The emerging benefits of electronic medical record use in community-based care. </a:t>
            </a:r>
            <a:r>
              <a:rPr lang="en-US" sz="1200" u="sng">
                <a:solidFill>
                  <a:schemeClr val="hlink"/>
                </a:solidFill>
                <a:latin typeface="Calibri"/>
                <a:ea typeface="Calibri"/>
                <a:cs typeface="Calibri"/>
                <a:sym typeface="Calibri"/>
                <a:hlinkClick r:id="rId3"/>
              </a:rPr>
              <a:t>https://www.pwc.com/ca/en/industries/healthcare/publications/electronic-medical-record-use-community-based-care.html</a:t>
            </a:r>
            <a:r>
              <a:rPr lang="en-US" sz="1200">
                <a:latin typeface="Calibri"/>
                <a:ea typeface="Calibri"/>
                <a:cs typeface="Calibri"/>
                <a:sym typeface="Calibri"/>
              </a:rPr>
              <a:t> </a:t>
            </a:r>
            <a:endParaRPr sz="1200">
              <a:latin typeface="Calibri"/>
              <a:ea typeface="Calibri"/>
              <a:cs typeface="Calibri"/>
              <a:sym typeface="Calibri"/>
            </a:endParaRPr>
          </a:p>
        </p:txBody>
      </p:sp>
      <p:sp>
        <p:nvSpPr>
          <p:cNvPr id="145" name="Google Shape;145;p21"/>
          <p:cNvSpPr txBox="1">
            <a:spLocks noGrp="1"/>
          </p:cNvSpPr>
          <p:nvPr>
            <p:ph type="title"/>
          </p:nvPr>
        </p:nvSpPr>
        <p:spPr>
          <a:xfrm>
            <a:off x="1005840" y="438150"/>
            <a:ext cx="12618720" cy="1590840"/>
          </a:xfrm>
          <a:prstGeom prst="rect">
            <a:avLst/>
          </a:prstGeom>
        </p:spPr>
        <p:txBody>
          <a:bodyPr spcFirstLastPara="1" vert="horz" wrap="square" lIns="109710" tIns="54840" rIns="109710" bIns="54840" rtlCol="0" anchor="ctr" anchorCtr="0">
            <a:noAutofit/>
          </a:bodyPr>
          <a:lstStyle/>
          <a:p>
            <a:pPr>
              <a:spcBef>
                <a:spcPts val="0"/>
              </a:spcBef>
            </a:pPr>
            <a:r>
              <a:rPr lang="en-US" sz="4500" dirty="0"/>
              <a:t>Utility of Electronic Medical Record (EMR)</a:t>
            </a:r>
            <a:endParaRPr sz="4500" dirty="0"/>
          </a:p>
        </p:txBody>
      </p:sp>
      <p:sp>
        <p:nvSpPr>
          <p:cNvPr id="146" name="Google Shape;146;p21"/>
          <p:cNvSpPr txBox="1">
            <a:spLocks noGrp="1"/>
          </p:cNvSpPr>
          <p:nvPr>
            <p:ph type="body" idx="1"/>
          </p:nvPr>
        </p:nvSpPr>
        <p:spPr>
          <a:xfrm>
            <a:off x="1005840" y="2190750"/>
            <a:ext cx="12618720" cy="5221440"/>
          </a:xfrm>
          <a:prstGeom prst="rect">
            <a:avLst/>
          </a:prstGeom>
        </p:spPr>
        <p:txBody>
          <a:bodyPr spcFirstLastPara="1" vert="horz" wrap="square" lIns="109710" tIns="54840" rIns="109710" bIns="54840" rtlCol="0" anchor="t" anchorCtr="0">
            <a:noAutofit/>
          </a:bodyPr>
          <a:lstStyle/>
          <a:p>
            <a:pPr marL="0" indent="0">
              <a:spcBef>
                <a:spcPts val="1200"/>
              </a:spcBef>
              <a:buNone/>
            </a:pPr>
            <a:r>
              <a:rPr lang="en-US" u="sng" dirty="0"/>
              <a:t>Potential benefits from Canadian PwC study:</a:t>
            </a:r>
            <a:endParaRPr u="sng" dirty="0"/>
          </a:p>
          <a:p>
            <a:pPr marL="548640" indent="-487680">
              <a:spcBef>
                <a:spcPts val="1200"/>
              </a:spcBef>
              <a:buSzPts val="2800"/>
              <a:buChar char="●"/>
            </a:pPr>
            <a:r>
              <a:rPr lang="en-US" dirty="0"/>
              <a:t>Reduce time pulling charts</a:t>
            </a:r>
            <a:endParaRPr dirty="0"/>
          </a:p>
          <a:p>
            <a:pPr marL="548640" indent="-487680">
              <a:buSzPts val="2800"/>
              <a:buChar char="●"/>
            </a:pPr>
            <a:r>
              <a:rPr lang="en-US" dirty="0"/>
              <a:t>More accurate laboratory result management</a:t>
            </a:r>
            <a:endParaRPr dirty="0"/>
          </a:p>
          <a:p>
            <a:pPr marL="548640" indent="-487680">
              <a:buSzPts val="2800"/>
              <a:buChar char="●"/>
            </a:pPr>
            <a:r>
              <a:rPr lang="en-US" dirty="0"/>
              <a:t>Scheduling</a:t>
            </a:r>
            <a:endParaRPr dirty="0"/>
          </a:p>
          <a:p>
            <a:pPr marL="548640" indent="-487680">
              <a:buSzPts val="2800"/>
              <a:buChar char="●"/>
            </a:pPr>
            <a:r>
              <a:rPr lang="en-US" dirty="0"/>
              <a:t>Billing</a:t>
            </a:r>
            <a:endParaRPr dirty="0"/>
          </a:p>
          <a:p>
            <a:pPr marL="548640" indent="-487680">
              <a:buSzPts val="2800"/>
              <a:buChar char="●"/>
            </a:pPr>
            <a:r>
              <a:rPr lang="en-US" dirty="0"/>
              <a:t>Improved legibility and automation of clinical documentation</a:t>
            </a:r>
            <a:endParaRPr dirty="0"/>
          </a:p>
          <a:p>
            <a:pPr marL="548640" indent="-487680">
              <a:buSzPts val="2800"/>
              <a:buChar char="●"/>
            </a:pPr>
            <a:r>
              <a:rPr lang="en-US" dirty="0"/>
              <a:t>Reduce order entry time</a:t>
            </a:r>
            <a:endParaRPr dirty="0"/>
          </a:p>
          <a:p>
            <a:pPr marL="548640" indent="-487680">
              <a:buSzPts val="2800"/>
              <a:buChar char="●"/>
            </a:pPr>
            <a:r>
              <a:rPr lang="en-US" dirty="0"/>
              <a:t>Improve information access for encounter management</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64B667-7D1A-4B3D-A830-9B070311491C}" vid="{E2FD551A-2040-4896-8C5D-05C63CF31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AAFP PowerPoint 16x9 Template 2018 v7</Template>
  <TotalTime>102</TotalTime>
  <Words>5787</Words>
  <Application>Microsoft Office PowerPoint</Application>
  <PresentationFormat>Custom</PresentationFormat>
  <Paragraphs>544</Paragraphs>
  <Slides>46</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Arial (Body)</vt:lpstr>
      <vt:lpstr>Arial Rounded MT Bold</vt:lpstr>
      <vt:lpstr>Calibri</vt:lpstr>
      <vt:lpstr>Office Theme</vt:lpstr>
      <vt:lpstr>PowerPoint Presentation</vt:lpstr>
      <vt:lpstr>Affiliations</vt:lpstr>
      <vt:lpstr>Conflict of Interest Statement</vt:lpstr>
      <vt:lpstr>Group assessment</vt:lpstr>
      <vt:lpstr>Learning Objectives</vt:lpstr>
      <vt:lpstr>Background LMIC need</vt:lpstr>
      <vt:lpstr>Update on Evidence for EMR in LMIC</vt:lpstr>
      <vt:lpstr>Update on Evidence for EMR in LMIC</vt:lpstr>
      <vt:lpstr>Utility of Electronic Medical Record (EMR)</vt:lpstr>
      <vt:lpstr>Utility of Electronic Medical Record (EMR)</vt:lpstr>
      <vt:lpstr>Problems for EMR in rural LMIC</vt:lpstr>
      <vt:lpstr>Data in EMR use</vt:lpstr>
      <vt:lpstr>Problems for EMR in LMIC</vt:lpstr>
      <vt:lpstr>Problems for EMR in LMIC</vt:lpstr>
      <vt:lpstr>EMR success factors in LMIC</vt:lpstr>
      <vt:lpstr>EMR success factors in LMIC</vt:lpstr>
      <vt:lpstr>Utility of simple EMR in LMIC</vt:lpstr>
      <vt:lpstr>Available EMR systems for LMIC primary care</vt:lpstr>
      <vt:lpstr>EMR design concepts</vt:lpstr>
      <vt:lpstr>Components of EMR design</vt:lpstr>
      <vt:lpstr>Data in EMR use</vt:lpstr>
      <vt:lpstr>Our specific clinic needs</vt:lpstr>
      <vt:lpstr>EMR design process</vt:lpstr>
      <vt:lpstr>Diagnosis coding</vt:lpstr>
      <vt:lpstr>OCEMR design</vt:lpstr>
      <vt:lpstr>OCEMR design</vt:lpstr>
      <vt:lpstr>OCEMR initial installation</vt:lpstr>
      <vt:lpstr>EMR Implementation Process</vt:lpstr>
      <vt:lpstr>Barriers to Implementation</vt:lpstr>
      <vt:lpstr>System maintenance issues</vt:lpstr>
      <vt:lpstr>Barriers to EMR system Maintenance</vt:lpstr>
      <vt:lpstr>What we can measure</vt:lpstr>
      <vt:lpstr>What we hope to measure</vt:lpstr>
      <vt:lpstr>Examples of data informing practice</vt:lpstr>
      <vt:lpstr>Examples of data for grants/fundraising</vt:lpstr>
      <vt:lpstr>Anticipated Consequences</vt:lpstr>
      <vt:lpstr>Unintended Consequences</vt:lpstr>
      <vt:lpstr>Monitoring Users</vt:lpstr>
      <vt:lpstr>User Perspective</vt:lpstr>
      <vt:lpstr>Pulling Data from the System</vt:lpstr>
      <vt:lpstr>Chronic disease management</vt:lpstr>
      <vt:lpstr>OCEMR Demo</vt:lpstr>
      <vt:lpstr>Review of primary care EMR design</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Potchad</dc:creator>
  <cp:lastModifiedBy>Ashley Poole</cp:lastModifiedBy>
  <cp:revision>14</cp:revision>
  <dcterms:created xsi:type="dcterms:W3CDTF">2018-07-03T14:17:43Z</dcterms:created>
  <dcterms:modified xsi:type="dcterms:W3CDTF">2018-08-16T13:45:13Z</dcterms:modified>
</cp:coreProperties>
</file>