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8MJSTIm0V7p6pUOa" ContentType="image/jpeg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2" r:id="rId1"/>
    <p:sldMasterId id="2147483664" r:id="rId2"/>
    <p:sldMasterId id="2147483674" r:id="rId3"/>
    <p:sldMasterId id="2147483676" r:id="rId4"/>
  </p:sldMasterIdLst>
  <p:notesMasterIdLst>
    <p:notesMasterId r:id="rId52"/>
  </p:notesMasterIdLst>
  <p:sldIdLst>
    <p:sldId id="260" r:id="rId5"/>
    <p:sldId id="264" r:id="rId6"/>
    <p:sldId id="323" r:id="rId7"/>
    <p:sldId id="266" r:id="rId8"/>
    <p:sldId id="263" r:id="rId9"/>
    <p:sldId id="310" r:id="rId10"/>
    <p:sldId id="309" r:id="rId11"/>
    <p:sldId id="273" r:id="rId12"/>
    <p:sldId id="305" r:id="rId13"/>
    <p:sldId id="280" r:id="rId14"/>
    <p:sldId id="301" r:id="rId15"/>
    <p:sldId id="297" r:id="rId16"/>
    <p:sldId id="284" r:id="rId17"/>
    <p:sldId id="285" r:id="rId18"/>
    <p:sldId id="288" r:id="rId19"/>
    <p:sldId id="308" r:id="rId20"/>
    <p:sldId id="282" r:id="rId21"/>
    <p:sldId id="300" r:id="rId22"/>
    <p:sldId id="257" r:id="rId23"/>
    <p:sldId id="259" r:id="rId24"/>
    <p:sldId id="311" r:id="rId25"/>
    <p:sldId id="304" r:id="rId26"/>
    <p:sldId id="294" r:id="rId27"/>
    <p:sldId id="295" r:id="rId28"/>
    <p:sldId id="299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272" r:id="rId38"/>
    <p:sldId id="276" r:id="rId39"/>
    <p:sldId id="302" r:id="rId40"/>
    <p:sldId id="320" r:id="rId41"/>
    <p:sldId id="268" r:id="rId42"/>
    <p:sldId id="269" r:id="rId43"/>
    <p:sldId id="270" r:id="rId44"/>
    <p:sldId id="321" r:id="rId45"/>
    <p:sldId id="271" r:id="rId46"/>
    <p:sldId id="275" r:id="rId47"/>
    <p:sldId id="322" r:id="rId48"/>
    <p:sldId id="296" r:id="rId49"/>
    <p:sldId id="265" r:id="rId50"/>
    <p:sldId id="27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yer,Lynne" initials="M" lastIdx="6" clrIdx="0">
    <p:extLst>
      <p:ext uri="{19B8F6BF-5375-455C-9EA6-DF929625EA0E}">
        <p15:presenceInfo xmlns:p15="http://schemas.microsoft.com/office/powerpoint/2012/main" userId="S-1-5-21-1308237860-4193317556-336787646-14181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1203" autoAdjust="0"/>
  </p:normalViewPr>
  <p:slideViewPr>
    <p:cSldViewPr snapToGrid="0" snapToObjects="1">
      <p:cViewPr varScale="1">
        <p:scale>
          <a:sx n="120" d="100"/>
          <a:sy n="120" d="100"/>
        </p:scale>
        <p:origin x="13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651F-D782-484F-A9DF-95F313355AFB}" type="datetimeFigureOut">
              <a:rPr lang="en-US" smtClean="0"/>
              <a:t>4/1/2021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7FB74-9486-1A4C-9CBE-E12FE1555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21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12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38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FELLOWS group</a:t>
            </a:r>
            <a:r>
              <a:rPr lang="en-US" baseline="0" dirty="0"/>
              <a:t> together otherwise have them group by specialty.  </a:t>
            </a:r>
            <a:r>
              <a:rPr lang="en-US" dirty="0"/>
              <a:t>Now that you know</a:t>
            </a:r>
            <a:r>
              <a:rPr lang="en-US" baseline="0" dirty="0"/>
              <a:t> how to</a:t>
            </a:r>
            <a:r>
              <a:rPr lang="en-US" dirty="0"/>
              <a:t> set expectations that are specific, clear,</a:t>
            </a:r>
            <a:r>
              <a:rPr lang="en-US" baseline="0" dirty="0"/>
              <a:t> and manageable – WHAT should you be teaching them (i.e. what do they need to learn)?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01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15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92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57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Ferris </a:t>
            </a:r>
            <a:r>
              <a:rPr lang="en-US" dirty="0" err="1"/>
              <a:t>Bueller’s</a:t>
            </a:r>
            <a:r>
              <a:rPr lang="en-US" dirty="0"/>
              <a:t> Day Off Video Clip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04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65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8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5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535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Auguste</a:t>
            </a:r>
            <a:r>
              <a:rPr lang="en-US" dirty="0"/>
              <a:t> Rodin’s The Thinker - Paris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579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73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3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Don’t want to teach what they already know.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34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762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1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64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10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Depending on the # of people in the session – ensure not to prolong this.  We found that 20 people per session worked well, but depending on your needs can flex up in-person to 40s if have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35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233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301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45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4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668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Physician – Patient Video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7FB74-9486-1A4C-9CBE-E12FE15551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40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92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03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203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75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35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0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Zoom. Breakout rooms: Ideal – 3 people.  Generally 2-4 people.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44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00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55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669B8-4A15-489D-90A0-40615E74E10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7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402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BA34-093F-504C-ADD1-F56787E15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t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B0CCCA-56CB-B940-BE41-08C5DED2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1329B4-58A2-614C-8C32-F6EBA0E1B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76F940A-561E-9140-BC44-2106D7736B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82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0476-3111-794A-80ED-7AFAEE05E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E67A8-BF98-0C41-9BF4-8434D328D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A41F35-365A-534F-9E38-524F700B4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6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30C1-E58A-D54E-AE81-9EFEC86C7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862470"/>
            <a:ext cx="7886700" cy="1700005"/>
          </a:xfrm>
        </p:spPr>
        <p:txBody>
          <a:bodyPr anchor="t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4DBE1-005A-C14D-BF9C-BA02E879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C6FE21B-ABFD-8345-A482-C0395A2C8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32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D792-E494-8A44-B081-5A95A81A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98607-FB5C-DB4C-B809-89B9C6129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51811-7FE2-114F-9264-5D090BCD7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6704A98-C470-4A45-8F48-E64FA37F0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52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745565-BC41-AE42-AF87-0C01E3C194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31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ACF-F535-A241-87AD-B47B05CC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445ED2-E8B2-6240-ADFF-B391157248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DB3F0-8EEE-1945-9919-5CC9DCFD8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4703753-7CAD-3341-BCB0-BFDF1B052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9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9367-6E6D-6A47-861A-753DEBA6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53139"/>
            <a:ext cx="6858000" cy="756824"/>
          </a:xfrm>
        </p:spPr>
        <p:txBody>
          <a:bodyPr anchor="t"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09181-27AC-0A4B-8A45-9484CA3E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38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9367-6E6D-6A47-861A-753DEBA64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892287"/>
            <a:ext cx="6858000" cy="617676"/>
          </a:xfrm>
        </p:spPr>
        <p:txBody>
          <a:bodyPr anchor="t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B09181-27AC-0A4B-8A45-9484CA3EA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3868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B0C5AD-DABD-A848-87EB-F84D54FF9C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086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4305AC-94D7-F84A-9F67-D8DB46EE0F6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B7846-FB44-5E42-870C-A7814D078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3852"/>
            <a:ext cx="7886700" cy="6868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9C20-2552-D541-A118-4B34A9E5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0F579-7D62-9A4F-8A67-3B5D090C8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6724" y="6629400"/>
            <a:ext cx="2057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1"/>
                </a:solidFill>
                <a:latin typeface="Arial Narrow" panose="020B0604020202020204" pitchFamily="34" charset="0"/>
              </a:defRPr>
            </a:lvl1pPr>
          </a:lstStyle>
          <a:p>
            <a:fld id="{EA810E7C-020C-FA43-9CFD-DA754FFFF6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2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71" r:id="rId5"/>
    <p:sldLayoutId id="214748367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1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FF0F0-34CD-FF48-BDC4-6EA46786A3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6181F-89C8-844A-AECC-49FC88E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035"/>
            <a:ext cx="7886700" cy="716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DD3BB-84BF-9342-B855-7477A5BE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0389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3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A49C6E-1687-A045-AF87-037482313B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26181F-89C8-844A-AECC-49FC88E0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035"/>
            <a:ext cx="7886700" cy="7166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DD3BB-84BF-9342-B855-7477A5BEE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0732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3"/>
          </a:solidFill>
          <a:latin typeface="Arial Narrow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 Narrow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jpe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3cm55KIGW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18.m4a"/><Relationship Id="rId7" Type="http://schemas.openxmlformats.org/officeDocument/2006/relationships/image" Target="../media/image24.emf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6.jpeg"/><Relationship Id="rId5" Type="http://schemas.openxmlformats.org/officeDocument/2006/relationships/hyperlink" Target="https://youtu.be/uhiCFdWeQfA" TargetMode="External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youtu.be/aEz-EkPwfE0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jpe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s://youtu.be/k1owPOJ1e1k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youtu.be/lCeyzpU7PMw" TargetMode="Externa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youtu.be/jyqy4bFkv9M" TargetMode="External"/><Relationship Id="rId5" Type="http://schemas.openxmlformats.org/officeDocument/2006/relationships/hyperlink" Target="https://youtu.be/eRBdfXRj5N0" TargetMode="Externa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6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jpe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.jpeg"/><Relationship Id="rId5" Type="http://schemas.openxmlformats.org/officeDocument/2006/relationships/image" Target="../media/image38.gif"/><Relationship Id="rId4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www.deviantart.com/darkphoenix36/art/Path-through-the-forest-298598905" TargetMode="External"/><Relationship Id="rId5" Type="http://schemas.openxmlformats.org/officeDocument/2006/relationships/image" Target="../media/image8.8MJSTIm0V7p6pUOa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hyperlink" Target="https://youtu.be/jiXAUV3qZBU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6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6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academicmedicine/toc/2017/0400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acgme.org/Portals/0/PDFs/2015%20AEC/Presentations/ses039.pdf" TargetMode="External"/><Relationship Id="rId4" Type="http://schemas.openxmlformats.org/officeDocument/2006/relationships/hyperlink" Target="http://www.stfm.org/NewsJournals/EducationColumns/November2015EducationColum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hyperlink" Target="http://koreanwikiproject.com/wiki/index.php?title=Learn_hangeul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hyperlink" Target="https://pixabay.com/illustrations/success-key-gold-gold-colored-1433400/" TargetMode="External"/><Relationship Id="rId4" Type="http://schemas.openxmlformats.org/officeDocument/2006/relationships/image" Target="../media/image9.jp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2ED8E-4672-FB4E-BDC4-106A5EA5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971737"/>
            <a:ext cx="9139238" cy="914400"/>
          </a:xfrm>
        </p:spPr>
        <p:txBody>
          <a:bodyPr/>
          <a:lstStyle/>
          <a:p>
            <a:pPr algn="ctr"/>
            <a:r>
              <a:rPr lang="en-US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Teaching “How to Teach” to House Staff and Faculty – Implementing a Resident as Teacher Workshop or Faculty Development Series 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33F49-4F07-2248-99A8-C13860C4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725" y="2592126"/>
            <a:ext cx="8942388" cy="3298312"/>
          </a:xfrm>
        </p:spPr>
        <p:txBody>
          <a:bodyPr>
            <a:normAutofit fontScale="85000" lnSpcReduction="20000"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b="1" dirty="0">
                <a:solidFill>
                  <a:srgbClr val="0096D2"/>
                </a:solidFill>
              </a:rPr>
              <a:t>John Malaty, MD, FAAFP 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Director of Resident as Teacher Program – University of Florida College of Medicine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Associate Program Director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University of Florida Health Family Medicine Residency Program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	UF Health Shands Hospital – Gainesville, Florida</a:t>
            </a:r>
          </a:p>
          <a:p>
            <a:pPr algn="ctr">
              <a:buClr>
                <a:schemeClr val="dk1"/>
              </a:buClr>
              <a:buSzPts val="2400"/>
            </a:pPr>
            <a:endParaRPr lang="en-US" dirty="0">
              <a:solidFill>
                <a:srgbClr val="0096D2"/>
              </a:solidFill>
            </a:endParaRPr>
          </a:p>
          <a:p>
            <a:pPr algn="ctr">
              <a:buClr>
                <a:schemeClr val="dk1"/>
              </a:buClr>
              <a:buSzPts val="2400"/>
            </a:pPr>
            <a:r>
              <a:rPr lang="en-US" b="1" dirty="0">
                <a:solidFill>
                  <a:srgbClr val="0096D2"/>
                </a:solidFill>
              </a:rPr>
              <a:t>Lynne Meyer, PhD, MPH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University of Florida Health Graduate Medical Education</a:t>
            </a:r>
          </a:p>
          <a:p>
            <a:pPr algn="ctr">
              <a:buClr>
                <a:schemeClr val="dk1"/>
              </a:buClr>
              <a:buSzPts val="2400"/>
            </a:pPr>
            <a:r>
              <a:rPr lang="en-US" dirty="0">
                <a:solidFill>
                  <a:srgbClr val="0096D2"/>
                </a:solidFill>
              </a:rPr>
              <a:t>UF Health Shands Hospital – Gainesville, Florida</a:t>
            </a:r>
          </a:p>
          <a:p>
            <a:pPr algn="ctr">
              <a:buClr>
                <a:schemeClr val="dk1"/>
              </a:buClr>
              <a:buSzPts val="2400"/>
            </a:pPr>
            <a:endParaRPr lang="en-US" dirty="0">
              <a:solidFill>
                <a:srgbClr val="0096D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D28A-6CFE-B34A-89CE-8299E941A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057CF-941A-4E12-A41B-5661F7228F0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2" y="5496258"/>
            <a:ext cx="697533" cy="1032358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823D7F4-6831-4962-93CC-7A67787CA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6E314F-7FBD-4589-AAF3-17A83B810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22671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52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Objectives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72252"/>
            <a:ext cx="8458200" cy="4800600"/>
          </a:xfrm>
        </p:spPr>
        <p:txBody>
          <a:bodyPr>
            <a:normAutofit/>
          </a:bodyPr>
          <a:lstStyle/>
          <a:p>
            <a:r>
              <a:rPr lang="en-US" dirty="0"/>
              <a:t>By the end of this workshop, you should be able to:</a:t>
            </a:r>
          </a:p>
          <a:p>
            <a:pPr lvl="1"/>
            <a:r>
              <a:rPr lang="en-US" dirty="0"/>
              <a:t>Set useful expectations and orient your learner </a:t>
            </a:r>
          </a:p>
          <a:p>
            <a:pPr lvl="2"/>
            <a:r>
              <a:rPr lang="en-US" dirty="0"/>
              <a:t>Using 3 traits</a:t>
            </a:r>
          </a:p>
          <a:p>
            <a:pPr lvl="1"/>
            <a:r>
              <a:rPr lang="en-US" dirty="0"/>
              <a:t>Apply teaching techniques to help medical students and other housestaff achieve their goals &amp; objectives </a:t>
            </a:r>
          </a:p>
          <a:p>
            <a:pPr lvl="2"/>
            <a:r>
              <a:rPr lang="en-US" dirty="0"/>
              <a:t>For your field of medicine </a:t>
            </a:r>
          </a:p>
        </p:txBody>
      </p:sp>
      <p:pic>
        <p:nvPicPr>
          <p:cNvPr id="4" name="Picture 3" descr="Break.com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699586"/>
            <a:ext cx="2819400" cy="1158304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C4CFEDD-CD43-4935-B7D0-AB36EA141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DA8A62-B4FC-4ACD-B0DE-8D7C3A151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82363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7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By the end of this workshop, you should be able to:</a:t>
            </a:r>
          </a:p>
          <a:p>
            <a:pPr lvl="1"/>
            <a:r>
              <a:rPr lang="en-US" dirty="0"/>
              <a:t>Describe 3 characteristics of a good and “less than ideal” teacher/teaching environment</a:t>
            </a:r>
          </a:p>
          <a:p>
            <a:pPr lvl="1"/>
            <a:r>
              <a:rPr lang="en-US" dirty="0"/>
              <a:t>Discuss how you teach the hidden curriculum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 descr="Break.com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98" y="4419600"/>
            <a:ext cx="3762702" cy="1545844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9E1ABB5-A572-4348-92F1-A3301DF22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</a:t>
            </a:r>
            <a:r>
              <a:rPr lang="en-US" dirty="0">
                <a:solidFill>
                  <a:srgbClr val="0096D2"/>
                </a:solidFill>
              </a:rPr>
              <a:t>ecti</a:t>
            </a:r>
            <a:r>
              <a:rPr lang="en-US" dirty="0"/>
              <a:t>ves 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the end of this workshop, you should be able to:</a:t>
            </a:r>
          </a:p>
          <a:p>
            <a:pPr lvl="1"/>
            <a:r>
              <a:rPr lang="en-US" dirty="0"/>
              <a:t>Apply five </a:t>
            </a:r>
            <a:r>
              <a:rPr lang="en-US" dirty="0" err="1"/>
              <a:t>Microskills</a:t>
            </a:r>
            <a:r>
              <a:rPr lang="en-US" dirty="0"/>
              <a:t> for clinical teaching</a:t>
            </a:r>
          </a:p>
          <a:p>
            <a:pPr lvl="1"/>
            <a:r>
              <a:rPr lang="en-US" dirty="0"/>
              <a:t>Give effective feedback using the new feedback sandwich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87CEA67-35D6-435C-BF67-A1103DB77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58C78-2B02-4AC7-B038-90B41EECA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23457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1</a:t>
            </a:r>
            <a:r>
              <a:rPr lang="en-US" baseline="30000" dirty="0">
                <a:solidFill>
                  <a:srgbClr val="0096D2"/>
                </a:solidFill>
              </a:rPr>
              <a:t>st</a:t>
            </a:r>
            <a:r>
              <a:rPr lang="en-US" dirty="0">
                <a:solidFill>
                  <a:srgbClr val="0096D2"/>
                </a:solidFill>
              </a:rPr>
              <a:t> Day at Saint Elsewhere, USA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37762"/>
            <a:ext cx="7772400" cy="37368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many of you have started a rotation with “Ready, Set, Go?”</a:t>
            </a:r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Free photo: Line, Start, Start Line - Free Image on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0"/>
            <a:ext cx="3810000" cy="2518172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1526C59D-FE29-4F68-9303-434616B9F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A13EDA-684B-4664-AA9D-EBB33D681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517187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2691"/>
            <a:ext cx="7886700" cy="6868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Orienting Your Learner</a:t>
            </a:r>
            <a:br>
              <a:rPr lang="en-US" dirty="0">
                <a:solidFill>
                  <a:srgbClr val="0096D2"/>
                </a:solidFill>
              </a:rPr>
            </a:br>
            <a:r>
              <a:rPr lang="en-US" dirty="0">
                <a:solidFill>
                  <a:srgbClr val="0096D2"/>
                </a:solidFill>
              </a:rPr>
              <a:t>Setting expectations for your learner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18176"/>
            <a:ext cx="7886700" cy="4351338"/>
          </a:xfrm>
        </p:spPr>
        <p:txBody>
          <a:bodyPr/>
          <a:lstStyle/>
          <a:p>
            <a:r>
              <a:rPr lang="en-US" dirty="0"/>
              <a:t>A picture (video) is worth a million words…</a:t>
            </a:r>
          </a:p>
        </p:txBody>
      </p:sp>
      <p:pic>
        <p:nvPicPr>
          <p:cNvPr id="2050" name="Picture 2" descr="C:\Users\John Malaty\AppData\Local\Microsoft\Windows\INetCache\IE\M4DKSPBK\Movie-Camera-13492-large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102" y="2390739"/>
            <a:ext cx="2313698" cy="23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hn Malaty\AppData\Local\Microsoft\Windows\INetCache\IE\0A0N84TW\istock_000008658353small-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51760"/>
            <a:ext cx="3475038" cy="247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85DBCED-4E1A-450A-8822-B2F84B2C8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3887D7-849C-43E5-8DEE-129EA4E041F9}"/>
              </a:ext>
            </a:extLst>
          </p:cNvPr>
          <p:cNvSpPr txBox="1">
            <a:spLocks/>
          </p:cNvSpPr>
          <p:nvPr/>
        </p:nvSpPr>
        <p:spPr>
          <a:xfrm>
            <a:off x="1173162" y="5257362"/>
            <a:ext cx="6934200" cy="419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Narrow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096D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https://www.youtube.com/watch?v=E3cm55KIGWs</a:t>
            </a:r>
            <a:r>
              <a:rPr lang="en-US" dirty="0">
                <a:solidFill>
                  <a:srgbClr val="0096D2"/>
                </a:solidFill>
              </a:rPr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F74F17-8BB2-4537-A0C1-8D322A486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53" y="525736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Setting expectations for your learner</a:t>
            </a:r>
            <a:br>
              <a:rPr lang="en-US" dirty="0">
                <a:solidFill>
                  <a:srgbClr val="0096D2"/>
                </a:solidFill>
              </a:rPr>
            </a:br>
            <a:r>
              <a:rPr lang="en-US" dirty="0">
                <a:solidFill>
                  <a:srgbClr val="0096D2"/>
                </a:solidFill>
              </a:rPr>
              <a:t>&amp; Orienting them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0804"/>
            <a:ext cx="7886700" cy="4351338"/>
          </a:xfrm>
        </p:spPr>
        <p:txBody>
          <a:bodyPr/>
          <a:lstStyle/>
          <a:p>
            <a:r>
              <a:rPr lang="en-US" dirty="0"/>
              <a:t>Large group discussion</a:t>
            </a:r>
          </a:p>
          <a:p>
            <a:pPr lvl="1"/>
            <a:r>
              <a:rPr lang="en-US" dirty="0"/>
              <a:t>What was effective vs. ineffective about the interaction between the resident and medical student?</a:t>
            </a:r>
          </a:p>
          <a:p>
            <a:pPr lvl="2"/>
            <a:r>
              <a:rPr lang="en-US" u="sng" dirty="0"/>
              <a:t>Specific</a:t>
            </a:r>
            <a:r>
              <a:rPr lang="en-US" dirty="0"/>
              <a:t> expectations </a:t>
            </a:r>
          </a:p>
          <a:p>
            <a:pPr lvl="2"/>
            <a:r>
              <a:rPr lang="en-US" u="sng" dirty="0"/>
              <a:t>Clear</a:t>
            </a:r>
            <a:r>
              <a:rPr lang="en-US" dirty="0"/>
              <a:t> instructions</a:t>
            </a:r>
          </a:p>
          <a:p>
            <a:pPr lvl="2"/>
            <a:r>
              <a:rPr lang="en-US" u="sng" dirty="0"/>
              <a:t>Manageable volume </a:t>
            </a:r>
            <a:r>
              <a:rPr lang="en-US" dirty="0"/>
              <a:t>of information (&amp; Brief)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AF1F8C8D-0043-4762-9DF3-BDA5074B5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8B37AA-462B-4F43-8623-35B684B75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268265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34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034" y="533400"/>
            <a:ext cx="8955932" cy="54013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81400" y="2667000"/>
            <a:ext cx="1905000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81600" y="5629988"/>
            <a:ext cx="457200" cy="3048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62400" y="5629988"/>
            <a:ext cx="457200" cy="3048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>
            <a:endCxn id="6" idx="0"/>
          </p:cNvCxnSpPr>
          <p:nvPr/>
        </p:nvCxnSpPr>
        <p:spPr>
          <a:xfrm>
            <a:off x="4533900" y="3581400"/>
            <a:ext cx="876300" cy="2048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04800" y="5891961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You will be notified when breakout rooms are closing (1 minute prior) so you can wrap-up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44CB6E-8DD8-4D3F-BC4C-F7F458BED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234" y="653829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3255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Goals and Objectives for </a:t>
            </a:r>
            <a:r>
              <a:rPr lang="en-US" b="1" i="1" dirty="0">
                <a:solidFill>
                  <a:srgbClr val="0096D2"/>
                </a:solidFill>
              </a:rPr>
              <a:t>your</a:t>
            </a:r>
            <a:r>
              <a:rPr lang="en-US" dirty="0">
                <a:solidFill>
                  <a:srgbClr val="0096D2"/>
                </a:solidFill>
              </a:rPr>
              <a:t> students…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6179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Who knows what the goals &amp; objectives are for students rotating with you?</a:t>
            </a:r>
          </a:p>
          <a:p>
            <a:pPr lvl="1"/>
            <a:r>
              <a:rPr lang="en-US" dirty="0"/>
              <a:t>In your field of medicine?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96D2"/>
                </a:solidFill>
              </a:rPr>
              <a:t>Go to page 3 in your workbook </a:t>
            </a:r>
          </a:p>
          <a:p>
            <a:r>
              <a:rPr lang="en-US" dirty="0">
                <a:solidFill>
                  <a:srgbClr val="0096D2"/>
                </a:solidFill>
              </a:rPr>
              <a:t>Open Goals &amp; Objectives </a:t>
            </a:r>
          </a:p>
          <a:p>
            <a:pPr lvl="1"/>
            <a:r>
              <a:rPr lang="en-US" dirty="0"/>
              <a:t>Instructions</a:t>
            </a:r>
          </a:p>
          <a:p>
            <a:pPr lvl="1"/>
            <a:r>
              <a:rPr lang="en-US" dirty="0"/>
              <a:t>Break into groups</a:t>
            </a:r>
          </a:p>
          <a:p>
            <a:pPr lvl="1"/>
            <a:r>
              <a:rPr lang="en-US" dirty="0"/>
              <a:t>~12 minutes</a:t>
            </a:r>
          </a:p>
          <a:p>
            <a:pPr lvl="2"/>
            <a:r>
              <a:rPr lang="en-US" dirty="0"/>
              <a:t>Will get a 1-minute warning before small groups return to large group</a:t>
            </a:r>
          </a:p>
          <a:p>
            <a:pPr lvl="1"/>
            <a:endParaRPr lang="en-US" dirty="0">
              <a:solidFill>
                <a:srgbClr val="C00000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We will then have large group discussion</a:t>
            </a:r>
          </a:p>
          <a:p>
            <a:pPr marL="742950" lvl="2" indent="-342900"/>
            <a:r>
              <a:rPr lang="en-US" dirty="0"/>
              <a:t>Use Chat function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Original file ‎ (SVG file, nominally 310 × 300 pixels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36" y="5097843"/>
            <a:ext cx="685801" cy="663762"/>
          </a:xfrm>
          <a:prstGeom prst="rect">
            <a:avLst/>
          </a:prstGeom>
        </p:spPr>
      </p:pic>
      <p:pic>
        <p:nvPicPr>
          <p:cNvPr id="5" name="Picture 4" descr="File:Emoji u1f44d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74" y="1661915"/>
            <a:ext cx="533400" cy="533400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5EE55C4-AF06-49DB-940E-CA3825D46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06DE92-9F6D-41DB-BFD6-0E688AF0D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8475" y="522652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9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Break – 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John Malaty\AppData\Local\Microsoft\Windows\INetCache\IE\3DRNCAYH\Brain-Break_452962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415768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n Malaty\AppData\Local\Microsoft\Windows\INetCache\IE\M4DKSPBK\coffee_break_ahead_sig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54275"/>
            <a:ext cx="3515048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BAC02FF-529D-487E-869A-58E8022AC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6C6F2C-CC86-4035-B6CF-3B3875939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53" y="514833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7316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Characteristics of Good Clinical Teachers &amp; “Less Than Ideal” Teachers</a:t>
            </a:r>
            <a:endParaRPr lang="en-US" dirty="0">
              <a:solidFill>
                <a:srgbClr val="0096D2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96D2"/>
                </a:solidFill>
              </a:rPr>
              <a:t>Go to page 4 in your workbook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Pair and Share (talking to a neighbor)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When done virtually - Breakout Rooms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Make a list of both good and “less than ideal” </a:t>
            </a:r>
          </a:p>
          <a:p>
            <a:pPr lvl="2"/>
            <a:r>
              <a:rPr lang="en-US" sz="2400" dirty="0">
                <a:solidFill>
                  <a:srgbClr val="000000"/>
                </a:solidFill>
              </a:rPr>
              <a:t>~5 minutes</a:t>
            </a:r>
          </a:p>
          <a:p>
            <a:r>
              <a:rPr lang="en-US" dirty="0">
                <a:solidFill>
                  <a:srgbClr val="000000"/>
                </a:solidFill>
              </a:rPr>
              <a:t>We will then have large group discussion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58000" y="4648200"/>
          <a:ext cx="177285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6" imgW="840960" imgH="905040" progId="Word.Document.8">
                  <p:embed/>
                </p:oleObj>
              </mc:Choice>
              <mc:Fallback>
                <p:oleObj name="Document" r:id="rId6" imgW="840960" imgH="905040" progId="Word.Document.8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648200"/>
                        <a:ext cx="177285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F5D0842-F973-4905-94B9-B6EC82AB9B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A47F09-E67D-4288-8611-B0774CDE0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950" y="51562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5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F9C235-B66B-CB43-A51B-A5A51FCBE9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 Disclosures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8B07CB-2727-9941-A631-9C983D2F3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78125"/>
            <a:ext cx="6858000" cy="616985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2062005-8AB8-45F5-8D3E-8EC1F63F1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" y="5549412"/>
            <a:ext cx="697533" cy="10323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E0731F-3931-4D2D-BED1-99A2EAFD2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53" y="5342293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5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Helpful Clinical Teachers…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Answer carefully and precisely</a:t>
            </a:r>
          </a:p>
          <a:p>
            <a:r>
              <a:rPr lang="en-US" dirty="0"/>
              <a:t>Correct students without belittling them</a:t>
            </a:r>
          </a:p>
          <a:p>
            <a:r>
              <a:rPr lang="en-US" dirty="0"/>
              <a:t>Make difficult concepts easy </a:t>
            </a:r>
          </a:p>
          <a:p>
            <a:r>
              <a:rPr lang="en-US" dirty="0"/>
              <a:t>Identify what they consider important</a:t>
            </a:r>
          </a:p>
          <a:p>
            <a:r>
              <a:rPr lang="en-US" dirty="0"/>
              <a:t>Discuss practical applications </a:t>
            </a:r>
          </a:p>
          <a:p>
            <a:r>
              <a:rPr lang="en-US" dirty="0"/>
              <a:t>Emphasize concepts rather than facts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4A8469E-2299-4B9E-862A-E5CDA92870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20E0DA-4909-4CD6-B070-04B3F17F6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1666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94015"/>
            <a:ext cx="7886700" cy="68683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Helpful Clinical Teachers…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6016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Teach with enthusiasm, dynamism, &amp; energy</a:t>
            </a:r>
          </a:p>
          <a:p>
            <a:pPr lvl="1"/>
            <a:r>
              <a:rPr lang="en-US" dirty="0">
                <a:solidFill>
                  <a:srgbClr val="0096D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https://youtu.be/uhiCFdWeQfA</a:t>
            </a:r>
            <a:endParaRPr lang="en-US" dirty="0">
              <a:solidFill>
                <a:srgbClr val="0096D2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7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1D95503-9416-4E52-B922-21D9C90A7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FA50EC-C16C-4BD6-9C6E-ADE9E4E00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21890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83523"/>
            <a:ext cx="73914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ER Pilot Episode Video Clip</a:t>
            </a:r>
          </a:p>
        </p:txBody>
      </p:sp>
      <p:pic>
        <p:nvPicPr>
          <p:cNvPr id="5" name="Picture 3" descr="C:\Users\John Malaty\AppData\Local\Microsoft\Windows\INetCache\IE\M4DKSPBK\popcorn_thumb[5]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60885"/>
            <a:ext cx="866775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536B1C9-B7E7-4719-AE05-07D9FFFEE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614093"/>
            <a:ext cx="697533" cy="10323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529DC2-D4E6-4766-B724-613AAAA8E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Show ER Pilot Episode Video Clip</a:t>
            </a:r>
          </a:p>
          <a:p>
            <a:pPr lvl="1"/>
            <a:r>
              <a:rPr lang="en-US" dirty="0"/>
              <a:t>Use it to summarize:</a:t>
            </a:r>
          </a:p>
          <a:p>
            <a:pPr lvl="2"/>
            <a:r>
              <a:rPr lang="en-US" dirty="0"/>
              <a:t>Orienting your learner</a:t>
            </a:r>
          </a:p>
          <a:p>
            <a:pPr lvl="2"/>
            <a:r>
              <a:rPr lang="en-US" dirty="0"/>
              <a:t>Setting expectations</a:t>
            </a:r>
          </a:p>
          <a:p>
            <a:pPr lvl="2"/>
            <a:r>
              <a:rPr lang="en-US" dirty="0"/>
              <a:t>Effective and less than ideal teaching attributes</a:t>
            </a:r>
          </a:p>
          <a:p>
            <a:pPr lvl="1"/>
            <a:r>
              <a:rPr lang="en-US" dirty="0"/>
              <a:t>Use it to launch next topic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97D29B-4333-4A0F-A49D-69439828F7EC}"/>
              </a:ext>
            </a:extLst>
          </p:cNvPr>
          <p:cNvSpPr/>
          <p:nvPr/>
        </p:nvSpPr>
        <p:spPr>
          <a:xfrm>
            <a:off x="2469644" y="1551485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D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https://youtu.be/aEz-EkPwfE0</a:t>
            </a:r>
            <a:endParaRPr lang="en-US" dirty="0">
              <a:solidFill>
                <a:srgbClr val="0096D2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5A9842-90B2-4773-A47D-E2796BA85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0650" y="5271153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0204"/>
            <a:ext cx="7886700" cy="68683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The Hidden Curriculum</a:t>
            </a:r>
          </a:p>
        </p:txBody>
      </p:sp>
      <p:pic>
        <p:nvPicPr>
          <p:cNvPr id="2051" name="Picture 3" descr="C:\Users\John Malaty\AppData\Local\Microsoft\Windows\INetCache\IE\EWHWRBW7\LAS_PIEDRAS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371600"/>
            <a:ext cx="3333750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hn Malaty\AppData\Local\Microsoft\Windows\INetCache\IE\M4DKSPBK\shh!_smiley_face[1]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419600"/>
            <a:ext cx="2279650" cy="22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ohn Malaty\AppData\Local\Microsoft\Windows\INetCache\IE\EWHWRBW7\2013-11-14_210705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77" y="1389169"/>
            <a:ext cx="4453523" cy="291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CF2B1D8-F362-4735-8E9A-9AF02F275B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D12099-F3B4-4338-9574-30AEFE92C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53" y="5177101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Break – 15 minutes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John Malaty\AppData\Local\Microsoft\Windows\INetCache\IE\3DRNCAYH\Brain-Break_452962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415768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n Malaty\AppData\Local\Microsoft\Windows\INetCache\IE\M4DKSPBK\coffee_break_ahead_sign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54275"/>
            <a:ext cx="3515048" cy="295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70DAB6D-30B8-4F68-AFFC-2EC237D806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D0FE4-9871-4B58-AE78-1AB921A88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490" y="514311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3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Food for thought…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“He teaches best</a:t>
            </a:r>
          </a:p>
          <a:p>
            <a:pPr marL="0" indent="0">
              <a:buNone/>
            </a:pPr>
            <a:r>
              <a:rPr lang="en-US" dirty="0"/>
              <a:t>  Who shows his students not what to think, </a:t>
            </a:r>
          </a:p>
          <a:p>
            <a:pPr marL="0" indent="0">
              <a:buNone/>
            </a:pPr>
            <a:r>
              <a:rPr lang="en-US" dirty="0"/>
              <a:t>  But how to think”</a:t>
            </a:r>
          </a:p>
          <a:p>
            <a:pPr marL="3657600" lvl="8" indent="0">
              <a:buNone/>
            </a:pPr>
            <a:r>
              <a:rPr lang="en-US" sz="3200" dirty="0"/>
              <a:t>- Alan Gregg</a:t>
            </a:r>
          </a:p>
        </p:txBody>
      </p:sp>
      <p:pic>
        <p:nvPicPr>
          <p:cNvPr id="3075" name="Picture 3" descr="C:\Users\John Malaty\AppData\Local\Microsoft\Windows\INetCache\IE\0A0N84TW\The_Thinker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44008"/>
            <a:ext cx="1777936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3BE5F9C-B66D-4DB2-A5C9-6676298F8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14D0D4-0DEA-49CB-A230-76CB31725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64" y="51457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230"/>
            <a:ext cx="7886700" cy="6868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Five-Step </a:t>
            </a:r>
            <a:r>
              <a:rPr lang="en-US" dirty="0" err="1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Microskills</a:t>
            </a:r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Minute Preceptor Model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Stimulates clinical reasoning and supportive environment</a:t>
            </a:r>
          </a:p>
          <a:p>
            <a:pPr lvl="1"/>
            <a:r>
              <a:rPr lang="en-US" sz="3200" dirty="0"/>
              <a:t>Get a commitment</a:t>
            </a:r>
          </a:p>
          <a:p>
            <a:pPr lvl="1"/>
            <a:r>
              <a:rPr lang="en-US" sz="3200" dirty="0"/>
              <a:t>Probe for supporting evidence</a:t>
            </a:r>
          </a:p>
          <a:p>
            <a:pPr lvl="1"/>
            <a:r>
              <a:rPr lang="en-US" sz="3200" dirty="0"/>
              <a:t>Teach a general rule</a:t>
            </a:r>
          </a:p>
          <a:p>
            <a:pPr lvl="1"/>
            <a:r>
              <a:rPr lang="en-US" sz="3200" dirty="0"/>
              <a:t>Reinforce what was done right</a:t>
            </a:r>
          </a:p>
          <a:p>
            <a:pPr lvl="1"/>
            <a:r>
              <a:rPr lang="en-US" sz="3200" dirty="0"/>
              <a:t>Correct mistakes</a:t>
            </a:r>
          </a:p>
          <a:p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8EEC68A-AD2C-4DFA-A0F6-E46573092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201935-D052-4087-A986-461A15503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438" y="51457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44762"/>
            <a:ext cx="88392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Teaching with 5 Step Clinical </a:t>
            </a:r>
            <a:r>
              <a:rPr lang="en-US" dirty="0" err="1"/>
              <a:t>Microskills</a:t>
            </a:r>
            <a:br>
              <a:rPr lang="en-US" dirty="0"/>
            </a:br>
            <a:r>
              <a:rPr lang="en-US" dirty="0"/>
              <a:t>One Minute Preceptor Model </a:t>
            </a:r>
          </a:p>
        </p:txBody>
      </p:sp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DB16A01-8826-4824-B13F-FE68B5B70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644321"/>
            <a:ext cx="697533" cy="103235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B9EAD2-8BC2-4384-B7FF-F5E18270F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653" y="2027391"/>
            <a:ext cx="8193023" cy="3956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Warn about language:</a:t>
            </a:r>
          </a:p>
          <a:p>
            <a:pPr marL="0" indent="0">
              <a:buNone/>
            </a:pPr>
            <a:r>
              <a:rPr lang="en-US" dirty="0">
                <a:solidFill>
                  <a:srgbClr val="0096D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https://youtu.be/k1owPOJ1e1k</a:t>
            </a:r>
            <a:endParaRPr lang="en-US" dirty="0">
              <a:solidFill>
                <a:srgbClr val="0096D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39F84-8B48-4666-AEC2-653DEDB3D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27464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78937"/>
            <a:ext cx="8686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Teaching with 5 Step Clinical </a:t>
            </a:r>
            <a:r>
              <a:rPr lang="en-US" dirty="0" err="1"/>
              <a:t>Microskills</a:t>
            </a:r>
            <a:br>
              <a:rPr lang="en-US" dirty="0"/>
            </a:br>
            <a:r>
              <a:rPr lang="en-US" dirty="0"/>
              <a:t>One Minute Preceptor Model </a:t>
            </a:r>
            <a:br>
              <a:rPr lang="en-US" dirty="0"/>
            </a:br>
            <a:r>
              <a:rPr lang="en-US" dirty="0"/>
              <a:t>Example 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A50D748-D243-4382-9F56-A3883B3BE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" y="5742562"/>
            <a:ext cx="697533" cy="10323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D30EF5-DC13-46B1-B24A-CAF381200622}"/>
              </a:ext>
            </a:extLst>
          </p:cNvPr>
          <p:cNvSpPr/>
          <p:nvPr/>
        </p:nvSpPr>
        <p:spPr>
          <a:xfrm>
            <a:off x="2330414" y="2690336"/>
            <a:ext cx="3956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Option 1:</a:t>
            </a:r>
          </a:p>
          <a:p>
            <a:r>
              <a:rPr lang="en-US" dirty="0">
                <a:solidFill>
                  <a:srgbClr val="0096D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https://youtu.be/eRBdfXRj5N0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138DD2-EDCA-4BDE-A06E-CCDE1DACAA0C}"/>
              </a:ext>
            </a:extLst>
          </p:cNvPr>
          <p:cNvSpPr txBox="1"/>
          <p:nvPr/>
        </p:nvSpPr>
        <p:spPr>
          <a:xfrm>
            <a:off x="2286000" y="3711237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Option 2:</a:t>
            </a:r>
          </a:p>
          <a:p>
            <a:r>
              <a:rPr lang="en-US" dirty="0"/>
              <a:t>Without </a:t>
            </a:r>
            <a:r>
              <a:rPr lang="en-US" dirty="0" err="1"/>
              <a:t>Microskills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dirty="0">
                <a:solidFill>
                  <a:srgbClr val="0096D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https://youtu.be/jyqy4bFkv9M</a:t>
            </a:r>
            <a:endParaRPr lang="en-US" dirty="0">
              <a:solidFill>
                <a:srgbClr val="0096D2"/>
              </a:solidFill>
            </a:endParaRPr>
          </a:p>
          <a:p>
            <a:endParaRPr lang="en-US" dirty="0"/>
          </a:p>
          <a:p>
            <a:r>
              <a:rPr lang="en-US" dirty="0"/>
              <a:t>With </a:t>
            </a:r>
            <a:r>
              <a:rPr lang="en-US" dirty="0" err="1"/>
              <a:t>Microskills</a:t>
            </a:r>
            <a:r>
              <a:rPr lang="en-US" dirty="0"/>
              <a:t> (show that different portion - start at 1:59): </a:t>
            </a:r>
          </a:p>
          <a:p>
            <a:pPr marL="0" indent="0">
              <a:buNone/>
            </a:pPr>
            <a:r>
              <a:rPr lang="en-US" u="sng" dirty="0">
                <a:solidFill>
                  <a:srgbClr val="0096D2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https://youtu.be/lCeyzpU7PMw</a:t>
            </a:r>
            <a:endParaRPr lang="en-US" u="sng" dirty="0">
              <a:solidFill>
                <a:srgbClr val="0096D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49677A-474D-44BA-9B4B-7C92BD0AE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5061" y="542268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a commitment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Examples: </a:t>
            </a:r>
          </a:p>
          <a:p>
            <a:pPr lvl="1"/>
            <a:r>
              <a:rPr lang="en-US" dirty="0"/>
              <a:t>What do you think is going on with this patient? </a:t>
            </a:r>
          </a:p>
          <a:p>
            <a:pPr lvl="1"/>
            <a:r>
              <a:rPr lang="en-US" dirty="0"/>
              <a:t>What labs do you want to order?</a:t>
            </a:r>
          </a:p>
          <a:p>
            <a:endParaRPr lang="en-US" dirty="0"/>
          </a:p>
        </p:txBody>
      </p:sp>
      <p:pic>
        <p:nvPicPr>
          <p:cNvPr id="4" name="Picture 2" descr="C:\Users\wcgons0\Pictures\invited presentation\commitment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684" y="4441041"/>
            <a:ext cx="2744596" cy="20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B1013D9-62DF-473A-8963-DDAA61D0A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8D47B0-208E-4DEF-8165-EF36B9C5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9277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0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4190-67FA-4DE2-AEF8-559C94BBA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5546"/>
            <a:ext cx="7886700" cy="686836"/>
          </a:xfrm>
        </p:spPr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EE8D-EE36-48EA-9781-A214FA4B0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663" y="1330036"/>
            <a:ext cx="7963687" cy="48469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On completion of this session you should be able to:</a:t>
            </a:r>
          </a:p>
          <a:p>
            <a:r>
              <a:rPr lang="en-US" dirty="0"/>
              <a:t>Implement (or enhance) a Resident as Teacher workshop or Faculty Development Series at your program/institution. </a:t>
            </a:r>
          </a:p>
          <a:p>
            <a:r>
              <a:rPr lang="en-US" dirty="0"/>
              <a:t>Teach the following skills: </a:t>
            </a:r>
          </a:p>
          <a:p>
            <a:pPr lvl="1"/>
            <a:r>
              <a:rPr lang="en-US" dirty="0"/>
              <a:t>How to orient and set useful expectations for learners </a:t>
            </a:r>
          </a:p>
          <a:p>
            <a:pPr lvl="1"/>
            <a:r>
              <a:rPr lang="en-US" dirty="0"/>
              <a:t>How to teach goals and objectives for learners at the right level</a:t>
            </a:r>
          </a:p>
          <a:p>
            <a:pPr lvl="1"/>
            <a:r>
              <a:rPr lang="en-US" dirty="0"/>
              <a:t>How to teach the ideal hidden curriculum</a:t>
            </a:r>
          </a:p>
          <a:p>
            <a:pPr lvl="1"/>
            <a:r>
              <a:rPr lang="en-US" dirty="0"/>
              <a:t>How to utilize the five </a:t>
            </a:r>
            <a:r>
              <a:rPr lang="en-US" dirty="0" err="1"/>
              <a:t>microskills</a:t>
            </a:r>
            <a:r>
              <a:rPr lang="en-US" dirty="0"/>
              <a:t> of clinical teaching</a:t>
            </a:r>
          </a:p>
          <a:p>
            <a:pPr lvl="1"/>
            <a:r>
              <a:rPr lang="en-US" dirty="0"/>
              <a:t>How to provide effective feedback using the new feedback sandwich</a:t>
            </a:r>
          </a:p>
          <a:p>
            <a:pPr lvl="1"/>
            <a:r>
              <a:rPr lang="en-US" dirty="0"/>
              <a:t>Effective teaching attributes and an ideal teaching environment.</a:t>
            </a:r>
          </a:p>
          <a:p>
            <a:r>
              <a:rPr lang="en-US" dirty="0"/>
              <a:t>Utilize the following engaging group activities</a:t>
            </a:r>
          </a:p>
          <a:p>
            <a:pPr lvl="1"/>
            <a:r>
              <a:rPr lang="en-US" dirty="0"/>
              <a:t>Pair &amp; share</a:t>
            </a:r>
          </a:p>
          <a:p>
            <a:pPr lvl="1"/>
            <a:r>
              <a:rPr lang="en-US" dirty="0"/>
              <a:t>Role-playing using scripts</a:t>
            </a:r>
          </a:p>
          <a:p>
            <a:pPr lvl="1"/>
            <a:r>
              <a:rPr lang="en-US" dirty="0"/>
              <a:t>Role-playing using scenarios</a:t>
            </a:r>
          </a:p>
          <a:p>
            <a:pPr lvl="1"/>
            <a:r>
              <a:rPr lang="en-US" dirty="0"/>
              <a:t>Brainstorming</a:t>
            </a:r>
          </a:p>
          <a:p>
            <a:pPr lvl="1"/>
            <a:r>
              <a:rPr lang="en-US" dirty="0"/>
              <a:t>Small/large group discussion.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EDDEC-8D12-46EC-918F-858CC9A6A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97E84B9-5008-4336-9B73-11A1DFFE1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6C2F75-53B7-4010-992A-0662AAE4B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22671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Probe for support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findings led to this conclusion?</a:t>
            </a:r>
          </a:p>
          <a:p>
            <a:r>
              <a:rPr lang="en-US" dirty="0"/>
              <a:t>What factors led you to choose that plan?</a:t>
            </a:r>
          </a:p>
          <a:p>
            <a:r>
              <a:rPr lang="en-US" dirty="0"/>
              <a:t>What else might you consider?</a:t>
            </a:r>
          </a:p>
          <a:p>
            <a:endParaRPr lang="en-US" dirty="0"/>
          </a:p>
        </p:txBody>
      </p:sp>
      <p:pic>
        <p:nvPicPr>
          <p:cNvPr id="4" name="Picture 2" descr="Dog Detecti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8627" y="4117538"/>
            <a:ext cx="3535373" cy="246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647EA29-967F-41D8-AA6C-CEFDBB04D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595982-0DE9-407E-B1E0-466CFEDFD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20322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78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 General Rules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1-2 points per patient or topic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239" y="2672835"/>
            <a:ext cx="3953290" cy="3514035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D8DA4B4-64FC-49C8-A4B9-1228C058B8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409FC2-B4E8-4C49-A703-7A60790C3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21890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Reinforce what was done right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earned it</a:t>
            </a:r>
          </a:p>
          <a:p>
            <a:r>
              <a:rPr lang="en-US" dirty="0"/>
              <a:t>Builds self-esteem</a:t>
            </a:r>
          </a:p>
          <a:p>
            <a:r>
              <a:rPr lang="en-US" dirty="0"/>
              <a:t>Positive feedback</a:t>
            </a:r>
          </a:p>
          <a:p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52BE13B-98F0-482E-B7C9-050D41282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C9B47B-F537-445D-B972-9734E3BB2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053" y="51457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 Mistakes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Exchange feedback about what can be improved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276600"/>
            <a:ext cx="2876913" cy="2554729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D526B4E-9E10-45FC-BE4B-9BD5F1E58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E414F5-91D0-416A-87EC-226F05FEE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69" y="51666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230"/>
            <a:ext cx="7886700" cy="68683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Role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>
            <a:normAutofit/>
          </a:bodyPr>
          <a:lstStyle/>
          <a:p>
            <a:r>
              <a:rPr lang="en-US" sz="3600" dirty="0"/>
              <a:t>Working in groups of ~3 – role play:</a:t>
            </a:r>
            <a:br>
              <a:rPr lang="en-US" b="1" dirty="0"/>
            </a:br>
            <a:r>
              <a:rPr lang="en-US" sz="3600" dirty="0">
                <a:solidFill>
                  <a:srgbClr val="0096D2"/>
                </a:solidFill>
              </a:rPr>
              <a:t>Go to page 5 in your handbook</a:t>
            </a:r>
          </a:p>
          <a:p>
            <a:pPr lvl="1"/>
            <a:r>
              <a:rPr lang="en-US" dirty="0">
                <a:solidFill>
                  <a:srgbClr val="0096D2"/>
                </a:solidFill>
              </a:rPr>
              <a:t>Instructions</a:t>
            </a:r>
          </a:p>
          <a:p>
            <a:pPr lvl="1"/>
            <a:r>
              <a:rPr lang="en-US" dirty="0">
                <a:solidFill>
                  <a:srgbClr val="0096D2"/>
                </a:solidFill>
              </a:rPr>
              <a:t>Break into groups</a:t>
            </a:r>
          </a:p>
          <a:p>
            <a:pPr lvl="1"/>
            <a:r>
              <a:rPr lang="en-US" dirty="0">
                <a:solidFill>
                  <a:srgbClr val="0096D2"/>
                </a:solidFill>
              </a:rPr>
              <a:t>~15-20 minutes</a:t>
            </a:r>
          </a:p>
        </p:txBody>
      </p:sp>
      <p:pic>
        <p:nvPicPr>
          <p:cNvPr id="4" name="Picture 3" descr="Ganadores de Los Oscar 20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4303242"/>
            <a:ext cx="2952750" cy="1484811"/>
          </a:xfrm>
          <a:prstGeom prst="rect">
            <a:avLst/>
          </a:prstGeom>
        </p:spPr>
      </p:pic>
      <p:pic>
        <p:nvPicPr>
          <p:cNvPr id="5" name="Picture 4" descr="Mi is az az Oscar-díj? - Égetett Popcor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07024"/>
            <a:ext cx="1873249" cy="1404937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21FF2DA0-E48F-4237-AF21-BFCBC5F80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502F86-4D06-4702-AF5F-5329401CF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53" y="5146188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Group Discussion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Observers’ experiences</a:t>
            </a:r>
          </a:p>
          <a:p>
            <a:r>
              <a:rPr lang="en-US" dirty="0"/>
              <a:t>Learners’ experiences</a:t>
            </a:r>
          </a:p>
          <a:p>
            <a:r>
              <a:rPr lang="en-US" dirty="0"/>
              <a:t>Teachers’ experiences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630934"/>
            <a:ext cx="3128755" cy="2541266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6213820-A6D6-4142-B2A0-82680B488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7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96D2"/>
                </a:solidFill>
              </a:rPr>
              <a:t>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difference between feedback and evaluation?</a:t>
            </a:r>
          </a:p>
          <a:p>
            <a:r>
              <a:rPr lang="en-US" dirty="0"/>
              <a:t>What has made feedback effective vs. ineffective for you in the past?</a:t>
            </a:r>
          </a:p>
          <a:p>
            <a:pPr lvl="1"/>
            <a:r>
              <a:rPr lang="en-US" dirty="0"/>
              <a:t>Specific</a:t>
            </a:r>
          </a:p>
          <a:p>
            <a:pPr lvl="1"/>
            <a:r>
              <a:rPr lang="en-US" dirty="0"/>
              <a:t>Timely</a:t>
            </a:r>
          </a:p>
          <a:p>
            <a:pPr lvl="1"/>
            <a:r>
              <a:rPr lang="en-US" dirty="0"/>
              <a:t>Actionable</a:t>
            </a:r>
          </a:p>
          <a:p>
            <a:pPr lvl="1"/>
            <a:r>
              <a:rPr lang="en-US" dirty="0"/>
              <a:t>Respectful</a:t>
            </a:r>
          </a:p>
          <a:p>
            <a:r>
              <a:rPr lang="en-US" dirty="0"/>
              <a:t>What is the feedback sandwich?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15F84FD-50E0-4CBE-8754-12E4450C6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83543A-EC3B-4A53-AD4C-9907A16D8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69" y="521367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230"/>
            <a:ext cx="7886700" cy="686836"/>
          </a:xfrm>
        </p:spPr>
        <p:txBody>
          <a:bodyPr/>
          <a:lstStyle/>
          <a:p>
            <a:pPr algn="ctr"/>
            <a:r>
              <a:rPr lang="en-US" alt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New Feedback Sandwich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170709" y="1600200"/>
            <a:ext cx="6858000" cy="4994899"/>
            <a:chOff x="1257300" y="1855900"/>
            <a:chExt cx="6858000" cy="499489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155" y="1855900"/>
              <a:ext cx="3429000" cy="3962400"/>
            </a:xfrm>
            <a:prstGeom prst="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6845415" y="2744212"/>
              <a:ext cx="1039067" cy="3046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000" dirty="0">
                  <a:latin typeface="Arial" panose="020B0604020202020204" pitchFamily="34" charset="0"/>
                </a:rPr>
                <a:t>Ask</a:t>
              </a:r>
              <a:endParaRPr lang="en-US" altLang="en-US" sz="2400" dirty="0">
                <a:latin typeface="Arial" panose="020B0604020202020204" pitchFamily="34" charset="0"/>
              </a:endParaRPr>
            </a:p>
            <a:p>
              <a:endParaRPr lang="en-US" altLang="en-US" sz="2400" dirty="0">
                <a:latin typeface="Arial" panose="020B0604020202020204" pitchFamily="34" charset="0"/>
              </a:endParaRPr>
            </a:p>
            <a:p>
              <a:endParaRPr lang="en-US" altLang="en-US" sz="2400" dirty="0">
                <a:latin typeface="Arial" panose="020B0604020202020204" pitchFamily="34" charset="0"/>
              </a:endParaRPr>
            </a:p>
            <a:p>
              <a:r>
                <a:rPr lang="en-US" altLang="en-US" sz="4000" dirty="0">
                  <a:latin typeface="Arial" panose="020B0604020202020204" pitchFamily="34" charset="0"/>
                </a:rPr>
                <a:t>Tell</a:t>
              </a:r>
            </a:p>
            <a:p>
              <a:endParaRPr lang="en-US" altLang="en-US" sz="2400" dirty="0">
                <a:latin typeface="Arial" panose="020B0604020202020204" pitchFamily="34" charset="0"/>
              </a:endParaRPr>
            </a:p>
            <a:p>
              <a:r>
                <a:rPr lang="en-US" altLang="en-US" sz="4000" dirty="0">
                  <a:latin typeface="Arial" panose="020B0604020202020204" pitchFamily="34" charset="0"/>
                </a:rPr>
                <a:t>Ask</a:t>
              </a: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5913155" y="3124201"/>
              <a:ext cx="9144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5931014" y="4434114"/>
              <a:ext cx="914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5933226" y="514133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257300" y="6019802"/>
              <a:ext cx="68580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600" dirty="0">
                  <a:latin typeface="Tahoma" panose="020B0604030504040204" pitchFamily="34" charset="0"/>
                </a:rPr>
                <a:t>Adaptation of “The New Feedback Sandwich,’ common in patient-physician communication literature; adapted by </a:t>
              </a:r>
              <a:r>
                <a:rPr lang="en-US" altLang="en-US" sz="1600" dirty="0" err="1">
                  <a:latin typeface="Tahoma" panose="020B0604030504040204" pitchFamily="34" charset="0"/>
                </a:rPr>
                <a:t>Lyuba</a:t>
              </a:r>
              <a:r>
                <a:rPr lang="en-US" altLang="en-US" sz="1600" dirty="0">
                  <a:latin typeface="Tahoma" panose="020B0604030504040204" pitchFamily="34" charset="0"/>
                </a:rPr>
                <a:t> </a:t>
              </a:r>
              <a:r>
                <a:rPr lang="en-US" altLang="en-US" sz="1600" dirty="0" err="1">
                  <a:latin typeface="Tahoma" panose="020B0604030504040204" pitchFamily="34" charset="0"/>
                </a:rPr>
                <a:t>Konopasek</a:t>
              </a:r>
              <a:r>
                <a:rPr lang="en-US" altLang="en-US" sz="1600" dirty="0">
                  <a:latin typeface="Tahoma" panose="020B0604030504040204" pitchFamily="34" charset="0"/>
                </a:rPr>
                <a:t>, MD, for use in feedback settings.</a:t>
              </a:r>
            </a:p>
          </p:txBody>
        </p:sp>
      </p:grpSp>
      <p:pic>
        <p:nvPicPr>
          <p:cNvPr id="11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C4A32094-60EC-43D6-98E2-2AFCC1095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0457A6-0A2A-4208-81CE-46485CEAC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850" y="5190438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1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Feedback Dialogue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u="sng" dirty="0">
                <a:latin typeface="Arial" panose="020B0604020202020204" pitchFamily="34" charset="0"/>
              </a:rPr>
              <a:t>Ask</a:t>
            </a:r>
            <a:r>
              <a:rPr lang="en-US" altLang="en-US" dirty="0">
                <a:latin typeface="Arial" panose="020B0604020202020204" pitchFamily="34" charset="0"/>
              </a:rPr>
              <a:t> learner to assess own performance first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How do you think it went?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What went well?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What could have went better?</a:t>
            </a:r>
          </a:p>
          <a:p>
            <a:pPr lvl="2"/>
            <a:r>
              <a:rPr lang="en-US" altLang="en-US" dirty="0">
                <a:latin typeface="Arial" panose="020B0604020202020204" pitchFamily="34" charset="0"/>
              </a:rPr>
              <a:t>Ask specifically about the topics the learner should address.</a:t>
            </a:r>
          </a:p>
          <a:p>
            <a:pPr lvl="3"/>
            <a:r>
              <a:rPr lang="en-US" altLang="en-US" dirty="0">
                <a:latin typeface="Arial" panose="020B0604020202020204" pitchFamily="34" charset="0"/>
              </a:rPr>
              <a:t>i.e. observed communication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4800600"/>
            <a:ext cx="1469571" cy="1959428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FE46EC0E-C08E-448A-B0ED-A5677FB54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50496B-A7A9-4B22-BA9A-C6B6E7393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37" y="520322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Feedback Dialogue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b="1" u="sng" dirty="0">
                <a:latin typeface="Arial" panose="020B0604020202020204" pitchFamily="34" charset="0"/>
              </a:rPr>
              <a:t>Tell</a:t>
            </a:r>
            <a:r>
              <a:rPr lang="en-US" altLang="en-US" dirty="0">
                <a:latin typeface="Arial" panose="020B0604020202020204" pitchFamily="34" charset="0"/>
              </a:rPr>
              <a:t> what you observed: diagnosis and explanation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React to the learner’s observation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Include both positive and constructive elements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Non-judgmental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Give reasons in the context of well-defined shared goals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Regulate quantity</a:t>
            </a:r>
          </a:p>
          <a:p>
            <a:pPr lvl="2"/>
            <a:r>
              <a:rPr lang="en-US" altLang="en-US" dirty="0">
                <a:latin typeface="Arial" panose="020B0604020202020204" pitchFamily="34" charset="0"/>
              </a:rPr>
              <a:t>1-2 points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4902200"/>
            <a:ext cx="1295400" cy="1727200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4F3F273-B493-4455-AC0B-FE2791D3E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9EB35B-6432-419E-BD9D-E256CFCC4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169" y="5119624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9F8CF-C733-4319-924D-D81FE3F5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65546"/>
            <a:ext cx="7886700" cy="686836"/>
          </a:xfrm>
        </p:spPr>
        <p:txBody>
          <a:bodyPr/>
          <a:lstStyle/>
          <a:p>
            <a:pPr algn="ctr"/>
            <a:r>
              <a:rPr lang="en-US" dirty="0"/>
              <a:t>How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96D3E-E35B-492E-892B-AD0C648AB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21065"/>
            <a:ext cx="7886700" cy="4351338"/>
          </a:xfrm>
        </p:spPr>
        <p:txBody>
          <a:bodyPr/>
          <a:lstStyle/>
          <a:p>
            <a:r>
              <a:rPr lang="en-US" dirty="0"/>
              <a:t>May use this in entirety or partially</a:t>
            </a:r>
          </a:p>
          <a:p>
            <a:pPr lvl="1"/>
            <a:r>
              <a:rPr lang="en-US" dirty="0"/>
              <a:t>Resident as Teacher Workshop – half-day session</a:t>
            </a:r>
          </a:p>
          <a:p>
            <a:pPr lvl="1"/>
            <a:r>
              <a:rPr lang="en-US" dirty="0"/>
              <a:t>Faculty Development Series – in 1-hour sessions</a:t>
            </a:r>
          </a:p>
          <a:p>
            <a:pPr lvl="2"/>
            <a:r>
              <a:rPr lang="en-US" u="sng" dirty="0"/>
              <a:t>The purpose of this session is a “How To</a:t>
            </a:r>
            <a:r>
              <a:rPr lang="en-US" dirty="0"/>
              <a:t>” </a:t>
            </a:r>
          </a:p>
          <a:p>
            <a:pPr lvl="3"/>
            <a:r>
              <a:rPr lang="en-US" dirty="0"/>
              <a:t>Will cover some content, but main goal is not to teach the content itself but to help prepare a curriculum </a:t>
            </a:r>
          </a:p>
          <a:p>
            <a:pPr lvl="4"/>
            <a:r>
              <a:rPr lang="en-US" dirty="0"/>
              <a:t>30-minute limit secondary (virtual)</a:t>
            </a:r>
          </a:p>
          <a:p>
            <a:pPr lvl="2"/>
            <a:r>
              <a:rPr lang="en-US" dirty="0"/>
              <a:t>All resource material will be shared </a:t>
            </a:r>
          </a:p>
          <a:p>
            <a:pPr lvl="3"/>
            <a:r>
              <a:rPr lang="en-US" dirty="0"/>
              <a:t>Available on STFM Resource Library (under STFM Annual Conference Folder)</a:t>
            </a:r>
          </a:p>
          <a:p>
            <a:pPr lvl="3"/>
            <a:r>
              <a:rPr lang="en-US" dirty="0"/>
              <a:t>GO STFM!</a:t>
            </a:r>
          </a:p>
          <a:p>
            <a:pPr lvl="2"/>
            <a:r>
              <a:rPr lang="en-US" dirty="0"/>
              <a:t>We just ask that you acknowledge the source</a:t>
            </a:r>
          </a:p>
          <a:p>
            <a:pPr lvl="2"/>
            <a:r>
              <a:rPr lang="en-US" dirty="0"/>
              <a:t>Let’s take you through it…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5A992-CDA8-4D5A-96ED-5BB83E8279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CB2FD-D6A0-4FCA-8B43-6A72626D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4715" y="5586871"/>
            <a:ext cx="1742146" cy="1161430"/>
          </a:xfrm>
          <a:prstGeom prst="rect">
            <a:avLst/>
          </a:prstGeom>
        </p:spPr>
      </p:pic>
      <p:pic>
        <p:nvPicPr>
          <p:cNvPr id="8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8B830A2-7E2C-4C03-9E44-961B1FC2D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0FFD08-E3DC-4779-BB26-B01B3D8CD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53" y="517100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The Feedback Dialogue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u="sng" dirty="0">
                <a:latin typeface="Arial" panose="020B0604020202020204" pitchFamily="34" charset="0"/>
              </a:rPr>
              <a:t>Ask</a:t>
            </a:r>
            <a:r>
              <a:rPr lang="en-US" altLang="en-US" dirty="0">
                <a:latin typeface="Arial" panose="020B0604020202020204" pitchFamily="34" charset="0"/>
              </a:rPr>
              <a:t> about recipients understanding and strategies for improvement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What could you do differently?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Give own suggestions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Perhaps even replay parts of the encounter - show me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Commit to monitoring improvement together</a:t>
            </a:r>
          </a:p>
          <a:p>
            <a:endParaRPr lang="en-US" dirty="0"/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7905F4F0-5B1C-42C6-B90C-7718A8033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682F34-6464-4950-871A-B6A805500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888" y="5161425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91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20204"/>
            <a:ext cx="7886700" cy="6868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Feedback</a:t>
            </a:r>
            <a:br>
              <a:rPr lang="en-US" dirty="0"/>
            </a:br>
            <a:r>
              <a:rPr lang="en-US" dirty="0"/>
              <a:t>Ask-Tell-Ask</a:t>
            </a:r>
          </a:p>
        </p:txBody>
      </p:sp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61E5E0C-7133-4F1D-83EA-790D40A00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742562"/>
            <a:ext cx="697533" cy="10323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593757-1676-4206-B626-B46E4752360A}"/>
              </a:ext>
            </a:extLst>
          </p:cNvPr>
          <p:cNvSpPr/>
          <p:nvPr/>
        </p:nvSpPr>
        <p:spPr>
          <a:xfrm>
            <a:off x="2850214" y="2107298"/>
            <a:ext cx="3443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96D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https://youtu.be/jiXAUV3qZBU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2D4CA4C-A858-4188-AC05-B45124730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EB9E48-5371-439A-A4CF-DD6B559A6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40700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96D2"/>
                </a:solidFill>
              </a:rPr>
              <a:t>Role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6690"/>
            <a:ext cx="8458200" cy="4876800"/>
          </a:xfrm>
        </p:spPr>
        <p:txBody>
          <a:bodyPr>
            <a:normAutofit/>
          </a:bodyPr>
          <a:lstStyle/>
          <a:p>
            <a:r>
              <a:rPr lang="en-US" sz="3600" dirty="0"/>
              <a:t>Working in groups of ~3 – role play: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rgbClr val="0096D2"/>
                </a:solidFill>
              </a:rPr>
              <a:t>Go to page 16 in your handbook</a:t>
            </a:r>
          </a:p>
          <a:p>
            <a:pPr lvl="2"/>
            <a:r>
              <a:rPr lang="en-US" sz="2800" dirty="0">
                <a:solidFill>
                  <a:srgbClr val="0096D2"/>
                </a:solidFill>
              </a:rPr>
              <a:t>Instructions</a:t>
            </a:r>
          </a:p>
          <a:p>
            <a:pPr lvl="2"/>
            <a:r>
              <a:rPr lang="en-US" sz="2800" dirty="0">
                <a:solidFill>
                  <a:srgbClr val="0096D2"/>
                </a:solidFill>
              </a:rPr>
              <a:t>Break into groups</a:t>
            </a:r>
          </a:p>
          <a:p>
            <a:pPr lvl="2"/>
            <a:r>
              <a:rPr lang="en-US" sz="2800" dirty="0">
                <a:solidFill>
                  <a:srgbClr val="0096D2"/>
                </a:solidFill>
              </a:rPr>
              <a:t>~12-15 minutes</a:t>
            </a:r>
          </a:p>
        </p:txBody>
      </p:sp>
      <p:pic>
        <p:nvPicPr>
          <p:cNvPr id="4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442A42B-B4CF-45A6-870C-ACE00C6C0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E27C1F-CBE5-4593-9340-4906AB7B8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5600" y="517851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Group Discussion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Observers’ experiences</a:t>
            </a:r>
          </a:p>
          <a:p>
            <a:r>
              <a:rPr lang="en-US" dirty="0"/>
              <a:t>Learners’ experiences</a:t>
            </a:r>
          </a:p>
          <a:p>
            <a:r>
              <a:rPr lang="en-US" dirty="0"/>
              <a:t>Teachers’ experiences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630934"/>
            <a:ext cx="3128755" cy="2541266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EAF5349-9402-44A8-8E49-33798C684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1DD589-DE81-4FA0-92BC-03DC4014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71875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602139"/>
            <a:ext cx="9448800" cy="2133600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0096D2"/>
                </a:solidFill>
              </a:rPr>
              <a:t>Questions </a:t>
            </a:r>
            <a:br>
              <a:rPr lang="en-US" sz="5400" dirty="0">
                <a:solidFill>
                  <a:srgbClr val="C00000"/>
                </a:solidFill>
              </a:rPr>
            </a:b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              </a:t>
            </a:r>
          </a:p>
        </p:txBody>
      </p:sp>
      <p:pic>
        <p:nvPicPr>
          <p:cNvPr id="4099" name="Picture 3" descr="C:\Users\John Malaty\AppData\Local\Microsoft\Windows\INetCache\IE\M4DKSPBK\questions-answers-chemical-engineering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39B587AC-91AF-44DB-B4F8-64F704AA9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2D59FF-9069-4CAD-A663-19F732B65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457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4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07947"/>
            <a:ext cx="9448800" cy="1524000"/>
          </a:xfrm>
        </p:spPr>
        <p:txBody>
          <a:bodyPr>
            <a:normAutofit/>
          </a:bodyPr>
          <a:lstStyle/>
          <a:p>
            <a:pPr algn="ctr"/>
            <a:br>
              <a:rPr lang="en-US" sz="3400" dirty="0">
                <a:solidFill>
                  <a:srgbClr val="0096D2"/>
                </a:solidFill>
              </a:rPr>
            </a:br>
            <a:r>
              <a:rPr lang="en-US" sz="3400" dirty="0">
                <a:solidFill>
                  <a:srgbClr val="0096D2"/>
                </a:solidFill>
              </a:rPr>
              <a:t>RasT Workshop Evaluation</a:t>
            </a:r>
            <a:br>
              <a:rPr lang="en-US" sz="3400" dirty="0">
                <a:solidFill>
                  <a:srgbClr val="0096D2"/>
                </a:solidFill>
              </a:rPr>
            </a:br>
            <a:r>
              <a:rPr lang="en-US" sz="3400" dirty="0">
                <a:solidFill>
                  <a:srgbClr val="0096D2"/>
                </a:solidFill>
              </a:rPr>
              <a:t>(Qualtrics)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4100" name="Picture 4" descr="C:\Users\John Malaty\AppData\Local\Microsoft\Windows\INetCache\IE\3DRNCAYH\imagen_test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61308"/>
            <a:ext cx="2667000" cy="287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RRA News Service: Democrats Anonymou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478197"/>
            <a:ext cx="3045408" cy="2238375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594391D-0595-4138-951F-1FB4B5A30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98D974-B4CF-41AA-B5A0-2BEA04506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53" y="516665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CC6B-BF16-EE47-A1BA-1DEAB482B3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6DAA50-E537-504A-BEFA-0AB23EC8DB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1AB74C-75B0-465C-A4A3-E7E900C886B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2" y="5216649"/>
            <a:ext cx="697533" cy="1032358"/>
          </a:xfrm>
          <a:prstGeom prst="rect">
            <a:avLst/>
          </a:prstGeom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60D12F7-1F91-4E3F-B8FB-B0F3967A0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206015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01EA92-97A6-462E-B3BD-78DE001E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3653" y="4910618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5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61892"/>
            <a:ext cx="7886700" cy="686836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96D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References</a:t>
            </a:r>
            <a:endParaRPr lang="en-US" dirty="0">
              <a:solidFill>
                <a:srgbClr val="0096D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158240"/>
            <a:ext cx="8679180" cy="5137868"/>
          </a:xfrm>
        </p:spPr>
        <p:txBody>
          <a:bodyPr>
            <a:normAutofit fontScale="32500" lnSpcReduction="20000"/>
          </a:bodyPr>
          <a:lstStyle/>
          <a:p>
            <a:endParaRPr lang="en-US" altLang="en-US" dirty="0"/>
          </a:p>
          <a:p>
            <a:pPr>
              <a:lnSpc>
                <a:spcPct val="170000"/>
              </a:lnSpc>
            </a:pPr>
            <a:r>
              <a:rPr lang="en-US" sz="3700" dirty="0" err="1"/>
              <a:t>Chokshi</a:t>
            </a:r>
            <a:r>
              <a:rPr lang="en-US" sz="3700" dirty="0"/>
              <a:t>, BD, Schumacher HK, Reese K, Bhansali P, Kern JR, </a:t>
            </a:r>
            <a:r>
              <a:rPr lang="en-US" sz="3700" dirty="0" err="1"/>
              <a:t>Simmens</a:t>
            </a:r>
            <a:r>
              <a:rPr lang="en-US" sz="3700" dirty="0"/>
              <a:t> SJ, Blatt B, Greenberg LW. A “Resident-as-Teacher” Curriculum Using a Flipped Classroom Approach: Can a Model Designed for Efficiency Also Be Effective?  Academic Medicine. </a:t>
            </a:r>
            <a:r>
              <a:rPr lang="en-US" sz="3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April 2017;92(4):511–514</a:t>
            </a:r>
            <a:r>
              <a:rPr lang="en-US" sz="3700" dirty="0"/>
              <a:t>.</a:t>
            </a:r>
          </a:p>
          <a:p>
            <a:pPr>
              <a:lnSpc>
                <a:spcPct val="170000"/>
              </a:lnSpc>
            </a:pPr>
            <a:r>
              <a:rPr lang="en-US" sz="3700" dirty="0"/>
              <a:t>Achar, MA,  Davies MK, </a:t>
            </a:r>
            <a:r>
              <a:rPr lang="en-US" sz="3700" dirty="0" err="1"/>
              <a:t>Busha</a:t>
            </a:r>
            <a:r>
              <a:rPr lang="en-US" sz="3700" dirty="0"/>
              <a:t> ME, Oh RC . Resident-As-Teacher in Family Medicine: A CERA Survey. Family Medicine. 2015;47(6):452-8</a:t>
            </a:r>
          </a:p>
          <a:p>
            <a:pPr>
              <a:lnSpc>
                <a:spcPct val="170000"/>
              </a:lnSpc>
            </a:pPr>
            <a:r>
              <a:rPr lang="en-US" sz="3700" dirty="0"/>
              <a:t>Hill AG, Yu TC, Barrow M, Hattie J. A Systematic Review of Resident-as-teacher </a:t>
            </a:r>
            <a:r>
              <a:rPr lang="en-US" sz="3700" dirty="0" err="1"/>
              <a:t>programmes</a:t>
            </a:r>
            <a:r>
              <a:rPr lang="en-US" sz="3700" dirty="0"/>
              <a:t>. Medical Education. 2009;43:1129–1140.</a:t>
            </a:r>
          </a:p>
          <a:p>
            <a:pPr>
              <a:lnSpc>
                <a:spcPct val="170000"/>
              </a:lnSpc>
            </a:pPr>
            <a:r>
              <a:rPr lang="en-US" sz="3700" dirty="0"/>
              <a:t>Baker, SD, Turner, G, Bush, SC. ARCH: A Guidance Model for Providing Effective Feedback to Learners. STFM Education Column. November, 2015. </a:t>
            </a:r>
            <a:r>
              <a:rPr lang="en-US" sz="37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http://www.stfm.org/NewsJournals/EducationColumns/November2015EducationColumn</a:t>
            </a:r>
            <a:endParaRPr lang="en-US" sz="3700" dirty="0"/>
          </a:p>
          <a:p>
            <a:pPr>
              <a:lnSpc>
                <a:spcPct val="170000"/>
              </a:lnSpc>
            </a:pPr>
            <a:r>
              <a:rPr lang="en-US" altLang="en-US" sz="3700" dirty="0"/>
              <a:t>Ramani S and S </a:t>
            </a:r>
            <a:r>
              <a:rPr lang="en-US" altLang="en-US" sz="3700" dirty="0" err="1"/>
              <a:t>Krackov</a:t>
            </a:r>
            <a:r>
              <a:rPr lang="en-US" altLang="en-US" sz="3700" dirty="0"/>
              <a:t>. 12 tips for giving feedback effectively in the clinical environment. </a:t>
            </a:r>
            <a:r>
              <a:rPr lang="en-US" altLang="en-US" sz="3700" i="1" dirty="0"/>
              <a:t>Med Teacher </a:t>
            </a:r>
            <a:r>
              <a:rPr lang="en-US" altLang="en-US" sz="3700" dirty="0"/>
              <a:t>2012; 34:787-91.</a:t>
            </a:r>
            <a:endParaRPr lang="en-US" altLang="en-US" sz="3700" i="1" dirty="0"/>
          </a:p>
          <a:p>
            <a:pPr>
              <a:lnSpc>
                <a:spcPct val="170000"/>
              </a:lnSpc>
            </a:pPr>
            <a:r>
              <a:rPr lang="en-US" altLang="en-US" sz="3700" dirty="0" err="1"/>
              <a:t>Gigante</a:t>
            </a:r>
            <a:r>
              <a:rPr lang="en-US" altLang="en-US" sz="3700" dirty="0"/>
              <a:t> J, M Dell and A Sharkey. Getting Beyond ''Good Job'': How to Give Effective Feedback. </a:t>
            </a:r>
            <a:r>
              <a:rPr lang="en-US" altLang="en-US" sz="3700" i="1" dirty="0"/>
              <a:t>Pediatrics </a:t>
            </a:r>
            <a:r>
              <a:rPr lang="en-US" altLang="en-US" sz="3700" dirty="0"/>
              <a:t>2011; 127:205.</a:t>
            </a:r>
          </a:p>
          <a:p>
            <a:pPr>
              <a:lnSpc>
                <a:spcPct val="170000"/>
              </a:lnSpc>
            </a:pPr>
            <a:r>
              <a:rPr lang="en-US" altLang="en-US" sz="3700" dirty="0"/>
              <a:t>Sullivan, AG. </a:t>
            </a:r>
            <a:r>
              <a:rPr lang="en-US" altLang="en-US" sz="3700" i="1" dirty="0"/>
              <a:t>Giving Constructive Feedback</a:t>
            </a:r>
            <a:r>
              <a:rPr lang="en-US" altLang="en-US" sz="3700" dirty="0"/>
              <a:t>. Adapted from: </a:t>
            </a:r>
            <a:r>
              <a:rPr lang="en-US" altLang="en-US" sz="3700" dirty="0" err="1"/>
              <a:t>Scholtes</a:t>
            </a:r>
            <a:r>
              <a:rPr lang="en-US" altLang="en-US" sz="3700" dirty="0"/>
              <a:t>, P., Joiner, B., &amp; </a:t>
            </a:r>
            <a:r>
              <a:rPr lang="en-US" altLang="en-US" sz="3700" dirty="0" err="1"/>
              <a:t>Streibel</a:t>
            </a:r>
            <a:r>
              <a:rPr lang="en-US" altLang="en-US" sz="3700" dirty="0"/>
              <a:t>, B. (2003). The Team Handbook. May 2007. </a:t>
            </a:r>
          </a:p>
          <a:p>
            <a:pPr>
              <a:lnSpc>
                <a:spcPct val="170000"/>
              </a:lnSpc>
            </a:pPr>
            <a:r>
              <a:rPr lang="en-US" altLang="en-US" sz="3700" dirty="0" err="1"/>
              <a:t>Konapasek</a:t>
            </a:r>
            <a:r>
              <a:rPr lang="en-US" altLang="en-US" sz="3700" dirty="0"/>
              <a:t>, L., </a:t>
            </a:r>
            <a:r>
              <a:rPr lang="en-US" altLang="en-US" sz="3700" dirty="0" err="1"/>
              <a:t>Abr</a:t>
            </a:r>
            <a:r>
              <a:rPr lang="en-US" altLang="en-US" sz="3700" dirty="0"/>
              <a:t>-on, M.  Ask-Tell-Ask:  A Tastier Feedback Sandwich. </a:t>
            </a:r>
            <a:r>
              <a:rPr lang="en-US" altLang="en-US" sz="37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http://www.acgme.org/Portals/0/PDFs/2015%20AEC/Presentations/ses039.pdf</a:t>
            </a:r>
            <a:r>
              <a:rPr lang="en-US" altLang="en-US" sz="3700" dirty="0"/>
              <a:t>  </a:t>
            </a:r>
          </a:p>
          <a:p>
            <a:pPr>
              <a:lnSpc>
                <a:spcPct val="170000"/>
              </a:lnSpc>
            </a:pPr>
            <a:r>
              <a:rPr lang="en-US" altLang="en-US" sz="3700" dirty="0" err="1"/>
              <a:t>Neher</a:t>
            </a:r>
            <a:r>
              <a:rPr lang="en-US" altLang="en-US" sz="3700" dirty="0"/>
              <a:t>, JO., Stevens, NG.  The One Minute Preceptor: shaping the teaching conversation. Fam Med. </a:t>
            </a:r>
            <a:r>
              <a:rPr lang="en-US" sz="3700" dirty="0"/>
              <a:t>2003 Jun;35(6):391-3.</a:t>
            </a:r>
            <a:endParaRPr lang="en-US" altLang="en-US" sz="37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9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922E-3A66-064D-8ACC-B6BEB533A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78830"/>
            <a:ext cx="8969828" cy="1095602"/>
          </a:xfrm>
        </p:spPr>
        <p:txBody>
          <a:bodyPr/>
          <a:lstStyle/>
          <a:p>
            <a:pPr algn="ctr"/>
            <a:r>
              <a:rPr lang="en-US" dirty="0"/>
              <a:t>A Tale of Two Resident as Teacher (RasT)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38ED7-D0D4-7C47-9DFC-BAA4D5BCA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11967"/>
            <a:ext cx="386715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University of Illinois</a:t>
            </a:r>
          </a:p>
          <a:p>
            <a:pPr lvl="1"/>
            <a:r>
              <a:rPr lang="en-US" dirty="0"/>
              <a:t>Implemented 20 years ago</a:t>
            </a:r>
          </a:p>
          <a:p>
            <a:pPr lvl="1"/>
            <a:r>
              <a:rPr lang="en-US" dirty="0"/>
              <a:t>Whole day required workshop </a:t>
            </a:r>
          </a:p>
          <a:p>
            <a:pPr lvl="2"/>
            <a:r>
              <a:rPr lang="en-US" dirty="0"/>
              <a:t>Standardized learners</a:t>
            </a:r>
          </a:p>
          <a:p>
            <a:pPr lvl="2"/>
            <a:r>
              <a:rPr lang="en-US" dirty="0"/>
              <a:t>Workbook - interactive</a:t>
            </a:r>
          </a:p>
          <a:p>
            <a:pPr lvl="3"/>
            <a:r>
              <a:rPr lang="en-US" dirty="0"/>
              <a:t>Gordon Woods, MD</a:t>
            </a:r>
          </a:p>
          <a:p>
            <a:pPr lvl="3"/>
            <a:r>
              <a:rPr lang="en-US" dirty="0"/>
              <a:t>Lynne Meyer, PhD, MPH</a:t>
            </a:r>
          </a:p>
          <a:p>
            <a:pPr lvl="3"/>
            <a:r>
              <a:rPr lang="en-US" dirty="0" err="1"/>
              <a:t>Meenakshy</a:t>
            </a:r>
            <a:r>
              <a:rPr lang="en-US" dirty="0"/>
              <a:t> </a:t>
            </a:r>
            <a:r>
              <a:rPr lang="en-US" dirty="0" err="1"/>
              <a:t>Aiyer</a:t>
            </a:r>
            <a:r>
              <a:rPr lang="en-US" dirty="0"/>
              <a:t>, MD</a:t>
            </a:r>
          </a:p>
          <a:p>
            <a:pPr lvl="3"/>
            <a:r>
              <a:rPr lang="en-US" dirty="0"/>
              <a:t>Gwen Lombard, PhD</a:t>
            </a:r>
          </a:p>
          <a:p>
            <a:pPr lvl="1"/>
            <a:r>
              <a:rPr lang="en-US" dirty="0"/>
              <a:t>One of the earliest formal RasT programs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080AD7-71CE-1B4E-8972-208458A8F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1397452"/>
            <a:ext cx="4183744" cy="4829177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University of Florida</a:t>
            </a:r>
          </a:p>
          <a:p>
            <a:pPr lvl="1"/>
            <a:r>
              <a:rPr lang="en-US" dirty="0"/>
              <a:t>Adapted 13 years ago</a:t>
            </a:r>
          </a:p>
          <a:p>
            <a:pPr lvl="2"/>
            <a:r>
              <a:rPr lang="en-US" dirty="0"/>
              <a:t>Subsequently updated 5 years ago</a:t>
            </a:r>
          </a:p>
          <a:p>
            <a:pPr lvl="1"/>
            <a:r>
              <a:rPr lang="en-US" dirty="0"/>
              <a:t>Initially was a whole day workshop</a:t>
            </a:r>
          </a:p>
          <a:p>
            <a:pPr lvl="2"/>
            <a:r>
              <a:rPr lang="en-US" dirty="0"/>
              <a:t>Standardized learners</a:t>
            </a:r>
          </a:p>
          <a:p>
            <a:pPr lvl="3"/>
            <a:r>
              <a:rPr lang="en-US" dirty="0"/>
              <a:t>Pros: Practice</a:t>
            </a:r>
          </a:p>
          <a:p>
            <a:pPr lvl="3"/>
            <a:r>
              <a:rPr lang="en-US" dirty="0"/>
              <a:t>Cons: Feedback about length &amp; cost</a:t>
            </a:r>
          </a:p>
          <a:p>
            <a:pPr lvl="1"/>
            <a:r>
              <a:rPr lang="en-US" dirty="0"/>
              <a:t>Subsequently reduced to half-day interactive, required workshop</a:t>
            </a:r>
          </a:p>
          <a:p>
            <a:pPr lvl="2"/>
            <a:r>
              <a:rPr lang="en-US" dirty="0"/>
              <a:t>No standardized learners</a:t>
            </a:r>
          </a:p>
          <a:p>
            <a:pPr lvl="2"/>
            <a:r>
              <a:rPr lang="en-US" dirty="0"/>
              <a:t>Small and large group activities</a:t>
            </a:r>
          </a:p>
          <a:p>
            <a:pPr lvl="3"/>
            <a:r>
              <a:rPr lang="en-US" dirty="0"/>
              <a:t>Pros: Practice, reduced length &amp; cost, less scripting</a:t>
            </a:r>
          </a:p>
          <a:p>
            <a:pPr lvl="3"/>
            <a:r>
              <a:rPr lang="en-US" dirty="0"/>
              <a:t>Cons: Length still brought up in evaluations but much less frequently</a:t>
            </a:r>
          </a:p>
          <a:p>
            <a:pPr lvl="1"/>
            <a:r>
              <a:rPr lang="en-US" dirty="0"/>
              <a:t>Both GME and LCME impact</a:t>
            </a:r>
          </a:p>
          <a:p>
            <a:pPr lvl="1"/>
            <a:r>
              <a:rPr lang="en-US" dirty="0"/>
              <a:t>Gradually expanded to include all residents and fellows, including “teach the teacher” model for programs in Orlando and Pensacola</a:t>
            </a:r>
          </a:p>
          <a:p>
            <a:pPr lvl="2"/>
            <a:r>
              <a:rPr lang="en-US" dirty="0"/>
              <a:t>Also have a monthly Longitudinal RasT Program (won’t be covered today)</a:t>
            </a:r>
          </a:p>
          <a:p>
            <a:pPr lvl="1"/>
            <a:r>
              <a:rPr lang="en-US" dirty="0"/>
              <a:t>Adapted to be virtual 2020 (COVID)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DB460-B74D-5146-B26B-0A33FFBCC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0AB00F-F835-49C8-8DA0-A6E625EB6FB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2" y="5496258"/>
            <a:ext cx="697533" cy="1032358"/>
          </a:xfrm>
          <a:prstGeom prst="rect">
            <a:avLst/>
          </a:prstGeom>
        </p:spPr>
      </p:pic>
      <p:pic>
        <p:nvPicPr>
          <p:cNvPr id="7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DD07C6EB-1148-40F0-976F-B2B340A7A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F00DAA-2175-463C-A1DC-B452E115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209" y="5226716"/>
            <a:ext cx="201641" cy="2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0FC4A-E7DA-41EE-8BA2-308B77ED9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Planning is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1BDE8-C070-4306-985E-8079E325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37" y="1690688"/>
            <a:ext cx="8420432" cy="48413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In-Person</a:t>
            </a:r>
          </a:p>
          <a:p>
            <a:r>
              <a:rPr lang="en-US" dirty="0"/>
              <a:t>If not already available to you, need to reserve rooms capable of accommodating ~20 participants</a:t>
            </a:r>
          </a:p>
          <a:p>
            <a:pPr lvl="1"/>
            <a:r>
              <a:rPr lang="en-US" dirty="0"/>
              <a:t>At our institution, we need to do this almost a year in advance</a:t>
            </a:r>
          </a:p>
          <a:p>
            <a:r>
              <a:rPr lang="en-US" dirty="0"/>
              <a:t>Room considerations</a:t>
            </a:r>
          </a:p>
          <a:p>
            <a:pPr lvl="1"/>
            <a:r>
              <a:rPr lang="en-US" dirty="0"/>
              <a:t>You want participants to easily see each other</a:t>
            </a:r>
          </a:p>
          <a:p>
            <a:pPr lvl="2"/>
            <a:r>
              <a:rPr lang="en-US" sz="2400" dirty="0"/>
              <a:t>i.e. “u-shape” configuration of seating (or similar alternative that allows participants to see each other)</a:t>
            </a:r>
          </a:p>
          <a:p>
            <a:pPr lvl="1"/>
            <a:r>
              <a:rPr lang="en-US" dirty="0"/>
              <a:t>Need to ensure reliable AV equipment &amp; test ahead of time</a:t>
            </a:r>
          </a:p>
          <a:p>
            <a:pPr marL="0" indent="0">
              <a:buNone/>
            </a:pPr>
            <a:r>
              <a:rPr lang="en-US" b="1" dirty="0"/>
              <a:t>Both In-Person and Virtual</a:t>
            </a:r>
          </a:p>
          <a:p>
            <a:r>
              <a:rPr lang="en-US" dirty="0"/>
              <a:t>Consider scheduling a couple of extra dates in case of i.e. natural disaster (backup) – these are not opened up for signup</a:t>
            </a:r>
          </a:p>
          <a:p>
            <a:r>
              <a:rPr lang="en-US" dirty="0"/>
              <a:t>Setup registration system i.e. </a:t>
            </a:r>
            <a:r>
              <a:rPr lang="en-US" dirty="0" err="1"/>
              <a:t>SignUpGenius</a:t>
            </a:r>
            <a:r>
              <a:rPr lang="en-US" dirty="0"/>
              <a:t> to select date and view which sessions are still available</a:t>
            </a:r>
          </a:p>
          <a:p>
            <a:pPr lvl="1"/>
            <a:r>
              <a:rPr lang="en-US" dirty="0"/>
              <a:t>Initial dates announcement sent to Program Directors, Program Coordinators and extra-year Chief Residents (who do scheduling)</a:t>
            </a:r>
          </a:p>
          <a:p>
            <a:pPr lvl="1"/>
            <a:r>
              <a:rPr lang="en-US" dirty="0"/>
              <a:t>Program coordinators and Chief Residents are sent scheduling logistics and communications about RasT (and sometimes Program Directors copied as well) </a:t>
            </a:r>
          </a:p>
          <a:p>
            <a:pPr lvl="1"/>
            <a:r>
              <a:rPr lang="en-US" dirty="0"/>
              <a:t>Ensure you have a system in place for frequent and last minute changes</a:t>
            </a:r>
          </a:p>
          <a:p>
            <a:pPr lvl="1"/>
            <a:r>
              <a:rPr lang="en-US" dirty="0"/>
              <a:t>Residents/Fellows sent calendar invites through Microsoft Outlook and email reminders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C0189-96A1-4E3D-9554-9A44A6ABD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10E7C-020C-FA43-9CFD-DA754FFFF69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32B5D-9106-4A30-8555-E1AB99BBA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043147" y="414404"/>
            <a:ext cx="1768344" cy="1178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71947-48D9-4C60-B319-A857DCF88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2509" y="546970"/>
            <a:ext cx="1679405" cy="676427"/>
          </a:xfrm>
          <a:prstGeom prst="rect">
            <a:avLst/>
          </a:prstGeom>
        </p:spPr>
      </p:pic>
      <p:pic>
        <p:nvPicPr>
          <p:cNvPr id="10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6CCAF88A-B8B2-4A1F-AAE7-D91B7B326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CC8D41-9736-403E-89F1-00B6A468E7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537" y="525005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4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17625"/>
            <a:ext cx="7886700" cy="686836"/>
          </a:xfrm>
        </p:spPr>
        <p:txBody>
          <a:bodyPr/>
          <a:lstStyle/>
          <a:p>
            <a:pPr algn="ctr"/>
            <a:r>
              <a:rPr lang="en-US" dirty="0"/>
              <a:t>Start with an Icebreaker</a:t>
            </a:r>
          </a:p>
        </p:txBody>
      </p:sp>
      <p:pic>
        <p:nvPicPr>
          <p:cNvPr id="4" name="Content Placeholder 3" descr="How an introduction in connection request makes the ...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648200" cy="4397197"/>
          </a:xfrm>
        </p:spPr>
      </p:pic>
      <p:sp>
        <p:nvSpPr>
          <p:cNvPr id="3" name="TextBox 2"/>
          <p:cNvSpPr txBox="1"/>
          <p:nvPr/>
        </p:nvSpPr>
        <p:spPr>
          <a:xfrm>
            <a:off x="6858000" y="26670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Tell us: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Your name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Program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Resident or Fellow?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Something about yourself others </a:t>
            </a:r>
          </a:p>
          <a:p>
            <a:r>
              <a:rPr lang="en-US" dirty="0"/>
              <a:t>      may not know</a:t>
            </a:r>
          </a:p>
        </p:txBody>
      </p:sp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0F55EAE2-6791-4C3A-936C-9C9D383AC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99F7E6-43CE-4DD2-A43C-DC7553351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82326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1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Ground Rules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workshop is interactive </a:t>
            </a:r>
          </a:p>
          <a:p>
            <a:pPr lvl="1"/>
            <a:r>
              <a:rPr lang="en-US" dirty="0"/>
              <a:t>Everyone participates</a:t>
            </a:r>
          </a:p>
          <a:p>
            <a:r>
              <a:rPr lang="en-US" dirty="0"/>
              <a:t>Speak clearly and loudly</a:t>
            </a:r>
          </a:p>
          <a:p>
            <a:pPr lvl="1"/>
            <a:r>
              <a:rPr lang="en-US" dirty="0"/>
              <a:t>One person at a time please</a:t>
            </a:r>
          </a:p>
          <a:p>
            <a:r>
              <a:rPr lang="en-US" dirty="0"/>
              <a:t>Please avoid side conversations</a:t>
            </a:r>
          </a:p>
          <a:p>
            <a:r>
              <a:rPr lang="en-US" dirty="0"/>
              <a:t>Treat others with respect, even if you disagree</a:t>
            </a:r>
          </a:p>
          <a:p>
            <a:r>
              <a:rPr lang="en-US" dirty="0"/>
              <a:t>No use of smartphones, tablets, laptops, etc.</a:t>
            </a:r>
          </a:p>
          <a:p>
            <a:endParaRPr lang="en-US" dirty="0"/>
          </a:p>
        </p:txBody>
      </p:sp>
      <p:pic>
        <p:nvPicPr>
          <p:cNvPr id="3074" name="Picture 2" descr="C:\Users\John Malaty\AppData\Local\Microsoft\Windows\INetCache\IE\3DRNCAYH\Class_Rules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14351"/>
            <a:ext cx="2451100" cy="18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82" y="5676646"/>
            <a:ext cx="1469217" cy="1104378"/>
          </a:xfrm>
          <a:prstGeom prst="rect">
            <a:avLst/>
          </a:prstGeom>
        </p:spPr>
      </p:pic>
      <p:pic>
        <p:nvPicPr>
          <p:cNvPr id="6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08B264F8-77B3-4A14-9F6B-5D44C74CB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466DEB-3638-420D-8BE0-D508C6F1E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2053" y="5250057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3995"/>
            <a:ext cx="7886700" cy="68683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Zoom Ground Rules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515"/>
            <a:ext cx="83058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Video needs to be turned on</a:t>
            </a:r>
          </a:p>
          <a:p>
            <a:r>
              <a:rPr lang="en-US" dirty="0"/>
              <a:t>In </a:t>
            </a:r>
            <a:r>
              <a:rPr lang="en-US" b="1" dirty="0"/>
              <a:t>Large Group </a:t>
            </a:r>
            <a:r>
              <a:rPr lang="en-US" dirty="0"/>
              <a:t>discussion</a:t>
            </a:r>
          </a:p>
          <a:p>
            <a:pPr lvl="1"/>
            <a:r>
              <a:rPr lang="en-US" dirty="0"/>
              <a:t>Use Chat Feature</a:t>
            </a:r>
          </a:p>
          <a:p>
            <a:pPr lvl="1"/>
            <a:r>
              <a:rPr lang="en-US" dirty="0"/>
              <a:t>Host will moderate</a:t>
            </a:r>
          </a:p>
          <a:p>
            <a:pPr lvl="1"/>
            <a:r>
              <a:rPr lang="en-US" dirty="0"/>
              <a:t>Other options: </a:t>
            </a:r>
            <a:r>
              <a:rPr lang="en-US" dirty="0" err="1"/>
              <a:t>WhiteBoard</a:t>
            </a:r>
            <a:r>
              <a:rPr lang="en-US" dirty="0"/>
              <a:t> and Polling</a:t>
            </a:r>
          </a:p>
          <a:p>
            <a:pPr lvl="1"/>
            <a:endParaRPr lang="en-US" dirty="0"/>
          </a:p>
          <a:p>
            <a:r>
              <a:rPr lang="en-US" dirty="0"/>
              <a:t>In </a:t>
            </a:r>
            <a:r>
              <a:rPr lang="en-US" b="1" dirty="0"/>
              <a:t>Small Groups </a:t>
            </a:r>
            <a:r>
              <a:rPr lang="en-US" dirty="0"/>
              <a:t>(Breakout Rooms)</a:t>
            </a:r>
          </a:p>
          <a:p>
            <a:pPr lvl="1"/>
            <a:r>
              <a:rPr lang="en-US" dirty="0"/>
              <a:t>Need to accept breakout invitation – may be behind another window</a:t>
            </a:r>
          </a:p>
          <a:p>
            <a:pPr lvl="1"/>
            <a:r>
              <a:rPr lang="en-US" dirty="0"/>
              <a:t>Chat feature in breakout rooms is not helpful</a:t>
            </a:r>
          </a:p>
          <a:p>
            <a:pPr lvl="2"/>
            <a:r>
              <a:rPr lang="en-US" dirty="0"/>
              <a:t>Only messages people in </a:t>
            </a:r>
            <a:r>
              <a:rPr lang="en-US" u="sng" dirty="0"/>
              <a:t>your</a:t>
            </a:r>
            <a:r>
              <a:rPr lang="en-US" dirty="0"/>
              <a:t> breakout room</a:t>
            </a:r>
          </a:p>
          <a:p>
            <a:pPr lvl="1"/>
            <a:r>
              <a:rPr lang="en-US" dirty="0"/>
              <a:t>If you have any questions – ask Host for help</a:t>
            </a:r>
          </a:p>
          <a:p>
            <a:pPr lvl="2"/>
            <a:r>
              <a:rPr lang="en-US" dirty="0"/>
              <a:t>If more than 1 group asks for help at the same time it will notify you host is already helping someone else</a:t>
            </a:r>
          </a:p>
          <a:p>
            <a:pPr lvl="3"/>
            <a:r>
              <a:rPr lang="en-US" dirty="0"/>
              <a:t>Retry in 30 seconds</a:t>
            </a:r>
          </a:p>
        </p:txBody>
      </p:sp>
      <p:pic>
        <p:nvPicPr>
          <p:cNvPr id="3074" name="Picture 2" descr="C:\Users\John Malaty\AppData\Local\Microsoft\Windows\INetCache\IE\3DRNCAYH\Class_Rules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490867"/>
            <a:ext cx="2451100" cy="189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426E47C2-D81A-4449-B85E-7C6BFF8DA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7" y="5485624"/>
            <a:ext cx="697533" cy="1032359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25C8B8-729B-4B14-A2B2-1738E2752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053" y="5158482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2021 STFM 1">
      <a:dk1>
        <a:srgbClr val="4D4D4F"/>
      </a:dk1>
      <a:lt1>
        <a:srgbClr val="FFFFFF"/>
      </a:lt1>
      <a:dk2>
        <a:srgbClr val="6D6E71"/>
      </a:dk2>
      <a:lt2>
        <a:srgbClr val="E7E6E6"/>
      </a:lt2>
      <a:accent1>
        <a:srgbClr val="0096D2"/>
      </a:accent1>
      <a:accent2>
        <a:srgbClr val="1D417B"/>
      </a:accent2>
      <a:accent3>
        <a:srgbClr val="EF8D2B"/>
      </a:accent3>
      <a:accent4>
        <a:srgbClr val="ED1163"/>
      </a:accent4>
      <a:accent5>
        <a:srgbClr val="6F69AF"/>
      </a:accent5>
      <a:accent6>
        <a:srgbClr val="00ABC5"/>
      </a:accent6>
      <a:hlink>
        <a:srgbClr val="ED1163"/>
      </a:hlink>
      <a:folHlink>
        <a:srgbClr val="0096D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</TotalTime>
  <Words>2240</Words>
  <Application>Microsoft Office PowerPoint</Application>
  <PresentationFormat>On-screen Show (4:3)</PresentationFormat>
  <Paragraphs>358</Paragraphs>
  <Slides>47</Slides>
  <Notes>40</Notes>
  <HiddenSlides>0</HiddenSlides>
  <MMClips>44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Calibri</vt:lpstr>
      <vt:lpstr>Tahoma</vt:lpstr>
      <vt:lpstr>Times New Roman</vt:lpstr>
      <vt:lpstr>Trebuchet MS</vt:lpstr>
      <vt:lpstr>1_Office Theme</vt:lpstr>
      <vt:lpstr>Custom Design</vt:lpstr>
      <vt:lpstr>1_Custom Design</vt:lpstr>
      <vt:lpstr>2_Custom Design</vt:lpstr>
      <vt:lpstr>Document</vt:lpstr>
      <vt:lpstr>Teaching “How to Teach” to House Staff and Faculty – Implementing a Resident as Teacher Workshop or Faculty Development Series  </vt:lpstr>
      <vt:lpstr>Disclosures</vt:lpstr>
      <vt:lpstr>Objectives</vt:lpstr>
      <vt:lpstr>How to Use?</vt:lpstr>
      <vt:lpstr>A Tale of Two Resident as Teacher (RasT) Programs</vt:lpstr>
      <vt:lpstr>Planning is Key</vt:lpstr>
      <vt:lpstr>Start with an Icebreaker</vt:lpstr>
      <vt:lpstr>Ground Rules</vt:lpstr>
      <vt:lpstr>Zoom Ground Rules</vt:lpstr>
      <vt:lpstr>Objectives</vt:lpstr>
      <vt:lpstr>Objectives (cont’d)</vt:lpstr>
      <vt:lpstr>Objectives (cont’d)</vt:lpstr>
      <vt:lpstr>1st Day at Saint Elsewhere, USA</vt:lpstr>
      <vt:lpstr>Orienting Your Learner Setting expectations for your learner</vt:lpstr>
      <vt:lpstr>Setting expectations for your learner &amp; Orienting them </vt:lpstr>
      <vt:lpstr>PowerPoint Presentation</vt:lpstr>
      <vt:lpstr>Goals and Objectives for your students…</vt:lpstr>
      <vt:lpstr>Break – 5 minutes</vt:lpstr>
      <vt:lpstr>Characteristics of Good Clinical Teachers &amp; “Less Than Ideal” Teachers</vt:lpstr>
      <vt:lpstr>Helpful Clinical Teachers…</vt:lpstr>
      <vt:lpstr>Helpful Clinical Teachers…</vt:lpstr>
      <vt:lpstr>ER Pilot Episode Video Clip</vt:lpstr>
      <vt:lpstr>The Hidden Curriculum</vt:lpstr>
      <vt:lpstr>Break – 15 minutes</vt:lpstr>
      <vt:lpstr>Food for thought…</vt:lpstr>
      <vt:lpstr>Five-Step Microskills  One Minute Preceptor Model</vt:lpstr>
      <vt:lpstr>Teaching with 5 Step Clinical Microskills One Minute Preceptor Model </vt:lpstr>
      <vt:lpstr>Teaching with 5 Step Clinical Microskills One Minute Preceptor Model  Example </vt:lpstr>
      <vt:lpstr>Get a commitment</vt:lpstr>
      <vt:lpstr>Probe for support</vt:lpstr>
      <vt:lpstr>Teach General Rules</vt:lpstr>
      <vt:lpstr>Reinforce what was done right</vt:lpstr>
      <vt:lpstr>Correct Mistakes</vt:lpstr>
      <vt:lpstr>Role Play</vt:lpstr>
      <vt:lpstr>Large Group Discussion</vt:lpstr>
      <vt:lpstr>Feedback</vt:lpstr>
      <vt:lpstr>The New Feedback Sandwich</vt:lpstr>
      <vt:lpstr>The Feedback Dialogue</vt:lpstr>
      <vt:lpstr>The Feedback Dialogue</vt:lpstr>
      <vt:lpstr>The Feedback Dialogue</vt:lpstr>
      <vt:lpstr>Feedback Ask-Tell-Ask</vt:lpstr>
      <vt:lpstr>Role Play</vt:lpstr>
      <vt:lpstr>Large Group Discussion</vt:lpstr>
      <vt:lpstr>Questions  </vt:lpstr>
      <vt:lpstr> RasT Workshop Evaluation (Qualtrics)</vt:lpstr>
      <vt:lpstr>Thank You!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Malaty,John</cp:lastModifiedBy>
  <cp:revision>89</cp:revision>
  <dcterms:created xsi:type="dcterms:W3CDTF">2020-10-26T17:33:56Z</dcterms:created>
  <dcterms:modified xsi:type="dcterms:W3CDTF">2021-04-01T19:45:27Z</dcterms:modified>
</cp:coreProperties>
</file>