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7" r:id="rId6"/>
    <p:sldId id="260" r:id="rId7"/>
    <p:sldId id="261" r:id="rId8"/>
    <p:sldId id="262" r:id="rId9"/>
    <p:sldId id="276" r:id="rId10"/>
    <p:sldId id="263" r:id="rId11"/>
    <p:sldId id="264" r:id="rId12"/>
    <p:sldId id="27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5" r:id="rId2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meulen, Meagan W." initials="VMW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 snapToGrid="0">
      <p:cViewPr varScale="1">
        <p:scale>
          <a:sx n="145" d="100"/>
          <a:sy n="145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427755"/>
          <c:y val="0.0813953"/>
          <c:w val="0.556256"/>
          <c:h val="0.7803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3A5E8A"/>
            </a:solidFill>
            <a:ln w="9525" cap="flat">
              <a:solidFill>
                <a:srgbClr val="F9F9F9"/>
              </a:solidFill>
              <a:prstDash val="solid"/>
              <a:miter lim="400000"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MATH AND STATISTICS</c:v>
                </c:pt>
                <c:pt idx="1">
                  <c:v>SPECIALIZED HEALTH SCIENCES</c:v>
                </c:pt>
                <c:pt idx="2">
                  <c:v>HUMANITIES</c:v>
                </c:pt>
                <c:pt idx="3">
                  <c:v>SOCIAL SCIENCE</c:v>
                </c:pt>
                <c:pt idx="4">
                  <c:v>PHYSICAL SCIENCE</c:v>
                </c:pt>
                <c:pt idx="5">
                  <c:v>BIOLOGICAL SCIENCES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1.9</c:v>
                </c:pt>
                <c:pt idx="1">
                  <c:v>5.0</c:v>
                </c:pt>
                <c:pt idx="2">
                  <c:v>10.8</c:v>
                </c:pt>
                <c:pt idx="3">
                  <c:v>22.9</c:v>
                </c:pt>
                <c:pt idx="4">
                  <c:v>23.3</c:v>
                </c:pt>
                <c:pt idx="5">
                  <c:v>51.0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</c:strRef>
          </c:tx>
          <c:spPr>
            <a:solidFill>
              <a:srgbClr val="416A9B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MATH AND STATISTICS</c:v>
                </c:pt>
                <c:pt idx="1">
                  <c:v>SPECIALIZED HEALTH SCIENCES</c:v>
                </c:pt>
                <c:pt idx="2">
                  <c:v>HUMANITIES</c:v>
                </c:pt>
                <c:pt idx="3">
                  <c:v>SOCIAL SCIENCE</c:v>
                </c:pt>
                <c:pt idx="4">
                  <c:v>PHYSICAL SCIENCE</c:v>
                </c:pt>
                <c:pt idx="5">
                  <c:v>BIOLOGICAL SCIENCES</c:v>
                </c:pt>
              </c:strCache>
            </c:strRef>
          </c:cat>
          <c:val>
            <c:numRef>
              <c:f>Sheet1!$B$3:$G$3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7234320"/>
        <c:axId val="1867236736"/>
      </c:barChart>
      <c:catAx>
        <c:axId val="18672343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1867236736"/>
        <c:crosses val="autoZero"/>
        <c:auto val="1"/>
        <c:lblAlgn val="ctr"/>
        <c:lblOffset val="100"/>
        <c:noMultiLvlLbl val="1"/>
      </c:catAx>
      <c:valAx>
        <c:axId val="1867236736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" sourceLinked="0"/>
        <c:majorTickMark val="out"/>
        <c:minorTickMark val="none"/>
        <c:tickLblPos val="high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1867234320"/>
        <c:crosses val="autoZero"/>
        <c:crossBetween val="between"/>
        <c:majorUnit val="15.0"/>
        <c:minorUnit val="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57654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2523" indent="-262523" defTabSz="335447">
              <a:lnSpc>
                <a:spcPct val="90000"/>
              </a:lnSpc>
              <a:spcBef>
                <a:spcPts val="2300"/>
              </a:spcBef>
              <a:buSzPct val="75000"/>
              <a:buFontTx/>
              <a:defRPr sz="217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dirty="0" smtClean="0"/>
              <a:t>ALL STUDENTS  EXPERIENCE AN INTRO TO MINDFULNESS</a:t>
            </a:r>
          </a:p>
          <a:p>
            <a:pPr marL="262523" indent="-262523" defTabSz="335447">
              <a:lnSpc>
                <a:spcPct val="90000"/>
              </a:lnSpc>
              <a:spcBef>
                <a:spcPts val="2300"/>
              </a:spcBef>
              <a:buSzPct val="75000"/>
              <a:buFontTx/>
              <a:defRPr sz="217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dirty="0" smtClean="0"/>
              <a:t>BRIEF  INTRO TO THE  OTHER  4 OPTIONS ARE GIVEN</a:t>
            </a:r>
          </a:p>
          <a:p>
            <a:pPr marL="262523" indent="-262523" defTabSz="335447">
              <a:lnSpc>
                <a:spcPct val="90000"/>
              </a:lnSpc>
              <a:spcBef>
                <a:spcPts val="2300"/>
              </a:spcBef>
              <a:buSzPct val="75000"/>
              <a:buFontTx/>
              <a:defRPr sz="217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dirty="0" smtClean="0"/>
              <a:t>HIGHLIGHT SKILLS THAT  THE STUDENT MAY DERIVE FROM THE SELECTIVE</a:t>
            </a:r>
          </a:p>
          <a:p>
            <a:pPr marL="262523" indent="-262523" defTabSz="335447">
              <a:lnSpc>
                <a:spcPct val="90000"/>
              </a:lnSpc>
              <a:spcBef>
                <a:spcPts val="2300"/>
              </a:spcBef>
              <a:buSzPct val="75000"/>
              <a:buFontTx/>
              <a:defRPr sz="217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dirty="0" smtClean="0"/>
              <a:t>STUDENTS RANK THEIR TOP 3 SELECTIONS </a:t>
            </a:r>
          </a:p>
          <a:p>
            <a:pPr marL="262523" indent="-262523" defTabSz="335447">
              <a:lnSpc>
                <a:spcPct val="90000"/>
              </a:lnSpc>
              <a:spcBef>
                <a:spcPts val="2300"/>
              </a:spcBef>
              <a:buSzPct val="75000"/>
              <a:buFontTx/>
              <a:defRPr sz="2178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dirty="0" smtClean="0"/>
              <a:t>THEN SPEND 4 WEEKS (4X 2 HOUR SESSIONS EXPLORING THEIR CHOSEN TOPIC)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58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6629400" y="205978"/>
            <a:ext cx="2057400" cy="438864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xfrm>
            <a:off x="457200" y="205978"/>
            <a:ext cx="6019800" cy="438864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3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pic" sz="half" idx="13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 descr="SOM-Horizontal-Logo_1-Line-WEB-USE-ONLY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52400" y="4629150"/>
            <a:ext cx="1644630" cy="34263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422818" y="4769564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ctrTitle"/>
          </p:nvPr>
        </p:nvSpPr>
        <p:spPr>
          <a:xfrm>
            <a:off x="710738" y="1132307"/>
            <a:ext cx="7772400" cy="1102520"/>
          </a:xfrm>
          <a:prstGeom prst="rect">
            <a:avLst/>
          </a:prstGeom>
        </p:spPr>
        <p:txBody>
          <a:bodyPr/>
          <a:lstStyle>
            <a:lvl1pPr defTabSz="566927">
              <a:defRPr sz="2728"/>
            </a:lvl1pPr>
          </a:lstStyle>
          <a:p>
            <a:r>
              <a:rPr dirty="0" smtClean="0"/>
              <a:t>AN </a:t>
            </a:r>
            <a:r>
              <a:rPr dirty="0"/>
              <a:t>INTERDISICPLINARY APPROACH TO TEACHING MEDICAL HUMANITIES TO MILLENNIAL </a:t>
            </a:r>
            <a:r>
              <a:rPr dirty="0" smtClean="0"/>
              <a:t>LEARNERS</a:t>
            </a:r>
            <a:endParaRPr dirty="0"/>
          </a:p>
        </p:txBody>
      </p:sp>
      <p:sp>
        <p:nvSpPr>
          <p:cNvPr id="114" name="Shape 114"/>
          <p:cNvSpPr>
            <a:spLocks noGrp="1"/>
          </p:cNvSpPr>
          <p:nvPr>
            <p:ph type="subTitle" sz="quarter" idx="1"/>
          </p:nvPr>
        </p:nvSpPr>
        <p:spPr>
          <a:xfrm>
            <a:off x="432262" y="2651760"/>
            <a:ext cx="7955280" cy="189530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dirty="0"/>
              <a:t>Samantha </a:t>
            </a:r>
            <a:r>
              <a:rPr dirty="0" err="1"/>
              <a:t>Plasner</a:t>
            </a:r>
            <a:r>
              <a:rPr dirty="0"/>
              <a:t> D.O</a:t>
            </a:r>
            <a:r>
              <a:rPr dirty="0" smtClean="0"/>
              <a:t>.</a:t>
            </a:r>
            <a:endParaRPr lang="en-US" dirty="0" smtClean="0"/>
          </a:p>
          <a:p>
            <a:r>
              <a:rPr lang="en-US" dirty="0" smtClean="0"/>
              <a:t>Assistant Professor</a:t>
            </a:r>
            <a:endParaRPr dirty="0"/>
          </a:p>
          <a:p>
            <a:r>
              <a:rPr dirty="0"/>
              <a:t>Meagan </a:t>
            </a:r>
            <a:r>
              <a:rPr dirty="0" err="1"/>
              <a:t>Vermeulen</a:t>
            </a:r>
            <a:r>
              <a:rPr dirty="0"/>
              <a:t> M.D</a:t>
            </a:r>
            <a:r>
              <a:rPr dirty="0" smtClean="0"/>
              <a:t>.</a:t>
            </a:r>
            <a:endParaRPr lang="en-US" dirty="0" smtClean="0"/>
          </a:p>
          <a:p>
            <a:r>
              <a:rPr lang="en-US" dirty="0" smtClean="0"/>
              <a:t>Assistant Professor/Associate Program Director</a:t>
            </a:r>
          </a:p>
          <a:p>
            <a:r>
              <a:rPr lang="en-US" dirty="0" smtClean="0"/>
              <a:t>Department of Family Medicine</a:t>
            </a:r>
          </a:p>
          <a:p>
            <a:r>
              <a:rPr lang="en-US" dirty="0" smtClean="0"/>
              <a:t>Rowan University SOM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457200" y="106225"/>
            <a:ext cx="8229600" cy="857251"/>
          </a:xfrm>
          <a:prstGeom prst="rect">
            <a:avLst/>
          </a:prstGeom>
        </p:spPr>
        <p:txBody>
          <a:bodyPr/>
          <a:lstStyle>
            <a:lvl1pPr defTabSz="731520">
              <a:defRPr sz="3520"/>
            </a:lvl1pPr>
          </a:lstStyle>
          <a:p>
            <a:r>
              <a:rPr b="1" dirty="0"/>
              <a:t>Empathy Declines During Medical School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457200" y="892580"/>
            <a:ext cx="8229600" cy="339447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rPr lang="en-US" dirty="0" smtClean="0"/>
              <a:t>Most </a:t>
            </a:r>
            <a:r>
              <a:rPr dirty="0" smtClean="0"/>
              <a:t>likely </a:t>
            </a:r>
            <a:r>
              <a:rPr dirty="0"/>
              <a:t>to occur in clinical years</a:t>
            </a:r>
          </a:p>
          <a:p>
            <a:pPr marL="935789" lvl="1" indent="-427789">
              <a:buFontTx/>
              <a:buAutoNum type="arabicPeriod"/>
            </a:pPr>
            <a:r>
              <a:rPr lang="en-US" dirty="0" smtClean="0"/>
              <a:t>M</a:t>
            </a:r>
            <a:r>
              <a:rPr dirty="0" smtClean="0"/>
              <a:t>istreatment </a:t>
            </a:r>
            <a:r>
              <a:rPr dirty="0"/>
              <a:t>of student doctor</a:t>
            </a:r>
          </a:p>
          <a:p>
            <a:pPr marL="935789" lvl="1" indent="-427789">
              <a:buFontTx/>
              <a:buAutoNum type="arabicPeriod"/>
            </a:pPr>
            <a:r>
              <a:rPr lang="en-US" dirty="0" smtClean="0"/>
              <a:t>V</a:t>
            </a:r>
            <a:r>
              <a:rPr dirty="0" smtClean="0"/>
              <a:t>ulnerable </a:t>
            </a:r>
            <a:r>
              <a:rPr dirty="0"/>
              <a:t>ideals</a:t>
            </a:r>
          </a:p>
          <a:p>
            <a:pPr marL="935789" lvl="1" indent="-427789">
              <a:buFontTx/>
              <a:buAutoNum type="arabicPeriod"/>
            </a:pPr>
            <a:r>
              <a:rPr lang="en-US" dirty="0" smtClean="0"/>
              <a:t>L</a:t>
            </a:r>
            <a:r>
              <a:rPr dirty="0" smtClean="0"/>
              <a:t>ack </a:t>
            </a:r>
            <a:r>
              <a:rPr dirty="0"/>
              <a:t>of social support</a:t>
            </a:r>
          </a:p>
          <a:p>
            <a:pPr marL="935789" lvl="1" indent="-427789">
              <a:buFontTx/>
              <a:buAutoNum type="arabicPeriod"/>
            </a:pPr>
            <a:r>
              <a:rPr lang="en-US" dirty="0" smtClean="0"/>
              <a:t>I</a:t>
            </a:r>
            <a:r>
              <a:rPr dirty="0" smtClean="0"/>
              <a:t>ncreased </a:t>
            </a:r>
            <a:r>
              <a:rPr dirty="0"/>
              <a:t>amount of work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414472" y="0"/>
            <a:ext cx="8229600" cy="1997852"/>
          </a:xfrm>
          <a:prstGeom prst="rect">
            <a:avLst/>
          </a:prstGeom>
        </p:spPr>
        <p:txBody>
          <a:bodyPr/>
          <a:lstStyle/>
          <a:p>
            <a:r>
              <a:rPr dirty="0"/>
              <a:t>Consequences Of Loss Of Empathy…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326929" y="1887636"/>
            <a:ext cx="8229601" cy="341751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rPr dirty="0"/>
              <a:t>Reduced quality of care</a:t>
            </a:r>
          </a:p>
          <a:p>
            <a:pPr marL="0" indent="0">
              <a:buSzTx/>
              <a:buFontTx/>
              <a:buNone/>
            </a:pPr>
            <a:r>
              <a:rPr dirty="0"/>
              <a:t>Decline in physician well </a:t>
            </a:r>
            <a:r>
              <a:rPr dirty="0" smtClean="0"/>
              <a:t>being</a:t>
            </a:r>
            <a:endParaRPr lang="en-US" dirty="0" smtClean="0"/>
          </a:p>
          <a:p>
            <a:pPr marL="0" indent="0">
              <a:buSzTx/>
              <a:buFontTx/>
              <a:buNone/>
            </a:pPr>
            <a:r>
              <a:rPr lang="en-US" dirty="0"/>
              <a:t>	</a:t>
            </a:r>
            <a:r>
              <a:rPr lang="en-US" dirty="0" smtClean="0"/>
              <a:t> *Burnout</a:t>
            </a:r>
            <a:endParaRPr dirty="0"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857250"/>
          </a:xfrm>
        </p:spPr>
        <p:txBody>
          <a:bodyPr/>
          <a:lstStyle/>
          <a:p>
            <a:r>
              <a:rPr lang="en-US" dirty="0" smtClean="0"/>
              <a:t>Burnout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0" y="857250"/>
            <a:ext cx="3682538" cy="329703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45%-71%  of Medical Students Report </a:t>
            </a:r>
            <a:r>
              <a:rPr lang="en-US" sz="2400" dirty="0"/>
              <a:t>S</a:t>
            </a:r>
            <a:r>
              <a:rPr lang="en-US" sz="2400" dirty="0" smtClean="0"/>
              <a:t>ymptoms of Burnout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Overall wellbeing is worse for age-matched peers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270" y="1794770"/>
            <a:ext cx="5395730" cy="104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153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Dichotomy in Medical Education</a:t>
            </a:r>
            <a:endParaRPr lang="en-US" dirty="0"/>
          </a:p>
        </p:txBody>
      </p:sp>
      <p:sp>
        <p:nvSpPr>
          <p:cNvPr id="150" name="Shape 150"/>
          <p:cNvSpPr>
            <a:spLocks noGrp="1"/>
          </p:cNvSpPr>
          <p:nvPr>
            <p:ph type="body" sz="half" idx="1"/>
          </p:nvPr>
        </p:nvSpPr>
        <p:spPr>
          <a:xfrm>
            <a:off x="226380" y="1749027"/>
            <a:ext cx="4038600" cy="339447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FontTx/>
              <a:buNone/>
            </a:pPr>
            <a:r>
              <a:rPr b="1" u="sng" dirty="0"/>
              <a:t>MEDICAL </a:t>
            </a:r>
            <a:r>
              <a:rPr b="1" u="sng" dirty="0" smtClean="0"/>
              <a:t>EDUCATION</a:t>
            </a:r>
            <a:endParaRPr lang="en-US" dirty="0"/>
          </a:p>
          <a:p>
            <a:pPr marL="0" indent="0" algn="ctr">
              <a:buSzTx/>
              <a:buFontTx/>
              <a:buNone/>
            </a:pPr>
            <a:r>
              <a:rPr lang="en-US" sz="2400" dirty="0" smtClean="0"/>
              <a:t>Emphasis on technical skills, efficiency, medical knowledge</a:t>
            </a:r>
          </a:p>
          <a:p>
            <a:pPr marL="0" lvl="3" indent="685800">
              <a:buSzTx/>
              <a:buFontTx/>
              <a:buNone/>
            </a:pPr>
            <a:endParaRPr lang="en-US" dirty="0"/>
          </a:p>
          <a:p>
            <a:pPr marL="0" lvl="3" indent="685800">
              <a:buSzTx/>
              <a:buFontTx/>
              <a:buNone/>
            </a:pPr>
            <a:endParaRPr dirty="0"/>
          </a:p>
        </p:txBody>
      </p:sp>
      <p:sp>
        <p:nvSpPr>
          <p:cNvPr id="7" name="Shape 150"/>
          <p:cNvSpPr txBox="1">
            <a:spLocks/>
          </p:cNvSpPr>
          <p:nvPr/>
        </p:nvSpPr>
        <p:spPr>
          <a:xfrm>
            <a:off x="4754731" y="1749027"/>
            <a:ext cx="4038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90575" marR="0" indent="-333375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buSzTx/>
              <a:buFontTx/>
              <a:buNone/>
            </a:pPr>
            <a:r>
              <a:rPr lang="en-US" b="1" u="sng" dirty="0" smtClean="0"/>
              <a:t>PATIENTS</a:t>
            </a:r>
            <a:endParaRPr lang="en-US" dirty="0" smtClean="0"/>
          </a:p>
          <a:p>
            <a:pPr marL="0" indent="0" algn="ctr" hangingPunct="1">
              <a:buSzTx/>
              <a:buFontTx/>
              <a:buNone/>
            </a:pPr>
            <a:r>
              <a:rPr lang="en-US" sz="2400" dirty="0" smtClean="0"/>
              <a:t>Look </a:t>
            </a:r>
            <a:r>
              <a:rPr lang="en-US" sz="2400" dirty="0"/>
              <a:t>for compassion, empathy, professionalism</a:t>
            </a:r>
          </a:p>
          <a:p>
            <a:pPr marL="0" lvl="3" indent="685800" hangingPunct="1">
              <a:buSzTx/>
              <a:buFontTx/>
              <a:buNone/>
            </a:pPr>
            <a:endParaRPr lang="en-US" dirty="0" smtClean="0"/>
          </a:p>
          <a:p>
            <a:pPr marL="0" lvl="3" indent="685800" hangingPunct="1">
              <a:buSzTx/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174567" y="205977"/>
            <a:ext cx="8229600" cy="85725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67512">
              <a:defRPr sz="3212"/>
            </a:lvl1pPr>
          </a:lstStyle>
          <a:p>
            <a:r>
              <a:rPr dirty="0"/>
              <a:t>WHAT CAN MEDICAL HUMANITIES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 FOR MEDICAL STUDENTS</a:t>
            </a:r>
            <a:r>
              <a:rPr dirty="0" smtClean="0"/>
              <a:t>?</a:t>
            </a:r>
            <a:endParaRPr dirty="0"/>
          </a:p>
        </p:txBody>
      </p:sp>
      <p:sp>
        <p:nvSpPr>
          <p:cNvPr id="153" name="Shape 153"/>
          <p:cNvSpPr>
            <a:spLocks noGrp="1"/>
          </p:cNvSpPr>
          <p:nvPr>
            <p:ph type="body" idx="1"/>
          </p:nvPr>
        </p:nvSpPr>
        <p:spPr>
          <a:xfrm>
            <a:off x="631767" y="1255222"/>
            <a:ext cx="8229600" cy="34973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832104">
              <a:spcBef>
                <a:spcPts val="600"/>
              </a:spcBef>
              <a:buSzTx/>
              <a:buFontTx/>
              <a:buNone/>
              <a:defRPr sz="2912"/>
            </a:pPr>
            <a:r>
              <a:rPr sz="1800" u="sng" dirty="0"/>
              <a:t>ART</a:t>
            </a:r>
            <a:r>
              <a:rPr sz="1800" dirty="0"/>
              <a:t>: teaching skills of observation</a:t>
            </a:r>
          </a:p>
          <a:p>
            <a:pPr marL="0" indent="0" defTabSz="832104">
              <a:spcBef>
                <a:spcPts val="600"/>
              </a:spcBef>
              <a:buSzTx/>
              <a:buFontTx/>
              <a:buNone/>
              <a:defRPr sz="2912"/>
            </a:pPr>
            <a:r>
              <a:rPr sz="1800" u="sng" dirty="0"/>
              <a:t>LITERATURE</a:t>
            </a:r>
            <a:r>
              <a:rPr sz="1800" dirty="0"/>
              <a:t>:  allows  students to experience someone else's life, </a:t>
            </a:r>
            <a:endParaRPr lang="en-US" sz="1800" dirty="0" smtClean="0"/>
          </a:p>
          <a:p>
            <a:pPr marL="0" indent="0" defTabSz="832104">
              <a:spcBef>
                <a:spcPts val="600"/>
              </a:spcBef>
              <a:buSzTx/>
              <a:buFontTx/>
              <a:buNone/>
              <a:defRPr sz="2912"/>
            </a:pPr>
            <a:r>
              <a:rPr sz="1800" dirty="0" smtClean="0"/>
              <a:t>view </a:t>
            </a:r>
            <a:r>
              <a:rPr sz="1800" dirty="0"/>
              <a:t>world from another’s </a:t>
            </a:r>
            <a:r>
              <a:rPr sz="1800" dirty="0" smtClean="0"/>
              <a:t>place</a:t>
            </a:r>
            <a:endParaRPr lang="en-US" sz="1800" dirty="0" smtClean="0"/>
          </a:p>
          <a:p>
            <a:pPr marL="0" indent="0" defTabSz="832104">
              <a:spcBef>
                <a:spcPts val="600"/>
              </a:spcBef>
              <a:buSzTx/>
              <a:buFontTx/>
              <a:buNone/>
              <a:defRPr sz="2912"/>
            </a:pPr>
            <a:endParaRPr sz="1800" dirty="0"/>
          </a:p>
          <a:p>
            <a:pPr marL="0" indent="0" defTabSz="832104">
              <a:spcBef>
                <a:spcPts val="600"/>
              </a:spcBef>
              <a:buSzTx/>
              <a:buFontTx/>
              <a:buNone/>
              <a:defRPr sz="2912"/>
            </a:pPr>
            <a:r>
              <a:rPr lang="en-US" sz="1800" dirty="0" smtClean="0"/>
              <a:t>		</a:t>
            </a:r>
            <a:r>
              <a:rPr sz="1800" u="sng" dirty="0" smtClean="0"/>
              <a:t>MUSIC</a:t>
            </a:r>
            <a:r>
              <a:rPr sz="1800" dirty="0"/>
              <a:t>:  engage active listening skills</a:t>
            </a:r>
          </a:p>
          <a:p>
            <a:pPr marL="0" indent="0" defTabSz="832104">
              <a:spcBef>
                <a:spcPts val="600"/>
              </a:spcBef>
              <a:buSzTx/>
              <a:buFontTx/>
              <a:buNone/>
              <a:defRPr sz="2912"/>
            </a:pPr>
            <a:r>
              <a:rPr lang="en-US" sz="1800" dirty="0" smtClean="0"/>
              <a:t>		</a:t>
            </a:r>
          </a:p>
          <a:p>
            <a:pPr marL="0" indent="0" defTabSz="832104">
              <a:spcBef>
                <a:spcPts val="600"/>
              </a:spcBef>
              <a:buSzTx/>
              <a:buFontTx/>
              <a:buNone/>
              <a:defRPr sz="2912"/>
            </a:pPr>
            <a:endParaRPr lang="en-US" sz="1800" dirty="0" smtClean="0"/>
          </a:p>
          <a:p>
            <a:pPr marL="0" indent="0" defTabSz="832104">
              <a:spcBef>
                <a:spcPts val="600"/>
              </a:spcBef>
              <a:buSzTx/>
              <a:buFontTx/>
              <a:buNone/>
              <a:defRPr sz="2912"/>
            </a:pPr>
            <a:r>
              <a:rPr lang="en-US" sz="1800" u="sng" dirty="0"/>
              <a:t>HISTORY</a:t>
            </a:r>
            <a:r>
              <a:rPr lang="en-US" sz="1800" dirty="0"/>
              <a:t>: explore diversity of the human experience</a:t>
            </a:r>
            <a:endParaRPr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671" y="634603"/>
            <a:ext cx="1596129" cy="20292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1835"/>
          <a:stretch/>
        </p:blipFill>
        <p:spPr>
          <a:xfrm>
            <a:off x="1014152" y="2399012"/>
            <a:ext cx="839585" cy="1209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060" y="3180019"/>
            <a:ext cx="1725972" cy="144185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457200" y="205978"/>
            <a:ext cx="3116213" cy="3894536"/>
          </a:xfrm>
          <a:prstGeom prst="rect">
            <a:avLst/>
          </a:prstGeom>
        </p:spPr>
        <p:txBody>
          <a:bodyPr/>
          <a:lstStyle/>
          <a:p>
            <a:r>
              <a:t>BARRIERS TO HUMANITIES IN MEDICAL EDUCATION</a:t>
            </a:r>
          </a:p>
        </p:txBody>
      </p:sp>
      <p:pic>
        <p:nvPicPr>
          <p:cNvPr id="156" name="BERN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1935" y="1103884"/>
            <a:ext cx="5073823" cy="338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382588" y="81287"/>
            <a:ext cx="8229600" cy="857251"/>
          </a:xfrm>
          <a:prstGeom prst="rect">
            <a:avLst/>
          </a:prstGeom>
        </p:spPr>
        <p:txBody>
          <a:bodyPr/>
          <a:lstStyle/>
          <a:p>
            <a:r>
              <a:t>CREATING THE CURRICULUM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190870" y="869265"/>
            <a:ext cx="4040188" cy="1905797"/>
          </a:xfrm>
          <a:prstGeom prst="rect">
            <a:avLst/>
          </a:prstGeom>
        </p:spPr>
        <p:txBody>
          <a:bodyPr/>
          <a:lstStyle/>
          <a:p>
            <a:pPr defTabSz="758951">
              <a:spcBef>
                <a:spcPts val="400"/>
              </a:spcBef>
              <a:defRPr sz="1992" u="sng"/>
            </a:pPr>
            <a:r>
              <a:rPr dirty="0" smtClean="0"/>
              <a:t>AN </a:t>
            </a:r>
            <a:r>
              <a:rPr dirty="0"/>
              <a:t>INTERDISCIPLINARY APPROACH</a:t>
            </a:r>
          </a:p>
          <a:p>
            <a:pPr marL="199724" indent="-199724" defTabSz="758951">
              <a:spcBef>
                <a:spcPts val="400"/>
              </a:spcBef>
              <a:buSzPct val="100000"/>
              <a:buChar char="•"/>
              <a:defRPr sz="199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RECRUIT EXPERTS FROM OTHER FIELDS</a:t>
            </a:r>
          </a:p>
          <a:p>
            <a:pPr marL="199724" indent="-199724" defTabSz="758951">
              <a:spcBef>
                <a:spcPts val="400"/>
              </a:spcBef>
              <a:buSzPct val="100000"/>
              <a:buChar char="•"/>
              <a:defRPr sz="1992"/>
            </a:pPr>
            <a:r>
              <a:rPr dirty="0">
                <a:latin typeface="Trebuchet MS"/>
                <a:ea typeface="Trebuchet MS"/>
                <a:cs typeface="Trebuchet MS"/>
                <a:sym typeface="Trebuchet MS"/>
              </a:rPr>
              <a:t>INTER </a:t>
            </a:r>
            <a:r>
              <a:rPr u="sng" dirty="0">
                <a:latin typeface="Trebuchet MS"/>
                <a:ea typeface="Trebuchet MS"/>
                <a:cs typeface="Trebuchet MS"/>
                <a:sym typeface="Trebuchet MS"/>
              </a:rPr>
              <a:t>NOT</a:t>
            </a:r>
            <a:r>
              <a:rPr dirty="0">
                <a:latin typeface="Trebuchet MS"/>
                <a:ea typeface="Trebuchet MS"/>
                <a:cs typeface="Trebuchet MS"/>
                <a:sym typeface="Trebuchet MS"/>
              </a:rPr>
              <a:t> MULTI-DISCIPLINARY</a:t>
            </a:r>
            <a:r>
              <a:rPr dirty="0"/>
              <a:t> 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idx="13"/>
          </p:nvPr>
        </p:nvSpPr>
        <p:spPr>
          <a:xfrm>
            <a:off x="4671659" y="1151334"/>
            <a:ext cx="4041776" cy="30895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 defTabSz="786384">
              <a:spcBef>
                <a:spcPts val="400"/>
              </a:spcBef>
              <a:buSzTx/>
              <a:buFontTx/>
              <a:buNone/>
              <a:defRPr sz="2064" b="1" u="sng"/>
            </a:pPr>
            <a:r>
              <a:rPr dirty="0"/>
              <a:t>UNDERSTANDING THE LEARNER</a:t>
            </a:r>
          </a:p>
          <a:p>
            <a:pPr marL="206943" indent="-206943" defTabSz="786384">
              <a:spcBef>
                <a:spcPts val="400"/>
              </a:spcBef>
              <a:buFontTx/>
              <a:defRPr sz="2064" b="1"/>
            </a:pPr>
            <a:r>
              <a:rPr dirty="0"/>
              <a:t>INTERGENERATIONAL DYNAMIC</a:t>
            </a:r>
          </a:p>
          <a:p>
            <a:pPr marL="206943" indent="-206943" defTabSz="786384">
              <a:spcBef>
                <a:spcPts val="400"/>
              </a:spcBef>
              <a:buFontTx/>
              <a:defRPr sz="2064" b="1"/>
            </a:pPr>
            <a:r>
              <a:rPr dirty="0"/>
              <a:t>MILLENIALS (1982 - 2000)</a:t>
            </a:r>
          </a:p>
          <a:p>
            <a:pPr marL="206943" indent="-206943" defTabSz="786384">
              <a:spcBef>
                <a:spcPts val="400"/>
              </a:spcBef>
              <a:buFontTx/>
              <a:defRPr sz="2064" b="1"/>
            </a:pPr>
            <a:r>
              <a:rPr dirty="0"/>
              <a:t>TECH SAVY</a:t>
            </a:r>
          </a:p>
          <a:p>
            <a:pPr marL="206943" indent="-206943" defTabSz="786384">
              <a:spcBef>
                <a:spcPts val="400"/>
              </a:spcBef>
              <a:buFontTx/>
              <a:defRPr sz="2064" b="1"/>
            </a:pPr>
            <a:r>
              <a:rPr dirty="0"/>
              <a:t>COMMUNICATION</a:t>
            </a:r>
          </a:p>
          <a:p>
            <a:pPr marL="206943" indent="-206943" defTabSz="786384">
              <a:spcBef>
                <a:spcPts val="400"/>
              </a:spcBef>
              <a:buFontTx/>
              <a:defRPr sz="2064" b="1"/>
            </a:pPr>
            <a:r>
              <a:rPr dirty="0"/>
              <a:t>SKEPTICAL OF HIERARCHY</a:t>
            </a:r>
          </a:p>
          <a:p>
            <a:pPr marL="206943" indent="-206943" defTabSz="786384">
              <a:spcBef>
                <a:spcPts val="400"/>
              </a:spcBef>
              <a:buFontTx/>
              <a:defRPr sz="2064" b="1"/>
            </a:pPr>
            <a:r>
              <a:rPr dirty="0"/>
              <a:t>ANXIOUS IN NEW LEARNING ENVIRONMENTS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SELECTIVE FORMAT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xfrm>
            <a:off x="423949" y="1208462"/>
            <a:ext cx="8229600" cy="339447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Topic Introduction</a:t>
            </a:r>
          </a:p>
          <a:p>
            <a:pPr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Each Student Chooses </a:t>
            </a:r>
          </a:p>
          <a:p>
            <a:pPr marL="0" indent="0">
              <a:buSzTx/>
              <a:buNone/>
            </a:pPr>
            <a:r>
              <a:rPr lang="en-US" dirty="0"/>
              <a:t> </a:t>
            </a:r>
            <a:r>
              <a:rPr lang="en-US" dirty="0" smtClean="0"/>
              <a:t>   a Selective</a:t>
            </a:r>
          </a:p>
          <a:p>
            <a:pPr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Duration of 4 weeks</a:t>
            </a:r>
          </a:p>
          <a:p>
            <a:pPr marL="0" indent="0" algn="r">
              <a:buSzTx/>
              <a:buNone/>
            </a:pPr>
            <a:endParaRPr lang="en-US" dirty="0" smtClean="0"/>
          </a:p>
          <a:p>
            <a:pPr marL="0" indent="0" algn="r">
              <a:buSzTx/>
              <a:buNone/>
            </a:pPr>
            <a:r>
              <a:rPr lang="en-US" dirty="0" smtClean="0"/>
              <a:t>*All students experience Mindfulness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552" y="1434205"/>
            <a:ext cx="3091331" cy="205714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TOPICS COVERED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68680">
              <a:buSzTx/>
              <a:buFontTx/>
              <a:buNone/>
              <a:defRPr sz="3040"/>
            </a:pPr>
            <a:r>
              <a:rPr lang="en-US" dirty="0" smtClean="0"/>
              <a:t>1. Mindfulness Based Stress Reduction</a:t>
            </a:r>
          </a:p>
          <a:p>
            <a:pPr marL="0" indent="0" defTabSz="868680">
              <a:buSzTx/>
              <a:buFontTx/>
              <a:buNone/>
              <a:defRPr sz="3040"/>
            </a:pPr>
            <a:r>
              <a:rPr lang="en-US" dirty="0" smtClean="0"/>
              <a:t>2. Why Don’t You Trust Me? I Am A Doctor!</a:t>
            </a:r>
          </a:p>
          <a:p>
            <a:pPr marL="0" indent="0" defTabSz="868680">
              <a:buSzTx/>
              <a:buFontTx/>
              <a:buNone/>
              <a:defRPr sz="3040"/>
            </a:pPr>
            <a:r>
              <a:rPr lang="en-US" dirty="0" smtClean="0"/>
              <a:t>3. Do You Want The Good News Or The Bad News?</a:t>
            </a:r>
          </a:p>
          <a:p>
            <a:pPr marL="0" indent="0" defTabSz="868680">
              <a:buSzTx/>
              <a:buFontTx/>
              <a:buNone/>
              <a:defRPr sz="3040"/>
            </a:pPr>
            <a:r>
              <a:rPr lang="en-US" dirty="0" smtClean="0"/>
              <a:t>4. Storytelling And Medicine</a:t>
            </a:r>
          </a:p>
          <a:p>
            <a:pPr marL="0" indent="0" defTabSz="868680">
              <a:buSzTx/>
              <a:buFontTx/>
              <a:buNone/>
              <a:defRPr sz="3040"/>
            </a:pPr>
            <a:r>
              <a:rPr lang="en-US" dirty="0" smtClean="0"/>
              <a:t>5. Who Gets Sick With What And Why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defRPr sz="4356"/>
            </a:lvl1pPr>
          </a:lstStyle>
          <a:p>
            <a:r>
              <a:t>AIMS OF HUMANITIES SELECTIVES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457200" y="1063229"/>
            <a:ext cx="8229600" cy="339447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endParaRPr dirty="0"/>
          </a:p>
          <a:p>
            <a:pPr marL="320842" indent="-320842">
              <a:buFontTx/>
            </a:pPr>
            <a:r>
              <a:rPr dirty="0"/>
              <a:t>PROVIDE MENTORSHIP</a:t>
            </a:r>
          </a:p>
          <a:p>
            <a:pPr marL="320842" indent="-320842">
              <a:buFontTx/>
            </a:pPr>
            <a:r>
              <a:rPr dirty="0"/>
              <a:t>PROMOTE STUDENT PHYSICIAN </a:t>
            </a:r>
            <a:r>
              <a:rPr dirty="0" smtClean="0"/>
              <a:t>WELLNESS</a:t>
            </a:r>
            <a:endParaRPr lang="en-US" dirty="0" smtClean="0"/>
          </a:p>
          <a:p>
            <a:pPr marL="320842" indent="-320842">
              <a:buFontTx/>
            </a:pPr>
            <a:r>
              <a:rPr lang="en-US" dirty="0" smtClean="0"/>
              <a:t>PROVIDE TOOLS FOR STUDENT DOCTORS</a:t>
            </a:r>
            <a:endParaRPr dirty="0"/>
          </a:p>
          <a:p>
            <a:pPr marL="320842" indent="-320842">
              <a:buFontTx/>
            </a:pPr>
            <a:r>
              <a:rPr dirty="0"/>
              <a:t>PLANT SEEDS OF RESILIENCE FOR THE FUTURE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817151" y="1076365"/>
            <a:ext cx="7802136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/>
            </a:pPr>
            <a:r>
              <a:rPr dirty="0"/>
              <a:t>“Where ever the art of medicine is loved there is also a love of humanities.”</a:t>
            </a:r>
          </a:p>
          <a:p>
            <a:pPr>
              <a:defRPr sz="2800"/>
            </a:pPr>
            <a:endParaRPr dirty="0"/>
          </a:p>
          <a:p>
            <a:pPr algn="r">
              <a:defRPr sz="2800"/>
            </a:pPr>
            <a:r>
              <a:rPr lang="en-US" dirty="0" smtClean="0"/>
              <a:t>-</a:t>
            </a:r>
            <a:r>
              <a:rPr dirty="0" smtClean="0"/>
              <a:t>Hippocrates</a:t>
            </a:r>
            <a:endParaRPr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457200" y="114538"/>
            <a:ext cx="8229600" cy="857251"/>
          </a:xfrm>
          <a:prstGeom prst="rect">
            <a:avLst/>
          </a:prstGeom>
        </p:spPr>
        <p:txBody>
          <a:bodyPr/>
          <a:lstStyle/>
          <a:p>
            <a:r>
              <a:rPr dirty="0"/>
              <a:t>REFERENCES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idx="1"/>
          </p:nvPr>
        </p:nvSpPr>
        <p:spPr>
          <a:xfrm>
            <a:off x="457200" y="1063229"/>
            <a:ext cx="8229600" cy="339447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6509" indent="-346509" defTabSz="740663">
              <a:spcBef>
                <a:spcPts val="600"/>
              </a:spcBef>
              <a:buFontTx/>
              <a:buAutoNum type="arabicPeriod"/>
              <a:defRPr sz="1215"/>
            </a:pPr>
            <a:r>
              <a:rPr dirty="0"/>
              <a:t>M louis -Courvoisier and A Wenger  “How to make the most of history and literature in the teaching of medical humanities…” Medical Humanities 2005 31: 51-54.</a:t>
            </a:r>
          </a:p>
          <a:p>
            <a:pPr marL="346509" indent="-346509" defTabSz="740663">
              <a:spcBef>
                <a:spcPts val="600"/>
              </a:spcBef>
              <a:buFontTx/>
              <a:buAutoNum type="arabicPeriod"/>
              <a:defRPr sz="1215"/>
            </a:pPr>
            <a:r>
              <a:rPr dirty="0"/>
              <a:t>Jane </a:t>
            </a:r>
            <a:r>
              <a:rPr dirty="0" err="1"/>
              <a:t>Macnaughton</a:t>
            </a:r>
            <a:r>
              <a:rPr dirty="0"/>
              <a:t> “The humanities in medical education: context outcome and structures” J Med Ethics: Medical Humanities 2000; 26: 23-30.</a:t>
            </a:r>
          </a:p>
          <a:p>
            <a:pPr marL="346509" indent="-346509" defTabSz="740663">
              <a:spcBef>
                <a:spcPts val="600"/>
              </a:spcBef>
              <a:buFontTx/>
              <a:buAutoNum type="arabicPeriod"/>
              <a:defRPr sz="1215"/>
            </a:pPr>
            <a:r>
              <a:rPr dirty="0" err="1"/>
              <a:t>Silke</a:t>
            </a:r>
            <a:r>
              <a:rPr dirty="0"/>
              <a:t> </a:t>
            </a:r>
            <a:r>
              <a:rPr dirty="0" err="1"/>
              <a:t>Dennhardt</a:t>
            </a:r>
            <a:r>
              <a:rPr dirty="0"/>
              <a:t>, Travis </a:t>
            </a:r>
            <a:r>
              <a:rPr dirty="0" err="1"/>
              <a:t>Apramian</a:t>
            </a:r>
            <a:r>
              <a:rPr dirty="0"/>
              <a:t> et al “Rethinking research in the medical humanities: a scoping review and narrative synthesis of quantitative outcome studies” Medical Education 2016;50: 285-299.</a:t>
            </a:r>
          </a:p>
          <a:p>
            <a:pPr marL="346509" indent="-346509" defTabSz="740663">
              <a:spcBef>
                <a:spcPts val="600"/>
              </a:spcBef>
              <a:buFontTx/>
              <a:buAutoNum type="arabicPeriod"/>
              <a:defRPr sz="1215"/>
            </a:pPr>
            <a:r>
              <a:rPr dirty="0"/>
              <a:t>Craig Klugman “Medical Humanities Teaching in North American Allopathic and Osteopathic Medical Schools” J Med Humanities (On Line) 07 November 2017</a:t>
            </a:r>
          </a:p>
          <a:p>
            <a:pPr marL="346509" indent="-346509" defTabSz="740663">
              <a:spcBef>
                <a:spcPts val="600"/>
              </a:spcBef>
              <a:buFontTx/>
              <a:buAutoNum type="arabicPeriod"/>
              <a:defRPr sz="1215"/>
            </a:pPr>
            <a:r>
              <a:rPr dirty="0"/>
              <a:t>Kenneth S. Warren MD “The Humanities in Medical Education” Annals of Internal Medicine. 1984; 101: 697-701.</a:t>
            </a:r>
          </a:p>
          <a:p>
            <a:pPr marL="346509" indent="-346509" defTabSz="740663">
              <a:spcBef>
                <a:spcPts val="600"/>
              </a:spcBef>
              <a:buFontTx/>
              <a:buAutoNum type="arabicPeriod"/>
              <a:defRPr sz="1215"/>
            </a:pPr>
            <a:r>
              <a:rPr dirty="0"/>
              <a:t>Caroline </a:t>
            </a:r>
            <a:r>
              <a:rPr dirty="0" err="1"/>
              <a:t>Wächtler</a:t>
            </a:r>
            <a:r>
              <a:rPr dirty="0"/>
              <a:t>, Susanne </a:t>
            </a:r>
            <a:r>
              <a:rPr dirty="0" err="1"/>
              <a:t>Kundin</a:t>
            </a:r>
            <a:r>
              <a:rPr dirty="0"/>
              <a:t> “Humanities for medical students? A qualitative study of a medical humanities curriculum in a medical school program” BMC Medical Education 2006; 6: 16.</a:t>
            </a:r>
          </a:p>
          <a:p>
            <a:pPr marL="346509" indent="-346509" defTabSz="740663">
              <a:spcBef>
                <a:spcPts val="600"/>
              </a:spcBef>
              <a:buFontTx/>
              <a:buAutoNum type="arabicPeriod"/>
              <a:defRPr sz="1215"/>
            </a:pPr>
            <a:r>
              <a:rPr dirty="0"/>
              <a:t>Borges, Michele PhD; Manuel, R Stephen et al “Comparing Millennial and Generation X Medical Students at One Medical School”  Academic Medicine: June 2006; 81: 571-576.</a:t>
            </a:r>
          </a:p>
          <a:p>
            <a:pPr marL="346509" indent="-346509" defTabSz="740663">
              <a:spcBef>
                <a:spcPts val="600"/>
              </a:spcBef>
              <a:buFontTx/>
              <a:buAutoNum type="arabicPeriod"/>
              <a:defRPr sz="1215"/>
            </a:pPr>
            <a:r>
              <a:rPr dirty="0"/>
              <a:t>David Roberts; Lori R Newman et al “Twelve tips for facilitating Millennials’ learning” Medical Teacher (On Line) 2012; 1-5</a:t>
            </a:r>
            <a:r>
              <a:rPr dirty="0" smtClean="0"/>
              <a:t>.</a:t>
            </a:r>
            <a:endParaRPr lang="en-US" dirty="0" smtClean="0"/>
          </a:p>
          <a:p>
            <a:pPr marL="346509" indent="-346509" defTabSz="740663">
              <a:spcBef>
                <a:spcPts val="600"/>
              </a:spcBef>
              <a:buFontTx/>
              <a:buAutoNum type="arabicPeriod"/>
              <a:defRPr sz="1215"/>
            </a:pPr>
            <a:r>
              <a:rPr lang="en-US" sz="1215" dirty="0"/>
              <a:t>Fares, Jawad et al. “Stress, Burnout and Coping Strategies in Preclinical Medical Students.” </a:t>
            </a:r>
            <a:r>
              <a:rPr lang="en-US" sz="1215" i="1" dirty="0"/>
              <a:t>North American Journal of Medical Sciences</a:t>
            </a:r>
            <a:r>
              <a:rPr lang="en-US" sz="1215" dirty="0"/>
              <a:t> 8.2 (2016): 75–81. </a:t>
            </a:r>
            <a:r>
              <a:rPr lang="en-US" sz="1215" i="1" dirty="0"/>
              <a:t>PMC</a:t>
            </a:r>
            <a:r>
              <a:rPr lang="en-US" sz="1215" dirty="0"/>
              <a:t>. Web. 7 Apr. 2018.</a:t>
            </a:r>
            <a:r>
              <a:rPr lang="en-US" dirty="0"/>
              <a:t>Jane </a:t>
            </a:r>
            <a:r>
              <a:rPr lang="en-US" dirty="0" err="1"/>
              <a:t>Macnaughton</a:t>
            </a:r>
            <a:r>
              <a:rPr lang="en-US" dirty="0"/>
              <a:t> “The humanities in medical education: context outcome and structures” J Med Ethics: Medical Humanities 2000; 26: 23-30</a:t>
            </a:r>
            <a:r>
              <a:rPr lang="en-US" dirty="0" smtClean="0"/>
              <a:t>.</a:t>
            </a:r>
          </a:p>
          <a:p>
            <a:pPr marL="346509" indent="-346509" defTabSz="740663">
              <a:spcBef>
                <a:spcPts val="600"/>
              </a:spcBef>
              <a:buFontTx/>
              <a:buAutoNum type="arabicPeriod"/>
              <a:defRPr sz="1215"/>
            </a:pPr>
            <a:endParaRPr lang="en-US" dirty="0" smtClean="0"/>
          </a:p>
          <a:p>
            <a:pPr marL="346509" indent="-346509" defTabSz="740663">
              <a:spcBef>
                <a:spcPts val="600"/>
              </a:spcBef>
              <a:buFontTx/>
              <a:buAutoNum type="arabicPeriod"/>
              <a:defRPr sz="1215"/>
            </a:pPr>
            <a:endParaRPr dirty="0"/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6509" indent="-346509" defTabSz="740663">
              <a:spcBef>
                <a:spcPts val="600"/>
              </a:spcBef>
              <a:buFont typeface="+mj-lt"/>
              <a:buAutoNum type="arabicPeriod" startAt="10"/>
              <a:defRPr sz="1215"/>
            </a:pPr>
            <a:r>
              <a:rPr lang="en-US" sz="1100" dirty="0" err="1" smtClean="0"/>
              <a:t>Dyrbye</a:t>
            </a:r>
            <a:r>
              <a:rPr lang="en-US" sz="1100" dirty="0" smtClean="0"/>
              <a:t>, Liselotte N. MD, MHPE; West, Colin P. MD, PhD; </a:t>
            </a:r>
            <a:r>
              <a:rPr lang="en-US" sz="1100" dirty="0" err="1" smtClean="0"/>
              <a:t>Satele</a:t>
            </a:r>
            <a:r>
              <a:rPr lang="en-US" sz="1100" dirty="0" smtClean="0"/>
              <a:t>, Daniel; Boone, Sonja MD; Tan, </a:t>
            </a:r>
            <a:r>
              <a:rPr lang="en-US" sz="1100" dirty="0" err="1" smtClean="0"/>
              <a:t>Litjen</a:t>
            </a:r>
            <a:r>
              <a:rPr lang="en-US" sz="1100" dirty="0" smtClean="0"/>
              <a:t> MS, PhD; Sloan, Jeff PhD; </a:t>
            </a:r>
            <a:r>
              <a:rPr lang="en-US" sz="1100" dirty="0" err="1" smtClean="0"/>
              <a:t>Shanafelt</a:t>
            </a:r>
            <a:r>
              <a:rPr lang="en-US" sz="1100" dirty="0" smtClean="0"/>
              <a:t>, Tait D. MD “Burnout Amongst U.S. Medical Students, Residents, and Early Career Physicians Relative to the General U.S. Population” Academic Medicine Issue: Volume 89(3), March 2014, p 443–451  </a:t>
            </a:r>
          </a:p>
          <a:p>
            <a:pPr marL="346509" indent="-346509" defTabSz="740663">
              <a:spcBef>
                <a:spcPts val="600"/>
              </a:spcBef>
              <a:buFont typeface="+mj-lt"/>
              <a:buAutoNum type="arabicPeriod" startAt="10"/>
              <a:defRPr sz="1215"/>
            </a:pPr>
            <a:r>
              <a:rPr lang="en-US" sz="1100" dirty="0"/>
              <a:t>Anthony </a:t>
            </a:r>
            <a:r>
              <a:rPr lang="en-US" sz="1100" dirty="0" smtClean="0"/>
              <a:t>Montgomery “The </a:t>
            </a:r>
            <a:r>
              <a:rPr lang="en-US" sz="1100" dirty="0"/>
              <a:t>inevitability of physician burnout: Implications for </a:t>
            </a:r>
            <a:r>
              <a:rPr lang="en-US" sz="1100" dirty="0" smtClean="0"/>
              <a:t>interventions” Burnout Research </a:t>
            </a:r>
            <a:r>
              <a:rPr lang="en-US" sz="1100" dirty="0"/>
              <a:t>Volume 1, Issue </a:t>
            </a:r>
            <a:r>
              <a:rPr lang="en-US" sz="1100" dirty="0" smtClean="0"/>
              <a:t>1 2014 </a:t>
            </a:r>
            <a:r>
              <a:rPr lang="en-US" sz="1100" dirty="0"/>
              <a:t>Pages </a:t>
            </a:r>
            <a:r>
              <a:rPr lang="en-US" sz="1100" dirty="0" smtClean="0"/>
              <a:t>50-56</a:t>
            </a:r>
          </a:p>
          <a:p>
            <a:pPr marL="346509" indent="-346509" defTabSz="740663">
              <a:spcBef>
                <a:spcPts val="600"/>
              </a:spcBef>
              <a:buFont typeface="+mj-lt"/>
              <a:buAutoNum type="arabicPeriod" startAt="10"/>
              <a:defRPr sz="1215"/>
            </a:pPr>
            <a:r>
              <a:rPr lang="en-US" sz="1100" dirty="0" err="1"/>
              <a:t>Hojat</a:t>
            </a:r>
            <a:r>
              <a:rPr lang="en-US" sz="1100" dirty="0"/>
              <a:t>, </a:t>
            </a:r>
            <a:r>
              <a:rPr lang="en-US" sz="1100" dirty="0" err="1"/>
              <a:t>Mohammadreza</a:t>
            </a:r>
            <a:r>
              <a:rPr lang="en-US" sz="1100" dirty="0"/>
              <a:t> et al. “Patient Perceptions of Physician Empathy, Satisfaction with Physician, Interpersonal Trust, and Compliance.” </a:t>
            </a:r>
            <a:r>
              <a:rPr lang="en-US" sz="1100" i="1" dirty="0"/>
              <a:t>International Journal of Medical Education</a:t>
            </a:r>
            <a:r>
              <a:rPr lang="en-US" sz="1100" dirty="0"/>
              <a:t> 1 (2010): 83–87. </a:t>
            </a:r>
            <a:r>
              <a:rPr lang="en-US" sz="1100" i="1" dirty="0"/>
              <a:t>PMC</a:t>
            </a:r>
            <a:r>
              <a:rPr lang="en-US" sz="1100" dirty="0"/>
              <a:t>. Web. 7 Apr. 2018</a:t>
            </a:r>
            <a:r>
              <a:rPr lang="en-US" sz="1100" dirty="0" smtClean="0"/>
              <a:t>.</a:t>
            </a:r>
          </a:p>
          <a:p>
            <a:pPr marL="346509" indent="-346509" defTabSz="740663">
              <a:spcBef>
                <a:spcPts val="600"/>
              </a:spcBef>
              <a:buFont typeface="+mj-lt"/>
              <a:buAutoNum type="arabicPeriod" startAt="10"/>
              <a:defRPr sz="1215"/>
            </a:pPr>
            <a:r>
              <a:rPr lang="en-US" sz="1100" dirty="0"/>
              <a:t>Muller, D., &amp; </a:t>
            </a:r>
            <a:r>
              <a:rPr lang="en-US" sz="1100" dirty="0" err="1"/>
              <a:t>Kase</a:t>
            </a:r>
            <a:r>
              <a:rPr lang="en-US" sz="1100" dirty="0"/>
              <a:t>, N. (2010). Challenging Traditional Premedical Requirements as Predictors of Success in Medical School: The Mount Sinai School of Medicine Humanities and Medicine Program. </a:t>
            </a:r>
            <a:r>
              <a:rPr lang="en-US" sz="1100" i="1" dirty="0"/>
              <a:t>Academic Medicine,</a:t>
            </a:r>
            <a:r>
              <a:rPr lang="en-US" sz="1100" dirty="0"/>
              <a:t> </a:t>
            </a:r>
            <a:r>
              <a:rPr lang="en-US" sz="1100" i="1" dirty="0"/>
              <a:t>85</a:t>
            </a:r>
            <a:r>
              <a:rPr lang="en-US" sz="1100" dirty="0"/>
              <a:t>(8), 1378-1383. doi:10.1097/acm.0b013e3181dbf22a</a:t>
            </a:r>
          </a:p>
          <a:p>
            <a:pPr marL="346509" indent="-346509" defTabSz="740663">
              <a:spcBef>
                <a:spcPts val="600"/>
              </a:spcBef>
              <a:buFont typeface="+mj-lt"/>
              <a:buAutoNum type="arabicPeriod" startAt="10"/>
              <a:defRPr sz="1215"/>
            </a:pPr>
            <a:endParaRPr lang="en-US" sz="1100" dirty="0"/>
          </a:p>
          <a:p>
            <a:pPr marL="0" indent="0" defTabSz="740663">
              <a:spcBef>
                <a:spcPts val="600"/>
              </a:spcBef>
              <a:buNone/>
              <a:defRPr sz="1215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6217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HUMANITIES…</a:t>
            </a:r>
          </a:p>
        </p:txBody>
      </p:sp>
      <p:pic>
        <p:nvPicPr>
          <p:cNvPr id="11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580" y="1035281"/>
            <a:ext cx="2156263" cy="1708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6694" y="1035281"/>
            <a:ext cx="2567370" cy="1708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4493" y="2779372"/>
            <a:ext cx="2268154" cy="1509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26872" y="2830172"/>
            <a:ext cx="2667013" cy="1774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83915" y="1035281"/>
            <a:ext cx="2567370" cy="1708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32969" y="2830172"/>
            <a:ext cx="2669263" cy="1774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7200" y="146613"/>
            <a:ext cx="8229600" cy="857251"/>
          </a:xfrm>
          <a:prstGeom prst="rect">
            <a:avLst/>
          </a:prstGeom>
        </p:spPr>
        <p:txBody>
          <a:bodyPr/>
          <a:lstStyle/>
          <a:p>
            <a:r>
              <a:rPr dirty="0"/>
              <a:t>PRE MED STUDENT MAJORS</a:t>
            </a:r>
          </a:p>
        </p:txBody>
      </p:sp>
      <p:graphicFrame>
        <p:nvGraphicFramePr>
          <p:cNvPr id="127" name="Chart 127"/>
          <p:cNvGraphicFramePr/>
          <p:nvPr>
            <p:extLst>
              <p:ext uri="{D42A27DB-BD31-4B8C-83A1-F6EECF244321}">
                <p14:modId xmlns:p14="http://schemas.microsoft.com/office/powerpoint/2010/main" val="444774196"/>
              </p:ext>
            </p:extLst>
          </p:nvPr>
        </p:nvGraphicFramePr>
        <p:xfrm>
          <a:off x="387217" y="1003864"/>
          <a:ext cx="7894671" cy="3276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8" name="Shape 128"/>
          <p:cNvSpPr/>
          <p:nvPr/>
        </p:nvSpPr>
        <p:spPr>
          <a:xfrm>
            <a:off x="5702521" y="4380944"/>
            <a:ext cx="330320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* US NEWS AND WORLD REPORT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and Objectives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Identify </a:t>
            </a:r>
            <a:r>
              <a:rPr lang="en-US" dirty="0" smtClean="0"/>
              <a:t>common barriers in </a:t>
            </a:r>
            <a:r>
              <a:rPr lang="en-US" dirty="0"/>
              <a:t>teaching millennial medical students </a:t>
            </a:r>
            <a:r>
              <a:rPr lang="en-US" dirty="0" smtClean="0"/>
              <a:t>empathy</a:t>
            </a:r>
            <a:r>
              <a:rPr lang="en-US" dirty="0"/>
              <a:t>, humanism, and </a:t>
            </a:r>
            <a:r>
              <a:rPr lang="en-US" dirty="0" smtClean="0"/>
              <a:t>communication</a:t>
            </a:r>
          </a:p>
          <a:p>
            <a:endParaRPr lang="en-US" dirty="0" smtClean="0"/>
          </a:p>
          <a:p>
            <a:r>
              <a:rPr lang="en-US" dirty="0" smtClean="0"/>
              <a:t>Identify </a:t>
            </a:r>
            <a:r>
              <a:rPr lang="en-US" dirty="0"/>
              <a:t>resources for developing an interdisciplinary approach for teaching </a:t>
            </a:r>
            <a:r>
              <a:rPr lang="en-US" dirty="0" smtClean="0"/>
              <a:t>“soft skills” to millennials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Develop </a:t>
            </a:r>
            <a:r>
              <a:rPr lang="en-US" dirty="0"/>
              <a:t>a plan for implementing an alternative approach for teaching </a:t>
            </a:r>
            <a:r>
              <a:rPr lang="en-US" dirty="0" smtClean="0"/>
              <a:t>the </a:t>
            </a:r>
            <a:r>
              <a:rPr lang="en-US" dirty="0"/>
              <a:t>art of medicine and monitoring student responses to such a program</a:t>
            </a:r>
          </a:p>
        </p:txBody>
      </p:sp>
    </p:spTree>
    <p:extLst>
      <p:ext uri="{BB962C8B-B14F-4D97-AF65-F5344CB8AC3E}">
        <p14:creationId xmlns:p14="http://schemas.microsoft.com/office/powerpoint/2010/main" val="27126895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6016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48055">
              <a:defRPr sz="2156"/>
            </a:pPr>
            <a:r>
              <a:rPr sz="2700" dirty="0"/>
              <a:t>“Challenging Traditional Premedical Requirements as Predictors of Success in Medical School: The Mount Sinai School of Medicine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sz="2700" dirty="0" smtClean="0"/>
              <a:t>Humanities </a:t>
            </a:r>
            <a:r>
              <a:rPr sz="2700" dirty="0"/>
              <a:t>and Medicine Program”</a:t>
            </a:r>
          </a:p>
          <a:p>
            <a:pPr algn="r" defTabSz="448055">
              <a:defRPr sz="1225"/>
            </a:pPr>
            <a:r>
              <a:rPr sz="1300" dirty="0"/>
              <a:t>Academic Medicine August 2010  N </a:t>
            </a:r>
            <a:r>
              <a:rPr sz="1300" dirty="0" err="1"/>
              <a:t>Kase</a:t>
            </a:r>
            <a:r>
              <a:rPr sz="1300" dirty="0"/>
              <a:t> MD, D Muller MD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xfrm>
            <a:off x="675894" y="1768865"/>
            <a:ext cx="7792211" cy="28518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26193" indent="-226193" defTabSz="859536">
              <a:buFontTx/>
              <a:defRPr sz="2256"/>
            </a:pPr>
            <a:r>
              <a:rPr dirty="0"/>
              <a:t>Compared outcomes for </a:t>
            </a:r>
            <a:r>
              <a:rPr lang="en-US" dirty="0"/>
              <a:t>~</a:t>
            </a:r>
            <a:r>
              <a:rPr dirty="0" smtClean="0"/>
              <a:t>650 </a:t>
            </a:r>
            <a:r>
              <a:rPr dirty="0"/>
              <a:t>medical students</a:t>
            </a:r>
          </a:p>
          <a:p>
            <a:pPr marL="0" lvl="2" indent="429768" defTabSz="859536">
              <a:buSzTx/>
              <a:buFontTx/>
              <a:buNone/>
              <a:defRPr sz="2256"/>
            </a:pPr>
            <a:r>
              <a:rPr lang="en-US" dirty="0" smtClean="0"/>
              <a:t>T</a:t>
            </a:r>
            <a:r>
              <a:rPr dirty="0" smtClean="0"/>
              <a:t>raditional </a:t>
            </a:r>
            <a:r>
              <a:rPr dirty="0"/>
              <a:t>vs </a:t>
            </a:r>
            <a:r>
              <a:rPr lang="en-US" dirty="0" smtClean="0"/>
              <a:t>A</a:t>
            </a:r>
            <a:r>
              <a:rPr dirty="0" smtClean="0"/>
              <a:t>lternative </a:t>
            </a:r>
            <a:r>
              <a:rPr lang="en-US" dirty="0" smtClean="0"/>
              <a:t>A</a:t>
            </a:r>
            <a:r>
              <a:rPr dirty="0" smtClean="0"/>
              <a:t>ssurance </a:t>
            </a:r>
            <a:r>
              <a:rPr lang="en-US" dirty="0" smtClean="0"/>
              <a:t>P</a:t>
            </a:r>
            <a:r>
              <a:rPr dirty="0" smtClean="0"/>
              <a:t>rogram</a:t>
            </a:r>
            <a:endParaRPr dirty="0"/>
          </a:p>
          <a:p>
            <a:pPr marL="0" lvl="2" indent="429768" defTabSz="859536">
              <a:buSzTx/>
              <a:buFontTx/>
              <a:buNone/>
              <a:defRPr sz="2256"/>
            </a:pPr>
            <a:endParaRPr dirty="0"/>
          </a:p>
          <a:p>
            <a:pPr marL="226193" indent="-226193" defTabSz="859536">
              <a:buFontTx/>
              <a:defRPr sz="2256"/>
            </a:pPr>
            <a:r>
              <a:rPr dirty="0"/>
              <a:t>Equivalent academic performance</a:t>
            </a:r>
          </a:p>
          <a:p>
            <a:pPr marL="0" indent="0" defTabSz="859536">
              <a:buSzTx/>
              <a:buFontTx/>
              <a:buNone/>
              <a:defRPr sz="2256"/>
            </a:pPr>
            <a:endParaRPr dirty="0"/>
          </a:p>
          <a:p>
            <a:pPr marL="226193" indent="-226193" defTabSz="859536">
              <a:buFontTx/>
              <a:defRPr sz="2256"/>
            </a:pPr>
            <a:r>
              <a:rPr dirty="0"/>
              <a:t>Humanities majors were more likely to do research and pursue primary care and psychiatry career paths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Is Medical Humanities?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457200" y="1688422"/>
            <a:ext cx="8229600" cy="26882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</a:lvl1pPr>
          </a:lstStyle>
          <a:p>
            <a:r>
              <a:rPr sz="2800" i="1" dirty="0" smtClean="0"/>
              <a:t>“</a:t>
            </a:r>
            <a:r>
              <a:rPr lang="en-US" sz="2800" i="1" dirty="0" smtClean="0"/>
              <a:t>A</a:t>
            </a:r>
            <a:r>
              <a:rPr sz="2800" i="1" dirty="0" smtClean="0"/>
              <a:t>n </a:t>
            </a:r>
            <a:r>
              <a:rPr sz="2800" i="1" dirty="0"/>
              <a:t>interdisciplinary field concerned with understanding the human condition of health and illness in order to create knowledgeable and sensitive health care providers, patients, </a:t>
            </a:r>
            <a:r>
              <a:rPr sz="2800" i="1" dirty="0" smtClean="0"/>
              <a:t>and </a:t>
            </a:r>
            <a:r>
              <a:rPr sz="2800" i="1" dirty="0"/>
              <a:t>family caregivers”</a:t>
            </a:r>
          </a:p>
        </p:txBody>
      </p:sp>
      <p:sp>
        <p:nvSpPr>
          <p:cNvPr id="135" name="Shape 135"/>
          <p:cNvSpPr/>
          <p:nvPr/>
        </p:nvSpPr>
        <p:spPr>
          <a:xfrm>
            <a:off x="3047533" y="4104829"/>
            <a:ext cx="528285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*as defined by Craig </a:t>
            </a:r>
            <a:r>
              <a:rPr dirty="0" smtClean="0"/>
              <a:t>Klugman</a:t>
            </a:r>
            <a:r>
              <a:rPr lang="en-US" dirty="0" smtClean="0"/>
              <a:t>,</a:t>
            </a:r>
            <a:r>
              <a:rPr dirty="0" smtClean="0"/>
              <a:t> </a:t>
            </a:r>
            <a:r>
              <a:rPr lang="en-US" dirty="0" err="1" smtClean="0"/>
              <a:t>P</a:t>
            </a:r>
            <a:r>
              <a:rPr dirty="0" err="1" smtClean="0"/>
              <a:t>hd</a:t>
            </a:r>
            <a:r>
              <a:rPr lang="en-US" dirty="0" smtClean="0"/>
              <a:t>, </a:t>
            </a:r>
            <a:r>
              <a:rPr lang="en-US" dirty="0"/>
              <a:t>M</a:t>
            </a:r>
            <a:r>
              <a:rPr dirty="0" smtClean="0"/>
              <a:t>edical </a:t>
            </a:r>
            <a:r>
              <a:rPr lang="en-US" dirty="0" smtClean="0"/>
              <a:t>H</a:t>
            </a:r>
            <a:r>
              <a:rPr dirty="0" smtClean="0"/>
              <a:t>umanities</a:t>
            </a:r>
            <a:endParaRPr dirty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</a:t>
            </a:r>
            <a:r>
              <a:rPr dirty="0" smtClean="0"/>
              <a:t>reat </a:t>
            </a:r>
            <a:r>
              <a:rPr dirty="0"/>
              <a:t>an illness vs </a:t>
            </a:r>
            <a:r>
              <a:rPr lang="en-US" dirty="0" smtClean="0"/>
              <a:t>T</a:t>
            </a:r>
            <a:r>
              <a:rPr dirty="0" smtClean="0"/>
              <a:t>reat </a:t>
            </a:r>
            <a:r>
              <a:rPr dirty="0"/>
              <a:t>a person</a:t>
            </a:r>
          </a:p>
        </p:txBody>
      </p:sp>
      <p:pic>
        <p:nvPicPr>
          <p:cNvPr id="138" name="crat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927" y="1276554"/>
            <a:ext cx="28575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2123829" y="2526233"/>
            <a:ext cx="111373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t>ASTHMA</a:t>
            </a:r>
          </a:p>
        </p:txBody>
      </p:sp>
      <p:pic>
        <p:nvPicPr>
          <p:cNvPr id="140" name="1000px-A_Happy_Working_Mom_Cartoon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8367" y="1448593"/>
            <a:ext cx="1584766" cy="3218657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5563041" y="1076841"/>
            <a:ext cx="87541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asthma</a:t>
            </a:r>
          </a:p>
        </p:txBody>
      </p:sp>
      <p:sp>
        <p:nvSpPr>
          <p:cNvPr id="142" name="Shape 142"/>
          <p:cNvSpPr/>
          <p:nvPr/>
        </p:nvSpPr>
        <p:spPr>
          <a:xfrm>
            <a:off x="5319440" y="1188913"/>
            <a:ext cx="333651" cy="333652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Being Empathetic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Emotion researchers generally define empathy as </a:t>
            </a:r>
            <a:r>
              <a:rPr lang="en-US" sz="1800" i="1" dirty="0" smtClean="0"/>
              <a:t>“the </a:t>
            </a:r>
            <a:r>
              <a:rPr lang="en-US" sz="1800" i="1" dirty="0"/>
              <a:t>ability to sense other people’s emotions, coupled with the ability to imagine what someone else might be thinking or </a:t>
            </a:r>
            <a:r>
              <a:rPr lang="en-US" sz="1800" i="1" dirty="0" smtClean="0"/>
              <a:t>feeling”</a:t>
            </a:r>
            <a:endParaRPr lang="en-US" sz="1800" dirty="0"/>
          </a:p>
          <a:p>
            <a:r>
              <a:rPr lang="en-US" sz="1800" dirty="0"/>
              <a:t>S</a:t>
            </a:r>
            <a:r>
              <a:rPr lang="en-US" sz="1800" dirty="0" smtClean="0"/>
              <a:t>ignificant </a:t>
            </a:r>
            <a:r>
              <a:rPr lang="en-US" sz="1800" dirty="0"/>
              <a:t>links with patients’ satisfaction with their physicians, interpersonal trust, and compliance with physicians’ </a:t>
            </a:r>
            <a:r>
              <a:rPr lang="en-US" sz="1800" dirty="0" smtClean="0"/>
              <a:t>recommendations</a:t>
            </a:r>
            <a:endParaRPr lang="en-US" sz="1800" dirty="0"/>
          </a:p>
          <a:p>
            <a:endParaRPr lang="en-US" dirty="0" smtClean="0"/>
          </a:p>
          <a:p>
            <a:pPr marL="0" indent="0" algn="r">
              <a:buNone/>
            </a:pPr>
            <a:r>
              <a:rPr lang="en-US" sz="1800" b="1" i="1" dirty="0"/>
              <a:t>“Empathy and rapport should never be sacrificed in the service of obtaining data</a:t>
            </a:r>
            <a:r>
              <a:rPr lang="en-US" sz="1800" b="1" i="1" dirty="0" smtClean="0"/>
              <a:t>”</a:t>
            </a:r>
          </a:p>
          <a:p>
            <a:pPr marL="0" indent="0" algn="r">
              <a:buNone/>
            </a:pPr>
            <a:r>
              <a:rPr lang="en-US" sz="1800" dirty="0"/>
              <a:t>	</a:t>
            </a:r>
            <a:r>
              <a:rPr lang="en-US" sz="1800" dirty="0" smtClean="0"/>
              <a:t>-</a:t>
            </a:r>
            <a:r>
              <a:rPr lang="en-US" sz="1800" dirty="0"/>
              <a:t>Stanley E. </a:t>
            </a:r>
            <a:r>
              <a:rPr lang="en-US" sz="1800" dirty="0" err="1" smtClean="0"/>
              <a:t>Althof</a:t>
            </a:r>
            <a:r>
              <a:rPr lang="en-US" sz="1800" dirty="0" smtClean="0"/>
              <a:t>, PhD.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0109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915</Words>
  <Application>Microsoft Macintosh PowerPoint</Application>
  <PresentationFormat>On-screen Show (16:9)</PresentationFormat>
  <Paragraphs>122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Trebuchet MS</vt:lpstr>
      <vt:lpstr>Office Theme</vt:lpstr>
      <vt:lpstr>AN INTERDISICPLINARY APPROACH TO TEACHING MEDICAL HUMANITIES TO MILLENNIAL LEARNERS</vt:lpstr>
      <vt:lpstr>PowerPoint Presentation</vt:lpstr>
      <vt:lpstr>HUMANITIES…</vt:lpstr>
      <vt:lpstr>PRE MED STUDENT MAJORS</vt:lpstr>
      <vt:lpstr>Goals and Objectives</vt:lpstr>
      <vt:lpstr>“Challenging Traditional Premedical Requirements as Predictors of Success in Medical School: The Mount Sinai School of Medicine  Humanities and Medicine Program” Academic Medicine August 2010  N Kase MD, D Muller MD</vt:lpstr>
      <vt:lpstr>What Is Medical Humanities?</vt:lpstr>
      <vt:lpstr>Treat an illness vs Treat a person</vt:lpstr>
      <vt:lpstr>Importance of Being Empathetic</vt:lpstr>
      <vt:lpstr>Empathy Declines During Medical School</vt:lpstr>
      <vt:lpstr>Consequences Of Loss Of Empathy…</vt:lpstr>
      <vt:lpstr>Burnout</vt:lpstr>
      <vt:lpstr>Dichotomy in Medical Education</vt:lpstr>
      <vt:lpstr>WHAT CAN MEDICAL HUMANITIES  DO FOR MEDICAL STUDENTS?</vt:lpstr>
      <vt:lpstr>BARRIERS TO HUMANITIES IN MEDICAL EDUCATION</vt:lpstr>
      <vt:lpstr>CREATING THE CURRICULUM</vt:lpstr>
      <vt:lpstr>SELECTIVE FORMAT</vt:lpstr>
      <vt:lpstr>TOPICS COVERED</vt:lpstr>
      <vt:lpstr>AIMS OF HUMANITIES SELECTIVES</vt:lpstr>
      <vt:lpstr>REFERENCES</vt:lpstr>
      <vt:lpstr>REFERENCES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“AN INTERDISICPLINARY APPROACH TO TEACHING MEDICAL HUMANITIES TO MILLENNIAL LEARNERS”</dc:title>
  <dc:creator>Vermeulen, Meagan W.</dc:creator>
  <cp:lastModifiedBy>Meagan Vermeulen</cp:lastModifiedBy>
  <cp:revision>17</cp:revision>
  <dcterms:modified xsi:type="dcterms:W3CDTF">2018-04-21T21:12:40Z</dcterms:modified>
</cp:coreProperties>
</file>