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71" r:id="rId4"/>
    <p:sldId id="272" r:id="rId5"/>
    <p:sldId id="283" r:id="rId6"/>
    <p:sldId id="282" r:id="rId7"/>
    <p:sldId id="288" r:id="rId8"/>
    <p:sldId id="290" r:id="rId9"/>
    <p:sldId id="281" r:id="rId10"/>
    <p:sldId id="286" r:id="rId11"/>
    <p:sldId id="260" r:id="rId12"/>
    <p:sldId id="284" r:id="rId13"/>
    <p:sldId id="285" r:id="rId14"/>
    <p:sldId id="270" r:id="rId15"/>
    <p:sldId id="280" r:id="rId16"/>
    <p:sldId id="275" r:id="rId17"/>
    <p:sldId id="276" r:id="rId18"/>
    <p:sldId id="287" r:id="rId19"/>
    <p:sldId id="289" r:id="rId20"/>
    <p:sldId id="277" r:id="rId21"/>
    <p:sldId id="293" r:id="rId22"/>
    <p:sldId id="294" r:id="rId23"/>
    <p:sldId id="267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Jean" initials="WJ" lastIdx="4" clrIdx="0">
    <p:extLst>
      <p:ext uri="{19B8F6BF-5375-455C-9EA6-DF929625EA0E}">
        <p15:presenceInfo xmlns:p15="http://schemas.microsoft.com/office/powerpoint/2012/main" userId="S-1-5-21-151606367-2082624055-312552118-40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39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146"/>
            <a:ext cx="10972800" cy="433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8FB9F-15F8-40F3-BD14-D3862BFCACC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B0FD-5704-4B14-B29B-4C80669423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1222"/>
            <a:ext cx="12192000" cy="6067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74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0" y="-4187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bg1"/>
                </a:solidFill>
                <a:latin typeface="+mn-lt"/>
              </a:rPr>
              <a:t>DEPARTMENT OF FAMILY MEDICINE</a:t>
            </a:r>
            <a:endParaRPr lang="en-US" sz="140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Signature-Informal-Whit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47" y="6365875"/>
            <a:ext cx="4013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TbLOfzY4t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library/visualizations/2018/comm/hispanic-projected-po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1F5A8-59B5-4F7F-8A6F-BC3C279F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54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98047-751D-4FE5-B64F-89AF8A1C17EB}"/>
              </a:ext>
            </a:extLst>
          </p:cNvPr>
          <p:cNvSpPr txBox="1"/>
          <p:nvPr/>
        </p:nvSpPr>
        <p:spPr>
          <a:xfrm>
            <a:off x="1247775" y="3653065"/>
            <a:ext cx="105346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SPANISH LANGUAGE AND COMMUNITY MEDICINE TRACK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   Addressing the shortage of bilingual/bicultural family medicine physicians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  MARICELA CASTILLO MACKENZIE, MD               @McastilloMac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JEAN WONG, MD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6AAFA-C594-4D84-83A6-DE8964F4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558" y="5265283"/>
            <a:ext cx="361950" cy="3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193" t="56396" r="55200" b="9291"/>
          <a:stretch/>
        </p:blipFill>
        <p:spPr>
          <a:xfrm>
            <a:off x="5051805" y="1492384"/>
            <a:ext cx="1469068" cy="205047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41" y="1559211"/>
            <a:ext cx="1963832" cy="184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3259"/>
          <a:stretch/>
        </p:blipFill>
        <p:spPr>
          <a:xfrm>
            <a:off x="1255812" y="1470981"/>
            <a:ext cx="1469263" cy="2020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855" y="572654"/>
            <a:ext cx="428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SLCM TRACK RESIDENTS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885" y="3786909"/>
            <a:ext cx="3128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Carolina B. Sierra Lopez, MD</a:t>
            </a:r>
          </a:p>
          <a:p>
            <a:pPr algn="ctr"/>
            <a:r>
              <a:rPr lang="en-US" b="1" dirty="0" smtClean="0"/>
              <a:t>Class of 2022</a:t>
            </a:r>
          </a:p>
          <a:p>
            <a:pPr algn="ctr"/>
            <a:r>
              <a:rPr lang="en-US" b="1" dirty="0" smtClean="0"/>
              <a:t>Universidad Central del Caribe </a:t>
            </a:r>
          </a:p>
          <a:p>
            <a:pPr algn="ctr"/>
            <a:r>
              <a:rPr lang="en-US" b="1" dirty="0" smtClean="0"/>
              <a:t>School of Medicine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004" y="3786908"/>
            <a:ext cx="2007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Kevin J. Fraser, MD</a:t>
            </a:r>
          </a:p>
          <a:p>
            <a:pPr algn="ctr"/>
            <a:r>
              <a:rPr lang="en-US" b="1" dirty="0" smtClean="0"/>
              <a:t>Class of 2023</a:t>
            </a:r>
          </a:p>
          <a:p>
            <a:pPr algn="ctr"/>
            <a:r>
              <a:rPr lang="en-US" b="1" dirty="0" smtClean="0"/>
              <a:t>Texas Tech El Paso</a:t>
            </a:r>
          </a:p>
          <a:p>
            <a:pPr algn="ctr"/>
            <a:r>
              <a:rPr lang="en-US" b="1" dirty="0" smtClean="0"/>
              <a:t>Saul L. Foster</a:t>
            </a:r>
          </a:p>
          <a:p>
            <a:pPr algn="ctr"/>
            <a:r>
              <a:rPr lang="en-US" b="1" dirty="0" smtClean="0"/>
              <a:t>School of Medicine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82634" y="3786908"/>
            <a:ext cx="2817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Julio Garcia Castro, DO</a:t>
            </a:r>
          </a:p>
          <a:p>
            <a:pPr algn="ctr"/>
            <a:r>
              <a:rPr lang="en-US" b="1" dirty="0" smtClean="0"/>
              <a:t>Class of 2024</a:t>
            </a:r>
          </a:p>
          <a:p>
            <a:pPr algn="ctr"/>
            <a:r>
              <a:rPr lang="en-US" b="1" dirty="0" smtClean="0"/>
              <a:t>Michigan State University</a:t>
            </a:r>
          </a:p>
          <a:p>
            <a:pPr algn="ctr"/>
            <a:r>
              <a:rPr lang="en-US" b="1" dirty="0" smtClean="0"/>
              <a:t>College of Human Medicine</a:t>
            </a:r>
          </a:p>
          <a:p>
            <a:pPr algn="ctr"/>
            <a:r>
              <a:rPr lang="en-US" b="1" dirty="0" smtClean="0"/>
              <a:t>Grand Rapids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0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226F1-893D-4298-B3A6-E103380B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2" y="2263667"/>
            <a:ext cx="6500922" cy="3783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002B8-534B-48E2-87F9-DB9086E3DB15}"/>
              </a:ext>
            </a:extLst>
          </p:cNvPr>
          <p:cNvSpPr txBox="1"/>
          <p:nvPr/>
        </p:nvSpPr>
        <p:spPr>
          <a:xfrm>
            <a:off x="2077165" y="1171852"/>
            <a:ext cx="8718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SPANISH LANGUAGE AND COMMUNITY MEDICINE TRACK</a:t>
            </a:r>
          </a:p>
          <a:p>
            <a:pPr algn="ctr"/>
            <a:r>
              <a:rPr lang="en-US" sz="2800" b="1" dirty="0"/>
              <a:t>CURRICULUM COMPONENTS</a:t>
            </a:r>
          </a:p>
        </p:txBody>
      </p:sp>
    </p:spTree>
    <p:extLst>
      <p:ext uri="{BB962C8B-B14F-4D97-AF65-F5344CB8AC3E}">
        <p14:creationId xmlns:p14="http://schemas.microsoft.com/office/powerpoint/2010/main" val="1868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928" r="67623" b="48598"/>
          <a:stretch/>
        </p:blipFill>
        <p:spPr>
          <a:xfrm>
            <a:off x="727680" y="316629"/>
            <a:ext cx="2104140" cy="1570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87" t="11393" r="32661" b="49329"/>
          <a:stretch/>
        </p:blipFill>
        <p:spPr>
          <a:xfrm>
            <a:off x="642802" y="2253889"/>
            <a:ext cx="2225963" cy="148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197" t="11393" b="49817"/>
          <a:stretch/>
        </p:blipFill>
        <p:spPr>
          <a:xfrm>
            <a:off x="605857" y="4310085"/>
            <a:ext cx="2131849" cy="1468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57" y="636177"/>
            <a:ext cx="1752023" cy="759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62" y="611946"/>
            <a:ext cx="1506020" cy="998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409" y="446470"/>
            <a:ext cx="879227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563" y="2212254"/>
            <a:ext cx="2341814" cy="131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871" y="2067624"/>
            <a:ext cx="1356926" cy="1756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0" y="4347820"/>
            <a:ext cx="1648994" cy="1235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2651" y="3669808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 Consulate in Detroit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6377" y="3829852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“Buenos </a:t>
            </a:r>
            <a:r>
              <a:rPr lang="en-US" dirty="0" err="1" smtClean="0"/>
              <a:t>Vecinos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3834" y="5613425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LANAMA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3243" y="4310085"/>
            <a:ext cx="2185048" cy="12653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3450" y="5580857"/>
            <a:ext cx="240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 Spanish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90" t="49451" r="49858" b="13223"/>
          <a:stretch/>
        </p:blipFill>
        <p:spPr>
          <a:xfrm>
            <a:off x="1025237" y="757382"/>
            <a:ext cx="2225963" cy="141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142" t="49695" r="14754" b="11270"/>
          <a:stretch/>
        </p:blipFill>
        <p:spPr>
          <a:xfrm>
            <a:off x="1025237" y="4036290"/>
            <a:ext cx="2281382" cy="147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43" y="760963"/>
            <a:ext cx="2190528" cy="854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585" y="840508"/>
            <a:ext cx="1935451" cy="480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522" y="757382"/>
            <a:ext cx="1627909" cy="91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43" y="2170546"/>
            <a:ext cx="2076236" cy="901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21" y="2133272"/>
            <a:ext cx="1627909" cy="1107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741" y="4255076"/>
            <a:ext cx="2396781" cy="1040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9182" y="1652913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Livonia Health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7639" y="3093098"/>
            <a:ext cx="251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Briarwood Health Center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5953" y="1669011"/>
            <a:ext cx="14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Migrant Clinic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2490" y="3193785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based clinic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94859" y="1339229"/>
            <a:ext cx="7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FQHC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02732" y="5295321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 Presentation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7127" y="2307229"/>
            <a:ext cx="248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 experience</a:t>
            </a:r>
          </a:p>
          <a:p>
            <a:r>
              <a:rPr lang="en-US" dirty="0" smtClean="0"/>
              <a:t>Paused due to COVID19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D7D41-9F13-4A82-9E7E-E6C7D3EB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88" y="470602"/>
            <a:ext cx="9484133" cy="57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6993"/>
            <a:ext cx="10972800" cy="43314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track started in 2018, and since then, successfully matched Spanish-fluent candidates in each of its first two </a:t>
            </a:r>
            <a:r>
              <a:rPr lang="en-US" dirty="0" smtClean="0"/>
              <a:t>years.</a:t>
            </a:r>
            <a:endParaRPr lang="en-US" dirty="0"/>
          </a:p>
          <a:p>
            <a:r>
              <a:rPr lang="en-US" dirty="0"/>
              <a:t>Currently one PGY1 and PGY2 are enrolled in the track, with an additional incoming PGY1 successfully </a:t>
            </a:r>
            <a:r>
              <a:rPr lang="en-US" dirty="0" smtClean="0"/>
              <a:t>matched.</a:t>
            </a:r>
            <a:endParaRPr lang="en-US" dirty="0"/>
          </a:p>
          <a:p>
            <a:r>
              <a:rPr lang="en-US" dirty="0"/>
              <a:t>As of the 2021-22 academic year, nearly 17% (7/39) of our residents will be fluent Spanish speakers (3 residents in the track, 4 residents outside the track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Community opportunities are available for the residents from the track and outside of the track.</a:t>
            </a:r>
          </a:p>
          <a:p>
            <a:r>
              <a:rPr lang="en-US" dirty="0" smtClean="0"/>
              <a:t>For Spanish fluent residents their panels are approximately one third of Spanish speaking patients.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36" y="721317"/>
            <a:ext cx="8504001" cy="519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037" y="1247790"/>
            <a:ext cx="391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SCLM Track Applicants out of 130 applicants per year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70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SLCM track seeks to strengthen our ability as family physicians to deliver quality care to our patients and our </a:t>
            </a:r>
            <a:r>
              <a:rPr lang="en-US" dirty="0" smtClean="0"/>
              <a:t>community.</a:t>
            </a:r>
            <a:endParaRPr lang="en-US" dirty="0"/>
          </a:p>
          <a:p>
            <a:r>
              <a:rPr lang="en-US" dirty="0"/>
              <a:t>A dedicated track is a successful method of recruiting bilingual and bicultural residents and fill the pipeline of Spanish speaking house officers in </a:t>
            </a:r>
            <a:r>
              <a:rPr lang="en-US" dirty="0" smtClean="0"/>
              <a:t>training.</a:t>
            </a:r>
            <a:endParaRPr lang="en-US" dirty="0"/>
          </a:p>
          <a:p>
            <a:r>
              <a:rPr lang="en-US" dirty="0"/>
              <a:t>A dedicated track provides an excellent opportunity to meet the need for bilingual and bicultural family physicians in </a:t>
            </a:r>
            <a:r>
              <a:rPr lang="en-US" dirty="0" smtClean="0"/>
              <a:t>Michigan.</a:t>
            </a:r>
          </a:p>
          <a:p>
            <a:r>
              <a:rPr lang="en-US" dirty="0" smtClean="0"/>
              <a:t>Using the resources available within your own institution is imperative.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TbLOfzY4t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145" y="489527"/>
            <a:ext cx="9244575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8090"/>
            <a:ext cx="109728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054"/>
            <a:ext cx="10972800" cy="43314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expansion of slots</a:t>
            </a:r>
          </a:p>
          <a:p>
            <a:pPr lvl="1"/>
            <a:r>
              <a:rPr lang="en-US" dirty="0" smtClean="0"/>
              <a:t>Spanish fluent residents matched at each of our 2 sites</a:t>
            </a:r>
          </a:p>
          <a:p>
            <a:pPr lvl="1"/>
            <a:r>
              <a:rPr lang="en-US" dirty="0" smtClean="0"/>
              <a:t>Recruiting of additional Spanish speaking patients to our Chelsea clinic</a:t>
            </a:r>
          </a:p>
          <a:p>
            <a:pPr lvl="1"/>
            <a:r>
              <a:rPr lang="en-US" dirty="0" smtClean="0"/>
              <a:t>Consider 2</a:t>
            </a:r>
            <a:r>
              <a:rPr lang="en-US" baseline="30000" dirty="0" smtClean="0"/>
              <a:t>nd</a:t>
            </a:r>
            <a:r>
              <a:rPr lang="en-US" dirty="0" smtClean="0"/>
              <a:t> yearly SLCM track at second residency continuity site</a:t>
            </a:r>
          </a:p>
          <a:p>
            <a:r>
              <a:rPr lang="en-US" dirty="0" smtClean="0"/>
              <a:t>Consider additional language tracks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Arabic</a:t>
            </a:r>
          </a:p>
          <a:p>
            <a:pPr lvl="1"/>
            <a:r>
              <a:rPr lang="en-US" dirty="0" smtClean="0"/>
              <a:t>Would require recruitment of additional faculty</a:t>
            </a:r>
          </a:p>
        </p:txBody>
      </p:sp>
    </p:spTree>
    <p:extLst>
      <p:ext uri="{BB962C8B-B14F-4D97-AF65-F5344CB8AC3E}">
        <p14:creationId xmlns:p14="http://schemas.microsoft.com/office/powerpoint/2010/main" val="4148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14EE-BAE7-4E8C-BE0F-2BBB7275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Background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4B43-509C-44D1-A9F1-ACDB6401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the year 2060, the Census Bureau projects that Hispanics will comprise nearly 30% of the U.S. population. </a:t>
            </a:r>
            <a:endParaRPr lang="en-US" dirty="0"/>
          </a:p>
          <a:p>
            <a:r>
              <a:rPr lang="en-US" dirty="0" smtClean="0"/>
              <a:t>Nationwide the percentage of Hispanic physicians has been decreasing since 1980. According to the </a:t>
            </a:r>
            <a:r>
              <a:rPr lang="en-US" i="0" dirty="0" smtClean="0">
                <a:solidFill>
                  <a:srgbClr val="202124"/>
                </a:solidFill>
                <a:effectLst/>
              </a:rPr>
              <a:t>Association of American Medical Colleges</a:t>
            </a:r>
            <a:r>
              <a:rPr lang="en-US" dirty="0" smtClean="0"/>
              <a:t>, the percentage of Hispanic medical school graduates in 2019 was 5.3% and the percentage of Hispanic physicians practicing family medicine was 6.5%. </a:t>
            </a:r>
          </a:p>
          <a:p>
            <a:r>
              <a:rPr lang="en-US" dirty="0" smtClean="0"/>
              <a:t>In Michigan, where 5.3% of the population is Hispanic, the percentage of practicing Hispanic physicians is less than 3 while the demand for bilingual and bicultural physicians is rising.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few similar tracks exist in primary care training programs around the </a:t>
            </a:r>
            <a:r>
              <a:rPr lang="en-US" dirty="0" smtClean="0"/>
              <a:t>country.</a:t>
            </a:r>
          </a:p>
          <a:p>
            <a:r>
              <a:rPr lang="en-US" dirty="0" smtClean="0"/>
              <a:t>This </a:t>
            </a:r>
            <a:r>
              <a:rPr lang="en-US" dirty="0"/>
              <a:t>model can be expanded in other geographic areas of </a:t>
            </a:r>
            <a:r>
              <a:rPr lang="en-US" dirty="0" smtClean="0"/>
              <a:t>need.</a:t>
            </a:r>
            <a:endParaRPr lang="en-US" dirty="0"/>
          </a:p>
          <a:p>
            <a:r>
              <a:rPr lang="en-US" dirty="0" smtClean="0"/>
              <a:t>Successful </a:t>
            </a:r>
            <a:r>
              <a:rPr lang="en-US" dirty="0"/>
              <a:t>recruitment of Spanish fluent house officers does not guarantee retention of these trainees into permanent positions. 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/>
              <a:t>efforts should be made to support these physicians as faculty within our own department or to other practices in Southeast </a:t>
            </a:r>
            <a:r>
              <a:rPr lang="en-US" dirty="0" smtClean="0"/>
              <a:t>Michigan or other states </a:t>
            </a:r>
            <a:r>
              <a:rPr lang="en-US" dirty="0"/>
              <a:t>to continue supporting the local population of </a:t>
            </a:r>
            <a:r>
              <a:rPr lang="en-US" dirty="0" smtClean="0"/>
              <a:t>patients.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never too late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385" r="1435" b="6748"/>
          <a:stretch/>
        </p:blipFill>
        <p:spPr>
          <a:xfrm>
            <a:off x="1357599" y="1549668"/>
            <a:ext cx="9476801" cy="44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1" y="443344"/>
            <a:ext cx="9646962" cy="55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0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72DC-D3AE-431F-AC5B-0599ED4E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3D50-D625-48B5-92DF-B58576E6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SLCM track seeks to strengthen our ability as family physicians to deliver quality care to our patients and our community. </a:t>
            </a:r>
          </a:p>
          <a:p>
            <a:r>
              <a:rPr lang="en-US" dirty="0"/>
              <a:t>A dedicated track is a successful method of recruiting bilingual and bicultural residents and fill the pipeline of Spanish speaking house officers in training.</a:t>
            </a:r>
          </a:p>
          <a:p>
            <a:r>
              <a:rPr lang="en-US" dirty="0"/>
              <a:t>It also provides an excellent opportunity to meet  the need for bilingual and bicultural family physicians in Michigan and in the USA.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subpopulations in your area would benefit from a track like this?</a:t>
            </a:r>
          </a:p>
          <a:p>
            <a:r>
              <a:rPr lang="en-US" dirty="0" smtClean="0"/>
              <a:t>What is your program doing for the Hispanic community?</a:t>
            </a:r>
          </a:p>
          <a:p>
            <a:r>
              <a:rPr lang="en-US" dirty="0"/>
              <a:t>W</a:t>
            </a:r>
            <a:r>
              <a:rPr lang="en-US" dirty="0" smtClean="0"/>
              <a:t>hat resources do you need?</a:t>
            </a:r>
          </a:p>
          <a:p>
            <a:r>
              <a:rPr lang="en-US" dirty="0"/>
              <a:t>Does your program offer language training?</a:t>
            </a:r>
          </a:p>
          <a:p>
            <a:r>
              <a:rPr lang="en-US" dirty="0" smtClean="0"/>
              <a:t>Do </a:t>
            </a:r>
            <a:r>
              <a:rPr lang="en-US" dirty="0"/>
              <a:t>the residents that complete this training receive some kind of certificate?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5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28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tx2"/>
                </a:solidFill>
                <a:hlinkClick r:id="rId2"/>
              </a:rPr>
              <a:t>www.census.gov/library/visualizations/2018/comm/hispanic-projected-pop.html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/>
              <a:t>https://www.aamc.org/data-reports/workforce/report/diversity-medicine-facts-and-figures-2019 </a:t>
            </a:r>
            <a:endParaRPr lang="en-US" sz="2800" dirty="0" smtClean="0"/>
          </a:p>
          <a:p>
            <a:r>
              <a:rPr lang="en-US" sz="2800" dirty="0" smtClean="0"/>
              <a:t>ACGME common program requirement:  IV.B.1.a</a:t>
            </a:r>
            <a:r>
              <a:rPr lang="en-US" sz="2800" dirty="0"/>
              <a:t>).(1).(e) and V.C.1.c).(5).(c)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16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801383"/>
            <a:ext cx="10972800" cy="49713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Ypsilanti Family Medicine (YFM) is one of two continuity clinic sites for Family Medicine residents at University of </a:t>
            </a:r>
            <a:r>
              <a:rPr lang="en-US" dirty="0" smtClean="0"/>
              <a:t>Michigan.</a:t>
            </a:r>
            <a:endParaRPr lang="en-US" dirty="0"/>
          </a:p>
          <a:p>
            <a:r>
              <a:rPr lang="en-US" dirty="0"/>
              <a:t>9.6% of patients at Ypsilanti Family Medicine are primary Spanish </a:t>
            </a:r>
            <a:r>
              <a:rPr lang="en-US" dirty="0" smtClean="0"/>
              <a:t>speakers.</a:t>
            </a:r>
            <a:endParaRPr lang="en-US" dirty="0"/>
          </a:p>
          <a:p>
            <a:r>
              <a:rPr lang="en-US" dirty="0"/>
              <a:t>4 attending physicians at YFM are fluent in </a:t>
            </a:r>
            <a:r>
              <a:rPr lang="en-US" dirty="0" smtClean="0"/>
              <a:t>Spanish.</a:t>
            </a:r>
            <a:endParaRPr lang="en-US" dirty="0"/>
          </a:p>
          <a:p>
            <a:r>
              <a:rPr lang="en-US" dirty="0"/>
              <a:t>YFM has hired Spanish speaking nursing, medical assistant, and clerical </a:t>
            </a:r>
            <a:r>
              <a:rPr lang="en-US" dirty="0" smtClean="0"/>
              <a:t>staff.</a:t>
            </a:r>
            <a:endParaRPr lang="en-US" dirty="0"/>
          </a:p>
          <a:p>
            <a:r>
              <a:rPr lang="en-US" dirty="0"/>
              <a:t>House Officers see approximately half the patients at </a:t>
            </a:r>
            <a:r>
              <a:rPr lang="en-US" dirty="0" smtClean="0"/>
              <a:t>YFM.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According to ACGME:</a:t>
            </a:r>
          </a:p>
          <a:p>
            <a:r>
              <a:rPr lang="en-US" dirty="0"/>
              <a:t>R</a:t>
            </a:r>
            <a:r>
              <a:rPr lang="en-US" dirty="0" smtClean="0"/>
              <a:t>esidents </a:t>
            </a:r>
            <a:r>
              <a:rPr lang="en-US" dirty="0"/>
              <a:t>must demonstrate competence in: respect and responsiveness to diverse </a:t>
            </a:r>
            <a:r>
              <a:rPr lang="en-US" dirty="0" smtClean="0"/>
              <a:t>patient populations</a:t>
            </a:r>
            <a:r>
              <a:rPr lang="en-US" dirty="0"/>
              <a:t>, including but not limited </a:t>
            </a:r>
            <a:r>
              <a:rPr lang="en-US" dirty="0" smtClean="0"/>
              <a:t>to diversity </a:t>
            </a:r>
            <a:r>
              <a:rPr lang="en-US" dirty="0"/>
              <a:t>in gender, age, culture, race, religion</a:t>
            </a:r>
            <a:r>
              <a:rPr lang="en-US" dirty="0" smtClean="0"/>
              <a:t>, disabilities</a:t>
            </a:r>
            <a:r>
              <a:rPr lang="en-US" dirty="0"/>
              <a:t>, national origin</a:t>
            </a:r>
            <a:r>
              <a:rPr lang="en-US" dirty="0" smtClean="0"/>
              <a:t>, and  socioeconomic.</a:t>
            </a:r>
            <a:r>
              <a:rPr lang="en-US" dirty="0"/>
              <a:t>	</a:t>
            </a:r>
          </a:p>
          <a:p>
            <a:r>
              <a:rPr lang="en-US" dirty="0" smtClean="0"/>
              <a:t>The </a:t>
            </a:r>
            <a:r>
              <a:rPr lang="en-US" dirty="0"/>
              <a:t>Program Evaluation Committee should consider </a:t>
            </a:r>
            <a:r>
              <a:rPr lang="en-US" dirty="0" smtClean="0"/>
              <a:t>the following </a:t>
            </a:r>
            <a:r>
              <a:rPr lang="en-US" dirty="0"/>
              <a:t>elements in its assessment of the program: aggregate resident and faculty: workforce </a:t>
            </a:r>
            <a:r>
              <a:rPr lang="en-US" dirty="0" smtClean="0"/>
              <a:t>diversity.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2016 and 2017, the FM residency matched zero Spanish-fluent </a:t>
            </a:r>
            <a:r>
              <a:rPr lang="en-US" dirty="0" smtClean="0"/>
              <a:t>candidates.</a:t>
            </a:r>
          </a:p>
          <a:p>
            <a:endParaRPr lang="en-US" dirty="0"/>
          </a:p>
          <a:p>
            <a:r>
              <a:rPr lang="en-US" dirty="0"/>
              <a:t>Goal: recruit house officers fluent in Spanish to serve the YFM </a:t>
            </a:r>
            <a:r>
              <a:rPr lang="en-US" dirty="0" smtClean="0"/>
              <a:t>population.</a:t>
            </a:r>
            <a:endParaRPr lang="en-US" dirty="0"/>
          </a:p>
          <a:p>
            <a:r>
              <a:rPr lang="en-US" dirty="0"/>
              <a:t>Goal: train Spanish fluent physicians to provide the knowledge, skills, and clinical experience to work with the Hispanic community upon completion of </a:t>
            </a:r>
            <a:r>
              <a:rPr lang="en-US" dirty="0" smtClean="0"/>
              <a:t>training.</a:t>
            </a:r>
            <a:endParaRPr lang="en-US" dirty="0"/>
          </a:p>
          <a:p>
            <a:r>
              <a:rPr lang="en-US" dirty="0"/>
              <a:t>Goal: create a consistent pipeline of Spanish fluent physicians to serve Hispanic patients in southeast </a:t>
            </a:r>
            <a:r>
              <a:rPr lang="en-US" dirty="0" smtClean="0"/>
              <a:t>Michigan.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Prime LC, University of California, </a:t>
            </a:r>
            <a:r>
              <a:rPr lang="en-US" b="1" dirty="0" smtClean="0"/>
              <a:t>Irvine: </a:t>
            </a:r>
            <a:r>
              <a:rPr lang="en-US" dirty="0"/>
              <a:t>PRIME-LC track within the residency at the UC Irvine Family Health Center in Santa Ana. 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/>
              <a:t>University of Arizona Health </a:t>
            </a:r>
            <a:r>
              <a:rPr lang="en-US" b="1" dirty="0" smtClean="0"/>
              <a:t>Sciences: Spanish </a:t>
            </a:r>
            <a:r>
              <a:rPr lang="en-US" b="1" dirty="0"/>
              <a:t>Language/Healthcare Disparities Distinction </a:t>
            </a:r>
            <a:r>
              <a:rPr lang="en-US" b="1" dirty="0" smtClean="0"/>
              <a:t>Track: </a:t>
            </a:r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/>
              <a:t>Spanish training to 2nd and 3rd year residents with an intermediate to advanced proficiency level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Yale Children's Hispanic </a:t>
            </a:r>
            <a:r>
              <a:rPr lang="en-US" b="1" dirty="0" smtClean="0"/>
              <a:t>Clinic: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integrates language and cultural competency into residency </a:t>
            </a:r>
            <a:r>
              <a:rPr lang="en-US" dirty="0" smtClean="0"/>
              <a:t>training.</a:t>
            </a:r>
          </a:p>
          <a:p>
            <a:endParaRPr lang="en-US" dirty="0" smtClean="0"/>
          </a:p>
          <a:p>
            <a:r>
              <a:rPr lang="es-MX" b="1" dirty="0"/>
              <a:t>La Salud Permanente Latino </a:t>
            </a:r>
            <a:r>
              <a:rPr lang="es-MX" b="1" dirty="0" err="1"/>
              <a:t>Health</a:t>
            </a:r>
            <a:r>
              <a:rPr lang="es-MX" b="1" dirty="0"/>
              <a:t> </a:t>
            </a:r>
            <a:r>
              <a:rPr lang="es-MX" b="1" dirty="0" err="1" smtClean="0"/>
              <a:t>Elective</a:t>
            </a:r>
            <a:r>
              <a:rPr lang="es-MX" b="1" dirty="0" smtClean="0"/>
              <a:t>: </a:t>
            </a:r>
            <a:r>
              <a:rPr lang="en-US" dirty="0"/>
              <a:t>P</a:t>
            </a:r>
            <a:r>
              <a:rPr lang="en-US" dirty="0" smtClean="0"/>
              <a:t>ersonalized </a:t>
            </a:r>
            <a:r>
              <a:rPr lang="en-US" dirty="0"/>
              <a:t>2-4 week </a:t>
            </a:r>
            <a:r>
              <a:rPr lang="en-US" dirty="0" smtClean="0"/>
              <a:t>program using Spanish </a:t>
            </a:r>
            <a:r>
              <a:rPr lang="en-US" dirty="0"/>
              <a:t>to work with primary care physicians and care for patients</a:t>
            </a:r>
            <a:r>
              <a:rPr lang="en-US" dirty="0" smtClean="0"/>
              <a:t>. MS4 and PGY2 and above.</a:t>
            </a:r>
          </a:p>
          <a:p>
            <a:endParaRPr lang="en-US" dirty="0" smtClean="0"/>
          </a:p>
          <a:p>
            <a:r>
              <a:rPr lang="en-US" b="1" dirty="0"/>
              <a:t>University of </a:t>
            </a:r>
            <a:r>
              <a:rPr lang="en-US" b="1" dirty="0" smtClean="0"/>
              <a:t>Washington: </a:t>
            </a:r>
            <a:r>
              <a:rPr lang="en-US" dirty="0" smtClean="0"/>
              <a:t>The </a:t>
            </a:r>
            <a:r>
              <a:rPr lang="en-US" dirty="0"/>
              <a:t>Hispanic Health </a:t>
            </a:r>
            <a:r>
              <a:rPr lang="en-US" dirty="0" smtClean="0"/>
              <a:t>Pathway. </a:t>
            </a:r>
            <a:r>
              <a:rPr lang="en-US" dirty="0"/>
              <a:t>E</a:t>
            </a:r>
            <a:r>
              <a:rPr lang="en-US" dirty="0" smtClean="0"/>
              <a:t>ducational </a:t>
            </a:r>
            <a:r>
              <a:rPr lang="en-US" dirty="0"/>
              <a:t>opportunities and experiences to medical students that will better prepare them to provide culturally responsive care for the Hispanic </a:t>
            </a:r>
            <a:r>
              <a:rPr lang="en-US" dirty="0" smtClean="0"/>
              <a:t>population.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Spanish Language and Community Medicine Track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9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Family Medicine residency program created a Spanish Language and Community Medicine (SLCM) curricular track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track </a:t>
            </a:r>
            <a:r>
              <a:rPr lang="en-US" dirty="0"/>
              <a:t>is longitudinal over all 3 years of </a:t>
            </a:r>
            <a:r>
              <a:rPr lang="en-US" dirty="0" smtClean="0"/>
              <a:t>residency.</a:t>
            </a:r>
            <a:endParaRPr lang="en-US" dirty="0"/>
          </a:p>
          <a:p>
            <a:r>
              <a:rPr lang="en-US" dirty="0"/>
              <a:t>Of 13 interns per class, 1 spot is dedicated to the SLCM </a:t>
            </a:r>
            <a:r>
              <a:rPr lang="en-US" dirty="0" smtClean="0"/>
              <a:t>track.</a:t>
            </a:r>
            <a:endParaRPr lang="en-US" dirty="0"/>
          </a:p>
          <a:p>
            <a:r>
              <a:rPr lang="en-US" dirty="0" smtClean="0"/>
              <a:t>The SLCM </a:t>
            </a:r>
            <a:r>
              <a:rPr lang="en-US" dirty="0"/>
              <a:t>track has a unique match number through Electronic Residency Application Service (ERAS) and National Resident Matching Program (NRMP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401"/>
            <a:ext cx="10972800" cy="1143000"/>
          </a:xfrm>
        </p:spPr>
        <p:txBody>
          <a:bodyPr/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3854"/>
            <a:ext cx="10972800" cy="45452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Advertising: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Word of Mouth</a:t>
            </a:r>
          </a:p>
          <a:p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All interviewees go through normal interview process</a:t>
            </a:r>
          </a:p>
          <a:p>
            <a:pPr lvl="1"/>
            <a:r>
              <a:rPr lang="en-US" dirty="0" smtClean="0"/>
              <a:t>PD discusses track during interview</a:t>
            </a:r>
          </a:p>
          <a:p>
            <a:pPr lvl="1"/>
            <a:r>
              <a:rPr lang="en-US" dirty="0" smtClean="0"/>
              <a:t>Additional remote interview conducted in Spanish</a:t>
            </a:r>
          </a:p>
          <a:p>
            <a:pPr lvl="1"/>
            <a:r>
              <a:rPr lang="en-US" dirty="0" smtClean="0"/>
              <a:t>CV score</a:t>
            </a:r>
          </a:p>
          <a:p>
            <a:r>
              <a:rPr lang="en-US" dirty="0" smtClean="0"/>
              <a:t>Separate rank list</a:t>
            </a:r>
          </a:p>
          <a:p>
            <a:r>
              <a:rPr lang="en-US" dirty="0" smtClean="0"/>
              <a:t>If </a:t>
            </a:r>
            <a:r>
              <a:rPr lang="en-US" dirty="0"/>
              <a:t>SLCM track does not fill in Match, spot reverts to program and </a:t>
            </a:r>
            <a:r>
              <a:rPr lang="en-US" dirty="0" smtClean="0"/>
              <a:t>track would </a:t>
            </a:r>
            <a:r>
              <a:rPr lang="en-US" dirty="0"/>
              <a:t>not go through </a:t>
            </a:r>
            <a:r>
              <a:rPr lang="en-US" dirty="0" smtClean="0"/>
              <a:t>SOAP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local Hispanic population?</a:t>
            </a:r>
          </a:p>
          <a:p>
            <a:r>
              <a:rPr lang="en-US" dirty="0" smtClean="0"/>
              <a:t>Are you aware of other similar programs?</a:t>
            </a:r>
          </a:p>
          <a:p>
            <a:r>
              <a:rPr lang="en-US" dirty="0"/>
              <a:t>What resources do you </a:t>
            </a:r>
            <a:r>
              <a:rPr lang="en-US" dirty="0" smtClean="0"/>
              <a:t>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17" y="384955"/>
            <a:ext cx="8237865" cy="57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 Template">
  <a:themeElements>
    <a:clrScheme name="UM Family Medicine">
      <a:dk1>
        <a:sysClr val="windowText" lastClr="000000"/>
      </a:dk1>
      <a:lt1>
        <a:sysClr val="window" lastClr="FFFFFF"/>
      </a:lt1>
      <a:dk2>
        <a:srgbClr val="263B86"/>
      </a:dk2>
      <a:lt2>
        <a:srgbClr val="ECDC91"/>
      </a:lt2>
      <a:accent1>
        <a:srgbClr val="FBC01E"/>
      </a:accent1>
      <a:accent2>
        <a:srgbClr val="0D174A"/>
      </a:accent2>
      <a:accent3>
        <a:srgbClr val="65A5EF"/>
      </a:accent3>
      <a:accent4>
        <a:srgbClr val="BE0204"/>
      </a:accent4>
      <a:accent5>
        <a:srgbClr val="640F10"/>
      </a:accent5>
      <a:accent6>
        <a:srgbClr val="7E13E3"/>
      </a:accent6>
      <a:hlink>
        <a:srgbClr val="FAB519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EF2FA9F-325F-4973-BFBD-864F772CFB2C}" vid="{26D77C7A-1F75-4E2F-A3AE-28F449B6EB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 Template</Template>
  <TotalTime>1183</TotalTime>
  <Words>1209</Words>
  <Application>Microsoft Office PowerPoint</Application>
  <PresentationFormat>Widescreen</PresentationFormat>
  <Paragraphs>132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MM Template</vt:lpstr>
      <vt:lpstr>PowerPoint Presentation</vt:lpstr>
      <vt:lpstr>Background</vt:lpstr>
      <vt:lpstr>PowerPoint Presentation</vt:lpstr>
      <vt:lpstr>Acknowledging the problem</vt:lpstr>
      <vt:lpstr>Other programs</vt:lpstr>
      <vt:lpstr>The Spanish Language and Community Medicine Track</vt:lpstr>
      <vt:lpstr>Recruiting</vt:lpstr>
      <vt:lpstr>Tell us about your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now?</vt:lpstr>
      <vt:lpstr>PowerPoint Presentation</vt:lpstr>
      <vt:lpstr>Lessons Learned</vt:lpstr>
      <vt:lpstr>PowerPoint Presentation</vt:lpstr>
      <vt:lpstr>Next Steps</vt:lpstr>
      <vt:lpstr>Next Steps</vt:lpstr>
      <vt:lpstr>It’s never too late </vt:lpstr>
      <vt:lpstr>PowerPoint Presentation</vt:lpstr>
      <vt:lpstr>Conclusions</vt:lpstr>
      <vt:lpstr>Tell us about your program</vt:lpstr>
      <vt:lpstr>References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Castillo Mackenzie, Maricela</dc:creator>
  <cp:lastModifiedBy>Castillo Mackenzie, Maricela</cp:lastModifiedBy>
  <cp:revision>83</cp:revision>
  <dcterms:created xsi:type="dcterms:W3CDTF">2021-02-06T06:53:33Z</dcterms:created>
  <dcterms:modified xsi:type="dcterms:W3CDTF">2021-05-03T03:04:23Z</dcterms:modified>
</cp:coreProperties>
</file>