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6" r:id="rId7"/>
    <p:sldId id="264" r:id="rId8"/>
    <p:sldId id="265" r:id="rId9"/>
    <p:sldId id="260" r:id="rId10"/>
    <p:sldId id="258" r:id="rId11"/>
  </p:sldIdLst>
  <p:sldSz cx="14630400" cy="8229600"/>
  <p:notesSz cx="6858000" cy="9144000"/>
  <p:defaultTextStyle>
    <a:defPPr>
      <a:defRPr lang="en-US"/>
    </a:defPPr>
    <a:lvl1pPr marL="0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50194-7DF0-4D6B-932B-6DF8CB1B4987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5047A-5F22-48E9-89B4-A7E5772FB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9309D-75B8-44C8-937B-CE871D8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6835"/>
            <a:ext cx="10972800" cy="2865120"/>
          </a:xfrm>
        </p:spPr>
        <p:txBody>
          <a:bodyPr anchor="b"/>
          <a:lstStyle>
            <a:lvl1pPr algn="ctr">
              <a:defRPr sz="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78167-99EC-4A8E-8657-11DE43C07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445"/>
            <a:ext cx="10972800" cy="1986915"/>
          </a:xfrm>
        </p:spPr>
        <p:txBody>
          <a:bodyPr/>
          <a:lstStyle>
            <a:lvl1pPr marL="0" indent="0" algn="ctr">
              <a:buNone/>
              <a:defRPr sz="2592"/>
            </a:lvl1pPr>
            <a:lvl2pPr marL="493776" indent="0" algn="ctr">
              <a:buNone/>
              <a:defRPr sz="2160"/>
            </a:lvl2pPr>
            <a:lvl3pPr marL="987552" indent="0" algn="ctr">
              <a:buNone/>
              <a:defRPr sz="1944"/>
            </a:lvl3pPr>
            <a:lvl4pPr marL="1481328" indent="0" algn="ctr">
              <a:buNone/>
              <a:defRPr sz="1728"/>
            </a:lvl4pPr>
            <a:lvl5pPr marL="1975104" indent="0" algn="ctr">
              <a:buNone/>
              <a:defRPr sz="1728"/>
            </a:lvl5pPr>
            <a:lvl6pPr marL="2468880" indent="0" algn="ctr">
              <a:buNone/>
              <a:defRPr sz="1728"/>
            </a:lvl6pPr>
            <a:lvl7pPr marL="2962656" indent="0" algn="ctr">
              <a:buNone/>
              <a:defRPr sz="1728"/>
            </a:lvl7pPr>
            <a:lvl8pPr marL="3456432" indent="0" algn="ctr">
              <a:buNone/>
              <a:defRPr sz="1728"/>
            </a:lvl8pPr>
            <a:lvl9pPr marL="3950208" indent="0" algn="ctr">
              <a:buNone/>
              <a:defRPr sz="172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136683-5CA9-47C7-BE6D-C37EDD60C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7DD46-D5A0-44DB-81E2-6A4544F6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7D1E54-826D-4AFF-83D8-1D0BE0C9C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B8BC74-1035-4A81-B1E6-FC845E0EB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998FC4-58E4-417E-B9A8-8CFC5D7B9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69882" y="438150"/>
            <a:ext cx="3154680" cy="6974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03B416-B0AD-4B34-8794-ABAEBB009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5842" y="438150"/>
            <a:ext cx="9281160" cy="69742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C54C50-9CBE-478E-86AE-967C240AD1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4C41D-6B53-4113-8C48-090D026B0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F3D4E5-E80D-4114-B02D-C96B4F46DD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05840" y="2173869"/>
            <a:ext cx="12618720" cy="5221606"/>
          </a:xfrm>
        </p:spPr>
        <p:txBody>
          <a:bodyPr/>
          <a:lstStyle>
            <a:lvl1pPr marL="185166" marR="0" indent="-185166" algn="l" defTabSz="740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>
                <a:solidFill>
                  <a:schemeClr val="tx1"/>
                </a:solidFill>
              </a:defRPr>
            </a:lvl1pPr>
            <a:lvl2pPr marL="555499" marR="0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 sz="2269"/>
            </a:lvl2pPr>
          </a:lstStyle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69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31EDC9-20C4-4679-9EE4-5CC70D850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5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9E782-422F-4063-AFF5-7FF1697C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221" y="2051687"/>
            <a:ext cx="12618720" cy="3423285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387177-A29C-4908-9BB1-1CE0A7A36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221" y="5507357"/>
            <a:ext cx="12618720" cy="1800224"/>
          </a:xfrm>
        </p:spPr>
        <p:txBody>
          <a:bodyPr/>
          <a:lstStyle>
            <a:lvl1pPr marL="0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1pPr>
            <a:lvl2pPr marL="493776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DCD7E2-0B2A-425F-926D-8CD9CDDD5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2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5E17D-64C9-4F00-8FA9-CB931FC3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4080C3-2465-4F27-B903-E88824D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58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ABAD61-7B5D-4753-B34B-DDEAFFB12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66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72037DF-F692-40D1-8720-DE0FA3FF6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6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70B1-29B2-4CA9-9B27-2DE162CD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438151"/>
            <a:ext cx="12618720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76A8A5-9E91-4EC3-B2C9-2BED47BC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7747" y="2017395"/>
            <a:ext cx="6189344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239059-8DED-4D3B-A027-DBE09024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7747" y="3006092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F89D835-3194-414C-96ED-28BF1E641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6642" y="2017395"/>
            <a:ext cx="6219826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6573EAA-372F-410B-A16F-AED0375E8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6642" y="3006092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4B79809E-9CE1-4223-8635-C3090F72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0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42791-8349-46EF-A9B8-572DA52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022B49-59EF-41EF-AACE-A75C286531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3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13DE10-AAF4-4A79-A313-FF9B07A0C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81F76-62C3-4DA0-A45C-06A1CC5B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14829D-84DE-4950-95BC-223792C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456"/>
            </a:lvl1pPr>
            <a:lvl2pPr>
              <a:defRPr sz="3024"/>
            </a:lvl2pPr>
            <a:lvl3pPr>
              <a:defRPr sz="2592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215D34-8144-490C-9739-6F346324A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C44D365-4FE6-40EE-A297-655B9F85AF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5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04580-E102-4483-A12C-7D368F42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8BBFCB-E1F9-4E88-9D71-396B1CFA2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456"/>
            </a:lvl1pPr>
            <a:lvl2pPr marL="493776" indent="0">
              <a:buNone/>
              <a:defRPr sz="3024"/>
            </a:lvl2pPr>
            <a:lvl3pPr marL="987552" indent="0">
              <a:buNone/>
              <a:defRPr sz="2592"/>
            </a:lvl3pPr>
            <a:lvl4pPr marL="1481328" indent="0">
              <a:buNone/>
              <a:defRPr sz="2160"/>
            </a:lvl4pPr>
            <a:lvl5pPr marL="1975104" indent="0">
              <a:buNone/>
              <a:defRPr sz="2160"/>
            </a:lvl5pPr>
            <a:lvl6pPr marL="2468880" indent="0">
              <a:buNone/>
              <a:defRPr sz="2160"/>
            </a:lvl6pPr>
            <a:lvl7pPr marL="2962656" indent="0">
              <a:buNone/>
              <a:defRPr sz="2160"/>
            </a:lvl7pPr>
            <a:lvl8pPr marL="3456432" indent="0">
              <a:buNone/>
              <a:defRPr sz="2160"/>
            </a:lvl8pPr>
            <a:lvl9pPr marL="3950208" indent="0">
              <a:buNone/>
              <a:defRPr sz="216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190F76-EA69-459A-A918-462D5B59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731E8FC-0391-4EE9-9564-653640E7F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3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B0CB40-A814-4553-9276-ECBA8B9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438151"/>
            <a:ext cx="12618720" cy="1590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3D0172-A179-4E8B-9F48-E1B529B5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40" y="2190751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44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level, all text in dark gray, R-68, G-68, B-68.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FE0E2D-1A00-4F07-9113-B961C6B11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5840" y="7574282"/>
            <a:ext cx="573725" cy="4381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hf hdr="0" ftr="0" dt="0"/>
  <p:txStyles>
    <p:titleStyle>
      <a:lvl1pPr algn="ctr" defTabSz="987552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marR="0" indent="-185166" algn="l" defTabSz="740664" rtl="0" eaLnBrk="1" fontAlgn="auto" latinLnBrk="0" hangingPunct="1">
        <a:lnSpc>
          <a:spcPct val="90000"/>
        </a:lnSpc>
        <a:spcBef>
          <a:spcPts val="811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3" marR="0" indent="0" algn="l" defTabSz="740664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ulsevoice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aafp.org/dam/AAFP/documents/about_site/SocialMediaFamPhys.pdf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08B4ADE-D665-4DB5-8B1B-1DBDE28B2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49" y="468206"/>
            <a:ext cx="12890793" cy="3383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BA713F7-7C38-409B-97A0-30C856C679F9}"/>
              </a:ext>
            </a:extLst>
          </p:cNvPr>
          <p:cNvSpPr txBox="1"/>
          <p:nvPr/>
        </p:nvSpPr>
        <p:spPr>
          <a:xfrm>
            <a:off x="3500945" y="4436533"/>
            <a:ext cx="7569200" cy="78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Writing and Publishing our Global Health Experiences</a:t>
            </a:r>
            <a:endParaRPr lang="en-US" b="1" dirty="0"/>
          </a:p>
          <a:p>
            <a:pPr algn="ctr"/>
            <a:r>
              <a:rPr lang="en-US" dirty="0" smtClean="0"/>
              <a:t>Therese Zink, MD, MPH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0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helps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cultivate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Professionalism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shaped by our actions and experiences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Writing is a tool to explore our inner lives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Emotions, perceptions, beliefs, competence. . 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Recognizing and exploring these makes up better doctors/healers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Life-long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333" lvl="1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Cultivating the Inner Life through Written Reflection. </a:t>
            </a:r>
            <a:r>
              <a:rPr lang="en-US" sz="1800" dirty="0" err="1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Vicini</a:t>
            </a:r>
            <a:r>
              <a:rPr lang="en-US" sz="1800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al. Ann </a:t>
            </a:r>
            <a:r>
              <a:rPr lang="en-US" sz="1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 Med July/August 2017 vol. 15 no. 4 379-381</a:t>
            </a:r>
            <a:endParaRPr lang="en-US" sz="18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3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Articulate the key elements of a story</a:t>
            </a:r>
          </a:p>
          <a:p>
            <a:pPr lvl="0"/>
            <a:r>
              <a:rPr lang="en-US" dirty="0"/>
              <a:t>Practice critically thinking about a creative piece</a:t>
            </a:r>
          </a:p>
          <a:p>
            <a:pPr lvl="0"/>
            <a:r>
              <a:rPr lang="en-US" dirty="0"/>
              <a:t>List the steps of publication</a:t>
            </a:r>
          </a:p>
          <a:p>
            <a:pPr lvl="0"/>
            <a:r>
              <a:rPr lang="en-US" dirty="0"/>
              <a:t>Identify medical journals, literary journals and other venues for pursuing publication</a:t>
            </a:r>
          </a:p>
          <a:p>
            <a:pPr lvl="0"/>
            <a:r>
              <a:rPr lang="en-US" dirty="0"/>
              <a:t>Touch on social media</a:t>
            </a:r>
          </a:p>
          <a:p>
            <a:pPr marL="370333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elements of the story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Heart </a:t>
            </a:r>
            <a:r>
              <a:rPr lang="en-US" dirty="0"/>
              <a:t>of the </a:t>
            </a:r>
            <a:r>
              <a:rPr lang="en-US" dirty="0" smtClean="0"/>
              <a:t>conflict</a:t>
            </a:r>
          </a:p>
          <a:p>
            <a:pPr marL="514350" indent="-514350">
              <a:buAutoNum type="arabicParenR"/>
            </a:pPr>
            <a:r>
              <a:rPr lang="en-US" dirty="0" smtClean="0"/>
              <a:t>Share </a:t>
            </a:r>
            <a:r>
              <a:rPr lang="en-US" dirty="0"/>
              <a:t>what is critical to the </a:t>
            </a:r>
            <a:r>
              <a:rPr lang="en-US" dirty="0" smtClean="0"/>
              <a:t>moment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Use </a:t>
            </a:r>
            <a:r>
              <a:rPr lang="en-US" dirty="0"/>
              <a:t>fluff </a:t>
            </a:r>
            <a:r>
              <a:rPr lang="en-US" dirty="0" smtClean="0"/>
              <a:t>artfully</a:t>
            </a:r>
          </a:p>
          <a:p>
            <a:pPr marL="514350" indent="-514350">
              <a:buAutoNum type="arabicParenR"/>
            </a:pPr>
            <a:r>
              <a:rPr lang="en-US" dirty="0" smtClean="0"/>
              <a:t>Build </a:t>
            </a:r>
            <a:r>
              <a:rPr lang="en-US" dirty="0"/>
              <a:t>to the climax </a:t>
            </a:r>
            <a:r>
              <a:rPr lang="en-US" dirty="0" smtClean="0"/>
              <a:t>efficiently</a:t>
            </a:r>
          </a:p>
          <a:p>
            <a:pPr marL="514350" indent="-514350">
              <a:buAutoNum type="arabicParenR"/>
            </a:pPr>
            <a:r>
              <a:rPr lang="en-US" dirty="0" smtClean="0"/>
              <a:t>Craft </a:t>
            </a:r>
            <a:r>
              <a:rPr lang="en-US" dirty="0"/>
              <a:t>a clear conclusion.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0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Story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core human experience are you exploring?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is/are the emotions?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Think/pair/share</a:t>
            </a:r>
            <a:r>
              <a:rPr lang="en-US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55-word story from: Nguyen. </a:t>
            </a:r>
            <a:r>
              <a:rPr lang="en-US" i="1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Refugee’s Journey</a:t>
            </a:r>
            <a:r>
              <a:rPr lang="en-US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Piece of My Mind, JAMA, Aug 14 2018</a:t>
            </a: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2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Write—fast write, keep pen/keys moving, don’t edit</a:t>
            </a:r>
          </a:p>
          <a:p>
            <a:r>
              <a:rPr lang="en-US" dirty="0" smtClean="0"/>
              <a:t>Tuck it a way and read it a little later</a:t>
            </a:r>
          </a:p>
          <a:p>
            <a:pPr lvl="1"/>
            <a:endParaRPr lang="en-US" dirty="0"/>
          </a:p>
          <a:p>
            <a:pPr marL="370333" lvl="1" indent="0">
              <a:buNone/>
            </a:pPr>
            <a:r>
              <a:rPr lang="en-US" dirty="0" smtClean="0"/>
              <a:t>—Ask yourself: What is the point I am trying to make? What is the feeling? [inner story]</a:t>
            </a:r>
          </a:p>
          <a:p>
            <a:pPr marL="370333" lvl="1" indent="0">
              <a:buNone/>
            </a:pPr>
            <a:r>
              <a:rPr lang="en-US" dirty="0"/>
              <a:t>—Are </a:t>
            </a:r>
            <a:r>
              <a:rPr lang="en-US" dirty="0" smtClean="0"/>
              <a:t>the story elements there?</a:t>
            </a:r>
          </a:p>
          <a:p>
            <a:pPr marL="370333" lvl="1" indent="0">
              <a:buNone/>
            </a:pPr>
            <a:r>
              <a:rPr lang="en-US" dirty="0" smtClean="0"/>
              <a:t>—Edit and set aside</a:t>
            </a:r>
          </a:p>
          <a:p>
            <a:pPr marL="370333" lvl="1" indent="0">
              <a:buNone/>
            </a:pPr>
            <a:r>
              <a:rPr lang="en-US" dirty="0" smtClean="0"/>
              <a:t>—Take a look again </a:t>
            </a:r>
          </a:p>
          <a:p>
            <a:pPr marL="370333" lvl="1" indent="0">
              <a:buNone/>
            </a:pPr>
            <a:r>
              <a:rPr lang="en-US" dirty="0" smtClean="0"/>
              <a:t>—Share with a trusted reader who will give you honest feedback</a:t>
            </a:r>
          </a:p>
          <a:p>
            <a:pPr marL="370333" lvl="1" indent="0">
              <a:buNone/>
            </a:pPr>
            <a:r>
              <a:rPr lang="en-US" dirty="0" smtClean="0"/>
              <a:t>—Edit, reconsider: private vs. public??</a:t>
            </a:r>
          </a:p>
          <a:p>
            <a:pPr marL="370333" lvl="1" indent="0">
              <a:buNone/>
            </a:pPr>
            <a:r>
              <a:rPr lang="en-US" dirty="0" smtClean="0"/>
              <a:t>—Correct grammar, follow submission directions.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1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39754"/>
            <a:ext cx="12618720" cy="1590675"/>
          </a:xfrm>
        </p:spPr>
        <p:txBody>
          <a:bodyPr anchor="t">
            <a:noAutofit/>
          </a:bodyPr>
          <a:lstStyle/>
          <a:p>
            <a:r>
              <a:rPr lang="en-US" b="1" dirty="0"/>
              <a:t>PLACES TO PUBLISH CREATIVE MEDICAL WRITING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://pulsevoices.org/</a:t>
            </a: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8" y="1761894"/>
            <a:ext cx="5944115" cy="9937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20" y="3600284"/>
            <a:ext cx="4858933" cy="19447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2815" y="5690119"/>
            <a:ext cx="4496744" cy="437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http://theexaminedlifejournal.com/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3479" y="1675940"/>
            <a:ext cx="7470473" cy="5217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Bellevue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Literary Review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http://blr.med.nyu.edu/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Healing Muse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http://www.upstate.edu/bioethics/thehealingmuse/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Medicine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and/or Medical </a:t>
            </a:r>
            <a:r>
              <a:rPr lang="en-US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magazines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 sections in journals: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Medicine: Teaching and Learning Medicine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Annals IM: On Being a Doctor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Affairs: Narrative Matters --  personal, ethical and moral issues of health care today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Medicine: Narrative essays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JAMA, Archives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Adolescent medicine, Archives Internal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 ~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Piece of My Mind, Poetry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Medicine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679" y="6471499"/>
            <a:ext cx="882470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1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702" y="1233488"/>
            <a:ext cx="2857500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89350" y="614363"/>
            <a:ext cx="1238250" cy="1238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0" y="438151"/>
            <a:ext cx="3374136" cy="19847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92702" y="5583724"/>
            <a:ext cx="7315200" cy="783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www.aafp.org/dam/AAFP/documents/about_site/SocialMediaFamPhys.pdf</a:t>
            </a:r>
            <a:r>
              <a:rPr lang="en-US" dirty="0" smtClean="0"/>
              <a:t>    --2013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7656" y="4061637"/>
            <a:ext cx="8605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+mj-lt"/>
              </a:rPr>
              <a:t>Confidentiality, Privacy, HIPPA </a:t>
            </a:r>
            <a:endParaRPr lang="en-US" sz="4800" dirty="0">
              <a:latin typeface="+mj-lt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9845749" y="292893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5567" y="2928938"/>
            <a:ext cx="469433" cy="469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3698" y="2928938"/>
            <a:ext cx="469433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8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DE77A8-046E-4C41-894A-AF1FC00B15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6" y="7574282"/>
            <a:ext cx="457059" cy="438150"/>
          </a:xfrm>
        </p:spPr>
        <p:txBody>
          <a:bodyPr/>
          <a:lstStyle/>
          <a:p>
            <a:fld id="{B2B613A9-0196-4103-A730-64D9B0C7CDAE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35AF59-F0DA-44D6-8520-541501547C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36776" y="2186724"/>
            <a:ext cx="11356848" cy="3797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920" b="1" dirty="0">
                <a:latin typeface="Arial" charset="0"/>
                <a:ea typeface="Arial" charset="0"/>
                <a:cs typeface="Arial" charset="0"/>
              </a:rPr>
              <a:t>© 2018 American Academy of Family Physicians. All rights reserved.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All materials/content herein are protected by copyright and are for the sole, personal use of the user.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No part of the materials/content may be copied, duplicated, distributed or retransmitted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in any form or medium without the prior permission of the applicable copyright owner.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3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564B667-7D1A-4B3D-A830-9B070311491C}" vid="{E2FD551A-2040-4896-8C5D-05C63CF31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AAFP PowerPoint 16x9 Template 2018 v7</Template>
  <TotalTime>119</TotalTime>
  <Words>452</Words>
  <Application>Microsoft Office PowerPoint</Application>
  <PresentationFormat>Custom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Reflection helps cultivate Professionalism</vt:lpstr>
      <vt:lpstr>Learning Objectives</vt:lpstr>
      <vt:lpstr>Key elements of the story</vt:lpstr>
      <vt:lpstr>Inner Story</vt:lpstr>
      <vt:lpstr>Steps to publication</vt:lpstr>
      <vt:lpstr>PLACES TO PUBLISH CREATIVE MEDICAL WRITING</vt:lpstr>
      <vt:lpstr>Social Media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Potchad</dc:creator>
  <cp:lastModifiedBy>therese Zink</cp:lastModifiedBy>
  <cp:revision>14</cp:revision>
  <dcterms:created xsi:type="dcterms:W3CDTF">2018-07-03T14:17:43Z</dcterms:created>
  <dcterms:modified xsi:type="dcterms:W3CDTF">2018-08-16T22:10:05Z</dcterms:modified>
</cp:coreProperties>
</file>