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4.xml" ContentType="application/vnd.openxmlformats-officedocument.presentationml.notesSlide+xml"/>
  <Override PartName="/ppt/media/image6.jpeg" ContentType="image/jpeg"/>
  <Override PartName="/ppt/media/image7.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chemeClr val="accent3">
              <a:lumOff val="44000"/>
            </a:schemeClr>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Key principles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Affordable, but not accessible (training, maintenance)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-Not accessible at decision making level</a:t>
            </a:r>
          </a:p>
          <a:p>
            <a:pPr/>
            <a:r>
              <a:t>-Aspirin and thrombolytics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Treating is currently cheaper than diagnosing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-Depends, are inhalers or nebulizers available?</a:t>
            </a:r>
          </a:p>
          <a:p>
            <a:pPr/>
            <a:r>
              <a:t>-Power concerns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-About 50 devices</a:t>
            </a:r>
          </a:p>
          <a:p>
            <a:pPr/>
            <a:r>
              <a:t>-More detailed guide for MCH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defRPr b="1"/>
            </a:pPr>
            <a:r>
              <a:t>Essential medical devices</a:t>
            </a:r>
          </a:p>
          <a:p>
            <a:pPr/>
            <a:r>
              <a:t>Health problem addressed </a:t>
            </a:r>
          </a:p>
          <a:p>
            <a:pPr/>
            <a:r>
              <a:t>Product description </a:t>
            </a:r>
          </a:p>
          <a:p>
            <a:pPr/>
            <a:r>
              <a:t>Principles of operation </a:t>
            </a:r>
          </a:p>
          <a:p>
            <a:pPr/>
            <a:r>
              <a:t>Operating steps </a:t>
            </a:r>
          </a:p>
          <a:p>
            <a:pPr/>
            <a:r>
              <a:t>Reported problems </a:t>
            </a:r>
          </a:p>
          <a:p>
            <a:pPr/>
            <a:r>
              <a:t>Use and maintenance </a:t>
            </a:r>
          </a:p>
          <a:p>
            <a:pPr/>
            <a:r>
              <a:t>Environment of use </a:t>
            </a:r>
          </a:p>
          <a:p>
            <a:pPr/>
            <a:r>
              <a:t>Product specifications </a:t>
            </a:r>
          </a:p>
          <a:p>
            <a:pPr/>
            <a:r>
              <a:t>Types and variations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-Risk assessment in Medical Equipment Maintenance guide</a:t>
            </a:r>
          </a:p>
          <a:p>
            <a:pPr/>
            <a:r>
              <a:t>-Sample PM checklist for common devices (EKG, infusion pump)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-XR 6.2 repairs/device/year</a:t>
            </a:r>
          </a:p>
          <a:p>
            <a:pPr/>
            <a:r>
              <a:t>-Monitors: 2.08</a:t>
            </a:r>
          </a:p>
          <a:p>
            <a:pPr/>
            <a:r>
              <a:t>-Electrosurgical unit 1.96</a:t>
            </a:r>
          </a:p>
          <a:p>
            <a:pPr/>
            <a:r>
              <a:t>-BP 1.79</a:t>
            </a:r>
          </a:p>
          <a:p>
            <a:pPr/>
            <a:r>
              <a:t>-ECG: 1.76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-Show outlet for grounding</a:t>
            </a:r>
          </a:p>
          <a:p>
            <a:pPr/>
            <a:r>
              <a:t>-Small is hot</a:t>
            </a:r>
          </a:p>
          <a:p>
            <a:pPr/>
            <a:r>
              <a:t>-Green dot on plug</a:t>
            </a:r>
          </a:p>
          <a:p>
            <a:pPr/>
            <a:r>
              <a:t>-EKG just became unsynchronized defibrillator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-Med Devices Everywhere: Lab equipment, IUDs, X ray machine, artificial joints</a:t>
            </a:r>
          </a:p>
          <a:p>
            <a:pPr/>
            <a:r>
              <a:t>-Refrigerators, light bulbs</a:t>
            </a:r>
          </a:p>
          <a:p>
            <a:pPr/>
            <a:r>
              <a:t>-WHO Department of Essential Health Technologies </a:t>
            </a:r>
          </a:p>
          <a:p>
            <a:pPr/>
            <a:r>
              <a:t>-Medical devices you don’t need and don’t bring don’t require repairs</a:t>
            </a:r>
          </a:p>
          <a:p>
            <a:pPr/>
            <a:r>
              <a:t>-Gnomes who gasp and scurry when you make eye contact with them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-Medical Devices: Managing the Mismatch</a:t>
            </a:r>
          </a:p>
          <a:p>
            <a:pPr/>
            <a:r>
              <a:t>-Great publications, worth downloading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-Let’s discuss what makes sense for your projects</a:t>
            </a:r>
          </a:p>
          <a:p>
            <a:pPr/>
            <a:r>
              <a:t>-I started out thinking what devices are the most important to bring?  Wrong question.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WHO built a matrix for several diseases, and evaluated published guidelines for what devices may be useful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From guidelines published after 2000 for 15 high burden diseases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6 week culture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Monitors: Power supply issues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pic>
        <p:nvPicPr>
          <p:cNvPr id="12" name="image2.jpeg" descr="brand ppt_MAIN"/>
          <p:cNvPicPr>
            <a:picLocks noChangeAspect="1"/>
          </p:cNvPicPr>
          <p:nvPr/>
        </p:nvPicPr>
        <p:blipFill>
          <a:blip r:embed="rId2">
            <a:extLst/>
          </a:blip>
          <a:stretch>
            <a:fillRect/>
          </a:stretch>
        </p:blipFill>
        <p:spPr>
          <a:xfrm>
            <a:off x="0" y="0"/>
            <a:ext cx="12188825" cy="6858000"/>
          </a:xfrm>
          <a:prstGeom prst="rect">
            <a:avLst/>
          </a:prstGeom>
          <a:ln w="12700">
            <a:miter lim="400000"/>
          </a:ln>
        </p:spPr>
      </p:pic>
      <p:sp>
        <p:nvSpPr>
          <p:cNvPr id="13" name="Shape 13"/>
          <p:cNvSpPr/>
          <p:nvPr>
            <p:ph type="title"/>
          </p:nvPr>
        </p:nvSpPr>
        <p:spPr>
          <a:xfrm>
            <a:off x="914162" y="2130425"/>
            <a:ext cx="10360501" cy="1470026"/>
          </a:xfrm>
          <a:prstGeom prst="rect">
            <a:avLst/>
          </a:prstGeom>
        </p:spPr>
        <p:txBody>
          <a:bodyPr/>
          <a:lstStyle>
            <a:lvl1pPr>
              <a:defRPr sz="4300">
                <a:solidFill>
                  <a:schemeClr val="accent3">
                    <a:lumOff val="44000"/>
                  </a:schemeClr>
                </a:solidFill>
              </a:defRPr>
            </a:lvl1pPr>
          </a:lstStyle>
          <a:p>
            <a:pPr/>
            <a:r>
              <a:t>Title Text</a:t>
            </a:r>
          </a:p>
        </p:txBody>
      </p:sp>
      <p:sp>
        <p:nvSpPr>
          <p:cNvPr id="14" name="Shape 14"/>
          <p:cNvSpPr/>
          <p:nvPr>
            <p:ph type="body" sz="quarter" idx="1"/>
          </p:nvPr>
        </p:nvSpPr>
        <p:spPr>
          <a:xfrm>
            <a:off x="1828324" y="3886200"/>
            <a:ext cx="8532178" cy="1752600"/>
          </a:xfrm>
          <a:prstGeom prst="rect">
            <a:avLst/>
          </a:prstGeom>
        </p:spPr>
        <p:txBody>
          <a:bodyPr/>
          <a:lstStyle>
            <a:lvl1pPr marL="0" indent="0" algn="ctr">
              <a:spcBef>
                <a:spcPts val="600"/>
              </a:spcBef>
              <a:buSzTx/>
              <a:buNone/>
              <a:defRPr sz="2600">
                <a:solidFill>
                  <a:schemeClr val="accent3">
                    <a:lumOff val="44000"/>
                  </a:schemeClr>
                </a:solidFill>
                <a:latin typeface="Garamond"/>
                <a:ea typeface="Garamond"/>
                <a:cs typeface="Garamond"/>
                <a:sym typeface="Garamond"/>
              </a:defRPr>
            </a:lvl1pPr>
            <a:lvl2pPr marL="722539" indent="-265339" algn="ctr">
              <a:spcBef>
                <a:spcPts val="600"/>
              </a:spcBef>
              <a:defRPr sz="2600">
                <a:solidFill>
                  <a:schemeClr val="accent3">
                    <a:lumOff val="44000"/>
                  </a:schemeClr>
                </a:solidFill>
                <a:latin typeface="Garamond"/>
                <a:ea typeface="Garamond"/>
                <a:cs typeface="Garamond"/>
                <a:sym typeface="Garamond"/>
              </a:defRPr>
            </a:lvl2pPr>
            <a:lvl3pPr marL="1162050" indent="-247650" algn="ctr">
              <a:spcBef>
                <a:spcPts val="600"/>
              </a:spcBef>
              <a:defRPr sz="2600">
                <a:solidFill>
                  <a:schemeClr val="accent3">
                    <a:lumOff val="44000"/>
                  </a:schemeClr>
                </a:solidFill>
                <a:latin typeface="Garamond"/>
                <a:ea typeface="Garamond"/>
                <a:cs typeface="Garamond"/>
                <a:sym typeface="Garamond"/>
              </a:defRPr>
            </a:lvl3pPr>
            <a:lvl4pPr marL="1668779" indent="-297179" algn="ctr">
              <a:spcBef>
                <a:spcPts val="600"/>
              </a:spcBef>
              <a:defRPr sz="2600">
                <a:solidFill>
                  <a:schemeClr val="accent3">
                    <a:lumOff val="44000"/>
                  </a:schemeClr>
                </a:solidFill>
                <a:latin typeface="Garamond"/>
                <a:ea typeface="Garamond"/>
                <a:cs typeface="Garamond"/>
                <a:sym typeface="Garamond"/>
              </a:defRPr>
            </a:lvl4pPr>
            <a:lvl5pPr marL="2125979" indent="-297179" algn="ctr">
              <a:spcBef>
                <a:spcPts val="600"/>
              </a:spcBef>
              <a:defRPr sz="2600">
                <a:solidFill>
                  <a:schemeClr val="accent3">
                    <a:lumOff val="44000"/>
                  </a:schemeClr>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15" name="Shape 15"/>
          <p:cNvSpPr/>
          <p:nvPr>
            <p:ph type="sldNum" sz="quarter" idx="2"/>
          </p:nvPr>
        </p:nvSpPr>
        <p:spPr>
          <a:xfrm>
            <a:off x="8728498" y="6356350"/>
            <a:ext cx="2841837"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4" name="Shape 94"/>
          <p:cNvSpPr/>
          <p:nvPr>
            <p:ph type="title"/>
          </p:nvPr>
        </p:nvSpPr>
        <p:spPr>
          <a:prstGeom prst="rect">
            <a:avLst/>
          </a:prstGeom>
        </p:spPr>
        <p:txBody>
          <a:bodyPr/>
          <a:lstStyle/>
          <a:p>
            <a:pPr/>
            <a:r>
              <a:t>Title Text</a:t>
            </a:r>
          </a:p>
        </p:txBody>
      </p:sp>
      <p:sp>
        <p:nvSpPr>
          <p:cNvPr id="95" name="Shape 9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6" name="Shape 9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3" name="Shape 103"/>
          <p:cNvSpPr/>
          <p:nvPr>
            <p:ph type="title"/>
          </p:nvPr>
        </p:nvSpPr>
        <p:spPr>
          <a:xfrm>
            <a:off x="8760717" y="274639"/>
            <a:ext cx="2818667" cy="5851526"/>
          </a:xfrm>
          <a:prstGeom prst="rect">
            <a:avLst/>
          </a:prstGeom>
        </p:spPr>
        <p:txBody>
          <a:bodyPr/>
          <a:lstStyle/>
          <a:p>
            <a:pPr/>
            <a:r>
              <a:t>Title Text</a:t>
            </a:r>
          </a:p>
        </p:txBody>
      </p:sp>
      <p:sp>
        <p:nvSpPr>
          <p:cNvPr id="104" name="Shape 104"/>
          <p:cNvSpPr/>
          <p:nvPr>
            <p:ph type="body" idx="1"/>
          </p:nvPr>
        </p:nvSpPr>
        <p:spPr>
          <a:xfrm>
            <a:off x="304721" y="274639"/>
            <a:ext cx="8252850" cy="58515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5" name="Shape 10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Content">
    <p:spTree>
      <p:nvGrpSpPr>
        <p:cNvPr id="1" name=""/>
        <p:cNvGrpSpPr/>
        <p:nvPr/>
      </p:nvGrpSpPr>
      <p:grpSpPr>
        <a:xfrm>
          <a:off x="0" y="0"/>
          <a:ext cx="0" cy="0"/>
          <a:chOff x="0" y="0"/>
          <a:chExt cx="0" cy="0"/>
        </a:xfrm>
      </p:grpSpPr>
      <p:sp>
        <p:nvSpPr>
          <p:cNvPr id="112" name="Shape 112"/>
          <p:cNvSpPr/>
          <p:nvPr>
            <p:ph type="body" idx="1"/>
          </p:nvPr>
        </p:nvSpPr>
        <p:spPr>
          <a:xfrm>
            <a:off x="304721" y="274639"/>
            <a:ext cx="11274663" cy="58515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3" name="Shape 1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20" name="Shape 120"/>
          <p:cNvSpPr/>
          <p:nvPr>
            <p:ph type="title"/>
          </p:nvPr>
        </p:nvSpPr>
        <p:spPr>
          <a:prstGeom prst="rect">
            <a:avLst/>
          </a:prstGeom>
        </p:spPr>
        <p:txBody>
          <a:bodyPr/>
          <a:lstStyle/>
          <a:p>
            <a:pPr/>
            <a:r>
              <a:t>Title Text</a:t>
            </a:r>
          </a:p>
        </p:txBody>
      </p:sp>
      <p:sp>
        <p:nvSpPr>
          <p:cNvPr id="121" name="Shape 121"/>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2" name="Shape 1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2" name="Shape 22"/>
          <p:cNvSpPr/>
          <p:nvPr>
            <p:ph type="title"/>
          </p:nvPr>
        </p:nvSpPr>
        <p:spPr>
          <a:prstGeom prst="rect">
            <a:avLst/>
          </a:prstGeom>
        </p:spPr>
        <p:txBody>
          <a:bodyPr/>
          <a:lstStyle/>
          <a:p>
            <a:pPr/>
            <a:r>
              <a:t>Title Text</a:t>
            </a:r>
          </a:p>
        </p:txBody>
      </p:sp>
      <p:sp>
        <p:nvSpPr>
          <p:cNvPr id="23" name="Shape 23"/>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 name="Shape 2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1" name="Shape 31"/>
          <p:cNvSpPr/>
          <p:nvPr>
            <p:ph type="title"/>
          </p:nvPr>
        </p:nvSpPr>
        <p:spPr>
          <a:xfrm>
            <a:off x="962832" y="4406901"/>
            <a:ext cx="10360502" cy="1362076"/>
          </a:xfrm>
          <a:prstGeom prst="rect">
            <a:avLst/>
          </a:prstGeom>
        </p:spPr>
        <p:txBody>
          <a:bodyPr anchor="t"/>
          <a:lstStyle>
            <a:lvl1pPr algn="l">
              <a:defRPr cap="all"/>
            </a:lvl1pPr>
          </a:lstStyle>
          <a:p>
            <a:pPr/>
            <a:r>
              <a:t>Title Text</a:t>
            </a:r>
          </a:p>
        </p:txBody>
      </p:sp>
      <p:sp>
        <p:nvSpPr>
          <p:cNvPr id="32" name="Shape 32"/>
          <p:cNvSpPr/>
          <p:nvPr>
            <p:ph type="body" sz="quarter" idx="1"/>
          </p:nvPr>
        </p:nvSpPr>
        <p:spPr>
          <a:xfrm>
            <a:off x="962832" y="2906713"/>
            <a:ext cx="10360502"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3" name="Shape 3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p>
            <a:pPr/>
            <a:r>
              <a:t>Title Text</a:t>
            </a:r>
          </a:p>
        </p:txBody>
      </p:sp>
      <p:sp>
        <p:nvSpPr>
          <p:cNvPr id="41" name="Shape 41"/>
          <p:cNvSpPr/>
          <p:nvPr>
            <p:ph type="body" sz="half" idx="1"/>
          </p:nvPr>
        </p:nvSpPr>
        <p:spPr>
          <a:xfrm>
            <a:off x="304721" y="1600200"/>
            <a:ext cx="5535758"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2" name="Shape 4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9" name="Shape 49"/>
          <p:cNvSpPr/>
          <p:nvPr>
            <p:ph type="title"/>
          </p:nvPr>
        </p:nvSpPr>
        <p:spPr>
          <a:xfrm>
            <a:off x="609440" y="274638"/>
            <a:ext cx="10969944" cy="1143001"/>
          </a:xfrm>
          <a:prstGeom prst="rect">
            <a:avLst/>
          </a:prstGeom>
        </p:spPr>
        <p:txBody>
          <a:bodyPr/>
          <a:lstStyle/>
          <a:p>
            <a:pPr/>
            <a:r>
              <a:t>Title Text</a:t>
            </a:r>
          </a:p>
        </p:txBody>
      </p:sp>
      <p:sp>
        <p:nvSpPr>
          <p:cNvPr id="50" name="Shape 50"/>
          <p:cNvSpPr/>
          <p:nvPr>
            <p:ph type="body" sz="quarter" idx="1"/>
          </p:nvPr>
        </p:nvSpPr>
        <p:spPr>
          <a:xfrm>
            <a:off x="609440" y="1535112"/>
            <a:ext cx="5385515" cy="639763"/>
          </a:xfrm>
          <a:prstGeom prst="rect">
            <a:avLst/>
          </a:prstGeom>
        </p:spPr>
        <p:txBody>
          <a:bodyPr anchor="b"/>
          <a:lstStyle>
            <a:lvl1pPr marL="0" indent="0">
              <a:spcBef>
                <a:spcPts val="500"/>
              </a:spcBef>
              <a:buSzTx/>
              <a:buNone/>
              <a:defRPr b="1" sz="2400"/>
            </a:lvl1pPr>
            <a:lvl2pPr marL="0" indent="457200">
              <a:spcBef>
                <a:spcPts val="500"/>
              </a:spcBef>
              <a:buSzTx/>
              <a:buNone/>
              <a:defRPr b="1" sz="2400"/>
            </a:lvl2pPr>
            <a:lvl3pPr marL="0" indent="914400">
              <a:spcBef>
                <a:spcPts val="500"/>
              </a:spcBef>
              <a:buSzTx/>
              <a:buNone/>
              <a:defRPr b="1" sz="2400"/>
            </a:lvl3pPr>
            <a:lvl4pPr marL="0" indent="1371600">
              <a:spcBef>
                <a:spcPts val="500"/>
              </a:spcBef>
              <a:buSzTx/>
              <a:buNone/>
              <a:defRPr b="1" sz="2400"/>
            </a:lvl4pPr>
            <a:lvl5pPr marL="0" indent="1828800">
              <a:spcBef>
                <a:spcPts val="500"/>
              </a:spcBef>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1" name="Shape 51"/>
          <p:cNvSpPr/>
          <p:nvPr>
            <p:ph type="body" sz="quarter" idx="13"/>
          </p:nvPr>
        </p:nvSpPr>
        <p:spPr>
          <a:xfrm>
            <a:off x="6191753" y="1535112"/>
            <a:ext cx="5387631" cy="639763"/>
          </a:xfrm>
          <a:prstGeom prst="rect">
            <a:avLst/>
          </a:prstGeom>
        </p:spPr>
        <p:txBody>
          <a:bodyPr anchor="b"/>
          <a:lstStyle/>
          <a:p>
            <a:pPr marL="0" indent="0">
              <a:spcBef>
                <a:spcPts val="500"/>
              </a:spcBef>
              <a:buSzTx/>
              <a:buNone/>
              <a:defRPr b="1" sz="2400"/>
            </a:pPr>
          </a:p>
        </p:txBody>
      </p:sp>
      <p:sp>
        <p:nvSpPr>
          <p:cNvPr id="52" name="Shape 5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9" name="Shape 59"/>
          <p:cNvSpPr/>
          <p:nvPr>
            <p:ph type="title"/>
          </p:nvPr>
        </p:nvSpPr>
        <p:spPr>
          <a:prstGeom prst="rect">
            <a:avLst/>
          </a:prstGeom>
        </p:spPr>
        <p:txBody>
          <a:bodyPr/>
          <a:lstStyle/>
          <a:p>
            <a:pPr/>
            <a:r>
              <a:t>Title Text</a:t>
            </a:r>
          </a:p>
        </p:txBody>
      </p:sp>
      <p:sp>
        <p:nvSpPr>
          <p:cNvPr id="60" name="Shape 6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7" name="Shape 6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4" name="Shape 74"/>
          <p:cNvSpPr/>
          <p:nvPr>
            <p:ph type="title"/>
          </p:nvPr>
        </p:nvSpPr>
        <p:spPr>
          <a:xfrm>
            <a:off x="609442" y="273050"/>
            <a:ext cx="4010039" cy="1162050"/>
          </a:xfrm>
          <a:prstGeom prst="rect">
            <a:avLst/>
          </a:prstGeom>
        </p:spPr>
        <p:txBody>
          <a:bodyPr anchor="b"/>
          <a:lstStyle>
            <a:lvl1pPr algn="l">
              <a:defRPr sz="2000"/>
            </a:lvl1pPr>
          </a:lstStyle>
          <a:p>
            <a:pPr/>
            <a:r>
              <a:t>Title Text</a:t>
            </a:r>
          </a:p>
        </p:txBody>
      </p:sp>
      <p:sp>
        <p:nvSpPr>
          <p:cNvPr id="75" name="Shape 75"/>
          <p:cNvSpPr/>
          <p:nvPr>
            <p:ph type="body" idx="1"/>
          </p:nvPr>
        </p:nvSpPr>
        <p:spPr>
          <a:xfrm>
            <a:off x="4765492" y="273050"/>
            <a:ext cx="6813892" cy="585311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body" sz="half" idx="13"/>
          </p:nvPr>
        </p:nvSpPr>
        <p:spPr>
          <a:xfrm>
            <a:off x="609442" y="1435101"/>
            <a:ext cx="4010039" cy="4691063"/>
          </a:xfrm>
          <a:prstGeom prst="rect">
            <a:avLst/>
          </a:prstGeom>
        </p:spPr>
        <p:txBody>
          <a:bodyPr/>
          <a:lstStyle/>
          <a:p>
            <a:pPr marL="0" indent="0">
              <a:spcBef>
                <a:spcPts val="300"/>
              </a:spcBef>
              <a:buSzTx/>
              <a:buNone/>
              <a:defRPr sz="1400"/>
            </a:pPr>
          </a:p>
        </p:txBody>
      </p:sp>
      <p:sp>
        <p:nvSpPr>
          <p:cNvPr id="77" name="Shape 7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4" name="Shape 84"/>
          <p:cNvSpPr/>
          <p:nvPr>
            <p:ph type="title"/>
          </p:nvPr>
        </p:nvSpPr>
        <p:spPr>
          <a:xfrm>
            <a:off x="2389095" y="4800600"/>
            <a:ext cx="7313295" cy="566738"/>
          </a:xfrm>
          <a:prstGeom prst="rect">
            <a:avLst/>
          </a:prstGeom>
        </p:spPr>
        <p:txBody>
          <a:bodyPr anchor="b"/>
          <a:lstStyle>
            <a:lvl1pPr algn="l">
              <a:defRPr sz="2000"/>
            </a:lvl1pPr>
          </a:lstStyle>
          <a:p>
            <a:pPr/>
            <a:r>
              <a:t>Title Text</a:t>
            </a:r>
          </a:p>
        </p:txBody>
      </p:sp>
      <p:sp>
        <p:nvSpPr>
          <p:cNvPr id="85" name="Shape 85"/>
          <p:cNvSpPr/>
          <p:nvPr>
            <p:ph type="pic" sz="half" idx="13"/>
          </p:nvPr>
        </p:nvSpPr>
        <p:spPr>
          <a:xfrm>
            <a:off x="2389095" y="612775"/>
            <a:ext cx="7313295" cy="4114800"/>
          </a:xfrm>
          <a:prstGeom prst="rect">
            <a:avLst/>
          </a:prstGeom>
        </p:spPr>
        <p:txBody>
          <a:bodyPr lIns="91439" rIns="91439">
            <a:noAutofit/>
          </a:bodyPr>
          <a:lstStyle/>
          <a:p>
            <a:pPr/>
          </a:p>
        </p:txBody>
      </p:sp>
      <p:sp>
        <p:nvSpPr>
          <p:cNvPr id="86" name="Shape 86"/>
          <p:cNvSpPr/>
          <p:nvPr>
            <p:ph type="body" sz="quarter" idx="1"/>
          </p:nvPr>
        </p:nvSpPr>
        <p:spPr>
          <a:xfrm>
            <a:off x="2389095" y="5367337"/>
            <a:ext cx="7313295"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7" name="Shape 8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p:bgPr>
    </p:bg>
    <p:spTree>
      <p:nvGrpSpPr>
        <p:cNvPr id="1" name=""/>
        <p:cNvGrpSpPr/>
        <p:nvPr/>
      </p:nvGrpSpPr>
      <p:grpSpPr>
        <a:xfrm>
          <a:off x="0" y="0"/>
          <a:ext cx="0" cy="0"/>
          <a:chOff x="0" y="0"/>
          <a:chExt cx="0" cy="0"/>
        </a:xfrm>
      </p:grpSpPr>
      <p:pic>
        <p:nvPicPr>
          <p:cNvPr id="2" name="image1.jpeg" descr="brand ppt_INTERIOR"/>
          <p:cNvPicPr>
            <a:picLocks noChangeAspect="1"/>
          </p:cNvPicPr>
          <p:nvPr/>
        </p:nvPicPr>
        <p:blipFill>
          <a:blip r:embed="rId2">
            <a:extLst/>
          </a:blip>
          <a:stretch>
            <a:fillRect/>
          </a:stretch>
        </p:blipFill>
        <p:spPr>
          <a:xfrm>
            <a:off x="0" y="0"/>
            <a:ext cx="12188825" cy="6858000"/>
          </a:xfrm>
          <a:prstGeom prst="rect">
            <a:avLst/>
          </a:prstGeom>
          <a:ln w="12700">
            <a:miter lim="400000"/>
          </a:ln>
        </p:spPr>
      </p:pic>
      <p:sp>
        <p:nvSpPr>
          <p:cNvPr id="3" name="Shape 3"/>
          <p:cNvSpPr/>
          <p:nvPr>
            <p:ph type="title"/>
          </p:nvPr>
        </p:nvSpPr>
        <p:spPr>
          <a:xfrm>
            <a:off x="304721" y="274638"/>
            <a:ext cx="1127466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4" name="Shape 4"/>
          <p:cNvSpPr/>
          <p:nvPr>
            <p:ph type="body" idx="1"/>
          </p:nvPr>
        </p:nvSpPr>
        <p:spPr>
          <a:xfrm>
            <a:off x="304721" y="1600200"/>
            <a:ext cx="11274663" cy="45259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203146" y="6381750"/>
            <a:ext cx="301909" cy="288824"/>
          </a:xfrm>
          <a:prstGeom prst="rect">
            <a:avLst/>
          </a:prstGeom>
          <a:ln w="12700">
            <a:miter lim="400000"/>
          </a:ln>
        </p:spPr>
        <p:txBody>
          <a:bodyPr wrap="none" lIns="45719" rIns="45719">
            <a:spAutoFit/>
          </a:bodyPr>
          <a:lstStyle>
            <a:lvl1pPr>
              <a:defRPr sz="1400">
                <a:solidFill>
                  <a:schemeClr val="accent3">
                    <a:lumOff val="44000"/>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5pPr>
      <a:lvl6pPr marL="0" marR="0" indent="45720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6pPr>
      <a:lvl7pPr marL="0" marR="0" indent="91440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7pPr>
      <a:lvl8pPr marL="0" marR="0" indent="137160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4000" u="none">
          <a:ln>
            <a:noFill/>
          </a:ln>
          <a:solidFill>
            <a:srgbClr val="000000"/>
          </a:solidFill>
          <a:uFillTx/>
          <a:latin typeface="Garamond"/>
          <a:ea typeface="Garamond"/>
          <a:cs typeface="Garamond"/>
          <a:sym typeface="Garamond"/>
        </a:defRPr>
      </a:lvl9pPr>
    </p:titleStyle>
    <p:bodyStyle>
      <a:lvl1pPr marL="342900" marR="0" indent="-3429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1pPr>
      <a:lvl2pPr marL="783771" marR="0" indent="-326571"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2pPr>
      <a:lvl3pPr marL="1219200" marR="0" indent="-3048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3pPr>
      <a:lvl4pPr marL="17373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4pPr>
      <a:lvl5pPr marL="21945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5pPr>
      <a:lvl6pPr marL="26517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6pPr>
      <a:lvl7pPr marL="31089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7pPr>
      <a:lvl8pPr marL="3566159" marR="0" indent="-365759"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8pPr>
      <a:lvl9pPr marL="4023359" marR="0" indent="-365759"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7.tif"/><Relationship Id="rId9" Type="http://schemas.openxmlformats.org/officeDocument/2006/relationships/image" Target="../media/image8.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tif"/><Relationship Id="rId4" Type="http://schemas.openxmlformats.org/officeDocument/2006/relationships/image" Target="../media/image10.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 Id="rId4" Type="http://schemas.openxmlformats.org/officeDocument/2006/relationships/image" Target="../media/image7.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prstGeom prst="rect">
            <a:avLst/>
          </a:prstGeom>
        </p:spPr>
        <p:txBody>
          <a:bodyPr/>
          <a:lstStyle/>
          <a:p>
            <a:pPr/>
            <a:r>
              <a:t>Duct Tape and Extra Fuses: </a:t>
            </a:r>
          </a:p>
          <a:p>
            <a:pPr/>
            <a:r>
              <a:t>Repairing Medical Devices Abroad </a:t>
            </a:r>
          </a:p>
        </p:txBody>
      </p:sp>
      <p:sp>
        <p:nvSpPr>
          <p:cNvPr id="132" name="Shape 132"/>
          <p:cNvSpPr/>
          <p:nvPr>
            <p:ph type="body" sz="quarter" idx="1"/>
          </p:nvPr>
        </p:nvSpPr>
        <p:spPr>
          <a:xfrm>
            <a:off x="1828324" y="3886200"/>
            <a:ext cx="8532178" cy="1752600"/>
          </a:xfrm>
          <a:prstGeom prst="rect">
            <a:avLst/>
          </a:prstGeom>
        </p:spPr>
        <p:txBody>
          <a:bodyPr/>
          <a:lstStyle/>
          <a:p>
            <a:pPr/>
            <a:r>
              <a:t>Myles Stone, MD, MPH</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xfrm>
            <a:off x="304721" y="274638"/>
            <a:ext cx="11274664" cy="1143001"/>
          </a:xfrm>
          <a:prstGeom prst="rect">
            <a:avLst/>
          </a:prstGeom>
        </p:spPr>
        <p:txBody>
          <a:bodyPr/>
          <a:lstStyle/>
          <a:p>
            <a:pPr/>
            <a:r>
              <a:t>Tuberculosis</a:t>
            </a:r>
          </a:p>
        </p:txBody>
      </p:sp>
      <p:sp>
        <p:nvSpPr>
          <p:cNvPr id="184" name="Shape 184"/>
          <p:cNvSpPr/>
          <p:nvPr>
            <p:ph type="body" sz="quarter" idx="1"/>
          </p:nvPr>
        </p:nvSpPr>
        <p:spPr>
          <a:xfrm>
            <a:off x="6957635" y="1386970"/>
            <a:ext cx="4532849" cy="1910409"/>
          </a:xfrm>
          <a:prstGeom prst="rect">
            <a:avLst/>
          </a:prstGeom>
        </p:spPr>
        <p:txBody>
          <a:bodyPr/>
          <a:lstStyle/>
          <a:p>
            <a:pPr marL="205740" indent="-205740" defTabSz="548640">
              <a:spcBef>
                <a:spcPts val="400"/>
              </a:spcBef>
              <a:defRPr sz="1920"/>
            </a:pPr>
            <a:r>
              <a:t>CXR increasingly affordable, but not always accessible</a:t>
            </a:r>
          </a:p>
          <a:p>
            <a:pPr marL="205740" indent="-205740" defTabSz="548640">
              <a:spcBef>
                <a:spcPts val="400"/>
              </a:spcBef>
              <a:defRPr sz="1920"/>
            </a:pPr>
            <a:r>
              <a:t>Lab testing limited, and often not affordable</a:t>
            </a:r>
          </a:p>
          <a:p>
            <a:pPr marL="205740" indent="-205740" defTabSz="548640">
              <a:spcBef>
                <a:spcPts val="400"/>
              </a:spcBef>
              <a:defRPr sz="1920"/>
            </a:pPr>
            <a:r>
              <a:t>Bacterial culture affordable, but not appropriate</a:t>
            </a:r>
          </a:p>
        </p:txBody>
      </p:sp>
      <p:sp>
        <p:nvSpPr>
          <p:cNvPr id="185" name="Shape 185"/>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 name="tb.jpg"/>
          <p:cNvPicPr>
            <a:picLocks noChangeAspect="1"/>
          </p:cNvPicPr>
          <p:nvPr/>
        </p:nvPicPr>
        <p:blipFill>
          <a:blip r:embed="rId3">
            <a:extLst/>
          </a:blip>
          <a:srcRect l="845" t="5218" r="60748" b="2355"/>
          <a:stretch>
            <a:fillRect/>
          </a:stretch>
        </p:blipFill>
        <p:spPr>
          <a:xfrm>
            <a:off x="204562" y="1221597"/>
            <a:ext cx="6625215" cy="2241283"/>
          </a:xfrm>
          <a:prstGeom prst="rect">
            <a:avLst/>
          </a:prstGeom>
          <a:ln w="12700">
            <a:miter lim="400000"/>
          </a:ln>
        </p:spPr>
      </p:pic>
      <p:pic>
        <p:nvPicPr>
          <p:cNvPr id="187" name="tb.jpg"/>
          <p:cNvPicPr>
            <a:picLocks noChangeAspect="1"/>
          </p:cNvPicPr>
          <p:nvPr/>
        </p:nvPicPr>
        <p:blipFill>
          <a:blip r:embed="rId3">
            <a:extLst/>
          </a:blip>
          <a:srcRect l="39038" t="5218" r="430" b="2355"/>
          <a:stretch>
            <a:fillRect/>
          </a:stretch>
        </p:blipFill>
        <p:spPr>
          <a:xfrm>
            <a:off x="208035" y="3688076"/>
            <a:ext cx="10968896" cy="2354433"/>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xfrm>
            <a:off x="304721" y="274638"/>
            <a:ext cx="11274664" cy="1143001"/>
          </a:xfrm>
          <a:prstGeom prst="rect">
            <a:avLst/>
          </a:prstGeom>
        </p:spPr>
        <p:txBody>
          <a:bodyPr/>
          <a:lstStyle/>
          <a:p>
            <a:pPr/>
            <a:r>
              <a:t>Perinatal Conditions</a:t>
            </a:r>
          </a:p>
        </p:txBody>
      </p:sp>
      <p:sp>
        <p:nvSpPr>
          <p:cNvPr id="192" name="Shape 192"/>
          <p:cNvSpPr/>
          <p:nvPr>
            <p:ph type="body" idx="1"/>
          </p:nvPr>
        </p:nvSpPr>
        <p:spPr>
          <a:xfrm>
            <a:off x="304721" y="1600201"/>
            <a:ext cx="11274664" cy="4525963"/>
          </a:xfrm>
          <a:prstGeom prst="rect">
            <a:avLst/>
          </a:prstGeom>
        </p:spPr>
        <p:txBody>
          <a:bodyPr/>
          <a:lstStyle/>
          <a:p>
            <a:pPr/>
            <a:r>
              <a:t>Resuscitation equipment needed (not affordable)</a:t>
            </a:r>
          </a:p>
          <a:p>
            <a:pPr/>
            <a:r>
              <a:t>Fetal monitors aren’t practical (appropriate) in low resource environments</a:t>
            </a:r>
          </a:p>
          <a:p>
            <a:pPr/>
            <a:r>
              <a:t>Oxygen delivery systems with precise flow meters aren’t affordable</a:t>
            </a:r>
          </a:p>
          <a:p>
            <a:pPr/>
            <a:r>
              <a:t>Newborn Auditory Screening Device not often available</a:t>
            </a:r>
          </a:p>
        </p:txBody>
      </p:sp>
      <p:sp>
        <p:nvSpPr>
          <p:cNvPr id="193" name="Shape 193"/>
          <p:cNvSpPr/>
          <p:nvPr>
            <p:ph type="sldNum" sz="quarter" idx="2"/>
          </p:nvPr>
        </p:nvSpPr>
        <p:spPr>
          <a:xfrm>
            <a:off x="203146" y="6381750"/>
            <a:ext cx="288713"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xfrm>
            <a:off x="304721" y="274638"/>
            <a:ext cx="11274664" cy="1143001"/>
          </a:xfrm>
          <a:prstGeom prst="rect">
            <a:avLst/>
          </a:prstGeom>
        </p:spPr>
        <p:txBody>
          <a:bodyPr/>
          <a:lstStyle/>
          <a:p>
            <a:pPr/>
            <a:r>
              <a:t>Lower Respiratory Infections</a:t>
            </a:r>
          </a:p>
        </p:txBody>
      </p:sp>
      <p:sp>
        <p:nvSpPr>
          <p:cNvPr id="198" name="Shape 198"/>
          <p:cNvSpPr/>
          <p:nvPr>
            <p:ph type="body" idx="1"/>
          </p:nvPr>
        </p:nvSpPr>
        <p:spPr>
          <a:xfrm>
            <a:off x="304721" y="1600201"/>
            <a:ext cx="11274664" cy="4525963"/>
          </a:xfrm>
          <a:prstGeom prst="rect">
            <a:avLst/>
          </a:prstGeom>
        </p:spPr>
        <p:txBody>
          <a:bodyPr/>
          <a:lstStyle/>
          <a:p>
            <a:pPr/>
            <a:r>
              <a:t>Pneumonia leading cause of death in children under 5</a:t>
            </a:r>
          </a:p>
          <a:p>
            <a:pPr/>
            <a:r>
              <a:t>Often viral</a:t>
            </a:r>
          </a:p>
          <a:p>
            <a:pPr/>
            <a:r>
              <a:t>Pulse oximeter and O2 delivery</a:t>
            </a:r>
          </a:p>
          <a:p>
            <a:pPr/>
            <a:r>
              <a:t>Specific diagnostic testing generally not affordable</a:t>
            </a:r>
          </a:p>
        </p:txBody>
      </p:sp>
      <p:sp>
        <p:nvSpPr>
          <p:cNvPr id="199" name="Shape 199"/>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xfrm>
            <a:off x="304721" y="274638"/>
            <a:ext cx="11274664" cy="1143001"/>
          </a:xfrm>
          <a:prstGeom prst="rect">
            <a:avLst/>
          </a:prstGeom>
        </p:spPr>
        <p:txBody>
          <a:bodyPr/>
          <a:lstStyle/>
          <a:p>
            <a:pPr/>
            <a:r>
              <a:t>Ischemic Heart Disease</a:t>
            </a:r>
          </a:p>
        </p:txBody>
      </p:sp>
      <p:sp>
        <p:nvSpPr>
          <p:cNvPr id="204" name="Shape 204"/>
          <p:cNvSpPr/>
          <p:nvPr>
            <p:ph type="body" idx="1"/>
          </p:nvPr>
        </p:nvSpPr>
        <p:spPr>
          <a:xfrm>
            <a:off x="304721" y="1600201"/>
            <a:ext cx="11274664" cy="4525963"/>
          </a:xfrm>
          <a:prstGeom prst="rect">
            <a:avLst/>
          </a:prstGeom>
        </p:spPr>
        <p:txBody>
          <a:bodyPr/>
          <a:lstStyle/>
          <a:p>
            <a:pPr/>
            <a:r>
              <a:t>Prevention information needs to be more available</a:t>
            </a:r>
          </a:p>
          <a:p>
            <a:pPr/>
            <a:r>
              <a:t>ECGs and cardiac biomarker testing not often accessible</a:t>
            </a:r>
          </a:p>
          <a:p>
            <a:pPr/>
            <a:r>
              <a:t>Risk factor testing often not affordable</a:t>
            </a:r>
          </a:p>
          <a:p>
            <a:pPr/>
            <a:r>
              <a:t>Are AEDs appropriate?</a:t>
            </a:r>
          </a:p>
        </p:txBody>
      </p:sp>
      <p:sp>
        <p:nvSpPr>
          <p:cNvPr id="205" name="Shape 205"/>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xfrm>
            <a:off x="304721" y="274638"/>
            <a:ext cx="11274664" cy="1143001"/>
          </a:xfrm>
          <a:prstGeom prst="rect">
            <a:avLst/>
          </a:prstGeom>
        </p:spPr>
        <p:txBody>
          <a:bodyPr/>
          <a:lstStyle/>
          <a:p>
            <a:pPr/>
            <a:r>
              <a:t>Stroke</a:t>
            </a:r>
          </a:p>
        </p:txBody>
      </p:sp>
      <p:sp>
        <p:nvSpPr>
          <p:cNvPr id="210" name="Shape 210"/>
          <p:cNvSpPr/>
          <p:nvPr>
            <p:ph type="body" idx="1"/>
          </p:nvPr>
        </p:nvSpPr>
        <p:spPr>
          <a:xfrm>
            <a:off x="304721" y="1600201"/>
            <a:ext cx="11274664" cy="4525963"/>
          </a:xfrm>
          <a:prstGeom prst="rect">
            <a:avLst/>
          </a:prstGeom>
        </p:spPr>
        <p:txBody>
          <a:bodyPr/>
          <a:lstStyle/>
          <a:p>
            <a:pPr/>
            <a:r>
              <a:t>Emphasis needs to be on availability of prevention info</a:t>
            </a:r>
          </a:p>
          <a:p>
            <a:pPr/>
            <a:r>
              <a:t>CTs and MRIs often not affordable or accessible</a:t>
            </a:r>
          </a:p>
          <a:p>
            <a:pPr/>
            <a:r>
              <a:t>Appropriateness of assistive devises</a:t>
            </a:r>
          </a:p>
        </p:txBody>
      </p:sp>
      <p:sp>
        <p:nvSpPr>
          <p:cNvPr id="211" name="Shape 211"/>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p:nvPr>
        </p:nvSpPr>
        <p:spPr>
          <a:xfrm>
            <a:off x="304721" y="274638"/>
            <a:ext cx="11274664" cy="1143001"/>
          </a:xfrm>
          <a:prstGeom prst="rect">
            <a:avLst/>
          </a:prstGeom>
        </p:spPr>
        <p:txBody>
          <a:bodyPr/>
          <a:lstStyle/>
          <a:p>
            <a:pPr/>
            <a:r>
              <a:t>Road Accidents</a:t>
            </a:r>
          </a:p>
        </p:txBody>
      </p:sp>
      <p:sp>
        <p:nvSpPr>
          <p:cNvPr id="214" name="Shape 214"/>
          <p:cNvSpPr/>
          <p:nvPr>
            <p:ph type="body" idx="1"/>
          </p:nvPr>
        </p:nvSpPr>
        <p:spPr>
          <a:xfrm>
            <a:off x="304721" y="1600201"/>
            <a:ext cx="11274664" cy="4525963"/>
          </a:xfrm>
          <a:prstGeom prst="rect">
            <a:avLst/>
          </a:prstGeom>
        </p:spPr>
        <p:txBody>
          <a:bodyPr/>
          <a:lstStyle/>
          <a:p>
            <a:pPr/>
            <a:r>
              <a:t>Traffic lights, speed control, seatbelts</a:t>
            </a:r>
          </a:p>
          <a:p>
            <a:pPr/>
            <a:r>
              <a:t>Access to ET intubation, Ultrasound</a:t>
            </a:r>
          </a:p>
          <a:p>
            <a:pPr/>
            <a:r>
              <a:t>X Ray critical, and increasingly affordable</a:t>
            </a:r>
          </a:p>
          <a:p>
            <a:pPr/>
            <a:r>
              <a:t>Basic trauma tools (chest tubes, hemostatic dressing) are affordable and appropriate in most settings</a:t>
            </a:r>
          </a:p>
        </p:txBody>
      </p:sp>
      <p:sp>
        <p:nvSpPr>
          <p:cNvPr id="215" name="Shape 215"/>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p:nvPr>
        </p:nvSpPr>
        <p:spPr>
          <a:xfrm>
            <a:off x="304721" y="274638"/>
            <a:ext cx="11274664" cy="1143001"/>
          </a:xfrm>
          <a:prstGeom prst="rect">
            <a:avLst/>
          </a:prstGeom>
        </p:spPr>
        <p:txBody>
          <a:bodyPr/>
          <a:lstStyle/>
          <a:p>
            <a:pPr/>
            <a:r>
              <a:t>Malaria</a:t>
            </a:r>
          </a:p>
        </p:txBody>
      </p:sp>
      <p:sp>
        <p:nvSpPr>
          <p:cNvPr id="218" name="Shape 218"/>
          <p:cNvSpPr/>
          <p:nvPr>
            <p:ph type="body" idx="1"/>
          </p:nvPr>
        </p:nvSpPr>
        <p:spPr>
          <a:xfrm>
            <a:off x="304721" y="1600201"/>
            <a:ext cx="11274664" cy="4525963"/>
          </a:xfrm>
          <a:prstGeom prst="rect">
            <a:avLst/>
          </a:prstGeom>
        </p:spPr>
        <p:txBody>
          <a:bodyPr/>
          <a:lstStyle/>
          <a:p>
            <a:pPr/>
            <a:r>
              <a:t>Confirmation by microscopy or rapid testing before treatment</a:t>
            </a:r>
          </a:p>
          <a:p>
            <a:pPr/>
            <a:r>
              <a:t>Fever is an inappropriate screening test</a:t>
            </a:r>
          </a:p>
          <a:p>
            <a:pPr/>
            <a:r>
              <a:t>Rapid tests not stable able 30 deg C (appropriateness)</a:t>
            </a:r>
          </a:p>
        </p:txBody>
      </p:sp>
      <p:sp>
        <p:nvSpPr>
          <p:cNvPr id="219" name="Shape 219"/>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title"/>
          </p:nvPr>
        </p:nvSpPr>
        <p:spPr>
          <a:xfrm>
            <a:off x="304721" y="274638"/>
            <a:ext cx="11274664" cy="1143001"/>
          </a:xfrm>
          <a:prstGeom prst="rect">
            <a:avLst/>
          </a:prstGeom>
        </p:spPr>
        <p:txBody>
          <a:bodyPr/>
          <a:lstStyle/>
          <a:p>
            <a:pPr/>
            <a:r>
              <a:t>COPD</a:t>
            </a:r>
          </a:p>
        </p:txBody>
      </p:sp>
      <p:sp>
        <p:nvSpPr>
          <p:cNvPr id="224" name="Shape 224"/>
          <p:cNvSpPr/>
          <p:nvPr>
            <p:ph type="body" idx="1"/>
          </p:nvPr>
        </p:nvSpPr>
        <p:spPr>
          <a:xfrm>
            <a:off x="304721" y="1600201"/>
            <a:ext cx="11274664" cy="4525963"/>
          </a:xfrm>
          <a:prstGeom prst="rect">
            <a:avLst/>
          </a:prstGeom>
        </p:spPr>
        <p:txBody>
          <a:bodyPr/>
          <a:lstStyle/>
          <a:p>
            <a:pPr/>
            <a:r>
              <a:t>Spirometry Appropriate?</a:t>
            </a:r>
          </a:p>
          <a:p>
            <a:pPr/>
            <a:r>
              <a:t>Nebulizers often not accessible</a:t>
            </a:r>
          </a:p>
          <a:p>
            <a:pPr/>
            <a:r>
              <a:t>Ventilation support</a:t>
            </a:r>
          </a:p>
        </p:txBody>
      </p:sp>
      <p:sp>
        <p:nvSpPr>
          <p:cNvPr id="225" name="Shape 225"/>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p:nvPr>
        </p:nvSpPr>
        <p:spPr>
          <a:xfrm>
            <a:off x="304721" y="274638"/>
            <a:ext cx="11274664" cy="1143001"/>
          </a:xfrm>
          <a:prstGeom prst="rect">
            <a:avLst/>
          </a:prstGeom>
        </p:spPr>
        <p:txBody>
          <a:bodyPr/>
          <a:lstStyle/>
          <a:p>
            <a:pPr/>
            <a:r>
              <a:t>Imaging</a:t>
            </a:r>
          </a:p>
        </p:txBody>
      </p:sp>
      <p:sp>
        <p:nvSpPr>
          <p:cNvPr id="230" name="Shape 230"/>
          <p:cNvSpPr/>
          <p:nvPr>
            <p:ph type="body" idx="1"/>
          </p:nvPr>
        </p:nvSpPr>
        <p:spPr>
          <a:xfrm>
            <a:off x="304721" y="1600201"/>
            <a:ext cx="11274664" cy="4525963"/>
          </a:xfrm>
          <a:prstGeom prst="rect">
            <a:avLst/>
          </a:prstGeom>
        </p:spPr>
        <p:txBody>
          <a:bodyPr/>
          <a:lstStyle/>
          <a:p>
            <a:pPr/>
            <a:r>
              <a:t>WHO: Only 20-30% of medical cases worldwide require imaging beyond clinical exam.</a:t>
            </a:r>
          </a:p>
          <a:p>
            <a:pPr/>
            <a:r>
              <a:t>Of those 80-90% of problems can be solved with XR and US</a:t>
            </a:r>
          </a:p>
        </p:txBody>
      </p:sp>
      <p:sp>
        <p:nvSpPr>
          <p:cNvPr id="231" name="Shape 231"/>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xfrm>
            <a:off x="304721" y="274638"/>
            <a:ext cx="11274664" cy="1143001"/>
          </a:xfrm>
          <a:prstGeom prst="rect">
            <a:avLst/>
          </a:prstGeom>
        </p:spPr>
        <p:txBody>
          <a:bodyPr/>
          <a:lstStyle/>
          <a:p>
            <a:pPr/>
            <a:r>
              <a:t>Commonly Mentioned Devices</a:t>
            </a:r>
          </a:p>
        </p:txBody>
      </p:sp>
      <p:sp>
        <p:nvSpPr>
          <p:cNvPr id="234" name="Shape 234"/>
          <p:cNvSpPr/>
          <p:nvPr>
            <p:ph type="body" idx="1"/>
          </p:nvPr>
        </p:nvSpPr>
        <p:spPr>
          <a:xfrm>
            <a:off x="304721" y="1600201"/>
            <a:ext cx="11274664" cy="4525963"/>
          </a:xfrm>
          <a:prstGeom prst="rect">
            <a:avLst/>
          </a:prstGeom>
        </p:spPr>
        <p:txBody>
          <a:bodyPr/>
          <a:lstStyle/>
          <a:p>
            <a:pPr/>
            <a:r>
              <a:t>Basic XR</a:t>
            </a:r>
          </a:p>
          <a:p>
            <a:pPr/>
            <a:r>
              <a:t>Ultrasound</a:t>
            </a:r>
          </a:p>
          <a:p>
            <a:pPr/>
            <a:r>
              <a:t>ECG machine</a:t>
            </a:r>
          </a:p>
          <a:p>
            <a:pPr/>
            <a:r>
              <a:t>Pulse ox</a:t>
            </a:r>
          </a:p>
          <a:p>
            <a:pPr/>
            <a:r>
              <a:t>Refrigerator</a:t>
            </a:r>
          </a:p>
          <a:p>
            <a:pPr/>
            <a:r>
              <a:t>Microscope</a:t>
            </a:r>
          </a:p>
        </p:txBody>
      </p:sp>
      <p:sp>
        <p:nvSpPr>
          <p:cNvPr id="235" name="Shape 235"/>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xfrm>
            <a:off x="304721" y="274638"/>
            <a:ext cx="11274664" cy="1143001"/>
          </a:xfrm>
          <a:prstGeom prst="rect">
            <a:avLst/>
          </a:prstGeom>
        </p:spPr>
        <p:txBody>
          <a:bodyPr/>
          <a:lstStyle/>
          <a:p>
            <a:pPr/>
            <a:r>
              <a:t>Objectives</a:t>
            </a:r>
          </a:p>
        </p:txBody>
      </p:sp>
      <p:sp>
        <p:nvSpPr>
          <p:cNvPr id="135" name="Shape 135"/>
          <p:cNvSpPr/>
          <p:nvPr>
            <p:ph type="body" idx="1"/>
          </p:nvPr>
        </p:nvSpPr>
        <p:spPr>
          <a:xfrm>
            <a:off x="304721" y="1600201"/>
            <a:ext cx="11274664" cy="4525963"/>
          </a:xfrm>
          <a:prstGeom prst="rect">
            <a:avLst/>
          </a:prstGeom>
        </p:spPr>
        <p:txBody>
          <a:bodyPr/>
          <a:lstStyle/>
          <a:p>
            <a:pPr/>
            <a:r>
              <a:t>Determine which medical devices are reasonable for various project scopes and budgets </a:t>
            </a:r>
          </a:p>
          <a:p>
            <a:pPr/>
            <a:r>
              <a:t>Fix the most common causes of medical device failure and perform basic medical device maintenance. </a:t>
            </a:r>
          </a:p>
          <a:p>
            <a:pPr/>
            <a:r>
              <a:t>Describe the basic principles of common electronic devices and understand the differences between electrical systems around the world</a:t>
            </a:r>
          </a:p>
        </p:txBody>
      </p:sp>
      <p:sp>
        <p:nvSpPr>
          <p:cNvPr id="136" name="Shape 136"/>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xfrm>
            <a:off x="304721" y="274638"/>
            <a:ext cx="11274664" cy="1143001"/>
          </a:xfrm>
          <a:prstGeom prst="rect">
            <a:avLst/>
          </a:prstGeom>
        </p:spPr>
        <p:txBody>
          <a:bodyPr/>
          <a:lstStyle/>
          <a:p>
            <a:pPr/>
            <a:r>
              <a:t>WHO Core Medical Devices</a:t>
            </a:r>
          </a:p>
        </p:txBody>
      </p:sp>
      <p:sp>
        <p:nvSpPr>
          <p:cNvPr id="238" name="Shape 238"/>
          <p:cNvSpPr/>
          <p:nvPr>
            <p:ph type="body" idx="1"/>
          </p:nvPr>
        </p:nvSpPr>
        <p:spPr>
          <a:xfrm>
            <a:off x="304721" y="1600201"/>
            <a:ext cx="11274664" cy="4525963"/>
          </a:xfrm>
          <a:prstGeom prst="rect">
            <a:avLst/>
          </a:prstGeom>
        </p:spPr>
        <p:txBody>
          <a:bodyPr numCol="2" spcCol="563733"/>
          <a:lstStyle/>
          <a:p>
            <a:pPr marL="192023" indent="-192023" defTabSz="512063">
              <a:spcBef>
                <a:spcPts val="400"/>
              </a:spcBef>
              <a:defRPr sz="1792"/>
            </a:pPr>
            <a:r>
              <a:t>Analyzer, Laboratory</a:t>
            </a:r>
          </a:p>
          <a:p>
            <a:pPr marL="192023" indent="-192023" defTabSz="512063">
              <a:spcBef>
                <a:spcPts val="400"/>
              </a:spcBef>
              <a:defRPr sz="1792"/>
            </a:pPr>
            <a:r>
              <a:t>Apnea Monitors</a:t>
            </a:r>
          </a:p>
          <a:p>
            <a:pPr marL="192023" indent="-192023" defTabSz="512063">
              <a:spcBef>
                <a:spcPts val="400"/>
              </a:spcBef>
              <a:defRPr sz="1792"/>
            </a:pPr>
            <a:r>
              <a:t>Auditory Function Screening Device</a:t>
            </a:r>
          </a:p>
          <a:p>
            <a:pPr marL="192023" indent="-192023" defTabSz="512063">
              <a:spcBef>
                <a:spcPts val="400"/>
              </a:spcBef>
              <a:defRPr sz="1792"/>
            </a:pPr>
            <a:r>
              <a:t>Bilirubinometer</a:t>
            </a:r>
          </a:p>
          <a:p>
            <a:pPr marL="192023" indent="-192023" defTabSz="512063">
              <a:spcBef>
                <a:spcPts val="400"/>
              </a:spcBef>
              <a:defRPr sz="1792"/>
            </a:pPr>
            <a:r>
              <a:t>Blood Gas/pH/Chemistry POC Analyzer </a:t>
            </a:r>
          </a:p>
          <a:p>
            <a:pPr marL="192023" indent="-192023" defTabSz="512063">
              <a:spcBef>
                <a:spcPts val="400"/>
              </a:spcBef>
              <a:defRPr sz="1792"/>
            </a:pPr>
            <a:r>
              <a:t>Blood pressure monitor </a:t>
            </a:r>
          </a:p>
          <a:p>
            <a:pPr marL="192023" indent="-192023" defTabSz="512063">
              <a:spcBef>
                <a:spcPts val="400"/>
              </a:spcBef>
              <a:defRPr sz="1792"/>
            </a:pPr>
            <a:r>
              <a:t>Clinical Chemistry Analyzer</a:t>
            </a:r>
          </a:p>
          <a:p>
            <a:pPr marL="192023" indent="-192023" defTabSz="512063">
              <a:spcBef>
                <a:spcPts val="400"/>
              </a:spcBef>
              <a:defRPr sz="1792"/>
            </a:pPr>
            <a:r>
              <a:t>Colonoscope</a:t>
            </a:r>
          </a:p>
          <a:p>
            <a:pPr marL="192023" indent="-192023" defTabSz="512063">
              <a:spcBef>
                <a:spcPts val="400"/>
              </a:spcBef>
              <a:defRPr sz="1792"/>
            </a:pPr>
            <a:r>
              <a:t>Cryosurgical Unit</a:t>
            </a:r>
          </a:p>
          <a:p>
            <a:pPr marL="192023" indent="-192023" defTabSz="512063">
              <a:spcBef>
                <a:spcPts val="400"/>
              </a:spcBef>
              <a:defRPr sz="1792"/>
            </a:pPr>
            <a:r>
              <a:t>Cytometer</a:t>
            </a:r>
          </a:p>
          <a:p>
            <a:pPr marL="192023" indent="-192023" defTabSz="512063">
              <a:spcBef>
                <a:spcPts val="400"/>
              </a:spcBef>
              <a:defRPr sz="1792"/>
            </a:pPr>
            <a:r>
              <a:t>Defibrillator, External</a:t>
            </a:r>
          </a:p>
          <a:p>
            <a:pPr marL="192023" indent="-192023" defTabSz="512063">
              <a:spcBef>
                <a:spcPts val="400"/>
              </a:spcBef>
              <a:defRPr sz="1792"/>
            </a:pPr>
            <a:r>
              <a:t>Densitometer, Bone</a:t>
            </a:r>
          </a:p>
          <a:p>
            <a:pPr marL="192023" indent="-192023" defTabSz="512063">
              <a:spcBef>
                <a:spcPts val="400"/>
              </a:spcBef>
              <a:defRPr sz="1792"/>
            </a:pPr>
            <a:r>
              <a:t>Electrocardiograph, ECG</a:t>
            </a:r>
          </a:p>
          <a:p>
            <a:pPr marL="192023" indent="-192023" defTabSz="512063">
              <a:spcBef>
                <a:spcPts val="400"/>
              </a:spcBef>
              <a:defRPr sz="1792"/>
            </a:pPr>
            <a:r>
              <a:t>Fetal Heart Detector, Ultrasonic</a:t>
            </a:r>
          </a:p>
          <a:p>
            <a:pPr marL="192023" indent="-192023" defTabSz="512063">
              <a:spcBef>
                <a:spcPts val="400"/>
              </a:spcBef>
              <a:defRPr sz="1792"/>
            </a:pPr>
            <a:r>
              <a:t>Fetal monitor</a:t>
            </a:r>
          </a:p>
          <a:p>
            <a:pPr marL="192023" indent="-192023" defTabSz="512063">
              <a:spcBef>
                <a:spcPts val="400"/>
              </a:spcBef>
              <a:defRPr sz="1792"/>
            </a:pPr>
            <a:r>
              <a:t>Glucose Analyzer</a:t>
            </a:r>
          </a:p>
          <a:p>
            <a:pPr marL="192023" indent="-192023" defTabSz="512063">
              <a:spcBef>
                <a:spcPts val="400"/>
              </a:spcBef>
              <a:defRPr sz="1792"/>
            </a:pPr>
            <a:r>
              <a:t>Incubator, Infant </a:t>
            </a:r>
          </a:p>
          <a:p>
            <a:pPr marL="192023" indent="-192023" defTabSz="512063">
              <a:spcBef>
                <a:spcPts val="400"/>
              </a:spcBef>
              <a:defRPr sz="1792"/>
            </a:pPr>
            <a:r>
              <a:t>Mammography unit</a:t>
            </a:r>
          </a:p>
          <a:p>
            <a:pPr marL="192023" indent="-192023" defTabSz="512063">
              <a:spcBef>
                <a:spcPts val="400"/>
              </a:spcBef>
              <a:defRPr sz="1792"/>
            </a:pPr>
            <a:r>
              <a:t>Monitor, Telemetric, Physiologic</a:t>
            </a:r>
          </a:p>
          <a:p>
            <a:pPr marL="192023" indent="-192023" defTabSz="512063">
              <a:spcBef>
                <a:spcPts val="400"/>
              </a:spcBef>
              <a:defRPr sz="1792"/>
            </a:pPr>
            <a:r>
              <a:t>Peritoneal Dialysis Unit</a:t>
            </a:r>
          </a:p>
          <a:p>
            <a:pPr marL="192023" indent="-192023" defTabSz="512063">
              <a:spcBef>
                <a:spcPts val="400"/>
              </a:spcBef>
              <a:defRPr sz="1792"/>
            </a:pPr>
            <a:r>
              <a:t>Pulmonary function analyzer</a:t>
            </a:r>
          </a:p>
          <a:p>
            <a:pPr marL="192023" indent="-192023" defTabSz="512063">
              <a:spcBef>
                <a:spcPts val="400"/>
              </a:spcBef>
              <a:defRPr sz="1792"/>
            </a:pPr>
            <a:r>
              <a:t>Scanning Systems, CT, MRI, US</a:t>
            </a:r>
          </a:p>
          <a:p>
            <a:pPr marL="192023" indent="-192023" defTabSz="512063">
              <a:spcBef>
                <a:spcPts val="400"/>
              </a:spcBef>
              <a:defRPr sz="1792"/>
            </a:pPr>
            <a:r>
              <a:t>Transcutaneous Blood Gas Monitor</a:t>
            </a:r>
          </a:p>
          <a:p>
            <a:pPr marL="192023" indent="-192023" defTabSz="512063">
              <a:spcBef>
                <a:spcPts val="400"/>
              </a:spcBef>
              <a:defRPr sz="1792"/>
            </a:pPr>
            <a:r>
              <a:t>Ventilator, Intensive Care or portable</a:t>
            </a:r>
          </a:p>
          <a:p>
            <a:pPr marL="192023" indent="-192023" defTabSz="512063">
              <a:spcBef>
                <a:spcPts val="400"/>
              </a:spcBef>
              <a:defRPr sz="1792"/>
            </a:pPr>
            <a:r>
              <a:t>Videoconferencing system,Telemedicine</a:t>
            </a:r>
          </a:p>
          <a:p>
            <a:pPr marL="192023" indent="-192023" defTabSz="512063">
              <a:spcBef>
                <a:spcPts val="400"/>
              </a:spcBef>
              <a:defRPr sz="1792"/>
            </a:pPr>
            <a:r>
              <a:t>Warming Unit, Radiant, Infant</a:t>
            </a:r>
          </a:p>
          <a:p>
            <a:pPr marL="192023" indent="-192023" defTabSz="512063">
              <a:spcBef>
                <a:spcPts val="400"/>
              </a:spcBef>
              <a:defRPr sz="1792"/>
            </a:pPr>
            <a:r>
              <a:t>Whole Blood Coagulation Analyzer  </a:t>
            </a:r>
          </a:p>
        </p:txBody>
      </p:sp>
      <p:sp>
        <p:nvSpPr>
          <p:cNvPr id="239" name="Shape 239"/>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4" name="Core medical devices.jpg"/>
          <p:cNvPicPr>
            <a:picLocks noChangeAspect="1"/>
          </p:cNvPicPr>
          <p:nvPr/>
        </p:nvPicPr>
        <p:blipFill>
          <a:blip r:embed="rId3">
            <a:extLst/>
          </a:blip>
          <a:srcRect l="0" t="0" r="0" b="12553"/>
          <a:stretch>
            <a:fillRect/>
          </a:stretch>
        </p:blipFill>
        <p:spPr>
          <a:xfrm>
            <a:off x="3665537" y="78287"/>
            <a:ext cx="4848302" cy="5997082"/>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p:nvPr>
        </p:nvSpPr>
        <p:spPr>
          <a:xfrm>
            <a:off x="304721" y="274638"/>
            <a:ext cx="11274664" cy="1143001"/>
          </a:xfrm>
          <a:prstGeom prst="rect">
            <a:avLst/>
          </a:prstGeom>
        </p:spPr>
        <p:txBody>
          <a:bodyPr/>
          <a:lstStyle/>
          <a:p>
            <a:pPr/>
            <a:r>
              <a:t>Donations</a:t>
            </a:r>
          </a:p>
        </p:txBody>
      </p:sp>
      <p:sp>
        <p:nvSpPr>
          <p:cNvPr id="249" name="Shape 249"/>
          <p:cNvSpPr/>
          <p:nvPr>
            <p:ph type="body" idx="1"/>
          </p:nvPr>
        </p:nvSpPr>
        <p:spPr>
          <a:xfrm>
            <a:off x="304721" y="1600201"/>
            <a:ext cx="11274664" cy="4525963"/>
          </a:xfrm>
          <a:prstGeom prst="rect">
            <a:avLst/>
          </a:prstGeom>
        </p:spPr>
        <p:txBody>
          <a:bodyPr/>
          <a:lstStyle/>
          <a:p>
            <a:pPr marL="301752" indent="-301752" defTabSz="804672">
              <a:spcBef>
                <a:spcPts val="600"/>
              </a:spcBef>
              <a:defRPr sz="2816"/>
            </a:pPr>
            <a:r>
              <a:t>WHO Guidelines:</a:t>
            </a:r>
          </a:p>
          <a:p>
            <a:pPr lvl="1" marL="704087" indent="-301752" defTabSz="804672">
              <a:spcBef>
                <a:spcPts val="600"/>
              </a:spcBef>
              <a:buChar char="•"/>
              <a:defRPr sz="2816"/>
            </a:pPr>
            <a:r>
              <a:t>The donation should benefit the recipient to the maximum extent possible; </a:t>
            </a:r>
          </a:p>
          <a:p>
            <a:pPr lvl="1" marL="704087" indent="-301752" defTabSz="804672">
              <a:spcBef>
                <a:spcPts val="600"/>
              </a:spcBef>
              <a:buChar char="•"/>
              <a:defRPr sz="2816"/>
            </a:pPr>
            <a:r>
              <a:t>The donation should respect the wishes and authority of the recipient and conform to existing government policies and administrative arrangements; </a:t>
            </a:r>
          </a:p>
          <a:p>
            <a:pPr lvl="1" marL="704087" indent="-301752" defTabSz="804672">
              <a:spcBef>
                <a:spcPts val="600"/>
              </a:spcBef>
              <a:buChar char="•"/>
              <a:defRPr sz="2816"/>
            </a:pPr>
            <a:r>
              <a:t>If the quality of an item is unacceptable in the donor country, it is also unacceptable as a donation; </a:t>
            </a:r>
          </a:p>
          <a:p>
            <a:pPr lvl="1" marL="704087" indent="-301752" defTabSz="804672">
              <a:spcBef>
                <a:spcPts val="600"/>
              </a:spcBef>
              <a:buChar char="•"/>
              <a:defRPr sz="2816"/>
            </a:pPr>
            <a:r>
              <a:t>All donations should result from a need expressed by the recipient.</a:t>
            </a:r>
          </a:p>
        </p:txBody>
      </p:sp>
      <p:sp>
        <p:nvSpPr>
          <p:cNvPr id="250" name="Shape 250"/>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p:nvPr>
        </p:nvSpPr>
        <p:spPr>
          <a:xfrm>
            <a:off x="304721" y="274638"/>
            <a:ext cx="11274664" cy="1143001"/>
          </a:xfrm>
          <a:prstGeom prst="rect">
            <a:avLst/>
          </a:prstGeom>
        </p:spPr>
        <p:txBody>
          <a:bodyPr/>
          <a:lstStyle/>
          <a:p>
            <a:pPr/>
            <a:r>
              <a:t>Device Planing Wrap Up</a:t>
            </a:r>
          </a:p>
        </p:txBody>
      </p:sp>
      <p:sp>
        <p:nvSpPr>
          <p:cNvPr id="253" name="Shape 253"/>
          <p:cNvSpPr/>
          <p:nvPr>
            <p:ph type="body" idx="1"/>
          </p:nvPr>
        </p:nvSpPr>
        <p:spPr>
          <a:xfrm>
            <a:off x="304721" y="1600201"/>
            <a:ext cx="11274664" cy="4525963"/>
          </a:xfrm>
          <a:prstGeom prst="rect">
            <a:avLst/>
          </a:prstGeom>
        </p:spPr>
        <p:txBody>
          <a:bodyPr/>
          <a:lstStyle/>
          <a:p>
            <a:pPr/>
            <a:r>
              <a:t>Start with public health problem, work backwards to device</a:t>
            </a:r>
          </a:p>
          <a:p>
            <a:pPr/>
            <a:r>
              <a:t>Availability, Accessibility, Appropriateness, and Affordability</a:t>
            </a:r>
          </a:p>
          <a:p>
            <a:pPr/>
            <a:r>
              <a:t>Consult WHO resources, other guidelines</a:t>
            </a:r>
          </a:p>
        </p:txBody>
      </p:sp>
      <p:sp>
        <p:nvSpPr>
          <p:cNvPr id="254" name="Shape 254"/>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p:nvPr>
        </p:nvSpPr>
        <p:spPr>
          <a:xfrm>
            <a:off x="304721" y="274638"/>
            <a:ext cx="11274664" cy="1143001"/>
          </a:xfrm>
          <a:prstGeom prst="rect">
            <a:avLst/>
          </a:prstGeom>
        </p:spPr>
        <p:txBody>
          <a:bodyPr/>
          <a:lstStyle/>
          <a:p>
            <a:pPr/>
            <a:r>
              <a:t>Keeping Devices Working</a:t>
            </a:r>
          </a:p>
        </p:txBody>
      </p:sp>
      <p:sp>
        <p:nvSpPr>
          <p:cNvPr id="257" name="Shape 257"/>
          <p:cNvSpPr/>
          <p:nvPr>
            <p:ph type="body" idx="1"/>
          </p:nvPr>
        </p:nvSpPr>
        <p:spPr>
          <a:xfrm>
            <a:off x="304721" y="1600201"/>
            <a:ext cx="11274664" cy="4525963"/>
          </a:xfrm>
          <a:prstGeom prst="rect">
            <a:avLst/>
          </a:prstGeom>
        </p:spPr>
        <p:txBody>
          <a:bodyPr/>
          <a:lstStyle/>
          <a:p>
            <a:pPr/>
            <a:r>
              <a:t>Preventative Maintenance vs. Corrective Maintenance</a:t>
            </a:r>
          </a:p>
          <a:p>
            <a:pPr/>
            <a:r>
              <a:t>Spares and consumables</a:t>
            </a:r>
          </a:p>
          <a:p>
            <a:pPr/>
            <a:r>
              <a:t>Tools and techniques</a:t>
            </a:r>
          </a:p>
        </p:txBody>
      </p:sp>
      <p:sp>
        <p:nvSpPr>
          <p:cNvPr id="258" name="Shape 258"/>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p:nvPr>
        </p:nvSpPr>
        <p:spPr>
          <a:xfrm>
            <a:off x="304721" y="274638"/>
            <a:ext cx="11274664" cy="1143001"/>
          </a:xfrm>
          <a:prstGeom prst="rect">
            <a:avLst/>
          </a:prstGeom>
        </p:spPr>
        <p:txBody>
          <a:bodyPr/>
          <a:lstStyle/>
          <a:p>
            <a:pPr/>
            <a:r>
              <a:t>Preventive Maintenance</a:t>
            </a:r>
          </a:p>
        </p:txBody>
      </p:sp>
      <p:sp>
        <p:nvSpPr>
          <p:cNvPr id="261" name="Shape 261"/>
          <p:cNvSpPr/>
          <p:nvPr>
            <p:ph type="body" idx="1"/>
          </p:nvPr>
        </p:nvSpPr>
        <p:spPr>
          <a:xfrm>
            <a:off x="304721" y="1600201"/>
            <a:ext cx="11274664" cy="4525963"/>
          </a:xfrm>
          <a:prstGeom prst="rect">
            <a:avLst/>
          </a:prstGeom>
        </p:spPr>
        <p:txBody>
          <a:bodyPr/>
          <a:lstStyle/>
          <a:p>
            <a:pPr/>
            <a:r>
              <a:t>PM schedule</a:t>
            </a:r>
          </a:p>
          <a:p>
            <a:pPr lvl="1" marL="800100" indent="-342900">
              <a:buChar char="•"/>
            </a:pPr>
            <a:r>
              <a:t>Often specified by manufacturer, otherwise assess risk</a:t>
            </a:r>
          </a:p>
          <a:p>
            <a:pPr/>
            <a:r>
              <a:t>Check cords and connections</a:t>
            </a:r>
          </a:p>
          <a:p>
            <a:pPr/>
            <a:r>
              <a:t>Lubricate moving parts</a:t>
            </a:r>
          </a:p>
          <a:p>
            <a:pPr/>
            <a:r>
              <a:t>Replace batteries, o-rings </a:t>
            </a:r>
          </a:p>
          <a:p>
            <a:pPr/>
            <a:r>
              <a:t>Check level of paper and other consumables</a:t>
            </a:r>
          </a:p>
          <a:p>
            <a:pPr/>
            <a:r>
              <a:t>Label device with date of maintenance, keep central log</a:t>
            </a:r>
          </a:p>
          <a:p>
            <a:pPr/>
            <a:r>
              <a:t>Remove batteries for long periods of storage</a:t>
            </a:r>
          </a:p>
        </p:txBody>
      </p:sp>
      <p:sp>
        <p:nvSpPr>
          <p:cNvPr id="262" name="Shape 262"/>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p:nvPr>
        </p:nvSpPr>
        <p:spPr>
          <a:xfrm>
            <a:off x="304721" y="274638"/>
            <a:ext cx="11274664" cy="1143001"/>
          </a:xfrm>
          <a:prstGeom prst="rect">
            <a:avLst/>
          </a:prstGeom>
        </p:spPr>
        <p:txBody>
          <a:bodyPr/>
          <a:lstStyle/>
          <a:p>
            <a:pPr/>
            <a:r>
              <a:t>Corrective Maintenance (Repairs)</a:t>
            </a:r>
          </a:p>
        </p:txBody>
      </p:sp>
      <p:sp>
        <p:nvSpPr>
          <p:cNvPr id="267" name="Shape 267"/>
          <p:cNvSpPr/>
          <p:nvPr>
            <p:ph type="body" idx="1"/>
          </p:nvPr>
        </p:nvSpPr>
        <p:spPr>
          <a:xfrm>
            <a:off x="304721" y="1600201"/>
            <a:ext cx="11274664" cy="4525963"/>
          </a:xfrm>
          <a:prstGeom prst="rect">
            <a:avLst/>
          </a:prstGeom>
        </p:spPr>
        <p:txBody>
          <a:bodyPr/>
          <a:lstStyle/>
          <a:p>
            <a:pPr marL="312039" indent="-312039" defTabSz="832104">
              <a:spcBef>
                <a:spcPts val="600"/>
              </a:spcBef>
              <a:defRPr sz="2912"/>
            </a:pPr>
            <a:r>
              <a:t>Learn your devices</a:t>
            </a:r>
          </a:p>
          <a:p>
            <a:pPr lvl="1" marL="728091" indent="-312039" defTabSz="832104">
              <a:spcBef>
                <a:spcPts val="600"/>
              </a:spcBef>
              <a:buChar char="•"/>
              <a:defRPr sz="2912"/>
            </a:pPr>
            <a:r>
              <a:t>X ray, patient monitors, electrosurgical unit, blood pressure device, EKG most likely to need repairs</a:t>
            </a:r>
          </a:p>
          <a:p>
            <a:pPr lvl="1" marL="728091" indent="-312039" defTabSz="832104">
              <a:spcBef>
                <a:spcPts val="600"/>
              </a:spcBef>
              <a:buChar char="•"/>
              <a:defRPr sz="2912"/>
            </a:pPr>
            <a:r>
              <a:t>Find a repair or users manual</a:t>
            </a:r>
          </a:p>
          <a:p>
            <a:pPr marL="312039" indent="-312039" defTabSz="832104">
              <a:spcBef>
                <a:spcPts val="600"/>
              </a:spcBef>
              <a:defRPr sz="2912"/>
            </a:pPr>
            <a:r>
              <a:t>Common Causes of Downtime:</a:t>
            </a:r>
          </a:p>
          <a:p>
            <a:pPr lvl="1" marL="728091" indent="-312039" defTabSz="832104">
              <a:spcBef>
                <a:spcPts val="600"/>
              </a:spcBef>
              <a:buChar char="•"/>
              <a:defRPr sz="2912"/>
            </a:pPr>
            <a:r>
              <a:t>Loose connections</a:t>
            </a:r>
          </a:p>
          <a:p>
            <a:pPr lvl="1" marL="728091" indent="-312039" defTabSz="832104">
              <a:spcBef>
                <a:spcPts val="600"/>
              </a:spcBef>
              <a:buChar char="•"/>
              <a:defRPr sz="2912"/>
            </a:pPr>
            <a:r>
              <a:t>Blown fuses</a:t>
            </a:r>
          </a:p>
          <a:p>
            <a:pPr lvl="1" marL="728091" indent="-312039" defTabSz="832104">
              <a:spcBef>
                <a:spcPts val="600"/>
              </a:spcBef>
              <a:buChar char="•"/>
              <a:defRPr sz="2912"/>
            </a:pPr>
            <a:r>
              <a:t>Out of supply</a:t>
            </a:r>
          </a:p>
          <a:p>
            <a:pPr lvl="1" marL="728091" indent="-312039" defTabSz="832104">
              <a:spcBef>
                <a:spcPts val="600"/>
              </a:spcBef>
              <a:buChar char="•"/>
              <a:defRPr sz="2912"/>
            </a:pPr>
            <a:r>
              <a:t>Parts worn out</a:t>
            </a:r>
          </a:p>
        </p:txBody>
      </p:sp>
      <p:sp>
        <p:nvSpPr>
          <p:cNvPr id="268" name="Shape 268"/>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p:nvPr>
        </p:nvSpPr>
        <p:spPr>
          <a:xfrm>
            <a:off x="304721" y="274638"/>
            <a:ext cx="11274664" cy="1143001"/>
          </a:xfrm>
          <a:prstGeom prst="rect">
            <a:avLst/>
          </a:prstGeom>
        </p:spPr>
        <p:txBody>
          <a:bodyPr/>
          <a:lstStyle/>
          <a:p>
            <a:pPr/>
            <a:r>
              <a:t>Tool Kit</a:t>
            </a:r>
          </a:p>
        </p:txBody>
      </p:sp>
      <p:sp>
        <p:nvSpPr>
          <p:cNvPr id="273" name="Shape 273"/>
          <p:cNvSpPr/>
          <p:nvPr>
            <p:ph type="body" idx="1"/>
          </p:nvPr>
        </p:nvSpPr>
        <p:spPr>
          <a:xfrm>
            <a:off x="304721" y="1600201"/>
            <a:ext cx="11274664" cy="4525963"/>
          </a:xfrm>
          <a:prstGeom prst="rect">
            <a:avLst/>
          </a:prstGeom>
        </p:spPr>
        <p:txBody>
          <a:bodyPr/>
          <a:lstStyle/>
          <a:p>
            <a:pPr marL="301752" indent="-301752" defTabSz="804672">
              <a:spcBef>
                <a:spcPts val="600"/>
              </a:spcBef>
              <a:defRPr sz="2816"/>
            </a:pPr>
            <a:r>
              <a:t>Multimeter</a:t>
            </a:r>
          </a:p>
          <a:p>
            <a:pPr marL="301752" indent="-301752" defTabSz="804672">
              <a:spcBef>
                <a:spcPts val="600"/>
              </a:spcBef>
              <a:defRPr sz="2816"/>
            </a:pPr>
            <a:r>
              <a:t>6 way screwdriver</a:t>
            </a:r>
          </a:p>
          <a:p>
            <a:pPr marL="301752" indent="-301752" defTabSz="804672">
              <a:spcBef>
                <a:spcPts val="600"/>
              </a:spcBef>
              <a:defRPr sz="2816"/>
            </a:pPr>
            <a:r>
              <a:t>Watchmaker screwdrivers</a:t>
            </a:r>
          </a:p>
          <a:p>
            <a:pPr marL="301752" indent="-301752" defTabSz="804672">
              <a:spcBef>
                <a:spcPts val="600"/>
              </a:spcBef>
              <a:defRPr sz="2816"/>
            </a:pPr>
            <a:r>
              <a:t>Allen set (metric, standard)</a:t>
            </a:r>
          </a:p>
          <a:p>
            <a:pPr marL="301752" indent="-301752" defTabSz="804672">
              <a:spcBef>
                <a:spcPts val="600"/>
              </a:spcBef>
              <a:defRPr sz="2816"/>
            </a:pPr>
            <a:r>
              <a:t>Pliers</a:t>
            </a:r>
          </a:p>
          <a:p>
            <a:pPr marL="301752" indent="-301752" defTabSz="804672">
              <a:spcBef>
                <a:spcPts val="600"/>
              </a:spcBef>
              <a:defRPr sz="2816"/>
            </a:pPr>
            <a:r>
              <a:t>Adjustable wrench</a:t>
            </a:r>
          </a:p>
          <a:p>
            <a:pPr marL="301752" indent="-301752" defTabSz="804672">
              <a:spcBef>
                <a:spcPts val="600"/>
              </a:spcBef>
              <a:defRPr sz="2816"/>
            </a:pPr>
            <a:r>
              <a:t>Flashlight</a:t>
            </a:r>
          </a:p>
          <a:p>
            <a:pPr marL="301752" indent="-301752" defTabSz="804672">
              <a:spcBef>
                <a:spcPts val="600"/>
              </a:spcBef>
              <a:defRPr sz="2816"/>
            </a:pPr>
            <a:r>
              <a:t>Torx? Check fittings</a:t>
            </a:r>
          </a:p>
          <a:p>
            <a:pPr marL="301752" indent="-301752" defTabSz="804672">
              <a:spcBef>
                <a:spcPts val="600"/>
              </a:spcBef>
              <a:defRPr sz="2816"/>
            </a:pPr>
            <a:r>
              <a:t>Light oil (tri-flo, not wd-40)</a:t>
            </a:r>
          </a:p>
        </p:txBody>
      </p:sp>
      <p:sp>
        <p:nvSpPr>
          <p:cNvPr id="274" name="Shape 274"/>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5" name="pasted-image.tiff"/>
          <p:cNvPicPr>
            <a:picLocks noChangeAspect="1"/>
          </p:cNvPicPr>
          <p:nvPr/>
        </p:nvPicPr>
        <p:blipFill>
          <a:blip r:embed="rId2">
            <a:extLst/>
          </a:blip>
          <a:srcRect l="17218" t="4162" r="10075" b="10327"/>
          <a:stretch>
            <a:fillRect/>
          </a:stretch>
        </p:blipFill>
        <p:spPr>
          <a:xfrm>
            <a:off x="7148157" y="1586951"/>
            <a:ext cx="3674609" cy="4321698"/>
          </a:xfrm>
          <a:prstGeom prst="rect">
            <a:avLst/>
          </a:prstGeom>
          <a:ln w="12700">
            <a:miter lim="400000"/>
          </a:ln>
        </p:spPr>
      </p:pic>
      <p:pic>
        <p:nvPicPr>
          <p:cNvPr id="276" name="pasted-image.tiff"/>
          <p:cNvPicPr>
            <a:picLocks noChangeAspect="1"/>
          </p:cNvPicPr>
          <p:nvPr/>
        </p:nvPicPr>
        <p:blipFill>
          <a:blip r:embed="rId3">
            <a:extLst/>
          </a:blip>
          <a:stretch>
            <a:fillRect/>
          </a:stretch>
        </p:blipFill>
        <p:spPr>
          <a:xfrm>
            <a:off x="6378066" y="1980994"/>
            <a:ext cx="4494607" cy="3156213"/>
          </a:xfrm>
          <a:prstGeom prst="rect">
            <a:avLst/>
          </a:prstGeom>
          <a:ln w="12700">
            <a:miter lim="400000"/>
          </a:ln>
        </p:spPr>
      </p:pic>
      <p:pic>
        <p:nvPicPr>
          <p:cNvPr id="277" name="pasted-image.tiff"/>
          <p:cNvPicPr>
            <a:picLocks noChangeAspect="1"/>
          </p:cNvPicPr>
          <p:nvPr/>
        </p:nvPicPr>
        <p:blipFill>
          <a:blip r:embed="rId4">
            <a:extLst/>
          </a:blip>
          <a:stretch>
            <a:fillRect/>
          </a:stretch>
        </p:blipFill>
        <p:spPr>
          <a:xfrm>
            <a:off x="5646999" y="2105443"/>
            <a:ext cx="5500600" cy="3199515"/>
          </a:xfrm>
          <a:prstGeom prst="rect">
            <a:avLst/>
          </a:prstGeom>
          <a:ln w="12700">
            <a:miter lim="400000"/>
          </a:ln>
        </p:spPr>
      </p:pic>
      <p:pic>
        <p:nvPicPr>
          <p:cNvPr id="278" name="pasted-image.tiff"/>
          <p:cNvPicPr>
            <a:picLocks noChangeAspect="1"/>
          </p:cNvPicPr>
          <p:nvPr/>
        </p:nvPicPr>
        <p:blipFill>
          <a:blip r:embed="rId5">
            <a:extLst/>
          </a:blip>
          <a:stretch>
            <a:fillRect/>
          </a:stretch>
        </p:blipFill>
        <p:spPr>
          <a:xfrm>
            <a:off x="6159944" y="1589047"/>
            <a:ext cx="5290385" cy="4232307"/>
          </a:xfrm>
          <a:prstGeom prst="rect">
            <a:avLst/>
          </a:prstGeom>
          <a:ln w="12700">
            <a:miter lim="400000"/>
          </a:ln>
        </p:spPr>
      </p:pic>
      <p:pic>
        <p:nvPicPr>
          <p:cNvPr id="279" name="pasted-image.tiff"/>
          <p:cNvPicPr>
            <a:picLocks noChangeAspect="1"/>
          </p:cNvPicPr>
          <p:nvPr/>
        </p:nvPicPr>
        <p:blipFill>
          <a:blip r:embed="rId6">
            <a:extLst/>
          </a:blip>
          <a:stretch>
            <a:fillRect/>
          </a:stretch>
        </p:blipFill>
        <p:spPr>
          <a:xfrm>
            <a:off x="5745020" y="2285076"/>
            <a:ext cx="5304558" cy="3156213"/>
          </a:xfrm>
          <a:prstGeom prst="rect">
            <a:avLst/>
          </a:prstGeom>
          <a:ln w="12700">
            <a:miter lim="400000"/>
          </a:ln>
        </p:spPr>
      </p:pic>
      <p:pic>
        <p:nvPicPr>
          <p:cNvPr id="280" name="pasted-image.tiff"/>
          <p:cNvPicPr>
            <a:picLocks noChangeAspect="1"/>
          </p:cNvPicPr>
          <p:nvPr/>
        </p:nvPicPr>
        <p:blipFill>
          <a:blip r:embed="rId7">
            <a:extLst/>
          </a:blip>
          <a:stretch>
            <a:fillRect/>
          </a:stretch>
        </p:blipFill>
        <p:spPr>
          <a:xfrm>
            <a:off x="5630136" y="2378000"/>
            <a:ext cx="6350001" cy="2362201"/>
          </a:xfrm>
          <a:prstGeom prst="rect">
            <a:avLst/>
          </a:prstGeom>
          <a:ln w="12700">
            <a:miter lim="400000"/>
          </a:ln>
        </p:spPr>
      </p:pic>
      <p:pic>
        <p:nvPicPr>
          <p:cNvPr id="281" name="pasted-image.tiff"/>
          <p:cNvPicPr>
            <a:picLocks noChangeAspect="1"/>
          </p:cNvPicPr>
          <p:nvPr/>
        </p:nvPicPr>
        <p:blipFill>
          <a:blip r:embed="rId8">
            <a:extLst/>
          </a:blip>
          <a:stretch>
            <a:fillRect/>
          </a:stretch>
        </p:blipFill>
        <p:spPr>
          <a:xfrm>
            <a:off x="5803831" y="1644422"/>
            <a:ext cx="5643077" cy="4232308"/>
          </a:xfrm>
          <a:prstGeom prst="rect">
            <a:avLst/>
          </a:prstGeom>
          <a:ln w="12700">
            <a:miter lim="400000"/>
          </a:ln>
        </p:spPr>
      </p:pic>
      <p:pic>
        <p:nvPicPr>
          <p:cNvPr id="282" name="pasted-image.tiff"/>
          <p:cNvPicPr>
            <a:picLocks noChangeAspect="1"/>
          </p:cNvPicPr>
          <p:nvPr/>
        </p:nvPicPr>
        <p:blipFill>
          <a:blip r:embed="rId9">
            <a:extLst/>
          </a:blip>
          <a:stretch>
            <a:fillRect/>
          </a:stretch>
        </p:blipFill>
        <p:spPr>
          <a:xfrm>
            <a:off x="7936605" y="1228218"/>
            <a:ext cx="1737063" cy="466176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2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7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6" fill="hold">
                                  <p:stCondLst>
                                    <p:cond delay="0"/>
                                  </p:stCondLst>
                                  <p:iterate type="el" backwards="0">
                                    <p:tmAbs val="0"/>
                                  </p:iterate>
                                  <p:childTnLst>
                                    <p:set>
                                      <p:cBhvr>
                                        <p:cTn id="26" fill="hold">
                                          <p:stCondLst>
                                            <p:cond delay="0"/>
                                          </p:stCondLst>
                                        </p:cTn>
                                        <p:tgtEl>
                                          <p:spTgt spid="27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8" fill="hold">
                                  <p:stCondLst>
                                    <p:cond delay="0"/>
                                  </p:stCondLst>
                                  <p:iterate type="el" backwards="0">
                                    <p:tmAbs val="0"/>
                                  </p:iterate>
                                  <p:childTnLst>
                                    <p:set>
                                      <p:cBhvr>
                                        <p:cTn id="34" fill="hold">
                                          <p:stCondLst>
                                            <p:cond delay="0"/>
                                          </p:stCondLst>
                                        </p:cTn>
                                        <p:tgtEl>
                                          <p:spTgt spid="27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xit" nodeType="clickEffect" presetSubtype="0" presetID="1" grpId="10" fill="hold">
                                  <p:stCondLst>
                                    <p:cond delay="0"/>
                                  </p:stCondLst>
                                  <p:iterate type="el" backwards="0">
                                    <p:tmAbs val="0"/>
                                  </p:iterate>
                                  <p:childTnLst>
                                    <p:set>
                                      <p:cBhvr>
                                        <p:cTn id="42" fill="hold">
                                          <p:stCondLst>
                                            <p:cond delay="0"/>
                                          </p:stCondLst>
                                        </p:cTn>
                                        <p:tgtEl>
                                          <p:spTgt spid="27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2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xit" nodeType="clickEffect" presetSubtype="0" presetID="1" grpId="12" fill="hold">
                                  <p:stCondLst>
                                    <p:cond delay="0"/>
                                  </p:stCondLst>
                                  <p:iterate type="el" backwards="0">
                                    <p:tmAbs val="0"/>
                                  </p:iterate>
                                  <p:childTnLst>
                                    <p:set>
                                      <p:cBhvr>
                                        <p:cTn id="50" fill="hold">
                                          <p:stCondLst>
                                            <p:cond delay="0"/>
                                          </p:stCondLst>
                                        </p:cTn>
                                        <p:tgtEl>
                                          <p:spTgt spid="2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2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xit" nodeType="clickEffect" presetSubtype="0" presetID="1" grpId="14" fill="hold">
                                  <p:stCondLst>
                                    <p:cond delay="0"/>
                                  </p:stCondLst>
                                  <p:iterate type="el" backwards="0">
                                    <p:tmAbs val="0"/>
                                  </p:iterate>
                                  <p:childTnLst>
                                    <p:set>
                                      <p:cBhvr>
                                        <p:cTn id="58" fill="hold">
                                          <p:stCondLst>
                                            <p:cond delay="0"/>
                                          </p:stCondLst>
                                        </p:cTn>
                                        <p:tgtEl>
                                          <p:spTgt spid="28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5" fill="hold">
                                  <p:stCondLst>
                                    <p:cond delay="0"/>
                                  </p:stCondLst>
                                  <p:iterate type="el" backwards="0">
                                    <p:tmAbs val="0"/>
                                  </p:iterate>
                                  <p:childTnLst>
                                    <p:set>
                                      <p:cBhvr>
                                        <p:cTn id="62" fill="hold"/>
                                        <p:tgtEl>
                                          <p:spTgt spid="2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xit" nodeType="clickEffect" presetSubtype="0" presetID="1" grpId="16" fill="hold">
                                  <p:stCondLst>
                                    <p:cond delay="0"/>
                                  </p:stCondLst>
                                  <p:iterate type="el" backwards="0">
                                    <p:tmAbs val="0"/>
                                  </p:iterate>
                                  <p:childTnLst>
                                    <p:set>
                                      <p:cBhvr>
                                        <p:cTn id="66" fill="hold">
                                          <p:stCondLst>
                                            <p:cond delay="0"/>
                                          </p:stCondLst>
                                        </p:cTn>
                                        <p:tgtEl>
                                          <p:spTgt spid="2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5"/>
      <p:bldP build="whole" bldLvl="1" animBg="1" rev="0" advAuto="0" spid="282" grpId="16"/>
      <p:bldP build="whole" bldLvl="1" animBg="1" rev="0" advAuto="0" spid="276" grpId="3"/>
      <p:bldP build="whole" bldLvl="1" animBg="1" rev="0" advAuto="0" spid="277" grpId="5"/>
      <p:bldP build="whole" bldLvl="1" animBg="1" rev="0" advAuto="0" spid="277" grpId="6"/>
      <p:bldP build="whole" bldLvl="1" animBg="1" rev="0" advAuto="0" spid="276" grpId="4"/>
      <p:bldP build="whole" bldLvl="1" animBg="1" rev="0" advAuto="0" spid="275" grpId="1"/>
      <p:bldP build="whole" bldLvl="1" animBg="1" rev="0" advAuto="0" spid="275" grpId="2"/>
      <p:bldP build="whole" bldLvl="1" animBg="1" rev="0" advAuto="0" spid="281" grpId="13"/>
      <p:bldP build="whole" bldLvl="1" animBg="1" rev="0" advAuto="0" spid="281" grpId="14"/>
      <p:bldP build="whole" bldLvl="1" animBg="1" rev="0" advAuto="0" spid="280" grpId="11"/>
      <p:bldP build="whole" bldLvl="1" animBg="1" rev="0" advAuto="0" spid="280" grpId="12"/>
      <p:bldP build="whole" bldLvl="1" animBg="1" rev="0" advAuto="0" spid="278" grpId="7"/>
      <p:bldP build="whole" bldLvl="1" animBg="1" rev="0" advAuto="0" spid="278" grpId="8"/>
      <p:bldP build="whole" bldLvl="1" animBg="1" rev="0" advAuto="0" spid="279" grpId="9"/>
      <p:bldP build="whole" bldLvl="1" animBg="1" rev="0" advAuto="0" spid="279" grpId="10"/>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xfrm>
            <a:off x="304721" y="274638"/>
            <a:ext cx="11274664" cy="1143001"/>
          </a:xfrm>
          <a:prstGeom prst="rect">
            <a:avLst/>
          </a:prstGeom>
        </p:spPr>
        <p:txBody>
          <a:bodyPr/>
          <a:lstStyle/>
          <a:p>
            <a:pPr/>
            <a:r>
              <a:t>Electrical 101</a:t>
            </a:r>
          </a:p>
        </p:txBody>
      </p:sp>
      <p:sp>
        <p:nvSpPr>
          <p:cNvPr id="285" name="Shape 285"/>
          <p:cNvSpPr/>
          <p:nvPr>
            <p:ph type="body" idx="1"/>
          </p:nvPr>
        </p:nvSpPr>
        <p:spPr>
          <a:xfrm>
            <a:off x="304721" y="1600201"/>
            <a:ext cx="11274664" cy="4525963"/>
          </a:xfrm>
          <a:prstGeom prst="rect">
            <a:avLst/>
          </a:prstGeom>
        </p:spPr>
        <p:txBody>
          <a:bodyPr/>
          <a:lstStyle/>
          <a:p>
            <a:pPr/>
            <a:r>
              <a:t>Electrons flowing from point A to point B</a:t>
            </a:r>
          </a:p>
          <a:p>
            <a:pPr/>
            <a:r>
              <a:t>Voltage/Amplitude as a waterfall</a:t>
            </a:r>
          </a:p>
          <a:p>
            <a:pPr/>
            <a:r>
              <a:t>DC vs. AC</a:t>
            </a:r>
          </a:p>
          <a:p>
            <a:pPr/>
            <a:r>
              <a:t>Purpose of grounding</a:t>
            </a:r>
          </a:p>
          <a:p>
            <a:pPr/>
            <a:r>
              <a:t>Fuse vs. breaker</a:t>
            </a:r>
          </a:p>
          <a:p>
            <a:pPr/>
            <a:r>
              <a:t>Electric vs. electronic</a:t>
            </a:r>
          </a:p>
          <a:p>
            <a:pPr/>
            <a:r>
              <a:t>Voltage adapter vs. plug adapter</a:t>
            </a:r>
          </a:p>
          <a:p>
            <a:pPr/>
            <a:r>
              <a:t>The different grids you will encounter</a:t>
            </a:r>
          </a:p>
        </p:txBody>
      </p:sp>
      <p:sp>
        <p:nvSpPr>
          <p:cNvPr id="286" name="Shape 286"/>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7" name="pasted-image.tiff"/>
          <p:cNvPicPr>
            <a:picLocks noChangeAspect="1"/>
          </p:cNvPicPr>
          <p:nvPr/>
        </p:nvPicPr>
        <p:blipFill>
          <a:blip r:embed="rId3">
            <a:extLst/>
          </a:blip>
          <a:srcRect l="22518" t="0" r="22518" b="0"/>
          <a:stretch>
            <a:fillRect/>
          </a:stretch>
        </p:blipFill>
        <p:spPr>
          <a:xfrm>
            <a:off x="8908757" y="2163366"/>
            <a:ext cx="2542389" cy="3399804"/>
          </a:xfrm>
          <a:prstGeom prst="rect">
            <a:avLst/>
          </a:prstGeom>
          <a:ln w="12700">
            <a:miter lim="400000"/>
          </a:ln>
        </p:spPr>
      </p:pic>
      <p:pic>
        <p:nvPicPr>
          <p:cNvPr id="288" name="pasted-image.tiff"/>
          <p:cNvPicPr>
            <a:picLocks noChangeAspect="1"/>
          </p:cNvPicPr>
          <p:nvPr/>
        </p:nvPicPr>
        <p:blipFill>
          <a:blip r:embed="rId4">
            <a:extLst/>
          </a:blip>
          <a:stretch>
            <a:fillRect/>
          </a:stretch>
        </p:blipFill>
        <p:spPr>
          <a:xfrm>
            <a:off x="6981494" y="2404249"/>
            <a:ext cx="4901237" cy="224664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2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2"/>
      <p:bldP build="whole" bldLvl="1" animBg="1" rev="0" advAuto="0" spid="288" grpId="3"/>
      <p:bldP build="whole" bldLvl="1" animBg="1" rev="0" advAuto="0" spid="287"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title"/>
          </p:nvPr>
        </p:nvSpPr>
        <p:spPr>
          <a:prstGeom prst="rect">
            <a:avLst/>
          </a:prstGeom>
        </p:spPr>
        <p:txBody>
          <a:bodyPr/>
          <a:lstStyle/>
          <a:p>
            <a:pPr/>
            <a:r>
              <a:t>Outlet Types Around the World</a:t>
            </a:r>
          </a:p>
        </p:txBody>
      </p:sp>
      <p:sp>
        <p:nvSpPr>
          <p:cNvPr id="293" name="Shape 29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4" name="pasted-image.tiff"/>
          <p:cNvPicPr>
            <a:picLocks noChangeAspect="1"/>
          </p:cNvPicPr>
          <p:nvPr/>
        </p:nvPicPr>
        <p:blipFill>
          <a:blip r:embed="rId2">
            <a:extLst/>
          </a:blip>
          <a:stretch>
            <a:fillRect/>
          </a:stretch>
        </p:blipFill>
        <p:spPr>
          <a:xfrm>
            <a:off x="2958741" y="1169695"/>
            <a:ext cx="6261818" cy="5009454"/>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304721" y="274638"/>
            <a:ext cx="11274664" cy="1143001"/>
          </a:xfrm>
          <a:prstGeom prst="rect">
            <a:avLst/>
          </a:prstGeom>
        </p:spPr>
        <p:txBody>
          <a:bodyPr/>
          <a:lstStyle/>
          <a:p>
            <a:pPr/>
            <a:r>
              <a:t>Introduction</a:t>
            </a:r>
          </a:p>
        </p:txBody>
      </p:sp>
      <p:sp>
        <p:nvSpPr>
          <p:cNvPr id="141" name="Shape 141"/>
          <p:cNvSpPr/>
          <p:nvPr>
            <p:ph type="body" idx="1"/>
          </p:nvPr>
        </p:nvSpPr>
        <p:spPr>
          <a:xfrm>
            <a:off x="304721" y="1600201"/>
            <a:ext cx="11274664" cy="4525963"/>
          </a:xfrm>
          <a:prstGeom prst="rect">
            <a:avLst/>
          </a:prstGeom>
        </p:spPr>
        <p:txBody>
          <a:bodyPr/>
          <a:lstStyle/>
          <a:p>
            <a:pPr/>
            <a:r>
              <a:t>WHO: Availability, Accessibility, Appropriateness, and Affordability </a:t>
            </a:r>
          </a:p>
          <a:p>
            <a:pPr/>
            <a:r>
              <a:t>Focus on outcomes</a:t>
            </a:r>
          </a:p>
          <a:p>
            <a:pPr/>
            <a:r>
              <a:t>Case studies</a:t>
            </a:r>
          </a:p>
          <a:p>
            <a:pPr/>
            <a:r>
              <a:t>Electrical 101</a:t>
            </a:r>
          </a:p>
          <a:p>
            <a:pPr/>
            <a:r>
              <a:t>Device repair</a:t>
            </a:r>
          </a:p>
        </p:txBody>
      </p:sp>
      <p:sp>
        <p:nvSpPr>
          <p:cNvPr id="142" name="Shape 142"/>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p:nvPr>
        </p:nvSpPr>
        <p:spPr>
          <a:prstGeom prst="rect">
            <a:avLst/>
          </a:prstGeom>
        </p:spPr>
        <p:txBody>
          <a:bodyPr/>
          <a:lstStyle/>
          <a:p>
            <a:pPr/>
            <a:r>
              <a:t>Electrical Supply Around the World</a:t>
            </a:r>
          </a:p>
        </p:txBody>
      </p:sp>
      <p:sp>
        <p:nvSpPr>
          <p:cNvPr id="297" name="Shape 29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pasted-image.tiff"/>
          <p:cNvPicPr>
            <a:picLocks noChangeAspect="1"/>
          </p:cNvPicPr>
          <p:nvPr/>
        </p:nvPicPr>
        <p:blipFill>
          <a:blip r:embed="rId2">
            <a:extLst/>
          </a:blip>
          <a:stretch>
            <a:fillRect/>
          </a:stretch>
        </p:blipFill>
        <p:spPr>
          <a:xfrm>
            <a:off x="2785598" y="1214795"/>
            <a:ext cx="6608104" cy="4748809"/>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xfrm>
            <a:off x="304721" y="274638"/>
            <a:ext cx="11274664" cy="1143001"/>
          </a:xfrm>
          <a:prstGeom prst="rect">
            <a:avLst/>
          </a:prstGeom>
        </p:spPr>
        <p:txBody>
          <a:bodyPr/>
          <a:lstStyle/>
          <a:p>
            <a:pPr/>
            <a:r>
              <a:t>Thinking Like an Engineer</a:t>
            </a:r>
          </a:p>
        </p:txBody>
      </p:sp>
      <p:sp>
        <p:nvSpPr>
          <p:cNvPr id="301" name="Shape 301"/>
          <p:cNvSpPr/>
          <p:nvPr>
            <p:ph type="body" sz="half" idx="1"/>
          </p:nvPr>
        </p:nvSpPr>
        <p:spPr>
          <a:xfrm>
            <a:off x="304721" y="1600201"/>
            <a:ext cx="11274664" cy="2772994"/>
          </a:xfrm>
          <a:prstGeom prst="rect">
            <a:avLst/>
          </a:prstGeom>
        </p:spPr>
        <p:txBody>
          <a:bodyPr/>
          <a:lstStyle/>
          <a:p>
            <a:pPr marL="277749" indent="-277749" defTabSz="740663">
              <a:spcBef>
                <a:spcPts val="600"/>
              </a:spcBef>
              <a:defRPr sz="2592"/>
            </a:pPr>
            <a:r>
              <a:t>Unplug the device!</a:t>
            </a:r>
          </a:p>
          <a:p>
            <a:pPr marL="277749" indent="-277749" defTabSz="740663">
              <a:spcBef>
                <a:spcPts val="600"/>
              </a:spcBef>
              <a:defRPr sz="2592"/>
            </a:pPr>
            <a:r>
              <a:t>Start with what works, and move forward</a:t>
            </a:r>
          </a:p>
          <a:p>
            <a:pPr marL="277749" indent="-277749" defTabSz="740663">
              <a:spcBef>
                <a:spcPts val="600"/>
              </a:spcBef>
              <a:defRPr sz="2592"/>
            </a:pPr>
            <a:r>
              <a:t>Learn where the fuse box is</a:t>
            </a:r>
          </a:p>
          <a:p>
            <a:pPr marL="277749" indent="-277749" defTabSz="740663">
              <a:spcBef>
                <a:spcPts val="600"/>
              </a:spcBef>
              <a:defRPr sz="2592"/>
            </a:pPr>
            <a:r>
              <a:t>Check power before and after fuses</a:t>
            </a:r>
          </a:p>
          <a:p>
            <a:pPr marL="277749" indent="-277749" defTabSz="740663">
              <a:spcBef>
                <a:spcPts val="600"/>
              </a:spcBef>
              <a:defRPr sz="2592"/>
            </a:pPr>
            <a:r>
              <a:t>Should the faulty part be repaired or replaced?</a:t>
            </a:r>
          </a:p>
          <a:p>
            <a:pPr marL="277749" indent="-277749" defTabSz="740663">
              <a:spcBef>
                <a:spcPts val="600"/>
              </a:spcBef>
              <a:defRPr sz="2592"/>
            </a:pPr>
            <a:r>
              <a:t>Can parts be taken from other down devices?</a:t>
            </a:r>
          </a:p>
        </p:txBody>
      </p:sp>
      <p:sp>
        <p:nvSpPr>
          <p:cNvPr id="302" name="Shape 302"/>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pasted-image.tiff"/>
          <p:cNvPicPr>
            <a:picLocks noChangeAspect="1"/>
          </p:cNvPicPr>
          <p:nvPr/>
        </p:nvPicPr>
        <p:blipFill>
          <a:blip r:embed="rId2">
            <a:extLst/>
          </a:blip>
          <a:stretch>
            <a:fillRect/>
          </a:stretch>
        </p:blipFill>
        <p:spPr>
          <a:xfrm>
            <a:off x="404789" y="4435405"/>
            <a:ext cx="4669359" cy="1581746"/>
          </a:xfrm>
          <a:prstGeom prst="rect">
            <a:avLst/>
          </a:prstGeom>
          <a:ln w="12700">
            <a:miter lim="400000"/>
          </a:ln>
        </p:spPr>
      </p:pic>
      <p:pic>
        <p:nvPicPr>
          <p:cNvPr id="304" name="pasted-image.tiff"/>
          <p:cNvPicPr>
            <a:picLocks noChangeAspect="1"/>
          </p:cNvPicPr>
          <p:nvPr/>
        </p:nvPicPr>
        <p:blipFill>
          <a:blip r:embed="rId3">
            <a:extLst/>
          </a:blip>
          <a:stretch>
            <a:fillRect/>
          </a:stretch>
        </p:blipFill>
        <p:spPr>
          <a:xfrm>
            <a:off x="9358811" y="4728288"/>
            <a:ext cx="2075833" cy="995981"/>
          </a:xfrm>
          <a:prstGeom prst="rect">
            <a:avLst/>
          </a:prstGeom>
          <a:ln w="12700">
            <a:miter lim="400000"/>
          </a:ln>
        </p:spPr>
      </p:pic>
      <p:pic>
        <p:nvPicPr>
          <p:cNvPr id="305" name="pasted-image.tiff"/>
          <p:cNvPicPr>
            <a:picLocks noChangeAspect="1"/>
          </p:cNvPicPr>
          <p:nvPr/>
        </p:nvPicPr>
        <p:blipFill>
          <a:blip r:embed="rId4">
            <a:extLst/>
          </a:blip>
          <a:srcRect l="0" t="22496" r="0" b="22496"/>
          <a:stretch>
            <a:fillRect/>
          </a:stretch>
        </p:blipFill>
        <p:spPr>
          <a:xfrm>
            <a:off x="5892718" y="4555757"/>
            <a:ext cx="2437859" cy="1340972"/>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p:nvPr>
        </p:nvSpPr>
        <p:spPr>
          <a:xfrm>
            <a:off x="304721" y="274638"/>
            <a:ext cx="11274664" cy="1143001"/>
          </a:xfrm>
          <a:prstGeom prst="rect">
            <a:avLst/>
          </a:prstGeom>
        </p:spPr>
        <p:txBody>
          <a:bodyPr/>
          <a:lstStyle/>
          <a:p>
            <a:pPr/>
            <a:r>
              <a:t>Pre-project Checklist</a:t>
            </a:r>
          </a:p>
        </p:txBody>
      </p:sp>
      <p:sp>
        <p:nvSpPr>
          <p:cNvPr id="308" name="Shape 308"/>
          <p:cNvSpPr/>
          <p:nvPr>
            <p:ph type="body" idx="1"/>
          </p:nvPr>
        </p:nvSpPr>
        <p:spPr>
          <a:xfrm>
            <a:off x="304721" y="1600201"/>
            <a:ext cx="11274664" cy="4525963"/>
          </a:xfrm>
          <a:prstGeom prst="rect">
            <a:avLst/>
          </a:prstGeom>
        </p:spPr>
        <p:txBody>
          <a:bodyPr/>
          <a:lstStyle/>
          <a:p>
            <a:pPr marL="312039" indent="-312039" defTabSz="832104">
              <a:spcBef>
                <a:spcPts val="600"/>
              </a:spcBef>
              <a:defRPr sz="2912"/>
            </a:pPr>
            <a:r>
              <a:t>Determine area health resources and needs</a:t>
            </a:r>
          </a:p>
          <a:p>
            <a:pPr lvl="1" marL="728091" indent="-312039" defTabSz="832104">
              <a:spcBef>
                <a:spcPts val="600"/>
              </a:spcBef>
              <a:buChar char="•"/>
              <a:defRPr sz="2912"/>
            </a:pPr>
            <a:r>
              <a:t>Identify any medical device required to meet health needs</a:t>
            </a:r>
          </a:p>
          <a:p>
            <a:pPr marL="312039" indent="-312039" defTabSz="832104">
              <a:spcBef>
                <a:spcPts val="600"/>
              </a:spcBef>
              <a:defRPr sz="2912"/>
            </a:pPr>
            <a:r>
              <a:t>Check devices for consumables</a:t>
            </a:r>
          </a:p>
          <a:p>
            <a:pPr lvl="1" marL="728091" indent="-312039" defTabSz="832104">
              <a:spcBef>
                <a:spcPts val="600"/>
              </a:spcBef>
              <a:buChar char="•"/>
              <a:defRPr sz="2912"/>
            </a:pPr>
            <a:r>
              <a:t>Bring extra paper, batteries, fuses (consider O-rings and other consumables)</a:t>
            </a:r>
          </a:p>
          <a:p>
            <a:pPr marL="312039" indent="-312039" defTabSz="832104">
              <a:spcBef>
                <a:spcPts val="600"/>
              </a:spcBef>
              <a:defRPr sz="2912"/>
            </a:pPr>
            <a:r>
              <a:t>Determine type of area electrical grid and bring plug/voltage adapters as needed</a:t>
            </a:r>
          </a:p>
          <a:p>
            <a:pPr marL="312039" indent="-312039" defTabSz="832104">
              <a:spcBef>
                <a:spcPts val="600"/>
              </a:spcBef>
              <a:defRPr sz="2912"/>
            </a:pPr>
            <a:r>
              <a:t>Pack tool bag</a:t>
            </a:r>
          </a:p>
          <a:p>
            <a:pPr marL="312038" indent="-312038" defTabSz="832104">
              <a:spcBef>
                <a:spcPts val="600"/>
              </a:spcBef>
              <a:defRPr sz="3458"/>
            </a:pPr>
            <a:r>
              <a:t>myles.stone.md@gmail.com</a:t>
            </a:r>
          </a:p>
        </p:txBody>
      </p:sp>
      <p:sp>
        <p:nvSpPr>
          <p:cNvPr id="309" name="Shape 309"/>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xfrm>
            <a:off x="304721" y="274638"/>
            <a:ext cx="11274664" cy="1143001"/>
          </a:xfrm>
          <a:prstGeom prst="rect">
            <a:avLst/>
          </a:prstGeom>
        </p:spPr>
        <p:txBody>
          <a:bodyPr/>
          <a:lstStyle/>
          <a:p>
            <a:pPr/>
            <a:r>
              <a:t>References</a:t>
            </a:r>
          </a:p>
        </p:txBody>
      </p:sp>
      <p:sp>
        <p:nvSpPr>
          <p:cNvPr id="312" name="Shape 312"/>
          <p:cNvSpPr/>
          <p:nvPr>
            <p:ph type="body" idx="1"/>
          </p:nvPr>
        </p:nvSpPr>
        <p:spPr>
          <a:xfrm>
            <a:off x="304721" y="1600201"/>
            <a:ext cx="11274664" cy="4525963"/>
          </a:xfrm>
          <a:prstGeom prst="rect">
            <a:avLst/>
          </a:prstGeom>
        </p:spPr>
        <p:txBody>
          <a:bodyPr/>
          <a:lstStyle/>
          <a:p>
            <a:pPr marL="250317" indent="-250317" defTabSz="667512">
              <a:spcBef>
                <a:spcPts val="500"/>
              </a:spcBef>
              <a:defRPr sz="2336"/>
            </a:pPr>
            <a:r>
              <a:t>World Health Organization. Medical Devices: Managing the Mismatch: An Outcome of the Priority Medical Devices Project. Geneva: World Health Organization, 2010.</a:t>
            </a:r>
          </a:p>
          <a:p>
            <a:pPr marL="250317" indent="-250317" defTabSz="667512">
              <a:spcBef>
                <a:spcPts val="500"/>
              </a:spcBef>
              <a:defRPr sz="2336"/>
            </a:pPr>
            <a:r>
              <a:t>"Country Data - Global Atlas of Medical Devices 2014 Update." World Health Organization. Accessed August 10, 2016. http://www.who.int/medical_devices/countries/en/#V.</a:t>
            </a:r>
          </a:p>
          <a:p>
            <a:pPr marL="250317" indent="-250317" defTabSz="667512">
              <a:spcBef>
                <a:spcPts val="500"/>
              </a:spcBef>
              <a:defRPr sz="2336"/>
            </a:pPr>
            <a:r>
              <a:t>Friesen, Jason, Dean Patterson, and Kevin Munjal. "Cardiopulmonary Resuscitation in Resource-limited Health Systems–Considerations for Training and Delivery." Prehospital and Disaster Medicine Prehosp. Disaster Med. 30, no. 01 (2014): 97-101. doi:10.1017/s1049023x14001265.</a:t>
            </a:r>
          </a:p>
          <a:p>
            <a:pPr marL="250317" indent="-250317" defTabSz="667512">
              <a:spcBef>
                <a:spcPts val="500"/>
              </a:spcBef>
              <a:defRPr sz="2336"/>
            </a:pPr>
            <a:r>
              <a:t>Topham, W. Sanford. "The Cost of a Clinical Engineering Department." Journal of Clinical Engineering 1, no. 1 (1976): 24-28. doi:10.1097/00004669-197610000-00004.</a:t>
            </a:r>
          </a:p>
        </p:txBody>
      </p:sp>
      <p:sp>
        <p:nvSpPr>
          <p:cNvPr id="313" name="Shape 313"/>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xfrm>
            <a:off x="304721" y="274638"/>
            <a:ext cx="11274664" cy="1143001"/>
          </a:xfrm>
          <a:prstGeom prst="rect">
            <a:avLst/>
          </a:prstGeom>
        </p:spPr>
        <p:txBody>
          <a:bodyPr/>
          <a:lstStyle/>
          <a:p>
            <a:pPr/>
            <a:r>
              <a:t>Further Reading</a:t>
            </a:r>
          </a:p>
        </p:txBody>
      </p:sp>
      <p:sp>
        <p:nvSpPr>
          <p:cNvPr id="316" name="Shape 316"/>
          <p:cNvSpPr/>
          <p:nvPr>
            <p:ph type="body" idx="1"/>
          </p:nvPr>
        </p:nvSpPr>
        <p:spPr>
          <a:xfrm>
            <a:off x="304721" y="1600201"/>
            <a:ext cx="11274664" cy="4525963"/>
          </a:xfrm>
          <a:prstGeom prst="rect">
            <a:avLst/>
          </a:prstGeom>
        </p:spPr>
        <p:txBody>
          <a:bodyPr/>
          <a:lstStyle/>
          <a:p>
            <a:pPr marL="229743" indent="-229743" defTabSz="612648">
              <a:spcBef>
                <a:spcPts val="500"/>
              </a:spcBef>
              <a:defRPr sz="2144"/>
            </a:pPr>
            <a:r>
              <a:t>Medical Devices: Managing the Mismatch (Priority Medical Devices)</a:t>
            </a:r>
          </a:p>
          <a:p>
            <a:pPr marL="229743" indent="-229743" defTabSz="612648">
              <a:spcBef>
                <a:spcPts val="500"/>
              </a:spcBef>
              <a:defRPr sz="2144"/>
            </a:pPr>
            <a:r>
              <a:t>Lutz, Harald, and Hassen A. Gharbi. Manual of Diagnostic Ultrasound in Infectious Tropical Diseases. Berlin: Springer, 2006.</a:t>
            </a:r>
          </a:p>
          <a:p>
            <a:pPr marL="229743" indent="-229743" defTabSz="612648">
              <a:spcBef>
                <a:spcPts val="500"/>
              </a:spcBef>
              <a:defRPr sz="2144"/>
            </a:pPr>
            <a:r>
              <a:t>WHO: Manual of diagnostic ultrasound </a:t>
            </a:r>
          </a:p>
          <a:p>
            <a:pPr marL="229743" indent="-229743" defTabSz="612648">
              <a:spcBef>
                <a:spcPts val="500"/>
              </a:spcBef>
              <a:defRPr sz="2144"/>
            </a:pPr>
            <a:r>
              <a:t>The WHO manual of diagnostic imaging </a:t>
            </a:r>
          </a:p>
          <a:p>
            <a:pPr marL="229743" indent="-229743" defTabSz="612648">
              <a:spcBef>
                <a:spcPts val="500"/>
              </a:spcBef>
              <a:defRPr sz="2144"/>
            </a:pPr>
            <a:r>
              <a:t>WHO: Core Medical Devices</a:t>
            </a:r>
          </a:p>
          <a:p>
            <a:pPr marL="229743" indent="-229743" defTabSz="612648">
              <a:spcBef>
                <a:spcPts val="500"/>
              </a:spcBef>
              <a:defRPr sz="2144"/>
            </a:pPr>
            <a:r>
              <a:t>WHO: Interagency list of medical devices for essential interventions for reproductive, maternal, newborn and child health </a:t>
            </a:r>
          </a:p>
          <a:p>
            <a:pPr marL="229743" indent="-229743" defTabSz="612648">
              <a:spcBef>
                <a:spcPts val="500"/>
              </a:spcBef>
              <a:defRPr sz="2144"/>
            </a:pPr>
            <a:r>
              <a:t>WHO: Medical equipment maintenance programme overview </a:t>
            </a:r>
          </a:p>
          <a:p>
            <a:pPr marL="229743" indent="-229743" defTabSz="612648">
              <a:spcBef>
                <a:spcPts val="500"/>
              </a:spcBef>
              <a:defRPr sz="2144"/>
            </a:pPr>
            <a:r>
              <a:t>WHO: Medical device donations: considerations for solicitation and provision</a:t>
            </a:r>
          </a:p>
          <a:p>
            <a:pPr marL="229743" indent="-229743" defTabSz="612648">
              <a:spcBef>
                <a:spcPts val="500"/>
              </a:spcBef>
              <a:defRPr sz="2144"/>
            </a:pPr>
            <a:r>
              <a:t>WHO: A stepwise approach to identify gaps in medical devices (availability matrix and survey methodology)  </a:t>
            </a:r>
          </a:p>
        </p:txBody>
      </p:sp>
      <p:sp>
        <p:nvSpPr>
          <p:cNvPr id="317" name="Shape 317"/>
          <p:cNvSpPr/>
          <p:nvPr>
            <p:ph type="sldNum" sz="quarter" idx="2"/>
          </p:nvPr>
        </p:nvSpPr>
        <p:spPr>
          <a:xfrm>
            <a:off x="203146" y="6381750"/>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 name="Shape 147"/>
          <p:cNvSpPr/>
          <p:nvPr>
            <p:ph type="title"/>
          </p:nvPr>
        </p:nvSpPr>
        <p:spPr>
          <a:xfrm>
            <a:off x="203147" y="274638"/>
            <a:ext cx="11376237" cy="1143001"/>
          </a:xfrm>
          <a:prstGeom prst="rect">
            <a:avLst/>
          </a:prstGeom>
        </p:spPr>
        <p:txBody>
          <a:bodyPr/>
          <a:lstStyle/>
          <a:p>
            <a:pPr/>
            <a:r>
              <a:t>Activity Disclaimer</a:t>
            </a:r>
          </a:p>
        </p:txBody>
      </p:sp>
      <p:sp>
        <p:nvSpPr>
          <p:cNvPr id="148" name="Shape 148"/>
          <p:cNvSpPr/>
          <p:nvPr>
            <p:ph type="body" idx="1"/>
          </p:nvPr>
        </p:nvSpPr>
        <p:spPr>
          <a:xfrm>
            <a:off x="203147" y="1600201"/>
            <a:ext cx="11376237" cy="4525963"/>
          </a:xfrm>
          <a:prstGeom prst="rect">
            <a:avLst/>
          </a:prstGeom>
        </p:spPr>
        <p:txBody>
          <a:bodyPr/>
          <a:lstStyle/>
          <a:p>
            <a:pPr marL="0" indent="0">
              <a:spcBef>
                <a:spcPts val="200"/>
              </a:spcBef>
              <a:buSzTx/>
              <a:buNone/>
              <a:defRPr b="1" sz="1100"/>
            </a:pPr>
            <a:r>
              <a:t>ACTIVITY DISCLAIMER</a:t>
            </a:r>
          </a:p>
          <a:p>
            <a:pPr marL="0" indent="0">
              <a:buSzTx/>
              <a:buNone/>
              <a:defRPr b="1" sz="1100"/>
            </a:pPr>
          </a:p>
          <a:p>
            <a:pPr marL="0" indent="0">
              <a:buSzTx/>
              <a:buNone/>
              <a:defRPr sz="1100"/>
            </a:pPr>
          </a:p>
          <a:p>
            <a:pPr marL="0" indent="0">
              <a:spcBef>
                <a:spcPts val="200"/>
              </a:spcBef>
              <a:buSzTx/>
              <a:buNone/>
              <a:defRPr sz="1100"/>
            </a:pPr>
            <a:r>
              <a:t>It is the policy of the AAFP that all individuals in a position to control content disclose any relationships with commercial interests upon nomination/invitation of participation. Disclosure documents are reviewed for potential conflicts of interest (COI), and if identified, conflicts are resolved prior to confirmation of participation. Only those participants who had no conflict of interest or who agreed to an identified resolution process prior to their participation were involved in this CME activity.</a:t>
            </a:r>
          </a:p>
          <a:p>
            <a:pPr>
              <a:defRPr sz="1100"/>
            </a:pPr>
          </a:p>
          <a:p>
            <a:pPr marL="0" indent="0">
              <a:spcBef>
                <a:spcPts val="200"/>
              </a:spcBef>
              <a:buSzTx/>
              <a:buNone/>
              <a:defRPr sz="1100"/>
            </a:pPr>
            <a:r>
              <a:t>Myles Stone </a:t>
            </a:r>
            <a:r>
              <a:t>has indicated he has no relevant financial relationships to disclose.</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xfrm>
            <a:off x="304721" y="274638"/>
            <a:ext cx="11274664" cy="1143001"/>
          </a:xfrm>
          <a:prstGeom prst="rect">
            <a:avLst/>
          </a:prstGeom>
        </p:spPr>
        <p:txBody>
          <a:bodyPr/>
          <a:lstStyle/>
          <a:p>
            <a:pPr/>
            <a:r>
              <a:t>WHO Dept of Essential Health Technologies </a:t>
            </a:r>
          </a:p>
        </p:txBody>
      </p:sp>
      <p:sp>
        <p:nvSpPr>
          <p:cNvPr id="151" name="Shape 151"/>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 name="WHO med devices - Mismatch.jpg"/>
          <p:cNvPicPr>
            <a:picLocks noChangeAspect="1"/>
          </p:cNvPicPr>
          <p:nvPr/>
        </p:nvPicPr>
        <p:blipFill>
          <a:blip r:embed="rId3">
            <a:extLst/>
          </a:blip>
          <a:stretch>
            <a:fillRect/>
          </a:stretch>
        </p:blipFill>
        <p:spPr>
          <a:xfrm>
            <a:off x="620976" y="1392337"/>
            <a:ext cx="3549833" cy="4560904"/>
          </a:xfrm>
          <a:prstGeom prst="rect">
            <a:avLst/>
          </a:prstGeom>
          <a:ln w="12700">
            <a:miter lim="400000"/>
          </a:ln>
        </p:spPr>
      </p:pic>
      <p:pic>
        <p:nvPicPr>
          <p:cNvPr id="153" name="Core medical devices.jpg"/>
          <p:cNvPicPr>
            <a:picLocks noChangeAspect="1"/>
          </p:cNvPicPr>
          <p:nvPr/>
        </p:nvPicPr>
        <p:blipFill>
          <a:blip r:embed="rId4">
            <a:extLst/>
          </a:blip>
          <a:stretch>
            <a:fillRect/>
          </a:stretch>
        </p:blipFill>
        <p:spPr>
          <a:xfrm>
            <a:off x="4640412" y="1393923"/>
            <a:ext cx="3223033" cy="4557733"/>
          </a:xfrm>
          <a:prstGeom prst="rect">
            <a:avLst/>
          </a:prstGeom>
          <a:ln w="12700">
            <a:miter lim="400000"/>
          </a:ln>
        </p:spPr>
      </p:pic>
      <p:pic>
        <p:nvPicPr>
          <p:cNvPr id="154" name="Med dev donations.jpg"/>
          <p:cNvPicPr>
            <a:picLocks noChangeAspect="1"/>
          </p:cNvPicPr>
          <p:nvPr/>
        </p:nvPicPr>
        <p:blipFill>
          <a:blip r:embed="rId5">
            <a:extLst/>
          </a:blip>
          <a:stretch>
            <a:fillRect/>
          </a:stretch>
        </p:blipFill>
        <p:spPr>
          <a:xfrm>
            <a:off x="8129039" y="1392337"/>
            <a:ext cx="3222605" cy="4560904"/>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p:nvPr>
        </p:nvSpPr>
        <p:spPr>
          <a:xfrm>
            <a:off x="304721" y="274638"/>
            <a:ext cx="11274664" cy="1143001"/>
          </a:xfrm>
          <a:prstGeom prst="rect">
            <a:avLst/>
          </a:prstGeom>
        </p:spPr>
        <p:txBody>
          <a:bodyPr/>
          <a:lstStyle/>
          <a:p>
            <a:pPr/>
            <a:r>
              <a:t>WHO Dept of Essential Health Technologies </a:t>
            </a:r>
          </a:p>
        </p:txBody>
      </p:sp>
      <p:sp>
        <p:nvSpPr>
          <p:cNvPr id="159" name="Shape 159"/>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 name="Medical equipment maintenance.jpg"/>
          <p:cNvPicPr>
            <a:picLocks noChangeAspect="1"/>
          </p:cNvPicPr>
          <p:nvPr/>
        </p:nvPicPr>
        <p:blipFill>
          <a:blip r:embed="rId3">
            <a:extLst/>
          </a:blip>
          <a:stretch>
            <a:fillRect/>
          </a:stretch>
        </p:blipFill>
        <p:spPr>
          <a:xfrm>
            <a:off x="2725679" y="1229957"/>
            <a:ext cx="3381817" cy="4781706"/>
          </a:xfrm>
          <a:prstGeom prst="rect">
            <a:avLst/>
          </a:prstGeom>
          <a:ln w="12700">
            <a:miter lim="400000"/>
          </a:ln>
        </p:spPr>
      </p:pic>
      <p:pic>
        <p:nvPicPr>
          <p:cNvPr id="161" name="Maintenance and Repair of Laboratory, Diagnostic Imaging and Hospital Equipment - WHO.jpg"/>
          <p:cNvPicPr>
            <a:picLocks noChangeAspect="1"/>
          </p:cNvPicPr>
          <p:nvPr/>
        </p:nvPicPr>
        <p:blipFill>
          <a:blip r:embed="rId4">
            <a:extLst/>
          </a:blip>
          <a:stretch>
            <a:fillRect/>
          </a:stretch>
        </p:blipFill>
        <p:spPr>
          <a:xfrm>
            <a:off x="6645902" y="1236307"/>
            <a:ext cx="3190734" cy="4769006"/>
          </a:xfrm>
          <a:prstGeom prst="rect">
            <a:avLst/>
          </a:prstGeom>
          <a:ln w="12700">
            <a:solidFill>
              <a:srgbClr val="000000"/>
            </a:solidFill>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xfrm>
            <a:off x="304721" y="274638"/>
            <a:ext cx="11274664" cy="1143001"/>
          </a:xfrm>
          <a:prstGeom prst="rect">
            <a:avLst/>
          </a:prstGeom>
        </p:spPr>
        <p:txBody>
          <a:bodyPr/>
          <a:lstStyle/>
          <a:p>
            <a:pPr/>
            <a:r>
              <a:t>Devices Worth Using</a:t>
            </a:r>
          </a:p>
        </p:txBody>
      </p:sp>
      <p:sp>
        <p:nvSpPr>
          <p:cNvPr id="166" name="Shape 166"/>
          <p:cNvSpPr/>
          <p:nvPr>
            <p:ph type="body" idx="1"/>
          </p:nvPr>
        </p:nvSpPr>
        <p:spPr>
          <a:xfrm>
            <a:off x="304721" y="1600201"/>
            <a:ext cx="11274664" cy="4525963"/>
          </a:xfrm>
          <a:prstGeom prst="rect">
            <a:avLst/>
          </a:prstGeom>
        </p:spPr>
        <p:txBody>
          <a:bodyPr/>
          <a:lstStyle/>
          <a:p>
            <a:pPr/>
            <a:r>
              <a:t>WHO: Priority Medical Devices</a:t>
            </a:r>
          </a:p>
          <a:p>
            <a:pPr/>
            <a:r>
              <a:t>75% of donated/relief aid devices unused</a:t>
            </a:r>
          </a:p>
          <a:p>
            <a:pPr/>
            <a:r>
              <a:t>Outcomes and benefits should drive device selection, not marketing or physician preference</a:t>
            </a:r>
          </a:p>
        </p:txBody>
      </p:sp>
      <p:sp>
        <p:nvSpPr>
          <p:cNvPr id="167" name="Shape 167"/>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p:nvPr>
        </p:nvSpPr>
        <p:spPr>
          <a:xfrm>
            <a:off x="304721" y="274638"/>
            <a:ext cx="11274664" cy="1143001"/>
          </a:xfrm>
          <a:prstGeom prst="rect">
            <a:avLst/>
          </a:prstGeom>
        </p:spPr>
        <p:txBody>
          <a:bodyPr/>
          <a:lstStyle/>
          <a:p>
            <a:pPr/>
            <a:r>
              <a:t>Developing a Plan</a:t>
            </a:r>
          </a:p>
        </p:txBody>
      </p:sp>
      <p:sp>
        <p:nvSpPr>
          <p:cNvPr id="172" name="Shape 172"/>
          <p:cNvSpPr/>
          <p:nvPr>
            <p:ph type="body" idx="1"/>
          </p:nvPr>
        </p:nvSpPr>
        <p:spPr>
          <a:xfrm>
            <a:off x="304721" y="1600201"/>
            <a:ext cx="11274664" cy="4525963"/>
          </a:xfrm>
          <a:prstGeom prst="rect">
            <a:avLst/>
          </a:prstGeom>
        </p:spPr>
        <p:txBody>
          <a:bodyPr/>
          <a:lstStyle/>
          <a:p>
            <a:pPr/>
            <a:r>
              <a:t>Availability: What devices are on the market?</a:t>
            </a:r>
          </a:p>
          <a:p>
            <a:pPr/>
            <a:r>
              <a:t>Accessibility: Patients’ ability to use and benefit from them.</a:t>
            </a:r>
          </a:p>
          <a:p>
            <a:pPr/>
            <a:r>
              <a:t>Appropriateness: Scientifically valid, feasible within community’s health resources.</a:t>
            </a:r>
          </a:p>
          <a:p>
            <a:pPr/>
            <a:r>
              <a:t>Affordability: Can the system and/or patient pay for it?</a:t>
            </a:r>
          </a:p>
        </p:txBody>
      </p:sp>
      <p:sp>
        <p:nvSpPr>
          <p:cNvPr id="173" name="Shape 173"/>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xfrm>
            <a:off x="304721" y="274638"/>
            <a:ext cx="11274664" cy="1143001"/>
          </a:xfrm>
          <a:prstGeom prst="rect">
            <a:avLst/>
          </a:prstGeom>
        </p:spPr>
        <p:txBody>
          <a:bodyPr/>
          <a:lstStyle/>
          <a:p>
            <a:pPr/>
            <a:r>
              <a:t>Key Medical Devices in High-burden Diseases</a:t>
            </a:r>
          </a:p>
        </p:txBody>
      </p:sp>
      <p:sp>
        <p:nvSpPr>
          <p:cNvPr id="178" name="Shape 178"/>
          <p:cNvSpPr/>
          <p:nvPr>
            <p:ph type="body" idx="1"/>
          </p:nvPr>
        </p:nvSpPr>
        <p:spPr>
          <a:xfrm>
            <a:off x="304721" y="1600201"/>
            <a:ext cx="11274664" cy="4525963"/>
          </a:xfrm>
          <a:prstGeom prst="rect">
            <a:avLst/>
          </a:prstGeom>
        </p:spPr>
        <p:txBody>
          <a:bodyPr numCol="2" spcCol="563733"/>
          <a:lstStyle/>
          <a:p>
            <a:pPr/>
            <a:r>
              <a:t>Tuberculosis</a:t>
            </a:r>
          </a:p>
          <a:p>
            <a:pPr/>
            <a:r>
              <a:t>HIV/AIDS</a:t>
            </a:r>
          </a:p>
          <a:p>
            <a:pPr/>
            <a:r>
              <a:t>Diarrheal Diseases</a:t>
            </a:r>
          </a:p>
          <a:p>
            <a:pPr/>
            <a:r>
              <a:t>Malaria</a:t>
            </a:r>
          </a:p>
          <a:p>
            <a:pPr/>
            <a:r>
              <a:t>Lower Respiratory Infection</a:t>
            </a:r>
          </a:p>
          <a:p>
            <a:pPr/>
            <a:r>
              <a:t>Perinatal conditions</a:t>
            </a:r>
          </a:p>
          <a:p>
            <a:pPr/>
            <a:r>
              <a:t>Malignant Neoplasms</a:t>
            </a:r>
          </a:p>
          <a:p>
            <a:pPr/>
            <a:r>
              <a:t>Diabetes Mellitus</a:t>
            </a:r>
          </a:p>
          <a:p>
            <a:pPr/>
            <a:r>
              <a:t>Unipolar depression</a:t>
            </a:r>
          </a:p>
          <a:p>
            <a:pPr/>
            <a:r>
              <a:t>Cataracts</a:t>
            </a:r>
          </a:p>
          <a:p>
            <a:pPr/>
            <a:r>
              <a:t>Hearing loss, Adult</a:t>
            </a:r>
          </a:p>
          <a:p>
            <a:pPr/>
            <a:r>
              <a:t>Ischemic heart disease</a:t>
            </a:r>
          </a:p>
          <a:p>
            <a:pPr/>
            <a:r>
              <a:t>Cerebrovascular disease</a:t>
            </a:r>
          </a:p>
          <a:p>
            <a:pPr/>
            <a:r>
              <a:t>COPD</a:t>
            </a:r>
          </a:p>
          <a:p>
            <a:pPr/>
            <a:r>
              <a:t>Road Traffic Accidents</a:t>
            </a:r>
          </a:p>
        </p:txBody>
      </p:sp>
      <p:sp>
        <p:nvSpPr>
          <p:cNvPr id="179" name="Shape 179"/>
          <p:cNvSpPr/>
          <p:nvPr>
            <p:ph type="sldNum" sz="quarter" idx="2"/>
          </p:nvPr>
        </p:nvSpPr>
        <p:spPr>
          <a:xfrm>
            <a:off x="203146" y="6381750"/>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PowerPoint">
  <a:themeElements>
    <a:clrScheme name="PowerPoin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PowerPoint">
      <a:majorFont>
        <a:latin typeface="Arial"/>
        <a:ea typeface="Arial"/>
        <a:cs typeface="Arial"/>
      </a:majorFont>
      <a:minorFont>
        <a:latin typeface="Helvetica"/>
        <a:ea typeface="Helvetica"/>
        <a:cs typeface="Helvetica"/>
      </a:minorFont>
    </a:fontScheme>
    <a:fmtScheme name="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owerPoint">
  <a:themeElements>
    <a:clrScheme name="PowerPoin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PowerPoint">
      <a:majorFont>
        <a:latin typeface="Arial"/>
        <a:ea typeface="Arial"/>
        <a:cs typeface="Arial"/>
      </a:majorFont>
      <a:minorFont>
        <a:latin typeface="Helvetica"/>
        <a:ea typeface="Helvetica"/>
        <a:cs typeface="Helvetica"/>
      </a:minorFont>
    </a:fontScheme>
    <a:fmtScheme name="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