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261" r:id="rId3"/>
    <p:sldId id="311" r:id="rId4"/>
    <p:sldId id="262" r:id="rId5"/>
    <p:sldId id="292" r:id="rId6"/>
    <p:sldId id="293" r:id="rId7"/>
    <p:sldId id="294" r:id="rId8"/>
    <p:sldId id="309" r:id="rId9"/>
    <p:sldId id="295" r:id="rId10"/>
    <p:sldId id="273" r:id="rId11"/>
    <p:sldId id="300" r:id="rId12"/>
    <p:sldId id="296" r:id="rId13"/>
    <p:sldId id="298" r:id="rId14"/>
    <p:sldId id="302" r:id="rId15"/>
    <p:sldId id="306" r:id="rId16"/>
    <p:sldId id="305" r:id="rId17"/>
    <p:sldId id="310" r:id="rId18"/>
    <p:sldId id="260" r:id="rId19"/>
    <p:sldId id="258" r:id="rId20"/>
  </p:sldIdLst>
  <p:sldSz cx="14630400" cy="8229600"/>
  <p:notesSz cx="6858000" cy="9144000"/>
  <p:defaultTextStyle>
    <a:defPPr>
      <a:defRPr lang="en-US"/>
    </a:defPPr>
    <a:lvl1pPr marL="0" algn="l" defTabSz="1141171" rtl="0" eaLnBrk="1" latinLnBrk="0" hangingPunct="1">
      <a:defRPr sz="2246" kern="1200">
        <a:solidFill>
          <a:schemeClr val="tx1"/>
        </a:solidFill>
        <a:latin typeface="+mn-lt"/>
        <a:ea typeface="+mn-ea"/>
        <a:cs typeface="+mn-cs"/>
      </a:defRPr>
    </a:lvl1pPr>
    <a:lvl2pPr marL="570586" algn="l" defTabSz="1141171" rtl="0" eaLnBrk="1" latinLnBrk="0" hangingPunct="1">
      <a:defRPr sz="2246" kern="1200">
        <a:solidFill>
          <a:schemeClr val="tx1"/>
        </a:solidFill>
        <a:latin typeface="+mn-lt"/>
        <a:ea typeface="+mn-ea"/>
        <a:cs typeface="+mn-cs"/>
      </a:defRPr>
    </a:lvl2pPr>
    <a:lvl3pPr marL="1141171" algn="l" defTabSz="1141171" rtl="0" eaLnBrk="1" latinLnBrk="0" hangingPunct="1">
      <a:defRPr sz="2246" kern="1200">
        <a:solidFill>
          <a:schemeClr val="tx1"/>
        </a:solidFill>
        <a:latin typeface="+mn-lt"/>
        <a:ea typeface="+mn-ea"/>
        <a:cs typeface="+mn-cs"/>
      </a:defRPr>
    </a:lvl3pPr>
    <a:lvl4pPr marL="1711757" algn="l" defTabSz="1141171" rtl="0" eaLnBrk="1" latinLnBrk="0" hangingPunct="1">
      <a:defRPr sz="2246" kern="1200">
        <a:solidFill>
          <a:schemeClr val="tx1"/>
        </a:solidFill>
        <a:latin typeface="+mn-lt"/>
        <a:ea typeface="+mn-ea"/>
        <a:cs typeface="+mn-cs"/>
      </a:defRPr>
    </a:lvl4pPr>
    <a:lvl5pPr marL="2282342" algn="l" defTabSz="1141171" rtl="0" eaLnBrk="1" latinLnBrk="0" hangingPunct="1">
      <a:defRPr sz="2246" kern="1200">
        <a:solidFill>
          <a:schemeClr val="tx1"/>
        </a:solidFill>
        <a:latin typeface="+mn-lt"/>
        <a:ea typeface="+mn-ea"/>
        <a:cs typeface="+mn-cs"/>
      </a:defRPr>
    </a:lvl5pPr>
    <a:lvl6pPr marL="2852928" algn="l" defTabSz="1141171" rtl="0" eaLnBrk="1" latinLnBrk="0" hangingPunct="1">
      <a:defRPr sz="2246" kern="1200">
        <a:solidFill>
          <a:schemeClr val="tx1"/>
        </a:solidFill>
        <a:latin typeface="+mn-lt"/>
        <a:ea typeface="+mn-ea"/>
        <a:cs typeface="+mn-cs"/>
      </a:defRPr>
    </a:lvl6pPr>
    <a:lvl7pPr marL="3423514" algn="l" defTabSz="1141171" rtl="0" eaLnBrk="1" latinLnBrk="0" hangingPunct="1">
      <a:defRPr sz="2246" kern="1200">
        <a:solidFill>
          <a:schemeClr val="tx1"/>
        </a:solidFill>
        <a:latin typeface="+mn-lt"/>
        <a:ea typeface="+mn-ea"/>
        <a:cs typeface="+mn-cs"/>
      </a:defRPr>
    </a:lvl7pPr>
    <a:lvl8pPr marL="3994099" algn="l" defTabSz="1141171" rtl="0" eaLnBrk="1" latinLnBrk="0" hangingPunct="1">
      <a:defRPr sz="2246" kern="1200">
        <a:solidFill>
          <a:schemeClr val="tx1"/>
        </a:solidFill>
        <a:latin typeface="+mn-lt"/>
        <a:ea typeface="+mn-ea"/>
        <a:cs typeface="+mn-cs"/>
      </a:defRPr>
    </a:lvl8pPr>
    <a:lvl9pPr marL="4564685" algn="l" defTabSz="1141171" rtl="0" eaLnBrk="1" latinLnBrk="0" hangingPunct="1">
      <a:defRPr sz="2246"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44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3" autoAdjust="0"/>
    <p:restoredTop sz="94660" autoAdjust="0"/>
  </p:normalViewPr>
  <p:slideViewPr>
    <p:cSldViewPr snapToGrid="0">
      <p:cViewPr>
        <p:scale>
          <a:sx n="80" d="100"/>
          <a:sy n="80" d="100"/>
        </p:scale>
        <p:origin x="72" y="-72"/>
      </p:cViewPr>
      <p:guideLst>
        <p:guide orient="horz" pos="2592"/>
        <p:guide pos="4608"/>
      </p:guideLst>
    </p:cSldViewPr>
  </p:slideViewPr>
  <p:outlineViewPr>
    <p:cViewPr>
      <p:scale>
        <a:sx n="33" d="100"/>
        <a:sy n="33" d="100"/>
      </p:scale>
      <p:origin x="0" y="1404"/>
    </p:cViewPr>
  </p:outlin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3C92D2-179D-4EB1-9055-BF3AFF2971E2}"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07A6D58A-15DC-485B-8655-DB57F62F978A}">
      <dgm:prSet phldrT="[Text]"/>
      <dgm:spPr/>
      <dgm:t>
        <a:bodyPr/>
        <a:lstStyle/>
        <a:p>
          <a:r>
            <a:rPr lang="en-US" dirty="0" smtClean="0"/>
            <a:t>Frustration</a:t>
          </a:r>
          <a:endParaRPr lang="en-US" dirty="0"/>
        </a:p>
      </dgm:t>
    </dgm:pt>
    <dgm:pt modelId="{3A5B9EFF-B473-4FB1-91E1-A63E7BBFB8B6}" type="parTrans" cxnId="{BC815B25-0CAD-4C55-9989-1780E6570EB7}">
      <dgm:prSet/>
      <dgm:spPr/>
      <dgm:t>
        <a:bodyPr/>
        <a:lstStyle/>
        <a:p>
          <a:endParaRPr lang="en-US"/>
        </a:p>
      </dgm:t>
    </dgm:pt>
    <dgm:pt modelId="{D9D67A90-9FD2-486A-A0D5-EF336F9D867E}" type="sibTrans" cxnId="{BC815B25-0CAD-4C55-9989-1780E6570EB7}">
      <dgm:prSet/>
      <dgm:spPr/>
      <dgm:t>
        <a:bodyPr/>
        <a:lstStyle/>
        <a:p>
          <a:endParaRPr lang="en-US"/>
        </a:p>
      </dgm:t>
    </dgm:pt>
    <dgm:pt modelId="{29F55C3D-E66F-4035-93EA-F5CDA7FFDB16}">
      <dgm:prSet phldrT="[Text]" custT="1"/>
      <dgm:spPr/>
      <dgm:t>
        <a:bodyPr/>
        <a:lstStyle/>
        <a:p>
          <a:r>
            <a:rPr lang="en-US" sz="2200" dirty="0" smtClean="0"/>
            <a:t>Adaptability</a:t>
          </a:r>
          <a:endParaRPr lang="en-US" sz="2200" dirty="0"/>
        </a:p>
      </dgm:t>
    </dgm:pt>
    <dgm:pt modelId="{DE951E1E-FFC5-466A-8C8E-B84A551163DE}" type="parTrans" cxnId="{55BF56C2-43FF-4FF7-97A0-22EB9C060F6C}">
      <dgm:prSet/>
      <dgm:spPr/>
      <dgm:t>
        <a:bodyPr/>
        <a:lstStyle/>
        <a:p>
          <a:endParaRPr lang="en-US"/>
        </a:p>
      </dgm:t>
    </dgm:pt>
    <dgm:pt modelId="{18EFA6EE-3043-478D-8B25-E9F3F6324B1C}" type="sibTrans" cxnId="{55BF56C2-43FF-4FF7-97A0-22EB9C060F6C}">
      <dgm:prSet/>
      <dgm:spPr/>
      <dgm:t>
        <a:bodyPr/>
        <a:lstStyle/>
        <a:p>
          <a:endParaRPr lang="en-US"/>
        </a:p>
      </dgm:t>
    </dgm:pt>
    <dgm:pt modelId="{A2B9AB48-98E9-4421-B053-97A756F1B5B7}">
      <dgm:prSet phldrT="[Text]"/>
      <dgm:spPr/>
      <dgm:t>
        <a:bodyPr/>
        <a:lstStyle/>
        <a:p>
          <a:r>
            <a:rPr lang="en-US" dirty="0" smtClean="0"/>
            <a:t>Floundering</a:t>
          </a:r>
          <a:endParaRPr lang="en-US" dirty="0"/>
        </a:p>
      </dgm:t>
    </dgm:pt>
    <dgm:pt modelId="{0FBE5736-AAD3-465A-909F-4A7A091AC1CB}" type="parTrans" cxnId="{EB116142-C59A-41BB-AF63-9FDE188A7B55}">
      <dgm:prSet/>
      <dgm:spPr/>
      <dgm:t>
        <a:bodyPr/>
        <a:lstStyle/>
        <a:p>
          <a:endParaRPr lang="en-US"/>
        </a:p>
      </dgm:t>
    </dgm:pt>
    <dgm:pt modelId="{04E80F69-0618-4694-9483-E85504B52B28}" type="sibTrans" cxnId="{EB116142-C59A-41BB-AF63-9FDE188A7B55}">
      <dgm:prSet/>
      <dgm:spPr/>
      <dgm:t>
        <a:bodyPr/>
        <a:lstStyle/>
        <a:p>
          <a:endParaRPr lang="en-US"/>
        </a:p>
      </dgm:t>
    </dgm:pt>
    <dgm:pt modelId="{0C1BD5FA-A52D-4F2E-ABC5-68EBA7DFB915}">
      <dgm:prSet phldrT="[Text]" custT="1"/>
      <dgm:spPr/>
      <dgm:t>
        <a:bodyPr/>
        <a:lstStyle/>
        <a:p>
          <a:r>
            <a:rPr lang="en-US" sz="2200" dirty="0" smtClean="0"/>
            <a:t>Awareness of Resources</a:t>
          </a:r>
          <a:endParaRPr lang="en-US" sz="2200" dirty="0"/>
        </a:p>
      </dgm:t>
    </dgm:pt>
    <dgm:pt modelId="{41DC0698-871A-43EA-96A4-8CBAAEECBC9C}" type="parTrans" cxnId="{05C04CF6-2970-4E87-85C5-942AD7006121}">
      <dgm:prSet/>
      <dgm:spPr/>
      <dgm:t>
        <a:bodyPr/>
        <a:lstStyle/>
        <a:p>
          <a:endParaRPr lang="en-US"/>
        </a:p>
      </dgm:t>
    </dgm:pt>
    <dgm:pt modelId="{EB89AE10-7CF4-4E5D-9DEC-15E2E382326C}" type="sibTrans" cxnId="{05C04CF6-2970-4E87-85C5-942AD7006121}">
      <dgm:prSet/>
      <dgm:spPr/>
      <dgm:t>
        <a:bodyPr/>
        <a:lstStyle/>
        <a:p>
          <a:endParaRPr lang="en-US"/>
        </a:p>
      </dgm:t>
    </dgm:pt>
    <dgm:pt modelId="{DD93EF30-0A39-4E91-8AB0-3879ACD4E992}">
      <dgm:prSet phldrT="[Text]"/>
      <dgm:spPr/>
      <dgm:t>
        <a:bodyPr/>
        <a:lstStyle/>
        <a:p>
          <a:r>
            <a:rPr lang="en-US" dirty="0" smtClean="0"/>
            <a:t>Failure</a:t>
          </a:r>
        </a:p>
      </dgm:t>
    </dgm:pt>
    <dgm:pt modelId="{1E2C07A1-5297-4AC8-8E80-4659B75D8BBF}" type="parTrans" cxnId="{C64C28C7-72DD-4D0D-AB7F-430C0AEAD89D}">
      <dgm:prSet/>
      <dgm:spPr/>
      <dgm:t>
        <a:bodyPr/>
        <a:lstStyle/>
        <a:p>
          <a:endParaRPr lang="en-US"/>
        </a:p>
      </dgm:t>
    </dgm:pt>
    <dgm:pt modelId="{B42FF53C-452A-4EC5-BD21-0656B34C67AC}" type="sibTrans" cxnId="{C64C28C7-72DD-4D0D-AB7F-430C0AEAD89D}">
      <dgm:prSet/>
      <dgm:spPr/>
      <dgm:t>
        <a:bodyPr/>
        <a:lstStyle/>
        <a:p>
          <a:endParaRPr lang="en-US"/>
        </a:p>
      </dgm:t>
    </dgm:pt>
    <dgm:pt modelId="{5E7E3B19-5ACF-4171-8C1B-F12CDFA647E4}">
      <dgm:prSet phldrT="[Text]"/>
      <dgm:spPr/>
      <dgm:t>
        <a:bodyPr/>
        <a:lstStyle/>
        <a:p>
          <a:r>
            <a:rPr lang="en-US" dirty="0" smtClean="0"/>
            <a:t>I </a:t>
          </a:r>
          <a:r>
            <a:rPr lang="en-US" b="1" dirty="0" smtClean="0"/>
            <a:t>thought I knew </a:t>
          </a:r>
          <a:r>
            <a:rPr lang="en-US" dirty="0" smtClean="0"/>
            <a:t>what to do but patient is getting worse</a:t>
          </a:r>
          <a:endParaRPr lang="en-US" dirty="0"/>
        </a:p>
      </dgm:t>
    </dgm:pt>
    <dgm:pt modelId="{4F6E71D0-9A49-4D99-B5FE-02F4F8BE5076}" type="parTrans" cxnId="{94CAD199-00A9-4CF7-BE67-649A122217BB}">
      <dgm:prSet/>
      <dgm:spPr/>
      <dgm:t>
        <a:bodyPr/>
        <a:lstStyle/>
        <a:p>
          <a:endParaRPr lang="en-US"/>
        </a:p>
      </dgm:t>
    </dgm:pt>
    <dgm:pt modelId="{BC7EC80D-5058-41C6-AE90-8F95B8EC3CE8}" type="sibTrans" cxnId="{94CAD199-00A9-4CF7-BE67-649A122217BB}">
      <dgm:prSet/>
      <dgm:spPr/>
      <dgm:t>
        <a:bodyPr/>
        <a:lstStyle/>
        <a:p>
          <a:endParaRPr lang="en-US"/>
        </a:p>
      </dgm:t>
    </dgm:pt>
    <dgm:pt modelId="{DA0BCB72-DE4C-4B58-8E31-0DE0BCB30ADC}">
      <dgm:prSet phldrT="[Text]" custT="1"/>
      <dgm:spPr/>
      <dgm:t>
        <a:bodyPr/>
        <a:lstStyle/>
        <a:p>
          <a:r>
            <a:rPr lang="en-US" sz="2200" dirty="0" smtClean="0"/>
            <a:t>Adjustment (Humility)</a:t>
          </a:r>
          <a:endParaRPr lang="en-US" sz="2200" dirty="0"/>
        </a:p>
      </dgm:t>
    </dgm:pt>
    <dgm:pt modelId="{8BBABDFE-82AF-4FAA-A83C-90BF0B81D7D7}" type="parTrans" cxnId="{6D885A8B-7B3C-432E-B2F9-F8E2FE9D3E26}">
      <dgm:prSet/>
      <dgm:spPr/>
      <dgm:t>
        <a:bodyPr/>
        <a:lstStyle/>
        <a:p>
          <a:endParaRPr lang="en-US"/>
        </a:p>
      </dgm:t>
    </dgm:pt>
    <dgm:pt modelId="{8865A04F-9A57-4646-91E1-910631052615}" type="sibTrans" cxnId="{6D885A8B-7B3C-432E-B2F9-F8E2FE9D3E26}">
      <dgm:prSet/>
      <dgm:spPr/>
      <dgm:t>
        <a:bodyPr/>
        <a:lstStyle/>
        <a:p>
          <a:endParaRPr lang="en-US"/>
        </a:p>
      </dgm:t>
    </dgm:pt>
    <dgm:pt modelId="{4533859C-8E4B-4D4B-BC73-1BCC6BCBC2A2}">
      <dgm:prSet phldrT="[Text]"/>
      <dgm:spPr/>
      <dgm:t>
        <a:bodyPr/>
        <a:lstStyle/>
        <a:p>
          <a:r>
            <a:rPr lang="en-US" dirty="0" smtClean="0"/>
            <a:t>I </a:t>
          </a:r>
          <a:r>
            <a:rPr lang="en-US" b="1" dirty="0" smtClean="0"/>
            <a:t>know what to do</a:t>
          </a:r>
          <a:r>
            <a:rPr lang="en-US" dirty="0" smtClean="0"/>
            <a:t> at home but I can’t do it here.</a:t>
          </a:r>
          <a:endParaRPr lang="en-US" dirty="0"/>
        </a:p>
      </dgm:t>
    </dgm:pt>
    <dgm:pt modelId="{3719F0E5-8C0B-4704-8158-5C29A982D5D9}" type="parTrans" cxnId="{23653B46-B7E0-4BC1-A790-AFF42AF0DAF2}">
      <dgm:prSet/>
      <dgm:spPr/>
      <dgm:t>
        <a:bodyPr/>
        <a:lstStyle/>
        <a:p>
          <a:endParaRPr lang="en-US"/>
        </a:p>
      </dgm:t>
    </dgm:pt>
    <dgm:pt modelId="{E0867BE8-0844-45D2-9DE2-7D58F2E1A184}" type="sibTrans" cxnId="{23653B46-B7E0-4BC1-A790-AFF42AF0DAF2}">
      <dgm:prSet/>
      <dgm:spPr/>
      <dgm:t>
        <a:bodyPr/>
        <a:lstStyle/>
        <a:p>
          <a:endParaRPr lang="en-US"/>
        </a:p>
      </dgm:t>
    </dgm:pt>
    <dgm:pt modelId="{EB2272A9-3F7A-4A1E-B382-43C0EC965513}">
      <dgm:prSet phldrT="[Text]"/>
      <dgm:spPr/>
      <dgm:t>
        <a:bodyPr/>
        <a:lstStyle/>
        <a:p>
          <a:r>
            <a:rPr lang="en-US" dirty="0" smtClean="0"/>
            <a:t>I </a:t>
          </a:r>
          <a:r>
            <a:rPr lang="en-US" b="1" dirty="0" smtClean="0"/>
            <a:t>don’t know what to do </a:t>
          </a:r>
          <a:r>
            <a:rPr lang="en-US" dirty="0" smtClean="0"/>
            <a:t>for this condition?</a:t>
          </a:r>
          <a:endParaRPr lang="en-US" dirty="0"/>
        </a:p>
      </dgm:t>
    </dgm:pt>
    <dgm:pt modelId="{78C018DF-2BE9-4E21-826A-C7BDB4C15EDD}" type="parTrans" cxnId="{083A27A7-1E0D-40AF-AA31-E8446856DFCD}">
      <dgm:prSet/>
      <dgm:spPr/>
      <dgm:t>
        <a:bodyPr/>
        <a:lstStyle/>
        <a:p>
          <a:endParaRPr lang="en-US"/>
        </a:p>
      </dgm:t>
    </dgm:pt>
    <dgm:pt modelId="{1A166ACC-CE02-44D6-8033-B7CF56C29108}" type="sibTrans" cxnId="{083A27A7-1E0D-40AF-AA31-E8446856DFCD}">
      <dgm:prSet/>
      <dgm:spPr/>
      <dgm:t>
        <a:bodyPr/>
        <a:lstStyle/>
        <a:p>
          <a:endParaRPr lang="en-US"/>
        </a:p>
      </dgm:t>
    </dgm:pt>
    <dgm:pt modelId="{DF71962B-3F08-4975-90F9-0540ADF40050}">
      <dgm:prSet phldrT="[Text]"/>
      <dgm:spPr/>
      <dgm:t>
        <a:bodyPr/>
        <a:lstStyle/>
        <a:p>
          <a:r>
            <a:rPr lang="en-US" dirty="0" smtClean="0"/>
            <a:t>Futility</a:t>
          </a:r>
          <a:endParaRPr lang="en-US" dirty="0"/>
        </a:p>
      </dgm:t>
    </dgm:pt>
    <dgm:pt modelId="{3CE69168-F9D8-4436-AE96-CF81D086D791}" type="parTrans" cxnId="{24224CB7-7C2E-4460-A3C2-6A547C8C61B7}">
      <dgm:prSet/>
      <dgm:spPr/>
      <dgm:t>
        <a:bodyPr/>
        <a:lstStyle/>
        <a:p>
          <a:endParaRPr lang="en-US"/>
        </a:p>
      </dgm:t>
    </dgm:pt>
    <dgm:pt modelId="{A8E8588A-E58D-404B-B766-9956D899459F}" type="sibTrans" cxnId="{24224CB7-7C2E-4460-A3C2-6A547C8C61B7}">
      <dgm:prSet/>
      <dgm:spPr/>
      <dgm:t>
        <a:bodyPr/>
        <a:lstStyle/>
        <a:p>
          <a:endParaRPr lang="en-US"/>
        </a:p>
      </dgm:t>
    </dgm:pt>
    <dgm:pt modelId="{DC04833B-06B0-4F64-95AF-C127E0C6B583}">
      <dgm:prSet phldrT="[Text]"/>
      <dgm:spPr/>
      <dgm:t>
        <a:bodyPr/>
        <a:lstStyle/>
        <a:p>
          <a:r>
            <a:rPr lang="en-US" b="0" dirty="0" smtClean="0"/>
            <a:t>Am I the </a:t>
          </a:r>
          <a:r>
            <a:rPr lang="en-US" b="1" dirty="0" smtClean="0"/>
            <a:t>only one who cares? </a:t>
          </a:r>
          <a:r>
            <a:rPr lang="en-US" b="0" u="sng" dirty="0" smtClean="0"/>
            <a:t>Why</a:t>
          </a:r>
          <a:r>
            <a:rPr lang="en-US" b="0" dirty="0" smtClean="0"/>
            <a:t> are we doing this?</a:t>
          </a:r>
          <a:endParaRPr lang="en-US" b="0" dirty="0"/>
        </a:p>
      </dgm:t>
    </dgm:pt>
    <dgm:pt modelId="{ED27F294-56B5-4F74-840C-EC9FEFCE36EA}" type="parTrans" cxnId="{386B28E5-FBE5-4C1C-B4A1-5832E92BB39D}">
      <dgm:prSet/>
      <dgm:spPr/>
      <dgm:t>
        <a:bodyPr/>
        <a:lstStyle/>
        <a:p>
          <a:endParaRPr lang="en-US"/>
        </a:p>
      </dgm:t>
    </dgm:pt>
    <dgm:pt modelId="{26676F79-7734-4EA2-A735-B0B8962553CD}" type="sibTrans" cxnId="{386B28E5-FBE5-4C1C-B4A1-5832E92BB39D}">
      <dgm:prSet/>
      <dgm:spPr/>
      <dgm:t>
        <a:bodyPr/>
        <a:lstStyle/>
        <a:p>
          <a:endParaRPr lang="en-US"/>
        </a:p>
      </dgm:t>
    </dgm:pt>
    <dgm:pt modelId="{3A762155-E240-49C3-B75E-45F4523A272F}">
      <dgm:prSet phldrT="[Text]" custT="1"/>
      <dgm:spPr/>
      <dgm:t>
        <a:bodyPr/>
        <a:lstStyle/>
        <a:p>
          <a:r>
            <a:rPr lang="en-US" sz="2200" dirty="0" smtClean="0"/>
            <a:t>Acknowledgement</a:t>
          </a:r>
          <a:endParaRPr lang="en-US" sz="2200" dirty="0"/>
        </a:p>
      </dgm:t>
    </dgm:pt>
    <dgm:pt modelId="{6AF13C70-A8FC-4BEC-98E8-58FA73F7FC3B}" type="parTrans" cxnId="{6B079D9D-7DEA-46AF-A97F-A398691302C8}">
      <dgm:prSet/>
      <dgm:spPr/>
      <dgm:t>
        <a:bodyPr/>
        <a:lstStyle/>
        <a:p>
          <a:endParaRPr lang="en-US"/>
        </a:p>
      </dgm:t>
    </dgm:pt>
    <dgm:pt modelId="{D186A51D-74D2-4E54-827C-D3AF19BE5819}" type="sibTrans" cxnId="{6B079D9D-7DEA-46AF-A97F-A398691302C8}">
      <dgm:prSet/>
      <dgm:spPr/>
      <dgm:t>
        <a:bodyPr/>
        <a:lstStyle/>
        <a:p>
          <a:endParaRPr lang="en-US"/>
        </a:p>
      </dgm:t>
    </dgm:pt>
    <dgm:pt modelId="{17ACF46A-25CB-4CFC-8867-C6ADC2244809}" type="pres">
      <dgm:prSet presAssocID="{CA3C92D2-179D-4EB1-9055-BF3AFF2971E2}" presName="Name0" presStyleCnt="0">
        <dgm:presLayoutVars>
          <dgm:chPref val="3"/>
          <dgm:dir/>
          <dgm:animLvl val="lvl"/>
          <dgm:resizeHandles/>
        </dgm:presLayoutVars>
      </dgm:prSet>
      <dgm:spPr/>
      <dgm:t>
        <a:bodyPr/>
        <a:lstStyle/>
        <a:p>
          <a:endParaRPr lang="en-US"/>
        </a:p>
      </dgm:t>
    </dgm:pt>
    <dgm:pt modelId="{6ABB9CCA-AC51-4978-B619-EEDE9D98D9E0}" type="pres">
      <dgm:prSet presAssocID="{07A6D58A-15DC-485B-8655-DB57F62F978A}" presName="horFlow" presStyleCnt="0"/>
      <dgm:spPr/>
    </dgm:pt>
    <dgm:pt modelId="{6E4AFA4B-1022-4484-A2D5-4F9C6823B774}" type="pres">
      <dgm:prSet presAssocID="{07A6D58A-15DC-485B-8655-DB57F62F978A}" presName="bigChev" presStyleLbl="node1" presStyleIdx="0" presStyleCnt="4"/>
      <dgm:spPr/>
      <dgm:t>
        <a:bodyPr/>
        <a:lstStyle/>
        <a:p>
          <a:endParaRPr lang="en-US"/>
        </a:p>
      </dgm:t>
    </dgm:pt>
    <dgm:pt modelId="{9446046D-14B3-4388-98E5-DCB8FE607AA0}" type="pres">
      <dgm:prSet presAssocID="{3719F0E5-8C0B-4704-8158-5C29A982D5D9}" presName="parTrans" presStyleCnt="0"/>
      <dgm:spPr/>
    </dgm:pt>
    <dgm:pt modelId="{9F458C30-8738-4822-A2AE-5B45E509F39B}" type="pres">
      <dgm:prSet presAssocID="{4533859C-8E4B-4D4B-BC73-1BCC6BCBC2A2}" presName="node" presStyleLbl="alignAccFollowNode1" presStyleIdx="0" presStyleCnt="8" custScaleX="151071">
        <dgm:presLayoutVars>
          <dgm:bulletEnabled val="1"/>
        </dgm:presLayoutVars>
      </dgm:prSet>
      <dgm:spPr/>
      <dgm:t>
        <a:bodyPr/>
        <a:lstStyle/>
        <a:p>
          <a:endParaRPr lang="en-US"/>
        </a:p>
      </dgm:t>
    </dgm:pt>
    <dgm:pt modelId="{5AC7DFEC-F1E8-4165-8D99-0C484B377BD1}" type="pres">
      <dgm:prSet presAssocID="{E0867BE8-0844-45D2-9DE2-7D58F2E1A184}" presName="sibTrans" presStyleCnt="0"/>
      <dgm:spPr/>
    </dgm:pt>
    <dgm:pt modelId="{446DCEBA-033F-47E7-9ABF-515393743882}" type="pres">
      <dgm:prSet presAssocID="{29F55C3D-E66F-4035-93EA-F5CDA7FFDB16}" presName="node" presStyleLbl="alignAccFollowNode1" presStyleIdx="1" presStyleCnt="8" custScaleX="140757">
        <dgm:presLayoutVars>
          <dgm:bulletEnabled val="1"/>
        </dgm:presLayoutVars>
      </dgm:prSet>
      <dgm:spPr/>
      <dgm:t>
        <a:bodyPr/>
        <a:lstStyle/>
        <a:p>
          <a:endParaRPr lang="en-US"/>
        </a:p>
      </dgm:t>
    </dgm:pt>
    <dgm:pt modelId="{629E9B0E-2F91-4102-A4F1-9D8F9A48CE81}" type="pres">
      <dgm:prSet presAssocID="{07A6D58A-15DC-485B-8655-DB57F62F978A}" presName="vSp" presStyleCnt="0"/>
      <dgm:spPr/>
    </dgm:pt>
    <dgm:pt modelId="{7892490F-A00A-4A93-BD09-937C51D4790A}" type="pres">
      <dgm:prSet presAssocID="{A2B9AB48-98E9-4421-B053-97A756F1B5B7}" presName="horFlow" presStyleCnt="0"/>
      <dgm:spPr/>
    </dgm:pt>
    <dgm:pt modelId="{DCE0445D-3C73-4B95-95B6-ECBA2D7B875D}" type="pres">
      <dgm:prSet presAssocID="{A2B9AB48-98E9-4421-B053-97A756F1B5B7}" presName="bigChev" presStyleLbl="node1" presStyleIdx="1" presStyleCnt="4"/>
      <dgm:spPr/>
      <dgm:t>
        <a:bodyPr/>
        <a:lstStyle/>
        <a:p>
          <a:endParaRPr lang="en-US"/>
        </a:p>
      </dgm:t>
    </dgm:pt>
    <dgm:pt modelId="{B5DF672C-BA82-4D6F-84F5-68FBA14ACBBB}" type="pres">
      <dgm:prSet presAssocID="{78C018DF-2BE9-4E21-826A-C7BDB4C15EDD}" presName="parTrans" presStyleCnt="0"/>
      <dgm:spPr/>
    </dgm:pt>
    <dgm:pt modelId="{3711E1E0-A43C-4627-A304-E26FE4BD2B7E}" type="pres">
      <dgm:prSet presAssocID="{EB2272A9-3F7A-4A1E-B382-43C0EC965513}" presName="node" presStyleLbl="alignAccFollowNode1" presStyleIdx="2" presStyleCnt="8" custScaleX="151071">
        <dgm:presLayoutVars>
          <dgm:bulletEnabled val="1"/>
        </dgm:presLayoutVars>
      </dgm:prSet>
      <dgm:spPr/>
      <dgm:t>
        <a:bodyPr/>
        <a:lstStyle/>
        <a:p>
          <a:endParaRPr lang="en-US"/>
        </a:p>
      </dgm:t>
    </dgm:pt>
    <dgm:pt modelId="{EA508FCD-383D-42B3-97C1-825862E5AA52}" type="pres">
      <dgm:prSet presAssocID="{1A166ACC-CE02-44D6-8033-B7CF56C29108}" presName="sibTrans" presStyleCnt="0"/>
      <dgm:spPr/>
    </dgm:pt>
    <dgm:pt modelId="{009E90C0-F2A9-490A-AA96-E416D2F008AC}" type="pres">
      <dgm:prSet presAssocID="{0C1BD5FA-A52D-4F2E-ABC5-68EBA7DFB915}" presName="node" presStyleLbl="alignAccFollowNode1" presStyleIdx="3" presStyleCnt="8" custScaleX="137319">
        <dgm:presLayoutVars>
          <dgm:bulletEnabled val="1"/>
        </dgm:presLayoutVars>
      </dgm:prSet>
      <dgm:spPr/>
      <dgm:t>
        <a:bodyPr/>
        <a:lstStyle/>
        <a:p>
          <a:endParaRPr lang="en-US"/>
        </a:p>
      </dgm:t>
    </dgm:pt>
    <dgm:pt modelId="{9F4111EF-D0A1-40EC-B4A4-DA38805CDDA4}" type="pres">
      <dgm:prSet presAssocID="{A2B9AB48-98E9-4421-B053-97A756F1B5B7}" presName="vSp" presStyleCnt="0"/>
      <dgm:spPr/>
    </dgm:pt>
    <dgm:pt modelId="{DD128B8A-DCB2-43FA-BF4A-2D0200F5CEAC}" type="pres">
      <dgm:prSet presAssocID="{DD93EF30-0A39-4E91-8AB0-3879ACD4E992}" presName="horFlow" presStyleCnt="0"/>
      <dgm:spPr/>
    </dgm:pt>
    <dgm:pt modelId="{3EDAED64-B562-4820-B36A-6B58A5AEC8B0}" type="pres">
      <dgm:prSet presAssocID="{DD93EF30-0A39-4E91-8AB0-3879ACD4E992}" presName="bigChev" presStyleLbl="node1" presStyleIdx="2" presStyleCnt="4"/>
      <dgm:spPr/>
      <dgm:t>
        <a:bodyPr/>
        <a:lstStyle/>
        <a:p>
          <a:endParaRPr lang="en-US"/>
        </a:p>
      </dgm:t>
    </dgm:pt>
    <dgm:pt modelId="{A9ACB2B5-FF9B-4B0F-951E-66268C899056}" type="pres">
      <dgm:prSet presAssocID="{4F6E71D0-9A49-4D99-B5FE-02F4F8BE5076}" presName="parTrans" presStyleCnt="0"/>
      <dgm:spPr/>
    </dgm:pt>
    <dgm:pt modelId="{E0210A16-25CD-4BC2-85CE-DB8329C3E0FF}" type="pres">
      <dgm:prSet presAssocID="{5E7E3B19-5ACF-4171-8C1B-F12CDFA647E4}" presName="node" presStyleLbl="alignAccFollowNode1" presStyleIdx="4" presStyleCnt="8" custScaleX="151071">
        <dgm:presLayoutVars>
          <dgm:bulletEnabled val="1"/>
        </dgm:presLayoutVars>
      </dgm:prSet>
      <dgm:spPr/>
      <dgm:t>
        <a:bodyPr/>
        <a:lstStyle/>
        <a:p>
          <a:endParaRPr lang="en-US"/>
        </a:p>
      </dgm:t>
    </dgm:pt>
    <dgm:pt modelId="{23E77875-186A-4F46-8CA7-69981175DEA7}" type="pres">
      <dgm:prSet presAssocID="{BC7EC80D-5058-41C6-AE90-8F95B8EC3CE8}" presName="sibTrans" presStyleCnt="0"/>
      <dgm:spPr/>
    </dgm:pt>
    <dgm:pt modelId="{5845F710-0DAB-4E61-AB94-2095861C65C8}" type="pres">
      <dgm:prSet presAssocID="{DA0BCB72-DE4C-4B58-8E31-0DE0BCB30ADC}" presName="node" presStyleLbl="alignAccFollowNode1" presStyleIdx="5" presStyleCnt="8" custScaleX="137584">
        <dgm:presLayoutVars>
          <dgm:bulletEnabled val="1"/>
        </dgm:presLayoutVars>
      </dgm:prSet>
      <dgm:spPr/>
      <dgm:t>
        <a:bodyPr/>
        <a:lstStyle/>
        <a:p>
          <a:endParaRPr lang="en-US"/>
        </a:p>
      </dgm:t>
    </dgm:pt>
    <dgm:pt modelId="{2FB81F64-CF16-49D3-A80A-DCE92E3D5A8F}" type="pres">
      <dgm:prSet presAssocID="{DD93EF30-0A39-4E91-8AB0-3879ACD4E992}" presName="vSp" presStyleCnt="0"/>
      <dgm:spPr/>
    </dgm:pt>
    <dgm:pt modelId="{23547A71-4F0D-4FB7-9E72-4AFD9F568DB7}" type="pres">
      <dgm:prSet presAssocID="{DF71962B-3F08-4975-90F9-0540ADF40050}" presName="horFlow" presStyleCnt="0"/>
      <dgm:spPr/>
    </dgm:pt>
    <dgm:pt modelId="{E20ED88F-077D-43DE-BBE2-26492E9FECDF}" type="pres">
      <dgm:prSet presAssocID="{DF71962B-3F08-4975-90F9-0540ADF40050}" presName="bigChev" presStyleLbl="node1" presStyleIdx="3" presStyleCnt="4"/>
      <dgm:spPr/>
      <dgm:t>
        <a:bodyPr/>
        <a:lstStyle/>
        <a:p>
          <a:endParaRPr lang="en-US"/>
        </a:p>
      </dgm:t>
    </dgm:pt>
    <dgm:pt modelId="{5441D5CB-2244-455A-99A5-ADD348B62A48}" type="pres">
      <dgm:prSet presAssocID="{ED27F294-56B5-4F74-840C-EC9FEFCE36EA}" presName="parTrans" presStyleCnt="0"/>
      <dgm:spPr/>
    </dgm:pt>
    <dgm:pt modelId="{5152F088-17EE-44E6-8547-8A78EA9E576C}" type="pres">
      <dgm:prSet presAssocID="{DC04833B-06B0-4F64-95AF-C127E0C6B583}" presName="node" presStyleLbl="alignAccFollowNode1" presStyleIdx="6" presStyleCnt="8" custScaleX="151071">
        <dgm:presLayoutVars>
          <dgm:bulletEnabled val="1"/>
        </dgm:presLayoutVars>
      </dgm:prSet>
      <dgm:spPr/>
      <dgm:t>
        <a:bodyPr/>
        <a:lstStyle/>
        <a:p>
          <a:endParaRPr lang="en-US"/>
        </a:p>
      </dgm:t>
    </dgm:pt>
    <dgm:pt modelId="{CB8D31F8-2AA4-4893-B1E3-758F1FBA82E6}" type="pres">
      <dgm:prSet presAssocID="{26676F79-7734-4EA2-A735-B0B8962553CD}" presName="sibTrans" presStyleCnt="0"/>
      <dgm:spPr/>
    </dgm:pt>
    <dgm:pt modelId="{7C328338-6E5B-41B6-8428-224A747BEA03}" type="pres">
      <dgm:prSet presAssocID="{3A762155-E240-49C3-B75E-45F4523A272F}" presName="node" presStyleLbl="alignAccFollowNode1" presStyleIdx="7" presStyleCnt="8" custScaleX="139413">
        <dgm:presLayoutVars>
          <dgm:bulletEnabled val="1"/>
        </dgm:presLayoutVars>
      </dgm:prSet>
      <dgm:spPr/>
      <dgm:t>
        <a:bodyPr/>
        <a:lstStyle/>
        <a:p>
          <a:endParaRPr lang="en-US"/>
        </a:p>
      </dgm:t>
    </dgm:pt>
  </dgm:ptLst>
  <dgm:cxnLst>
    <dgm:cxn modelId="{6B079D9D-7DEA-46AF-A97F-A398691302C8}" srcId="{DF71962B-3F08-4975-90F9-0540ADF40050}" destId="{3A762155-E240-49C3-B75E-45F4523A272F}" srcOrd="1" destOrd="0" parTransId="{6AF13C70-A8FC-4BEC-98E8-58FA73F7FC3B}" sibTransId="{D186A51D-74D2-4E54-827C-D3AF19BE5819}"/>
    <dgm:cxn modelId="{42E48F8A-97D8-46CB-A893-A00667A76A06}" type="presOf" srcId="{0C1BD5FA-A52D-4F2E-ABC5-68EBA7DFB915}" destId="{009E90C0-F2A9-490A-AA96-E416D2F008AC}" srcOrd="0" destOrd="0" presId="urn:microsoft.com/office/officeart/2005/8/layout/lProcess3"/>
    <dgm:cxn modelId="{8DCA97D4-0065-4652-8FE3-10C820DD1D5D}" type="presOf" srcId="{07A6D58A-15DC-485B-8655-DB57F62F978A}" destId="{6E4AFA4B-1022-4484-A2D5-4F9C6823B774}" srcOrd="0" destOrd="0" presId="urn:microsoft.com/office/officeart/2005/8/layout/lProcess3"/>
    <dgm:cxn modelId="{94CAD199-00A9-4CF7-BE67-649A122217BB}" srcId="{DD93EF30-0A39-4E91-8AB0-3879ACD4E992}" destId="{5E7E3B19-5ACF-4171-8C1B-F12CDFA647E4}" srcOrd="0" destOrd="0" parTransId="{4F6E71D0-9A49-4D99-B5FE-02F4F8BE5076}" sibTransId="{BC7EC80D-5058-41C6-AE90-8F95B8EC3CE8}"/>
    <dgm:cxn modelId="{6D885A8B-7B3C-432E-B2F9-F8E2FE9D3E26}" srcId="{DD93EF30-0A39-4E91-8AB0-3879ACD4E992}" destId="{DA0BCB72-DE4C-4B58-8E31-0DE0BCB30ADC}" srcOrd="1" destOrd="0" parTransId="{8BBABDFE-82AF-4FAA-A83C-90BF0B81D7D7}" sibTransId="{8865A04F-9A57-4646-91E1-910631052615}"/>
    <dgm:cxn modelId="{D3FC8197-8780-44D8-B6DB-AC53FF6A830A}" type="presOf" srcId="{DC04833B-06B0-4F64-95AF-C127E0C6B583}" destId="{5152F088-17EE-44E6-8547-8A78EA9E576C}" srcOrd="0" destOrd="0" presId="urn:microsoft.com/office/officeart/2005/8/layout/lProcess3"/>
    <dgm:cxn modelId="{12DCFACD-DBE7-4B42-B052-10B488667D1C}" type="presOf" srcId="{4533859C-8E4B-4D4B-BC73-1BCC6BCBC2A2}" destId="{9F458C30-8738-4822-A2AE-5B45E509F39B}" srcOrd="0" destOrd="0" presId="urn:microsoft.com/office/officeart/2005/8/layout/lProcess3"/>
    <dgm:cxn modelId="{FE446154-244B-485C-BB3F-BD635EF23EBF}" type="presOf" srcId="{5E7E3B19-5ACF-4171-8C1B-F12CDFA647E4}" destId="{E0210A16-25CD-4BC2-85CE-DB8329C3E0FF}" srcOrd="0" destOrd="0" presId="urn:microsoft.com/office/officeart/2005/8/layout/lProcess3"/>
    <dgm:cxn modelId="{55BF56C2-43FF-4FF7-97A0-22EB9C060F6C}" srcId="{07A6D58A-15DC-485B-8655-DB57F62F978A}" destId="{29F55C3D-E66F-4035-93EA-F5CDA7FFDB16}" srcOrd="1" destOrd="0" parTransId="{DE951E1E-FFC5-466A-8C8E-B84A551163DE}" sibTransId="{18EFA6EE-3043-478D-8B25-E9F3F6324B1C}"/>
    <dgm:cxn modelId="{0E2EF0BB-E5AC-4272-AF09-56EA10DFADF8}" type="presOf" srcId="{CA3C92D2-179D-4EB1-9055-BF3AFF2971E2}" destId="{17ACF46A-25CB-4CFC-8867-C6ADC2244809}" srcOrd="0" destOrd="0" presId="urn:microsoft.com/office/officeart/2005/8/layout/lProcess3"/>
    <dgm:cxn modelId="{EB116142-C59A-41BB-AF63-9FDE188A7B55}" srcId="{CA3C92D2-179D-4EB1-9055-BF3AFF2971E2}" destId="{A2B9AB48-98E9-4421-B053-97A756F1B5B7}" srcOrd="1" destOrd="0" parTransId="{0FBE5736-AAD3-465A-909F-4A7A091AC1CB}" sibTransId="{04E80F69-0618-4694-9483-E85504B52B28}"/>
    <dgm:cxn modelId="{24224CB7-7C2E-4460-A3C2-6A547C8C61B7}" srcId="{CA3C92D2-179D-4EB1-9055-BF3AFF2971E2}" destId="{DF71962B-3F08-4975-90F9-0540ADF40050}" srcOrd="3" destOrd="0" parTransId="{3CE69168-F9D8-4436-AE96-CF81D086D791}" sibTransId="{A8E8588A-E58D-404B-B766-9956D899459F}"/>
    <dgm:cxn modelId="{370226F4-31BD-4B2B-9C09-4430B770F178}" type="presOf" srcId="{EB2272A9-3F7A-4A1E-B382-43C0EC965513}" destId="{3711E1E0-A43C-4627-A304-E26FE4BD2B7E}" srcOrd="0" destOrd="0" presId="urn:microsoft.com/office/officeart/2005/8/layout/lProcess3"/>
    <dgm:cxn modelId="{23653B46-B7E0-4BC1-A790-AFF42AF0DAF2}" srcId="{07A6D58A-15DC-485B-8655-DB57F62F978A}" destId="{4533859C-8E4B-4D4B-BC73-1BCC6BCBC2A2}" srcOrd="0" destOrd="0" parTransId="{3719F0E5-8C0B-4704-8158-5C29A982D5D9}" sibTransId="{E0867BE8-0844-45D2-9DE2-7D58F2E1A184}"/>
    <dgm:cxn modelId="{D9282292-B0DD-40A7-B503-F88A50C46FDF}" type="presOf" srcId="{A2B9AB48-98E9-4421-B053-97A756F1B5B7}" destId="{DCE0445D-3C73-4B95-95B6-ECBA2D7B875D}" srcOrd="0" destOrd="0" presId="urn:microsoft.com/office/officeart/2005/8/layout/lProcess3"/>
    <dgm:cxn modelId="{BC815B25-0CAD-4C55-9989-1780E6570EB7}" srcId="{CA3C92D2-179D-4EB1-9055-BF3AFF2971E2}" destId="{07A6D58A-15DC-485B-8655-DB57F62F978A}" srcOrd="0" destOrd="0" parTransId="{3A5B9EFF-B473-4FB1-91E1-A63E7BBFB8B6}" sibTransId="{D9D67A90-9FD2-486A-A0D5-EF336F9D867E}"/>
    <dgm:cxn modelId="{05C04CF6-2970-4E87-85C5-942AD7006121}" srcId="{A2B9AB48-98E9-4421-B053-97A756F1B5B7}" destId="{0C1BD5FA-A52D-4F2E-ABC5-68EBA7DFB915}" srcOrd="1" destOrd="0" parTransId="{41DC0698-871A-43EA-96A4-8CBAAEECBC9C}" sibTransId="{EB89AE10-7CF4-4E5D-9DEC-15E2E382326C}"/>
    <dgm:cxn modelId="{386B28E5-FBE5-4C1C-B4A1-5832E92BB39D}" srcId="{DF71962B-3F08-4975-90F9-0540ADF40050}" destId="{DC04833B-06B0-4F64-95AF-C127E0C6B583}" srcOrd="0" destOrd="0" parTransId="{ED27F294-56B5-4F74-840C-EC9FEFCE36EA}" sibTransId="{26676F79-7734-4EA2-A735-B0B8962553CD}"/>
    <dgm:cxn modelId="{F517BE6E-D206-44A5-8D9C-BE8D4A7A2918}" type="presOf" srcId="{DD93EF30-0A39-4E91-8AB0-3879ACD4E992}" destId="{3EDAED64-B562-4820-B36A-6B58A5AEC8B0}" srcOrd="0" destOrd="0" presId="urn:microsoft.com/office/officeart/2005/8/layout/lProcess3"/>
    <dgm:cxn modelId="{64556F12-EBA7-4B39-BD68-6A322FB46222}" type="presOf" srcId="{29F55C3D-E66F-4035-93EA-F5CDA7FFDB16}" destId="{446DCEBA-033F-47E7-9ABF-515393743882}" srcOrd="0" destOrd="0" presId="urn:microsoft.com/office/officeart/2005/8/layout/lProcess3"/>
    <dgm:cxn modelId="{23FE8A43-B6D0-4989-ACB0-DCA04A6BDFAD}" type="presOf" srcId="{3A762155-E240-49C3-B75E-45F4523A272F}" destId="{7C328338-6E5B-41B6-8428-224A747BEA03}" srcOrd="0" destOrd="0" presId="urn:microsoft.com/office/officeart/2005/8/layout/lProcess3"/>
    <dgm:cxn modelId="{D26CF8B7-8E06-41D8-9F80-B39870CD49E1}" type="presOf" srcId="{DF71962B-3F08-4975-90F9-0540ADF40050}" destId="{E20ED88F-077D-43DE-BBE2-26492E9FECDF}" srcOrd="0" destOrd="0" presId="urn:microsoft.com/office/officeart/2005/8/layout/lProcess3"/>
    <dgm:cxn modelId="{0430465A-1134-4B45-A927-EEF0B7F5AB6B}" type="presOf" srcId="{DA0BCB72-DE4C-4B58-8E31-0DE0BCB30ADC}" destId="{5845F710-0DAB-4E61-AB94-2095861C65C8}" srcOrd="0" destOrd="0" presId="urn:microsoft.com/office/officeart/2005/8/layout/lProcess3"/>
    <dgm:cxn modelId="{083A27A7-1E0D-40AF-AA31-E8446856DFCD}" srcId="{A2B9AB48-98E9-4421-B053-97A756F1B5B7}" destId="{EB2272A9-3F7A-4A1E-B382-43C0EC965513}" srcOrd="0" destOrd="0" parTransId="{78C018DF-2BE9-4E21-826A-C7BDB4C15EDD}" sibTransId="{1A166ACC-CE02-44D6-8033-B7CF56C29108}"/>
    <dgm:cxn modelId="{C64C28C7-72DD-4D0D-AB7F-430C0AEAD89D}" srcId="{CA3C92D2-179D-4EB1-9055-BF3AFF2971E2}" destId="{DD93EF30-0A39-4E91-8AB0-3879ACD4E992}" srcOrd="2" destOrd="0" parTransId="{1E2C07A1-5297-4AC8-8E80-4659B75D8BBF}" sibTransId="{B42FF53C-452A-4EC5-BD21-0656B34C67AC}"/>
    <dgm:cxn modelId="{033F9B57-6F65-4E23-A574-F691892B5E80}" type="presParOf" srcId="{17ACF46A-25CB-4CFC-8867-C6ADC2244809}" destId="{6ABB9CCA-AC51-4978-B619-EEDE9D98D9E0}" srcOrd="0" destOrd="0" presId="urn:microsoft.com/office/officeart/2005/8/layout/lProcess3"/>
    <dgm:cxn modelId="{E4B908C9-CBBC-4B04-B167-45F9A3A63980}" type="presParOf" srcId="{6ABB9CCA-AC51-4978-B619-EEDE9D98D9E0}" destId="{6E4AFA4B-1022-4484-A2D5-4F9C6823B774}" srcOrd="0" destOrd="0" presId="urn:microsoft.com/office/officeart/2005/8/layout/lProcess3"/>
    <dgm:cxn modelId="{FDD89B7E-5C88-4E3E-80A5-393B13AD8F36}" type="presParOf" srcId="{6ABB9CCA-AC51-4978-B619-EEDE9D98D9E0}" destId="{9446046D-14B3-4388-98E5-DCB8FE607AA0}" srcOrd="1" destOrd="0" presId="urn:microsoft.com/office/officeart/2005/8/layout/lProcess3"/>
    <dgm:cxn modelId="{07068C60-07C9-48ED-9439-DD96AD9D8D61}" type="presParOf" srcId="{6ABB9CCA-AC51-4978-B619-EEDE9D98D9E0}" destId="{9F458C30-8738-4822-A2AE-5B45E509F39B}" srcOrd="2" destOrd="0" presId="urn:microsoft.com/office/officeart/2005/8/layout/lProcess3"/>
    <dgm:cxn modelId="{A45B7D62-ABC1-45D1-BB80-2D3693C412DC}" type="presParOf" srcId="{6ABB9CCA-AC51-4978-B619-EEDE9D98D9E0}" destId="{5AC7DFEC-F1E8-4165-8D99-0C484B377BD1}" srcOrd="3" destOrd="0" presId="urn:microsoft.com/office/officeart/2005/8/layout/lProcess3"/>
    <dgm:cxn modelId="{F155D8A0-20CF-47F2-8509-89EF308E0A38}" type="presParOf" srcId="{6ABB9CCA-AC51-4978-B619-EEDE9D98D9E0}" destId="{446DCEBA-033F-47E7-9ABF-515393743882}" srcOrd="4" destOrd="0" presId="urn:microsoft.com/office/officeart/2005/8/layout/lProcess3"/>
    <dgm:cxn modelId="{CFB18569-7964-4935-B405-52A71FBA8B4A}" type="presParOf" srcId="{17ACF46A-25CB-4CFC-8867-C6ADC2244809}" destId="{629E9B0E-2F91-4102-A4F1-9D8F9A48CE81}" srcOrd="1" destOrd="0" presId="urn:microsoft.com/office/officeart/2005/8/layout/lProcess3"/>
    <dgm:cxn modelId="{571C6486-6FBF-4054-B3A0-E9BFE92591D3}" type="presParOf" srcId="{17ACF46A-25CB-4CFC-8867-C6ADC2244809}" destId="{7892490F-A00A-4A93-BD09-937C51D4790A}" srcOrd="2" destOrd="0" presId="urn:microsoft.com/office/officeart/2005/8/layout/lProcess3"/>
    <dgm:cxn modelId="{C1B2EE4C-8933-4A68-A906-256C76309532}" type="presParOf" srcId="{7892490F-A00A-4A93-BD09-937C51D4790A}" destId="{DCE0445D-3C73-4B95-95B6-ECBA2D7B875D}" srcOrd="0" destOrd="0" presId="urn:microsoft.com/office/officeart/2005/8/layout/lProcess3"/>
    <dgm:cxn modelId="{02409466-3D92-4F21-8E25-BFA5442D71AF}" type="presParOf" srcId="{7892490F-A00A-4A93-BD09-937C51D4790A}" destId="{B5DF672C-BA82-4D6F-84F5-68FBA14ACBBB}" srcOrd="1" destOrd="0" presId="urn:microsoft.com/office/officeart/2005/8/layout/lProcess3"/>
    <dgm:cxn modelId="{0CCFDD67-B686-48B9-A0BF-72DFB49B41EC}" type="presParOf" srcId="{7892490F-A00A-4A93-BD09-937C51D4790A}" destId="{3711E1E0-A43C-4627-A304-E26FE4BD2B7E}" srcOrd="2" destOrd="0" presId="urn:microsoft.com/office/officeart/2005/8/layout/lProcess3"/>
    <dgm:cxn modelId="{5AAE5071-88AA-446A-B9C0-5C62079D0B7F}" type="presParOf" srcId="{7892490F-A00A-4A93-BD09-937C51D4790A}" destId="{EA508FCD-383D-42B3-97C1-825862E5AA52}" srcOrd="3" destOrd="0" presId="urn:microsoft.com/office/officeart/2005/8/layout/lProcess3"/>
    <dgm:cxn modelId="{E5CC8ED5-F529-4951-8757-E5699174A6A9}" type="presParOf" srcId="{7892490F-A00A-4A93-BD09-937C51D4790A}" destId="{009E90C0-F2A9-490A-AA96-E416D2F008AC}" srcOrd="4" destOrd="0" presId="urn:microsoft.com/office/officeart/2005/8/layout/lProcess3"/>
    <dgm:cxn modelId="{CE836570-9129-4FB5-AC99-8BA0CFF0B4C9}" type="presParOf" srcId="{17ACF46A-25CB-4CFC-8867-C6ADC2244809}" destId="{9F4111EF-D0A1-40EC-B4A4-DA38805CDDA4}" srcOrd="3" destOrd="0" presId="urn:microsoft.com/office/officeart/2005/8/layout/lProcess3"/>
    <dgm:cxn modelId="{4F457E44-F5E2-4149-83D8-6AEF48610732}" type="presParOf" srcId="{17ACF46A-25CB-4CFC-8867-C6ADC2244809}" destId="{DD128B8A-DCB2-43FA-BF4A-2D0200F5CEAC}" srcOrd="4" destOrd="0" presId="urn:microsoft.com/office/officeart/2005/8/layout/lProcess3"/>
    <dgm:cxn modelId="{EEF584E8-7769-41EB-9705-E99026CE7804}" type="presParOf" srcId="{DD128B8A-DCB2-43FA-BF4A-2D0200F5CEAC}" destId="{3EDAED64-B562-4820-B36A-6B58A5AEC8B0}" srcOrd="0" destOrd="0" presId="urn:microsoft.com/office/officeart/2005/8/layout/lProcess3"/>
    <dgm:cxn modelId="{A9F84ADA-39A8-435F-BB6B-572003B651BB}" type="presParOf" srcId="{DD128B8A-DCB2-43FA-BF4A-2D0200F5CEAC}" destId="{A9ACB2B5-FF9B-4B0F-951E-66268C899056}" srcOrd="1" destOrd="0" presId="urn:microsoft.com/office/officeart/2005/8/layout/lProcess3"/>
    <dgm:cxn modelId="{80400DA3-2113-439D-91CE-ABED7D47E4D1}" type="presParOf" srcId="{DD128B8A-DCB2-43FA-BF4A-2D0200F5CEAC}" destId="{E0210A16-25CD-4BC2-85CE-DB8329C3E0FF}" srcOrd="2" destOrd="0" presId="urn:microsoft.com/office/officeart/2005/8/layout/lProcess3"/>
    <dgm:cxn modelId="{8380AFF2-6192-4EB1-8098-5009CD495ECB}" type="presParOf" srcId="{DD128B8A-DCB2-43FA-BF4A-2D0200F5CEAC}" destId="{23E77875-186A-4F46-8CA7-69981175DEA7}" srcOrd="3" destOrd="0" presId="urn:microsoft.com/office/officeart/2005/8/layout/lProcess3"/>
    <dgm:cxn modelId="{D75A487B-66DE-4CC4-9467-07145F127AA2}" type="presParOf" srcId="{DD128B8A-DCB2-43FA-BF4A-2D0200F5CEAC}" destId="{5845F710-0DAB-4E61-AB94-2095861C65C8}" srcOrd="4" destOrd="0" presId="urn:microsoft.com/office/officeart/2005/8/layout/lProcess3"/>
    <dgm:cxn modelId="{8C1E6774-6382-45FC-93FF-38B91C9FA449}" type="presParOf" srcId="{17ACF46A-25CB-4CFC-8867-C6ADC2244809}" destId="{2FB81F64-CF16-49D3-A80A-DCE92E3D5A8F}" srcOrd="5" destOrd="0" presId="urn:microsoft.com/office/officeart/2005/8/layout/lProcess3"/>
    <dgm:cxn modelId="{718592E3-F026-490F-A2BA-E6CDD5B6D96B}" type="presParOf" srcId="{17ACF46A-25CB-4CFC-8867-C6ADC2244809}" destId="{23547A71-4F0D-4FB7-9E72-4AFD9F568DB7}" srcOrd="6" destOrd="0" presId="urn:microsoft.com/office/officeart/2005/8/layout/lProcess3"/>
    <dgm:cxn modelId="{6618BAC0-5598-40BF-BD28-23AE47FA8059}" type="presParOf" srcId="{23547A71-4F0D-4FB7-9E72-4AFD9F568DB7}" destId="{E20ED88F-077D-43DE-BBE2-26492E9FECDF}" srcOrd="0" destOrd="0" presId="urn:microsoft.com/office/officeart/2005/8/layout/lProcess3"/>
    <dgm:cxn modelId="{29908069-B0E2-459D-A804-30E189853C41}" type="presParOf" srcId="{23547A71-4F0D-4FB7-9E72-4AFD9F568DB7}" destId="{5441D5CB-2244-455A-99A5-ADD348B62A48}" srcOrd="1" destOrd="0" presId="urn:microsoft.com/office/officeart/2005/8/layout/lProcess3"/>
    <dgm:cxn modelId="{C06B587C-F7DA-481F-9661-524FAC86D8A3}" type="presParOf" srcId="{23547A71-4F0D-4FB7-9E72-4AFD9F568DB7}" destId="{5152F088-17EE-44E6-8547-8A78EA9E576C}" srcOrd="2" destOrd="0" presId="urn:microsoft.com/office/officeart/2005/8/layout/lProcess3"/>
    <dgm:cxn modelId="{21BC898E-8957-4544-8742-85F2AA4D2C6E}" type="presParOf" srcId="{23547A71-4F0D-4FB7-9E72-4AFD9F568DB7}" destId="{CB8D31F8-2AA4-4893-B1E3-758F1FBA82E6}" srcOrd="3" destOrd="0" presId="urn:microsoft.com/office/officeart/2005/8/layout/lProcess3"/>
    <dgm:cxn modelId="{220E8D57-6C0D-4554-8DB7-957ACE67203E}" type="presParOf" srcId="{23547A71-4F0D-4FB7-9E72-4AFD9F568DB7}" destId="{7C328338-6E5B-41B6-8428-224A747BEA03}"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AFA4B-1022-4484-A2D5-4F9C6823B774}">
      <dsp:nvSpPr>
        <dsp:cNvPr id="0" name=""/>
        <dsp:cNvSpPr/>
      </dsp:nvSpPr>
      <dsp:spPr>
        <a:xfrm>
          <a:off x="1136182" y="627"/>
          <a:ext cx="3233232" cy="129329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en-US" sz="2800" kern="1200" dirty="0" smtClean="0"/>
            <a:t>Frustration</a:t>
          </a:r>
          <a:endParaRPr lang="en-US" sz="2800" kern="1200" dirty="0"/>
        </a:p>
      </dsp:txBody>
      <dsp:txXfrm>
        <a:off x="1782828" y="627"/>
        <a:ext cx="1939940" cy="1293292"/>
      </dsp:txXfrm>
    </dsp:sp>
    <dsp:sp modelId="{9F458C30-8738-4822-A2AE-5B45E509F39B}">
      <dsp:nvSpPr>
        <dsp:cNvPr id="0" name=""/>
        <dsp:cNvSpPr/>
      </dsp:nvSpPr>
      <dsp:spPr>
        <a:xfrm>
          <a:off x="3949094" y="110557"/>
          <a:ext cx="4054115" cy="1073433"/>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kern="1200" dirty="0" smtClean="0"/>
            <a:t>I </a:t>
          </a:r>
          <a:r>
            <a:rPr lang="en-US" sz="2400" b="1" kern="1200" dirty="0" smtClean="0"/>
            <a:t>know what to do</a:t>
          </a:r>
          <a:r>
            <a:rPr lang="en-US" sz="2400" kern="1200" dirty="0" smtClean="0"/>
            <a:t> at home but I can’t do it here.</a:t>
          </a:r>
          <a:endParaRPr lang="en-US" sz="2400" kern="1200" dirty="0"/>
        </a:p>
      </dsp:txBody>
      <dsp:txXfrm>
        <a:off x="4485811" y="110557"/>
        <a:ext cx="2980682" cy="1073433"/>
      </dsp:txXfrm>
    </dsp:sp>
    <dsp:sp modelId="{446DCEBA-033F-47E7-9ABF-515393743882}">
      <dsp:nvSpPr>
        <dsp:cNvPr id="0" name=""/>
        <dsp:cNvSpPr/>
      </dsp:nvSpPr>
      <dsp:spPr>
        <a:xfrm>
          <a:off x="7627508" y="110557"/>
          <a:ext cx="3777330" cy="1073433"/>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en-US" sz="2200" kern="1200" dirty="0" smtClean="0"/>
            <a:t>Adaptability</a:t>
          </a:r>
          <a:endParaRPr lang="en-US" sz="2200" kern="1200" dirty="0"/>
        </a:p>
      </dsp:txBody>
      <dsp:txXfrm>
        <a:off x="8164225" y="110557"/>
        <a:ext cx="2703897" cy="1073433"/>
      </dsp:txXfrm>
    </dsp:sp>
    <dsp:sp modelId="{DCE0445D-3C73-4B95-95B6-ECBA2D7B875D}">
      <dsp:nvSpPr>
        <dsp:cNvPr id="0" name=""/>
        <dsp:cNvSpPr/>
      </dsp:nvSpPr>
      <dsp:spPr>
        <a:xfrm>
          <a:off x="1136182" y="1474981"/>
          <a:ext cx="3233232" cy="129329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en-US" sz="2800" kern="1200" dirty="0" smtClean="0"/>
            <a:t>Floundering</a:t>
          </a:r>
          <a:endParaRPr lang="en-US" sz="2800" kern="1200" dirty="0"/>
        </a:p>
      </dsp:txBody>
      <dsp:txXfrm>
        <a:off x="1782828" y="1474981"/>
        <a:ext cx="1939940" cy="1293292"/>
      </dsp:txXfrm>
    </dsp:sp>
    <dsp:sp modelId="{3711E1E0-A43C-4627-A304-E26FE4BD2B7E}">
      <dsp:nvSpPr>
        <dsp:cNvPr id="0" name=""/>
        <dsp:cNvSpPr/>
      </dsp:nvSpPr>
      <dsp:spPr>
        <a:xfrm>
          <a:off x="3949094" y="1584910"/>
          <a:ext cx="4054115" cy="1073433"/>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kern="1200" dirty="0" smtClean="0"/>
            <a:t>I </a:t>
          </a:r>
          <a:r>
            <a:rPr lang="en-US" sz="2400" b="1" kern="1200" dirty="0" smtClean="0"/>
            <a:t>don’t know what to do </a:t>
          </a:r>
          <a:r>
            <a:rPr lang="en-US" sz="2400" kern="1200" dirty="0" smtClean="0"/>
            <a:t>for this condition?</a:t>
          </a:r>
          <a:endParaRPr lang="en-US" sz="2400" kern="1200" dirty="0"/>
        </a:p>
      </dsp:txBody>
      <dsp:txXfrm>
        <a:off x="4485811" y="1584910"/>
        <a:ext cx="2980682" cy="1073433"/>
      </dsp:txXfrm>
    </dsp:sp>
    <dsp:sp modelId="{009E90C0-F2A9-490A-AA96-E416D2F008AC}">
      <dsp:nvSpPr>
        <dsp:cNvPr id="0" name=""/>
        <dsp:cNvSpPr/>
      </dsp:nvSpPr>
      <dsp:spPr>
        <a:xfrm>
          <a:off x="7627508" y="1584910"/>
          <a:ext cx="3685069" cy="1073433"/>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en-US" sz="2200" kern="1200" dirty="0" smtClean="0"/>
            <a:t>Awareness of Resources</a:t>
          </a:r>
          <a:endParaRPr lang="en-US" sz="2200" kern="1200" dirty="0"/>
        </a:p>
      </dsp:txBody>
      <dsp:txXfrm>
        <a:off x="8164225" y="1584910"/>
        <a:ext cx="2611636" cy="1073433"/>
      </dsp:txXfrm>
    </dsp:sp>
    <dsp:sp modelId="{3EDAED64-B562-4820-B36A-6B58A5AEC8B0}">
      <dsp:nvSpPr>
        <dsp:cNvPr id="0" name=""/>
        <dsp:cNvSpPr/>
      </dsp:nvSpPr>
      <dsp:spPr>
        <a:xfrm>
          <a:off x="1136182" y="2949335"/>
          <a:ext cx="3233232" cy="129329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en-US" sz="2800" kern="1200" dirty="0" smtClean="0"/>
            <a:t>Failure</a:t>
          </a:r>
        </a:p>
      </dsp:txBody>
      <dsp:txXfrm>
        <a:off x="1782828" y="2949335"/>
        <a:ext cx="1939940" cy="1293292"/>
      </dsp:txXfrm>
    </dsp:sp>
    <dsp:sp modelId="{E0210A16-25CD-4BC2-85CE-DB8329C3E0FF}">
      <dsp:nvSpPr>
        <dsp:cNvPr id="0" name=""/>
        <dsp:cNvSpPr/>
      </dsp:nvSpPr>
      <dsp:spPr>
        <a:xfrm>
          <a:off x="3949094" y="3059264"/>
          <a:ext cx="4054115" cy="1073433"/>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kern="1200" dirty="0" smtClean="0"/>
            <a:t>I </a:t>
          </a:r>
          <a:r>
            <a:rPr lang="en-US" sz="2400" b="1" kern="1200" dirty="0" smtClean="0"/>
            <a:t>thought I knew </a:t>
          </a:r>
          <a:r>
            <a:rPr lang="en-US" sz="2400" kern="1200" dirty="0" smtClean="0"/>
            <a:t>what to do but patient is getting worse</a:t>
          </a:r>
          <a:endParaRPr lang="en-US" sz="2400" kern="1200" dirty="0"/>
        </a:p>
      </dsp:txBody>
      <dsp:txXfrm>
        <a:off x="4485811" y="3059264"/>
        <a:ext cx="2980682" cy="1073433"/>
      </dsp:txXfrm>
    </dsp:sp>
    <dsp:sp modelId="{5845F710-0DAB-4E61-AB94-2095861C65C8}">
      <dsp:nvSpPr>
        <dsp:cNvPr id="0" name=""/>
        <dsp:cNvSpPr/>
      </dsp:nvSpPr>
      <dsp:spPr>
        <a:xfrm>
          <a:off x="7627508" y="3059264"/>
          <a:ext cx="3692180" cy="1073433"/>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en-US" sz="2200" kern="1200" dirty="0" smtClean="0"/>
            <a:t>Adjustment (Humility)</a:t>
          </a:r>
          <a:endParaRPr lang="en-US" sz="2200" kern="1200" dirty="0"/>
        </a:p>
      </dsp:txBody>
      <dsp:txXfrm>
        <a:off x="8164225" y="3059264"/>
        <a:ext cx="2618747" cy="1073433"/>
      </dsp:txXfrm>
    </dsp:sp>
    <dsp:sp modelId="{E20ED88F-077D-43DE-BBE2-26492E9FECDF}">
      <dsp:nvSpPr>
        <dsp:cNvPr id="0" name=""/>
        <dsp:cNvSpPr/>
      </dsp:nvSpPr>
      <dsp:spPr>
        <a:xfrm>
          <a:off x="1136182" y="4423688"/>
          <a:ext cx="3233232" cy="129329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en-US" sz="2800" kern="1200" dirty="0" smtClean="0"/>
            <a:t>Futility</a:t>
          </a:r>
          <a:endParaRPr lang="en-US" sz="2800" kern="1200" dirty="0"/>
        </a:p>
      </dsp:txBody>
      <dsp:txXfrm>
        <a:off x="1782828" y="4423688"/>
        <a:ext cx="1939940" cy="1293292"/>
      </dsp:txXfrm>
    </dsp:sp>
    <dsp:sp modelId="{5152F088-17EE-44E6-8547-8A78EA9E576C}">
      <dsp:nvSpPr>
        <dsp:cNvPr id="0" name=""/>
        <dsp:cNvSpPr/>
      </dsp:nvSpPr>
      <dsp:spPr>
        <a:xfrm>
          <a:off x="3949094" y="4533618"/>
          <a:ext cx="4054115" cy="1073433"/>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b="0" kern="1200" dirty="0" smtClean="0"/>
            <a:t>Am I the </a:t>
          </a:r>
          <a:r>
            <a:rPr lang="en-US" sz="2400" b="1" kern="1200" dirty="0" smtClean="0"/>
            <a:t>only one who cares? </a:t>
          </a:r>
          <a:r>
            <a:rPr lang="en-US" sz="2400" b="0" u="sng" kern="1200" dirty="0" smtClean="0"/>
            <a:t>Why</a:t>
          </a:r>
          <a:r>
            <a:rPr lang="en-US" sz="2400" b="0" kern="1200" dirty="0" smtClean="0"/>
            <a:t> are we doing this?</a:t>
          </a:r>
          <a:endParaRPr lang="en-US" sz="2400" b="0" kern="1200" dirty="0"/>
        </a:p>
      </dsp:txBody>
      <dsp:txXfrm>
        <a:off x="4485811" y="4533618"/>
        <a:ext cx="2980682" cy="1073433"/>
      </dsp:txXfrm>
    </dsp:sp>
    <dsp:sp modelId="{7C328338-6E5B-41B6-8428-224A747BEA03}">
      <dsp:nvSpPr>
        <dsp:cNvPr id="0" name=""/>
        <dsp:cNvSpPr/>
      </dsp:nvSpPr>
      <dsp:spPr>
        <a:xfrm>
          <a:off x="7627508" y="4533618"/>
          <a:ext cx="3741263" cy="1073433"/>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en-US" sz="2200" kern="1200" dirty="0" smtClean="0"/>
            <a:t>Acknowledgement</a:t>
          </a:r>
          <a:endParaRPr lang="en-US" sz="2200" kern="1200" dirty="0"/>
        </a:p>
      </dsp:txBody>
      <dsp:txXfrm>
        <a:off x="8164225" y="4533618"/>
        <a:ext cx="2667830" cy="107343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650194-7DF0-4D6B-932B-6DF8CB1B4987}" type="datetimeFigureOut">
              <a:rPr lang="en-US" smtClean="0"/>
              <a:t>8/15/2018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B5047A-5F22-48E9-89B4-A7E5772FB3EF}" type="slidenum">
              <a:rPr lang="en-US" smtClean="0"/>
              <a:t>‹#›</a:t>
            </a:fld>
            <a:endParaRPr lang="en-US"/>
          </a:p>
        </p:txBody>
      </p:sp>
    </p:spTree>
    <p:extLst>
      <p:ext uri="{BB962C8B-B14F-4D97-AF65-F5344CB8AC3E}">
        <p14:creationId xmlns:p14="http://schemas.microsoft.com/office/powerpoint/2010/main" val="467946701"/>
      </p:ext>
    </p:extLst>
  </p:cSld>
  <p:clrMap bg1="lt1" tx1="dk1" bg2="lt2" tx2="dk2" accent1="accent1" accent2="accent2" accent3="accent3" accent4="accent4" accent5="accent5" accent6="accent6" hlink="hlink" folHlink="folHlink"/>
  <p:notesStyle>
    <a:lvl1pPr marL="0" algn="l" defTabSz="1141171" rtl="0" eaLnBrk="1" latinLnBrk="0" hangingPunct="1">
      <a:defRPr sz="1498" kern="1200">
        <a:solidFill>
          <a:schemeClr val="tx1"/>
        </a:solidFill>
        <a:latin typeface="+mn-lt"/>
        <a:ea typeface="+mn-ea"/>
        <a:cs typeface="+mn-cs"/>
      </a:defRPr>
    </a:lvl1pPr>
    <a:lvl2pPr marL="570586" algn="l" defTabSz="1141171" rtl="0" eaLnBrk="1" latinLnBrk="0" hangingPunct="1">
      <a:defRPr sz="1498" kern="1200">
        <a:solidFill>
          <a:schemeClr val="tx1"/>
        </a:solidFill>
        <a:latin typeface="+mn-lt"/>
        <a:ea typeface="+mn-ea"/>
        <a:cs typeface="+mn-cs"/>
      </a:defRPr>
    </a:lvl2pPr>
    <a:lvl3pPr marL="1141171" algn="l" defTabSz="1141171" rtl="0" eaLnBrk="1" latinLnBrk="0" hangingPunct="1">
      <a:defRPr sz="1498" kern="1200">
        <a:solidFill>
          <a:schemeClr val="tx1"/>
        </a:solidFill>
        <a:latin typeface="+mn-lt"/>
        <a:ea typeface="+mn-ea"/>
        <a:cs typeface="+mn-cs"/>
      </a:defRPr>
    </a:lvl3pPr>
    <a:lvl4pPr marL="1711757" algn="l" defTabSz="1141171" rtl="0" eaLnBrk="1" latinLnBrk="0" hangingPunct="1">
      <a:defRPr sz="1498" kern="1200">
        <a:solidFill>
          <a:schemeClr val="tx1"/>
        </a:solidFill>
        <a:latin typeface="+mn-lt"/>
        <a:ea typeface="+mn-ea"/>
        <a:cs typeface="+mn-cs"/>
      </a:defRPr>
    </a:lvl4pPr>
    <a:lvl5pPr marL="2282342" algn="l" defTabSz="1141171" rtl="0" eaLnBrk="1" latinLnBrk="0" hangingPunct="1">
      <a:defRPr sz="1498" kern="1200">
        <a:solidFill>
          <a:schemeClr val="tx1"/>
        </a:solidFill>
        <a:latin typeface="+mn-lt"/>
        <a:ea typeface="+mn-ea"/>
        <a:cs typeface="+mn-cs"/>
      </a:defRPr>
    </a:lvl5pPr>
    <a:lvl6pPr marL="2852928" algn="l" defTabSz="1141171" rtl="0" eaLnBrk="1" latinLnBrk="0" hangingPunct="1">
      <a:defRPr sz="1498" kern="1200">
        <a:solidFill>
          <a:schemeClr val="tx1"/>
        </a:solidFill>
        <a:latin typeface="+mn-lt"/>
        <a:ea typeface="+mn-ea"/>
        <a:cs typeface="+mn-cs"/>
      </a:defRPr>
    </a:lvl6pPr>
    <a:lvl7pPr marL="3423514" algn="l" defTabSz="1141171" rtl="0" eaLnBrk="1" latinLnBrk="0" hangingPunct="1">
      <a:defRPr sz="1498" kern="1200">
        <a:solidFill>
          <a:schemeClr val="tx1"/>
        </a:solidFill>
        <a:latin typeface="+mn-lt"/>
        <a:ea typeface="+mn-ea"/>
        <a:cs typeface="+mn-cs"/>
      </a:defRPr>
    </a:lvl7pPr>
    <a:lvl8pPr marL="3994099" algn="l" defTabSz="1141171" rtl="0" eaLnBrk="1" latinLnBrk="0" hangingPunct="1">
      <a:defRPr sz="1498" kern="1200">
        <a:solidFill>
          <a:schemeClr val="tx1"/>
        </a:solidFill>
        <a:latin typeface="+mn-lt"/>
        <a:ea typeface="+mn-ea"/>
        <a:cs typeface="+mn-cs"/>
      </a:defRPr>
    </a:lvl8pPr>
    <a:lvl9pPr marL="4564685" algn="l" defTabSz="1141171" rtl="0" eaLnBrk="1" latinLnBrk="0" hangingPunct="1">
      <a:defRPr sz="149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440A6E-10D5-463E-8D45-C69E828B221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25081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Despite the fact that we were essentially all junior faculty, and aware that traditional dissemination patterns were what was recognized for credit at our respective promotion committees, we felt early on that if the idea worked, we wanted to make it as easy as possible for others to use it and adapt it right away.</a:t>
            </a:r>
          </a:p>
          <a:p>
            <a:endParaRPr lang="en-US" dirty="0"/>
          </a:p>
        </p:txBody>
      </p:sp>
      <p:sp>
        <p:nvSpPr>
          <p:cNvPr id="4" name="Slide Number Placeholder 3"/>
          <p:cNvSpPr>
            <a:spLocks noGrp="1"/>
          </p:cNvSpPr>
          <p:nvPr>
            <p:ph type="sldNum" sz="quarter" idx="10"/>
          </p:nvPr>
        </p:nvSpPr>
        <p:spPr/>
        <p:txBody>
          <a:bodyPr/>
          <a:lstStyle/>
          <a:p>
            <a:fld id="{C6440A6E-10D5-463E-8D45-C69E828B221D}" type="slidenum">
              <a:rPr lang="en-US" smtClean="0"/>
              <a:t>13</a:t>
            </a:fld>
            <a:endParaRPr lang="en-US"/>
          </a:p>
        </p:txBody>
      </p:sp>
    </p:spTree>
    <p:extLst>
      <p:ext uri="{BB962C8B-B14F-4D97-AF65-F5344CB8AC3E}">
        <p14:creationId xmlns:p14="http://schemas.microsoft.com/office/powerpoint/2010/main" val="2871370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 </a:t>
            </a:r>
            <a:r>
              <a:rPr lang="en-US" sz="1200" kern="1200" smtClean="0">
                <a:solidFill>
                  <a:schemeClr val="tx1"/>
                </a:solidFill>
                <a:latin typeface="+mn-lt"/>
                <a:ea typeface="+mn-ea"/>
                <a:cs typeface="+mn-cs"/>
              </a:rPr>
              <a:t>six countries</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DA0B1B7-420C-2844-B17C-B1F2AF2DAA97}"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38813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Other</a:t>
            </a:r>
            <a:r>
              <a:rPr lang="en-US" sz="1200" kern="1200" baseline="0" dirty="0" smtClean="0">
                <a:solidFill>
                  <a:schemeClr val="tx1"/>
                </a:solidFill>
                <a:effectLst/>
                <a:latin typeface="+mn-lt"/>
                <a:ea typeface="+mn-ea"/>
                <a:cs typeface="+mn-cs"/>
              </a:rPr>
              <a:t> spinoffs include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SUGAR CANE (cases about non-medical events) which focuses on preparation for situations such the need for urgent medical evaluation or evacuation for the resident.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SPICE (SUGAR: Practical Insight from Core Educators) which is surveying the trained facilitators for tips and tricks on how they’ve implemented SUGAR at their home institutions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well as several people taking the lead on new cases in different fields and for different audiences.</a:t>
            </a:r>
          </a:p>
          <a:p>
            <a:endParaRPr lang="en-US" baseline="0" dirty="0" smtClean="0"/>
          </a:p>
        </p:txBody>
      </p:sp>
      <p:sp>
        <p:nvSpPr>
          <p:cNvPr id="4" name="Slide Number Placeholder 3"/>
          <p:cNvSpPr>
            <a:spLocks noGrp="1"/>
          </p:cNvSpPr>
          <p:nvPr>
            <p:ph type="sldNum" sz="quarter" idx="10"/>
          </p:nvPr>
        </p:nvSpPr>
        <p:spPr/>
        <p:txBody>
          <a:bodyPr/>
          <a:lstStyle/>
          <a:p>
            <a:fld id="{C6440A6E-10D5-463E-8D45-C69E828B221D}" type="slidenum">
              <a:rPr lang="en-US" smtClean="0"/>
              <a:t>15</a:t>
            </a:fld>
            <a:endParaRPr lang="en-US"/>
          </a:p>
        </p:txBody>
      </p:sp>
    </p:spTree>
    <p:extLst>
      <p:ext uri="{BB962C8B-B14F-4D97-AF65-F5344CB8AC3E}">
        <p14:creationId xmlns:p14="http://schemas.microsoft.com/office/powerpoint/2010/main" val="1384961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such</a:t>
            </a:r>
            <a:r>
              <a:rPr lang="en-US" baseline="0" dirty="0" smtClean="0"/>
              <a:t> as bubble CPAP, improvised </a:t>
            </a:r>
            <a:r>
              <a:rPr lang="en-US" baseline="0" dirty="0" err="1" smtClean="0"/>
              <a:t>pleuorvac</a:t>
            </a:r>
            <a:r>
              <a:rPr lang="en-US" baseline="0" dirty="0" smtClean="0"/>
              <a:t> chest tube drainage systems, improvised IO needless, burn care, and more. These videos are now also available for free at sugarprep.org</a:t>
            </a:r>
            <a:endParaRPr lang="en-US" dirty="0"/>
          </a:p>
        </p:txBody>
      </p:sp>
      <p:sp>
        <p:nvSpPr>
          <p:cNvPr id="4" name="Slide Number Placeholder 3"/>
          <p:cNvSpPr>
            <a:spLocks noGrp="1"/>
          </p:cNvSpPr>
          <p:nvPr>
            <p:ph type="sldNum" sz="quarter" idx="10"/>
          </p:nvPr>
        </p:nvSpPr>
        <p:spPr/>
        <p:txBody>
          <a:bodyPr/>
          <a:lstStyle/>
          <a:p>
            <a:fld id="{C6440A6E-10D5-463E-8D45-C69E828B221D}" type="slidenum">
              <a:rPr lang="en-US" smtClean="0"/>
              <a:t>16</a:t>
            </a:fld>
            <a:endParaRPr lang="en-US"/>
          </a:p>
        </p:txBody>
      </p:sp>
    </p:spTree>
    <p:extLst>
      <p:ext uri="{BB962C8B-B14F-4D97-AF65-F5344CB8AC3E}">
        <p14:creationId xmlns:p14="http://schemas.microsoft.com/office/powerpoint/2010/main" val="3745566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Traditional preparation, when offered, has included combinations of lectures or online modules, assigned reading, discussions of culture, health and safety abroad, and ideally faculty mentoring.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9A61246-30ED-4AFE-ACD7-E3E81E625F47}"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662176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Yet residents frequently report that the hardest part of adjusting to these rotations is the difficulty handling the </a:t>
            </a:r>
            <a:r>
              <a:rPr lang="en-US" sz="1200" i="1" kern="1200" dirty="0" smtClean="0">
                <a:solidFill>
                  <a:schemeClr val="tx1"/>
                </a:solidFill>
                <a:effectLst/>
                <a:latin typeface="+mn-lt"/>
                <a:ea typeface="+mn-ea"/>
                <a:cs typeface="+mn-cs"/>
              </a:rPr>
              <a:t>emotional</a:t>
            </a:r>
            <a:r>
              <a:rPr lang="en-US" sz="1200" kern="1200" dirty="0" smtClean="0">
                <a:solidFill>
                  <a:schemeClr val="tx1"/>
                </a:solidFill>
                <a:effectLst/>
                <a:latin typeface="+mn-lt"/>
                <a:ea typeface="+mn-ea"/>
                <a:cs typeface="+mn-cs"/>
              </a:rPr>
              <a:t> obstacles which commonly occur when working with limited resources. Little has been available to prepare residents for these types of challenges.</a:t>
            </a:r>
          </a:p>
          <a:p>
            <a:endParaRPr lang="en-US" baseline="0" dirty="0" smtClean="0"/>
          </a:p>
        </p:txBody>
      </p:sp>
      <p:sp>
        <p:nvSpPr>
          <p:cNvPr id="4" name="Slide Number Placeholder 3"/>
          <p:cNvSpPr>
            <a:spLocks noGrp="1"/>
          </p:cNvSpPr>
          <p:nvPr>
            <p:ph type="sldNum" sz="quarter" idx="10"/>
          </p:nvPr>
        </p:nvSpPr>
        <p:spPr/>
        <p:txBody>
          <a:bodyPr/>
          <a:lstStyle/>
          <a:p>
            <a:fld id="{89A61246-30ED-4AFE-ACD7-E3E81E625F47}"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662176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2012, in a meeting of the Midwest Consortium of Global Child Health Educators, a seven institution collaborative, members began discussing if we could build off the work some of us were already doing in simulation with global health learners, to prepare residents for these common emotional challenges. At this meeting the concept of SUGAR was born.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440A6E-10D5-463E-8D45-C69E828B221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878420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We’d like to thank all of the SUGAR Spin-Off Investigators leading current projects and welcome the formation of others. I am happy to take any questions </a:t>
            </a:r>
          </a:p>
          <a:p>
            <a:endParaRPr lang="en-US" dirty="0"/>
          </a:p>
        </p:txBody>
      </p:sp>
      <p:sp>
        <p:nvSpPr>
          <p:cNvPr id="4" name="Slide Number Placeholder 3"/>
          <p:cNvSpPr>
            <a:spLocks noGrp="1"/>
          </p:cNvSpPr>
          <p:nvPr>
            <p:ph type="sldNum" sz="quarter" idx="10"/>
          </p:nvPr>
        </p:nvSpPr>
        <p:spPr/>
        <p:txBody>
          <a:bodyPr/>
          <a:lstStyle/>
          <a:p>
            <a:fld id="{C6440A6E-10D5-463E-8D45-C69E828B221D}" type="slidenum">
              <a:rPr lang="en-US" smtClean="0"/>
              <a:t>8</a:t>
            </a:fld>
            <a:endParaRPr lang="en-US"/>
          </a:p>
        </p:txBody>
      </p:sp>
    </p:spTree>
    <p:extLst>
      <p:ext uri="{BB962C8B-B14F-4D97-AF65-F5344CB8AC3E}">
        <p14:creationId xmlns:p14="http://schemas.microsoft.com/office/powerpoint/2010/main" val="188631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identified four common themes. which we called the Four Fs, for the types of emotions residents reported feeling on these electives and paired each with a target adaptive characteristic (the Four As) which we hoped could be achieved through the simulation and structured debriefing. For example, to simulate the experience of frustration, where residents know what to do back home but are unable to do so at their site, we developed cases such as a presentation of a patient in Diabetic Ketoacidosis where residents often know what to do – start an insulin drip, check serial glucoses, etc. In the simulated case, however, they are told there is no pump, are handed a vial of insulin, and a glucometer with instructions in Arabic and three strips remaining. In all cases, residents encounter obstacles to their expected interventions, and through dynamic problems solving and structured debriefing using a validated debriefing script, ideally reach the adaptive characteristic, in this case, Adaptability. </a:t>
            </a:r>
          </a:p>
          <a:p>
            <a:r>
              <a:rPr lang="en-US" sz="1200" kern="1200" dirty="0" smtClean="0">
                <a:solidFill>
                  <a:schemeClr val="tx1"/>
                </a:solidFill>
                <a:effectLst/>
                <a:latin typeface="+mn-lt"/>
                <a:ea typeface="+mn-ea"/>
                <a:cs typeface="+mn-cs"/>
              </a:rPr>
              <a:t>We created cases </a:t>
            </a:r>
            <a:r>
              <a:rPr lang="en-US" sz="1200" kern="1200" dirty="0" err="1" smtClean="0">
                <a:solidFill>
                  <a:schemeClr val="tx1"/>
                </a:solidFill>
                <a:effectLst/>
                <a:latin typeface="+mn-lt"/>
                <a:ea typeface="+mn-ea"/>
                <a:cs typeface="+mn-cs"/>
              </a:rPr>
              <a:t>foreach</a:t>
            </a:r>
            <a:r>
              <a:rPr lang="en-US" sz="1200" kern="1200" dirty="0" smtClean="0">
                <a:solidFill>
                  <a:schemeClr val="tx1"/>
                </a:solidFill>
                <a:effectLst/>
                <a:latin typeface="+mn-lt"/>
                <a:ea typeface="+mn-ea"/>
                <a:cs typeface="+mn-cs"/>
              </a:rPr>
              <a:t> of the emotions frustration, floundering (where the resident encounters a new disease they are likely not familiar with), failure (where what they expect to work doesn’t yield the intended results), and futility (such as confronting the need to stop resuscitation on a neonate because of lack of access to a ventilator) and piloted across the seven institutions in our consortium.</a:t>
            </a:r>
          </a:p>
          <a:p>
            <a:endParaRPr lang="en-US" dirty="0"/>
          </a:p>
        </p:txBody>
      </p:sp>
      <p:sp>
        <p:nvSpPr>
          <p:cNvPr id="4" name="Slide Number Placeholder 3"/>
          <p:cNvSpPr>
            <a:spLocks noGrp="1"/>
          </p:cNvSpPr>
          <p:nvPr>
            <p:ph type="sldNum" sz="quarter" idx="10"/>
          </p:nvPr>
        </p:nvSpPr>
        <p:spPr/>
        <p:txBody>
          <a:bodyPr/>
          <a:lstStyle/>
          <a:p>
            <a:fld id="{C6440A6E-10D5-463E-8D45-C69E828B221D}" type="slidenum">
              <a:rPr lang="en-US" smtClean="0"/>
              <a:t>9</a:t>
            </a:fld>
            <a:endParaRPr lang="en-US"/>
          </a:p>
        </p:txBody>
      </p:sp>
    </p:spTree>
    <p:extLst>
      <p:ext uri="{BB962C8B-B14F-4D97-AF65-F5344CB8AC3E}">
        <p14:creationId xmlns:p14="http://schemas.microsoft.com/office/powerpoint/2010/main" val="1953133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440A6E-10D5-463E-8D45-C69E828B221D}"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050642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opted</a:t>
            </a:r>
            <a:r>
              <a:rPr lang="en-US" sz="1200" kern="1200" baseline="0" dirty="0" smtClean="0">
                <a:solidFill>
                  <a:schemeClr val="tx1"/>
                </a:solidFill>
                <a:effectLst/>
                <a:latin typeface="+mn-lt"/>
                <a:ea typeface="+mn-ea"/>
                <a:cs typeface="+mn-cs"/>
              </a:rPr>
              <a:t> to create our own training website as a way to provide access to the curriculum, track downloads, and be able to provide updates and improvements with ease. We </a:t>
            </a:r>
            <a:r>
              <a:rPr lang="en-US" sz="1200" kern="1200" dirty="0" smtClean="0">
                <a:solidFill>
                  <a:schemeClr val="tx1"/>
                </a:solidFill>
                <a:effectLst/>
                <a:latin typeface="+mn-lt"/>
                <a:ea typeface="+mn-ea"/>
                <a:cs typeface="+mn-cs"/>
              </a:rPr>
              <a:t>purchased the website domain</a:t>
            </a:r>
            <a:r>
              <a:rPr lang="en-US" sz="1200" kern="1200" baseline="0" dirty="0" smtClean="0">
                <a:solidFill>
                  <a:schemeClr val="tx1"/>
                </a:solidFill>
                <a:effectLst/>
                <a:latin typeface="+mn-lt"/>
                <a:ea typeface="+mn-ea"/>
                <a:cs typeface="+mn-cs"/>
              </a:rPr>
              <a:t> sugarprep.org and a website design template for total of $300. We recorded an annotate live sugar sessions and created training videos to orient to the curriculum and debriefing process.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We w</a:t>
            </a:r>
            <a:r>
              <a:rPr lang="en-US" sz="1200" kern="1200" dirty="0" smtClean="0">
                <a:solidFill>
                  <a:schemeClr val="tx1"/>
                </a:solidFill>
                <a:effectLst/>
                <a:latin typeface="+mn-lt"/>
                <a:ea typeface="+mn-ea"/>
                <a:cs typeface="+mn-cs"/>
              </a:rPr>
              <a:t>orked with a web developer at one of our institutions who</a:t>
            </a:r>
            <a:r>
              <a:rPr lang="en-US" sz="1200" kern="1200" baseline="0" dirty="0" smtClean="0">
                <a:solidFill>
                  <a:schemeClr val="tx1"/>
                </a:solidFill>
                <a:effectLst/>
                <a:latin typeface="+mn-lt"/>
                <a:ea typeface="+mn-ea"/>
                <a:cs typeface="+mn-cs"/>
              </a:rPr>
              <a:t> helped us create the site </a:t>
            </a:r>
            <a:r>
              <a:rPr lang="en-US" sz="1200" kern="1200" dirty="0" smtClean="0">
                <a:solidFill>
                  <a:schemeClr val="tx1"/>
                </a:solidFill>
                <a:effectLst/>
                <a:latin typeface="+mn-lt"/>
                <a:ea typeface="+mn-ea"/>
                <a:cs typeface="+mn-cs"/>
              </a:rPr>
              <a:t>where facilitators could receive</a:t>
            </a:r>
            <a:r>
              <a:rPr lang="en-US" sz="1200" kern="1200" baseline="0" dirty="0" smtClean="0">
                <a:solidFill>
                  <a:schemeClr val="tx1"/>
                </a:solidFill>
                <a:effectLst/>
                <a:latin typeface="+mn-lt"/>
                <a:ea typeface="+mn-ea"/>
                <a:cs typeface="+mn-cs"/>
              </a:rPr>
              <a:t> this </a:t>
            </a:r>
            <a:r>
              <a:rPr lang="en-US" sz="1200" kern="1200" dirty="0" smtClean="0">
                <a:solidFill>
                  <a:schemeClr val="tx1"/>
                </a:solidFill>
                <a:effectLst/>
                <a:latin typeface="+mn-lt"/>
                <a:ea typeface="+mn-ea"/>
                <a:cs typeface="+mn-cs"/>
              </a:rPr>
              <a:t>video training, and upon completing, download the cases for free after inputting their contact information. </a:t>
            </a:r>
          </a:p>
          <a:p>
            <a:endParaRPr lang="en-US" dirty="0"/>
          </a:p>
        </p:txBody>
      </p:sp>
      <p:sp>
        <p:nvSpPr>
          <p:cNvPr id="4" name="Slide Number Placeholder 3"/>
          <p:cNvSpPr>
            <a:spLocks noGrp="1"/>
          </p:cNvSpPr>
          <p:nvPr>
            <p:ph type="sldNum" sz="quarter" idx="10"/>
          </p:nvPr>
        </p:nvSpPr>
        <p:spPr/>
        <p:txBody>
          <a:bodyPr/>
          <a:lstStyle/>
          <a:p>
            <a:fld id="{C6440A6E-10D5-463E-8D45-C69E828B221D}" type="slidenum">
              <a:rPr lang="en-US" smtClean="0"/>
              <a:t>11</a:t>
            </a:fld>
            <a:endParaRPr lang="en-US"/>
          </a:p>
        </p:txBody>
      </p:sp>
    </p:spTree>
    <p:extLst>
      <p:ext uri="{BB962C8B-B14F-4D97-AF65-F5344CB8AC3E}">
        <p14:creationId xmlns:p14="http://schemas.microsoft.com/office/powerpoint/2010/main" val="3802748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During the year of the pilot we had 160 learner encounters. As this is intended to be a talk about dissemination, we will not discuss the results today beyond saying that residents found the simulations elicited strong emotions mirroring those encountered abroad, found the sessions useful in preparation, anticipated changes to their preparation, and continued to find the sessions valuable on reflection from returning from their electives.</a:t>
            </a:r>
          </a:p>
          <a:p>
            <a:r>
              <a:rPr lang="en-US" sz="1200" kern="1200" dirty="0" smtClean="0">
                <a:solidFill>
                  <a:schemeClr val="tx1"/>
                </a:solidFill>
                <a:effectLst/>
                <a:latin typeface="+mn-lt"/>
                <a:ea typeface="+mn-ea"/>
                <a:cs typeface="+mn-cs"/>
              </a:rPr>
              <a:t>After getting this exciting data, and publishing the results, we were at a point as the original investigators where we needed to decide what was next</a:t>
            </a:r>
            <a:endParaRPr lang="en-US" dirty="0"/>
          </a:p>
        </p:txBody>
      </p:sp>
      <p:sp>
        <p:nvSpPr>
          <p:cNvPr id="4" name="Slide Number Placeholder 3"/>
          <p:cNvSpPr>
            <a:spLocks noGrp="1"/>
          </p:cNvSpPr>
          <p:nvPr>
            <p:ph type="sldNum" sz="quarter" idx="10"/>
          </p:nvPr>
        </p:nvSpPr>
        <p:spPr/>
        <p:txBody>
          <a:bodyPr/>
          <a:lstStyle/>
          <a:p>
            <a:fld id="{C6440A6E-10D5-463E-8D45-C69E828B221D}" type="slidenum">
              <a:rPr lang="en-US" smtClean="0"/>
              <a:t>12</a:t>
            </a:fld>
            <a:endParaRPr lang="en-US"/>
          </a:p>
        </p:txBody>
      </p:sp>
    </p:spTree>
    <p:extLst>
      <p:ext uri="{BB962C8B-B14F-4D97-AF65-F5344CB8AC3E}">
        <p14:creationId xmlns:p14="http://schemas.microsoft.com/office/powerpoint/2010/main" val="730671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59309D-75B8-44C8-937B-CE871D8758BE}"/>
              </a:ext>
            </a:extLst>
          </p:cNvPr>
          <p:cNvSpPr>
            <a:spLocks noGrp="1"/>
          </p:cNvSpPr>
          <p:nvPr>
            <p:ph type="ctrTitle"/>
          </p:nvPr>
        </p:nvSpPr>
        <p:spPr>
          <a:xfrm>
            <a:off x="1828800" y="1346835"/>
            <a:ext cx="10972800" cy="2865120"/>
          </a:xfrm>
        </p:spPr>
        <p:txBody>
          <a:bodyPr anchor="b"/>
          <a:lstStyle>
            <a:lvl1pPr algn="ctr">
              <a:defRPr sz="6480"/>
            </a:lvl1pPr>
          </a:lstStyle>
          <a:p>
            <a:r>
              <a:rPr lang="en-US"/>
              <a:t>Click to edit Master title style</a:t>
            </a:r>
            <a:endParaRPr lang="en-US" dirty="0"/>
          </a:p>
        </p:txBody>
      </p:sp>
      <p:sp>
        <p:nvSpPr>
          <p:cNvPr id="3" name="Subtitle 2">
            <a:extLst>
              <a:ext uri="{FF2B5EF4-FFF2-40B4-BE49-F238E27FC236}">
                <a16:creationId xmlns="" xmlns:a16="http://schemas.microsoft.com/office/drawing/2014/main" id="{FBB78167-99EC-4A8E-8657-11DE43C0765F}"/>
              </a:ext>
            </a:extLst>
          </p:cNvPr>
          <p:cNvSpPr>
            <a:spLocks noGrp="1"/>
          </p:cNvSpPr>
          <p:nvPr>
            <p:ph type="subTitle" idx="1"/>
          </p:nvPr>
        </p:nvSpPr>
        <p:spPr>
          <a:xfrm>
            <a:off x="1828800" y="4322445"/>
            <a:ext cx="10972800" cy="1986915"/>
          </a:xfrm>
        </p:spPr>
        <p:txBody>
          <a:bodyPr/>
          <a:lstStyle>
            <a:lvl1pPr marL="0" indent="0" algn="ctr">
              <a:buNone/>
              <a:defRPr sz="2592"/>
            </a:lvl1pPr>
            <a:lvl2pPr marL="493776" indent="0" algn="ctr">
              <a:buNone/>
              <a:defRPr sz="2160"/>
            </a:lvl2pPr>
            <a:lvl3pPr marL="987552" indent="0" algn="ctr">
              <a:buNone/>
              <a:defRPr sz="1944"/>
            </a:lvl3pPr>
            <a:lvl4pPr marL="1481328" indent="0" algn="ctr">
              <a:buNone/>
              <a:defRPr sz="1728"/>
            </a:lvl4pPr>
            <a:lvl5pPr marL="1975104" indent="0" algn="ctr">
              <a:buNone/>
              <a:defRPr sz="1728"/>
            </a:lvl5pPr>
            <a:lvl6pPr marL="2468880" indent="0" algn="ctr">
              <a:buNone/>
              <a:defRPr sz="1728"/>
            </a:lvl6pPr>
            <a:lvl7pPr marL="2962656" indent="0" algn="ctr">
              <a:buNone/>
              <a:defRPr sz="1728"/>
            </a:lvl7pPr>
            <a:lvl8pPr marL="3456432" indent="0" algn="ctr">
              <a:buNone/>
              <a:defRPr sz="1728"/>
            </a:lvl8pPr>
            <a:lvl9pPr marL="3950208" indent="0" algn="ctr">
              <a:buNone/>
              <a:defRPr sz="1728"/>
            </a:lvl9pPr>
          </a:lstStyle>
          <a:p>
            <a:r>
              <a:rPr lang="en-US"/>
              <a:t>Click to edit Master subtitle style</a:t>
            </a:r>
          </a:p>
        </p:txBody>
      </p:sp>
      <p:sp>
        <p:nvSpPr>
          <p:cNvPr id="7" name="Slide Number Placeholder 6">
            <a:extLst>
              <a:ext uri="{FF2B5EF4-FFF2-40B4-BE49-F238E27FC236}">
                <a16:creationId xmlns="" xmlns:a16="http://schemas.microsoft.com/office/drawing/2014/main" id="{2A136683-5CA9-47C7-BE6D-C37EDD60CF5D}"/>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3505648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B7DD46-D5A0-44DB-81E2-6A4544F610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C27D1E54-826D-4AFF-83D8-1D0BE0C9C2C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 xmlns:a16="http://schemas.microsoft.com/office/drawing/2014/main" id="{05B8BC74-1035-4A81-B1E6-FC845E0EBE87}"/>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1872624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B2998FC4-58E4-417E-B9A8-8CFC5D7B9E8C}"/>
              </a:ext>
            </a:extLst>
          </p:cNvPr>
          <p:cNvSpPr>
            <a:spLocks noGrp="1"/>
          </p:cNvSpPr>
          <p:nvPr>
            <p:ph type="title" orient="vert"/>
          </p:nvPr>
        </p:nvSpPr>
        <p:spPr>
          <a:xfrm>
            <a:off x="10469882" y="438150"/>
            <a:ext cx="3154680" cy="6974205"/>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7B03B416-B0AD-4B34-8794-ABAEBB0093FB}"/>
              </a:ext>
            </a:extLst>
          </p:cNvPr>
          <p:cNvSpPr>
            <a:spLocks noGrp="1"/>
          </p:cNvSpPr>
          <p:nvPr>
            <p:ph type="body" orient="vert" idx="1"/>
          </p:nvPr>
        </p:nvSpPr>
        <p:spPr>
          <a:xfrm>
            <a:off x="1005842" y="438150"/>
            <a:ext cx="9281160" cy="69742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 xmlns:a16="http://schemas.microsoft.com/office/drawing/2014/main" id="{20C54C50-9CBE-478E-86AE-967C240AD1AA}"/>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931720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04C41D-6B53-4113-8C48-090D026B0876}"/>
              </a:ext>
            </a:extLst>
          </p:cNvPr>
          <p:cNvSpPr>
            <a:spLocks noGrp="1"/>
          </p:cNvSpPr>
          <p:nvPr>
            <p:ph type="title" hasCustomPrompt="1"/>
          </p:nvPr>
        </p:nvSpPr>
        <p:spPr/>
        <p:txBody>
          <a:bodyPr>
            <a:normAutofit/>
          </a:bodyPr>
          <a:lstStyle>
            <a:lvl1pPr>
              <a:defRPr sz="4800">
                <a:solidFill>
                  <a:schemeClr val="tx1"/>
                </a:solidFill>
              </a:defRPr>
            </a:lvl1pPr>
          </a:lstStyle>
          <a:p>
            <a:r>
              <a:rPr kumimoji="0" lang="en-US" sz="3456" b="0" i="0" u="none" strike="noStrike" kern="1200" cap="none" spc="0" normalizeH="0" baseline="0" noProof="0" dirty="0">
                <a:ln>
                  <a:noFill/>
                </a:ln>
                <a:solidFill>
                  <a:srgbClr val="444444"/>
                </a:solidFill>
                <a:effectLst/>
                <a:uLnTx/>
                <a:uFillTx/>
                <a:latin typeface="Arial" panose="020B0604020202020204" pitchFamily="34" charset="0"/>
                <a:ea typeface="+mj-ea"/>
                <a:cs typeface="Arial" panose="020B0604020202020204" pitchFamily="34" charset="0"/>
              </a:rPr>
              <a:t>Title style, Arial, size 32-48</a:t>
            </a:r>
            <a:endParaRPr lang="en-US" dirty="0"/>
          </a:p>
        </p:txBody>
      </p:sp>
      <p:sp>
        <p:nvSpPr>
          <p:cNvPr id="3" name="Content Placeholder 2">
            <a:extLst>
              <a:ext uri="{FF2B5EF4-FFF2-40B4-BE49-F238E27FC236}">
                <a16:creationId xmlns="" xmlns:a16="http://schemas.microsoft.com/office/drawing/2014/main" id="{38F3D4E5-E80D-4114-B02D-C96B4F46DD50}"/>
              </a:ext>
            </a:extLst>
          </p:cNvPr>
          <p:cNvSpPr>
            <a:spLocks noGrp="1"/>
          </p:cNvSpPr>
          <p:nvPr>
            <p:ph idx="1" hasCustomPrompt="1"/>
          </p:nvPr>
        </p:nvSpPr>
        <p:spPr>
          <a:xfrm>
            <a:off x="1005840" y="2173869"/>
            <a:ext cx="12618720" cy="5221606"/>
          </a:xfrm>
        </p:spPr>
        <p:txBody>
          <a:bodyPr/>
          <a:lstStyle>
            <a:lvl1pPr marL="185166" marR="0" indent="-185166" algn="l" defTabSz="740664" rtl="0" eaLnBrk="1" fontAlgn="auto" latinLnBrk="0" hangingPunct="1">
              <a:lnSpc>
                <a:spcPct val="100000"/>
              </a:lnSpc>
              <a:spcBef>
                <a:spcPts val="0"/>
              </a:spcBef>
              <a:spcAft>
                <a:spcPts val="0"/>
              </a:spcAft>
              <a:buClrTx/>
              <a:buSzTx/>
              <a:buFont typeface="Arial" panose="020B0604020202020204" pitchFamily="34" charset="0"/>
              <a:buChar char="•"/>
              <a:tabLst/>
              <a:defRPr sz="3200">
                <a:solidFill>
                  <a:schemeClr val="tx1"/>
                </a:solidFill>
              </a:defRPr>
            </a:lvl1pPr>
            <a:lvl2pPr marL="555499" marR="0" indent="-185166" algn="l" defTabSz="740664" rtl="0" eaLnBrk="1" fontAlgn="auto" latinLnBrk="0" hangingPunct="1">
              <a:lnSpc>
                <a:spcPct val="90000"/>
              </a:lnSpc>
              <a:spcBef>
                <a:spcPts val="405"/>
              </a:spcBef>
              <a:spcAft>
                <a:spcPts val="0"/>
              </a:spcAft>
              <a:buClrTx/>
              <a:buSzTx/>
              <a:buFont typeface="Arial" panose="020B0604020202020204" pitchFamily="34" charset="0"/>
              <a:buChar char="−"/>
              <a:tabLst/>
              <a:defRPr sz="2269"/>
            </a:lvl2pPr>
          </a:lstStyle>
          <a:p>
            <a:pPr marL="185166" marR="0" lvl="0" indent="-185166" algn="l" defTabSz="740664" rtl="0" eaLnBrk="1" fontAlgn="auto" latinLnBrk="0" hangingPunct="1">
              <a:lnSpc>
                <a:spcPct val="90000"/>
              </a:lnSpc>
              <a:spcBef>
                <a:spcPts val="811"/>
              </a:spcBef>
              <a:spcAft>
                <a:spcPts val="0"/>
              </a:spcAft>
              <a:buClrTx/>
              <a:buSzTx/>
              <a:buFont typeface="Arial" panose="020B0604020202020204" pitchFamily="34" charset="0"/>
              <a:buChar char="•"/>
              <a:tabLst/>
              <a:defRPr/>
            </a:pPr>
            <a:r>
              <a:rPr kumimoji="0" lang="en-US" sz="2269" b="0"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rPr>
              <a:t>Body text style, Arial, size 18-32</a:t>
            </a:r>
          </a:p>
          <a:p>
            <a:pPr marL="555499" marR="0" lvl="1" indent="-185166" algn="l" defTabSz="740664" rtl="0" eaLnBrk="1" fontAlgn="auto" latinLnBrk="0" hangingPunct="1">
              <a:lnSpc>
                <a:spcPct val="90000"/>
              </a:lnSpc>
              <a:spcBef>
                <a:spcPts val="811"/>
              </a:spcBef>
              <a:spcAft>
                <a:spcPts val="0"/>
              </a:spcAft>
              <a:buClrTx/>
              <a:buSzTx/>
              <a:buFont typeface="Arial" panose="020B0604020202020204" pitchFamily="34" charset="0"/>
              <a:buChar char="•"/>
              <a:tabLst/>
              <a:defRPr/>
            </a:pPr>
            <a:endParaRPr kumimoji="0" lang="en-US" sz="2269" b="0"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endParaRPr>
          </a:p>
        </p:txBody>
      </p:sp>
      <p:sp>
        <p:nvSpPr>
          <p:cNvPr id="7" name="Slide Number Placeholder 6">
            <a:extLst>
              <a:ext uri="{FF2B5EF4-FFF2-40B4-BE49-F238E27FC236}">
                <a16:creationId xmlns="" xmlns:a16="http://schemas.microsoft.com/office/drawing/2014/main" id="{1C31EDC9-20C4-4679-9EE4-5CC70D850C5B}"/>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3255650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E9E782-422F-4063-AFF5-7FF1697CC9C7}"/>
              </a:ext>
            </a:extLst>
          </p:cNvPr>
          <p:cNvSpPr>
            <a:spLocks noGrp="1"/>
          </p:cNvSpPr>
          <p:nvPr>
            <p:ph type="title"/>
          </p:nvPr>
        </p:nvSpPr>
        <p:spPr>
          <a:xfrm>
            <a:off x="998221" y="2051687"/>
            <a:ext cx="12618720" cy="3423285"/>
          </a:xfrm>
        </p:spPr>
        <p:txBody>
          <a:bodyPr anchor="b"/>
          <a:lstStyle>
            <a:lvl1pPr>
              <a:defRPr sz="6480"/>
            </a:lvl1pPr>
          </a:lstStyle>
          <a:p>
            <a:r>
              <a:rPr lang="en-US"/>
              <a:t>Click to edit Master title style</a:t>
            </a:r>
          </a:p>
        </p:txBody>
      </p:sp>
      <p:sp>
        <p:nvSpPr>
          <p:cNvPr id="3" name="Text Placeholder 2">
            <a:extLst>
              <a:ext uri="{FF2B5EF4-FFF2-40B4-BE49-F238E27FC236}">
                <a16:creationId xmlns="" xmlns:a16="http://schemas.microsoft.com/office/drawing/2014/main" id="{B9387177-A29C-4908-9BB1-1CE0A7A3679F}"/>
              </a:ext>
            </a:extLst>
          </p:cNvPr>
          <p:cNvSpPr>
            <a:spLocks noGrp="1"/>
          </p:cNvSpPr>
          <p:nvPr>
            <p:ph type="body" idx="1"/>
          </p:nvPr>
        </p:nvSpPr>
        <p:spPr>
          <a:xfrm>
            <a:off x="998221" y="5507357"/>
            <a:ext cx="12618720" cy="1800224"/>
          </a:xfrm>
        </p:spPr>
        <p:txBody>
          <a:bodyPr/>
          <a:lstStyle>
            <a:lvl1pPr marL="0" indent="0">
              <a:buNone/>
              <a:defRPr sz="2592">
                <a:solidFill>
                  <a:schemeClr val="tx1">
                    <a:tint val="75000"/>
                  </a:schemeClr>
                </a:solidFill>
              </a:defRPr>
            </a:lvl1pPr>
            <a:lvl2pPr marL="493776" indent="0">
              <a:buNone/>
              <a:defRPr sz="2160">
                <a:solidFill>
                  <a:schemeClr val="tx1">
                    <a:tint val="75000"/>
                  </a:schemeClr>
                </a:solidFill>
              </a:defRPr>
            </a:lvl2pPr>
            <a:lvl3pPr marL="987552" indent="0">
              <a:buNone/>
              <a:defRPr sz="1944">
                <a:solidFill>
                  <a:schemeClr val="tx1">
                    <a:tint val="75000"/>
                  </a:schemeClr>
                </a:solidFill>
              </a:defRPr>
            </a:lvl3pPr>
            <a:lvl4pPr marL="1481328" indent="0">
              <a:buNone/>
              <a:defRPr sz="1728">
                <a:solidFill>
                  <a:schemeClr val="tx1">
                    <a:tint val="75000"/>
                  </a:schemeClr>
                </a:solidFill>
              </a:defRPr>
            </a:lvl4pPr>
            <a:lvl5pPr marL="1975104" indent="0">
              <a:buNone/>
              <a:defRPr sz="1728">
                <a:solidFill>
                  <a:schemeClr val="tx1">
                    <a:tint val="75000"/>
                  </a:schemeClr>
                </a:solidFill>
              </a:defRPr>
            </a:lvl5pPr>
            <a:lvl6pPr marL="2468880" indent="0">
              <a:buNone/>
              <a:defRPr sz="1728">
                <a:solidFill>
                  <a:schemeClr val="tx1">
                    <a:tint val="75000"/>
                  </a:schemeClr>
                </a:solidFill>
              </a:defRPr>
            </a:lvl6pPr>
            <a:lvl7pPr marL="2962656" indent="0">
              <a:buNone/>
              <a:defRPr sz="1728">
                <a:solidFill>
                  <a:schemeClr val="tx1">
                    <a:tint val="75000"/>
                  </a:schemeClr>
                </a:solidFill>
              </a:defRPr>
            </a:lvl7pPr>
            <a:lvl8pPr marL="3456432" indent="0">
              <a:buNone/>
              <a:defRPr sz="1728">
                <a:solidFill>
                  <a:schemeClr val="tx1">
                    <a:tint val="75000"/>
                  </a:schemeClr>
                </a:solidFill>
              </a:defRPr>
            </a:lvl8pPr>
            <a:lvl9pPr marL="3950208" indent="0">
              <a:buNone/>
              <a:defRPr sz="1728">
                <a:solidFill>
                  <a:schemeClr val="tx1">
                    <a:tint val="75000"/>
                  </a:schemeClr>
                </a:solidFill>
              </a:defRPr>
            </a:lvl9pPr>
          </a:lstStyle>
          <a:p>
            <a:pPr lvl="0"/>
            <a:r>
              <a:rPr lang="en-US"/>
              <a:t>Edit Master text styles</a:t>
            </a:r>
          </a:p>
        </p:txBody>
      </p:sp>
      <p:sp>
        <p:nvSpPr>
          <p:cNvPr id="7" name="Slide Number Placeholder 6">
            <a:extLst>
              <a:ext uri="{FF2B5EF4-FFF2-40B4-BE49-F238E27FC236}">
                <a16:creationId xmlns="" xmlns:a16="http://schemas.microsoft.com/office/drawing/2014/main" id="{E3DCD7E2-0B2A-425F-926D-8CD9CDDD544D}"/>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4098627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65E17D-64C9-4F00-8FA9-CB931FC32A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64080C3-2465-4F27-B903-E88824D60805}"/>
              </a:ext>
            </a:extLst>
          </p:cNvPr>
          <p:cNvSpPr>
            <a:spLocks noGrp="1"/>
          </p:cNvSpPr>
          <p:nvPr>
            <p:ph sz="half" idx="1"/>
          </p:nvPr>
        </p:nvSpPr>
        <p:spPr>
          <a:xfrm>
            <a:off x="1005840" y="2190751"/>
            <a:ext cx="621792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72ABAD61-7B5D-4753-B34B-DDEAFFB12EDA}"/>
              </a:ext>
            </a:extLst>
          </p:cNvPr>
          <p:cNvSpPr>
            <a:spLocks noGrp="1"/>
          </p:cNvSpPr>
          <p:nvPr>
            <p:ph sz="half" idx="2"/>
          </p:nvPr>
        </p:nvSpPr>
        <p:spPr>
          <a:xfrm>
            <a:off x="7406640" y="2190751"/>
            <a:ext cx="621792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 xmlns:a16="http://schemas.microsoft.com/office/drawing/2014/main" id="{872037DF-F692-40D1-8720-DE0FA3FF650C}"/>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938365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C970B1-29B2-4CA9-9B27-2DE162CDEDAF}"/>
              </a:ext>
            </a:extLst>
          </p:cNvPr>
          <p:cNvSpPr>
            <a:spLocks noGrp="1"/>
          </p:cNvSpPr>
          <p:nvPr>
            <p:ph type="title"/>
          </p:nvPr>
        </p:nvSpPr>
        <p:spPr>
          <a:xfrm>
            <a:off x="1007746" y="438151"/>
            <a:ext cx="12618720" cy="1590675"/>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5176A8A5-9E91-4EC3-B2C9-2BED47BC3EAE}"/>
              </a:ext>
            </a:extLst>
          </p:cNvPr>
          <p:cNvSpPr>
            <a:spLocks noGrp="1"/>
          </p:cNvSpPr>
          <p:nvPr>
            <p:ph type="body" idx="1"/>
          </p:nvPr>
        </p:nvSpPr>
        <p:spPr>
          <a:xfrm>
            <a:off x="1007747" y="2017395"/>
            <a:ext cx="6189344" cy="988694"/>
          </a:xfrm>
        </p:spPr>
        <p:txBody>
          <a:bodyPr anchor="b"/>
          <a:lstStyle>
            <a:lvl1pPr marL="0" indent="0">
              <a:buNone/>
              <a:defRPr sz="2592" b="1"/>
            </a:lvl1pPr>
            <a:lvl2pPr marL="493776" indent="0">
              <a:buNone/>
              <a:defRPr sz="2160" b="1"/>
            </a:lvl2pPr>
            <a:lvl3pPr marL="987552" indent="0">
              <a:buNone/>
              <a:defRPr sz="1944" b="1"/>
            </a:lvl3pPr>
            <a:lvl4pPr marL="1481328" indent="0">
              <a:buNone/>
              <a:defRPr sz="1728" b="1"/>
            </a:lvl4pPr>
            <a:lvl5pPr marL="1975104" indent="0">
              <a:buNone/>
              <a:defRPr sz="1728" b="1"/>
            </a:lvl5pPr>
            <a:lvl6pPr marL="2468880" indent="0">
              <a:buNone/>
              <a:defRPr sz="1728" b="1"/>
            </a:lvl6pPr>
            <a:lvl7pPr marL="2962656" indent="0">
              <a:buNone/>
              <a:defRPr sz="1728" b="1"/>
            </a:lvl7pPr>
            <a:lvl8pPr marL="3456432" indent="0">
              <a:buNone/>
              <a:defRPr sz="1728" b="1"/>
            </a:lvl8pPr>
            <a:lvl9pPr marL="3950208" indent="0">
              <a:buNone/>
              <a:defRPr sz="1728" b="1"/>
            </a:lvl9pPr>
          </a:lstStyle>
          <a:p>
            <a:pPr lvl="0"/>
            <a:r>
              <a:rPr lang="en-US"/>
              <a:t>Edit Master text styles</a:t>
            </a:r>
          </a:p>
        </p:txBody>
      </p:sp>
      <p:sp>
        <p:nvSpPr>
          <p:cNvPr id="4" name="Content Placeholder 3">
            <a:extLst>
              <a:ext uri="{FF2B5EF4-FFF2-40B4-BE49-F238E27FC236}">
                <a16:creationId xmlns="" xmlns:a16="http://schemas.microsoft.com/office/drawing/2014/main" id="{05239059-8DED-4D3B-A027-DBE090247DFD}"/>
              </a:ext>
            </a:extLst>
          </p:cNvPr>
          <p:cNvSpPr>
            <a:spLocks noGrp="1"/>
          </p:cNvSpPr>
          <p:nvPr>
            <p:ph sz="half" idx="2"/>
          </p:nvPr>
        </p:nvSpPr>
        <p:spPr>
          <a:xfrm>
            <a:off x="1007747" y="3006092"/>
            <a:ext cx="6189344" cy="44215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1F89D835-3194-414C-96ED-28BF1E6418D2}"/>
              </a:ext>
            </a:extLst>
          </p:cNvPr>
          <p:cNvSpPr>
            <a:spLocks noGrp="1"/>
          </p:cNvSpPr>
          <p:nvPr>
            <p:ph type="body" sz="quarter" idx="3"/>
          </p:nvPr>
        </p:nvSpPr>
        <p:spPr>
          <a:xfrm>
            <a:off x="7406642" y="2017395"/>
            <a:ext cx="6219826" cy="988694"/>
          </a:xfrm>
        </p:spPr>
        <p:txBody>
          <a:bodyPr anchor="b"/>
          <a:lstStyle>
            <a:lvl1pPr marL="0" indent="0">
              <a:buNone/>
              <a:defRPr sz="2592" b="1"/>
            </a:lvl1pPr>
            <a:lvl2pPr marL="493776" indent="0">
              <a:buNone/>
              <a:defRPr sz="2160" b="1"/>
            </a:lvl2pPr>
            <a:lvl3pPr marL="987552" indent="0">
              <a:buNone/>
              <a:defRPr sz="1944" b="1"/>
            </a:lvl3pPr>
            <a:lvl4pPr marL="1481328" indent="0">
              <a:buNone/>
              <a:defRPr sz="1728" b="1"/>
            </a:lvl4pPr>
            <a:lvl5pPr marL="1975104" indent="0">
              <a:buNone/>
              <a:defRPr sz="1728" b="1"/>
            </a:lvl5pPr>
            <a:lvl6pPr marL="2468880" indent="0">
              <a:buNone/>
              <a:defRPr sz="1728" b="1"/>
            </a:lvl6pPr>
            <a:lvl7pPr marL="2962656" indent="0">
              <a:buNone/>
              <a:defRPr sz="1728" b="1"/>
            </a:lvl7pPr>
            <a:lvl8pPr marL="3456432" indent="0">
              <a:buNone/>
              <a:defRPr sz="1728" b="1"/>
            </a:lvl8pPr>
            <a:lvl9pPr marL="3950208" indent="0">
              <a:buNone/>
              <a:defRPr sz="1728" b="1"/>
            </a:lvl9pPr>
          </a:lstStyle>
          <a:p>
            <a:pPr lvl="0"/>
            <a:r>
              <a:rPr lang="en-US"/>
              <a:t>Edit Master text styles</a:t>
            </a:r>
          </a:p>
        </p:txBody>
      </p:sp>
      <p:sp>
        <p:nvSpPr>
          <p:cNvPr id="6" name="Content Placeholder 5">
            <a:extLst>
              <a:ext uri="{FF2B5EF4-FFF2-40B4-BE49-F238E27FC236}">
                <a16:creationId xmlns="" xmlns:a16="http://schemas.microsoft.com/office/drawing/2014/main" id="{06573EAA-372F-410B-A16F-AED0375E8385}"/>
              </a:ext>
            </a:extLst>
          </p:cNvPr>
          <p:cNvSpPr>
            <a:spLocks noGrp="1"/>
          </p:cNvSpPr>
          <p:nvPr>
            <p:ph sz="quarter" idx="4"/>
          </p:nvPr>
        </p:nvSpPr>
        <p:spPr>
          <a:xfrm>
            <a:off x="7406642" y="3006092"/>
            <a:ext cx="6219826" cy="44215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 xmlns:a16="http://schemas.microsoft.com/office/drawing/2014/main" id="{4B79809E-9CE1-4223-8635-C3090F720797}"/>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1681204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D42791-8349-46EF-A9B8-572DA5216A1E}"/>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 xmlns:a16="http://schemas.microsoft.com/office/drawing/2014/main" id="{64022B49-59EF-41EF-AACE-A75C286531D8}"/>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130583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7B13DE10-AAF4-4A79-A313-FF9B07A0C03D}"/>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10899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E81F76-62C3-4DA0-A45C-06A1CC5BF698}"/>
              </a:ext>
            </a:extLst>
          </p:cNvPr>
          <p:cNvSpPr>
            <a:spLocks noGrp="1"/>
          </p:cNvSpPr>
          <p:nvPr>
            <p:ph type="title"/>
          </p:nvPr>
        </p:nvSpPr>
        <p:spPr>
          <a:xfrm>
            <a:off x="1007746" y="548640"/>
            <a:ext cx="4718685" cy="1920240"/>
          </a:xfrm>
        </p:spPr>
        <p:txBody>
          <a:bodyPr anchor="b"/>
          <a:lstStyle>
            <a:lvl1pPr>
              <a:defRPr sz="3456"/>
            </a:lvl1pPr>
          </a:lstStyle>
          <a:p>
            <a:r>
              <a:rPr lang="en-US"/>
              <a:t>Click to edit Master title style</a:t>
            </a:r>
          </a:p>
        </p:txBody>
      </p:sp>
      <p:sp>
        <p:nvSpPr>
          <p:cNvPr id="3" name="Content Placeholder 2">
            <a:extLst>
              <a:ext uri="{FF2B5EF4-FFF2-40B4-BE49-F238E27FC236}">
                <a16:creationId xmlns="" xmlns:a16="http://schemas.microsoft.com/office/drawing/2014/main" id="{E414829D-84DE-4950-95BC-223792C63729}"/>
              </a:ext>
            </a:extLst>
          </p:cNvPr>
          <p:cNvSpPr>
            <a:spLocks noGrp="1"/>
          </p:cNvSpPr>
          <p:nvPr>
            <p:ph idx="1"/>
          </p:nvPr>
        </p:nvSpPr>
        <p:spPr>
          <a:xfrm>
            <a:off x="6219826" y="1184911"/>
            <a:ext cx="7406640" cy="5848350"/>
          </a:xfrm>
        </p:spPr>
        <p:txBody>
          <a:bodyPr/>
          <a:lstStyle>
            <a:lvl1pPr>
              <a:defRPr sz="3456"/>
            </a:lvl1pPr>
            <a:lvl2pPr>
              <a:defRPr sz="3024"/>
            </a:lvl2pPr>
            <a:lvl3pPr>
              <a:defRPr sz="2592"/>
            </a:lvl3pPr>
            <a:lvl4pPr>
              <a:defRPr sz="2160"/>
            </a:lvl4pPr>
            <a:lvl5pPr>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8F215D34-8144-490C-9739-6F346324A1A6}"/>
              </a:ext>
            </a:extLst>
          </p:cNvPr>
          <p:cNvSpPr>
            <a:spLocks noGrp="1"/>
          </p:cNvSpPr>
          <p:nvPr>
            <p:ph type="body" sz="half" idx="2"/>
          </p:nvPr>
        </p:nvSpPr>
        <p:spPr>
          <a:xfrm>
            <a:off x="1007746" y="2468881"/>
            <a:ext cx="4718685" cy="4573906"/>
          </a:xfrm>
        </p:spPr>
        <p:txBody>
          <a:bodyPr/>
          <a:lstStyle>
            <a:lvl1pPr marL="0" indent="0">
              <a:buNone/>
              <a:defRPr sz="1728"/>
            </a:lvl1pPr>
            <a:lvl2pPr marL="493776" indent="0">
              <a:buNone/>
              <a:defRPr sz="1512"/>
            </a:lvl2pPr>
            <a:lvl3pPr marL="987552" indent="0">
              <a:buNone/>
              <a:defRPr sz="1296"/>
            </a:lvl3pPr>
            <a:lvl4pPr marL="1481328" indent="0">
              <a:buNone/>
              <a:defRPr sz="1080"/>
            </a:lvl4pPr>
            <a:lvl5pPr marL="1975104" indent="0">
              <a:buNone/>
              <a:defRPr sz="1080"/>
            </a:lvl5pPr>
            <a:lvl6pPr marL="2468880" indent="0">
              <a:buNone/>
              <a:defRPr sz="1080"/>
            </a:lvl6pPr>
            <a:lvl7pPr marL="2962656" indent="0">
              <a:buNone/>
              <a:defRPr sz="1080"/>
            </a:lvl7pPr>
            <a:lvl8pPr marL="3456432" indent="0">
              <a:buNone/>
              <a:defRPr sz="1080"/>
            </a:lvl8pPr>
            <a:lvl9pPr marL="3950208" indent="0">
              <a:buNone/>
              <a:defRPr sz="1080"/>
            </a:lvl9pPr>
          </a:lstStyle>
          <a:p>
            <a:pPr lvl="0"/>
            <a:r>
              <a:rPr lang="en-US"/>
              <a:t>Edit Master text styles</a:t>
            </a:r>
          </a:p>
        </p:txBody>
      </p:sp>
      <p:sp>
        <p:nvSpPr>
          <p:cNvPr id="8" name="Slide Number Placeholder 7">
            <a:extLst>
              <a:ext uri="{FF2B5EF4-FFF2-40B4-BE49-F238E27FC236}">
                <a16:creationId xmlns="" xmlns:a16="http://schemas.microsoft.com/office/drawing/2014/main" id="{AC44D365-4FE6-40EE-A297-655B9F85AF5F}"/>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2090750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704580-E102-4483-A12C-7D368F429F2C}"/>
              </a:ext>
            </a:extLst>
          </p:cNvPr>
          <p:cNvSpPr>
            <a:spLocks noGrp="1"/>
          </p:cNvSpPr>
          <p:nvPr>
            <p:ph type="title"/>
          </p:nvPr>
        </p:nvSpPr>
        <p:spPr>
          <a:xfrm>
            <a:off x="1007746" y="548640"/>
            <a:ext cx="4718685" cy="1920240"/>
          </a:xfrm>
        </p:spPr>
        <p:txBody>
          <a:bodyPr anchor="b"/>
          <a:lstStyle>
            <a:lvl1pPr>
              <a:defRPr sz="3456"/>
            </a:lvl1pPr>
          </a:lstStyle>
          <a:p>
            <a:r>
              <a:rPr lang="en-US"/>
              <a:t>Click to edit Master title style</a:t>
            </a:r>
          </a:p>
        </p:txBody>
      </p:sp>
      <p:sp>
        <p:nvSpPr>
          <p:cNvPr id="3" name="Picture Placeholder 2">
            <a:extLst>
              <a:ext uri="{FF2B5EF4-FFF2-40B4-BE49-F238E27FC236}">
                <a16:creationId xmlns="" xmlns:a16="http://schemas.microsoft.com/office/drawing/2014/main" id="{7A8BBFCB-E1F9-4E88-9D71-396B1CFA27C9}"/>
              </a:ext>
            </a:extLst>
          </p:cNvPr>
          <p:cNvSpPr>
            <a:spLocks noGrp="1"/>
          </p:cNvSpPr>
          <p:nvPr>
            <p:ph type="pic" idx="1"/>
          </p:nvPr>
        </p:nvSpPr>
        <p:spPr>
          <a:xfrm>
            <a:off x="6219826" y="1184911"/>
            <a:ext cx="7406640" cy="5848350"/>
          </a:xfrm>
        </p:spPr>
        <p:txBody>
          <a:bodyPr/>
          <a:lstStyle>
            <a:lvl1pPr marL="0" indent="0">
              <a:buNone/>
              <a:defRPr sz="3456"/>
            </a:lvl1pPr>
            <a:lvl2pPr marL="493776" indent="0">
              <a:buNone/>
              <a:defRPr sz="3024"/>
            </a:lvl2pPr>
            <a:lvl3pPr marL="987552" indent="0">
              <a:buNone/>
              <a:defRPr sz="2592"/>
            </a:lvl3pPr>
            <a:lvl4pPr marL="1481328" indent="0">
              <a:buNone/>
              <a:defRPr sz="2160"/>
            </a:lvl4pPr>
            <a:lvl5pPr marL="1975104" indent="0">
              <a:buNone/>
              <a:defRPr sz="2160"/>
            </a:lvl5pPr>
            <a:lvl6pPr marL="2468880" indent="0">
              <a:buNone/>
              <a:defRPr sz="2160"/>
            </a:lvl6pPr>
            <a:lvl7pPr marL="2962656" indent="0">
              <a:buNone/>
              <a:defRPr sz="2160"/>
            </a:lvl7pPr>
            <a:lvl8pPr marL="3456432" indent="0">
              <a:buNone/>
              <a:defRPr sz="2160"/>
            </a:lvl8pPr>
            <a:lvl9pPr marL="3950208" indent="0">
              <a:buNone/>
              <a:defRPr sz="2160"/>
            </a:lvl9pPr>
          </a:lstStyle>
          <a:p>
            <a:r>
              <a:rPr lang="en-US"/>
              <a:t>Click icon to add picture</a:t>
            </a:r>
          </a:p>
        </p:txBody>
      </p:sp>
      <p:sp>
        <p:nvSpPr>
          <p:cNvPr id="4" name="Text Placeholder 3">
            <a:extLst>
              <a:ext uri="{FF2B5EF4-FFF2-40B4-BE49-F238E27FC236}">
                <a16:creationId xmlns="" xmlns:a16="http://schemas.microsoft.com/office/drawing/2014/main" id="{F5190F76-EA69-459A-A918-462D5B593276}"/>
              </a:ext>
            </a:extLst>
          </p:cNvPr>
          <p:cNvSpPr>
            <a:spLocks noGrp="1"/>
          </p:cNvSpPr>
          <p:nvPr>
            <p:ph type="body" sz="half" idx="2"/>
          </p:nvPr>
        </p:nvSpPr>
        <p:spPr>
          <a:xfrm>
            <a:off x="1007746" y="2468881"/>
            <a:ext cx="4718685" cy="4573906"/>
          </a:xfrm>
        </p:spPr>
        <p:txBody>
          <a:bodyPr/>
          <a:lstStyle>
            <a:lvl1pPr marL="0" indent="0">
              <a:buNone/>
              <a:defRPr sz="1728"/>
            </a:lvl1pPr>
            <a:lvl2pPr marL="493776" indent="0">
              <a:buNone/>
              <a:defRPr sz="1512"/>
            </a:lvl2pPr>
            <a:lvl3pPr marL="987552" indent="0">
              <a:buNone/>
              <a:defRPr sz="1296"/>
            </a:lvl3pPr>
            <a:lvl4pPr marL="1481328" indent="0">
              <a:buNone/>
              <a:defRPr sz="1080"/>
            </a:lvl4pPr>
            <a:lvl5pPr marL="1975104" indent="0">
              <a:buNone/>
              <a:defRPr sz="1080"/>
            </a:lvl5pPr>
            <a:lvl6pPr marL="2468880" indent="0">
              <a:buNone/>
              <a:defRPr sz="1080"/>
            </a:lvl6pPr>
            <a:lvl7pPr marL="2962656" indent="0">
              <a:buNone/>
              <a:defRPr sz="1080"/>
            </a:lvl7pPr>
            <a:lvl8pPr marL="3456432" indent="0">
              <a:buNone/>
              <a:defRPr sz="1080"/>
            </a:lvl8pPr>
            <a:lvl9pPr marL="3950208" indent="0">
              <a:buNone/>
              <a:defRPr sz="1080"/>
            </a:lvl9pPr>
          </a:lstStyle>
          <a:p>
            <a:pPr lvl="0"/>
            <a:r>
              <a:rPr lang="en-US"/>
              <a:t>Edit Master text styles</a:t>
            </a:r>
          </a:p>
        </p:txBody>
      </p:sp>
      <p:sp>
        <p:nvSpPr>
          <p:cNvPr id="8" name="Slide Number Placeholder 7">
            <a:extLst>
              <a:ext uri="{FF2B5EF4-FFF2-40B4-BE49-F238E27FC236}">
                <a16:creationId xmlns="" xmlns:a16="http://schemas.microsoft.com/office/drawing/2014/main" id="{2731E8FC-0391-4EE9-9564-653640E7F2FF}"/>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733736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EB0CB40-A814-4553-9276-ECBA8B9BFD53}"/>
              </a:ext>
            </a:extLst>
          </p:cNvPr>
          <p:cNvSpPr>
            <a:spLocks noGrp="1"/>
          </p:cNvSpPr>
          <p:nvPr>
            <p:ph type="title"/>
          </p:nvPr>
        </p:nvSpPr>
        <p:spPr>
          <a:xfrm>
            <a:off x="1005840" y="438151"/>
            <a:ext cx="12618720" cy="1590675"/>
          </a:xfrm>
          <a:prstGeom prst="rect">
            <a:avLst/>
          </a:prstGeom>
        </p:spPr>
        <p:txBody>
          <a:bodyPr vert="horz" lIns="91440" tIns="45720" rIns="91440" bIns="45720" rtlCol="0" anchor="t">
            <a:normAutofit/>
          </a:bodyPr>
          <a:lstStyle/>
          <a:p>
            <a:r>
              <a:rPr kumimoji="0" lang="en-US" sz="3456" b="0" i="0" u="none" strike="noStrike" kern="1200" cap="none" spc="0" normalizeH="0" baseline="0" noProof="0" dirty="0">
                <a:ln>
                  <a:noFill/>
                </a:ln>
                <a:solidFill>
                  <a:srgbClr val="444444"/>
                </a:solidFill>
                <a:effectLst/>
                <a:uLnTx/>
                <a:uFillTx/>
                <a:latin typeface="Arial" panose="020B0604020202020204" pitchFamily="34" charset="0"/>
                <a:ea typeface="+mj-ea"/>
                <a:cs typeface="Arial" panose="020B0604020202020204" pitchFamily="34" charset="0"/>
              </a:rPr>
              <a:t>Title style, Arial, size 32-48</a:t>
            </a:r>
            <a:endParaRPr lang="en-US" dirty="0"/>
          </a:p>
        </p:txBody>
      </p:sp>
      <p:sp>
        <p:nvSpPr>
          <p:cNvPr id="3" name="Text Placeholder 2">
            <a:extLst>
              <a:ext uri="{FF2B5EF4-FFF2-40B4-BE49-F238E27FC236}">
                <a16:creationId xmlns="" xmlns:a16="http://schemas.microsoft.com/office/drawing/2014/main" id="{613D0172-A179-4E8B-9F48-E1B529B5666B}"/>
              </a:ext>
            </a:extLst>
          </p:cNvPr>
          <p:cNvSpPr>
            <a:spLocks noGrp="1"/>
          </p:cNvSpPr>
          <p:nvPr>
            <p:ph type="body" idx="1"/>
          </p:nvPr>
        </p:nvSpPr>
        <p:spPr>
          <a:xfrm>
            <a:off x="1005840" y="2190751"/>
            <a:ext cx="12618720" cy="5221606"/>
          </a:xfrm>
          <a:prstGeom prst="rect">
            <a:avLst/>
          </a:prstGeom>
        </p:spPr>
        <p:txBody>
          <a:bodyPr vert="horz" lIns="91440" tIns="45720" rIns="91440" bIns="45720" rtlCol="0">
            <a:noAutofit/>
          </a:bodyPr>
          <a:lstStyle/>
          <a:p>
            <a:pPr marL="185166" marR="0" lvl="0" indent="-185166" algn="l" defTabSz="740664" rtl="0" eaLnBrk="1" fontAlgn="auto" latinLnBrk="0" hangingPunct="1">
              <a:lnSpc>
                <a:spcPct val="90000"/>
              </a:lnSpc>
              <a:spcBef>
                <a:spcPts val="811"/>
              </a:spcBef>
              <a:spcAft>
                <a:spcPts val="0"/>
              </a:spcAft>
              <a:buClrTx/>
              <a:buSzTx/>
              <a:buFont typeface="Arial" panose="020B0604020202020204" pitchFamily="34" charset="0"/>
              <a:buChar char="•"/>
              <a:tabLst/>
              <a:defRPr/>
            </a:pPr>
            <a:r>
              <a:rPr kumimoji="0" lang="en-US" sz="2269" b="0"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rPr>
              <a:t>Body text style, Arial, size 18-32</a:t>
            </a:r>
          </a:p>
          <a:p>
            <a:pPr marL="555499" marR="0" lvl="1" indent="-185166" algn="l" defTabSz="740664" rtl="0" eaLnBrk="1" fontAlgn="auto" latinLnBrk="0" hangingPunct="1">
              <a:lnSpc>
                <a:spcPct val="90000"/>
              </a:lnSpc>
              <a:spcBef>
                <a:spcPts val="405"/>
              </a:spcBef>
              <a:spcAft>
                <a:spcPts val="0"/>
              </a:spcAft>
              <a:buClrTx/>
              <a:buSzTx/>
              <a:buFont typeface="Arial" panose="020B0604020202020204" pitchFamily="34" charset="0"/>
              <a:buChar char="•"/>
              <a:tabLst/>
              <a:defRPr/>
            </a:pPr>
            <a:r>
              <a:rPr kumimoji="0" lang="en-US" sz="1944" b="0"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rPr>
              <a:t>Second level, all text in dark gray, R-68, G-68, B-68.</a:t>
            </a:r>
          </a:p>
        </p:txBody>
      </p:sp>
      <p:sp>
        <p:nvSpPr>
          <p:cNvPr id="6" name="Slide Number Placeholder 5">
            <a:extLst>
              <a:ext uri="{FF2B5EF4-FFF2-40B4-BE49-F238E27FC236}">
                <a16:creationId xmlns="" xmlns:a16="http://schemas.microsoft.com/office/drawing/2014/main" id="{4EFE0E2D-1A00-4F07-9113-B961C6B1180A}"/>
              </a:ext>
            </a:extLst>
          </p:cNvPr>
          <p:cNvSpPr>
            <a:spLocks noGrp="1"/>
          </p:cNvSpPr>
          <p:nvPr>
            <p:ph type="sldNum" sz="quarter" idx="4"/>
          </p:nvPr>
        </p:nvSpPr>
        <p:spPr>
          <a:xfrm>
            <a:off x="1005840" y="7574282"/>
            <a:ext cx="573725" cy="438150"/>
          </a:xfrm>
          <a:prstGeom prst="rect">
            <a:avLst/>
          </a:prstGeom>
          <a:noFill/>
        </p:spPr>
        <p:txBody>
          <a:bodyPr vert="horz" lIns="91440" tIns="45720" rIns="91440" bIns="45720" rtlCol="0" anchor="ctr"/>
          <a:lstStyle>
            <a:lvl1pPr algn="r">
              <a:defRPr sz="1600">
                <a:solidFill>
                  <a:schemeClr val="bg1"/>
                </a:solidFill>
                <a:latin typeface="Arial" panose="020B0604020202020204" pitchFamily="34" charset="0"/>
                <a:cs typeface="Arial" panose="020B0604020202020204" pitchFamily="34" charset="0"/>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2710113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87552"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185166" marR="0" indent="-185166" algn="l" defTabSz="740664" rtl="0" eaLnBrk="1" fontAlgn="auto" latinLnBrk="0" hangingPunct="1">
        <a:lnSpc>
          <a:spcPct val="90000"/>
        </a:lnSpc>
        <a:spcBef>
          <a:spcPts val="811"/>
        </a:spcBef>
        <a:spcAft>
          <a:spcPts val="0"/>
        </a:spcAft>
        <a:buClrTx/>
        <a:buSzTx/>
        <a:buFont typeface="Arial" panose="020B0604020202020204" pitchFamily="34" charset="0"/>
        <a:buChar char="•"/>
        <a:tabLst/>
        <a:defRPr sz="3200" kern="1200">
          <a:solidFill>
            <a:schemeClr val="tx1"/>
          </a:solidFill>
          <a:latin typeface="+mn-lt"/>
          <a:ea typeface="+mn-ea"/>
          <a:cs typeface="+mn-cs"/>
        </a:defRPr>
      </a:lvl1pPr>
      <a:lvl2pPr marL="370333" marR="0" indent="0" algn="l" defTabSz="740664" rtl="0" eaLnBrk="1" fontAlgn="auto" latinLnBrk="0" hangingPunct="1">
        <a:lnSpc>
          <a:spcPct val="100000"/>
        </a:lnSpc>
        <a:spcBef>
          <a:spcPts val="0"/>
        </a:spcBef>
        <a:spcAft>
          <a:spcPts val="0"/>
        </a:spcAft>
        <a:buClrTx/>
        <a:buSzTx/>
        <a:buFont typeface="Arial" panose="020B0604020202020204" pitchFamily="34" charset="0"/>
        <a:buNone/>
        <a:tabLst/>
        <a:defRPr sz="3200" kern="1200">
          <a:solidFill>
            <a:schemeClr val="tx1"/>
          </a:solidFill>
          <a:latin typeface="+mn-lt"/>
          <a:ea typeface="+mn-ea"/>
          <a:cs typeface="+mn-cs"/>
        </a:defRPr>
      </a:lvl2pPr>
      <a:lvl3pPr marL="1234440" indent="-246888" algn="l" defTabSz="987552" rtl="0" eaLnBrk="1" latinLnBrk="0" hangingPunct="1">
        <a:lnSpc>
          <a:spcPct val="90000"/>
        </a:lnSpc>
        <a:spcBef>
          <a:spcPts val="541"/>
        </a:spcBef>
        <a:buFont typeface="Arial" panose="020B0604020202020204" pitchFamily="34" charset="0"/>
        <a:buChar char="•"/>
        <a:defRPr sz="2160" kern="1200">
          <a:solidFill>
            <a:schemeClr val="tx1"/>
          </a:solidFill>
          <a:latin typeface="+mn-lt"/>
          <a:ea typeface="+mn-ea"/>
          <a:cs typeface="+mn-cs"/>
        </a:defRPr>
      </a:lvl3pPr>
      <a:lvl4pPr marL="1728216"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4pPr>
      <a:lvl5pPr marL="2221992"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5pPr>
      <a:lvl6pPr marL="2715768"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6pPr>
      <a:lvl7pPr marL="3209544"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7pPr>
      <a:lvl8pPr marL="3703320"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8pPr>
      <a:lvl9pPr marL="4197096"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9pPr>
    </p:bodyStyle>
    <p:otherStyle>
      <a:defPPr>
        <a:defRPr lang="en-US"/>
      </a:defPPr>
      <a:lvl1pPr marL="0" algn="l" defTabSz="987552" rtl="0" eaLnBrk="1" latinLnBrk="0" hangingPunct="1">
        <a:defRPr sz="1944" kern="1200">
          <a:solidFill>
            <a:schemeClr val="tx1"/>
          </a:solidFill>
          <a:latin typeface="+mn-lt"/>
          <a:ea typeface="+mn-ea"/>
          <a:cs typeface="+mn-cs"/>
        </a:defRPr>
      </a:lvl1pPr>
      <a:lvl2pPr marL="493776" algn="l" defTabSz="987552" rtl="0" eaLnBrk="1" latinLnBrk="0" hangingPunct="1">
        <a:defRPr sz="1944" kern="1200">
          <a:solidFill>
            <a:schemeClr val="tx1"/>
          </a:solidFill>
          <a:latin typeface="+mn-lt"/>
          <a:ea typeface="+mn-ea"/>
          <a:cs typeface="+mn-cs"/>
        </a:defRPr>
      </a:lvl2pPr>
      <a:lvl3pPr marL="987552" algn="l" defTabSz="987552" rtl="0" eaLnBrk="1" latinLnBrk="0" hangingPunct="1">
        <a:defRPr sz="1944" kern="1200">
          <a:solidFill>
            <a:schemeClr val="tx1"/>
          </a:solidFill>
          <a:latin typeface="+mn-lt"/>
          <a:ea typeface="+mn-ea"/>
          <a:cs typeface="+mn-cs"/>
        </a:defRPr>
      </a:lvl3pPr>
      <a:lvl4pPr marL="1481328" algn="l" defTabSz="987552" rtl="0" eaLnBrk="1" latinLnBrk="0" hangingPunct="1">
        <a:defRPr sz="1944" kern="1200">
          <a:solidFill>
            <a:schemeClr val="tx1"/>
          </a:solidFill>
          <a:latin typeface="+mn-lt"/>
          <a:ea typeface="+mn-ea"/>
          <a:cs typeface="+mn-cs"/>
        </a:defRPr>
      </a:lvl4pPr>
      <a:lvl5pPr marL="1975104" algn="l" defTabSz="987552" rtl="0" eaLnBrk="1" latinLnBrk="0" hangingPunct="1">
        <a:defRPr sz="1944" kern="1200">
          <a:solidFill>
            <a:schemeClr val="tx1"/>
          </a:solidFill>
          <a:latin typeface="+mn-lt"/>
          <a:ea typeface="+mn-ea"/>
          <a:cs typeface="+mn-cs"/>
        </a:defRPr>
      </a:lvl5pPr>
      <a:lvl6pPr marL="2468880" algn="l" defTabSz="987552" rtl="0" eaLnBrk="1" latinLnBrk="0" hangingPunct="1">
        <a:defRPr sz="1944" kern="1200">
          <a:solidFill>
            <a:schemeClr val="tx1"/>
          </a:solidFill>
          <a:latin typeface="+mn-lt"/>
          <a:ea typeface="+mn-ea"/>
          <a:cs typeface="+mn-cs"/>
        </a:defRPr>
      </a:lvl6pPr>
      <a:lvl7pPr marL="2962656" algn="l" defTabSz="987552" rtl="0" eaLnBrk="1" latinLnBrk="0" hangingPunct="1">
        <a:defRPr sz="1944" kern="1200">
          <a:solidFill>
            <a:schemeClr val="tx1"/>
          </a:solidFill>
          <a:latin typeface="+mn-lt"/>
          <a:ea typeface="+mn-ea"/>
          <a:cs typeface="+mn-cs"/>
        </a:defRPr>
      </a:lvl7pPr>
      <a:lvl8pPr marL="3456432" algn="l" defTabSz="987552" rtl="0" eaLnBrk="1" latinLnBrk="0" hangingPunct="1">
        <a:defRPr sz="1944" kern="1200">
          <a:solidFill>
            <a:schemeClr val="tx1"/>
          </a:solidFill>
          <a:latin typeface="+mn-lt"/>
          <a:ea typeface="+mn-ea"/>
          <a:cs typeface="+mn-cs"/>
        </a:defRPr>
      </a:lvl8pPr>
      <a:lvl9pPr marL="3950208" algn="l" defTabSz="987552" rtl="0" eaLnBrk="1" latinLnBrk="0" hangingPunct="1">
        <a:defRPr sz="194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jpg"/><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1.jpe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6.png"/><Relationship Id="rId3" Type="http://schemas.openxmlformats.org/officeDocument/2006/relationships/image" Target="../media/image22.png"/><Relationship Id="rId7" Type="http://schemas.microsoft.com/office/2007/relationships/hdphoto" Target="../media/hdphoto1.wdp"/><Relationship Id="rId12" Type="http://schemas.openxmlformats.org/officeDocument/2006/relationships/image" Target="../media/image2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24.png"/><Relationship Id="rId5" Type="http://schemas.openxmlformats.org/officeDocument/2006/relationships/image" Target="../media/image10.png"/><Relationship Id="rId10" Type="http://schemas.openxmlformats.org/officeDocument/2006/relationships/image" Target="../media/image23.jp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F08B4ADE-D665-4DB5-8B1B-1DBDE28B27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149" y="468206"/>
            <a:ext cx="12890793" cy="3383280"/>
          </a:xfrm>
          <a:prstGeom prst="rect">
            <a:avLst/>
          </a:prstGeom>
        </p:spPr>
      </p:pic>
      <p:sp>
        <p:nvSpPr>
          <p:cNvPr id="3" name="TextBox 2">
            <a:extLst>
              <a:ext uri="{FF2B5EF4-FFF2-40B4-BE49-F238E27FC236}">
                <a16:creationId xmlns="" xmlns:a16="http://schemas.microsoft.com/office/drawing/2014/main" id="{1BA713F7-7C38-409B-97A0-30C856C679F9}"/>
              </a:ext>
            </a:extLst>
          </p:cNvPr>
          <p:cNvSpPr txBox="1"/>
          <p:nvPr/>
        </p:nvSpPr>
        <p:spPr>
          <a:xfrm>
            <a:off x="840148" y="4436532"/>
            <a:ext cx="12242805" cy="2308324"/>
          </a:xfrm>
          <a:prstGeom prst="rect">
            <a:avLst/>
          </a:prstGeom>
          <a:noFill/>
        </p:spPr>
        <p:txBody>
          <a:bodyPr wrap="square" rtlCol="0">
            <a:spAutoFit/>
          </a:bodyPr>
          <a:lstStyle/>
          <a:p>
            <a:pPr algn="ctr"/>
            <a:r>
              <a:rPr lang="en-US" sz="3200" b="1" dirty="0"/>
              <a:t>“SUGAR” Demo: </a:t>
            </a:r>
            <a:r>
              <a:rPr lang="en-US" sz="3200" b="1" dirty="0" smtClean="0"/>
              <a:t>Simulation Use </a:t>
            </a:r>
            <a:r>
              <a:rPr lang="en-US" sz="3200" b="1" dirty="0"/>
              <a:t>for Global Away </a:t>
            </a:r>
            <a:r>
              <a:rPr lang="en-US" sz="3200" b="1" dirty="0" smtClean="0"/>
              <a:t>Rotations</a:t>
            </a:r>
          </a:p>
          <a:p>
            <a:pPr algn="ctr"/>
            <a:endParaRPr lang="en-US" sz="2800" b="1" dirty="0" smtClean="0"/>
          </a:p>
          <a:p>
            <a:pPr algn="ctr"/>
            <a:r>
              <a:rPr lang="en-US" sz="2800" b="1" dirty="0" smtClean="0"/>
              <a:t>Ann </a:t>
            </a:r>
            <a:r>
              <a:rPr lang="en-US" sz="2800" b="1" dirty="0"/>
              <a:t>Evensen, </a:t>
            </a:r>
            <a:r>
              <a:rPr lang="en-US" sz="2800" b="1" dirty="0" smtClean="0"/>
              <a:t>MD, FAAFP – </a:t>
            </a:r>
            <a:r>
              <a:rPr lang="en-US" sz="2800" dirty="0" smtClean="0"/>
              <a:t>U of WI School of Medicine and Public Health</a:t>
            </a:r>
          </a:p>
          <a:p>
            <a:pPr algn="ctr"/>
            <a:r>
              <a:rPr lang="en-US" sz="2800" b="1" dirty="0" smtClean="0"/>
              <a:t>Kinsey Dittmar, M2 - </a:t>
            </a:r>
            <a:r>
              <a:rPr lang="en-US" sz="2800" dirty="0"/>
              <a:t>UT Health San Antonio School of Medicine and </a:t>
            </a:r>
            <a:r>
              <a:rPr lang="en-US" sz="2800" dirty="0" err="1"/>
              <a:t>UTHealth</a:t>
            </a:r>
            <a:r>
              <a:rPr lang="en-US" sz="2800" dirty="0"/>
              <a:t> Houston School of Public Health</a:t>
            </a:r>
          </a:p>
        </p:txBody>
      </p:sp>
    </p:spTree>
    <p:extLst>
      <p:ext uri="{BB962C8B-B14F-4D97-AF65-F5344CB8AC3E}">
        <p14:creationId xmlns:p14="http://schemas.microsoft.com/office/powerpoint/2010/main" val="3797024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09074" y="327007"/>
            <a:ext cx="14221326" cy="839784"/>
          </a:xfrm>
          <a:prstGeom prst="rect">
            <a:avLst/>
          </a:prstGeom>
          <a:noFill/>
        </p:spPr>
        <p:txBody>
          <a:bodyPr wrap="square" lIns="130622" tIns="65311" rIns="130622" bIns="65311" rtlCol="0">
            <a:spAutoFit/>
          </a:bodyPr>
          <a:lstStyle/>
          <a:p>
            <a:pPr algn="ctr"/>
            <a:r>
              <a:rPr lang="en-US" sz="4600" dirty="0" smtClean="0">
                <a:solidFill>
                  <a:prstClr val="black"/>
                </a:solidFill>
              </a:rPr>
              <a:t>2 </a:t>
            </a:r>
            <a:r>
              <a:rPr lang="en-US" sz="4600" dirty="0" err="1" smtClean="0">
                <a:solidFill>
                  <a:prstClr val="black"/>
                </a:solidFill>
              </a:rPr>
              <a:t>pg</a:t>
            </a:r>
            <a:r>
              <a:rPr lang="en-US" sz="4600" dirty="0" smtClean="0">
                <a:solidFill>
                  <a:prstClr val="black"/>
                </a:solidFill>
              </a:rPr>
              <a:t> outline + 1 </a:t>
            </a:r>
            <a:r>
              <a:rPr lang="en-US" sz="4600" dirty="0" err="1" smtClean="0">
                <a:solidFill>
                  <a:prstClr val="black"/>
                </a:solidFill>
              </a:rPr>
              <a:t>pg</a:t>
            </a:r>
            <a:r>
              <a:rPr lang="en-US" sz="4600" dirty="0" smtClean="0">
                <a:solidFill>
                  <a:prstClr val="black"/>
                </a:solidFill>
              </a:rPr>
              <a:t> debriefing script for each case</a:t>
            </a:r>
            <a:endParaRPr lang="en-US" sz="4600" dirty="0">
              <a:solidFill>
                <a:prstClr val="black"/>
              </a:solidFill>
            </a:endParaRPr>
          </a:p>
        </p:txBody>
      </p:sp>
      <p:grpSp>
        <p:nvGrpSpPr>
          <p:cNvPr id="6" name="Group 5"/>
          <p:cNvGrpSpPr/>
          <p:nvPr/>
        </p:nvGrpSpPr>
        <p:grpSpPr>
          <a:xfrm>
            <a:off x="3226442" y="1515274"/>
            <a:ext cx="7260276" cy="5404973"/>
            <a:chOff x="13208829" y="8526096"/>
            <a:chExt cx="5359553" cy="4244135"/>
          </a:xfrm>
        </p:grpSpPr>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08829" y="8610600"/>
              <a:ext cx="2945571" cy="3837861"/>
            </a:xfrm>
            <a:prstGeom prst="rect">
              <a:avLst/>
            </a:prstGeom>
            <a:noFill/>
            <a:ln w="222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18596" y="8610600"/>
              <a:ext cx="2949786" cy="3826612"/>
            </a:xfrm>
            <a:prstGeom prst="rect">
              <a:avLst/>
            </a:prstGeom>
            <a:noFill/>
            <a:ln w="222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335474" y="8526096"/>
              <a:ext cx="3104452" cy="4244135"/>
            </a:xfrm>
            <a:prstGeom prst="rect">
              <a:avLst/>
            </a:prstGeom>
            <a:noFill/>
            <a:ln w="222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2507902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creen Shot 2015-09-28 at 5.31.26 PM.png"/>
          <p:cNvPicPr>
            <a:picLocks noGrp="1" noChangeAspect="1"/>
          </p:cNvPicPr>
          <p:nvPr>
            <p:ph sz="half" idx="1"/>
          </p:nvPr>
        </p:nvPicPr>
        <p:blipFill>
          <a:blip r:embed="rId3">
            <a:extLst>
              <a:ext uri="{28A0092B-C50C-407E-A947-70E740481C1C}">
                <a14:useLocalDpi xmlns:a14="http://schemas.microsoft.com/office/drawing/2010/main" val="0"/>
              </a:ext>
            </a:extLst>
          </a:blip>
          <a:srcRect l="-14302" r="-14302"/>
          <a:stretch>
            <a:fillRect/>
          </a:stretch>
        </p:blipFill>
        <p:spPr>
          <a:xfrm>
            <a:off x="1140594" y="866273"/>
            <a:ext cx="5917270" cy="4973507"/>
          </a:xfrm>
        </p:spPr>
      </p:pic>
      <p:pic>
        <p:nvPicPr>
          <p:cNvPr id="8" name="Content Placeholder 7" descr="Screen Shot 2015-09-28 at 5.31.00 PM.png"/>
          <p:cNvPicPr>
            <a:picLocks noGrp="1" noChangeAspect="1"/>
          </p:cNvPicPr>
          <p:nvPr>
            <p:ph sz="half" idx="2"/>
          </p:nvPr>
        </p:nvPicPr>
        <p:blipFill>
          <a:blip r:embed="rId4">
            <a:extLst>
              <a:ext uri="{28A0092B-C50C-407E-A947-70E740481C1C}">
                <a14:useLocalDpi xmlns:a14="http://schemas.microsoft.com/office/drawing/2010/main" val="0"/>
              </a:ext>
            </a:extLst>
          </a:blip>
          <a:srcRect l="-14750" r="-14750"/>
          <a:stretch>
            <a:fillRect/>
          </a:stretch>
        </p:blipFill>
        <p:spPr>
          <a:xfrm>
            <a:off x="7468696" y="890337"/>
            <a:ext cx="6028518" cy="5067012"/>
          </a:xfrm>
        </p:spPr>
      </p:pic>
      <p:sp>
        <p:nvSpPr>
          <p:cNvPr id="4" name="TextBox 3"/>
          <p:cNvSpPr txBox="1"/>
          <p:nvPr/>
        </p:nvSpPr>
        <p:spPr>
          <a:xfrm>
            <a:off x="3031957" y="6092188"/>
            <a:ext cx="8710864" cy="954107"/>
          </a:xfrm>
          <a:prstGeom prst="rect">
            <a:avLst/>
          </a:prstGeom>
          <a:noFill/>
        </p:spPr>
        <p:txBody>
          <a:bodyPr wrap="square" rtlCol="0">
            <a:spAutoFit/>
          </a:bodyPr>
          <a:lstStyle/>
          <a:p>
            <a:pPr algn="ctr"/>
            <a:r>
              <a:rPr lang="en-US" sz="5600" dirty="0" smtClean="0">
                <a:solidFill>
                  <a:srgbClr val="444444"/>
                </a:solidFill>
              </a:rPr>
              <a:t>sugarprep.org</a:t>
            </a:r>
            <a:endParaRPr lang="en-US" sz="5600" dirty="0">
              <a:solidFill>
                <a:srgbClr val="444444"/>
              </a:solidFill>
            </a:endParaRPr>
          </a:p>
        </p:txBody>
      </p:sp>
    </p:spTree>
    <p:extLst>
      <p:ext uri="{BB962C8B-B14F-4D97-AF65-F5344CB8AC3E}">
        <p14:creationId xmlns:p14="http://schemas.microsoft.com/office/powerpoint/2010/main" val="2001625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64941" y="5577381"/>
            <a:ext cx="7565459" cy="1055227"/>
          </a:xfrm>
          <a:prstGeom prst="rect">
            <a:avLst/>
          </a:prstGeom>
          <a:noFill/>
        </p:spPr>
        <p:txBody>
          <a:bodyPr wrap="square" lIns="130622" tIns="65311" rIns="130622" bIns="65311" rtlCol="0">
            <a:spAutoFit/>
          </a:bodyPr>
          <a:lstStyle/>
          <a:p>
            <a:pPr algn="ctr"/>
            <a:r>
              <a:rPr lang="en-US" sz="6000" b="1" dirty="0"/>
              <a:t>Now what?</a:t>
            </a:r>
            <a:endParaRPr lang="en-US" sz="6000" dirty="0"/>
          </a:p>
        </p:txBody>
      </p:sp>
      <p:grpSp>
        <p:nvGrpSpPr>
          <p:cNvPr id="3" name="Group 2"/>
          <p:cNvGrpSpPr/>
          <p:nvPr/>
        </p:nvGrpSpPr>
        <p:grpSpPr>
          <a:xfrm>
            <a:off x="506464" y="1777038"/>
            <a:ext cx="6842943" cy="4398370"/>
            <a:chOff x="13208829" y="8526096"/>
            <a:chExt cx="5359553" cy="4244135"/>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08829" y="8610600"/>
              <a:ext cx="2945571" cy="3837861"/>
            </a:xfrm>
            <a:prstGeom prst="rect">
              <a:avLst/>
            </a:prstGeom>
            <a:noFill/>
            <a:ln w="222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18596" y="8610600"/>
              <a:ext cx="2949786" cy="3826612"/>
            </a:xfrm>
            <a:prstGeom prst="rect">
              <a:avLst/>
            </a:prstGeom>
            <a:noFill/>
            <a:ln w="222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335474" y="8526096"/>
              <a:ext cx="3104452" cy="4244135"/>
            </a:xfrm>
            <a:prstGeom prst="rect">
              <a:avLst/>
            </a:prstGeom>
            <a:noFill/>
            <a:ln w="222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7" name="TextBox 6"/>
          <p:cNvSpPr txBox="1"/>
          <p:nvPr/>
        </p:nvSpPr>
        <p:spPr>
          <a:xfrm>
            <a:off x="801873" y="324970"/>
            <a:ext cx="13416667" cy="1055227"/>
          </a:xfrm>
          <a:prstGeom prst="rect">
            <a:avLst/>
          </a:prstGeom>
          <a:noFill/>
        </p:spPr>
        <p:txBody>
          <a:bodyPr wrap="square" lIns="130622" tIns="65311" rIns="130622" bIns="65311" rtlCol="0">
            <a:spAutoFit/>
          </a:bodyPr>
          <a:lstStyle/>
          <a:p>
            <a:pPr algn="ctr"/>
            <a:r>
              <a:rPr lang="en-US" sz="6000" b="1" dirty="0" smtClean="0"/>
              <a:t>Early results published…</a:t>
            </a:r>
            <a:endParaRPr lang="en-US" sz="6000" dirty="0"/>
          </a:p>
        </p:txBody>
      </p:sp>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0206" y="1864613"/>
            <a:ext cx="6985579" cy="1414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AutoShape 5" descr="data:image/png;base64,iVBORw0KGgoAAAANSUhEUgAAAZAAAABQCAMAAAAA/tP+AAABoVBMVEUAUpz///8BUpwAUpv//f4AUZ0AUJ3//vwAT5r//fwASJcATJoAT57d4O8ATZplirjt8vcATKAARJYATp8ASqE8cq3W4e3m6fIARpaXsc8AQpX0+PsASqAASKIAU5m4zeMAX6WMocUwda9mlMOjt9JViryXtdPH1+kAPpQAVZYARKT/zRgAV5O0pkoAWaGimGFPcIOqwtu3oV3QtTNrgHIzX5IbaqrDrz+lnVf/zhErY6TU2ejdvSvnwxzcuTUAQn4APqc6Z4qVmFj3xyNadn46aYcaXJFOeHd9i2MAHUe4qkFJcnwAMWLTtT7WuSrGrkSAiG1wfX1mcYFQbYmWk2WHkl8AACBGZo+AhHgAXoyzusqonF8AABaSmFNsf3R0hWyek2wAL2gAK1KgoEzCqFOXnUx5gXmImbNAV3NsdoWHjGezolIra4DrvzB9hpUAP4MAGzVwiWemrr5egG0dP2net0IACC8eZIUiM0s9SViPiXNVYXIAHFG0rTpCW3hZfrRjf6AADzktTXoPKj0AHT4AJmkADENeeZ4QPm0PHy8AAD/cjTLYAAAgAElEQVR4nO19i18aWbZuUeUuSqggRaGgQiHxCRSKQQSUwmAh2hgEI7Qhnmh3m+lMa0i6k+m2HzPXM33mnDNz/+q71toFato8en7n3JN7f9mTTnhU7de3nt9exQjCp/apfWqf2qf2qX1qn9qn9n+pieFAwBMOhL2iJP5Pz+VGY8wH85qABhP0MUmSmCDA3+LHNc3/6qasLceoxb3s41qptDobX54PQRuLjc+yAGAiSCIjXP4/br5LF28h78cler6RSZzWEPyPWuxyUZGYxD6uWf7XN2/cNeSGNuxfVT6qpXpH/K6hoWE3/IG/AJHJ5TWfKAmyJP1PT+2/tYVjLpd7eHjYNTni++gAGR4adg0ND+EEhwCTeaaAC/n/Gw9hYdIFq4X1Do17PqqlAiCgGe5hbrDcOEdXbALU46MSm//aBktTpsBiDbmG3W5XTJX/pyd0vQEgMLNh1/z49Pj65DDYVUBk2ss+TpfOQ1SSliuBEQf/fJAQYcTCvLNgF4b8AIlrfk3575jqP9s4IEOu1YDXE75cH0Kz5Zpf/NiCc95EESNASZJ9iihi2CFJXmj4Gr5gH25mxfAMWCz3MqiJK3Tp/e+c8+9tfUDuyrAc72gIXg+5/CNe4WMMs9C1iYJPuhyZXfPi/vumpsfH46te/AaA+iBAEDwxHIJQxjU7CYhMjnycgCiwQMkzDd7d7XLFfeLH6NUhOWKSZ3V5fX09Ni3Kknc0tn7nzp3Ypef3JHewMmUVY0vX1BiqyPhHabLu+lC+pIDLjSnJ8uJHlr4OmqRcIgbQ4pIyGuMv5y99woebK1SykUmQu0lPDOQPFvsxrfVKQ2CqTJwYc+G72JTyESoImZu1ZQ7CnfVLJe68vDOe4D7lQxpaN884BTKBOdSTsZtenSmeiYlA2OeENaIHm2/wrc+LDJjHe+0en+eq0cfewStsylUHeOW1O5nPE5iYCHuvR1BXgIiYewRi6Oxc81Oi4r0axYtrVXAmMBXf1e3Kbwemt4rnZnPuhubxDS733bgZ9yGA++Bsqy98/V2/iYJyOd9H4Zkx03/5+FeIncQPzGUlRVJiCMjcRByirOHJUQWJIvwPUPV67s6th9aXpxchGoNpLU7PQbuE7yGegLez8blYLDY3vToBXgwak5RZuGAc/odtTRYFL94yvqpgf/D1KH4+7cXoDq+MA/4gWHCzNzzLh0KtZdJvAEFtBiXGNBE0ZCo+R+Pgn/gijDw6Pbcciy3H73rDEAAAekwZxUlcUsQjSsrqHJ+HIK7RvYMW9zHp7vT4zHJseW56asKHi5eVEbx6DfYCFgoyG4Z9GBuLTS8qKMETszMw1ZlZ9Ub4DdP2jazfGeMovPr78hUgCq7xg/CAxSurY5CCuKbDaLncrhGI8kG/MCxQpOkQT8mGZ31oMpRRopaWF2GjBSZ6p1395o9PKSQFnjnXVbsE0xKYx1dxr4RMreRZJkoqjICPu9yusVGVgkVxcdpPuZ/LBdgN2NybgDDoCxOR2KKyNn81yvyaKI+GBm/nRhXGmCF6iQcjuhTee+L05bQPgBobXOvGqXulqcEb19gIbB4sbQZ5mlGFmGVF6O8DMhmygVN145+xwBsa4uu7EADkAdcQwOfxn7hUfBAgouhDesLtuvRchtBnznkATAzTmG9tDtePyVhoCiQcPoGEBeYxv4Y6xESIehBCvBu3xYeSCYAMY7YAdw27Ln0S2n3cQy9pnLiIW+qeD6B+jUNnAAhKoLK2zLmbIdfkBOqadBsgwoKfSJQZSQZAhhxywT0/RZvsJs4L+gyNAKSGBPdiRObhIWeY3zDjYSiAMJYbLsasxh3yylOkeLDFyAnEVbjBMwNbAYCgtip8H2Cs4dCawoy5ySE30Wuu5fANDQHo1mJ9QL758ln/5YuvDPahYS90443jdPyjPpwopF0ByUF7CqR5iNOs62FKNcNzNHOUHBweNAQ2wB+aRAIQDAngKOAlw0N9DYG1Tfhx+vNTZAlx42DbxwJwtwMIWgV5CgMKTpDMB9Da3mayBHERffqwa9ynTOH+OqOsr4nU79BkCEQXZME/68W0BQUNABFwL0QhRO4nJvQ1BOHgyu1RpnDD/WPwOVwzOeJBQGAgBEQUZdgHt8PejHlE37Qjgahv+k3hBjvZR+Hxjw9yj7n1evzTV3Ri8GF4QCdzqH+QooP0wnyGFkQ0IZKhxOFz8PLTl5fT014DlzUB8o0bOovKwCQEBDZrdHQa9dc940Mzj4C4pnlbA2FfoI0IXaIVktCMwEaOTYCCyePY+6gKmx+YI4sxD0PFp32oHrdpiBBAswP7PuIV1+ZRdvgos4u4yaCqM2ujI7ipLv8EaDBo/vAw1xCY6l0/KfcYGETufyah2xD5FZWoI9f02hpABZ+C8AjhGRgXAIEFKPFhinZoHzxswk8aPzt6GQ9d+m5sJZMFZeNZiIPw7cbLXx/DqxC8/LuiyB8YqcPi19CKYLgbXiZKa4rO5STvJajz0GTco/sUH0gc9ChOwJJiaKa9MFNGiZrbNeXzeVbB2kEGLUP8QbFa0uvzefEuABG1CDbGi37HN46vhyYX0E6Ng5iShvhW0RLBUHATHgsKonCLDxG9dyfJUIDsoMmCOUOU58U7RC714z7RE4ihMM95EHw/TAqcF8zC8MQnXaExUB60ol4IqBZAY1yxBQytmIgmyzXrlb0gk0ND/hGvFJ4Bwzs5ijJ/CaO6h8YhNoQmgdWGt/EFWKAnfDP6Fo21RUX58o+v1u+s//LDA4O9fHVn/dkv//K3By8X19Y+kKEGARhFw4wJoTc+NMTFH809hpjuoTkGZpShl0ULuQqLQL9BZkUUuYZMYW4Zh1m7ZrhThz4WyMFL5K/hPeziHFpycZH4GfgeD2cdkwUelDKg8QDm3xBRcKbhJiAewHd2DA358NC4lzmAQIJI9k3kGgKAMEVCA+qfYn2T5UX7h8GEe2x5CJ08gg2+jgAJi7SwKRwf1i2jVRgCrRLBhwwPkckKLOOCZkS0XjCcZw6dywJOEWnAwTbCnvlml8fXZOPBnx7fWf/jA0Vg4did9Yc/fPVl4nJmfn7aS4t6HwsHgFyiXxiCifpmkYVHr46CsYibDU5MZFdBKEZVo35wIhMkwfAeM3wIRdBRworXuFNHQAgPABLNwfAkKNYawCqugamfhMVPSAQImixF9I36kaHy3RIX9gGZvns5HQtRuOAag3gO1RozdopoAXty6gAI3BJGFZ2chuWMYLdxTDNEBqIPFg5czDhnipknBBsb41ESznEIARHpQMw17iUf4uY+BB0LOnNSXCkcQzGaQFkTBwfJJEHiFIRVy6M+ZWMGANmAnZ2CpOTZl7mRGUxO1hNoit+rJqC/JBQhiNeRQgEQwMCL3GGD1Hoguu1bP1Qat59kc1G5AQisbxmF7NKHgIDNWKBMAJ08aVUM7NmoDOH9KBLKsHWqOAAEFj+O/jmu3TLXPiCTfv8k8VigX0ijkFMHQMjb4ShXgKCAQfzjoXuHUCNg5iqatNhd/7A7xpmItwFyiYozroDJ4k4dTRQJqUCKy8QAGrXQAtK31/hbzF04VTI/vSgt31n/Xy+9ngBmieuxeR4Jh/7Th8i9j0SRcASktFdlmE4I40E/hbgY8rtdizIZKwcQBb6fXwQVgMkLNwHxTk+SrlMegiaJkjMQMN9dMnOY30gYBbjHMIaYugIE7DAONTR6Gx3iAIKxLh4X4pnmrAd9nAOIKIu0MdcBWcOX84uK90pDeDAxroLAhTgTcSsgAiR2fhCnuD6IsjBcBmmBGFHE4ECUvHMUyHhQTqXBuQymAQMaC/95DMHG3CAn4YnJSwNtxvu4QnFiiM4Y4FLEBkbzo6iIEkx+eHKBkcHlKoLeBhwp7u6c5wYgEpodWMlcmMLeIdAQBbMz6JRSF1QMsIRCeBlkF3QJkj9xAIiyOo9uae2203wHEExR8C+Ac8SHG8McH4J5gkjSOQBEXIzxfq9piOQFfzU5vTBGyerbAIEYRME4zj/iY31AmIJMuBtNNLoM8FZ3KUwchUhi4OkEdCaGMnLnnW09R6TE+zQEY3AQwRlIcUScNkU7DgOMOclVkiagFoB9xQoVnqIOAAFZmcJcFhboGeeAiDIWUPFrXGuTQ5R7LIRAWxCQu8qVhvgwIX0Lg+sAMkw64nKFxkcp4Gby1DwxBgA6xM83NESUZrDfyxsagsGE/3JiGbXV+1YNEVXQriHM/AeAKKshN+VNfBtAxMOYVkIQ7CWv7kg1kU3xdwNy59lLPE18j1OXIM/BeGJ6YWJiYuEuJXUxD+TklxjEL4c54cGvDWP2Gg+DLrhCi+w6IJj1hLizQw2B77H5Z2CTsaDFhZG1KyAxHV5fIiCw+AEguHEuyL5vm2lfQ6hEaXl6VPVyUkdEkwWJIDUQoGuAYL9uN6QI130IbrR/Koxs3Vz4bYAEPAtY7DE07ZWuALmLmh8LGDSqxFUeS3Qmlyd8A0BQ7NnUzHsAeVyDEN94N6UlYvIBifRwaIwaxjFIpoIxnXT3LROOiFqJkUro0osBjp+cyBUgTJRDYFQgHvDOES9BxFBskaFPcU+uYY551+eFtYTW5riY9gGRkf2HyEa+TZcHYa+qLkyEIftxZgNO3U0JJ0xyaDx8HRDMdcjsXNMQZRSuG5sAczMMc2REqt0EBGawHJ+bxAqw8bAiGn2n7ptFwZwLg2Azg8/JN03JrSt0V+lHWUj2sD5rctNzrGPrqwjZkndrCHfkSJAQW4a2gRwtmCceXPSBE3gkA5nuIgbmtM7rJgv6oQCNoqx+WRukKAC4y792SSQGmDMACcJSAGSgIaBDk3gwxt4JiI9d+54Dgi4F54yVMtcBUaDf4StAvHyiuBhFRgcdFpGs/o2GIDcCEIfGw7i9fQ1BaUFApGu1kmoc/euwKzTbd3vIViujju/+CWOrx49fYZq+/uKXn3768aGDyOOc8l5Gi0JdogJRrukvlC6RxMBRbzSdoCIYo7vmYWxkaZffAERc9BMgSHeBNM7Pj43Nj80tYpgIBmwNw4H1QGAdTJMHcYDU68pkxYmfYu/wIa67snBtKQQI2A3/GI0DJua6yRKw3yuThRMNIzUz7WULmCqu4vmd+BsNwYQVdmIZveY1DRlBigUJ18HosPcjYxyRUaW/P5glc4346UdA4sWP//b5TwDD489/+Oyrrz7rE1zP3l9kxfUPAy0sDsSXbuLKeVY1YDNxOj60wMthbyCOO47h/BUgTJwKURCgcECENWyQLksTENmMrU2BcQ4tAmiueIAMuefKqTvKKN5ms66ok+v11RwQyClWaRiIza8DIoEKgg+5HmUh4+xa9SoT86SdkiL9BhAXsYewB7EFdA3awGRN0qpBfgYhLiRpqzHiXWMT/c9EyKZoz1/87dflO3d++uGrB7+CCXvx179vbLx8+WU/IDaVWw3BteaZwbRwGBMv+M+PWTRGPCI4dXRmA3oZfBqYKvfk+OjoaNyP5xjK9bCXMdQ0nDjR75ipM1HB4D0cwgxeBa3yX176QXIDGHYB0ldRFm46jPlukyVe44K4yXJT2Ksoypth7zJ6itFrUZbowTmtwdQxoIgF0Dm/AQjmVhOrmIVjMiUMEkNw6kg3ThCp0x8dorrwOHLwEL4PEJmgs8LHP31mAiD/8ncDTVjopwdEvHv+1VGRmZfvY04kZHhdrrnZkZHZ2enZGTrgmF9jZMpcoYk+HBipoJXgx1Xg1Ud8NwAB54cprgdNFoC6wHgKDcl5CJlkTxyy7Tho4/wUxcHzAfGNsDc2dVvGdI1cFN/wIZSHILuEjMCNxHCejmyuAYK5AyfrydB4cW5v+hBMdhU8swdNBpW/Cnv98JV/AVmPgWxiTuIZd11zsiB9a8TyvvrbBh6r/7AhoQlb/+GBz+OBjNh87KjIf741L6Q9ds4nAGmiMr3hSwpd/JAQSX4M/T1OkRdsrW90EnwMnSLxUhyiVwgQkDjYcXgJzgddBOQhdHyBojTlp7OryzFQixn4z0OZIgT21xJDDO5Co2CyfvPcxw229zZAqDJtAAix5aOI77zM+iYLHHic3IMzdf+qckuUhYAw4ovoNCV8lRiCg3UpksjLrjB/FtEiMB9WTa1POPoBTpc2/JfPXgIg6/9hQPiKLmRjJD4+vciU/+z7dRNTkbcwjPA5mguMsQJI0eH5kR/P0TCbDZDqYHGBxPk7fXZwLoNB4pwgUvDi5rSCF8sPJkd9/ICKuCwRAyPUNDxyxTB1ft6NFPslpgkT18hFRvw/bgMlfW8D5Ko5Th25LDSNVxqC58TQP8SuMwMuy8PoGMcJ/DDxnfVJv9UQzI2gGwj2Ie4Vr1EnMU7NiwKlIpiSYwiMJurKhMDkuAt5/O0DY4oAESZIYagya2ZR2XjlqMi/+gQ8U77NPiN7iWmbwycih0hmia+CU+vrXpQ/4gzQFrnHZvFEiA6H1hRKKpF+Zwo/jwCz02d7qWhMwuM5pFsWkcR2+/0oncol+tyrsBfWPI5CMA/5gSgbN+nQdwDiRkAwvDHEKw0ByZlYdrvd/rs+uncYOUu2iEnrHB1mhZC+97wNEH7uFfNBetY/MfQSuTjmJbaXkQ5jxCUayLS6B4AwibKQF59tIOkLgCizV7kIpK5KzSlHieWIs7sFEDIq0gydTuJ5DvGzxgxZsBhEFXhcOjw5TccJOAmyr+MTXq93Ij45jGZN4owwaAiD2B/2La6IxPYSdUKzl5RLAoTyGoDsjhdMCkalwhUgeCKDScUsxpbih2sIPw+RUHv7gKiCpKyhpxvziQMNAZ3B+onRMJ6YoduOYQXMbYAwfl6DsjY4wmUiTMAN+4BmQiaPRWySiCeH/agHJjRKG/7jA0lYJEA814mU9X+XXvb9OoW+t+GBhgwd4DCvJ0dHBZYwTgD5AXg8oMLwMQx2VIa8LIBJ2CyGNF6iVS59/QMqRQhTPjs2iqLFyUUIfhRVRvYaQrKZRQlMF3gg10wYK1eGh5BRHmiI6I25qaw4jK7qxqno+wDxwjCyPNAQlfkW6bAdTcwAEA8K0NiagsZ/nLgq+Tc+hLO9koJZPh5FXJ2p4wEV7MOsBy0jRN+LYR9MRgmQ/5x2Cm9FrP+Bjf98Q+IaIjHQmMev+oj8WVI2+qHvvxu3AkJFCwoeDeE5hkJFKrAdyJjATJGvu0R7OuwfnwrrqxCBrJI2kMJO+XluxzVEmJiAYB0VxGeQhgAgi6vU1hQiJOcozOSOk3PGYLquAJGo7yGXf3w1rN69ez0OeRcgbnfsLh9mUeSAxBcWVufx8nmkOvqAGHhaiOYUyfM4JY2gIreaLDw0dVN9s2OyfMhbTmLaODk35YF98OrT87PCwsLi+CSakv60RG8cCxpe/XVDVEhDXqLGvPi8D8JfJfFlPzv8s/GWc0MsIp0lnmNsTUZXIUk86nKjE2M4OZwnr1YKeJGYnlxA1oEqe1wxAgQ5orFJdJYQQDEqg7yiTmDB3jgyxKB8PBz2KGBTQljjooh9QGAi4fiAQoSI+A1AEKu7yjVLRk+0XKs6gUiKABn2z/upImQMC/QGgPAAYJxYC7Rew0NgEG7TENAqZSSEvJrvyqnDPTg5JygIBfBhM2pIN/UVRGLcQr36syHJi+OhO//xMo4h1384ILz4zJCUnEOtwDW3hVlkB4krv8oBJJFMARIZmBxJ48NEbiHDgzVqyHriKRkShrCnE1xDOAfkmgS/g1GIF8NebFTRFvCMw7whHBUo+BmDBEvGY1ysNZCvyoDExblJzJJx5dCvMEg68MBoiKK9q4gYoz7aZGzI9ziAkBhQpSlogMjvRQYNQm4k37x0YoYhNpg20AU8EHZcgJOH4FH06BgFC8wzM+xoCIxG+zCMkXNIwvuI2YDPZhYHZ+ockPlfw4qyCPHW/07MYJL45cYz1JFX/3gAiQGnVh7/9JUh3voQMfKOVFXo7p8zizx8pVKnAFgZeREL9kh0/asMSzjGsYgOT/PxGqZgidIQT7nm44uy5BTKXZUBxsIerAAc94JiMKxW8YB9AkBck6CCEq9cxAyDscV4iEqqhpCmv5okFvFhV6ghg0wZPeu1ykW3AwiBAdZwfBTzDDTrvFDOOz3k4s+UIAPEz1EgefbT/PqAQMPiTJG+D60pHqdykVE6wPcBBMO/iuc+3AT441Nyv+RZ8pIPuROLX45exu6E/oqnt49/3DD+/suLx3ce/rAhekfXOfX4tw2JTlZuMVhMCs9TG3EcKdW+0ScxgRdejcbnsR5zLL64GoOPL6kEBbJSeD12V1Fmx/wg2f75ucs1RTFELO9wOuBtzuONU/+Q9Hmn43H04NLiHPQ/CzuMVy5DloayAX3SUENjc8RpOdqgXMaoo1Xl6gAbNYVNzV0bBvLR1WUskpscW54elRVeYOGje0c8Ch+HlxZ5cD5za6Cx+OWc1wFkDN7MYlErn/5dheaNp5gY94m+0WmcnHtsfEoYHUfDODkfX8OnT505MWbweqw763SEfoBnI88+eym8/PKvz0IvHijhyxjljf/49oHEc77fNCI3whMBaL4+zjijQDgcDoTxe4NhzfcCtACEGIFwIKDwh4QkGQvNIcb0BSbg24kJrDknrgQm7w04bSIw4eFvfcSgej1emfI4uDmANctevEKhh87hTsWDfS1MhGnn+itV8OKJsCxR9eGVMEkePgb+wkMAAgTZs4C3BwI4BsgaFoXIeIFPwlkGYByZqozwPg8+VR2Ge8POMAr2o1Dm5MWJw006/BOgVBVHU7y0DxOQjjhbAjNngylhhP/vL24ehNxZf4h7D/Fu6NWva5g2rj/7xw9fbRhvSdR5tQZ5kr5x5hk5ztFAiginz6cjiHy3KSsSeO5OFevMqTEUeW2dJF0bjLgGwakTpuopRj2izImEH2/0ywz4CZU9iXyRV+khZ8Rw2D5IvNpL7E9ZpF8R4HNk9A6dEjK29C9Vh4icbWAOASIYoiNZA62TeH05lS5IvI7fmaHkvJAc8oHxKTsLGEi3JD3444vH6zcA+VKi0uk767wO6Jtv//Zgw+DP5NxykuvsqSQaA0CYxIcQOUXEq5Tpx0X4cTJ/kpH19x0xIEBE+pC/Ea9tG18FAsGr3wSiPgXaqsEeiHwqeJ/IIRavGdh+0cu11fMLr4QI76SiKRxF5Fkb4U7f8WNWifXFSGCOVNHDfNJgGImnfAKHgq5llN0KpHJ8N1A8ZKf0mfbmSrzh7cZnPz589fgKkceHXo8nMDXuvH3xOahHX7be8hyx6CzwRqPIlnFtpYd0aTrMqbtjMp+aSmuXefco4hIpARI1Qr/S0aktQ2ZBIEKOP/UL16EKMoOvnW7HukjO0sgkzbRWHFY2SPl4gSJAivMlWgaSO4E59s7hSp3aPFF0pIgieZXLBE3UcAQOBciQSU4ETuuLfFNRTzE4wf5JcGi29Did8N4HPKSNjc/+9uMvV5DMx2bGlwdP8PzbVxvSP/eEvahC8qvIqshUgsWgokmGGTEW58NXus64iaKtgdVCaK2qvB4EPzd4ERmjX4kBHLh4GmCLBbxMxkdqoFtVJ3oFxpE5hLTlWA0vkD1kkkqbDgCqusy40DNCj3EUGYqcJKv0dATuIs5BRZ+CgIlcrkj3ZTJnZJYEmRgXUksQKZAWZgj0NbevMjdxWClA5lXmWLz3R0dg7sbGgz9/c+f2Bln8dVv84c3oVqCZlX2TrA0prCgbla0aLFOs7G+xg0dfH8q4IaJc6+LmwbzN/Qqus9blqyFDyw2ZROac15mJiWpG5VaZiYnMo4osyKps7m/Jzv4g8qxWMUhLeH0w6ZhZzZALcoqhUIgrNbT4GCfUtipMJvOOGwhDSLUcxD2oy/g5di1XEjKaZ7wkUanJ3FuRxeaPm6FcMdaFb2jeMiCaqJCJvTLe7wMEV2AMSKs321cvST5+t4bIh41so5x9uFmqMWdXIGDJHZVLzQNZPWhYr6vZveyxylD/E4W0iVLK1F3rRJcks7CZYNx3sH4kgDLHHIssV7J/0ET+cwV6tWRtq9pWRd+1vtMlyeH5BWYWyruqYHCzx227mil1NK4gMtoV+DSYbWuIlSTXCuVy4RAjJ9QdOZctqOkCx1c0MrjFglzJd3THVanVxh+CrO/EKQQgywdfBrNnGje2xvOEup/NMe44mMjED5Bt6so5W7/R6DmRg5fSVTTyOxqrdeqp006t2UxGdUnWghFVks20tdnqNWtqIVtJpPO5hK4yNRrVlOqKJEei0Yh+nNpVJT1XWjL0YDTChIjG9CBcE4zI0WAwCn1ocJmasb9TRVmDrplxnq8YWrW3G11JPU/qDIaCT0UJgCru6KIWgW5UuDUCIyQf2hkNOtAFLRIM4oVC8LtdFacgqFulfMdqG/i1LAejpvVz9PW+jNPStEzpUItEgnpiJ6PixGBzE+nUXlRSg1ENl6AL8CoI+g63y9GdjC5H4b7gftbUKyemHokGYb5RLRr8gJ/zEMGsSZ631cs9e0lG85+wWckv7PsRs5fPljJ65bSUh6WspI6DkbNU7oltZbN2L5vNZvSVrPWklm3BJXt2OtlOJUFYD62vIydZqy4lCn8JtrK1k3w9b2ZPs9ktPfGHPWsvuW8d6iDS1t6Kdmpbm9FMttjYbdun1mbCOMmWdmQmm/Xz3maQZbJW2qzUS1YhWDstWaVcorNX2o4cpfOls7TV0nazu/rxnvUkoVftTCKbNuHr77Ta5p5lPaxB94dw65OcZZeeb55mOw+zOQMmvKlJ+n6pbiXVat46Ulf2rJVINWtla2qiUypVoU8VxrV2dm27pBROE5V0qbSrVfc6Vj73vvIEgQd0nuW3APL4SzJ7vx8QUXq6F1V37e+X7CdSutmx23okXa7I2qNUrmWft5bsQitf2tpNpc8yh9a+lC3vWOfa072gJKnHdiZjn3dS33XLaSXdSDxJNVcOis3NVEs875019qJflHKqeW61mh5Xk5QAABLVSURBVKUa9LWr5prWo8p5aqm5Zx6XNus98FOZUqaZjoLYn1W7pUbH7iTSpVYjm+iUO+VmrWG3S/CnmdixK1X7/Cwj6o/sn4+s4xOr0yjphd5Zs1zZTlW75Wbb3jTL5bbZtJ9uwbjHFlytskj2/CSVMJullUytVz85rFnNM7ugFux2K9exLzLW+ZJ9nCk1zsy9gpIv7zTKiVYqfZ46eO+v8pBBlAKDsGr91avrgKwfKtfKgX9HY5VGOqIep7Yrvc6h/X2zd6xHs42ubBxZuYxVTa5Ymfv1Rq3ZSGjBEyuzktq+sHe62XqEidqTUuW8Z3btza1eJ9FIy/XSVrRjV5+nVqqpk1ojLaUbNT1jbSZbdm7fqmqy2cwnu428fp418nazlzbEaNo+LzWSSylTg1sru/ZK1T6W8nXZ6jXtnUr5VMqmI9mn2nnZfFryaqqcKNh7+RYg1eyd5qwvkjAEbGzbNjPWcSKfNnLZummk80a2UdPAqu6mmk+Lu6xgtyKJRm8/2bF3o41mpXcKdun8e+hT+do6zJXOgofWo4tUKwh9LdnGvn0ov9dmQYQgKFMDAF7849vr2fv6s5f/jE8XBP2gt6lr7VS0aldX7NPOoSEE8+Uu2Oa60ekdRJ+UtpKle93e+X0t+KTcPe9FTlLbW73NCNOSjabRaEZ27e+q9mHXOkvu3dODp+Xua3v3rChlQNjBtMj79rZeKNU2S1uCvFUuJDO9zUS+roA2HBuq2k3l03vlbrN0X4s2G8kvit1H1qFptZPFdKcqVK1qrtS6by3d/z5dK9fvg5erNfOVmnph1zvVxLFdjVrnyfT3ZjN7/8yGjf05AhurgSx4raOkDq6i3kvnU6+j4qZ9HDXypUqhV+tahWqqGtW18nm3fBo9L+VA84MgfK9T1WSz121mo2dW7gN+tworOGc5p3Un9BAS8wffrPd9Ov1+wO2Hhe9p6n7qQPU+3Uv+bOVyVr1TCIr6sZ1/UiofROuNbjTbrPmKZ8Gm/aRjZJuJTfu0VLyAe/RuJ51qJQv2ZrYk7dvprL0fLJ7p0b2n2qZda6VOs8VqzmrpEDGlT62Olm/UmJ7pNfDenNUO5nud011VTJdNkNqtdvHJZjcNfafu79vn2eLX9wGwevCRlTuwq93iyhag27Q3OzU1V2rjY9CNcuc0d5iq14vtaO9UeWqdlnBj8ybIlXZo/ZzMWqdPNPCG20m49+BJxz4+3kz3Dk7sQsPuHpSym60te6fWyKbthnlYPDWe9La27HraXqmUTiUwCfJ78xCMSftB1vrDf4HE3PjyYP5KRQ6pCvp3A6JX0znwu5t669xMnDUaX2iw3FazcZ5RtdO2EUmf6RfNqrbVbBwZ6bPgRbPZbiar9Zy+lS63a2o3XT7f0g7PG2fnB918VQ3WH0U7hWj3vNFO53L1DESfK3mw0JHTLyAfhJD1eRU/f6hl0uWnW3D7iaZuN7cqhfL5YabxtF2P5gpwayay3Ww8TXx9bh6nD3ebma3mbvAg3Sjk1Fy9qkIKmYGvc4kluHS/m14JVpvNs9NaotDIraQr6mE9E9mFiUXYWV3HMQ6a5XbiUaO5YiQK2afbEeO40fh6q5lRjxvpo81Erl43dwq1KCz/TNtKHyc224n3bhxlbE4B4/o330JiDh7jyz8+HoS+zzZuPZp6X2OJGoTipslMU5Slbi1ICXmtIukSqyVUuQsJY82QdLNrqDWTqbWaVIN74KpuBXZGTsDnomrWVLioZggy3FOr4QcSfQCJhlrrIhYm5nJmV8B7awZTExVFhTeQ5sNfqtFNgP0yjZoMt+rQkWp2NZgWXg7fGzXIZMyuBIl/N4FUgAaDMDkBlyYY9CHXangJTAYuFiT4EIaCi2FU/AtuVWW9VlMhxagkVFFQuzUdb4AlJkxBrHVxKEGBKySjlhBMU76NMn8TESZ4Y1w/EA9cn/HlHweufT73zwRZmJYjlwUZOHIGMv+NEmIsGNIg+GAUaR4+TiYjs4AEFn9yBqk4QZaR65OR8lAw7MZUDoN41n9sVRLodENG3kogZkUwGF2IibFKySFcrVKiLdGIROlBSIw0GRPoY+S8ZMrXGHGbMBeZUn2ZcyOQa4OFEGWikpGZkng2T4yLTEQbDogzZ8SEqjScQIsURRVJPczYBZkv/f0bR8+4rpGJ+gXx4ByZsvGnwU86PHtHJSmjRSANJXOSldbDOImLuTAumOnEzxGFQsfusk6ZM1MFzpPDbTr/OUGctKqqMH+4T1UFoiIE+tljzhMTkasKnLTqc3aUesNtPCmnUzPqn97KImeWaYNknTnHAziOjOVYnP+UkWWD16qT6zuJN3wEHSMYhvPsNC2F09MOBU2Js6rjeHAxf+AB1kP0HHVPvxnDWWuHjqcNckgI8c3MBMuesLhh/ZfPv9qg72iDN/78Sz/YyuFT+G9J1zmbQ1slAChyJWMIlEnKklPtCFHczweyw/Nw3th8dAgSzLaQkKI71VxV7R9EmAeZTAYsglx7dCBzkph4F2c9kIsbVbP/rJ7DyiNzVa1mFCp4I24Jlc+gpUsGnXIQNS5XfkYmhw5YEplqxlQ5qQJwSvLBlsppEWRxJMLOkGQjU612ZYGD0ScOeccSp0SJTu7+XEFkKpkEwXvwcwKPlKmsTOBcByc8nCM4kdhWznS+sbFIRCp31+88/uXzBxuDJ2VhAgb9mAAFWqbisPe3GCbaR1NWNYjlRUkr5InQVklEQdJhCvrz4glsIz9hQE1WD4uPNFHU0vkg47qvta0oPjEhiwbkuKVSNiMzbbv4WhUYl2iZxA8FZaWi79q7qqTK/PlVZhAoWqe3VzrTRJJzWcTzV5nYcmTAUDPx8SwYp2iqRDMyGue8C/sLZkXMrOiJdD1COOJOgonKrdSgB/O8VLJeQ1gMiKF9lehUgOyVTDwuP43TXqe2VUE+rFvP0WZF20Wwp/h0piBzMyDL9JfMpYfTxUzWNV1XzTf3FC5cW37107dfvSSanbOgyKh9+advHpNfj/OD7tsUBE9FtfyJsbK5uX0hS8nvnwbBTRrPYb/05HMzIqpa9ztImroXUTEYNUxduVD1Y+ugG1W0ypYWDSpdDVx7LaNFgtELmSnqvv3N4WFC1Wo7qW4wKmtRVQqKF17o7sKMBLet5xGjmlCjF92gIEexR+Jto/nGbrpX0aPPTU2MgCcXI+ZFUmAR/QJsWTTZFTVty4gele53yZoI2iPrYcfe14OJC02vNU+TeuVQD5rPo0yPBhMJWT7LggdPpO2dg2pNCyaeazJ0YxpwvY5uIli7gEA+GoVLxYjc3ex1ZVlpWcXXOtOV5xDuR3U5GlS1xAXEGDDdmq5GzQvQuqB5EQxGGaxLvtguFF53T/LBmzYH8f71x28fbPTPWPqKY2w8+JEKUNZHpLcBAi5Pijaypfppur6jyRCba5K+UrKtGjsppYoFtbpnp8oXBStV0NNWaWnXTtWNJ3ap2ARB3zmw9lKpr1W5ks0b9VKpWDBkpW1lDk3IMlIpK/kF5AvFryMdK5UPQqfFpWM7tQeBrb7VSNmbxqGdtS0i4lnSOlLTvW4mm7L25WzKPjQ3reK5Xju1U8XDA6tkRWE6jW6jZ6U6ePDEEoU988Del+pWqthNF+1Cxj6RcCCjlaoX90AcbCuqQbIKe6dupe2ildku7uXNTTuVB9C6WbtYTD6yssVsJXICfTSjkpjbO+91NBHfnh4Wvw6WGpVOKpUFnYZp7VbqqaKVgxkVO+mSeZLaj3Sy9XSzlL8JiIDGTHpJx7SCkwEyfkIKWG18BpCsQ6T1lp8npLNyubu9nS48Oc3JatUGCalZ6U7q9b51tG9/nbCe7pabZ6VOvlxr2oXDdO91JZi3z9J29zj1PGPlj8t1U8csO9tbQWrFTNulvVallF4p55HH2ukd7KYK2xdVq7CdapnlRsYsnyeapd2Cldsv3vsu1UJCXE4Uy1mrWmvkO732dnFzV9yxIF+7KNgrp6XaSrHZyljnx1uVcmmlnDYxXjLrvaNSs5LuHaetaMtudfft3LH15Akkk6n2kn24VUpv69pRCqygkEiXjyEB3Umlq6/tzXQqycx8eaWRDcKlT6xMxT7ftguaqJ1YmXIhemyfnVidnPVoO1U9TrVOLFhbY6VaaZaPG3njtHe2bbYsM/vUlCtpaNvb3RvZe/9Ing7rSQ1E+pufE0obDz776cWrF3966+9FIiKJ1unKZn3TZFqrCHnzd0XwAt101jy2MmCuzN5pEza5bZbT3shK6jyXLD2NFMr6WUrbR4YVAIE0GLLsZPZpQq9lm/v7OeinWz5NZNNqulxLlxM6ZPe17dR2orcJGfJOxmolW1buCYJ1rOlM0LdThYZ1v2r1SoBYqVyNZu1SqQNA6/VGYtPKJE9LlWCkaq8k9goJHUKKXLmcXzrctU8SzTxIek5tl8x0qlc6N59a0UfILoCfi9yzkhBBZezW/b2nWqFXST5NlUqnEcjUd2F+RjprdHqVzZ753P5OF7SS3bDTvqelaNXOmNlCvmk+7SW3SqdV+1iP7Fv7xl7BZx+pmr5vHdvHGjOf1J+cFI7feMZZ5A/zXP2INZ2miIJjvhCSH3746t0nj9U/PO/tgORFlqz70WTHXjlMmNl0tF6qbNrdqt0pNzNr7Lm9o6lJkB+peHb/+2byXinaLiUy9hnTv7Zyh/b+fWtJZ4fWo/vR6JJtVO0ds9TWrKf69437wWjpqe/c3tq1v0sCLrCxenrPBJC+g6W/3mLajn3RKl7sW2e5hBg9bGQTpWYmJ++nAOhzVm90gyDhUQ0JPzzn2DZUGCdhRE5Szw/sU7WQTSTSeSNf3s9J3WxaL2Rrh/ZDXQwuFS+S0eCOlbkotu83m5FoI5/JJWQdgoP9VAfWyNLlbrrsaRV3dW07ddrJfm826tqSdZiol1NboLF6NXWyY2eS0Z+tXCb1c614ltTkTKmUh7ihlj4pXaQz0u/7XXbJ2ID2bkAix43jrzchl27ae6XOdipf/4ORtvJWo7uSypaK2+dW/S+gvrva9l/q1j6o8oXdgYXDNWmr2VUToE0d6+CieKJ5D4p72XzmJFUvFQ9BirOppeRSCrSobuVLPaVq57daRaPSyGZ7x1HrKJnu6e2UKUfS5ehxavugvFc/raXTe2nj3K7ndw9K2ax9Fi3d07ROKpvtLpVqVeSwWrq+YlcVQa9a2WyqY6TtTdAcsWPn8ycH1o7ZSCdOUvkck7fKcNtOxt7LWq2uvalpm6l6fkVXV+z8XvEAtOh+6anWTuV7xYRslutactN+DiPbezmxXTyNKm27bqWNir2Xf/0N3GLtJ/es/B+CtWYRAkUxsfn160ZV+708CMVp78zVQaujxja4kNzZ0tJRJtq6d3SsHxy1T85qiaWjk6XuYfteu1s9SqgHS/dWjGq7UlnazbX3zWzjXruis0SrZayc1baWDlS1urS01O7W2kcn7ZxxfG+lXdVNuNvcgu6+iNS+OOruHwVZ5uioKkWOqpFWq9bYhHDnrKVttXdZ9d6941oLOlVr7XtLXejgpH0QPdrXJePs3lF35QwGz202IEyvtg8h+TRa91owQuZeK9HOqCZcUzlcqiTax1JiacmURW1r6d5RFa7aXapW2lWVmUv3lrbgn7OjlaVc7uggCH2bR0utJQholjI6dFur4MJNWH9Flmtn985qKkzjXsZs3dtvH+jQYSuyVa4n8VdLc9tGVP9NZvgeOMQPYHslShUMyDk0TYNlaBGVqVoErDuDvzV4DWmKqjFJxc+w9kNTmaYdWq2ohtSJrjP8HF/jpRqP0ME1ROBfEfuAL3X4RNQh+oQcRo1EVFHUVUGLZE5xZ3U83VXxbh0nIfObGHamStCHIMCnqg49awZ4awmuxLoK5o3oeI4Md8GMYNQI3AOz0wVF0ylzx1UIalCPqNA/pjLQLfhdnBlczwT8MAidIAug4vWqqsMt9ArCYw0ug9kFoXfoArqGGQaPG3tbKqcX8Hc2309v3QSECqyEW/PCfuPpHc9ZnZICUeoXivCf6OI1I1jJJDklKEzI/SWjOqkhLzl00l+6kzGFUyOiw3Y4P9lDxBYVXyFTJkpI4rF+PZvQf1qMF3hgYMILDSUq/qVSMaOGRps/0iU5NXHI4An9IgWBVyY5v4dCUxLoITnOjnFygIpP6MlEKjpjVPzGE28KXJH/ws12qvr4unjhmf5dNuPwekjJ/N6iHoKDvVtJYAYqr/mDSctYoCQ5z9IRQMzhmHDTeekoI7BYECWE8Y0UuCoyh/AyYLd5cW2/0I4K0PivMxPhxMsKRb6VVJwmONQQL1zlnAr/MWeHZnF+4IUzZLSB/VuRqqJiMKp/c6r0+nV1AmcSedUW///34JXOjFeTOn0aAicdiTSldQuCwgWN/76VjEDBvuhBWeiXpMEtv/MXzx1ywAmLP7VP7VP71P4fbP8H9ENbWSJYT8IAAAAASUVORK5CYII="/>
          <p:cNvSpPr>
            <a:spLocks noChangeAspect="1" noChangeArrowheads="1"/>
          </p:cNvSpPr>
          <p:nvPr/>
        </p:nvSpPr>
        <p:spPr bwMode="auto">
          <a:xfrm>
            <a:off x="248920" y="-173355"/>
            <a:ext cx="487680" cy="36576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30622" tIns="65311" rIns="130622" bIns="65311" numCol="1" anchor="t" anchorCtr="0" compatLnSpc="1">
            <a:prstTxWarp prst="textNoShape">
              <a:avLst/>
            </a:prstTxWarp>
          </a:bodyPr>
          <a:lstStyle/>
          <a:p>
            <a:endParaRPr lang="en-US"/>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16694" y="3519023"/>
            <a:ext cx="6096000" cy="914400"/>
          </a:xfrm>
          <a:prstGeom prst="rect">
            <a:avLst/>
          </a:prstGeom>
        </p:spPr>
      </p:pic>
    </p:spTree>
    <p:extLst>
      <p:ext uri="{BB962C8B-B14F-4D97-AF65-F5344CB8AC3E}">
        <p14:creationId xmlns:p14="http://schemas.microsoft.com/office/powerpoint/2010/main" val="785304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174523" y="3979421"/>
            <a:ext cx="3544181" cy="3122694"/>
            <a:chOff x="10777693" y="12063810"/>
            <a:chExt cx="4876800" cy="487680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20655" y="12439429"/>
              <a:ext cx="319087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777693" y="12063810"/>
              <a:ext cx="4876800" cy="4876800"/>
            </a:xfrm>
            <a:prstGeom prst="rect">
              <a:avLst/>
            </a:prstGeom>
          </p:spPr>
        </p:pic>
      </p:grpSp>
      <p:sp>
        <p:nvSpPr>
          <p:cNvPr id="7" name="TextBox 6"/>
          <p:cNvSpPr txBox="1"/>
          <p:nvPr/>
        </p:nvSpPr>
        <p:spPr>
          <a:xfrm>
            <a:off x="351692" y="457200"/>
            <a:ext cx="13645662" cy="3271219"/>
          </a:xfrm>
          <a:prstGeom prst="rect">
            <a:avLst/>
          </a:prstGeom>
          <a:noFill/>
        </p:spPr>
        <p:txBody>
          <a:bodyPr wrap="square" lIns="130622" tIns="65311" rIns="130622" bIns="65311" rtlCol="0">
            <a:spAutoFit/>
          </a:bodyPr>
          <a:lstStyle/>
          <a:p>
            <a:r>
              <a:rPr lang="en-US" sz="5100" dirty="0" smtClean="0"/>
              <a:t>SUGAR developers stated </a:t>
            </a:r>
            <a:r>
              <a:rPr lang="en-US" sz="5100" dirty="0"/>
              <a:t>goal:</a:t>
            </a:r>
          </a:p>
          <a:p>
            <a:endParaRPr lang="en-US" sz="5100" dirty="0"/>
          </a:p>
          <a:p>
            <a:r>
              <a:rPr lang="en-US" sz="5100" i="1" dirty="0"/>
              <a:t>If the idea works, make it as easy as possible for others to use it and adapt it</a:t>
            </a:r>
          </a:p>
        </p:txBody>
      </p:sp>
      <p:grpSp>
        <p:nvGrpSpPr>
          <p:cNvPr id="9" name="Group 8"/>
          <p:cNvGrpSpPr/>
          <p:nvPr/>
        </p:nvGrpSpPr>
        <p:grpSpPr>
          <a:xfrm>
            <a:off x="3198105" y="3979421"/>
            <a:ext cx="3243948" cy="3056393"/>
            <a:chOff x="1091364" y="3429000"/>
            <a:chExt cx="3709754" cy="3383486"/>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6400" y="3955663"/>
              <a:ext cx="2539683" cy="2539683"/>
            </a:xfrm>
            <a:prstGeom prst="rect">
              <a:avLst/>
            </a:prstGeom>
            <a:ln w="9525">
              <a:solidFill>
                <a:schemeClr val="tx1"/>
              </a:solidFill>
            </a:ln>
          </p:spPr>
        </p:pic>
        <p:sp>
          <p:nvSpPr>
            <p:cNvPr id="8" name="&quot;No&quot; Symbol 7"/>
            <p:cNvSpPr/>
            <p:nvPr/>
          </p:nvSpPr>
          <p:spPr>
            <a:xfrm>
              <a:off x="1091364" y="3429000"/>
              <a:ext cx="3709754" cy="3383486"/>
            </a:xfrm>
            <a:prstGeom prst="noSmoking">
              <a:avLst>
                <a:gd name="adj" fmla="val 5281"/>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42209160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countries, hundreds of facilitators</a:t>
            </a:r>
            <a:endParaRPr lang="en-US" dirty="0"/>
          </a:p>
        </p:txBody>
      </p:sp>
      <p:pic>
        <p:nvPicPr>
          <p:cNvPr id="5" name="Content Placeholder 4" descr="380_1_map.jpg"/>
          <p:cNvPicPr>
            <a:picLocks noGrp="1" noChangeAspect="1"/>
          </p:cNvPicPr>
          <p:nvPr>
            <p:ph idx="1"/>
          </p:nvPr>
        </p:nvPicPr>
        <p:blipFill>
          <a:blip r:embed="rId3" cstate="print">
            <a:extLst>
              <a:ext uri="{28A0092B-C50C-407E-A947-70E740481C1C}">
                <a14:useLocalDpi xmlns:a14="http://schemas.microsoft.com/office/drawing/2010/main" val="0"/>
              </a:ext>
            </a:extLst>
          </a:blip>
          <a:srcRect l="-6777" r="-6777"/>
          <a:stretch>
            <a:fillRect/>
          </a:stretch>
        </p:blipFill>
        <p:spPr>
          <a:xfrm>
            <a:off x="963637" y="1567185"/>
            <a:ext cx="12618720" cy="5221606"/>
          </a:xfrm>
        </p:spPr>
      </p:pic>
      <p:sp>
        <p:nvSpPr>
          <p:cNvPr id="4" name="5-Point Star 3"/>
          <p:cNvSpPr/>
          <p:nvPr/>
        </p:nvSpPr>
        <p:spPr>
          <a:xfrm>
            <a:off x="3192495" y="4040285"/>
            <a:ext cx="270934" cy="220134"/>
          </a:xfrm>
          <a:prstGeom prst="star5">
            <a:avLst/>
          </a:prstGeom>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a:solidFill>
                <a:prstClr val="white"/>
              </a:solidFill>
            </a:endParaRPr>
          </a:p>
        </p:txBody>
      </p:sp>
      <p:sp>
        <p:nvSpPr>
          <p:cNvPr id="6" name="5-Point Star 5"/>
          <p:cNvSpPr/>
          <p:nvPr/>
        </p:nvSpPr>
        <p:spPr>
          <a:xfrm>
            <a:off x="3210559" y="3884501"/>
            <a:ext cx="270934" cy="220134"/>
          </a:xfrm>
          <a:prstGeom prst="star5">
            <a:avLst/>
          </a:prstGeom>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a:solidFill>
                <a:prstClr val="white"/>
              </a:solidFill>
            </a:endParaRPr>
          </a:p>
        </p:txBody>
      </p:sp>
      <p:sp>
        <p:nvSpPr>
          <p:cNvPr id="7" name="5-Point Star 6"/>
          <p:cNvSpPr/>
          <p:nvPr/>
        </p:nvSpPr>
        <p:spPr>
          <a:xfrm>
            <a:off x="6817845" y="4177988"/>
            <a:ext cx="270934" cy="220134"/>
          </a:xfrm>
          <a:prstGeom prst="star5">
            <a:avLst/>
          </a:prstGeom>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a:solidFill>
                <a:prstClr val="white"/>
              </a:solidFill>
            </a:endParaRPr>
          </a:p>
        </p:txBody>
      </p:sp>
      <p:sp>
        <p:nvSpPr>
          <p:cNvPr id="8" name="5-Point Star 7"/>
          <p:cNvSpPr/>
          <p:nvPr/>
        </p:nvSpPr>
        <p:spPr>
          <a:xfrm>
            <a:off x="6874831" y="5376958"/>
            <a:ext cx="270934" cy="220134"/>
          </a:xfrm>
          <a:prstGeom prst="star5">
            <a:avLst/>
          </a:prstGeom>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a:solidFill>
                <a:prstClr val="white"/>
              </a:solidFill>
            </a:endParaRPr>
          </a:p>
        </p:txBody>
      </p:sp>
      <p:sp>
        <p:nvSpPr>
          <p:cNvPr id="9" name="5-Point Star 8"/>
          <p:cNvSpPr/>
          <p:nvPr/>
        </p:nvSpPr>
        <p:spPr>
          <a:xfrm>
            <a:off x="4899775" y="6435778"/>
            <a:ext cx="270934" cy="220134"/>
          </a:xfrm>
          <a:prstGeom prst="star5">
            <a:avLst/>
          </a:prstGeom>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a:solidFill>
                <a:prstClr val="white"/>
              </a:solidFill>
            </a:endParaRPr>
          </a:p>
        </p:txBody>
      </p:sp>
      <p:sp>
        <p:nvSpPr>
          <p:cNvPr id="10" name="5-Point Star 9"/>
          <p:cNvSpPr/>
          <p:nvPr/>
        </p:nvSpPr>
        <p:spPr>
          <a:xfrm>
            <a:off x="10388690" y="4648845"/>
            <a:ext cx="270934" cy="220134"/>
          </a:xfrm>
          <a:prstGeom prst="star5">
            <a:avLst/>
          </a:prstGeom>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a:solidFill>
                <a:prstClr val="white"/>
              </a:solidFill>
            </a:endParaRPr>
          </a:p>
        </p:txBody>
      </p:sp>
      <p:sp>
        <p:nvSpPr>
          <p:cNvPr id="11" name="5-Point Star 10"/>
          <p:cNvSpPr/>
          <p:nvPr/>
        </p:nvSpPr>
        <p:spPr>
          <a:xfrm>
            <a:off x="3350541" y="4211854"/>
            <a:ext cx="1142438" cy="690991"/>
          </a:xfrm>
          <a:prstGeom prst="star5">
            <a:avLst/>
          </a:prstGeom>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a:solidFill>
                <a:prstClr val="white"/>
              </a:solidFill>
            </a:endParaRPr>
          </a:p>
        </p:txBody>
      </p:sp>
      <p:sp>
        <p:nvSpPr>
          <p:cNvPr id="13" name="5-Point Star 12"/>
          <p:cNvSpPr/>
          <p:nvPr/>
        </p:nvSpPr>
        <p:spPr>
          <a:xfrm>
            <a:off x="4980543" y="4169019"/>
            <a:ext cx="270934" cy="220134"/>
          </a:xfrm>
          <a:prstGeom prst="star5">
            <a:avLst/>
          </a:prstGeom>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a:solidFill>
                <a:prstClr val="white"/>
              </a:solidFill>
            </a:endParaRPr>
          </a:p>
        </p:txBody>
      </p:sp>
    </p:spTree>
    <p:extLst>
      <p:ext uri="{BB962C8B-B14F-4D97-AF65-F5344CB8AC3E}">
        <p14:creationId xmlns:p14="http://schemas.microsoft.com/office/powerpoint/2010/main" val="9726733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42"/>
          <p:cNvSpPr>
            <a:spLocks noChangeArrowheads="1"/>
          </p:cNvSpPr>
          <p:nvPr/>
        </p:nvSpPr>
        <p:spPr bwMode="auto">
          <a:xfrm>
            <a:off x="1492979" y="2745486"/>
            <a:ext cx="4876800" cy="903675"/>
          </a:xfrm>
          <a:prstGeom prst="rect">
            <a:avLst/>
          </a:prstGeom>
          <a:noFill/>
          <a:ln w="9525">
            <a:noFill/>
            <a:miter lim="800000"/>
            <a:headEnd/>
            <a:tailEnd/>
          </a:ln>
        </p:spPr>
        <p:txBody>
          <a:bodyPr lIns="86806" tIns="43403" rIns="86806" bIns="43403" anchor="ctr"/>
          <a:lstStyle/>
          <a:p>
            <a:pPr algn="ctr" defTabSz="4252050"/>
            <a:r>
              <a:rPr lang="en-US" sz="3400" b="1" dirty="0">
                <a:latin typeface="Arial" panose="020B0604020202020204" pitchFamily="34" charset="0"/>
                <a:cs typeface="Arial" panose="020B0604020202020204" pitchFamily="34" charset="0"/>
              </a:rPr>
              <a:t>SUGAR PEARLS </a:t>
            </a:r>
            <a:br>
              <a:rPr lang="en-US" sz="3400" b="1" dirty="0">
                <a:latin typeface="Arial" panose="020B0604020202020204" pitchFamily="34" charset="0"/>
                <a:cs typeface="Arial" panose="020B0604020202020204" pitchFamily="34" charset="0"/>
              </a:rPr>
            </a:br>
            <a:r>
              <a:rPr lang="en-US" sz="3400" dirty="0">
                <a:latin typeface="Arial" panose="020B0604020202020204" pitchFamily="34" charset="0"/>
                <a:cs typeface="Arial" panose="020B0604020202020204" pitchFamily="34" charset="0"/>
              </a:rPr>
              <a:t>(Procedural Education for Adaptation to Resource Limited Settings)</a:t>
            </a:r>
          </a:p>
        </p:txBody>
      </p:sp>
      <p:sp>
        <p:nvSpPr>
          <p:cNvPr id="9" name="Rectangle 442"/>
          <p:cNvSpPr>
            <a:spLocks noChangeArrowheads="1"/>
          </p:cNvSpPr>
          <p:nvPr/>
        </p:nvSpPr>
        <p:spPr bwMode="auto">
          <a:xfrm>
            <a:off x="517619" y="5135160"/>
            <a:ext cx="6827520" cy="1119673"/>
          </a:xfrm>
          <a:prstGeom prst="rect">
            <a:avLst/>
          </a:prstGeom>
          <a:noFill/>
          <a:ln w="9525">
            <a:noFill/>
            <a:miter lim="800000"/>
            <a:headEnd/>
            <a:tailEnd/>
          </a:ln>
        </p:spPr>
        <p:txBody>
          <a:bodyPr lIns="86806" tIns="43403" rIns="86806" bIns="43403" anchor="ctr"/>
          <a:lstStyle/>
          <a:p>
            <a:pPr algn="ctr" defTabSz="4252050"/>
            <a:r>
              <a:rPr lang="en-US" sz="3400" b="1" dirty="0">
                <a:latin typeface="Arial" panose="020B0604020202020204" pitchFamily="34" charset="0"/>
                <a:cs typeface="Arial" panose="020B0604020202020204" pitchFamily="34" charset="0"/>
              </a:rPr>
              <a:t>SUGAR CANE</a:t>
            </a:r>
            <a:br>
              <a:rPr lang="en-US" sz="3400" b="1" dirty="0">
                <a:latin typeface="Arial" panose="020B0604020202020204" pitchFamily="34" charset="0"/>
                <a:cs typeface="Arial" panose="020B0604020202020204" pitchFamily="34" charset="0"/>
              </a:rPr>
            </a:br>
            <a:r>
              <a:rPr lang="en-US" sz="3400" dirty="0">
                <a:latin typeface="Arial" panose="020B0604020202020204" pitchFamily="34" charset="0"/>
                <a:cs typeface="Arial" panose="020B0604020202020204" pitchFamily="34" charset="0"/>
              </a:rPr>
              <a:t>(Cases about Non-Medical Events)</a:t>
            </a:r>
          </a:p>
        </p:txBody>
      </p:sp>
      <p:sp>
        <p:nvSpPr>
          <p:cNvPr id="11" name="Rectangle 442"/>
          <p:cNvSpPr>
            <a:spLocks noChangeArrowheads="1"/>
          </p:cNvSpPr>
          <p:nvPr/>
        </p:nvSpPr>
        <p:spPr bwMode="auto">
          <a:xfrm>
            <a:off x="8091097" y="5131770"/>
            <a:ext cx="5363777" cy="997382"/>
          </a:xfrm>
          <a:prstGeom prst="rect">
            <a:avLst/>
          </a:prstGeom>
          <a:noFill/>
          <a:ln w="9525">
            <a:noFill/>
            <a:miter lim="800000"/>
            <a:headEnd/>
            <a:tailEnd/>
          </a:ln>
        </p:spPr>
        <p:txBody>
          <a:bodyPr lIns="86806" tIns="43403" rIns="86806" bIns="43403" anchor="ctr"/>
          <a:lstStyle/>
          <a:p>
            <a:pPr algn="ctr" defTabSz="4252050"/>
            <a:r>
              <a:rPr lang="en-US" sz="3400" b="1" dirty="0">
                <a:latin typeface="Arial" panose="020B0604020202020204" pitchFamily="34" charset="0"/>
                <a:cs typeface="Arial" panose="020B0604020202020204" pitchFamily="34" charset="0"/>
              </a:rPr>
              <a:t>SPICE</a:t>
            </a:r>
            <a:br>
              <a:rPr lang="en-US" sz="3400" b="1" dirty="0">
                <a:latin typeface="Arial" panose="020B0604020202020204" pitchFamily="34" charset="0"/>
                <a:cs typeface="Arial" panose="020B0604020202020204" pitchFamily="34" charset="0"/>
              </a:rPr>
            </a:br>
            <a:r>
              <a:rPr lang="en-US" sz="3400" dirty="0">
                <a:latin typeface="Arial" panose="020B0604020202020204" pitchFamily="34" charset="0"/>
                <a:cs typeface="Arial" panose="020B0604020202020204" pitchFamily="34" charset="0"/>
              </a:rPr>
              <a:t>(SUGAR: Practical Insights from Core Educators)</a:t>
            </a:r>
          </a:p>
        </p:txBody>
      </p:sp>
      <p:sp>
        <p:nvSpPr>
          <p:cNvPr id="17" name="Rectangle 442"/>
          <p:cNvSpPr>
            <a:spLocks noChangeArrowheads="1"/>
          </p:cNvSpPr>
          <p:nvPr/>
        </p:nvSpPr>
        <p:spPr bwMode="auto">
          <a:xfrm>
            <a:off x="6738400" y="2131249"/>
            <a:ext cx="7892000" cy="1528284"/>
          </a:xfrm>
          <a:prstGeom prst="rect">
            <a:avLst/>
          </a:prstGeom>
          <a:noFill/>
          <a:ln w="9525">
            <a:noFill/>
            <a:miter lim="800000"/>
            <a:headEnd/>
            <a:tailEnd/>
          </a:ln>
        </p:spPr>
        <p:txBody>
          <a:bodyPr lIns="86806" tIns="43403" rIns="86806" bIns="43403" anchor="ctr"/>
          <a:lstStyle/>
          <a:p>
            <a:pPr algn="ctr" defTabSz="4252050"/>
            <a:r>
              <a:rPr lang="en-US" sz="3400" b="1" dirty="0">
                <a:latin typeface="Arial" panose="020B0604020202020204" pitchFamily="34" charset="0"/>
                <a:cs typeface="Arial" panose="020B0604020202020204" pitchFamily="34" charset="0"/>
              </a:rPr>
              <a:t>New Cases</a:t>
            </a:r>
            <a:br>
              <a:rPr lang="en-US" sz="3400" b="1" dirty="0">
                <a:latin typeface="Arial" panose="020B0604020202020204" pitchFamily="34" charset="0"/>
                <a:cs typeface="Arial" panose="020B0604020202020204" pitchFamily="34" charset="0"/>
              </a:rPr>
            </a:br>
            <a:r>
              <a:rPr lang="en-US" sz="3400" dirty="0">
                <a:latin typeface="Arial" panose="020B0604020202020204" pitchFamily="34" charset="0"/>
                <a:cs typeface="Arial" panose="020B0604020202020204" pitchFamily="34" charset="0"/>
              </a:rPr>
              <a:t>(OB, Family Medicine, Surgery, Immigrant Health, Med Students, Nurses, Clinic)</a:t>
            </a:r>
          </a:p>
        </p:txBody>
      </p:sp>
      <p:sp>
        <p:nvSpPr>
          <p:cNvPr id="2" name="Title 1"/>
          <p:cNvSpPr>
            <a:spLocks noGrp="1"/>
          </p:cNvSpPr>
          <p:nvPr>
            <p:ph type="title"/>
          </p:nvPr>
        </p:nvSpPr>
        <p:spPr/>
        <p:txBody>
          <a:bodyPr>
            <a:normAutofit/>
          </a:bodyPr>
          <a:lstStyle/>
          <a:p>
            <a:r>
              <a:rPr lang="en-US" sz="5600" b="1" dirty="0" smtClean="0"/>
              <a:t>SUGAR Spin Offs</a:t>
            </a:r>
            <a:endParaRPr lang="en-US" sz="5600" b="1" dirty="0"/>
          </a:p>
        </p:txBody>
      </p:sp>
    </p:spTree>
    <p:extLst>
      <p:ext uri="{BB962C8B-B14F-4D97-AF65-F5344CB8AC3E}">
        <p14:creationId xmlns:p14="http://schemas.microsoft.com/office/powerpoint/2010/main" val="1420275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4081" y="-33689"/>
            <a:ext cx="6332456" cy="3141634"/>
          </a:xfrm>
          <a:prstGeom prst="rect">
            <a:avLst/>
          </a:prstGeom>
        </p:spPr>
      </p:pic>
      <p:grpSp>
        <p:nvGrpSpPr>
          <p:cNvPr id="3" name="Group 2"/>
          <p:cNvGrpSpPr/>
          <p:nvPr/>
        </p:nvGrpSpPr>
        <p:grpSpPr>
          <a:xfrm>
            <a:off x="7358958" y="3252592"/>
            <a:ext cx="6867579" cy="3657599"/>
            <a:chOff x="31899225" y="18723099"/>
            <a:chExt cx="10604092" cy="7756401"/>
          </a:xfrm>
          <a:effectLst>
            <a:outerShdw blurRad="50800" dist="38100" dir="2700000" algn="tl" rotWithShape="0">
              <a:prstClr val="black">
                <a:alpha val="40000"/>
              </a:prstClr>
            </a:outerShdw>
          </a:effectLst>
        </p:grpSpPr>
        <p:pic>
          <p:nvPicPr>
            <p:cNvPr id="4" name="Picture 7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95228" y="18723099"/>
              <a:ext cx="8080829" cy="5213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ube 4"/>
            <p:cNvSpPr/>
            <p:nvPr/>
          </p:nvSpPr>
          <p:spPr bwMode="auto">
            <a:xfrm>
              <a:off x="31899225" y="23598293"/>
              <a:ext cx="10604092" cy="2881207"/>
            </a:xfrm>
            <a:prstGeom prst="cube">
              <a:avLst>
                <a:gd name="adj" fmla="val 84741"/>
              </a:avLst>
            </a:prstGeom>
            <a:ln>
              <a:headEnd type="none" w="med" len="med"/>
              <a:tailEnd type="none" w="med" len="med"/>
            </a:ln>
            <a:extLst/>
          </p:spPr>
          <p:style>
            <a:lnRef idx="0">
              <a:schemeClr val="accent4"/>
            </a:lnRef>
            <a:fillRef idx="3">
              <a:schemeClr val="accent4"/>
            </a:fillRef>
            <a:effectRef idx="3">
              <a:schemeClr val="accent4"/>
            </a:effectRef>
            <a:fontRef idx="minor">
              <a:schemeClr val="lt1"/>
            </a:fontRef>
          </p:style>
          <p:txBody>
            <a:bodyPr/>
            <a:lstStyle/>
            <a:p>
              <a:pPr>
                <a:defRPr/>
              </a:pPr>
              <a:endParaRPr lang="en-US">
                <a:solidFill>
                  <a:schemeClr val="tx1"/>
                </a:solidFill>
              </a:endParaRPr>
            </a:p>
          </p:txBody>
        </p:sp>
        <p:cxnSp>
          <p:nvCxnSpPr>
            <p:cNvPr id="6" name="Straight Connector 5"/>
            <p:cNvCxnSpPr/>
            <p:nvPr/>
          </p:nvCxnSpPr>
          <p:spPr bwMode="auto">
            <a:xfrm>
              <a:off x="34674691" y="23810976"/>
              <a:ext cx="6952527" cy="0"/>
            </a:xfrm>
            <a:prstGeom prst="line">
              <a:avLst/>
            </a:prstGeom>
            <a:ln>
              <a:solidFill>
                <a:schemeClr val="tx1">
                  <a:lumMod val="95000"/>
                  <a:lumOff val="5000"/>
                </a:schemeClr>
              </a:solidFill>
              <a:headEnd type="none" w="med" len="med"/>
              <a:tailEnd type="none" w="med" len="med"/>
            </a:ln>
            <a:effectLst>
              <a:glow rad="63500">
                <a:schemeClr val="accent4">
                  <a:satMod val="175000"/>
                  <a:alpha val="40000"/>
                </a:schemeClr>
              </a:glow>
            </a:effectLst>
            <a:extLst/>
          </p:spPr>
          <p:style>
            <a:lnRef idx="1">
              <a:schemeClr val="accent3"/>
            </a:lnRef>
            <a:fillRef idx="0">
              <a:schemeClr val="accent3"/>
            </a:fillRef>
            <a:effectRef idx="0">
              <a:schemeClr val="accent3"/>
            </a:effectRef>
            <a:fontRef idx="minor">
              <a:schemeClr val="tx1"/>
            </a:fontRef>
          </p:style>
        </p:cxnSp>
        <p:cxnSp>
          <p:nvCxnSpPr>
            <p:cNvPr id="7" name="Straight Connector 6"/>
            <p:cNvCxnSpPr/>
            <p:nvPr/>
          </p:nvCxnSpPr>
          <p:spPr bwMode="auto">
            <a:xfrm>
              <a:off x="34477375" y="23993856"/>
              <a:ext cx="6952527" cy="0"/>
            </a:xfrm>
            <a:prstGeom prst="line">
              <a:avLst/>
            </a:prstGeom>
            <a:ln>
              <a:solidFill>
                <a:schemeClr val="tx1">
                  <a:lumMod val="95000"/>
                  <a:lumOff val="5000"/>
                </a:schemeClr>
              </a:solidFill>
              <a:headEnd type="none" w="med" len="med"/>
              <a:tailEnd type="none" w="med" len="med"/>
            </a:ln>
            <a:effectLst>
              <a:glow rad="63500">
                <a:schemeClr val="accent4">
                  <a:satMod val="175000"/>
                  <a:alpha val="40000"/>
                </a:schemeClr>
              </a:glow>
            </a:effectLst>
            <a:extLst/>
          </p:spPr>
          <p:style>
            <a:lnRef idx="1">
              <a:schemeClr val="accent3"/>
            </a:lnRef>
            <a:fillRef idx="0">
              <a:schemeClr val="accent3"/>
            </a:fillRef>
            <a:effectRef idx="0">
              <a:schemeClr val="accent3"/>
            </a:effectRef>
            <a:fontRef idx="minor">
              <a:schemeClr val="tx1"/>
            </a:fontRef>
          </p:style>
        </p:cxnSp>
        <p:cxnSp>
          <p:nvCxnSpPr>
            <p:cNvPr id="8" name="Straight Connector 7"/>
            <p:cNvCxnSpPr/>
            <p:nvPr/>
          </p:nvCxnSpPr>
          <p:spPr bwMode="auto">
            <a:xfrm>
              <a:off x="34237253" y="24201120"/>
              <a:ext cx="6952527" cy="0"/>
            </a:xfrm>
            <a:prstGeom prst="line">
              <a:avLst/>
            </a:prstGeom>
            <a:ln>
              <a:solidFill>
                <a:schemeClr val="tx1">
                  <a:lumMod val="95000"/>
                  <a:lumOff val="5000"/>
                </a:schemeClr>
              </a:solidFill>
              <a:headEnd type="none" w="med" len="med"/>
              <a:tailEnd type="none" w="med" len="med"/>
            </a:ln>
            <a:effectLst>
              <a:glow rad="63500">
                <a:schemeClr val="accent4">
                  <a:satMod val="175000"/>
                  <a:alpha val="40000"/>
                </a:schemeClr>
              </a:glow>
            </a:effectLst>
            <a:extLst/>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p:nvCxnSpPr>
          <p:spPr bwMode="auto">
            <a:xfrm>
              <a:off x="34026076" y="24444960"/>
              <a:ext cx="6952527" cy="0"/>
            </a:xfrm>
            <a:prstGeom prst="line">
              <a:avLst/>
            </a:prstGeom>
            <a:ln>
              <a:solidFill>
                <a:schemeClr val="tx1">
                  <a:lumMod val="95000"/>
                  <a:lumOff val="5000"/>
                </a:schemeClr>
              </a:solidFill>
              <a:headEnd type="none" w="med" len="med"/>
              <a:tailEnd type="none" w="med" len="med"/>
            </a:ln>
            <a:effectLst>
              <a:glow rad="63500">
                <a:schemeClr val="accent4">
                  <a:satMod val="175000"/>
                  <a:alpha val="40000"/>
                </a:schemeClr>
              </a:glow>
            </a:effectLst>
            <a:extLst/>
          </p:spPr>
          <p:style>
            <a:lnRef idx="1">
              <a:schemeClr val="accent3"/>
            </a:lnRef>
            <a:fillRef idx="0">
              <a:schemeClr val="accent3"/>
            </a:fillRef>
            <a:effectRef idx="0">
              <a:schemeClr val="accent3"/>
            </a:effectRef>
            <a:fontRef idx="minor">
              <a:schemeClr val="tx1"/>
            </a:fontRef>
          </p:style>
        </p:cxnSp>
        <p:cxnSp>
          <p:nvCxnSpPr>
            <p:cNvPr id="10" name="Straight Connector 9"/>
            <p:cNvCxnSpPr/>
            <p:nvPr/>
          </p:nvCxnSpPr>
          <p:spPr bwMode="auto">
            <a:xfrm>
              <a:off x="33725007" y="24652224"/>
              <a:ext cx="6952527" cy="0"/>
            </a:xfrm>
            <a:prstGeom prst="line">
              <a:avLst/>
            </a:prstGeom>
            <a:ln>
              <a:solidFill>
                <a:schemeClr val="tx1">
                  <a:lumMod val="95000"/>
                  <a:lumOff val="5000"/>
                </a:schemeClr>
              </a:solidFill>
              <a:headEnd type="none" w="med" len="med"/>
              <a:tailEnd type="none" w="med" len="med"/>
            </a:ln>
            <a:effectLst>
              <a:glow rad="63500">
                <a:schemeClr val="accent4">
                  <a:satMod val="175000"/>
                  <a:alpha val="40000"/>
                </a:schemeClr>
              </a:glow>
            </a:effectLst>
            <a:extLst/>
          </p:spPr>
          <p:style>
            <a:lnRef idx="1">
              <a:schemeClr val="accent3"/>
            </a:lnRef>
            <a:fillRef idx="0">
              <a:schemeClr val="accent3"/>
            </a:fillRef>
            <a:effectRef idx="0">
              <a:schemeClr val="accent3"/>
            </a:effectRef>
            <a:fontRef idx="minor">
              <a:schemeClr val="tx1"/>
            </a:fontRef>
          </p:style>
        </p:cxnSp>
        <p:cxnSp>
          <p:nvCxnSpPr>
            <p:cNvPr id="11" name="Straight Connector 10"/>
            <p:cNvCxnSpPr/>
            <p:nvPr/>
          </p:nvCxnSpPr>
          <p:spPr bwMode="auto">
            <a:xfrm>
              <a:off x="33528302" y="24932640"/>
              <a:ext cx="6952527" cy="0"/>
            </a:xfrm>
            <a:prstGeom prst="line">
              <a:avLst/>
            </a:prstGeom>
            <a:ln>
              <a:solidFill>
                <a:schemeClr val="tx1">
                  <a:lumMod val="95000"/>
                  <a:lumOff val="5000"/>
                </a:schemeClr>
              </a:solidFill>
              <a:headEnd type="none" w="med" len="med"/>
              <a:tailEnd type="none" w="med" len="med"/>
            </a:ln>
            <a:effectLst>
              <a:glow rad="63500">
                <a:schemeClr val="accent4">
                  <a:satMod val="175000"/>
                  <a:alpha val="40000"/>
                </a:schemeClr>
              </a:glow>
            </a:effectLst>
            <a:extLst/>
          </p:spPr>
          <p:style>
            <a:lnRef idx="1">
              <a:schemeClr val="accent3"/>
            </a:lnRef>
            <a:fillRef idx="0">
              <a:schemeClr val="accent3"/>
            </a:fillRef>
            <a:effectRef idx="0">
              <a:schemeClr val="accent3"/>
            </a:effectRef>
            <a:fontRef idx="minor">
              <a:schemeClr val="tx1"/>
            </a:fontRef>
          </p:style>
        </p:cxnSp>
        <p:cxnSp>
          <p:nvCxnSpPr>
            <p:cNvPr id="12" name="Straight Connector 11"/>
            <p:cNvCxnSpPr/>
            <p:nvPr/>
          </p:nvCxnSpPr>
          <p:spPr bwMode="auto">
            <a:xfrm>
              <a:off x="33241705" y="25139904"/>
              <a:ext cx="6952527" cy="0"/>
            </a:xfrm>
            <a:prstGeom prst="line">
              <a:avLst/>
            </a:prstGeom>
            <a:ln>
              <a:solidFill>
                <a:schemeClr val="tx1">
                  <a:lumMod val="95000"/>
                  <a:lumOff val="5000"/>
                </a:schemeClr>
              </a:solidFill>
              <a:headEnd type="none" w="med" len="med"/>
              <a:tailEnd type="none" w="med" len="med"/>
            </a:ln>
            <a:effectLst>
              <a:glow rad="63500">
                <a:schemeClr val="accent4">
                  <a:satMod val="175000"/>
                  <a:alpha val="40000"/>
                </a:schemeClr>
              </a:glow>
            </a:effectLst>
            <a:extLst/>
          </p:spPr>
          <p:style>
            <a:lnRef idx="1">
              <a:schemeClr val="accent3"/>
            </a:lnRef>
            <a:fillRef idx="0">
              <a:schemeClr val="accent3"/>
            </a:fillRef>
            <a:effectRef idx="0">
              <a:schemeClr val="accent3"/>
            </a:effectRef>
            <a:fontRef idx="minor">
              <a:schemeClr val="tx1"/>
            </a:fontRef>
          </p:style>
        </p:cxnSp>
        <p:sp>
          <p:nvSpPr>
            <p:cNvPr id="13" name="Parallelogram 12"/>
            <p:cNvSpPr/>
            <p:nvPr/>
          </p:nvSpPr>
          <p:spPr bwMode="auto">
            <a:xfrm>
              <a:off x="35158437" y="25349537"/>
              <a:ext cx="2223841" cy="496399"/>
            </a:xfrm>
            <a:prstGeom prst="parallelogram">
              <a:avLst>
                <a:gd name="adj" fmla="val 94894"/>
              </a:avLst>
            </a:prstGeom>
            <a:solidFill>
              <a:schemeClr val="bg2">
                <a:lumMod val="5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prst="slope"/>
            </a:sp3d>
            <a:extLst/>
          </p:spPr>
          <p:txBody>
            <a:bodyPr/>
            <a:lstStyle/>
            <a:p>
              <a:pPr>
                <a:defRPr/>
              </a:pPr>
              <a:endParaRPr lang="en-US"/>
            </a:p>
          </p:txBody>
        </p:sp>
        <p:pic>
          <p:nvPicPr>
            <p:cNvPr id="14" name="Picture 3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646114" y="19008212"/>
              <a:ext cx="7579057" cy="4261363"/>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0650" y="845807"/>
            <a:ext cx="5786741" cy="1815779"/>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9307" y="4499012"/>
            <a:ext cx="5848083" cy="222884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21638595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894" y="2819730"/>
            <a:ext cx="6167861" cy="4014207"/>
          </a:xfrm>
          <a:prstGeom prst="rect">
            <a:avLst/>
          </a:prstGeom>
        </p:spPr>
      </p:pic>
      <p:sp>
        <p:nvSpPr>
          <p:cNvPr id="4" name="Content Placeholder 3"/>
          <p:cNvSpPr>
            <a:spLocks noGrp="1"/>
          </p:cNvSpPr>
          <p:nvPr>
            <p:ph idx="1"/>
          </p:nvPr>
        </p:nvSpPr>
        <p:spPr>
          <a:xfrm>
            <a:off x="815395" y="426537"/>
            <a:ext cx="12618720" cy="5221606"/>
          </a:xfrm>
        </p:spPr>
        <p:txBody>
          <a:bodyPr/>
          <a:lstStyle/>
          <a:p>
            <a:pPr marL="0" indent="0" algn="ctr">
              <a:buNone/>
            </a:pPr>
            <a:r>
              <a:rPr lang="en-US" sz="10000" dirty="0"/>
              <a:t>Let’s try it!</a:t>
            </a:r>
          </a:p>
        </p:txBody>
      </p:sp>
      <p:sp>
        <p:nvSpPr>
          <p:cNvPr id="2" name="Slide Number Placeholder 1"/>
          <p:cNvSpPr>
            <a:spLocks noGrp="1"/>
          </p:cNvSpPr>
          <p:nvPr>
            <p:ph type="sldNum" sz="quarter" idx="10"/>
          </p:nvPr>
        </p:nvSpPr>
        <p:spPr/>
        <p:txBody>
          <a:bodyPr/>
          <a:lstStyle/>
          <a:p>
            <a:fld id="{B2B613A9-0196-4103-A730-64D9B0C7CDAE}" type="slidenum">
              <a:rPr lang="en-US" smtClean="0"/>
              <a:pPr/>
              <a:t>17</a:t>
            </a:fld>
            <a:endParaRPr lang="en-US" dirty="0"/>
          </a:p>
        </p:txBody>
      </p:sp>
      <p:sp>
        <p:nvSpPr>
          <p:cNvPr id="3" name="TextBox 2"/>
          <p:cNvSpPr txBox="1"/>
          <p:nvPr/>
        </p:nvSpPr>
        <p:spPr>
          <a:xfrm>
            <a:off x="6908186" y="4176975"/>
            <a:ext cx="9669268" cy="1299715"/>
          </a:xfrm>
          <a:prstGeom prst="rect">
            <a:avLst/>
          </a:prstGeom>
          <a:noFill/>
        </p:spPr>
        <p:txBody>
          <a:bodyPr wrap="square" rtlCol="0">
            <a:spAutoFit/>
          </a:bodyPr>
          <a:lstStyle/>
          <a:p>
            <a:pPr algn="ctr"/>
            <a:r>
              <a:rPr lang="en-US" sz="5600" dirty="0" smtClean="0">
                <a:solidFill>
                  <a:srgbClr val="444444"/>
                </a:solidFill>
              </a:rPr>
              <a:t>sugarprep.org</a:t>
            </a:r>
            <a:endParaRPr lang="en-US" sz="5600" dirty="0">
              <a:solidFill>
                <a:srgbClr val="444444"/>
              </a:solidFill>
            </a:endParaRPr>
          </a:p>
          <a:p>
            <a:endParaRPr lang="en-US" dirty="0"/>
          </a:p>
        </p:txBody>
      </p:sp>
    </p:spTree>
    <p:extLst>
      <p:ext uri="{BB962C8B-B14F-4D97-AF65-F5344CB8AC3E}">
        <p14:creationId xmlns:p14="http://schemas.microsoft.com/office/powerpoint/2010/main" val="1354753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26DE77A8-046E-4C41-894A-AF1FC00B1572}"/>
              </a:ext>
            </a:extLst>
          </p:cNvPr>
          <p:cNvSpPr>
            <a:spLocks noGrp="1"/>
          </p:cNvSpPr>
          <p:nvPr>
            <p:ph type="sldNum" sz="quarter" idx="10"/>
          </p:nvPr>
        </p:nvSpPr>
        <p:spPr>
          <a:xfrm>
            <a:off x="1636776" y="7574282"/>
            <a:ext cx="457059" cy="438150"/>
          </a:xfrm>
        </p:spPr>
        <p:txBody>
          <a:bodyPr/>
          <a:lstStyle/>
          <a:p>
            <a:fld id="{B2B613A9-0196-4103-A730-64D9B0C7CDAE}" type="slidenum">
              <a:rPr lang="en-US" smtClean="0">
                <a:solidFill>
                  <a:schemeClr val="bg1"/>
                </a:solidFill>
              </a:rPr>
              <a:pPr/>
              <a:t>18</a:t>
            </a:fld>
            <a:endParaRPr lang="en-US" dirty="0">
              <a:solidFill>
                <a:schemeClr val="bg1"/>
              </a:solidFill>
            </a:endParaRPr>
          </a:p>
        </p:txBody>
      </p:sp>
      <p:sp>
        <p:nvSpPr>
          <p:cNvPr id="3" name="Content Placeholder 2">
            <a:extLst>
              <a:ext uri="{FF2B5EF4-FFF2-40B4-BE49-F238E27FC236}">
                <a16:creationId xmlns="" xmlns:a16="http://schemas.microsoft.com/office/drawing/2014/main" id="{2835AF59-F0DA-44D6-8520-541501547CA1}"/>
              </a:ext>
            </a:extLst>
          </p:cNvPr>
          <p:cNvSpPr>
            <a:spLocks noGrp="1"/>
          </p:cNvSpPr>
          <p:nvPr>
            <p:ph idx="4294967295"/>
          </p:nvPr>
        </p:nvSpPr>
        <p:spPr>
          <a:xfrm>
            <a:off x="1636776" y="2186724"/>
            <a:ext cx="11356848" cy="3797374"/>
          </a:xfrm>
        </p:spPr>
        <p:txBody>
          <a:bodyPr>
            <a:noAutofit/>
          </a:bodyPr>
          <a:lstStyle/>
          <a:p>
            <a:pPr marL="0" indent="0" algn="ctr">
              <a:lnSpc>
                <a:spcPct val="150000"/>
              </a:lnSpc>
              <a:buNone/>
            </a:pPr>
            <a:r>
              <a:rPr lang="en-US" sz="1920" b="1" dirty="0">
                <a:latin typeface="Arial" charset="0"/>
                <a:ea typeface="Arial" charset="0"/>
                <a:cs typeface="Arial" charset="0"/>
              </a:rPr>
              <a:t>© 2018 American Academy of Family Physicians. All rights reserved.  </a:t>
            </a:r>
          </a:p>
          <a:p>
            <a:pPr marL="0" indent="0" algn="ctr">
              <a:lnSpc>
                <a:spcPct val="150000"/>
              </a:lnSpc>
              <a:buNone/>
            </a:pPr>
            <a:r>
              <a:rPr lang="en-US" sz="1920" dirty="0">
                <a:latin typeface="Arial" charset="0"/>
                <a:ea typeface="Arial" charset="0"/>
                <a:cs typeface="Arial" charset="0"/>
              </a:rPr>
              <a:t>All materials/content herein are protected by copyright and are for the sole, personal use of the user.  </a:t>
            </a:r>
          </a:p>
          <a:p>
            <a:pPr marL="0" indent="0" algn="ctr">
              <a:lnSpc>
                <a:spcPct val="150000"/>
              </a:lnSpc>
              <a:buNone/>
            </a:pPr>
            <a:r>
              <a:rPr lang="en-US" sz="1920" dirty="0">
                <a:latin typeface="Arial" charset="0"/>
                <a:ea typeface="Arial" charset="0"/>
                <a:cs typeface="Arial" charset="0"/>
              </a:rPr>
              <a:t>No part of the materials/content may be copied, duplicated, distributed or retransmitted </a:t>
            </a:r>
          </a:p>
          <a:p>
            <a:pPr marL="0" indent="0" algn="ctr">
              <a:lnSpc>
                <a:spcPct val="150000"/>
              </a:lnSpc>
              <a:buNone/>
            </a:pPr>
            <a:r>
              <a:rPr lang="en-US" sz="1920" dirty="0">
                <a:latin typeface="Arial" charset="0"/>
                <a:ea typeface="Arial" charset="0"/>
                <a:cs typeface="Arial" charset="0"/>
              </a:rPr>
              <a:t>in any form or medium without the prior permission of the applicable copyright owner.</a:t>
            </a:r>
          </a:p>
          <a:p>
            <a:pPr marL="0" indent="0">
              <a:buNone/>
            </a:pPr>
            <a:endParaRPr lang="en-US" dirty="0"/>
          </a:p>
        </p:txBody>
      </p:sp>
    </p:spTree>
    <p:extLst>
      <p:ext uri="{BB962C8B-B14F-4D97-AF65-F5344CB8AC3E}">
        <p14:creationId xmlns:p14="http://schemas.microsoft.com/office/powerpoint/2010/main" val="830137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007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pPr marL="0" indent="0">
              <a:buNone/>
            </a:pPr>
            <a:r>
              <a:rPr lang="en-US" sz="3600" dirty="0" smtClean="0"/>
              <a:t>At </a:t>
            </a:r>
            <a:r>
              <a:rPr lang="en-US" sz="3600" dirty="0"/>
              <a:t>the conclusion of this session, participants will be able </a:t>
            </a:r>
            <a:r>
              <a:rPr lang="en-US" sz="3600" dirty="0" smtClean="0"/>
              <a:t>to:</a:t>
            </a:r>
          </a:p>
          <a:p>
            <a:pPr marL="0" indent="0">
              <a:buNone/>
            </a:pPr>
            <a:endParaRPr lang="en-US" sz="3600" dirty="0"/>
          </a:p>
          <a:p>
            <a:pPr lvl="1"/>
            <a:r>
              <a:rPr lang="en-US" sz="3200" dirty="0"/>
              <a:t>Describe the process for accessing the Simulation Use for Global Away Rotations (SUGAR) program to better prepare resident physicians for common global health emotional </a:t>
            </a:r>
            <a:r>
              <a:rPr lang="en-US" sz="3200" dirty="0" smtClean="0"/>
              <a:t>challenges</a:t>
            </a:r>
          </a:p>
          <a:p>
            <a:pPr lvl="1"/>
            <a:endParaRPr lang="en-US" sz="3200" dirty="0"/>
          </a:p>
          <a:p>
            <a:pPr lvl="1"/>
            <a:r>
              <a:rPr lang="en-US" sz="3200" dirty="0"/>
              <a:t>Experience and debrief one or more common challenges in providing care in low- resource </a:t>
            </a:r>
            <a:r>
              <a:rPr lang="en-US" sz="3200" dirty="0" smtClean="0"/>
              <a:t>settings</a:t>
            </a:r>
            <a:endParaRPr lang="en-US" sz="3200" dirty="0"/>
          </a:p>
          <a:p>
            <a:endParaRPr lang="en-US" dirty="0"/>
          </a:p>
        </p:txBody>
      </p:sp>
      <p:sp>
        <p:nvSpPr>
          <p:cNvPr id="4" name="Slide Number Placeholder 3"/>
          <p:cNvSpPr>
            <a:spLocks noGrp="1"/>
          </p:cNvSpPr>
          <p:nvPr>
            <p:ph type="sldNum" sz="quarter" idx="10"/>
          </p:nvPr>
        </p:nvSpPr>
        <p:spPr/>
        <p:txBody>
          <a:bodyPr/>
          <a:lstStyle/>
          <a:p>
            <a:fld id="{B2B613A9-0196-4103-A730-64D9B0C7CDAE}" type="slidenum">
              <a:rPr lang="en-US" smtClean="0"/>
              <a:pPr/>
              <a:t>2</a:t>
            </a:fld>
            <a:endParaRPr lang="en-US" dirty="0"/>
          </a:p>
        </p:txBody>
      </p:sp>
    </p:spTree>
    <p:extLst>
      <p:ext uri="{BB962C8B-B14F-4D97-AF65-F5344CB8AC3E}">
        <p14:creationId xmlns:p14="http://schemas.microsoft.com/office/powerpoint/2010/main" val="2642837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a:t>
            </a:r>
            <a:endParaRPr lang="en-US" dirty="0"/>
          </a:p>
        </p:txBody>
      </p:sp>
      <p:sp>
        <p:nvSpPr>
          <p:cNvPr id="3" name="Content Placeholder 2"/>
          <p:cNvSpPr>
            <a:spLocks noGrp="1"/>
          </p:cNvSpPr>
          <p:nvPr>
            <p:ph idx="1"/>
          </p:nvPr>
        </p:nvSpPr>
        <p:spPr/>
        <p:txBody>
          <a:bodyPr/>
          <a:lstStyle/>
          <a:p>
            <a:r>
              <a:rPr lang="en-US" dirty="0" smtClean="0"/>
              <a:t>We did not create SUGAR</a:t>
            </a:r>
          </a:p>
          <a:p>
            <a:pPr lvl="1"/>
            <a:r>
              <a:rPr lang="en-US" sz="2800" dirty="0" smtClean="0"/>
              <a:t>But you will see that easy dissemination and adaptation was the goal of the developers</a:t>
            </a:r>
          </a:p>
          <a:p>
            <a:pPr marL="370333" lvl="1" indent="0">
              <a:buNone/>
            </a:pPr>
            <a:endParaRPr lang="en-US" sz="2800" dirty="0" smtClean="0"/>
          </a:p>
          <a:p>
            <a:r>
              <a:rPr lang="en-US" dirty="0" smtClean="0"/>
              <a:t>We have permission to present this material from Dr. Sabrina </a:t>
            </a:r>
            <a:r>
              <a:rPr lang="en-US" dirty="0" err="1" smtClean="0"/>
              <a:t>Butteris</a:t>
            </a:r>
            <a:r>
              <a:rPr lang="en-US" dirty="0" smtClean="0"/>
              <a:t>, University of Wisconsin School of Medicine and Public Health, Department of Pediatrics.  </a:t>
            </a:r>
            <a:endParaRPr lang="en-US" dirty="0"/>
          </a:p>
        </p:txBody>
      </p:sp>
      <p:sp>
        <p:nvSpPr>
          <p:cNvPr id="4" name="Slide Number Placeholder 3"/>
          <p:cNvSpPr>
            <a:spLocks noGrp="1"/>
          </p:cNvSpPr>
          <p:nvPr>
            <p:ph type="sldNum" sz="quarter" idx="10"/>
          </p:nvPr>
        </p:nvSpPr>
        <p:spPr/>
        <p:txBody>
          <a:bodyPr/>
          <a:lstStyle/>
          <a:p>
            <a:fld id="{B2B613A9-0196-4103-A730-64D9B0C7CDAE}" type="slidenum">
              <a:rPr lang="en-US" smtClean="0"/>
              <a:pPr/>
              <a:t>3</a:t>
            </a:fld>
            <a:endParaRPr lang="en-US" dirty="0"/>
          </a:p>
        </p:txBody>
      </p:sp>
    </p:spTree>
    <p:extLst>
      <p:ext uri="{BB962C8B-B14F-4D97-AF65-F5344CB8AC3E}">
        <p14:creationId xmlns:p14="http://schemas.microsoft.com/office/powerpoint/2010/main" val="3578867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18" descr="Description: http://www.seeklogo.com/images/C/Cincinnati_Children_s_Hospital_Medical_Center-logo-90DE9FF33C-seeklogo.com.gif"/>
          <p:cNvPicPr>
            <a:picLocks noChangeAspect="1" noChangeArrowheads="1"/>
          </p:cNvPicPr>
          <p:nvPr/>
        </p:nvPicPr>
        <p:blipFill>
          <a:blip r:embed="rId3">
            <a:extLst>
              <a:ext uri="{28A0092B-C50C-407E-A947-70E740481C1C}">
                <a14:useLocalDpi xmlns:a14="http://schemas.microsoft.com/office/drawing/2010/main" val="0"/>
              </a:ext>
            </a:extLst>
          </a:blip>
          <a:srcRect l="4724" t="24409" b="23622"/>
          <a:stretch>
            <a:fillRect/>
          </a:stretch>
        </p:blipFill>
        <p:spPr bwMode="auto">
          <a:xfrm>
            <a:off x="11167699" y="4800600"/>
            <a:ext cx="1755822" cy="68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 descr="Description: http://www.brightnewideas.org/wp-content/uploads/2008/02/umin-logo.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211" b="89474" l="0" r="100000"/>
                    </a14:imgEffect>
                  </a14:imgLayer>
                </a14:imgProps>
              </a:ext>
              <a:ext uri="{28A0092B-C50C-407E-A947-70E740481C1C}">
                <a14:useLocalDpi xmlns:a14="http://schemas.microsoft.com/office/drawing/2010/main" val="0"/>
              </a:ext>
            </a:extLst>
          </a:blip>
          <a:srcRect/>
          <a:stretch>
            <a:fillRect/>
          </a:stretch>
        </p:blipFill>
        <p:spPr bwMode="auto">
          <a:xfrm>
            <a:off x="12223981" y="415379"/>
            <a:ext cx="2281958" cy="163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 descr="Description: http://upload.wikimedia.org/wikipedia/en/7/76/Mayo-clinic-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23520" y="4800600"/>
            <a:ext cx="1341120" cy="96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 descr="Description: http://www.plant-biology.com/NorthwesternUniversity.gif"/>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96651"/>
                    </a14:imgEffect>
                  </a14:imgLayer>
                </a14:imgProps>
              </a:ext>
              <a:ext uri="{28A0092B-C50C-407E-A947-70E740481C1C}">
                <a14:useLocalDpi xmlns:a14="http://schemas.microsoft.com/office/drawing/2010/main" val="0"/>
              </a:ext>
            </a:extLst>
          </a:blip>
          <a:srcRect/>
          <a:stretch>
            <a:fillRect/>
          </a:stretch>
        </p:blipFill>
        <p:spPr bwMode="auto">
          <a:xfrm>
            <a:off x="12222576" y="2584791"/>
            <a:ext cx="1115059" cy="798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 descr="Description: http://www.jensconstruction.com/images/MCW-green.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223981" y="3730579"/>
            <a:ext cx="1305560" cy="737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51" descr="C:\Users\nstclair\AppData\Local\Microsoft\Windows\Temporary Internet Files\Content.Outlook\5HV52D2E\UH_Rain_Corp_4cmykP_V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926666" y="6044030"/>
            <a:ext cx="1706880" cy="71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49068" y="613273"/>
            <a:ext cx="10015783" cy="6518536"/>
          </a:xfrm>
          <a:prstGeom prst="rect">
            <a:avLst/>
          </a:prstGeom>
        </p:spPr>
      </p:pic>
      <p:pic>
        <p:nvPicPr>
          <p:cNvPr id="24" name="il_fi" descr="Description: http://sai-rho.rso.wisc.edu/images/uw_crest.gi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288649" y="241601"/>
            <a:ext cx="1752404" cy="1980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5277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76800" y="7786402"/>
            <a:ext cx="4876800" cy="439674"/>
          </a:xfrm>
          <a:prstGeom prst="rect">
            <a:avLst/>
          </a:prstGeom>
          <a:noFill/>
        </p:spPr>
        <p:txBody>
          <a:bodyPr wrap="square" lIns="130622" tIns="65311" rIns="130622" bIns="65311" rtlCol="0">
            <a:spAutoFit/>
          </a:bodyPr>
          <a:lstStyle/>
          <a:p>
            <a:pPr algn="ctr"/>
            <a:r>
              <a:rPr lang="en-US" sz="2000" dirty="0">
                <a:solidFill>
                  <a:prstClr val="black"/>
                </a:solidFill>
              </a:rPr>
              <a:t>*Nelson et al, </a:t>
            </a:r>
            <a:r>
              <a:rPr lang="en-US" sz="2000" i="1" dirty="0">
                <a:solidFill>
                  <a:prstClr val="black"/>
                </a:solidFill>
              </a:rPr>
              <a:t>Pediatrics</a:t>
            </a:r>
            <a:r>
              <a:rPr lang="en-US" sz="2000" dirty="0">
                <a:solidFill>
                  <a:prstClr val="black"/>
                </a:solidFill>
              </a:rPr>
              <a:t>, 2008</a:t>
            </a:r>
          </a:p>
        </p:txBody>
      </p:sp>
      <p:sp>
        <p:nvSpPr>
          <p:cNvPr id="2" name="TextBox 1"/>
          <p:cNvSpPr txBox="1"/>
          <p:nvPr/>
        </p:nvSpPr>
        <p:spPr>
          <a:xfrm>
            <a:off x="1828800" y="1097281"/>
            <a:ext cx="5120640" cy="2205542"/>
          </a:xfrm>
          <a:prstGeom prst="rect">
            <a:avLst/>
          </a:prstGeom>
          <a:noFill/>
        </p:spPr>
        <p:txBody>
          <a:bodyPr wrap="square" lIns="130622" tIns="65311" rIns="130622" bIns="65311" rtlCol="0">
            <a:spAutoFit/>
          </a:bodyPr>
          <a:lstStyle/>
          <a:p>
            <a:r>
              <a:rPr lang="en-US" b="1" dirty="0" smtClean="0">
                <a:solidFill>
                  <a:prstClr val="black"/>
                </a:solidFill>
              </a:rPr>
              <a:t>Didactics</a:t>
            </a:r>
          </a:p>
          <a:p>
            <a:pPr marL="408194" indent="-408194">
              <a:buFont typeface="Arial" pitchFamily="34" charset="0"/>
              <a:buChar char="•"/>
            </a:pPr>
            <a:r>
              <a:rPr lang="en-US" dirty="0" smtClean="0">
                <a:solidFill>
                  <a:prstClr val="black"/>
                </a:solidFill>
              </a:rPr>
              <a:t>Medical knowledge</a:t>
            </a:r>
          </a:p>
          <a:p>
            <a:pPr marL="408194" indent="-408194">
              <a:buFont typeface="Arial" pitchFamily="34" charset="0"/>
              <a:buChar char="•"/>
            </a:pPr>
            <a:r>
              <a:rPr lang="en-US" dirty="0" smtClean="0">
                <a:solidFill>
                  <a:prstClr val="black"/>
                </a:solidFill>
              </a:rPr>
              <a:t>Most commonly in person</a:t>
            </a:r>
          </a:p>
          <a:p>
            <a:pPr marL="408194" indent="-408194">
              <a:buFont typeface="Arial" pitchFamily="34" charset="0"/>
              <a:buChar char="•"/>
            </a:pPr>
            <a:r>
              <a:rPr lang="en-US" dirty="0" smtClean="0">
                <a:solidFill>
                  <a:prstClr val="black"/>
                </a:solidFill>
              </a:rPr>
              <a:t>More recently on-line modules</a:t>
            </a:r>
          </a:p>
          <a:p>
            <a:pPr marL="408194" indent="-408194">
              <a:buFont typeface="Arial" pitchFamily="34" charset="0"/>
              <a:buChar char="•"/>
            </a:pPr>
            <a:r>
              <a:rPr lang="en-US" dirty="0" smtClean="0">
                <a:solidFill>
                  <a:prstClr val="black"/>
                </a:solidFill>
              </a:rPr>
              <a:t>36% of programs offer clinical preparation*</a:t>
            </a:r>
            <a:endParaRPr lang="en-US" dirty="0">
              <a:solidFill>
                <a:prstClr val="black"/>
              </a:solidFill>
            </a:endParaRPr>
          </a:p>
        </p:txBody>
      </p:sp>
      <p:sp>
        <p:nvSpPr>
          <p:cNvPr id="3" name="TextBox 2"/>
          <p:cNvSpPr txBox="1"/>
          <p:nvPr/>
        </p:nvSpPr>
        <p:spPr>
          <a:xfrm>
            <a:off x="8412480" y="1132963"/>
            <a:ext cx="5120640" cy="1168720"/>
          </a:xfrm>
          <a:prstGeom prst="rect">
            <a:avLst/>
          </a:prstGeom>
          <a:noFill/>
        </p:spPr>
        <p:txBody>
          <a:bodyPr wrap="square" lIns="130622" tIns="65311" rIns="130622" bIns="65311" rtlCol="0">
            <a:spAutoFit/>
          </a:bodyPr>
          <a:lstStyle/>
          <a:p>
            <a:r>
              <a:rPr lang="en-US" b="1" dirty="0" smtClean="0">
                <a:solidFill>
                  <a:prstClr val="black"/>
                </a:solidFill>
              </a:rPr>
              <a:t>Reading</a:t>
            </a:r>
          </a:p>
          <a:p>
            <a:pPr marL="408194" indent="-408194">
              <a:buFont typeface="Arial" pitchFamily="34" charset="0"/>
              <a:buChar char="•"/>
            </a:pPr>
            <a:r>
              <a:rPr lang="en-US" dirty="0" smtClean="0">
                <a:solidFill>
                  <a:prstClr val="black"/>
                </a:solidFill>
              </a:rPr>
              <a:t>Assigned</a:t>
            </a:r>
          </a:p>
          <a:p>
            <a:pPr marL="408194" indent="-408194">
              <a:buFont typeface="Arial" pitchFamily="34" charset="0"/>
              <a:buChar char="•"/>
            </a:pPr>
            <a:r>
              <a:rPr lang="en-US" dirty="0" smtClean="0">
                <a:solidFill>
                  <a:prstClr val="black"/>
                </a:solidFill>
              </a:rPr>
              <a:t>Self-Directed</a:t>
            </a:r>
            <a:endParaRPr lang="en-US" dirty="0">
              <a:solidFill>
                <a:prstClr val="black"/>
              </a:solidFill>
            </a:endParaRPr>
          </a:p>
        </p:txBody>
      </p:sp>
      <p:sp>
        <p:nvSpPr>
          <p:cNvPr id="4" name="TextBox 3"/>
          <p:cNvSpPr txBox="1"/>
          <p:nvPr/>
        </p:nvSpPr>
        <p:spPr>
          <a:xfrm>
            <a:off x="1793117" y="5120641"/>
            <a:ext cx="5120640" cy="2205542"/>
          </a:xfrm>
          <a:prstGeom prst="rect">
            <a:avLst/>
          </a:prstGeom>
          <a:noFill/>
        </p:spPr>
        <p:txBody>
          <a:bodyPr wrap="square" lIns="130622" tIns="65311" rIns="130622" bIns="65311" rtlCol="0">
            <a:spAutoFit/>
          </a:bodyPr>
          <a:lstStyle/>
          <a:p>
            <a:r>
              <a:rPr lang="en-US" b="1" dirty="0" smtClean="0">
                <a:solidFill>
                  <a:prstClr val="black"/>
                </a:solidFill>
              </a:rPr>
              <a:t>Cultural Preparation</a:t>
            </a:r>
          </a:p>
          <a:p>
            <a:pPr marL="408194" indent="-408194">
              <a:buFont typeface="Arial" pitchFamily="34" charset="0"/>
              <a:buChar char="•"/>
            </a:pPr>
            <a:r>
              <a:rPr lang="en-US" dirty="0" smtClean="0">
                <a:solidFill>
                  <a:prstClr val="black"/>
                </a:solidFill>
              </a:rPr>
              <a:t>Striving for cultural humility</a:t>
            </a:r>
          </a:p>
          <a:p>
            <a:pPr marL="408194" indent="-408194">
              <a:buFont typeface="Arial" pitchFamily="34" charset="0"/>
              <a:buChar char="•"/>
            </a:pPr>
            <a:r>
              <a:rPr lang="en-US" dirty="0" smtClean="0">
                <a:solidFill>
                  <a:prstClr val="black"/>
                </a:solidFill>
              </a:rPr>
              <a:t>Awareness of medical sub-cultures</a:t>
            </a:r>
          </a:p>
          <a:p>
            <a:pPr marL="408194" indent="-408194">
              <a:buFont typeface="Arial" pitchFamily="34" charset="0"/>
              <a:buChar char="•"/>
            </a:pPr>
            <a:r>
              <a:rPr lang="en-US" dirty="0" smtClean="0">
                <a:solidFill>
                  <a:prstClr val="black"/>
                </a:solidFill>
              </a:rPr>
              <a:t>Expecting and managing culture shock</a:t>
            </a:r>
          </a:p>
          <a:p>
            <a:pPr marL="408194" indent="-408194">
              <a:buFont typeface="Arial" pitchFamily="34" charset="0"/>
              <a:buChar char="•"/>
            </a:pPr>
            <a:r>
              <a:rPr lang="en-US" dirty="0" smtClean="0">
                <a:solidFill>
                  <a:prstClr val="black"/>
                </a:solidFill>
              </a:rPr>
              <a:t>36% offer cultural prep</a:t>
            </a:r>
          </a:p>
        </p:txBody>
      </p:sp>
      <p:sp>
        <p:nvSpPr>
          <p:cNvPr id="5" name="TextBox 4"/>
          <p:cNvSpPr txBox="1"/>
          <p:nvPr/>
        </p:nvSpPr>
        <p:spPr>
          <a:xfrm>
            <a:off x="7663119" y="5212081"/>
            <a:ext cx="5991922" cy="1514327"/>
          </a:xfrm>
          <a:prstGeom prst="rect">
            <a:avLst/>
          </a:prstGeom>
          <a:noFill/>
        </p:spPr>
        <p:txBody>
          <a:bodyPr wrap="square" lIns="130622" tIns="65311" rIns="130622" bIns="65311" rtlCol="0">
            <a:spAutoFit/>
          </a:bodyPr>
          <a:lstStyle/>
          <a:p>
            <a:r>
              <a:rPr lang="en-US" b="1" dirty="0" smtClean="0">
                <a:solidFill>
                  <a:prstClr val="black"/>
                </a:solidFill>
              </a:rPr>
              <a:t>Health, Safety, Language</a:t>
            </a:r>
          </a:p>
          <a:p>
            <a:pPr marL="408194" indent="-408194">
              <a:buFont typeface="Arial" pitchFamily="34" charset="0"/>
              <a:buChar char="•"/>
            </a:pPr>
            <a:r>
              <a:rPr lang="en-US" dirty="0" smtClean="0">
                <a:solidFill>
                  <a:prstClr val="black"/>
                </a:solidFill>
              </a:rPr>
              <a:t>Travel logistics</a:t>
            </a:r>
          </a:p>
          <a:p>
            <a:pPr marL="408194" indent="-408194">
              <a:buFont typeface="Arial" pitchFamily="34" charset="0"/>
              <a:buChar char="•"/>
            </a:pPr>
            <a:r>
              <a:rPr lang="en-US" dirty="0" smtClean="0">
                <a:solidFill>
                  <a:prstClr val="black"/>
                </a:solidFill>
              </a:rPr>
              <a:t>Safety/Insurance</a:t>
            </a:r>
          </a:p>
          <a:p>
            <a:pPr marL="408194" indent="-408194">
              <a:buFont typeface="Arial" pitchFamily="34" charset="0"/>
              <a:buChar char="•"/>
            </a:pPr>
            <a:r>
              <a:rPr lang="en-US" dirty="0" smtClean="0">
                <a:solidFill>
                  <a:prstClr val="black"/>
                </a:solidFill>
              </a:rPr>
              <a:t>+/- Language Preparation (15%)</a:t>
            </a:r>
          </a:p>
        </p:txBody>
      </p:sp>
      <p:sp>
        <p:nvSpPr>
          <p:cNvPr id="6" name="TextBox 5"/>
          <p:cNvSpPr txBox="1"/>
          <p:nvPr/>
        </p:nvSpPr>
        <p:spPr>
          <a:xfrm>
            <a:off x="1915037" y="3840481"/>
            <a:ext cx="11496163" cy="916728"/>
          </a:xfrm>
          <a:prstGeom prst="rect">
            <a:avLst/>
          </a:prstGeom>
          <a:noFill/>
        </p:spPr>
        <p:txBody>
          <a:bodyPr wrap="square" lIns="130622" tIns="65311" rIns="130622" bIns="65311" rtlCol="0">
            <a:spAutoFit/>
          </a:bodyPr>
          <a:lstStyle/>
          <a:p>
            <a:pPr algn="ctr"/>
            <a:r>
              <a:rPr lang="en-US" sz="5100" b="1" dirty="0">
                <a:solidFill>
                  <a:prstClr val="black"/>
                </a:solidFill>
              </a:rPr>
              <a:t>Traditional Preparation is Passive</a:t>
            </a:r>
          </a:p>
        </p:txBody>
      </p:sp>
      <p:grpSp>
        <p:nvGrpSpPr>
          <p:cNvPr id="21" name="Group 20"/>
          <p:cNvGrpSpPr/>
          <p:nvPr/>
        </p:nvGrpSpPr>
        <p:grpSpPr>
          <a:xfrm>
            <a:off x="0" y="-29895"/>
            <a:ext cx="6949440" cy="3961816"/>
            <a:chOff x="4419600" y="508487"/>
            <a:chExt cx="4343400" cy="3301513"/>
          </a:xfrm>
        </p:grpSpPr>
        <p:pic>
          <p:nvPicPr>
            <p:cNvPr id="19" name="Picture 7" descr="blankslate.JPG"/>
            <p:cNvPicPr>
              <a:picLocks noChangeAspect="1"/>
            </p:cNvPicPr>
            <p:nvPr/>
          </p:nvPicPr>
          <p:blipFill>
            <a:blip r:embed="rId3"/>
            <a:srcRect/>
            <a:stretch>
              <a:fillRect/>
            </a:stretch>
          </p:blipFill>
          <p:spPr bwMode="auto">
            <a:xfrm>
              <a:off x="4419600" y="508487"/>
              <a:ext cx="4343400" cy="3301513"/>
            </a:xfrm>
            <a:prstGeom prst="rect">
              <a:avLst/>
            </a:prstGeom>
            <a:noFill/>
            <a:ln w="9525">
              <a:noFill/>
              <a:miter lim="800000"/>
              <a:headEnd/>
              <a:tailEnd/>
            </a:ln>
          </p:spPr>
        </p:pic>
        <p:sp>
          <p:nvSpPr>
            <p:cNvPr id="20" name="TextBox 19"/>
            <p:cNvSpPr txBox="1"/>
            <p:nvPr/>
          </p:nvSpPr>
          <p:spPr>
            <a:xfrm>
              <a:off x="4648200" y="1265872"/>
              <a:ext cx="3886200" cy="1718419"/>
            </a:xfrm>
            <a:prstGeom prst="rect">
              <a:avLst/>
            </a:prstGeom>
            <a:noFill/>
          </p:spPr>
          <p:txBody>
            <a:bodyPr wrap="square" rtlCol="0">
              <a:spAutoFit/>
            </a:bodyPr>
            <a:lstStyle/>
            <a:p>
              <a:pPr algn="ctr"/>
              <a:r>
                <a:rPr lang="en-US" sz="6400" dirty="0">
                  <a:solidFill>
                    <a:prstClr val="white"/>
                  </a:solidFill>
                  <a:latin typeface="Boopee" pitchFamily="2" charset="0"/>
                </a:rPr>
                <a:t>Today’s Lecture: Malaria 101</a:t>
              </a:r>
            </a:p>
          </p:txBody>
        </p:sp>
      </p:grpSp>
      <p:sp>
        <p:nvSpPr>
          <p:cNvPr id="22" name="AutoShape 2" descr="data:image/jpeg;base64,/9j/4AAQSkZJRgABAQAAAQABAAD/2wCEAAkGBxQSEhQUEhQVFRIVFBQUFRQWFBQXFBQUFBQWFxQUFBUYHCggGBolHBQUITEhJSkrLi4uFx8zODMsNygtLisBCgoKDg0OGhAQGywkHCQsLCwsLCwuLCwsLCwsLCwsLCwsLCwsLCwsLCwsLCwsLCwsLCwsLCwsLCwsLCwsLCwsLP/AABEIAN8A4gMBIgACEQEDEQH/xAAcAAACAgMBAQAAAAAAAAAAAAAFBgMEAAECBwj/xABOEAABAgMEBQUKDAQEBgMAAAABAAIDBBEFEiExBkFRcYEiYZGh0RMjMkJSU5KxssEUFRYzQ2Jyc4Ki0vAHk8LhJGOD4jRUo7PT8RdElP/EABkBAAMBAQEAAAAAAAAAAAAAAAECAwAEBf/EACwRAAICAQMDAgQHAQAAAAAAAAABAhESAyFREzFBMmEEIkKhUmJxkbHR8IH/2gAMAwEAAhEDEQA/AH11uNUTrcalKE4uNEREnVJjsVinLsGTbjFr48btVI2XyckuzrXMcQckikmHFofZd5iMD2nA1z5jT3KKO+I3NhI+rj1DFWLHg3YEIa7jSd7hU9ZKtOdRcj12pMv000L7rXaDQ4HYcD0KOJbbaYlH40JjxR7WuH1gD60GtDRWDEBul0M8xq3oPuITr4iL7ivSl4YHmNJWA0vLcK3mHWgdpaCzDHXmFsVv1TR3Fp9xKL2Zo9RvKGOvBWU4vsTqSLPx0zauPjVm0IXa9l3CaIVAlXEoppmaaGoWqzaqs/Mh4NMUvvgEZolBZyVLVpqkV0rT3Fi1JSpQr4pfUHVVNj4YLwCjUOzmltaIRhjsbUlYqSUhUgAVTNZFhgk1CL2JZgzprRwSgacBqTz3Ei/ItWhYDLtaBLc9Z7GHUvQp8ckry7TCZc2IKFDTTNNjZoWAK02plt9/JCS9AYxNd6bNInclVfcRdiSSdVnBSRR3tVLLfyBuVyKeQlfZjLuhIm5EX3OKgiFEbRdi5DIqfQE12nQSsaEaEoXpA7HimKy/A4JVt+JyuKld2VQ42W7vML7tnshYtWX8zC+7Z7IWKy7EX3IYEICINyPwGIBImsQbkyy4VZ+k6ND0MvNYKJYtqUDiBrLgOk0TW0YIDOFrYrC80aHAk7jVee/VsW00mnYxBtMNiji5rmFPw3ZPb009asNIORB3FczT8mKi0CrUS6MyBvIVZ8aGPHb6QKRhMvlbvg5qs6ah+X1O7Fz8JZt6iktrsGipbFlmJizHa3I8NqGykkADUUKYGxRqNVqK0Pzz26+O1W0/ia2kL097EW14dMtqyH4Knt+Xcx1HDPEHURzLUky81dLd00CVZMDl3fBvTbJt5CWZyFdiN3ppkfAVu5DU2CNjBGSz1IPZCNErSFXYCWsaArynS9hdFC9VtbI715tb7O/hHTFmFtAIJbXembSh9G8EI0SbTpRDSx3JTeTeCSyfAG5EnjkIHIRqMG5GIbqsSMdIWLShmrihEdyY7UigApXmH1VNAlreBis1/e+CUrYdV/FNNmfN8ErWpC75+JSXkt5Q92X8zC+7Z7IWlJZg7zC+7Z7IWKyIl+WkRey1BXBCI1K8yTo7NWjLhUctiunLGNFKETTgqseVY4cpoO9FRCoqU82nQuDXWKstpO1QIjthtwujdRU3zDR4LBwACsTDhrI4kIdMTDBnEYPxBebLUbOhI1Fm3agAq7pl+1V41py7c4reAcfUFRjaSSzcu6O3NAHWUqjqS7INxXkJfCXeUV0ydcNaXYulkPxYJ/FEA6g1QHSv/KZ6ZVF8Pqi9SA4Q7TIV6BawOaQRpSNcIcIna1SM0lZrY4bi13Ys9DVXdG6kOT0iJcjsLHUIOR1g7QhEvJmG5zDq6xqIQKQt+GSKPodjuSetNctNiIAT4QHSE2jNwljLYEoqStC9aksS9tNqaLKkCWZIbac3DgjukQ0aOknYBrKTrZ05jxQWQj3GFsb4Z+07sXp3wcj37npTI0KD4cRrd7gunaTSnn2ek3tXiBc5xqTU7SanrXbZYnW3iaJJOXKX+/UKrg9hizUOL4ERjtz2nqqkrSmRe2K1xa675VDd6ckrfA4gxAJ52mvqVmTtyYgmjYrx9Uk04goRc12af2/szxfe0PGirT1olpNEAbilSzdOHNPfIbHbXNF13GmBRqLa8vNtpeuO2Pw68keuk/nVfx+4OnfpdnUgagI/DZyEKlpa5TZqIxHSMEch+CnTUlsF7dxdn5YvJVGcskNZwR+ceGglLM7aBe67qTad+Cc68lyy28jgUEtCXLncU12cxtwbkFtd4Y7ikaG8jFZ0EiFDH+Wz2QtK3IxR3OH9hvshYrokFTajVo2mEtQC5wqhGl1sOloQa3CJFvBrqjkBtLzttcRRa0GmWdKtJbkQthxBzgEkg7CNSUZi34js3uS2Yp1nrWu6Bcj+HTdsutZ1SCsW0ycyTvKrPmyf32qnfWXuY9B7Ey0ooGcmSRI5KidU7OsrMfJd6J96y4/VDcfRHvT0kDGb8HPE9A7FsO5+vsWGHEGbLu9zVIyA7XQDbifUEbQMZcHF791K6D/3guzAG08GuUb4Ltjv5cTsRNjI7CK2TpE+VxJrD1tJy+ydW7JBBhne/lROxEWWO2LCJiuumvJoRUAayNp2JZxi18yDHO9ixb2kHw2KXtqIYwhsri1v1vrHM9GQVdsgfHcR9Vor0lC5ewCXE36QxgCTQuHuHArqNDjtcS2JmcmuJb0FM/YyX4goZdg+jLvtGvqXBiMH0TfzdqowrTmWZgO4U9StsthzvDgngAewpHGQ6x5O2xYOuGWnax5B66q01wdg2MDsZHbXofifUqjokJ+ot3hw9Yp1qKJJHNuISYjYvxv+hcmJW6KuYWDymnukLpGI6SoLpGIxG0Go47NxVeFORYRwLm9KsstKG/w23XeXD5J4jI9Ca2hHEI2bbsWCeQ802VwTdZWnAwEVo3jBIpgB2LCH7hdfxZkfwqHEcM+beMwpPRi947P2GWo1tLdHtknNy8wOSRXYaKKcsGGcQAvKrGtV0KI1zTQgjAnA8xXschGMRjXHAuANK1pXHPWqaLmm4yE1VHugayz7oVV9lNeanFH7VhUZVC7Kq4GvOr4krCstJNDGjY1o6litwW8kbh6liehLKNnSIEOlEqTn8PO6vLu7XqnOI286gyF6uKeJd1GBQyMWrjvKnGGW7Ol6zjshJd/DZjKViDgz+6tH+HkFor3Rx4BOk67Jai+CtKCSBHXndWJUroVAJob2e0dirWvoLQ3oUS7DwBBaHOrjjU6sk5yrseKlmnDuT67PeFPFUUWrPk82+Rp1x38A0epdjQiEfCixT+JNQK2FPJlWxcgaCwBkTXaQCqM7oLB7o4lxJJrW6Ne8p3hKnab6OH2R6yspyXZiSjF9xQboNLjNzz6A9ymboZK7Hel2I73YbQue7c46Sj1J8i4x4BMPRSWHiH0ndq6+Ssr5v8z/AHFFO7jm6VoxxtCGc+Wao8AwaLSvmvzxP1Ll2ikqfoyNz39qJmZG0LXwsbQjlPlgqJRZo1LA1EP8zj6ypfiOB5A6Xdqs/Cx5Tf3xXDrRhjOIwfiHatlPlhqJW+IoHkfmf2pY0ilCyK7uY8RrgBqo4DAbrx4JpfbcuM48KuzujPVVBpqZZEmmuDgWhpqailRgOp56E8cvIMkmqFps2Rg8dIWzBhPzaBzhehyshDijENcNeAIQu2rCl2irAAfqnDoQceC614v1ITviseI8jf8Av3rpzIw8IB4GR8YbiMulHPiF/iuB34KvGk4sPwmkDbqSuyihpTWwGcRztPP+oYHqThozpWYUMMiOqGEBp2MOW/H3IIHXs214Yrv4qrj3Nw4GnWstSnuTn8KvDHO1NM4Zh4OBwXWjtuNc3NI9oaOuIc+6GnE4YCpNfBxpwVjRqz3MriVdTtHFODjKj16Xm6tb9kepYhUk7vbPsN9kLE9kmhhgQqMChlZblE85RFjaAUWQGgFCLopJK7Ks5BrRbMPkq5MgUVcnBZu0ZLewWxlHcVFaFkd3HzsRlK4MIunGuIIxV2IzlVW4T80lDpifati9xBd3aLQAk4tGX4UNlLPjRAHiJEawgEVuEuBFQdVOhNGkcIPhvGsscOpLVm20wQWNJN9rQDQOOIwzApqXPqNqVdkVjuiwLOjDKPE/L2hB7RsKce4ubMEg5BwAoNgIcr77VadvQ/sWhazefof2IRnJef4A0mBWaMzxzj058/U9dfJOc1zJ4MP/AJUbbbI+t0O7F2LbbtPQ7sTPVlz9l/QMUBmaJTGuO87mN98Rd/JGJrix+Bht96NNt1nldRUjbch+UOtL1Jfi/g2KAY0OOt8yd8WEtfIweTGP+pCTB8dQvLb0rttsQj9I3pQzk/qYcY8CnaOiMKGw8h4ecGlz4ZFdeDaoWyxSNbehOlu2gww2lrgQHY0rgKHFLEW04flKunKdbOxZRjZTdZpHj03NCi+AU+kfwJHqKtmav+A1ztw7CoYgiZ9zduxr0UR6krpsZQiiN0pXwnvdve4+9XbOs6GA59DeaW0xOuupQQpSYd4MF3Gg9ZROFKxYLDfhOq6mJewAU5hUnNHexW1QZljhwVe1HckKeWGHBVLUdgE67h+klsUZI3MS4NEEsI4hMMUZKb7mWxzasuBBOHi+5LsgyjeCZ7ZPeTu9yV5R/J4JkJJ7jXI/Nw/sN9kLS1IO71D+w32QsVkRfcYjPBRGeCFRGuAJ2Id8OJNFrRt7GN9oVUL7QogzJrFcTUYkYIWhsWX4lrgGiVpWYiT0aMHRXshMcLgY57QRdaeVdcL1SepYLzorRXAqrodEuRYkN2Dq0I5w1taca9CTUe2wYremFHaKMObga58l2P51BG0KY5pAiFtdbWuBGOrlpnqsvKFsp04iO7+HQ/5qL+b9a5b/AA4Guai05q19tPN9avo5SDjERz/DkapuN+b9aif/AA7fqnIn/U/8ifLy1eWykDGIg/8Ax/G1Tj+mL+tYNA5nVOHi6L2p9vroOWyZsUIXyHm/+bHS8+td/IubH/22+j/tT2HLCUGw4o85i2BMNcWRJiooKlpfXddNApoNmtZrc47SUZtiJSK8c49QQuJFW3GSRG/Yr9kwc3c4HShXdQT2Yo7Y85Da1zSC41GDSLwoczStEyQrdhCXNHKvpE7khXIOJrSnMc+KHaRuwA5wmEIJaLhwVS1X4BWJaHya8yo2ocAmXcf6bLtgOxCaAckqWBmEyRHZJH6jd0dW2/vR3JZksuCPWw7vR3IBJZcEyJz8DbIfNQ/sN9kLFqQ+ah/Yb7IW1VE2MroALDuS++SF9MjDyOCEHwkVFODJ6k2tRCzbU53GLAhMaDEjuLRerdaGtJJNMTktulJz/IpzNd/U9DtMGXZ+QiGt3uhadgwcP6gnJcTbS2PTTXArmQm87sOoyNG+u/ghE1ZE691TLsrtbFAOdc8xiTr1r0BaWU5CzSl4PPIsnPj6B34Y7j6nqCOy0bpAhxmnyg57qY87l6TVZVN1HwS6S5Z5VdtMa5kf6RK0Ytojx5n/APMO1erLKrdR8B6fueTm0bQHjzHGVaPWVG+254Zxoo3y8Mf1L1yq3VHq+xul7njh0mmx9P0wmj1EqSHpJPk0a4P5wzDcagL1yN4J3H1JMmHYI9S/AvT9wPBtW0jrhj7Tae9T/GtojXBPD+6na5d3kuT4GxRQLpmK4ujGGCfJGOC7bIg+ESekf3V5rVPCuDNzRvKO7NsiGWs0OwDRTj70cFlBh5DWtGHggDpW5KegMF50RtNtQK7qnFaiaVQC4ta4nX4JApqFTSp4J4wFcidvJQe1jeKJNtGG/GoVSLAbEOBTUKjiAwUQu0ZYuOCNvkSMlBMy7wMBVFdwv0lOyIJaeZH3ipCGSV7xmkK+YuISPuMnsatcd7O5AJM4cEx2hymHcgzYFKblkJPwMkh81D+w32QsXUiO9s+w32QtK6IsbYkKgohTYPKKMzJQ+mKyfytAnBOaYtaV2L8Ihhodde1wc084P/roQp0SfYPo384IB62hOcaGCq75ULn6dnYtShSFqzYoDDbwu+u8qVo6STsuA6LLsAOXfGkngMU1xpJtQa66pOmw2Yn5hsQBzYToUNocKgAQmuOB2ue5bBRVs0p5OlsVnfxCiDOCB+I9ilh/xB2wx6Q95CYG2XB81D/lt7Fs2dBH0UP+W3sSZx4BjLkDM07r9C4/ZLT6nKdumo1wIvo9ivRbHgPpegw8MuQ3sXPxJL+Zh+gzsQyjwNjLkqnTeEM2PG8HsW/l5Layf3vVxtkwRlDaNwHuXfwCH5DTvAQyjwbF8g9+nMqQRediD4qWYtsg4APdrwanJ1kwTnBhn/Tb2LptlwQKdxh3dlxtOiiKlFeAOD5PPY1ulpoIZrzopZMvMzLL8N8JrQaEYl4POAms2HLeYg/y29iNyNlQYIPcobWXqF10UqQMKqikn2AoU9zz2ZsSKPDivJ5qNHUhU/ZrwORjtJqfWnu2XUcrNlSLXtFRrVIPYTUVPY8dmGxQca/vcqhv8/WvdJzRqG7xRlsShatgNYcsEckieLEGDaEZmRPFE5HSqKw4hFZqy20wogE3ZbhlitdmpobZDThppe604WVpDAiAYjqXiZlyFtsUtyJG5GjWfQ7TBcMKKrMyrTlReLSGkUdmTyRzo3K6ZPqA71oOgpj7Pw+SaIOy9rVZukraYlbg6QQ3DUhVBysbZI97Z9hvshYtSEw0woZ2sb7IW1QkyaLpG061A7SBqS52auqex43dDjqQtDtMaHW8DqKhfb42FWpWRBbkoolmCuSTND4MqvtonxSlaTi/4+YJwvmHEA5rgYetpT58Wi7kknSUFky2I0VugscAMS2uBG2h9anLUT+UaMH3G5pW6pZg6WwgOU2I0jA1YRitnS+X2v8AQKn05cD5x5GO8FlUtnTGB9f0SohprB2O6FulLg3VjyNKyiWPlnB2O6FsaYw/Jf0LdKXBupHkZliWDpjD8h/QFwdMWebf0DtW6cgZoaVblp5powuF+hwyJAwqNqSTpi3VCidA7VXfpA2KeVDLQcQ4kC64a+IAGew6k8YNdw3b2D9sGr0Tsp10DelRlrNJ5bwaa6ivHamWyo7XtBY4OFaVG0alSPYGrGSdtDK2JUcEm6YRLrahNsMYcEm6Z+AUGK+wkwLRJOKtQ44dXBBIMWjiiclFBJWa3F8G5mVGxBJmXzTJHiDBUYkIORt2Mo/KLL2EKO8Uyizr2SiiWQWnFMTxYJaHuGZoqtXNOZCZWwQ1uSX51pLiihWkeuWBGJlZc1zgQj/02rFDo6P8JLfcQf8AttWKlEynPwKqSyod12HMoJ+PQLuy4tXLm07o7tbG/cd7OiG6rBOKqWUOSrT80ofBPFPJSRpJDpFJFCCK7q7egp0i+ClyPDa6819A5teUfUeY4etRkrkaEsdxUdCaXQ2v8FznA15mVH75kcltG5WnzY9J3ahkQC/DI8WJQg5isN7cduN3HXUJmlX4LPYu5eUVBo7LeaHS7tXQ0flvNN6+1ELyy+gLm+SkLDl/Ms6FsWNL+Zh+iFc7otGIFjZvkriyoHmofoN7Fv4BCGUKH6DexTF64L1qNm+TBKM1MZ6LexdiA3yW9AXBjDaFG6cYM3AcQjiwZ+5M9goaAZHUFLKMNBvCHvtWCM4jB+IdqOWLNQoopDe15aReuuBu1yrTLJX0lSZDUlbL7BhwSZpiOQU/xIGHBIemQ5JTiN2jyiJ4R3onZRzUEGBecd6KykvSqaxKNTGYXcmytVDNnlBTyBwKTyWXoLMu6jllpxwRguPGUEym8kyi1yHTUuTiFeeaFdNdgnZND5YDaSsuP8iF/wBtqxXLGZ/h4P3UP2AsTEwDbUiSORmuLElXhwvBNLrNcRQ4KZtl0AxU4bI6dR3II2UOSpotKqCUhFopVSRIZSUPexO4YBANI4Adeu4PaGl31odfCH2TgeY8yPgYBUbWl7zb7fnIZvN2EZOYRrBBIopYbmtUItogGFeBpEFLtA5xfQggUGzOvah0vMWgRyQWg5C4P6kVdQR8PAMNrmg6rz3VFea6BwRuCcErm14KRgq3FS5aJ8cj8MIK5LWXOObV8y5hr4N1p41BTJeC3fQ6kv8AILhH/Ni6+x4+uajH7IA9blyLFec5iZ9Jo95R98w0a1wZ1m0LKcxcYAT5P7Yswd8UD+lb+TrNfdTvjO9zUYM8zaFybQZtRznyDGHAKGjMLXDJ3xohXbdG4PmWcTEd63K+bTZtWvjRvP0LZS5DUeCKT0chF7QYUChIHzWVTnUuT9Y1iQ4DA2GGjWS1gZXE0wGytElQp6uV4c904V1qST0vdAf3OPwcK0cNtDiNx/uq6XuT1Gj0KOKBefaZGrSmeBpFDijBw6UD0oaxzCajJVaJpnlkqeUd6KwCgoNHneUYkG1CHkxBNNxCkkNe9SR4OK5kmHHelXcr9JJXlKOPrUjmkOUUcpvJJdwZHzUbHKWPmoWpxD1Gx/8Ah4P3UP2AsWWP/wAPB+6h+wFicQdTBGxcmCNiEG3QuHW6plqYX7nRYWIGbbXJtlA1MOEKNw2oG61yqloWg4sIGAdgTs3INpbhpixa0RsZzzCJaWucG0zxdgNxz5sVBLWfNkeG4bKxB7hgrD7MbiWucHasqVrUVGvELGvmG5Pb+/wqH6FbkjBZM0fpD/MPYrMtZ0w0EXmOqa1e55O4cyqmZmfLb+/wLkx5nzg6f9qNe6Nk+GEhZ0fV3Docs+LI+2B6J/ShndpjztOv3LV6Oc4x6D2oY+6Bfs/3CosqN5cIbmDsXTbJi+eaN0MIOGRfPP8AzfqXQgPOcaJ6Tu1Gvf7Gv2+4ZFkxNcw7g0D3rZscnOPF4GiEtkzriRPTKJyNiwXs5b4t4Oxo/C5QbRnUoV7/AGD/AM+52LAa7Du0Yk5C/mdSRrZMUOuRIbmOZUUeSXCuqpGWGG87UwxZNrXNDS7E51FfUj0KxGvYL1XYYXjUhPBiSVnl0CbjQzVhI5tSKvt+M9tHZpgtWwGsrQIHFkaalTITBoHSrC52KabOksMCluM0txGas2dbj2mjhhtRqwJ0G5kXTQhSSkIZrcvPw4tKlE2SQLcEKHvYBzRFVVbCvEonFs9wJOahuhtSgBdwHPwbpVNrUVnYZdioGSZIqnsWj0Kx/mIP3UP2AsXdks7xB+6h+wFtUskWXyrNipRYTQtmVj+SfSb2rkyUY+L+ZvaoHemuSBwC6YQuzZ0XyPzN7Vr4ui+R+ZvahTDceTd5ozp7lBa0/CLGNhxGupyqhr6GoxIcG02Li1bMjmDEDWGpYQOUzo8IesKazbNjBjQWavKb2pNTLwhW48gR0xvPB3vC4dNHyXdHaU1iQieR1t7Vv4DE8jrb2qXz8BuHImRp67mx/Q39SgNqjyInQz9SfPgETyOtvas+Lonkdbe1PF7bxEaXiQhi0q/Rxehn6lv4wPmo3ot/Unz4vieT1t7Vv4BE8nrb2psvygx/MIfw8+ai9De1di0D5uL0N7U9fAYnk9be1Z8BieT1t7VsvymxX4hJE99SKPwDtRazJgOa4ARbxBzhkMuihPK1HBMIkonk9be1XJyDE+ChjWVJe4kVbruiuewLJ2+xn8quxKmT31myqbJJ1GIDEsaMXsNzKleUzZvTDLyUQNpd629q0U+Away3YLtV1apetG61qZZ+z4pODPzN7UvW1Y0dzTdhk/iZ73J1Fja8o3sL7CHlEIki27WiqytgzQNTCPpw/wBSYpWyIxbjD/MztRpkU0I8wx0M1bUK9Z2kbmYOR6e0fjHKH+Zn6kHjaLzHmvzw/wBSehLGGTttkQUKyck2vFQlhujs208mEf5kL9aJyMtONwME/wAyF+tCmHJEEaSeDQZKKI8twTVKy8Y+FC/ND/UpotgOfmzrb2rMwRssd5hfds9kLETkbKc2GwUyY0ZjU0c6xUIn/9k="/>
          <p:cNvSpPr>
            <a:spLocks noChangeAspect="1" noChangeArrowheads="1"/>
          </p:cNvSpPr>
          <p:nvPr/>
        </p:nvSpPr>
        <p:spPr bwMode="auto">
          <a:xfrm>
            <a:off x="248920" y="-173355"/>
            <a:ext cx="487680" cy="36576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30622" tIns="65311" rIns="130622" bIns="65311" numCol="1" anchor="t" anchorCtr="0" compatLnSpc="1">
            <a:prstTxWarp prst="textNoShape">
              <a:avLst/>
            </a:prstTxWarp>
          </a:bodyPr>
          <a:lstStyle/>
          <a:p>
            <a:endParaRPr lang="en-US">
              <a:solidFill>
                <a:prstClr val="black"/>
              </a:solidFill>
            </a:endParaRPr>
          </a:p>
        </p:txBody>
      </p:sp>
      <p:sp>
        <p:nvSpPr>
          <p:cNvPr id="23" name="AutoShape 4" descr="data:image/jpeg;base64,/9j/4AAQSkZJRgABAQAAAQABAAD/2wCEAAkGBxQSEhQUEhQVFRIVFBQUFRQWFBQXFBQUFBQWFxQUFBUYHCggGBolHBQUITEhJSkrLi4uFx8zODMsNygtLisBCgoKDg0OGhAQGywkHCQsLCwsLCwuLCwsLCwsLCwsLCwsLCwsLCwsLCwsLCwsLCwsLCwsLCwsLCwsLCwsLCwsLP/AABEIAN8A4gMBIgACEQEDEQH/xAAcAAACAgMBAQAAAAAAAAAAAAAFBgMEAAECBwj/xABOEAABAgMEBQUKDAQEBgMAAAABAAIDBBEFEiExBkFRcYEiYZGh0RMjMkJSU5KxssEUFRYzQ2Jyc4Ki0vAHk8LhJGOD4jRUo7PT8RdElP/EABkBAAMBAQEAAAAAAAAAAAAAAAECAwAEBf/EACwRAAICAQMDAgQHAQAAAAAAAAABAhESAyFREzFBMmEEIkKhUmJxkbHR8IH/2gAMAwEAAhEDEQA/AH11uNUTrcalKE4uNEREnVJjsVinLsGTbjFr48btVI2XyckuzrXMcQckikmHFofZd5iMD2nA1z5jT3KKO+I3NhI+rj1DFWLHg3YEIa7jSd7hU9ZKtOdRcj12pMv000L7rXaDQ4HYcD0KOJbbaYlH40JjxR7WuH1gD60GtDRWDEBul0M8xq3oPuITr4iL7ivSl4YHmNJWA0vLcK3mHWgdpaCzDHXmFsVv1TR3Fp9xKL2Zo9RvKGOvBWU4vsTqSLPx0zauPjVm0IXa9l3CaIVAlXEoppmaaGoWqzaqs/Mh4NMUvvgEZolBZyVLVpqkV0rT3Fi1JSpQr4pfUHVVNj4YLwCjUOzmltaIRhjsbUlYqSUhUgAVTNZFhgk1CL2JZgzprRwSgacBqTz3Ei/ItWhYDLtaBLc9Z7GHUvQp8ckry7TCZc2IKFDTTNNjZoWAK02plt9/JCS9AYxNd6bNInclVfcRdiSSdVnBSRR3tVLLfyBuVyKeQlfZjLuhIm5EX3OKgiFEbRdi5DIqfQE12nQSsaEaEoXpA7HimKy/A4JVt+JyuKld2VQ42W7vML7tnshYtWX8zC+7Z7IWKy7EX3IYEICINyPwGIBImsQbkyy4VZ+k6ND0MvNYKJYtqUDiBrLgOk0TW0YIDOFrYrC80aHAk7jVee/VsW00mnYxBtMNiji5rmFPw3ZPb009asNIORB3FczT8mKi0CrUS6MyBvIVZ8aGPHb6QKRhMvlbvg5qs6ah+X1O7Fz8JZt6iktrsGipbFlmJizHa3I8NqGykkADUUKYGxRqNVqK0Pzz26+O1W0/ia2kL097EW14dMtqyH4Knt+Xcx1HDPEHURzLUky81dLd00CVZMDl3fBvTbJt5CWZyFdiN3ppkfAVu5DU2CNjBGSz1IPZCNErSFXYCWsaArynS9hdFC9VtbI715tb7O/hHTFmFtAIJbXembSh9G8EI0SbTpRDSx3JTeTeCSyfAG5EnjkIHIRqMG5GIbqsSMdIWLShmrihEdyY7UigApXmH1VNAlreBis1/e+CUrYdV/FNNmfN8ErWpC75+JSXkt5Q92X8zC+7Z7IWlJZg7zC+7Z7IWKyIl+WkRey1BXBCI1K8yTo7NWjLhUctiunLGNFKETTgqseVY4cpoO9FRCoqU82nQuDXWKstpO1QIjthtwujdRU3zDR4LBwACsTDhrI4kIdMTDBnEYPxBebLUbOhI1Fm3agAq7pl+1V41py7c4reAcfUFRjaSSzcu6O3NAHWUqjqS7INxXkJfCXeUV0ydcNaXYulkPxYJ/FEA6g1QHSv/KZ6ZVF8Pqi9SA4Q7TIV6BawOaQRpSNcIcIna1SM0lZrY4bi13Ys9DVXdG6kOT0iJcjsLHUIOR1g7QhEvJmG5zDq6xqIQKQt+GSKPodjuSetNctNiIAT4QHSE2jNwljLYEoqStC9aksS9tNqaLKkCWZIbac3DgjukQ0aOknYBrKTrZ05jxQWQj3GFsb4Z+07sXp3wcj37npTI0KD4cRrd7gunaTSnn2ek3tXiBc5xqTU7SanrXbZYnW3iaJJOXKX+/UKrg9hizUOL4ERjtz2nqqkrSmRe2K1xa675VDd6ckrfA4gxAJ52mvqVmTtyYgmjYrx9Uk04goRc12af2/szxfe0PGirT1olpNEAbilSzdOHNPfIbHbXNF13GmBRqLa8vNtpeuO2Pw68keuk/nVfx+4OnfpdnUgagI/DZyEKlpa5TZqIxHSMEch+CnTUlsF7dxdn5YvJVGcskNZwR+ceGglLM7aBe67qTad+Cc68lyy28jgUEtCXLncU12cxtwbkFtd4Y7ikaG8jFZ0EiFDH+Wz2QtK3IxR3OH9hvshYrokFTajVo2mEtQC5wqhGl1sOloQa3CJFvBrqjkBtLzttcRRa0GmWdKtJbkQthxBzgEkg7CNSUZi34js3uS2Yp1nrWu6Bcj+HTdsutZ1SCsW0ycyTvKrPmyf32qnfWXuY9B7Ey0ooGcmSRI5KidU7OsrMfJd6J96y4/VDcfRHvT0kDGb8HPE9A7FsO5+vsWGHEGbLu9zVIyA7XQDbifUEbQMZcHF791K6D/3guzAG08GuUb4Ltjv5cTsRNjI7CK2TpE+VxJrD1tJy+ydW7JBBhne/lROxEWWO2LCJiuumvJoRUAayNp2JZxi18yDHO9ixb2kHw2KXtqIYwhsri1v1vrHM9GQVdsgfHcR9Vor0lC5ewCXE36QxgCTQuHuHArqNDjtcS2JmcmuJb0FM/YyX4goZdg+jLvtGvqXBiMH0TfzdqowrTmWZgO4U9StsthzvDgngAewpHGQ6x5O2xYOuGWnax5B66q01wdg2MDsZHbXofifUqjokJ+ot3hw9Yp1qKJJHNuISYjYvxv+hcmJW6KuYWDymnukLpGI6SoLpGIxG0Go47NxVeFORYRwLm9KsstKG/w23XeXD5J4jI9Ca2hHEI2bbsWCeQ802VwTdZWnAwEVo3jBIpgB2LCH7hdfxZkfwqHEcM+beMwpPRi947P2GWo1tLdHtknNy8wOSRXYaKKcsGGcQAvKrGtV0KI1zTQgjAnA8xXschGMRjXHAuANK1pXHPWqaLmm4yE1VHugayz7oVV9lNeanFH7VhUZVC7Kq4GvOr4krCstJNDGjY1o6litwW8kbh6liehLKNnSIEOlEqTn8PO6vLu7XqnOI286gyF6uKeJd1GBQyMWrjvKnGGW7Ol6zjshJd/DZjKViDgz+6tH+HkFor3Rx4BOk67Jai+CtKCSBHXndWJUroVAJob2e0dirWvoLQ3oUS7DwBBaHOrjjU6sk5yrseKlmnDuT67PeFPFUUWrPk82+Rp1x38A0epdjQiEfCixT+JNQK2FPJlWxcgaCwBkTXaQCqM7oLB7o4lxJJrW6Ne8p3hKnab6OH2R6yspyXZiSjF9xQboNLjNzz6A9ymboZK7Hel2I73YbQue7c46Sj1J8i4x4BMPRSWHiH0ndq6+Ssr5v8z/AHFFO7jm6VoxxtCGc+Wao8AwaLSvmvzxP1Ll2ikqfoyNz39qJmZG0LXwsbQjlPlgqJRZo1LA1EP8zj6ypfiOB5A6Xdqs/Cx5Tf3xXDrRhjOIwfiHatlPlhqJW+IoHkfmf2pY0ilCyK7uY8RrgBqo4DAbrx4JpfbcuM48KuzujPVVBpqZZEmmuDgWhpqailRgOp56E8cvIMkmqFps2Rg8dIWzBhPzaBzhehyshDijENcNeAIQu2rCl2irAAfqnDoQceC614v1ITviseI8jf8Av3rpzIw8IB4GR8YbiMulHPiF/iuB34KvGk4sPwmkDbqSuyihpTWwGcRztPP+oYHqThozpWYUMMiOqGEBp2MOW/H3IIHXs214Yrv4qrj3Nw4GnWstSnuTn8KvDHO1NM4Zh4OBwXWjtuNc3NI9oaOuIc+6GnE4YCpNfBxpwVjRqz3MriVdTtHFODjKj16Xm6tb9kepYhUk7vbPsN9kLE9kmhhgQqMChlZblE85RFjaAUWQGgFCLopJK7Ks5BrRbMPkq5MgUVcnBZu0ZLewWxlHcVFaFkd3HzsRlK4MIunGuIIxV2IzlVW4T80lDpifati9xBd3aLQAk4tGX4UNlLPjRAHiJEawgEVuEuBFQdVOhNGkcIPhvGsscOpLVm20wQWNJN9rQDQOOIwzApqXPqNqVdkVjuiwLOjDKPE/L2hB7RsKce4ubMEg5BwAoNgIcr77VadvQ/sWhazefof2IRnJef4A0mBWaMzxzj058/U9dfJOc1zJ4MP/AJUbbbI+t0O7F2LbbtPQ7sTPVlz9l/QMUBmaJTGuO87mN98Rd/JGJrix+Bht96NNt1nldRUjbch+UOtL1Jfi/g2KAY0OOt8yd8WEtfIweTGP+pCTB8dQvLb0rttsQj9I3pQzk/qYcY8CnaOiMKGw8h4ecGlz4ZFdeDaoWyxSNbehOlu2gww2lrgQHY0rgKHFLEW04flKunKdbOxZRjZTdZpHj03NCi+AU+kfwJHqKtmav+A1ztw7CoYgiZ9zduxr0UR6krpsZQiiN0pXwnvdve4+9XbOs6GA59DeaW0xOuupQQpSYd4MF3Gg9ZROFKxYLDfhOq6mJewAU5hUnNHexW1QZljhwVe1HckKeWGHBVLUdgE67h+klsUZI3MS4NEEsI4hMMUZKb7mWxzasuBBOHi+5LsgyjeCZ7ZPeTu9yV5R/J4JkJJ7jXI/Nw/sN9kLS1IO71D+w32QsVkRfcYjPBRGeCFRGuAJ2Id8OJNFrRt7GN9oVUL7QogzJrFcTUYkYIWhsWX4lrgGiVpWYiT0aMHRXshMcLgY57QRdaeVdcL1SepYLzorRXAqrodEuRYkN2Dq0I5w1taca9CTUe2wYremFHaKMObga58l2P51BG0KY5pAiFtdbWuBGOrlpnqsvKFsp04iO7+HQ/5qL+b9a5b/AA4Guai05q19tPN9avo5SDjERz/DkapuN+b9aif/AA7fqnIn/U/8ifLy1eWykDGIg/8Ax/G1Tj+mL+tYNA5nVOHi6L2p9vroOWyZsUIXyHm/+bHS8+td/IubH/22+j/tT2HLCUGw4o85i2BMNcWRJiooKlpfXddNApoNmtZrc47SUZtiJSK8c49QQuJFW3GSRG/Yr9kwc3c4HShXdQT2Yo7Y85Da1zSC41GDSLwoczStEyQrdhCXNHKvpE7khXIOJrSnMc+KHaRuwA5wmEIJaLhwVS1X4BWJaHya8yo2ocAmXcf6bLtgOxCaAckqWBmEyRHZJH6jd0dW2/vR3JZksuCPWw7vR3IBJZcEyJz8DbIfNQ/sN9kLFqQ+ah/Yb7IW1VE2MroALDuS++SF9MjDyOCEHwkVFODJ6k2tRCzbU53GLAhMaDEjuLRerdaGtJJNMTktulJz/IpzNd/U9DtMGXZ+QiGt3uhadgwcP6gnJcTbS2PTTXArmQm87sOoyNG+u/ghE1ZE691TLsrtbFAOdc8xiTr1r0BaWU5CzSl4PPIsnPj6B34Y7j6nqCOy0bpAhxmnyg57qY87l6TVZVN1HwS6S5Z5VdtMa5kf6RK0Ytojx5n/APMO1erLKrdR8B6fueTm0bQHjzHGVaPWVG+254Zxoo3y8Mf1L1yq3VHq+xul7njh0mmx9P0wmj1EqSHpJPk0a4P5wzDcagL1yN4J3H1JMmHYI9S/AvT9wPBtW0jrhj7Tae9T/GtojXBPD+6na5d3kuT4GxRQLpmK4ujGGCfJGOC7bIg+ESekf3V5rVPCuDNzRvKO7NsiGWs0OwDRTj70cFlBh5DWtGHggDpW5KegMF50RtNtQK7qnFaiaVQC4ta4nX4JApqFTSp4J4wFcidvJQe1jeKJNtGG/GoVSLAbEOBTUKjiAwUQu0ZYuOCNvkSMlBMy7wMBVFdwv0lOyIJaeZH3ipCGSV7xmkK+YuISPuMnsatcd7O5AJM4cEx2hymHcgzYFKblkJPwMkh81D+w32QsXUiO9s+w32QtK6IsbYkKgohTYPKKMzJQ+mKyfytAnBOaYtaV2L8Ihhodde1wc084P/roQp0SfYPo384IB62hOcaGCq75ULn6dnYtShSFqzYoDDbwu+u8qVo6STsuA6LLsAOXfGkngMU1xpJtQa66pOmw2Yn5hsQBzYToUNocKgAQmuOB2ue5bBRVs0p5OlsVnfxCiDOCB+I9ilh/xB2wx6Q95CYG2XB81D/lt7Fs2dBH0UP+W3sSZx4BjLkDM07r9C4/ZLT6nKdumo1wIvo9ivRbHgPpegw8MuQ3sXPxJL+Zh+gzsQyjwNjLkqnTeEM2PG8HsW/l5Layf3vVxtkwRlDaNwHuXfwCH5DTvAQyjwbF8g9+nMqQRediD4qWYtsg4APdrwanJ1kwTnBhn/Tb2LptlwQKdxh3dlxtOiiKlFeAOD5PPY1ulpoIZrzopZMvMzLL8N8JrQaEYl4POAms2HLeYg/y29iNyNlQYIPcobWXqF10UqQMKqikn2AoU9zz2ZsSKPDivJ5qNHUhU/ZrwORjtJqfWnu2XUcrNlSLXtFRrVIPYTUVPY8dmGxQca/vcqhv8/WvdJzRqG7xRlsShatgNYcsEckieLEGDaEZmRPFE5HSqKw4hFZqy20wogE3ZbhlitdmpobZDThppe604WVpDAiAYjqXiZlyFtsUtyJG5GjWfQ7TBcMKKrMyrTlReLSGkUdmTyRzo3K6ZPqA71oOgpj7Pw+SaIOy9rVZukraYlbg6QQ3DUhVBysbZI97Z9hvshYtSEw0woZ2sb7IW1QkyaLpG061A7SBqS52auqex43dDjqQtDtMaHW8DqKhfb42FWpWRBbkoolmCuSTND4MqvtonxSlaTi/4+YJwvmHEA5rgYetpT58Wi7kknSUFky2I0VugscAMS2uBG2h9anLUT+UaMH3G5pW6pZg6WwgOU2I0jA1YRitnS+X2v8AQKn05cD5x5GO8FlUtnTGB9f0SohprB2O6FulLg3VjyNKyiWPlnB2O6FsaYw/Jf0LdKXBupHkZliWDpjD8h/QFwdMWebf0DtW6cgZoaVblp5powuF+hwyJAwqNqSTpi3VCidA7VXfpA2KeVDLQcQ4kC64a+IAGew6k8YNdw3b2D9sGr0Tsp10DelRlrNJ5bwaa6ivHamWyo7XtBY4OFaVG0alSPYGrGSdtDK2JUcEm6YRLrahNsMYcEm6Z+AUGK+wkwLRJOKtQ44dXBBIMWjiiclFBJWa3F8G5mVGxBJmXzTJHiDBUYkIORt2Mo/KLL2EKO8Uyizr2SiiWQWnFMTxYJaHuGZoqtXNOZCZWwQ1uSX51pLiihWkeuWBGJlZc1zgQj/02rFDo6P8JLfcQf8AttWKlEynPwKqSyod12HMoJ+PQLuy4tXLm07o7tbG/cd7OiG6rBOKqWUOSrT80ofBPFPJSRpJDpFJFCCK7q7egp0i+ClyPDa6819A5teUfUeY4etRkrkaEsdxUdCaXQ2v8FznA15mVH75kcltG5WnzY9J3ahkQC/DI8WJQg5isN7cduN3HXUJmlX4LPYu5eUVBo7LeaHS7tXQ0flvNN6+1ELyy+gLm+SkLDl/Ms6FsWNL+Zh+iFc7otGIFjZvkriyoHmofoN7Fv4BCGUKH6DexTF64L1qNm+TBKM1MZ6LexdiA3yW9AXBjDaFG6cYM3AcQjiwZ+5M9goaAZHUFLKMNBvCHvtWCM4jB+IdqOWLNQoopDe15aReuuBu1yrTLJX0lSZDUlbL7BhwSZpiOQU/xIGHBIemQ5JTiN2jyiJ4R3onZRzUEGBecd6KykvSqaxKNTGYXcmytVDNnlBTyBwKTyWXoLMu6jllpxwRguPGUEym8kyi1yHTUuTiFeeaFdNdgnZND5YDaSsuP8iF/wBtqxXLGZ/h4P3UP2AsTEwDbUiSORmuLElXhwvBNLrNcRQ4KZtl0AxU4bI6dR3II2UOSpotKqCUhFopVSRIZSUPexO4YBANI4Adeu4PaGl31odfCH2TgeY8yPgYBUbWl7zb7fnIZvN2EZOYRrBBIopYbmtUItogGFeBpEFLtA5xfQggUGzOvah0vMWgRyQWg5C4P6kVdQR8PAMNrmg6rz3VFea6BwRuCcErm14KRgq3FS5aJ8cj8MIK5LWXOObV8y5hr4N1p41BTJeC3fQ6kv8AILhH/Ni6+x4+uajH7IA9blyLFec5iZ9Jo95R98w0a1wZ1m0LKcxcYAT5P7Yswd8UD+lb+TrNfdTvjO9zUYM8zaFybQZtRznyDGHAKGjMLXDJ3xohXbdG4PmWcTEd63K+bTZtWvjRvP0LZS5DUeCKT0chF7QYUChIHzWVTnUuT9Y1iQ4DA2GGjWS1gZXE0wGytElQp6uV4c904V1qST0vdAf3OPwcK0cNtDiNx/uq6XuT1Gj0KOKBefaZGrSmeBpFDijBw6UD0oaxzCajJVaJpnlkqeUd6KwCgoNHneUYkG1CHkxBNNxCkkNe9SR4OK5kmHHelXcr9JJXlKOPrUjmkOUUcpvJJdwZHzUbHKWPmoWpxD1Gx/8Ah4P3UP2AsWWP/wAPB+6h+wFicQdTBGxcmCNiEG3QuHW6plqYX7nRYWIGbbXJtlA1MOEKNw2oG61yqloWg4sIGAdgTs3INpbhpixa0RsZzzCJaWucG0zxdgNxz5sVBLWfNkeG4bKxB7hgrD7MbiWucHasqVrUVGvELGvmG5Pb+/wqH6FbkjBZM0fpD/MPYrMtZ0w0EXmOqa1e55O4cyqmZmfLb+/wLkx5nzg6f9qNe6Nk+GEhZ0fV3Docs+LI+2B6J/ShndpjztOv3LV6Oc4x6D2oY+6Bfs/3CosqN5cIbmDsXTbJi+eaN0MIOGRfPP8AzfqXQgPOcaJ6Tu1Gvf7Gv2+4ZFkxNcw7g0D3rZscnOPF4GiEtkzriRPTKJyNiwXs5b4t4Oxo/C5QbRnUoV7/AGD/AM+52LAa7Du0Yk5C/mdSRrZMUOuRIbmOZUUeSXCuqpGWGG87UwxZNrXNDS7E51FfUj0KxGvYL1XYYXjUhPBiSVnl0CbjQzVhI5tSKvt+M9tHZpgtWwGsrQIHFkaalTITBoHSrC52KabOksMCluM0txGas2dbj2mjhhtRqwJ0G5kXTQhSSkIZrcvPw4tKlE2SQLcEKHvYBzRFVVbCvEonFs9wJOahuhtSgBdwHPwbpVNrUVnYZdioGSZIqnsWj0Kx/mIP3UP2AsXdks7xB+6h+wFtUskWXyrNipRYTQtmVj+SfSb2rkyUY+L+ZvaoHemuSBwC6YQuzZ0XyPzN7Vr4ui+R+ZvahTDceTd5ozp7lBa0/CLGNhxGupyqhr6GoxIcG02Li1bMjmDEDWGpYQOUzo8IesKazbNjBjQWavKb2pNTLwhW48gR0xvPB3vC4dNHyXdHaU1iQieR1t7Vv4DE8jrb2qXz8BuHImRp67mx/Q39SgNqjyInQz9SfPgETyOtvas+Lonkdbe1PF7bxEaXiQhi0q/Rxehn6lv4wPmo3ot/Unz4vieT1t7Vv4BE8nrb2psvygx/MIfw8+ai9De1di0D5uL0N7U9fAYnk9be1Z8BieT1t7VsvymxX4hJE99SKPwDtRazJgOa4ARbxBzhkMuihPK1HBMIkonk9be1XJyDE+ChjWVJe4kVbruiuewLJ2+xn8quxKmT31myqbJJ1GIDEsaMXsNzKleUzZvTDLyUQNpd629q0U+Away3YLtV1apetG61qZZ+z4pODPzN7UvW1Y0dzTdhk/iZ73J1Fja8o3sL7CHlEIki27WiqytgzQNTCPpw/wBSYpWyIxbjD/MztRpkU0I8wx0M1bUK9Z2kbmYOR6e0fjHKH+Zn6kHjaLzHmvzw/wBSehLGGTttkQUKyck2vFQlhujs208mEf5kL9aJyMtONwME/wAyF+tCmHJEEaSeDQZKKI8twTVKy8Y+FC/ND/UpotgOfmzrb2rMwRssd5hfds9kLETkbKc2GwUyY0ZjU0c6xUIn/9k="/>
          <p:cNvSpPr>
            <a:spLocks noChangeAspect="1" noChangeArrowheads="1"/>
          </p:cNvSpPr>
          <p:nvPr/>
        </p:nvSpPr>
        <p:spPr bwMode="auto">
          <a:xfrm>
            <a:off x="492760" y="9525"/>
            <a:ext cx="487680" cy="36576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30622" tIns="65311" rIns="130622" bIns="65311" numCol="1" anchor="t" anchorCtr="0" compatLnSpc="1">
            <a:prstTxWarp prst="textNoShape">
              <a:avLst/>
            </a:prstTxWarp>
          </a:bodyPr>
          <a:lstStyle/>
          <a:p>
            <a:endParaRPr lang="en-US">
              <a:solidFill>
                <a:prstClr val="black"/>
              </a:solidFill>
            </a:endParaRPr>
          </a:p>
        </p:txBody>
      </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9440" y="-29895"/>
            <a:ext cx="7716643" cy="3922396"/>
          </a:xfrm>
          <a:prstGeom prst="rect">
            <a:avLst/>
          </a:prstGeom>
        </p:spPr>
      </p:pic>
      <p:pic>
        <p:nvPicPr>
          <p:cNvPr id="25" name="Content Placeholder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121920" y="3839387"/>
            <a:ext cx="7071360" cy="4432654"/>
          </a:xfrm>
          <a:prstGeom prst="rect">
            <a:avLst/>
          </a:prstGeom>
        </p:spPr>
      </p:pic>
      <p:pic>
        <p:nvPicPr>
          <p:cNvPr id="26" name="Picture 6" descr="http://upload.wikimedia.org/wikipedia/commons/a/a3/Ford-field-ambulanc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3757" y="3885107"/>
            <a:ext cx="7716643" cy="4388027"/>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4353437" y="2651760"/>
            <a:ext cx="6305642" cy="3427360"/>
            <a:chOff x="2720898" y="2209800"/>
            <a:chExt cx="3941026" cy="2856133"/>
          </a:xfrm>
        </p:grpSpPr>
        <p:sp>
          <p:nvSpPr>
            <p:cNvPr id="8" name="Rectangle 7"/>
            <p:cNvSpPr/>
            <p:nvPr/>
          </p:nvSpPr>
          <p:spPr>
            <a:xfrm>
              <a:off x="2720898" y="2209800"/>
              <a:ext cx="3941026" cy="28561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3200400" y="2990671"/>
              <a:ext cx="3200400" cy="1228969"/>
            </a:xfrm>
            <a:prstGeom prst="rect">
              <a:avLst/>
            </a:prstGeom>
            <a:noFill/>
          </p:spPr>
          <p:txBody>
            <a:bodyPr wrap="square" rtlCol="0">
              <a:spAutoFit/>
            </a:bodyPr>
            <a:lstStyle/>
            <a:p>
              <a:r>
                <a:rPr lang="en-US" b="1" dirty="0" smtClean="0">
                  <a:solidFill>
                    <a:prstClr val="black"/>
                  </a:solidFill>
                </a:rPr>
                <a:t>1:1 Time</a:t>
              </a:r>
            </a:p>
            <a:p>
              <a:pPr marL="408194" indent="-408194">
                <a:buFont typeface="Arial" pitchFamily="34" charset="0"/>
                <a:buChar char="•"/>
              </a:pPr>
              <a:r>
                <a:rPr lang="en-US" dirty="0" smtClean="0">
                  <a:solidFill>
                    <a:prstClr val="black"/>
                  </a:solidFill>
                </a:rPr>
                <a:t>Mentorship (82%)*</a:t>
              </a:r>
            </a:p>
            <a:p>
              <a:pPr marL="408194" indent="-408194">
                <a:buFont typeface="Arial" pitchFamily="34" charset="0"/>
                <a:buChar char="•"/>
              </a:pPr>
              <a:r>
                <a:rPr lang="en-US" dirty="0" smtClean="0">
                  <a:solidFill>
                    <a:prstClr val="black"/>
                  </a:solidFill>
                </a:rPr>
                <a:t>Facilitated post trip debriefing (77%)*</a:t>
              </a:r>
              <a:endParaRPr lang="en-US" dirty="0">
                <a:solidFill>
                  <a:prstClr val="black"/>
                </a:solidFill>
              </a:endParaRPr>
            </a:p>
          </p:txBody>
        </p:sp>
      </p:grpSp>
      <p:pic>
        <p:nvPicPr>
          <p:cNvPr id="11266" name="Picture 2" descr="http://www.inboundmarketingsquad.com/Portals/160310/images/1-1-presentati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758" y="2616647"/>
            <a:ext cx="6477000" cy="3722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987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1097280"/>
            <a:ext cx="5120640" cy="1514327"/>
          </a:xfrm>
          <a:prstGeom prst="rect">
            <a:avLst/>
          </a:prstGeom>
          <a:noFill/>
        </p:spPr>
        <p:txBody>
          <a:bodyPr wrap="square" lIns="130622" tIns="65311" rIns="130622" bIns="65311" rtlCol="0">
            <a:spAutoFit/>
          </a:bodyPr>
          <a:lstStyle/>
          <a:p>
            <a:r>
              <a:rPr lang="en-US" b="1" dirty="0" smtClean="0">
                <a:solidFill>
                  <a:prstClr val="black"/>
                </a:solidFill>
              </a:rPr>
              <a:t>Didactics</a:t>
            </a:r>
          </a:p>
          <a:p>
            <a:pPr marL="408194" indent="-408194">
              <a:buFont typeface="Arial" pitchFamily="34" charset="0"/>
              <a:buChar char="•"/>
            </a:pPr>
            <a:r>
              <a:rPr lang="en-US" dirty="0" smtClean="0">
                <a:solidFill>
                  <a:prstClr val="black"/>
                </a:solidFill>
              </a:rPr>
              <a:t>Medical knowledge</a:t>
            </a:r>
          </a:p>
          <a:p>
            <a:pPr marL="408194" indent="-408194">
              <a:buFont typeface="Arial" pitchFamily="34" charset="0"/>
              <a:buChar char="•"/>
            </a:pPr>
            <a:r>
              <a:rPr lang="en-US" dirty="0" smtClean="0">
                <a:solidFill>
                  <a:prstClr val="black"/>
                </a:solidFill>
              </a:rPr>
              <a:t>Most commonly in person</a:t>
            </a:r>
          </a:p>
          <a:p>
            <a:pPr marL="408194" indent="-408194">
              <a:buFont typeface="Arial" pitchFamily="34" charset="0"/>
              <a:buChar char="•"/>
            </a:pPr>
            <a:r>
              <a:rPr lang="en-US" dirty="0" smtClean="0">
                <a:solidFill>
                  <a:prstClr val="black"/>
                </a:solidFill>
              </a:rPr>
              <a:t>More recently on-line modules</a:t>
            </a:r>
            <a:endParaRPr lang="en-US" dirty="0">
              <a:solidFill>
                <a:prstClr val="black"/>
              </a:solidFill>
            </a:endParaRPr>
          </a:p>
        </p:txBody>
      </p:sp>
      <p:sp>
        <p:nvSpPr>
          <p:cNvPr id="3" name="TextBox 2"/>
          <p:cNvSpPr txBox="1"/>
          <p:nvPr/>
        </p:nvSpPr>
        <p:spPr>
          <a:xfrm>
            <a:off x="8412480" y="1132963"/>
            <a:ext cx="5120640" cy="1168720"/>
          </a:xfrm>
          <a:prstGeom prst="rect">
            <a:avLst/>
          </a:prstGeom>
          <a:noFill/>
        </p:spPr>
        <p:txBody>
          <a:bodyPr wrap="square" lIns="130622" tIns="65311" rIns="130622" bIns="65311" rtlCol="0">
            <a:spAutoFit/>
          </a:bodyPr>
          <a:lstStyle/>
          <a:p>
            <a:r>
              <a:rPr lang="en-US" b="1" dirty="0" smtClean="0">
                <a:solidFill>
                  <a:prstClr val="black"/>
                </a:solidFill>
              </a:rPr>
              <a:t>Reading</a:t>
            </a:r>
          </a:p>
          <a:p>
            <a:pPr marL="408194" indent="-408194">
              <a:buFont typeface="Arial" pitchFamily="34" charset="0"/>
              <a:buChar char="•"/>
            </a:pPr>
            <a:r>
              <a:rPr lang="en-US" dirty="0" smtClean="0">
                <a:solidFill>
                  <a:prstClr val="black"/>
                </a:solidFill>
              </a:rPr>
              <a:t>Assigned</a:t>
            </a:r>
          </a:p>
          <a:p>
            <a:pPr marL="408194" indent="-408194">
              <a:buFont typeface="Arial" pitchFamily="34" charset="0"/>
              <a:buChar char="•"/>
            </a:pPr>
            <a:r>
              <a:rPr lang="en-US" dirty="0" smtClean="0">
                <a:solidFill>
                  <a:prstClr val="black"/>
                </a:solidFill>
              </a:rPr>
              <a:t>Self-Directed</a:t>
            </a:r>
            <a:endParaRPr lang="en-US" dirty="0">
              <a:solidFill>
                <a:prstClr val="black"/>
              </a:solidFill>
            </a:endParaRPr>
          </a:p>
        </p:txBody>
      </p:sp>
      <p:sp>
        <p:nvSpPr>
          <p:cNvPr id="4" name="TextBox 3"/>
          <p:cNvSpPr txBox="1"/>
          <p:nvPr/>
        </p:nvSpPr>
        <p:spPr>
          <a:xfrm>
            <a:off x="1793117" y="5120640"/>
            <a:ext cx="5120640" cy="1859935"/>
          </a:xfrm>
          <a:prstGeom prst="rect">
            <a:avLst/>
          </a:prstGeom>
          <a:noFill/>
        </p:spPr>
        <p:txBody>
          <a:bodyPr wrap="square" lIns="130622" tIns="65311" rIns="130622" bIns="65311" rtlCol="0">
            <a:spAutoFit/>
          </a:bodyPr>
          <a:lstStyle/>
          <a:p>
            <a:r>
              <a:rPr lang="en-US" b="1" dirty="0" smtClean="0">
                <a:solidFill>
                  <a:prstClr val="black"/>
                </a:solidFill>
              </a:rPr>
              <a:t>Cultural Preparation</a:t>
            </a:r>
          </a:p>
          <a:p>
            <a:pPr marL="408194" indent="-408194">
              <a:buFont typeface="Arial" pitchFamily="34" charset="0"/>
              <a:buChar char="•"/>
            </a:pPr>
            <a:r>
              <a:rPr lang="en-US" dirty="0" smtClean="0">
                <a:solidFill>
                  <a:prstClr val="black"/>
                </a:solidFill>
              </a:rPr>
              <a:t>Striving for cultural humility</a:t>
            </a:r>
          </a:p>
          <a:p>
            <a:pPr marL="408194" indent="-408194">
              <a:buFont typeface="Arial" pitchFamily="34" charset="0"/>
              <a:buChar char="•"/>
            </a:pPr>
            <a:r>
              <a:rPr lang="en-US" dirty="0" smtClean="0">
                <a:solidFill>
                  <a:prstClr val="black"/>
                </a:solidFill>
              </a:rPr>
              <a:t>Awareness of medical sub-cultures</a:t>
            </a:r>
          </a:p>
          <a:p>
            <a:pPr marL="408194" indent="-408194">
              <a:buFont typeface="Arial" pitchFamily="34" charset="0"/>
              <a:buChar char="•"/>
            </a:pPr>
            <a:r>
              <a:rPr lang="en-US" dirty="0" smtClean="0">
                <a:solidFill>
                  <a:prstClr val="black"/>
                </a:solidFill>
              </a:rPr>
              <a:t>Expecting and managing culture shock</a:t>
            </a:r>
          </a:p>
        </p:txBody>
      </p:sp>
      <p:sp>
        <p:nvSpPr>
          <p:cNvPr id="5" name="TextBox 4"/>
          <p:cNvSpPr txBox="1"/>
          <p:nvPr/>
        </p:nvSpPr>
        <p:spPr>
          <a:xfrm>
            <a:off x="8290560" y="5212081"/>
            <a:ext cx="5364480" cy="1514327"/>
          </a:xfrm>
          <a:prstGeom prst="rect">
            <a:avLst/>
          </a:prstGeom>
          <a:noFill/>
        </p:spPr>
        <p:txBody>
          <a:bodyPr wrap="square" lIns="130622" tIns="65311" rIns="130622" bIns="65311" rtlCol="0">
            <a:spAutoFit/>
          </a:bodyPr>
          <a:lstStyle/>
          <a:p>
            <a:r>
              <a:rPr lang="en-US" b="1" dirty="0" smtClean="0">
                <a:solidFill>
                  <a:prstClr val="black"/>
                </a:solidFill>
              </a:rPr>
              <a:t>Health, Safety, Language</a:t>
            </a:r>
          </a:p>
          <a:p>
            <a:pPr marL="408194" indent="-408194">
              <a:buFont typeface="Arial" pitchFamily="34" charset="0"/>
              <a:buChar char="•"/>
            </a:pPr>
            <a:r>
              <a:rPr lang="en-US" dirty="0" smtClean="0">
                <a:solidFill>
                  <a:prstClr val="black"/>
                </a:solidFill>
              </a:rPr>
              <a:t>Travel logistics</a:t>
            </a:r>
          </a:p>
          <a:p>
            <a:pPr marL="408194" indent="-408194">
              <a:buFont typeface="Arial" pitchFamily="34" charset="0"/>
              <a:buChar char="•"/>
            </a:pPr>
            <a:r>
              <a:rPr lang="en-US" dirty="0" smtClean="0">
                <a:solidFill>
                  <a:prstClr val="black"/>
                </a:solidFill>
              </a:rPr>
              <a:t>Safety/Insurance</a:t>
            </a:r>
          </a:p>
          <a:p>
            <a:pPr marL="408194" indent="-408194">
              <a:buFont typeface="Arial" pitchFamily="34" charset="0"/>
              <a:buChar char="•"/>
            </a:pPr>
            <a:r>
              <a:rPr lang="en-US" dirty="0" smtClean="0">
                <a:solidFill>
                  <a:prstClr val="black"/>
                </a:solidFill>
              </a:rPr>
              <a:t>+/- Language Preparation</a:t>
            </a:r>
          </a:p>
        </p:txBody>
      </p:sp>
      <p:sp>
        <p:nvSpPr>
          <p:cNvPr id="6" name="TextBox 5"/>
          <p:cNvSpPr txBox="1"/>
          <p:nvPr/>
        </p:nvSpPr>
        <p:spPr>
          <a:xfrm>
            <a:off x="1915037" y="3840481"/>
            <a:ext cx="11496163" cy="916728"/>
          </a:xfrm>
          <a:prstGeom prst="rect">
            <a:avLst/>
          </a:prstGeom>
          <a:noFill/>
        </p:spPr>
        <p:txBody>
          <a:bodyPr wrap="square" lIns="130622" tIns="65311" rIns="130622" bIns="65311" rtlCol="0">
            <a:spAutoFit/>
          </a:bodyPr>
          <a:lstStyle/>
          <a:p>
            <a:pPr algn="ctr"/>
            <a:r>
              <a:rPr lang="en-US" sz="5100" b="1" dirty="0">
                <a:solidFill>
                  <a:prstClr val="black"/>
                </a:solidFill>
              </a:rPr>
              <a:t>Traditional Preparation is Passive</a:t>
            </a:r>
          </a:p>
        </p:txBody>
      </p:sp>
      <p:grpSp>
        <p:nvGrpSpPr>
          <p:cNvPr id="21" name="Group 20"/>
          <p:cNvGrpSpPr/>
          <p:nvPr/>
        </p:nvGrpSpPr>
        <p:grpSpPr>
          <a:xfrm>
            <a:off x="0" y="-29895"/>
            <a:ext cx="6949440" cy="3961816"/>
            <a:chOff x="0" y="508487"/>
            <a:chExt cx="4343400" cy="3301513"/>
          </a:xfrm>
        </p:grpSpPr>
        <p:pic>
          <p:nvPicPr>
            <p:cNvPr id="19" name="Picture 7" descr="blankslate.JPG"/>
            <p:cNvPicPr>
              <a:picLocks noChangeAspect="1"/>
            </p:cNvPicPr>
            <p:nvPr/>
          </p:nvPicPr>
          <p:blipFill>
            <a:blip r:embed="rId3">
              <a:grayscl/>
            </a:blip>
            <a:srcRect/>
            <a:stretch>
              <a:fillRect/>
            </a:stretch>
          </p:blipFill>
          <p:spPr bwMode="auto">
            <a:xfrm>
              <a:off x="0" y="508487"/>
              <a:ext cx="4343400" cy="3301513"/>
            </a:xfrm>
            <a:prstGeom prst="rect">
              <a:avLst/>
            </a:prstGeom>
            <a:noFill/>
            <a:ln w="9525">
              <a:noFill/>
              <a:miter lim="800000"/>
              <a:headEnd/>
              <a:tailEnd/>
            </a:ln>
          </p:spPr>
        </p:pic>
        <p:sp>
          <p:nvSpPr>
            <p:cNvPr id="20" name="TextBox 19"/>
            <p:cNvSpPr txBox="1"/>
            <p:nvPr/>
          </p:nvSpPr>
          <p:spPr>
            <a:xfrm>
              <a:off x="228600" y="1265872"/>
              <a:ext cx="3886200" cy="1718419"/>
            </a:xfrm>
            <a:prstGeom prst="rect">
              <a:avLst/>
            </a:prstGeom>
            <a:noFill/>
          </p:spPr>
          <p:txBody>
            <a:bodyPr wrap="square" rtlCol="0">
              <a:spAutoFit/>
            </a:bodyPr>
            <a:lstStyle/>
            <a:p>
              <a:pPr algn="ctr"/>
              <a:r>
                <a:rPr lang="en-US" sz="6400" dirty="0">
                  <a:solidFill>
                    <a:prstClr val="white"/>
                  </a:solidFill>
                  <a:latin typeface="Boopee" pitchFamily="2" charset="0"/>
                </a:rPr>
                <a:t>Today’s Lecture: Malaria 101</a:t>
              </a:r>
            </a:p>
          </p:txBody>
        </p:sp>
      </p:grpSp>
      <p:sp>
        <p:nvSpPr>
          <p:cNvPr id="22" name="AutoShape 2" descr="data:image/jpeg;base64,/9j/4AAQSkZJRgABAQAAAQABAAD/2wCEAAkGBxQSEhQUEhQVFRIVFBQUFRQWFBQXFBQUFBQWFxQUFBUYHCggGBolHBQUITEhJSkrLi4uFx8zODMsNygtLisBCgoKDg0OGhAQGywkHCQsLCwsLCwuLCwsLCwsLCwsLCwsLCwsLCwsLCwsLCwsLCwsLCwsLCwsLCwsLCwsLCwsLP/AABEIAN8A4gMBIgACEQEDEQH/xAAcAAACAgMBAQAAAAAAAAAAAAAFBgMEAAECBwj/xABOEAABAgMEBQUKDAQEBgMAAAABAAIDBBEFEiExBkFRcYEiYZGh0RMjMkJSU5KxssEUFRYzQ2Jyc4Ki0vAHk8LhJGOD4jRUo7PT8RdElP/EABkBAAMBAQEAAAAAAAAAAAAAAAECAwAEBf/EACwRAAICAQMDAgQHAQAAAAAAAAABAhESAyFREzFBMmEEIkKhUmJxkbHR8IH/2gAMAwEAAhEDEQA/AH11uNUTrcalKE4uNEREnVJjsVinLsGTbjFr48btVI2XyckuzrXMcQckikmHFofZd5iMD2nA1z5jT3KKO+I3NhI+rj1DFWLHg3YEIa7jSd7hU9ZKtOdRcj12pMv000L7rXaDQ4HYcD0KOJbbaYlH40JjxR7WuH1gD60GtDRWDEBul0M8xq3oPuITr4iL7ivSl4YHmNJWA0vLcK3mHWgdpaCzDHXmFsVv1TR3Fp9xKL2Zo9RvKGOvBWU4vsTqSLPx0zauPjVm0IXa9l3CaIVAlXEoppmaaGoWqzaqs/Mh4NMUvvgEZolBZyVLVpqkV0rT3Fi1JSpQr4pfUHVVNj4YLwCjUOzmltaIRhjsbUlYqSUhUgAVTNZFhgk1CL2JZgzprRwSgacBqTz3Ei/ItWhYDLtaBLc9Z7GHUvQp8ckry7TCZc2IKFDTTNNjZoWAK02plt9/JCS9AYxNd6bNInclVfcRdiSSdVnBSRR3tVLLfyBuVyKeQlfZjLuhIm5EX3OKgiFEbRdi5DIqfQE12nQSsaEaEoXpA7HimKy/A4JVt+JyuKld2VQ42W7vML7tnshYtWX8zC+7Z7IWKy7EX3IYEICINyPwGIBImsQbkyy4VZ+k6ND0MvNYKJYtqUDiBrLgOk0TW0YIDOFrYrC80aHAk7jVee/VsW00mnYxBtMNiji5rmFPw3ZPb009asNIORB3FczT8mKi0CrUS6MyBvIVZ8aGPHb6QKRhMvlbvg5qs6ah+X1O7Fz8JZt6iktrsGipbFlmJizHa3I8NqGykkADUUKYGxRqNVqK0Pzz26+O1W0/ia2kL097EW14dMtqyH4Knt+Xcx1HDPEHURzLUky81dLd00CVZMDl3fBvTbJt5CWZyFdiN3ppkfAVu5DU2CNjBGSz1IPZCNErSFXYCWsaArynS9hdFC9VtbI715tb7O/hHTFmFtAIJbXembSh9G8EI0SbTpRDSx3JTeTeCSyfAG5EnjkIHIRqMG5GIbqsSMdIWLShmrihEdyY7UigApXmH1VNAlreBis1/e+CUrYdV/FNNmfN8ErWpC75+JSXkt5Q92X8zC+7Z7IWlJZg7zC+7Z7IWKyIl+WkRey1BXBCI1K8yTo7NWjLhUctiunLGNFKETTgqseVY4cpoO9FRCoqU82nQuDXWKstpO1QIjthtwujdRU3zDR4LBwACsTDhrI4kIdMTDBnEYPxBebLUbOhI1Fm3agAq7pl+1V41py7c4reAcfUFRjaSSzcu6O3NAHWUqjqS7INxXkJfCXeUV0ydcNaXYulkPxYJ/FEA6g1QHSv/KZ6ZVF8Pqi9SA4Q7TIV6BawOaQRpSNcIcIna1SM0lZrY4bi13Ys9DVXdG6kOT0iJcjsLHUIOR1g7QhEvJmG5zDq6xqIQKQt+GSKPodjuSetNctNiIAT4QHSE2jNwljLYEoqStC9aksS9tNqaLKkCWZIbac3DgjukQ0aOknYBrKTrZ05jxQWQj3GFsb4Z+07sXp3wcj37npTI0KD4cRrd7gunaTSnn2ek3tXiBc5xqTU7SanrXbZYnW3iaJJOXKX+/UKrg9hizUOL4ERjtz2nqqkrSmRe2K1xa675VDd6ckrfA4gxAJ52mvqVmTtyYgmjYrx9Uk04goRc12af2/szxfe0PGirT1olpNEAbilSzdOHNPfIbHbXNF13GmBRqLa8vNtpeuO2Pw68keuk/nVfx+4OnfpdnUgagI/DZyEKlpa5TZqIxHSMEch+CnTUlsF7dxdn5YvJVGcskNZwR+ceGglLM7aBe67qTad+Cc68lyy28jgUEtCXLncU12cxtwbkFtd4Y7ikaG8jFZ0EiFDH+Wz2QtK3IxR3OH9hvshYrokFTajVo2mEtQC5wqhGl1sOloQa3CJFvBrqjkBtLzttcRRa0GmWdKtJbkQthxBzgEkg7CNSUZi34js3uS2Yp1nrWu6Bcj+HTdsutZ1SCsW0ycyTvKrPmyf32qnfWXuY9B7Ey0ooGcmSRI5KidU7OsrMfJd6J96y4/VDcfRHvT0kDGb8HPE9A7FsO5+vsWGHEGbLu9zVIyA7XQDbifUEbQMZcHF791K6D/3guzAG08GuUb4Ltjv5cTsRNjI7CK2TpE+VxJrD1tJy+ydW7JBBhne/lROxEWWO2LCJiuumvJoRUAayNp2JZxi18yDHO9ixb2kHw2KXtqIYwhsri1v1vrHM9GQVdsgfHcR9Vor0lC5ewCXE36QxgCTQuHuHArqNDjtcS2JmcmuJb0FM/YyX4goZdg+jLvtGvqXBiMH0TfzdqowrTmWZgO4U9StsthzvDgngAewpHGQ6x5O2xYOuGWnax5B66q01wdg2MDsZHbXofifUqjokJ+ot3hw9Yp1qKJJHNuISYjYvxv+hcmJW6KuYWDymnukLpGI6SoLpGIxG0Go47NxVeFORYRwLm9KsstKG/w23XeXD5J4jI9Ca2hHEI2bbsWCeQ802VwTdZWnAwEVo3jBIpgB2LCH7hdfxZkfwqHEcM+beMwpPRi947P2GWo1tLdHtknNy8wOSRXYaKKcsGGcQAvKrGtV0KI1zTQgjAnA8xXschGMRjXHAuANK1pXHPWqaLmm4yE1VHugayz7oVV9lNeanFH7VhUZVC7Kq4GvOr4krCstJNDGjY1o6litwW8kbh6liehLKNnSIEOlEqTn8PO6vLu7XqnOI286gyF6uKeJd1GBQyMWrjvKnGGW7Ol6zjshJd/DZjKViDgz+6tH+HkFor3Rx4BOk67Jai+CtKCSBHXndWJUroVAJob2e0dirWvoLQ3oUS7DwBBaHOrjjU6sk5yrseKlmnDuT67PeFPFUUWrPk82+Rp1x38A0epdjQiEfCixT+JNQK2FPJlWxcgaCwBkTXaQCqM7oLB7o4lxJJrW6Ne8p3hKnab6OH2R6yspyXZiSjF9xQboNLjNzz6A9ymboZK7Hel2I73YbQue7c46Sj1J8i4x4BMPRSWHiH0ndq6+Ssr5v8z/AHFFO7jm6VoxxtCGc+Wao8AwaLSvmvzxP1Ll2ikqfoyNz39qJmZG0LXwsbQjlPlgqJRZo1LA1EP8zj6ypfiOB5A6Xdqs/Cx5Tf3xXDrRhjOIwfiHatlPlhqJW+IoHkfmf2pY0ilCyK7uY8RrgBqo4DAbrx4JpfbcuM48KuzujPVVBpqZZEmmuDgWhpqailRgOp56E8cvIMkmqFps2Rg8dIWzBhPzaBzhehyshDijENcNeAIQu2rCl2irAAfqnDoQceC614v1ITviseI8jf8Av3rpzIw8IB4GR8YbiMulHPiF/iuB34KvGk4sPwmkDbqSuyihpTWwGcRztPP+oYHqThozpWYUMMiOqGEBp2MOW/H3IIHXs214Yrv4qrj3Nw4GnWstSnuTn8KvDHO1NM4Zh4OBwXWjtuNc3NI9oaOuIc+6GnE4YCpNfBxpwVjRqz3MriVdTtHFODjKj16Xm6tb9kepYhUk7vbPsN9kLE9kmhhgQqMChlZblE85RFjaAUWQGgFCLopJK7Ks5BrRbMPkq5MgUVcnBZu0ZLewWxlHcVFaFkd3HzsRlK4MIunGuIIxV2IzlVW4T80lDpifati9xBd3aLQAk4tGX4UNlLPjRAHiJEawgEVuEuBFQdVOhNGkcIPhvGsscOpLVm20wQWNJN9rQDQOOIwzApqXPqNqVdkVjuiwLOjDKPE/L2hB7RsKce4ubMEg5BwAoNgIcr77VadvQ/sWhazefof2IRnJef4A0mBWaMzxzj058/U9dfJOc1zJ4MP/AJUbbbI+t0O7F2LbbtPQ7sTPVlz9l/QMUBmaJTGuO87mN98Rd/JGJrix+Bht96NNt1nldRUjbch+UOtL1Jfi/g2KAY0OOt8yd8WEtfIweTGP+pCTB8dQvLb0rttsQj9I3pQzk/qYcY8CnaOiMKGw8h4ecGlz4ZFdeDaoWyxSNbehOlu2gww2lrgQHY0rgKHFLEW04flKunKdbOxZRjZTdZpHj03NCi+AU+kfwJHqKtmav+A1ztw7CoYgiZ9zduxr0UR6krpsZQiiN0pXwnvdve4+9XbOs6GA59DeaW0xOuupQQpSYd4MF3Gg9ZROFKxYLDfhOq6mJewAU5hUnNHexW1QZljhwVe1HckKeWGHBVLUdgE67h+klsUZI3MS4NEEsI4hMMUZKb7mWxzasuBBOHi+5LsgyjeCZ7ZPeTu9yV5R/J4JkJJ7jXI/Nw/sN9kLS1IO71D+w32QsVkRfcYjPBRGeCFRGuAJ2Id8OJNFrRt7GN9oVUL7QogzJrFcTUYkYIWhsWX4lrgGiVpWYiT0aMHRXshMcLgY57QRdaeVdcL1SepYLzorRXAqrodEuRYkN2Dq0I5w1taca9CTUe2wYremFHaKMObga58l2P51BG0KY5pAiFtdbWuBGOrlpnqsvKFsp04iO7+HQ/5qL+b9a5b/AA4Guai05q19tPN9avo5SDjERz/DkapuN+b9aif/AA7fqnIn/U/8ifLy1eWykDGIg/8Ax/G1Tj+mL+tYNA5nVOHi6L2p9vroOWyZsUIXyHm/+bHS8+td/IubH/22+j/tT2HLCUGw4o85i2BMNcWRJiooKlpfXddNApoNmtZrc47SUZtiJSK8c49QQuJFW3GSRG/Yr9kwc3c4HShXdQT2Yo7Y85Da1zSC41GDSLwoczStEyQrdhCXNHKvpE7khXIOJrSnMc+KHaRuwA5wmEIJaLhwVS1X4BWJaHya8yo2ocAmXcf6bLtgOxCaAckqWBmEyRHZJH6jd0dW2/vR3JZksuCPWw7vR3IBJZcEyJz8DbIfNQ/sN9kLFqQ+ah/Yb7IW1VE2MroALDuS++SF9MjDyOCEHwkVFODJ6k2tRCzbU53GLAhMaDEjuLRerdaGtJJNMTktulJz/IpzNd/U9DtMGXZ+QiGt3uhadgwcP6gnJcTbS2PTTXArmQm87sOoyNG+u/ghE1ZE691TLsrtbFAOdc8xiTr1r0BaWU5CzSl4PPIsnPj6B34Y7j6nqCOy0bpAhxmnyg57qY87l6TVZVN1HwS6S5Z5VdtMa5kf6RK0Ytojx5n/APMO1erLKrdR8B6fueTm0bQHjzHGVaPWVG+254Zxoo3y8Mf1L1yq3VHq+xul7njh0mmx9P0wmj1EqSHpJPk0a4P5wzDcagL1yN4J3H1JMmHYI9S/AvT9wPBtW0jrhj7Tae9T/GtojXBPD+6na5d3kuT4GxRQLpmK4ujGGCfJGOC7bIg+ESekf3V5rVPCuDNzRvKO7NsiGWs0OwDRTj70cFlBh5DWtGHggDpW5KegMF50RtNtQK7qnFaiaVQC4ta4nX4JApqFTSp4J4wFcidvJQe1jeKJNtGG/GoVSLAbEOBTUKjiAwUQu0ZYuOCNvkSMlBMy7wMBVFdwv0lOyIJaeZH3ipCGSV7xmkK+YuISPuMnsatcd7O5AJM4cEx2hymHcgzYFKblkJPwMkh81D+w32QsXUiO9s+w32QtK6IsbYkKgohTYPKKMzJQ+mKyfytAnBOaYtaV2L8Ihhodde1wc084P/roQp0SfYPo384IB62hOcaGCq75ULn6dnYtShSFqzYoDDbwu+u8qVo6STsuA6LLsAOXfGkngMU1xpJtQa66pOmw2Yn5hsQBzYToUNocKgAQmuOB2ue5bBRVs0p5OlsVnfxCiDOCB+I9ilh/xB2wx6Q95CYG2XB81D/lt7Fs2dBH0UP+W3sSZx4BjLkDM07r9C4/ZLT6nKdumo1wIvo9ivRbHgPpegw8MuQ3sXPxJL+Zh+gzsQyjwNjLkqnTeEM2PG8HsW/l5Layf3vVxtkwRlDaNwHuXfwCH5DTvAQyjwbF8g9+nMqQRediD4qWYtsg4APdrwanJ1kwTnBhn/Tb2LptlwQKdxh3dlxtOiiKlFeAOD5PPY1ulpoIZrzopZMvMzLL8N8JrQaEYl4POAms2HLeYg/y29iNyNlQYIPcobWXqF10UqQMKqikn2AoU9zz2ZsSKPDivJ5qNHUhU/ZrwORjtJqfWnu2XUcrNlSLXtFRrVIPYTUVPY8dmGxQca/vcqhv8/WvdJzRqG7xRlsShatgNYcsEckieLEGDaEZmRPFE5HSqKw4hFZqy20wogE3ZbhlitdmpobZDThppe604WVpDAiAYjqXiZlyFtsUtyJG5GjWfQ7TBcMKKrMyrTlReLSGkUdmTyRzo3K6ZPqA71oOgpj7Pw+SaIOy9rVZukraYlbg6QQ3DUhVBysbZI97Z9hvshYtSEw0woZ2sb7IW1QkyaLpG061A7SBqS52auqex43dDjqQtDtMaHW8DqKhfb42FWpWRBbkoolmCuSTND4MqvtonxSlaTi/4+YJwvmHEA5rgYetpT58Wi7kknSUFky2I0VugscAMS2uBG2h9anLUT+UaMH3G5pW6pZg6WwgOU2I0jA1YRitnS+X2v8AQKn05cD5x5GO8FlUtnTGB9f0SohprB2O6FulLg3VjyNKyiWPlnB2O6FsaYw/Jf0LdKXBupHkZliWDpjD8h/QFwdMWebf0DtW6cgZoaVblp5powuF+hwyJAwqNqSTpi3VCidA7VXfpA2KeVDLQcQ4kC64a+IAGew6k8YNdw3b2D9sGr0Tsp10DelRlrNJ5bwaa6ivHamWyo7XtBY4OFaVG0alSPYGrGSdtDK2JUcEm6YRLrahNsMYcEm6Z+AUGK+wkwLRJOKtQ44dXBBIMWjiiclFBJWa3F8G5mVGxBJmXzTJHiDBUYkIORt2Mo/KLL2EKO8Uyizr2SiiWQWnFMTxYJaHuGZoqtXNOZCZWwQ1uSX51pLiihWkeuWBGJlZc1zgQj/02rFDo6P8JLfcQf8AttWKlEynPwKqSyod12HMoJ+PQLuy4tXLm07o7tbG/cd7OiG6rBOKqWUOSrT80ofBPFPJSRpJDpFJFCCK7q7egp0i+ClyPDa6819A5teUfUeY4etRkrkaEsdxUdCaXQ2v8FznA15mVH75kcltG5WnzY9J3ahkQC/DI8WJQg5isN7cduN3HXUJmlX4LPYu5eUVBo7LeaHS7tXQ0flvNN6+1ELyy+gLm+SkLDl/Ms6FsWNL+Zh+iFc7otGIFjZvkriyoHmofoN7Fv4BCGUKH6DexTF64L1qNm+TBKM1MZ6LexdiA3yW9AXBjDaFG6cYM3AcQjiwZ+5M9goaAZHUFLKMNBvCHvtWCM4jB+IdqOWLNQoopDe15aReuuBu1yrTLJX0lSZDUlbL7BhwSZpiOQU/xIGHBIemQ5JTiN2jyiJ4R3onZRzUEGBecd6KykvSqaxKNTGYXcmytVDNnlBTyBwKTyWXoLMu6jllpxwRguPGUEym8kyi1yHTUuTiFeeaFdNdgnZND5YDaSsuP8iF/wBtqxXLGZ/h4P3UP2AsTEwDbUiSORmuLElXhwvBNLrNcRQ4KZtl0AxU4bI6dR3II2UOSpotKqCUhFopVSRIZSUPexO4YBANI4Adeu4PaGl31odfCH2TgeY8yPgYBUbWl7zb7fnIZvN2EZOYRrBBIopYbmtUItogGFeBpEFLtA5xfQggUGzOvah0vMWgRyQWg5C4P6kVdQR8PAMNrmg6rz3VFea6BwRuCcErm14KRgq3FS5aJ8cj8MIK5LWXOObV8y5hr4N1p41BTJeC3fQ6kv8AILhH/Ni6+x4+uajH7IA9blyLFec5iZ9Jo95R98w0a1wZ1m0LKcxcYAT5P7Yswd8UD+lb+TrNfdTvjO9zUYM8zaFybQZtRznyDGHAKGjMLXDJ3xohXbdG4PmWcTEd63K+bTZtWvjRvP0LZS5DUeCKT0chF7QYUChIHzWVTnUuT9Y1iQ4DA2GGjWS1gZXE0wGytElQp6uV4c904V1qST0vdAf3OPwcK0cNtDiNx/uq6XuT1Gj0KOKBefaZGrSmeBpFDijBw6UD0oaxzCajJVaJpnlkqeUd6KwCgoNHneUYkG1CHkxBNNxCkkNe9SR4OK5kmHHelXcr9JJXlKOPrUjmkOUUcpvJJdwZHzUbHKWPmoWpxD1Gx/8Ah4P3UP2AsWWP/wAPB+6h+wFicQdTBGxcmCNiEG3QuHW6plqYX7nRYWIGbbXJtlA1MOEKNw2oG61yqloWg4sIGAdgTs3INpbhpixa0RsZzzCJaWucG0zxdgNxz5sVBLWfNkeG4bKxB7hgrD7MbiWucHasqVrUVGvELGvmG5Pb+/wqH6FbkjBZM0fpD/MPYrMtZ0w0EXmOqa1e55O4cyqmZmfLb+/wLkx5nzg6f9qNe6Nk+GEhZ0fV3Docs+LI+2B6J/ShndpjztOv3LV6Oc4x6D2oY+6Bfs/3CosqN5cIbmDsXTbJi+eaN0MIOGRfPP8AzfqXQgPOcaJ6Tu1Gvf7Gv2+4ZFkxNcw7g0D3rZscnOPF4GiEtkzriRPTKJyNiwXs5b4t4Oxo/C5QbRnUoV7/AGD/AM+52LAa7Du0Yk5C/mdSRrZMUOuRIbmOZUUeSXCuqpGWGG87UwxZNrXNDS7E51FfUj0KxGvYL1XYYXjUhPBiSVnl0CbjQzVhI5tSKvt+M9tHZpgtWwGsrQIHFkaalTITBoHSrC52KabOksMCluM0txGas2dbj2mjhhtRqwJ0G5kXTQhSSkIZrcvPw4tKlE2SQLcEKHvYBzRFVVbCvEonFs9wJOahuhtSgBdwHPwbpVNrUVnYZdioGSZIqnsWj0Kx/mIP3UP2AsXdks7xB+6h+wFtUskWXyrNipRYTQtmVj+SfSb2rkyUY+L+ZvaoHemuSBwC6YQuzZ0XyPzN7Vr4ui+R+ZvahTDceTd5ozp7lBa0/CLGNhxGupyqhr6GoxIcG02Li1bMjmDEDWGpYQOUzo8IesKazbNjBjQWavKb2pNTLwhW48gR0xvPB3vC4dNHyXdHaU1iQieR1t7Vv4DE8jrb2qXz8BuHImRp67mx/Q39SgNqjyInQz9SfPgETyOtvas+Lonkdbe1PF7bxEaXiQhi0q/Rxehn6lv4wPmo3ot/Unz4vieT1t7Vv4BE8nrb2psvygx/MIfw8+ai9De1di0D5uL0N7U9fAYnk9be1Z8BieT1t7VsvymxX4hJE99SKPwDtRazJgOa4ARbxBzhkMuihPK1HBMIkonk9be1XJyDE+ChjWVJe4kVbruiuewLJ2+xn8quxKmT31myqbJJ1GIDEsaMXsNzKleUzZvTDLyUQNpd629q0U+Away3YLtV1apetG61qZZ+z4pODPzN7UvW1Y0dzTdhk/iZ73J1Fja8o3sL7CHlEIki27WiqytgzQNTCPpw/wBSYpWyIxbjD/MztRpkU0I8wx0M1bUK9Z2kbmYOR6e0fjHKH+Zn6kHjaLzHmvzw/wBSehLGGTttkQUKyck2vFQlhujs208mEf5kL9aJyMtONwME/wAyF+tCmHJEEaSeDQZKKI8twTVKy8Y+FC/ND/UpotgOfmzrb2rMwRssd5hfds9kLETkbKc2GwUyY0ZjU0c6xUIn/9k="/>
          <p:cNvSpPr>
            <a:spLocks noChangeAspect="1" noChangeArrowheads="1"/>
          </p:cNvSpPr>
          <p:nvPr/>
        </p:nvSpPr>
        <p:spPr bwMode="auto">
          <a:xfrm>
            <a:off x="248920" y="-173355"/>
            <a:ext cx="487680" cy="36576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30622" tIns="65311" rIns="130622" bIns="65311" numCol="1" anchor="t" anchorCtr="0" compatLnSpc="1">
            <a:prstTxWarp prst="textNoShape">
              <a:avLst/>
            </a:prstTxWarp>
          </a:bodyPr>
          <a:lstStyle/>
          <a:p>
            <a:endParaRPr lang="en-US">
              <a:solidFill>
                <a:prstClr val="black"/>
              </a:solidFill>
            </a:endParaRPr>
          </a:p>
        </p:txBody>
      </p:sp>
      <p:sp>
        <p:nvSpPr>
          <p:cNvPr id="23" name="AutoShape 4" descr="data:image/jpeg;base64,/9j/4AAQSkZJRgABAQAAAQABAAD/2wCEAAkGBxQSEhQUEhQVFRIVFBQUFRQWFBQXFBQUFBQWFxQUFBUYHCggGBolHBQUITEhJSkrLi4uFx8zODMsNygtLisBCgoKDg0OGhAQGywkHCQsLCwsLCwuLCwsLCwsLCwsLCwsLCwsLCwsLCwsLCwsLCwsLCwsLCwsLCwsLCwsLCwsLP/AABEIAN8A4gMBIgACEQEDEQH/xAAcAAACAgMBAQAAAAAAAAAAAAAFBgMEAAECBwj/xABOEAABAgMEBQUKDAQEBgMAAAABAAIDBBEFEiExBkFRcYEiYZGh0RMjMkJSU5KxssEUFRYzQ2Jyc4Ki0vAHk8LhJGOD4jRUo7PT8RdElP/EABkBAAMBAQEAAAAAAAAAAAAAAAECAwAEBf/EACwRAAICAQMDAgQHAQAAAAAAAAABAhESAyFREzFBMmEEIkKhUmJxkbHR8IH/2gAMAwEAAhEDEQA/AH11uNUTrcalKE4uNEREnVJjsVinLsGTbjFr48btVI2XyckuzrXMcQckikmHFofZd5iMD2nA1z5jT3KKO+I3NhI+rj1DFWLHg3YEIa7jSd7hU9ZKtOdRcj12pMv000L7rXaDQ4HYcD0KOJbbaYlH40JjxR7WuH1gD60GtDRWDEBul0M8xq3oPuITr4iL7ivSl4YHmNJWA0vLcK3mHWgdpaCzDHXmFsVv1TR3Fp9xKL2Zo9RvKGOvBWU4vsTqSLPx0zauPjVm0IXa9l3CaIVAlXEoppmaaGoWqzaqs/Mh4NMUvvgEZolBZyVLVpqkV0rT3Fi1JSpQr4pfUHVVNj4YLwCjUOzmltaIRhjsbUlYqSUhUgAVTNZFhgk1CL2JZgzprRwSgacBqTz3Ei/ItWhYDLtaBLc9Z7GHUvQp8ckry7TCZc2IKFDTTNNjZoWAK02plt9/JCS9AYxNd6bNInclVfcRdiSSdVnBSRR3tVLLfyBuVyKeQlfZjLuhIm5EX3OKgiFEbRdi5DIqfQE12nQSsaEaEoXpA7HimKy/A4JVt+JyuKld2VQ42W7vML7tnshYtWX8zC+7Z7IWKy7EX3IYEICINyPwGIBImsQbkyy4VZ+k6ND0MvNYKJYtqUDiBrLgOk0TW0YIDOFrYrC80aHAk7jVee/VsW00mnYxBtMNiji5rmFPw3ZPb009asNIORB3FczT8mKi0CrUS6MyBvIVZ8aGPHb6QKRhMvlbvg5qs6ah+X1O7Fz8JZt6iktrsGipbFlmJizHa3I8NqGykkADUUKYGxRqNVqK0Pzz26+O1W0/ia2kL097EW14dMtqyH4Knt+Xcx1HDPEHURzLUky81dLd00CVZMDl3fBvTbJt5CWZyFdiN3ppkfAVu5DU2CNjBGSz1IPZCNErSFXYCWsaArynS9hdFC9VtbI715tb7O/hHTFmFtAIJbXembSh9G8EI0SbTpRDSx3JTeTeCSyfAG5EnjkIHIRqMG5GIbqsSMdIWLShmrihEdyY7UigApXmH1VNAlreBis1/e+CUrYdV/FNNmfN8ErWpC75+JSXkt5Q92X8zC+7Z7IWlJZg7zC+7Z7IWKyIl+WkRey1BXBCI1K8yTo7NWjLhUctiunLGNFKETTgqseVY4cpoO9FRCoqU82nQuDXWKstpO1QIjthtwujdRU3zDR4LBwACsTDhrI4kIdMTDBnEYPxBebLUbOhI1Fm3agAq7pl+1V41py7c4reAcfUFRjaSSzcu6O3NAHWUqjqS7INxXkJfCXeUV0ydcNaXYulkPxYJ/FEA6g1QHSv/KZ6ZVF8Pqi9SA4Q7TIV6BawOaQRpSNcIcIna1SM0lZrY4bi13Ys9DVXdG6kOT0iJcjsLHUIOR1g7QhEvJmG5zDq6xqIQKQt+GSKPodjuSetNctNiIAT4QHSE2jNwljLYEoqStC9aksS9tNqaLKkCWZIbac3DgjukQ0aOknYBrKTrZ05jxQWQj3GFsb4Z+07sXp3wcj37npTI0KD4cRrd7gunaTSnn2ek3tXiBc5xqTU7SanrXbZYnW3iaJJOXKX+/UKrg9hizUOL4ERjtz2nqqkrSmRe2K1xa675VDd6ckrfA4gxAJ52mvqVmTtyYgmjYrx9Uk04goRc12af2/szxfe0PGirT1olpNEAbilSzdOHNPfIbHbXNF13GmBRqLa8vNtpeuO2Pw68keuk/nVfx+4OnfpdnUgagI/DZyEKlpa5TZqIxHSMEch+CnTUlsF7dxdn5YvJVGcskNZwR+ceGglLM7aBe67qTad+Cc68lyy28jgUEtCXLncU12cxtwbkFtd4Y7ikaG8jFZ0EiFDH+Wz2QtK3IxR3OH9hvshYrokFTajVo2mEtQC5wqhGl1sOloQa3CJFvBrqjkBtLzttcRRa0GmWdKtJbkQthxBzgEkg7CNSUZi34js3uS2Yp1nrWu6Bcj+HTdsutZ1SCsW0ycyTvKrPmyf32qnfWXuY9B7Ey0ooGcmSRI5KidU7OsrMfJd6J96y4/VDcfRHvT0kDGb8HPE9A7FsO5+vsWGHEGbLu9zVIyA7XQDbifUEbQMZcHF791K6D/3guzAG08GuUb4Ltjv5cTsRNjI7CK2TpE+VxJrD1tJy+ydW7JBBhne/lROxEWWO2LCJiuumvJoRUAayNp2JZxi18yDHO9ixb2kHw2KXtqIYwhsri1v1vrHM9GQVdsgfHcR9Vor0lC5ewCXE36QxgCTQuHuHArqNDjtcS2JmcmuJb0FM/YyX4goZdg+jLvtGvqXBiMH0TfzdqowrTmWZgO4U9StsthzvDgngAewpHGQ6x5O2xYOuGWnax5B66q01wdg2MDsZHbXofifUqjokJ+ot3hw9Yp1qKJJHNuISYjYvxv+hcmJW6KuYWDymnukLpGI6SoLpGIxG0Go47NxVeFORYRwLm9KsstKG/w23XeXD5J4jI9Ca2hHEI2bbsWCeQ802VwTdZWnAwEVo3jBIpgB2LCH7hdfxZkfwqHEcM+beMwpPRi947P2GWo1tLdHtknNy8wOSRXYaKKcsGGcQAvKrGtV0KI1zTQgjAnA8xXschGMRjXHAuANK1pXHPWqaLmm4yE1VHugayz7oVV9lNeanFH7VhUZVC7Kq4GvOr4krCstJNDGjY1o6litwW8kbh6liehLKNnSIEOlEqTn8PO6vLu7XqnOI286gyF6uKeJd1GBQyMWrjvKnGGW7Ol6zjshJd/DZjKViDgz+6tH+HkFor3Rx4BOk67Jai+CtKCSBHXndWJUroVAJob2e0dirWvoLQ3oUS7DwBBaHOrjjU6sk5yrseKlmnDuT67PeFPFUUWrPk82+Rp1x38A0epdjQiEfCixT+JNQK2FPJlWxcgaCwBkTXaQCqM7oLB7o4lxJJrW6Ne8p3hKnab6OH2R6yspyXZiSjF9xQboNLjNzz6A9ymboZK7Hel2I73YbQue7c46Sj1J8i4x4BMPRSWHiH0ndq6+Ssr5v8z/AHFFO7jm6VoxxtCGc+Wao8AwaLSvmvzxP1Ll2ikqfoyNz39qJmZG0LXwsbQjlPlgqJRZo1LA1EP8zj6ypfiOB5A6Xdqs/Cx5Tf3xXDrRhjOIwfiHatlPlhqJW+IoHkfmf2pY0ilCyK7uY8RrgBqo4DAbrx4JpfbcuM48KuzujPVVBpqZZEmmuDgWhpqailRgOp56E8cvIMkmqFps2Rg8dIWzBhPzaBzhehyshDijENcNeAIQu2rCl2irAAfqnDoQceC614v1ITviseI8jf8Av3rpzIw8IB4GR8YbiMulHPiF/iuB34KvGk4sPwmkDbqSuyihpTWwGcRztPP+oYHqThozpWYUMMiOqGEBp2MOW/H3IIHXs214Yrv4qrj3Nw4GnWstSnuTn8KvDHO1NM4Zh4OBwXWjtuNc3NI9oaOuIc+6GnE4YCpNfBxpwVjRqz3MriVdTtHFODjKj16Xm6tb9kepYhUk7vbPsN9kLE9kmhhgQqMChlZblE85RFjaAUWQGgFCLopJK7Ks5BrRbMPkq5MgUVcnBZu0ZLewWxlHcVFaFkd3HzsRlK4MIunGuIIxV2IzlVW4T80lDpifati9xBd3aLQAk4tGX4UNlLPjRAHiJEawgEVuEuBFQdVOhNGkcIPhvGsscOpLVm20wQWNJN9rQDQOOIwzApqXPqNqVdkVjuiwLOjDKPE/L2hB7RsKce4ubMEg5BwAoNgIcr77VadvQ/sWhazefof2IRnJef4A0mBWaMzxzj058/U9dfJOc1zJ4MP/AJUbbbI+t0O7F2LbbtPQ7sTPVlz9l/QMUBmaJTGuO87mN98Rd/JGJrix+Bht96NNt1nldRUjbch+UOtL1Jfi/g2KAY0OOt8yd8WEtfIweTGP+pCTB8dQvLb0rttsQj9I3pQzk/qYcY8CnaOiMKGw8h4ecGlz4ZFdeDaoWyxSNbehOlu2gww2lrgQHY0rgKHFLEW04flKunKdbOxZRjZTdZpHj03NCi+AU+kfwJHqKtmav+A1ztw7CoYgiZ9zduxr0UR6krpsZQiiN0pXwnvdve4+9XbOs6GA59DeaW0xOuupQQpSYd4MF3Gg9ZROFKxYLDfhOq6mJewAU5hUnNHexW1QZljhwVe1HckKeWGHBVLUdgE67h+klsUZI3MS4NEEsI4hMMUZKb7mWxzasuBBOHi+5LsgyjeCZ7ZPeTu9yV5R/J4JkJJ7jXI/Nw/sN9kLS1IO71D+w32QsVkRfcYjPBRGeCFRGuAJ2Id8OJNFrRt7GN9oVUL7QogzJrFcTUYkYIWhsWX4lrgGiVpWYiT0aMHRXshMcLgY57QRdaeVdcL1SepYLzorRXAqrodEuRYkN2Dq0I5w1taca9CTUe2wYremFHaKMObga58l2P51BG0KY5pAiFtdbWuBGOrlpnqsvKFsp04iO7+HQ/5qL+b9a5b/AA4Guai05q19tPN9avo5SDjERz/DkapuN+b9aif/AA7fqnIn/U/8ifLy1eWykDGIg/8Ax/G1Tj+mL+tYNA5nVOHi6L2p9vroOWyZsUIXyHm/+bHS8+td/IubH/22+j/tT2HLCUGw4o85i2BMNcWRJiooKlpfXddNApoNmtZrc47SUZtiJSK8c49QQuJFW3GSRG/Yr9kwc3c4HShXdQT2Yo7Y85Da1zSC41GDSLwoczStEyQrdhCXNHKvpE7khXIOJrSnMc+KHaRuwA5wmEIJaLhwVS1X4BWJaHya8yo2ocAmXcf6bLtgOxCaAckqWBmEyRHZJH6jd0dW2/vR3JZksuCPWw7vR3IBJZcEyJz8DbIfNQ/sN9kLFqQ+ah/Yb7IW1VE2MroALDuS++SF9MjDyOCEHwkVFODJ6k2tRCzbU53GLAhMaDEjuLRerdaGtJJNMTktulJz/IpzNd/U9DtMGXZ+QiGt3uhadgwcP6gnJcTbS2PTTXArmQm87sOoyNG+u/ghE1ZE691TLsrtbFAOdc8xiTr1r0BaWU5CzSl4PPIsnPj6B34Y7j6nqCOy0bpAhxmnyg57qY87l6TVZVN1HwS6S5Z5VdtMa5kf6RK0Ytojx5n/APMO1erLKrdR8B6fueTm0bQHjzHGVaPWVG+254Zxoo3y8Mf1L1yq3VHq+xul7njh0mmx9P0wmj1EqSHpJPk0a4P5wzDcagL1yN4J3H1JMmHYI9S/AvT9wPBtW0jrhj7Tae9T/GtojXBPD+6na5d3kuT4GxRQLpmK4ujGGCfJGOC7bIg+ESekf3V5rVPCuDNzRvKO7NsiGWs0OwDRTj70cFlBh5DWtGHggDpW5KegMF50RtNtQK7qnFaiaVQC4ta4nX4JApqFTSp4J4wFcidvJQe1jeKJNtGG/GoVSLAbEOBTUKjiAwUQu0ZYuOCNvkSMlBMy7wMBVFdwv0lOyIJaeZH3ipCGSV7xmkK+YuISPuMnsatcd7O5AJM4cEx2hymHcgzYFKblkJPwMkh81D+w32QsXUiO9s+w32QtK6IsbYkKgohTYPKKMzJQ+mKyfytAnBOaYtaV2L8Ihhodde1wc084P/roQp0SfYPo384IB62hOcaGCq75ULn6dnYtShSFqzYoDDbwu+u8qVo6STsuA6LLsAOXfGkngMU1xpJtQa66pOmw2Yn5hsQBzYToUNocKgAQmuOB2ue5bBRVs0p5OlsVnfxCiDOCB+I9ilh/xB2wx6Q95CYG2XB81D/lt7Fs2dBH0UP+W3sSZx4BjLkDM07r9C4/ZLT6nKdumo1wIvo9ivRbHgPpegw8MuQ3sXPxJL+Zh+gzsQyjwNjLkqnTeEM2PG8HsW/l5Layf3vVxtkwRlDaNwHuXfwCH5DTvAQyjwbF8g9+nMqQRediD4qWYtsg4APdrwanJ1kwTnBhn/Tb2LptlwQKdxh3dlxtOiiKlFeAOD5PPY1ulpoIZrzopZMvMzLL8N8JrQaEYl4POAms2HLeYg/y29iNyNlQYIPcobWXqF10UqQMKqikn2AoU9zz2ZsSKPDivJ5qNHUhU/ZrwORjtJqfWnu2XUcrNlSLXtFRrVIPYTUVPY8dmGxQca/vcqhv8/WvdJzRqG7xRlsShatgNYcsEckieLEGDaEZmRPFE5HSqKw4hFZqy20wogE3ZbhlitdmpobZDThppe604WVpDAiAYjqXiZlyFtsUtyJG5GjWfQ7TBcMKKrMyrTlReLSGkUdmTyRzo3K6ZPqA71oOgpj7Pw+SaIOy9rVZukraYlbg6QQ3DUhVBysbZI97Z9hvshYtSEw0woZ2sb7IW1QkyaLpG061A7SBqS52auqex43dDjqQtDtMaHW8DqKhfb42FWpWRBbkoolmCuSTND4MqvtonxSlaTi/4+YJwvmHEA5rgYetpT58Wi7kknSUFky2I0VugscAMS2uBG2h9anLUT+UaMH3G5pW6pZg6WwgOU2I0jA1YRitnS+X2v8AQKn05cD5x5GO8FlUtnTGB9f0SohprB2O6FulLg3VjyNKyiWPlnB2O6FsaYw/Jf0LdKXBupHkZliWDpjD8h/QFwdMWebf0DtW6cgZoaVblp5powuF+hwyJAwqNqSTpi3VCidA7VXfpA2KeVDLQcQ4kC64a+IAGew6k8YNdw3b2D9sGr0Tsp10DelRlrNJ5bwaa6ivHamWyo7XtBY4OFaVG0alSPYGrGSdtDK2JUcEm6YRLrahNsMYcEm6Z+AUGK+wkwLRJOKtQ44dXBBIMWjiiclFBJWa3F8G5mVGxBJmXzTJHiDBUYkIORt2Mo/KLL2EKO8Uyizr2SiiWQWnFMTxYJaHuGZoqtXNOZCZWwQ1uSX51pLiihWkeuWBGJlZc1zgQj/02rFDo6P8JLfcQf8AttWKlEynPwKqSyod12HMoJ+PQLuy4tXLm07o7tbG/cd7OiG6rBOKqWUOSrT80ofBPFPJSRpJDpFJFCCK7q7egp0i+ClyPDa6819A5teUfUeY4etRkrkaEsdxUdCaXQ2v8FznA15mVH75kcltG5WnzY9J3ahkQC/DI8WJQg5isN7cduN3HXUJmlX4LPYu5eUVBo7LeaHS7tXQ0flvNN6+1ELyy+gLm+SkLDl/Ms6FsWNL+Zh+iFc7otGIFjZvkriyoHmofoN7Fv4BCGUKH6DexTF64L1qNm+TBKM1MZ6LexdiA3yW9AXBjDaFG6cYM3AcQjiwZ+5M9goaAZHUFLKMNBvCHvtWCM4jB+IdqOWLNQoopDe15aReuuBu1yrTLJX0lSZDUlbL7BhwSZpiOQU/xIGHBIemQ5JTiN2jyiJ4R3onZRzUEGBecd6KykvSqaxKNTGYXcmytVDNnlBTyBwKTyWXoLMu6jllpxwRguPGUEym8kyi1yHTUuTiFeeaFdNdgnZND5YDaSsuP8iF/wBtqxXLGZ/h4P3UP2AsTEwDbUiSORmuLElXhwvBNLrNcRQ4KZtl0AxU4bI6dR3II2UOSpotKqCUhFopVSRIZSUPexO4YBANI4Adeu4PaGl31odfCH2TgeY8yPgYBUbWl7zb7fnIZvN2EZOYRrBBIopYbmtUItogGFeBpEFLtA5xfQggUGzOvah0vMWgRyQWg5C4P6kVdQR8PAMNrmg6rz3VFea6BwRuCcErm14KRgq3FS5aJ8cj8MIK5LWXOObV8y5hr4N1p41BTJeC3fQ6kv8AILhH/Ni6+x4+uajH7IA9blyLFec5iZ9Jo95R98w0a1wZ1m0LKcxcYAT5P7Yswd8UD+lb+TrNfdTvjO9zUYM8zaFybQZtRznyDGHAKGjMLXDJ3xohXbdG4PmWcTEd63K+bTZtWvjRvP0LZS5DUeCKT0chF7QYUChIHzWVTnUuT9Y1iQ4DA2GGjWS1gZXE0wGytElQp6uV4c904V1qST0vdAf3OPwcK0cNtDiNx/uq6XuT1Gj0KOKBefaZGrSmeBpFDijBw6UD0oaxzCajJVaJpnlkqeUd6KwCgoNHneUYkG1CHkxBNNxCkkNe9SR4OK5kmHHelXcr9JJXlKOPrUjmkOUUcpvJJdwZHzUbHKWPmoWpxD1Gx/8Ah4P3UP2AsWWP/wAPB+6h+wFicQdTBGxcmCNiEG3QuHW6plqYX7nRYWIGbbXJtlA1MOEKNw2oG61yqloWg4sIGAdgTs3INpbhpixa0RsZzzCJaWucG0zxdgNxz5sVBLWfNkeG4bKxB7hgrD7MbiWucHasqVrUVGvELGvmG5Pb+/wqH6FbkjBZM0fpD/MPYrMtZ0w0EXmOqa1e55O4cyqmZmfLb+/wLkx5nzg6f9qNe6Nk+GEhZ0fV3Docs+LI+2B6J/ShndpjztOv3LV6Oc4x6D2oY+6Bfs/3CosqN5cIbmDsXTbJi+eaN0MIOGRfPP8AzfqXQgPOcaJ6Tu1Gvf7Gv2+4ZFkxNcw7g0D3rZscnOPF4GiEtkzriRPTKJyNiwXs5b4t4Oxo/C5QbRnUoV7/AGD/AM+52LAa7Du0Yk5C/mdSRrZMUOuRIbmOZUUeSXCuqpGWGG87UwxZNrXNDS7E51FfUj0KxGvYL1XYYXjUhPBiSVnl0CbjQzVhI5tSKvt+M9tHZpgtWwGsrQIHFkaalTITBoHSrC52KabOksMCluM0txGas2dbj2mjhhtRqwJ0G5kXTQhSSkIZrcvPw4tKlE2SQLcEKHvYBzRFVVbCvEonFs9wJOahuhtSgBdwHPwbpVNrUVnYZdioGSZIqnsWj0Kx/mIP3UP2AsXdks7xB+6h+wFtUskWXyrNipRYTQtmVj+SfSb2rkyUY+L+ZvaoHemuSBwC6YQuzZ0XyPzN7Vr4ui+R+ZvahTDceTd5ozp7lBa0/CLGNhxGupyqhr6GoxIcG02Li1bMjmDEDWGpYQOUzo8IesKazbNjBjQWavKb2pNTLwhW48gR0xvPB3vC4dNHyXdHaU1iQieR1t7Vv4DE8jrb2qXz8BuHImRp67mx/Q39SgNqjyInQz9SfPgETyOtvas+Lonkdbe1PF7bxEaXiQhi0q/Rxehn6lv4wPmo3ot/Unz4vieT1t7Vv4BE8nrb2psvygx/MIfw8+ai9De1di0D5uL0N7U9fAYnk9be1Z8BieT1t7VsvymxX4hJE99SKPwDtRazJgOa4ARbxBzhkMuihPK1HBMIkonk9be1XJyDE+ChjWVJe4kVbruiuewLJ2+xn8quxKmT31myqbJJ1GIDEsaMXsNzKleUzZvTDLyUQNpd629q0U+Away3YLtV1apetG61qZZ+z4pODPzN7UvW1Y0dzTdhk/iZ73J1Fja8o3sL7CHlEIki27WiqytgzQNTCPpw/wBSYpWyIxbjD/MztRpkU0I8wx0M1bUK9Z2kbmYOR6e0fjHKH+Zn6kHjaLzHmvzw/wBSehLGGTttkQUKyck2vFQlhujs208mEf5kL9aJyMtONwME/wAyF+tCmHJEEaSeDQZKKI8twTVKy8Y+FC/ND/UpotgOfmzrb2rMwRssd5hfds9kLETkbKc2GwUyY0ZjU0c6xUIn/9k="/>
          <p:cNvSpPr>
            <a:spLocks noChangeAspect="1" noChangeArrowheads="1"/>
          </p:cNvSpPr>
          <p:nvPr/>
        </p:nvSpPr>
        <p:spPr bwMode="auto">
          <a:xfrm>
            <a:off x="492760" y="9525"/>
            <a:ext cx="487680" cy="36576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30622" tIns="65311" rIns="130622" bIns="65311" numCol="1" anchor="t" anchorCtr="0" compatLnSpc="1">
            <a:prstTxWarp prst="textNoShape">
              <a:avLst/>
            </a:prstTxWarp>
          </a:bodyPr>
          <a:lstStyle/>
          <a:p>
            <a:endParaRPr lang="en-US">
              <a:solidFill>
                <a:prstClr val="black"/>
              </a:solidFill>
            </a:endParaRPr>
          </a:p>
        </p:txBody>
      </p:sp>
      <p:pic>
        <p:nvPicPr>
          <p:cNvPr id="24" name="Picture 23"/>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6949440" y="-29895"/>
            <a:ext cx="7716643" cy="3922396"/>
          </a:xfrm>
          <a:prstGeom prst="rect">
            <a:avLst/>
          </a:prstGeom>
        </p:spPr>
      </p:pic>
      <p:pic>
        <p:nvPicPr>
          <p:cNvPr id="25" name="Content Placeholder 3"/>
          <p:cNvPicPr>
            <a:picLocks noChangeAspect="1"/>
          </p:cNvPicPr>
          <p:nvPr/>
        </p:nvPicPr>
        <p:blipFill>
          <a:blip r:embed="rId5">
            <a:grayscl/>
            <a:extLst>
              <a:ext uri="{28A0092B-C50C-407E-A947-70E740481C1C}">
                <a14:useLocalDpi xmlns:a14="http://schemas.microsoft.com/office/drawing/2010/main" val="0"/>
              </a:ext>
            </a:extLst>
          </a:blip>
          <a:srcRect/>
          <a:stretch>
            <a:fillRect/>
          </a:stretch>
        </p:blipFill>
        <p:spPr>
          <a:xfrm>
            <a:off x="-121920" y="3839387"/>
            <a:ext cx="7071360" cy="4432654"/>
          </a:xfrm>
          <a:prstGeom prst="rect">
            <a:avLst/>
          </a:prstGeom>
        </p:spPr>
      </p:pic>
      <p:pic>
        <p:nvPicPr>
          <p:cNvPr id="26" name="Picture 6" descr="http://upload.wikimedia.org/wikipedia/commons/a/a3/Ford-field-ambulance.jpg"/>
          <p:cNvPicPr>
            <a:picLocks noChangeAspect="1" noChangeArrowheads="1"/>
          </p:cNvPicPr>
          <p:nvPr/>
        </p:nvPicPr>
        <p:blipFill>
          <a:blip r:embed="rId6">
            <a:grayscl/>
            <a:extLst>
              <a:ext uri="{28A0092B-C50C-407E-A947-70E740481C1C}">
                <a14:useLocalDpi xmlns:a14="http://schemas.microsoft.com/office/drawing/2010/main" val="0"/>
              </a:ext>
            </a:extLst>
          </a:blip>
          <a:srcRect/>
          <a:stretch>
            <a:fillRect/>
          </a:stretch>
        </p:blipFill>
        <p:spPr bwMode="auto">
          <a:xfrm>
            <a:off x="6913757" y="3885107"/>
            <a:ext cx="7716643" cy="438802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www.inboundmarketingsquad.com/Portals/160310/images/1-1-presentation.jpg"/>
          <p:cNvPicPr>
            <a:picLocks noChangeAspect="1" noChangeArrowheads="1"/>
          </p:cNvPicPr>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276303" y="2618871"/>
            <a:ext cx="6477000" cy="3722788"/>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p:cNvGrpSpPr/>
          <p:nvPr/>
        </p:nvGrpSpPr>
        <p:grpSpPr>
          <a:xfrm>
            <a:off x="3930127" y="1951013"/>
            <a:ext cx="7437125" cy="5995397"/>
            <a:chOff x="1805070" y="951567"/>
            <a:chExt cx="4114800" cy="3477734"/>
          </a:xfrm>
        </p:grpSpPr>
        <p:sp>
          <p:nvSpPr>
            <p:cNvPr id="28" name="Rounded Rectangle 27"/>
            <p:cNvSpPr/>
            <p:nvPr/>
          </p:nvSpPr>
          <p:spPr>
            <a:xfrm>
              <a:off x="1805070" y="951567"/>
              <a:ext cx="4114800" cy="3199329"/>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Box 29"/>
            <p:cNvSpPr txBox="1"/>
            <p:nvPr/>
          </p:nvSpPr>
          <p:spPr>
            <a:xfrm>
              <a:off x="2017795" y="1305006"/>
              <a:ext cx="3886200" cy="3124295"/>
            </a:xfrm>
            <a:prstGeom prst="rect">
              <a:avLst/>
            </a:prstGeom>
            <a:noFill/>
          </p:spPr>
          <p:txBody>
            <a:bodyPr wrap="square" rtlCol="0">
              <a:spAutoFit/>
            </a:bodyPr>
            <a:lstStyle/>
            <a:p>
              <a:r>
                <a:rPr lang="en-US" sz="4300" dirty="0">
                  <a:solidFill>
                    <a:prstClr val="black"/>
                  </a:solidFill>
                </a:rPr>
                <a:t>Difficulty in </a:t>
              </a:r>
              <a:r>
                <a:rPr lang="en-US" sz="4300" b="1" dirty="0">
                  <a:solidFill>
                    <a:prstClr val="black"/>
                  </a:solidFill>
                </a:rPr>
                <a:t>handling the emotional obstacles </a:t>
              </a:r>
              <a:r>
                <a:rPr lang="en-US" sz="4300" dirty="0">
                  <a:solidFill>
                    <a:prstClr val="black"/>
                  </a:solidFill>
                </a:rPr>
                <a:t>encountered abroad is frequently discussed in </a:t>
              </a:r>
              <a:r>
                <a:rPr lang="en-US" sz="4300" b="1" dirty="0">
                  <a:solidFill>
                    <a:prstClr val="black"/>
                  </a:solidFill>
                </a:rPr>
                <a:t>post-trip debriefing, </a:t>
              </a:r>
              <a:r>
                <a:rPr lang="en-US" sz="4300" dirty="0">
                  <a:solidFill>
                    <a:prstClr val="black"/>
                  </a:solidFill>
                </a:rPr>
                <a:t>yet this is rarely addressed in pre-trip preparation</a:t>
              </a:r>
              <a:endParaRPr lang="en-US" sz="4300" b="1" dirty="0">
                <a:solidFill>
                  <a:prstClr val="black"/>
                </a:solidFill>
              </a:endParaRPr>
            </a:p>
            <a:p>
              <a:endParaRPr lang="en-US" sz="4300" dirty="0">
                <a:solidFill>
                  <a:prstClr val="black"/>
                </a:solidFill>
              </a:endParaRPr>
            </a:p>
          </p:txBody>
        </p:sp>
      </p:grpSp>
    </p:spTree>
    <p:extLst>
      <p:ext uri="{BB962C8B-B14F-4D97-AF65-F5344CB8AC3E}">
        <p14:creationId xmlns:p14="http://schemas.microsoft.com/office/powerpoint/2010/main" val="1720766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74419" y="597504"/>
            <a:ext cx="1633901" cy="2994220"/>
          </a:xfrm>
          <a:prstGeom prst="rect">
            <a:avLst/>
          </a:prstGeom>
          <a:noFill/>
        </p:spPr>
        <p:txBody>
          <a:bodyPr wrap="square" lIns="130622" tIns="65311" rIns="130622" bIns="65311" rtlCol="0">
            <a:spAutoFit/>
          </a:bodyPr>
          <a:lstStyle/>
          <a:p>
            <a:r>
              <a:rPr lang="en-US" sz="18600" dirty="0">
                <a:solidFill>
                  <a:prstClr val="black"/>
                </a:solidFill>
              </a:rPr>
              <a:t>+</a:t>
            </a:r>
          </a:p>
        </p:txBody>
      </p:sp>
      <p:sp>
        <p:nvSpPr>
          <p:cNvPr id="9" name="TextBox 8"/>
          <p:cNvSpPr txBox="1"/>
          <p:nvPr/>
        </p:nvSpPr>
        <p:spPr>
          <a:xfrm>
            <a:off x="7457493" y="4822842"/>
            <a:ext cx="2579077" cy="2440222"/>
          </a:xfrm>
          <a:prstGeom prst="rect">
            <a:avLst/>
          </a:prstGeom>
          <a:noFill/>
        </p:spPr>
        <p:txBody>
          <a:bodyPr wrap="square" lIns="130622" tIns="65311" rIns="130622" bIns="65311" rtlCol="0">
            <a:spAutoFit/>
          </a:bodyPr>
          <a:lstStyle/>
          <a:p>
            <a:r>
              <a:rPr lang="en-US" sz="15000" dirty="0">
                <a:solidFill>
                  <a:prstClr val="black"/>
                </a:solidFill>
                <a:sym typeface="Wingdings" pitchFamily="2" charset="2"/>
              </a:rPr>
              <a:t></a:t>
            </a:r>
            <a:endParaRPr lang="en-US" sz="15000" dirty="0">
              <a:solidFill>
                <a:prstClr val="black"/>
              </a:solidFill>
            </a:endParaRPr>
          </a:p>
        </p:txBody>
      </p:sp>
      <p:sp>
        <p:nvSpPr>
          <p:cNvPr id="2" name="Rectangle 1"/>
          <p:cNvSpPr/>
          <p:nvPr/>
        </p:nvSpPr>
        <p:spPr>
          <a:xfrm>
            <a:off x="508000" y="3108960"/>
            <a:ext cx="13776960" cy="2117056"/>
          </a:xfrm>
          <a:prstGeom prst="rect">
            <a:avLst/>
          </a:prstGeom>
        </p:spPr>
        <p:txBody>
          <a:bodyPr wrap="square" lIns="130622" tIns="65311" rIns="130622" bIns="65311">
            <a:spAutoFit/>
          </a:bodyPr>
          <a:lstStyle/>
          <a:p>
            <a:pPr algn="just"/>
            <a:r>
              <a:rPr lang="en-US" sz="4300" dirty="0" smtClean="0">
                <a:solidFill>
                  <a:prstClr val="black"/>
                </a:solidFill>
                <a:latin typeface="+mj-lt"/>
                <a:cs typeface="Arial" pitchFamily="34" charset="0"/>
              </a:rPr>
              <a:t>Can we use simulation </a:t>
            </a:r>
            <a:r>
              <a:rPr lang="en-US" sz="4300" dirty="0">
                <a:solidFill>
                  <a:prstClr val="black"/>
                </a:solidFill>
                <a:latin typeface="+mj-lt"/>
                <a:cs typeface="Arial" pitchFamily="34" charset="0"/>
              </a:rPr>
              <a:t>to </a:t>
            </a:r>
            <a:r>
              <a:rPr lang="en-US" sz="4300" dirty="0" smtClean="0">
                <a:solidFill>
                  <a:prstClr val="black"/>
                </a:solidFill>
                <a:latin typeface="+mj-lt"/>
                <a:cs typeface="Arial" pitchFamily="34" charset="0"/>
              </a:rPr>
              <a:t>prepare for </a:t>
            </a:r>
            <a:r>
              <a:rPr lang="en-US" sz="4300" dirty="0">
                <a:solidFill>
                  <a:prstClr val="black"/>
                </a:solidFill>
                <a:latin typeface="+mj-lt"/>
                <a:cs typeface="Arial" pitchFamily="34" charset="0"/>
              </a:rPr>
              <a:t>common </a:t>
            </a:r>
            <a:r>
              <a:rPr lang="en-US" sz="4300" i="1" dirty="0">
                <a:solidFill>
                  <a:prstClr val="black"/>
                </a:solidFill>
                <a:latin typeface="+mj-lt"/>
                <a:cs typeface="Arial" pitchFamily="34" charset="0"/>
              </a:rPr>
              <a:t>emotional</a:t>
            </a:r>
            <a:r>
              <a:rPr lang="en-US" sz="4300" dirty="0">
                <a:solidFill>
                  <a:prstClr val="black"/>
                </a:solidFill>
                <a:latin typeface="+mj-lt"/>
                <a:cs typeface="Arial" pitchFamily="34" charset="0"/>
              </a:rPr>
              <a:t> challenges encountered abroad, rather than just medical preparation?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7040" y="869806"/>
            <a:ext cx="3738880" cy="1964834"/>
          </a:xfrm>
          <a:prstGeom prst="ellipse">
            <a:avLst/>
          </a:prstGeom>
          <a:ln w="76200" cmpd="sng">
            <a:solidFill>
              <a:schemeClr val="tx1"/>
            </a:solidFill>
          </a:ln>
        </p:spPr>
      </p:pic>
      <p:pic>
        <p:nvPicPr>
          <p:cNvPr id="11" name="Content Placeholder 7" descr="phot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21921" y="822960"/>
            <a:ext cx="3917003" cy="2194560"/>
          </a:xfrm>
          <a:prstGeom prst="ellipse">
            <a:avLst/>
          </a:prstGeom>
          <a:ln w="63500" cap="rnd">
            <a:solidFill>
              <a:schemeClr val="tx1"/>
            </a:solidFill>
          </a:ln>
          <a:effectLst/>
          <a:scene3d>
            <a:camera prst="orthographicFront"/>
            <a:lightRig rig="contrasting" dir="t">
              <a:rot lat="0" lon="0" rev="3000000"/>
            </a:lightRig>
          </a:scene3d>
          <a:sp3d contourW="7620">
            <a:bevelT w="95250" h="31750"/>
            <a:contourClr>
              <a:srgbClr val="333333"/>
            </a:contourClr>
          </a:sp3d>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14390" y="822959"/>
            <a:ext cx="3694090" cy="2077926"/>
          </a:xfrm>
          <a:prstGeom prst="ellipse">
            <a:avLst/>
          </a:prstGeom>
          <a:ln w="63500" cap="rnd">
            <a:solidFill>
              <a:schemeClr val="tx1"/>
            </a:solidFill>
          </a:ln>
          <a:effectLst/>
          <a:scene3d>
            <a:camera prst="orthographicFront"/>
            <a:lightRig rig="contrasting" dir="t">
              <a:rot lat="0" lon="0" rev="3000000"/>
            </a:lightRig>
          </a:scene3d>
          <a:sp3d contourW="7620">
            <a:bevelT w="95250" h="31750"/>
            <a:contourClr>
              <a:srgbClr val="333333"/>
            </a:contourClr>
          </a:sp3d>
        </p:spPr>
      </p:pic>
      <p:sp>
        <p:nvSpPr>
          <p:cNvPr id="13" name="TextBox 12"/>
          <p:cNvSpPr txBox="1"/>
          <p:nvPr/>
        </p:nvSpPr>
        <p:spPr>
          <a:xfrm>
            <a:off x="9216979" y="597504"/>
            <a:ext cx="1633901" cy="2994220"/>
          </a:xfrm>
          <a:prstGeom prst="rect">
            <a:avLst/>
          </a:prstGeom>
          <a:noFill/>
        </p:spPr>
        <p:txBody>
          <a:bodyPr wrap="square" lIns="130622" tIns="65311" rIns="130622" bIns="65311" rtlCol="0">
            <a:spAutoFit/>
          </a:bodyPr>
          <a:lstStyle/>
          <a:p>
            <a:r>
              <a:rPr lang="en-US" sz="18600" dirty="0">
                <a:solidFill>
                  <a:prstClr val="black"/>
                </a:solidFill>
              </a:rPr>
              <a:t>+</a:t>
            </a:r>
          </a:p>
        </p:txBody>
      </p:sp>
      <p:grpSp>
        <p:nvGrpSpPr>
          <p:cNvPr id="10" name="Group 9"/>
          <p:cNvGrpSpPr/>
          <p:nvPr/>
        </p:nvGrpSpPr>
        <p:grpSpPr>
          <a:xfrm>
            <a:off x="10538707" y="4572000"/>
            <a:ext cx="3205427" cy="2941907"/>
            <a:chOff x="10777693" y="12063810"/>
            <a:chExt cx="4876800" cy="4876800"/>
          </a:xfrm>
        </p:grpSpPr>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20655" y="12439429"/>
              <a:ext cx="319087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777693" y="12063810"/>
              <a:ext cx="4876800" cy="4876800"/>
            </a:xfrm>
            <a:prstGeom prst="rect">
              <a:avLst/>
            </a:prstGeom>
          </p:spPr>
        </p:pic>
      </p:grpSp>
    </p:spTree>
    <p:extLst>
      <p:ext uri="{BB962C8B-B14F-4D97-AF65-F5344CB8AC3E}">
        <p14:creationId xmlns:p14="http://schemas.microsoft.com/office/powerpoint/2010/main" val="2078150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48723" y="4393244"/>
            <a:ext cx="2534371" cy="1667959"/>
          </a:xfrm>
          <a:prstGeom prst="rect">
            <a:avLst/>
          </a:prstGeom>
        </p:spPr>
      </p:pic>
      <p:sp>
        <p:nvSpPr>
          <p:cNvPr id="2" name="Title 1"/>
          <p:cNvSpPr>
            <a:spLocks noGrp="1"/>
          </p:cNvSpPr>
          <p:nvPr>
            <p:ph type="title"/>
          </p:nvPr>
        </p:nvSpPr>
        <p:spPr>
          <a:xfrm>
            <a:off x="635546" y="0"/>
            <a:ext cx="13625507" cy="1371600"/>
          </a:xfrm>
        </p:spPr>
        <p:txBody>
          <a:bodyPr/>
          <a:lstStyle/>
          <a:p>
            <a:r>
              <a:rPr lang="en-US" dirty="0" smtClean="0"/>
              <a:t>SUGAR and Spin Off Investigators</a:t>
            </a:r>
            <a:endParaRPr lang="en-US" dirty="0"/>
          </a:p>
        </p:txBody>
      </p:sp>
      <p:pic>
        <p:nvPicPr>
          <p:cNvPr id="5" name="Picture 18" descr="Description: http://www.seeklogo.com/images/C/Cincinnati_Children_s_Hospital_Medical_Center-logo-90DE9FF33C-seeklogo.com.gif"/>
          <p:cNvPicPr>
            <a:picLocks noChangeAspect="1" noChangeArrowheads="1"/>
          </p:cNvPicPr>
          <p:nvPr/>
        </p:nvPicPr>
        <p:blipFill>
          <a:blip r:embed="rId4">
            <a:extLst>
              <a:ext uri="{28A0092B-C50C-407E-A947-70E740481C1C}">
                <a14:useLocalDpi xmlns:a14="http://schemas.microsoft.com/office/drawing/2010/main" val="0"/>
              </a:ext>
            </a:extLst>
          </a:blip>
          <a:srcRect l="4724" t="24409" b="23622"/>
          <a:stretch>
            <a:fillRect/>
          </a:stretch>
        </p:blipFill>
        <p:spPr bwMode="auto">
          <a:xfrm>
            <a:off x="7831362" y="1097281"/>
            <a:ext cx="2617285" cy="10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l_fi" descr="Description: http://sai-rho.rso.wisc.edu/images/uw_crest.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8502" y="1097281"/>
            <a:ext cx="856059" cy="9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Description: http://www.brightnewideas.org/wp-content/uploads/2008/02/umin-logo.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211" b="89474" l="0" r="100000"/>
                    </a14:imgEffect>
                  </a14:imgLayer>
                </a14:imgProps>
              </a:ext>
              <a:ext uri="{28A0092B-C50C-407E-A947-70E740481C1C}">
                <a14:useLocalDpi xmlns:a14="http://schemas.microsoft.com/office/drawing/2010/main" val="0"/>
              </a:ext>
            </a:extLst>
          </a:blip>
          <a:srcRect/>
          <a:stretch>
            <a:fillRect/>
          </a:stretch>
        </p:blipFill>
        <p:spPr bwMode="auto">
          <a:xfrm>
            <a:off x="4954588" y="1188720"/>
            <a:ext cx="1141413" cy="816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Description: http://upload.wikimedia.org/wikipedia/en/7/76/Mayo-clinic-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42325" y="3666994"/>
            <a:ext cx="1965938" cy="1407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descr="Description: http://www.jensconstruction.com/images/MCW-green.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5546" y="4781044"/>
            <a:ext cx="2174358" cy="122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4098857" y="2011680"/>
            <a:ext cx="3940334" cy="1931108"/>
          </a:xfrm>
          <a:prstGeom prst="rect">
            <a:avLst/>
          </a:prstGeom>
          <a:noFill/>
        </p:spPr>
        <p:txBody>
          <a:bodyPr wrap="square" lIns="130622" tIns="65311" rIns="130622" bIns="65311" rtlCol="0">
            <a:spAutoFit/>
          </a:bodyPr>
          <a:lstStyle/>
          <a:p>
            <a:r>
              <a:rPr lang="en-US" b="1" dirty="0" smtClean="0"/>
              <a:t>Michael Pitt, MD</a:t>
            </a:r>
            <a:r>
              <a:rPr lang="en-US" dirty="0" smtClean="0"/>
              <a:t/>
            </a:r>
            <a:br>
              <a:rPr lang="en-US" dirty="0" smtClean="0"/>
            </a:br>
            <a:r>
              <a:rPr lang="en-US" sz="1800" dirty="0" smtClean="0"/>
              <a:t>Cindy Howard, MD</a:t>
            </a:r>
          </a:p>
          <a:p>
            <a:r>
              <a:rPr lang="en-US" sz="1800" dirty="0" smtClean="0"/>
              <a:t>Tina Slusher, MD</a:t>
            </a:r>
          </a:p>
          <a:p>
            <a:r>
              <a:rPr lang="en-US" sz="1800" dirty="0" smtClean="0"/>
              <a:t>Brinda Desai, MD</a:t>
            </a:r>
          </a:p>
          <a:p>
            <a:r>
              <a:rPr lang="en-US" sz="1800" dirty="0" smtClean="0"/>
              <a:t>Andrew </a:t>
            </a:r>
            <a:r>
              <a:rPr lang="en-US" sz="1800" dirty="0" err="1" smtClean="0"/>
              <a:t>Kiragu</a:t>
            </a:r>
            <a:r>
              <a:rPr lang="en-US" sz="1800" dirty="0" smtClean="0"/>
              <a:t>, MD</a:t>
            </a:r>
          </a:p>
          <a:p>
            <a:endParaRPr lang="en-US" dirty="0" smtClean="0"/>
          </a:p>
        </p:txBody>
      </p:sp>
      <p:sp>
        <p:nvSpPr>
          <p:cNvPr id="13" name="TextBox 12"/>
          <p:cNvSpPr txBox="1"/>
          <p:nvPr/>
        </p:nvSpPr>
        <p:spPr>
          <a:xfrm>
            <a:off x="158523" y="2018253"/>
            <a:ext cx="3541280" cy="2693496"/>
          </a:xfrm>
          <a:prstGeom prst="rect">
            <a:avLst/>
          </a:prstGeom>
          <a:noFill/>
        </p:spPr>
        <p:txBody>
          <a:bodyPr wrap="square" lIns="130622" tIns="65311" rIns="130622" bIns="65311" rtlCol="0">
            <a:spAutoFit/>
          </a:bodyPr>
          <a:lstStyle/>
          <a:p>
            <a:r>
              <a:rPr lang="en-US" b="1" dirty="0" smtClean="0"/>
              <a:t>Sabrina Butteris, MD</a:t>
            </a:r>
          </a:p>
          <a:p>
            <a:r>
              <a:rPr lang="en-US" sz="1800" dirty="0" smtClean="0"/>
              <a:t>Laura Houser, MD</a:t>
            </a:r>
          </a:p>
          <a:p>
            <a:r>
              <a:rPr lang="en-US" sz="1800" dirty="0" smtClean="0"/>
              <a:t>Scott Hagen, MD</a:t>
            </a:r>
          </a:p>
          <a:p>
            <a:r>
              <a:rPr lang="en-US" sz="1800" dirty="0" smtClean="0"/>
              <a:t>Sarah Webber, MD</a:t>
            </a:r>
          </a:p>
          <a:p>
            <a:r>
              <a:rPr lang="en-US" sz="1800" dirty="0" smtClean="0"/>
              <a:t>Katy Miller, MD</a:t>
            </a:r>
          </a:p>
          <a:p>
            <a:r>
              <a:rPr lang="en-US" sz="1800" dirty="0" smtClean="0"/>
              <a:t>Amanda Becker, MD</a:t>
            </a:r>
            <a:br>
              <a:rPr lang="en-US" sz="1800" dirty="0" smtClean="0"/>
            </a:br>
            <a:r>
              <a:rPr lang="en-US" sz="1800" dirty="0" smtClean="0"/>
              <a:t>Lisa </a:t>
            </a:r>
            <a:r>
              <a:rPr lang="en-US" sz="1800" dirty="0" err="1" smtClean="0"/>
              <a:t>Umphrey</a:t>
            </a:r>
            <a:r>
              <a:rPr lang="en-US" sz="1800" dirty="0" smtClean="0"/>
              <a:t>, MD</a:t>
            </a:r>
          </a:p>
          <a:p>
            <a:r>
              <a:rPr lang="en-US" sz="1800" dirty="0" smtClean="0"/>
              <a:t>Heather </a:t>
            </a:r>
            <a:r>
              <a:rPr lang="en-US" sz="1800" dirty="0" err="1" smtClean="0"/>
              <a:t>Peto</a:t>
            </a:r>
            <a:r>
              <a:rPr lang="en-US" sz="1800" dirty="0" smtClean="0"/>
              <a:t>, MD</a:t>
            </a:r>
          </a:p>
          <a:p>
            <a:r>
              <a:rPr lang="en-US" sz="1800" dirty="0" smtClean="0"/>
              <a:t>Cynthia Anderson, MD </a:t>
            </a:r>
          </a:p>
        </p:txBody>
      </p:sp>
      <p:sp>
        <p:nvSpPr>
          <p:cNvPr id="14" name="TextBox 13"/>
          <p:cNvSpPr txBox="1"/>
          <p:nvPr/>
        </p:nvSpPr>
        <p:spPr>
          <a:xfrm>
            <a:off x="7418869" y="5043050"/>
            <a:ext cx="3940334" cy="754504"/>
          </a:xfrm>
          <a:prstGeom prst="rect">
            <a:avLst/>
          </a:prstGeom>
          <a:noFill/>
        </p:spPr>
        <p:txBody>
          <a:bodyPr wrap="square" lIns="130622" tIns="65311" rIns="130622" bIns="65311" rtlCol="0">
            <a:spAutoFit/>
          </a:bodyPr>
          <a:lstStyle/>
          <a:p>
            <a:r>
              <a:rPr lang="en-US" sz="1800" dirty="0" smtClean="0"/>
              <a:t>Molly Shane, MD</a:t>
            </a:r>
          </a:p>
          <a:p>
            <a:endParaRPr lang="en-US" dirty="0" smtClean="0"/>
          </a:p>
        </p:txBody>
      </p:sp>
      <p:sp>
        <p:nvSpPr>
          <p:cNvPr id="15" name="TextBox 14"/>
          <p:cNvSpPr txBox="1"/>
          <p:nvPr/>
        </p:nvSpPr>
        <p:spPr>
          <a:xfrm>
            <a:off x="70193" y="6208711"/>
            <a:ext cx="4248736" cy="1308502"/>
          </a:xfrm>
          <a:prstGeom prst="rect">
            <a:avLst/>
          </a:prstGeom>
          <a:noFill/>
        </p:spPr>
        <p:txBody>
          <a:bodyPr wrap="square" lIns="130622" tIns="65311" rIns="130622" bIns="65311" rtlCol="0">
            <a:spAutoFit/>
          </a:bodyPr>
          <a:lstStyle/>
          <a:p>
            <a:r>
              <a:rPr lang="en-US" sz="1800" dirty="0" smtClean="0"/>
              <a:t>Nicole St. Clair, MD</a:t>
            </a:r>
          </a:p>
          <a:p>
            <a:r>
              <a:rPr lang="en-US" sz="1800" dirty="0" smtClean="0"/>
              <a:t>Jacquelyn </a:t>
            </a:r>
            <a:r>
              <a:rPr lang="en-US" sz="1800" dirty="0" err="1" smtClean="0"/>
              <a:t>Kuzminksi</a:t>
            </a:r>
            <a:r>
              <a:rPr lang="en-US" sz="1800" dirty="0" smtClean="0"/>
              <a:t>, MD</a:t>
            </a:r>
            <a:br>
              <a:rPr lang="en-US" sz="1800" dirty="0" smtClean="0"/>
            </a:br>
            <a:r>
              <a:rPr lang="en-US" sz="1800" dirty="0" smtClean="0"/>
              <a:t>Lindsey Troy, MD</a:t>
            </a:r>
          </a:p>
          <a:p>
            <a:endParaRPr lang="en-US" dirty="0" smtClean="0"/>
          </a:p>
        </p:txBody>
      </p:sp>
      <p:sp>
        <p:nvSpPr>
          <p:cNvPr id="16" name="TextBox 15"/>
          <p:cNvSpPr txBox="1"/>
          <p:nvPr/>
        </p:nvSpPr>
        <p:spPr>
          <a:xfrm>
            <a:off x="4107846" y="4985276"/>
            <a:ext cx="4248736" cy="962894"/>
          </a:xfrm>
          <a:prstGeom prst="rect">
            <a:avLst/>
          </a:prstGeom>
          <a:noFill/>
        </p:spPr>
        <p:txBody>
          <a:bodyPr wrap="square" lIns="130622" tIns="65311" rIns="130622" bIns="65311" rtlCol="0">
            <a:spAutoFit/>
          </a:bodyPr>
          <a:lstStyle/>
          <a:p>
            <a:r>
              <a:rPr lang="en-US" sz="1800" dirty="0" smtClean="0"/>
              <a:t>Philip Fischer, MD</a:t>
            </a:r>
          </a:p>
          <a:p>
            <a:r>
              <a:rPr lang="en-US" sz="1800" dirty="0" smtClean="0"/>
              <a:t>Jane Rosenman, MD</a:t>
            </a:r>
          </a:p>
          <a:p>
            <a:r>
              <a:rPr lang="en-US" sz="1800" dirty="0" smtClean="0"/>
              <a:t>Grace Arteaga, MD</a:t>
            </a:r>
          </a:p>
        </p:txBody>
      </p:sp>
      <p:sp>
        <p:nvSpPr>
          <p:cNvPr id="18" name="TextBox 17"/>
          <p:cNvSpPr txBox="1"/>
          <p:nvPr/>
        </p:nvSpPr>
        <p:spPr>
          <a:xfrm>
            <a:off x="7343682" y="2165169"/>
            <a:ext cx="3104965" cy="1862500"/>
          </a:xfrm>
          <a:prstGeom prst="rect">
            <a:avLst/>
          </a:prstGeom>
          <a:noFill/>
        </p:spPr>
        <p:txBody>
          <a:bodyPr wrap="square" lIns="130622" tIns="65311" rIns="130622" bIns="65311" rtlCol="0">
            <a:spAutoFit/>
          </a:bodyPr>
          <a:lstStyle/>
          <a:p>
            <a:r>
              <a:rPr lang="en-US" sz="1800" dirty="0" smtClean="0"/>
              <a:t>Chuck Schubert, MD</a:t>
            </a:r>
          </a:p>
          <a:p>
            <a:r>
              <a:rPr lang="en-US" sz="1800" dirty="0" smtClean="0"/>
              <a:t>Stephen </a:t>
            </a:r>
            <a:r>
              <a:rPr lang="en-US" sz="1800" dirty="0" err="1" smtClean="0"/>
              <a:t>Warrwick</a:t>
            </a:r>
            <a:r>
              <a:rPr lang="en-US" sz="1800" dirty="0" smtClean="0"/>
              <a:t>, MD</a:t>
            </a:r>
          </a:p>
          <a:p>
            <a:r>
              <a:rPr lang="en-US" sz="1800" dirty="0" smtClean="0"/>
              <a:t>Alisha George, MD</a:t>
            </a:r>
          </a:p>
          <a:p>
            <a:r>
              <a:rPr lang="en-US" sz="1800" dirty="0" smtClean="0"/>
              <a:t>Amy Rule, MD</a:t>
            </a:r>
          </a:p>
          <a:p>
            <a:r>
              <a:rPr lang="en-US" sz="1800" dirty="0" smtClean="0"/>
              <a:t>Rachel </a:t>
            </a:r>
            <a:r>
              <a:rPr lang="en-US" sz="1800" dirty="0" err="1" smtClean="0"/>
              <a:t>Bensman</a:t>
            </a:r>
            <a:r>
              <a:rPr lang="en-US" sz="1800" dirty="0" smtClean="0"/>
              <a:t>, MD</a:t>
            </a:r>
          </a:p>
          <a:p>
            <a:endParaRPr lang="en-US" dirty="0" smtClean="0"/>
          </a:p>
        </p:txBody>
      </p:sp>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58758" y="3952513"/>
            <a:ext cx="2014064" cy="1045764"/>
          </a:xfrm>
          <a:prstGeom prst="rect">
            <a:avLst/>
          </a:prstGeom>
        </p:spPr>
      </p:pic>
      <p:pic>
        <p:nvPicPr>
          <p:cNvPr id="4"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170764" y="1371600"/>
            <a:ext cx="3090290" cy="632105"/>
          </a:xfrm>
          <a:prstGeom prst="rect">
            <a:avLst/>
          </a:prstGeom>
        </p:spPr>
      </p:pic>
      <p:sp>
        <p:nvSpPr>
          <p:cNvPr id="19" name="TextBox 18"/>
          <p:cNvSpPr txBox="1"/>
          <p:nvPr/>
        </p:nvSpPr>
        <p:spPr>
          <a:xfrm>
            <a:off x="11094721" y="2103121"/>
            <a:ext cx="3940334" cy="754504"/>
          </a:xfrm>
          <a:prstGeom prst="rect">
            <a:avLst/>
          </a:prstGeom>
          <a:noFill/>
        </p:spPr>
        <p:txBody>
          <a:bodyPr wrap="square" lIns="130622" tIns="65311" rIns="130622" bIns="65311" rtlCol="0">
            <a:spAutoFit/>
          </a:bodyPr>
          <a:lstStyle/>
          <a:p>
            <a:r>
              <a:rPr lang="en-US" sz="1800" dirty="0" smtClean="0"/>
              <a:t>Jennifer Watts, MD</a:t>
            </a:r>
          </a:p>
          <a:p>
            <a:endParaRPr lang="en-US" dirty="0" smtClean="0"/>
          </a:p>
        </p:txBody>
      </p:sp>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359203" y="2987157"/>
            <a:ext cx="2800016" cy="1175006"/>
          </a:xfrm>
          <a:prstGeom prst="rect">
            <a:avLst/>
          </a:prstGeom>
        </p:spPr>
      </p:pic>
      <p:sp>
        <p:nvSpPr>
          <p:cNvPr id="21" name="TextBox 20"/>
          <p:cNvSpPr txBox="1"/>
          <p:nvPr/>
        </p:nvSpPr>
        <p:spPr>
          <a:xfrm>
            <a:off x="11216641" y="4162164"/>
            <a:ext cx="3940334" cy="754504"/>
          </a:xfrm>
          <a:prstGeom prst="rect">
            <a:avLst/>
          </a:prstGeom>
          <a:noFill/>
        </p:spPr>
        <p:txBody>
          <a:bodyPr wrap="square" lIns="130622" tIns="65311" rIns="130622" bIns="65311" rtlCol="0">
            <a:spAutoFit/>
          </a:bodyPr>
          <a:lstStyle/>
          <a:p>
            <a:r>
              <a:rPr lang="en-US" sz="1800" dirty="0" smtClean="0"/>
              <a:t>Rebecca </a:t>
            </a:r>
            <a:r>
              <a:rPr lang="en-US" sz="1800" dirty="0" err="1" smtClean="0"/>
              <a:t>Liggin</a:t>
            </a:r>
            <a:r>
              <a:rPr lang="en-US" sz="1800" dirty="0" smtClean="0"/>
              <a:t>, MD</a:t>
            </a:r>
          </a:p>
          <a:p>
            <a:endParaRPr lang="en-US" dirty="0" smtClean="0"/>
          </a:p>
        </p:txBody>
      </p:sp>
      <p:sp>
        <p:nvSpPr>
          <p:cNvPr id="23" name="TextBox 22"/>
          <p:cNvSpPr txBox="1"/>
          <p:nvPr/>
        </p:nvSpPr>
        <p:spPr>
          <a:xfrm>
            <a:off x="10690066" y="5709417"/>
            <a:ext cx="3940334" cy="408897"/>
          </a:xfrm>
          <a:prstGeom prst="rect">
            <a:avLst/>
          </a:prstGeom>
          <a:noFill/>
        </p:spPr>
        <p:txBody>
          <a:bodyPr wrap="square" lIns="130622" tIns="65311" rIns="130622" bIns="65311" rtlCol="0">
            <a:spAutoFit/>
          </a:bodyPr>
          <a:lstStyle/>
          <a:p>
            <a:pPr algn="ctr"/>
            <a:r>
              <a:rPr lang="en-US" sz="1800" dirty="0" smtClean="0"/>
              <a:t>Heather </a:t>
            </a:r>
            <a:r>
              <a:rPr lang="en-US" sz="1800" dirty="0" err="1" smtClean="0"/>
              <a:t>Lukolyo</a:t>
            </a:r>
            <a:r>
              <a:rPr lang="en-US" sz="1800" dirty="0" smtClean="0"/>
              <a:t>, MD</a:t>
            </a:r>
          </a:p>
        </p:txBody>
      </p:sp>
      <p:pic>
        <p:nvPicPr>
          <p:cNvPr id="24" name="Picture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576203" y="5709417"/>
            <a:ext cx="2279410" cy="1709557"/>
          </a:xfrm>
          <a:prstGeom prst="rect">
            <a:avLst/>
          </a:prstGeom>
        </p:spPr>
      </p:pic>
      <p:sp>
        <p:nvSpPr>
          <p:cNvPr id="25" name="TextBox 24"/>
          <p:cNvSpPr txBox="1"/>
          <p:nvPr/>
        </p:nvSpPr>
        <p:spPr>
          <a:xfrm>
            <a:off x="10690066" y="6759221"/>
            <a:ext cx="3940334" cy="754504"/>
          </a:xfrm>
          <a:prstGeom prst="rect">
            <a:avLst/>
          </a:prstGeom>
          <a:noFill/>
        </p:spPr>
        <p:txBody>
          <a:bodyPr wrap="square" lIns="130622" tIns="65311" rIns="130622" bIns="65311" rtlCol="0">
            <a:spAutoFit/>
          </a:bodyPr>
          <a:lstStyle/>
          <a:p>
            <a:pPr algn="ctr"/>
            <a:r>
              <a:rPr lang="en-US" sz="1800" dirty="0" err="1" smtClean="0"/>
              <a:t>Towsend</a:t>
            </a:r>
            <a:r>
              <a:rPr lang="en-US" sz="1800" dirty="0" smtClean="0"/>
              <a:t> Cooper, MD</a:t>
            </a:r>
          </a:p>
          <a:p>
            <a:endParaRPr lang="en-US" dirty="0" smtClean="0"/>
          </a:p>
        </p:txBody>
      </p:sp>
      <p:pic>
        <p:nvPicPr>
          <p:cNvPr id="26" name="Picture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853257" y="5508914"/>
            <a:ext cx="2225065" cy="1191999"/>
          </a:xfrm>
          <a:prstGeom prst="rect">
            <a:avLst/>
          </a:prstGeom>
        </p:spPr>
      </p:pic>
      <p:sp>
        <p:nvSpPr>
          <p:cNvPr id="27" name="TextBox 26"/>
          <p:cNvSpPr txBox="1"/>
          <p:nvPr/>
        </p:nvSpPr>
        <p:spPr>
          <a:xfrm>
            <a:off x="7276307" y="6702179"/>
            <a:ext cx="3940334" cy="408897"/>
          </a:xfrm>
          <a:prstGeom prst="rect">
            <a:avLst/>
          </a:prstGeom>
          <a:noFill/>
        </p:spPr>
        <p:txBody>
          <a:bodyPr wrap="square" lIns="130622" tIns="65311" rIns="130622" bIns="65311" rtlCol="0">
            <a:spAutoFit/>
          </a:bodyPr>
          <a:lstStyle/>
          <a:p>
            <a:r>
              <a:rPr lang="en-US" sz="1800" dirty="0" smtClean="0"/>
              <a:t>Chad </a:t>
            </a:r>
            <a:r>
              <a:rPr lang="en-US" sz="1800" dirty="0" err="1" smtClean="0"/>
              <a:t>Verico</a:t>
            </a:r>
            <a:r>
              <a:rPr lang="en-US" sz="1800" dirty="0" smtClean="0"/>
              <a:t>, MD</a:t>
            </a:r>
          </a:p>
        </p:txBody>
      </p:sp>
    </p:spTree>
    <p:extLst>
      <p:ext uri="{BB962C8B-B14F-4D97-AF65-F5344CB8AC3E}">
        <p14:creationId xmlns:p14="http://schemas.microsoft.com/office/powerpoint/2010/main" val="2214481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840676653"/>
              </p:ext>
            </p:extLst>
          </p:nvPr>
        </p:nvGraphicFramePr>
        <p:xfrm>
          <a:off x="1016964" y="1212580"/>
          <a:ext cx="12541022" cy="5717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016963" y="462315"/>
            <a:ext cx="13084153" cy="747451"/>
          </a:xfrm>
          <a:prstGeom prst="rect">
            <a:avLst/>
          </a:prstGeom>
          <a:noFill/>
        </p:spPr>
        <p:txBody>
          <a:bodyPr wrap="square" lIns="130622" tIns="65311" rIns="130622" bIns="65311" rtlCol="0">
            <a:spAutoFit/>
          </a:bodyPr>
          <a:lstStyle/>
          <a:p>
            <a:r>
              <a:rPr lang="en-US" sz="4000" b="1" dirty="0"/>
              <a:t>Target Emotion                   </a:t>
            </a:r>
            <a:r>
              <a:rPr lang="en-US" sz="4000" b="1" dirty="0" smtClean="0"/>
              <a:t>     Adaptive </a:t>
            </a:r>
            <a:r>
              <a:rPr lang="en-US" sz="4000" b="1" dirty="0"/>
              <a:t>Characteristic</a:t>
            </a:r>
          </a:p>
        </p:txBody>
      </p:sp>
    </p:spTree>
    <p:extLst>
      <p:ext uri="{BB962C8B-B14F-4D97-AF65-F5344CB8AC3E}">
        <p14:creationId xmlns:p14="http://schemas.microsoft.com/office/powerpoint/2010/main" val="18694377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7564B667-7D1A-4B3D-A830-9B070311491C}" vid="{E2FD551A-2040-4896-8C5D-05C63CF312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AAFP PowerPoint 16x9 Template 2018 v7</Template>
  <TotalTime>72</TotalTime>
  <Words>1438</Words>
  <Application>Microsoft Office PowerPoint</Application>
  <PresentationFormat>Custom</PresentationFormat>
  <Paragraphs>159</Paragraphs>
  <Slides>19</Slides>
  <Notes>13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Learning objectives</vt:lpstr>
      <vt:lpstr>Disclosure</vt:lpstr>
      <vt:lpstr>PowerPoint Presentation</vt:lpstr>
      <vt:lpstr>PowerPoint Presentation</vt:lpstr>
      <vt:lpstr>PowerPoint Presentation</vt:lpstr>
      <vt:lpstr>PowerPoint Presentation</vt:lpstr>
      <vt:lpstr>SUGAR and Spin Off Investigators</vt:lpstr>
      <vt:lpstr>PowerPoint Presentation</vt:lpstr>
      <vt:lpstr>PowerPoint Presentation</vt:lpstr>
      <vt:lpstr>PowerPoint Presentation</vt:lpstr>
      <vt:lpstr>PowerPoint Presentation</vt:lpstr>
      <vt:lpstr>PowerPoint Presentation</vt:lpstr>
      <vt:lpstr>6 countries, hundreds of facilitators</vt:lpstr>
      <vt:lpstr>SUGAR Spin Offs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Camille Potchad</dc:creator>
  <cp:lastModifiedBy>Evensen Ann E</cp:lastModifiedBy>
  <cp:revision>13</cp:revision>
  <dcterms:created xsi:type="dcterms:W3CDTF">2018-07-03T14:17:43Z</dcterms:created>
  <dcterms:modified xsi:type="dcterms:W3CDTF">2018-08-15T14:35:41Z</dcterms:modified>
</cp:coreProperties>
</file>