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62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</p:sldMasterIdLst>
  <p:notesMasterIdLst>
    <p:notesMasterId r:id="rId66"/>
  </p:notesMasterIdLst>
  <p:sldIdLst>
    <p:sldId id="258" r:id="rId8"/>
    <p:sldId id="268" r:id="rId9"/>
    <p:sldId id="269" r:id="rId10"/>
    <p:sldId id="272" r:id="rId11"/>
    <p:sldId id="273" r:id="rId12"/>
    <p:sldId id="260" r:id="rId13"/>
    <p:sldId id="380" r:id="rId14"/>
    <p:sldId id="381" r:id="rId15"/>
    <p:sldId id="382" r:id="rId16"/>
    <p:sldId id="383" r:id="rId17"/>
    <p:sldId id="347" r:id="rId18"/>
    <p:sldId id="384" r:id="rId19"/>
    <p:sldId id="270" r:id="rId20"/>
    <p:sldId id="261" r:id="rId21"/>
    <p:sldId id="470" r:id="rId22"/>
    <p:sldId id="363" r:id="rId23"/>
    <p:sldId id="364" r:id="rId24"/>
    <p:sldId id="277" r:id="rId25"/>
    <p:sldId id="278" r:id="rId26"/>
    <p:sldId id="279" r:id="rId27"/>
    <p:sldId id="280" r:id="rId28"/>
    <p:sldId id="281" r:id="rId29"/>
    <p:sldId id="282" r:id="rId30"/>
    <p:sldId id="504" r:id="rId31"/>
    <p:sldId id="345" r:id="rId32"/>
    <p:sldId id="505" r:id="rId33"/>
    <p:sldId id="286" r:id="rId34"/>
    <p:sldId id="287" r:id="rId35"/>
    <p:sldId id="288" r:id="rId36"/>
    <p:sldId id="290" r:id="rId37"/>
    <p:sldId id="293" r:id="rId38"/>
    <p:sldId id="482" r:id="rId39"/>
    <p:sldId id="372" r:id="rId40"/>
    <p:sldId id="472" r:id="rId41"/>
    <p:sldId id="508" r:id="rId42"/>
    <p:sldId id="325" r:id="rId43"/>
    <p:sldId id="326" r:id="rId44"/>
    <p:sldId id="327" r:id="rId45"/>
    <p:sldId id="328" r:id="rId46"/>
    <p:sldId id="329" r:id="rId47"/>
    <p:sldId id="330" r:id="rId48"/>
    <p:sldId id="324" r:id="rId49"/>
    <p:sldId id="334" r:id="rId50"/>
    <p:sldId id="331" r:id="rId51"/>
    <p:sldId id="338" r:id="rId52"/>
    <p:sldId id="337" r:id="rId53"/>
    <p:sldId id="506" r:id="rId54"/>
    <p:sldId id="507" r:id="rId55"/>
    <p:sldId id="262" r:id="rId56"/>
    <p:sldId id="349" r:id="rId57"/>
    <p:sldId id="350" r:id="rId58"/>
    <p:sldId id="453" r:id="rId59"/>
    <p:sldId id="454" r:id="rId60"/>
    <p:sldId id="369" r:id="rId61"/>
    <p:sldId id="351" r:id="rId62"/>
    <p:sldId id="352" r:id="rId63"/>
    <p:sldId id="353" r:id="rId64"/>
    <p:sldId id="314" r:id="rId6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44" autoAdjust="0"/>
    <p:restoredTop sz="96257" autoAdjust="0"/>
  </p:normalViewPr>
  <p:slideViewPr>
    <p:cSldViewPr snapToGrid="0" snapToObjects="1" showGuides="1">
      <p:cViewPr varScale="1">
        <p:scale>
          <a:sx n="80" d="100"/>
          <a:sy n="80" d="100"/>
        </p:scale>
        <p:origin x="224" y="80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9300-05CB-D947-9808-E0D9EF3D068A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23EE-0F71-B548-8D5A-4D687A93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E78E57-B2F3-465A-833D-8B353E7F6E5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DE8AD-A166-4271-AFD1-7B6DE628A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3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671F-D60A-408F-A023-A8007AE2EF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9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3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4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1ED8A9-FABB-47DB-88EE-05C6C42E68A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C070E864-4C13-4BDA-8CAF-F7FF94C0C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AE944A-979F-4CA2-8CD2-B8B45489424B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1121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8624A-91B7-4B01-B4C6-8A4D93FC42DD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FD83E-0E77-460C-BC3D-9122376B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6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537E2-8D20-4B48-BB95-C4271595C09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D562B-798B-46AA-8A1B-8A3339CFA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5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8BADD6-6209-49B8-98F7-49CE5BD328A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261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5B2AA8-80B1-4833-8D02-D8E0FA18AD9A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6DBA2-1176-4353-BBAF-E57EC6427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is a willingness to give the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person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benefit of the doubt.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Psychological safety is the extent to which one believes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 will give them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benefit of the doubt when taking risks (Edmondson, 2004).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671F-D60A-408F-A023-A8007AE2EF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7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05DD12-E03F-4501-8E61-00CDB385662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767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388100" cy="3594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671F-D60A-408F-A023-A8007AE2EF13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739C40F-E9DF-4C69-9DFB-A405DF9BD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8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3F4458-9EC0-4596-B4DC-34C4E3EB676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86F46-7697-420B-A95D-83B382525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2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86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39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9A9B84-3118-4F2E-A40F-8116A035CC33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4048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EED224-E5CA-46FE-9801-FD89482C8DEA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40D3C-F923-46B4-BB5D-37723CE89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0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8624A-91B7-4B01-B4C6-8A4D93FC42DD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184FA-40F2-48A2-A2CD-CD4B0A69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9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92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2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4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6A00D7-0A6B-48A0-ADBA-525A1A22305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AB870-7AF9-45BB-95BF-5E340F8D3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9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26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30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810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69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2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68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53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282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8624A-91B7-4B01-B4C6-8A4D93FC42DD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E184FA-40F2-48A2-A2CD-CD4B0A694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22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SHRMCHI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3BD81-80CB-4851-B13A-C881B35B92F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1F00C-AE3D-4BFB-894A-9C51C716F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F0EB89-8D0B-463B-90CD-1E833284608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339BC650-DD34-4765-947D-6F0A428E3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SHRMCHI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AB3B2-2263-4F12-93CC-B5AA605BF9D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02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671F-D60A-408F-A023-A8007AE2EF1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5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9671F-D60A-408F-A023-A8007AE2EF1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23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715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49B2A87-0C5A-4E0E-A999-76EC998FE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53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278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32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034" indent="-301551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206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8687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170" indent="-24124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53652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36135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18616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01099" indent="-241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79A6EB-679C-4A0C-9FFA-D1EC867498B4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476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8797" indent="-30723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28919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0487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12056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03620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9518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8675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78324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F10F45-1412-410F-8809-6A847F548E4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DD1F1-60D3-4EDD-B387-B44066D0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1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8797" indent="-30723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28919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0487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12056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03620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9518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8675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78324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F10F45-1412-410F-8809-6A847F548E4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DD1F1-60D3-4EDD-B387-B44066D0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8797" indent="-307230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28919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20487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12056" indent="-24578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03620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19518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86758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78324" indent="-2457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F10F45-1412-410F-8809-6A847F548E4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0DD1F1-60D3-4EDD-B387-B44066D0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0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87DED-4FFB-41B1-9C21-54A3412FA94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9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1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6EB2A7F-9041-C647-94D6-6EA4174FE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33F5C-DE99-497B-865B-D189A6D63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3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99E24-FBD0-46C5-85EB-68AC674B2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4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A7D90-A8B7-4838-8727-4799F8E9D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8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2F99CFD0-930E-5A42-9FD9-9DB7CA363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10842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F8A13CF7-598F-9C42-8AB6-C28D047F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6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CD7C4-AA7F-F945-89D2-57C2003D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/>
          <a:p>
            <a:fld id="{7F6B6C6B-0943-A14D-A717-1E8F4F6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E935EBB2-3407-1949-AD0F-DA1BDB955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485DE-D5CC-1B42-8FD5-38A7D135D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3350" r="5583" b="34571"/>
          <a:stretch/>
        </p:blipFill>
        <p:spPr>
          <a:xfrm>
            <a:off x="0" y="0"/>
            <a:ext cx="14654463" cy="822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853BF-180E-E947-BA93-2F828C18D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6701347-A6D3-A74A-B86F-9EED0D90C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784AAB0C-112E-4D49-8A97-E0A3E7C4C235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8F541-AAE6-F245-8FE3-EA3AEB7ECA3A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D6B26BA9-405C-FE49-AE10-3B9279B2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7DB2D5-DBBC-594D-8004-779CA27A17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1921" y="6784500"/>
            <a:ext cx="2937522" cy="6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37DAC7-FD0E-7B44-8FBB-973F23E4E6EE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520DE-DBB7-2542-8E5D-7F1313FC11AD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55DAF5-A52C-E949-893C-46B82775F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AC99710-2C28-D84A-BB74-98617E89FD7A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41BF09-6A21-2A46-BA97-09A73275266F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E798BF-E9EE-E443-84D7-9B675A25E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72000D-631D-BD45-A700-2E9B4E5DE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0E4FF8C1-7C18-D748-9592-E64B88D2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E5968-E08B-6D4D-8D88-7280C93A8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30C48F9-D915-5648-930C-346F6068F193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E6670B-11E3-0A4E-BDDB-83A169F3926C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0C68D4-39E7-5D4F-9623-91E49793C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CEF363-347E-1547-802B-FCD699245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id="{792D4642-CC6A-5B4F-91BA-97ED46F6B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0D62FC-4507-2A4F-9C83-C419AFB92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9BC2E84-1CBA-A54D-96F0-B84B27EA7419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31FC4A9C-63A6-CD40-887E-3181C83AC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E69ED-9691-2240-BE12-3080FDC4DE09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1065D4-7B9A-C841-9E91-F5B4C5BA5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0E1AC4-C075-B943-8F8E-FB22EF2503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0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B3255-41BB-544F-8271-64612B414D9C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8374D-F2C8-0E4D-8032-EB6B50BBCA2E}"/>
              </a:ext>
            </a:extLst>
          </p:cNvPr>
          <p:cNvSpPr txBox="1"/>
          <p:nvPr userDrawn="1"/>
        </p:nvSpPr>
        <p:spPr>
          <a:xfrm>
            <a:off x="9753768" y="238733"/>
            <a:ext cx="437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FFD9E-EAA1-E24F-9F74-2CB7AE37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E2CAE91-4077-9E4E-9C29-D39639F9E06B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ED8FDCF5-1D29-D446-BC4D-DCEBE26D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6E2EA5-9303-624C-9AF0-E8876C7D7353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939A46-C93F-A447-A929-531530172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2819C6-E36A-DF4C-8646-63DC72DF2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3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258162-0E0C-9D4F-AE49-C8BCD9E8B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5625"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FFB1BBA-8C54-C04F-845C-4652FFBF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96" y="1459165"/>
            <a:ext cx="709803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BA721E-AC2A-E04E-8A71-08E3AAA37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0" y="7535779"/>
            <a:ext cx="14654463" cy="42441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58BEC2E-65D2-7D41-891D-1A50AE9D6969}"/>
              </a:ext>
            </a:extLst>
          </p:cNvPr>
          <p:cNvSpPr txBox="1">
            <a:spLocks/>
          </p:cNvSpPr>
          <p:nvPr userDrawn="1"/>
        </p:nvSpPr>
        <p:spPr>
          <a:xfrm>
            <a:off x="805325" y="7631899"/>
            <a:ext cx="12516309" cy="447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6F6B9AD4-EFDA-FB44-92C4-C9F3288A1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364AF5-ECBD-7841-A6DE-559B4F41E601}"/>
              </a:ext>
            </a:extLst>
          </p:cNvPr>
          <p:cNvGrpSpPr/>
          <p:nvPr userDrawn="1"/>
        </p:nvGrpSpPr>
        <p:grpSpPr>
          <a:xfrm>
            <a:off x="565784" y="6773543"/>
            <a:ext cx="2818601" cy="580798"/>
            <a:chOff x="6222857" y="4616449"/>
            <a:chExt cx="1838522" cy="3788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224BF1-ED7D-C54A-B507-BA4978798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22B11A-32E8-5846-86D5-293E6A863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10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hyperlink" Target="http://www.evidentlycochrane.net/replacing-peripheral-venous-catheters-have-you-ditched-the-routin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348DF19-5B8A-3F47-BB69-2013B9D05D49}"/>
              </a:ext>
            </a:extLst>
          </p:cNvPr>
          <p:cNvSpPr txBox="1">
            <a:spLocks/>
          </p:cNvSpPr>
          <p:nvPr/>
        </p:nvSpPr>
        <p:spPr>
          <a:xfrm>
            <a:off x="5726251" y="2718679"/>
            <a:ext cx="8276623" cy="19023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400" b="1" dirty="0">
                <a:latin typeface="Calibri" panose="020F0502020204030204" pitchFamily="34" charset="0"/>
              </a:rPr>
              <a:t>Saving Lives:  Insights from the Science of Teamwork</a:t>
            </a:r>
            <a:endParaRPr lang="en-US" sz="5400" spc="-15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BDBC0-E369-AD40-A38A-352AE83CC364}"/>
              </a:ext>
            </a:extLst>
          </p:cNvPr>
          <p:cNvSpPr txBox="1">
            <a:spLocks/>
          </p:cNvSpPr>
          <p:nvPr/>
        </p:nvSpPr>
        <p:spPr>
          <a:xfrm>
            <a:off x="8782050" y="5535173"/>
            <a:ext cx="5676900" cy="9460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b="1" dirty="0">
                <a:latin typeface="Arial" charset="0"/>
                <a:ea typeface="ＭＳ Ｐゴシック" charset="-128"/>
              </a:rPr>
              <a:t>Eduardo Salas, Ph.D</a:t>
            </a:r>
            <a:r>
              <a:rPr lang="en-US" dirty="0">
                <a:latin typeface="Arial" charset="0"/>
                <a:ea typeface="ＭＳ Ｐゴシック" charset="-128"/>
              </a:rPr>
              <a:t>.</a:t>
            </a:r>
          </a:p>
          <a:p>
            <a:pPr algn="r"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Department of Psychological Sciences</a:t>
            </a:r>
          </a:p>
          <a:p>
            <a:pPr algn="r"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Eduardo.Salas@rice.edu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BD24ABE4-6572-2342-81AC-0A46099E8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769BB-D7D5-425C-92CB-63F0E94CD98C}"/>
              </a:ext>
            </a:extLst>
          </p:cNvPr>
          <p:cNvSpPr/>
          <p:nvPr/>
        </p:nvSpPr>
        <p:spPr>
          <a:xfrm>
            <a:off x="8248909" y="7071003"/>
            <a:ext cx="6381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With collaboration from Scott Tannenbaum, Ph.D.</a:t>
            </a:r>
          </a:p>
        </p:txBody>
      </p:sp>
      <p:pic>
        <p:nvPicPr>
          <p:cNvPr id="6" name="Picture 2" descr="C:\Users\nlc5\Downloads\Rice Psych Sciences logo horz (3).png">
            <a:extLst>
              <a:ext uri="{FF2B5EF4-FFF2-40B4-BE49-F238E27FC236}">
                <a16:creationId xmlns:a16="http://schemas.microsoft.com/office/drawing/2014/main" id="{5E8810FA-3D7C-457F-AEEA-F619A782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1273"/>
            <a:ext cx="6781800" cy="18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2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957267"/>
            <a:ext cx="1270159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60407" y="2464596"/>
            <a:ext cx="8799672" cy="52163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Effective teams – CARE!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About their teammates, goals, missions, patients, family…</a:t>
            </a:r>
          </a:p>
          <a:p>
            <a:pPr lvl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Team cohesion matters!</a:t>
            </a:r>
          </a:p>
          <a:p>
            <a:pPr lvl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Have sense of the collective…</a:t>
            </a:r>
          </a:p>
          <a:p>
            <a:pPr lvl="1">
              <a:spcBef>
                <a:spcPts val="0"/>
              </a:spcBef>
              <a:defRPr/>
            </a:pPr>
            <a:r>
              <a:rPr lang="en-US" sz="3000" b="1" dirty="0">
                <a:solidFill>
                  <a:srgbClr val="002060"/>
                </a:solidFill>
              </a:rPr>
              <a:t>Best teams I’ve seen—in their DNA!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13276" y="1256098"/>
            <a:ext cx="4227604" cy="9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Observation #4</a:t>
            </a:r>
          </a:p>
        </p:txBody>
      </p:sp>
    </p:spTree>
    <p:extLst>
      <p:ext uri="{BB962C8B-B14F-4D97-AF65-F5344CB8AC3E}">
        <p14:creationId xmlns:p14="http://schemas.microsoft.com/office/powerpoint/2010/main" val="63353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236" y="774610"/>
            <a:ext cx="1270159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47444" y="2221710"/>
            <a:ext cx="8869680" cy="31131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Achieving collaboration &amp; teamwork is not a linear event</a:t>
            </a:r>
          </a:p>
          <a:p>
            <a:pPr marL="0" indent="0">
              <a:buNone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     </a:t>
            </a:r>
            <a:r>
              <a:rPr lang="en-US" sz="3000" dirty="0"/>
              <a:t>Messy, Episodic, Dynamic, Multi-faceted,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dirty="0"/>
              <a:t>       Multi-level, Implicit…</a:t>
            </a:r>
          </a:p>
          <a:p>
            <a:pPr marL="0" indent="0">
              <a:buNone/>
              <a:defRPr/>
            </a:pPr>
            <a:endParaRPr lang="en-US" sz="216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45329" y="4777621"/>
            <a:ext cx="5829299" cy="5486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en-US" sz="2520" dirty="0"/>
              <a:t>Teamwork Is A Complex Phenomena...</a:t>
            </a:r>
            <a:endParaRPr lang="en-US" sz="2520" dirty="0"/>
          </a:p>
        </p:txBody>
      </p:sp>
      <p:sp>
        <p:nvSpPr>
          <p:cNvPr id="6" name="Rounded Rectangle 5"/>
          <p:cNvSpPr/>
          <p:nvPr/>
        </p:nvSpPr>
        <p:spPr>
          <a:xfrm>
            <a:off x="4801788" y="5746403"/>
            <a:ext cx="5572840" cy="138588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520" b="1" dirty="0"/>
              <a:t>Easy to say, but collaboration is not always “natural” (and isn’t just about technology)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13276" y="1256098"/>
            <a:ext cx="4227604" cy="9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Observation #5</a:t>
            </a:r>
          </a:p>
        </p:txBody>
      </p:sp>
    </p:spTree>
    <p:extLst>
      <p:ext uri="{BB962C8B-B14F-4D97-AF65-F5344CB8AC3E}">
        <p14:creationId xmlns:p14="http://schemas.microsoft.com/office/powerpoint/2010/main" val="7167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34425" y="2716941"/>
            <a:ext cx="7749540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200400" y="822285"/>
            <a:ext cx="8229600" cy="4912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520" dirty="0">
                <a:solidFill>
                  <a:srgbClr val="000000"/>
                </a:solidFill>
              </a:rPr>
              <a:t> </a:t>
            </a:r>
            <a:r>
              <a:rPr lang="en-US" altLang="en-US" sz="2592" b="1" dirty="0">
                <a:solidFill>
                  <a:srgbClr val="000000"/>
                </a:solidFill>
                <a:latin typeface="+mn-lt"/>
              </a:rPr>
              <a:t>Teamwork Is A Complex Phenomena... </a:t>
            </a:r>
            <a:endParaRPr lang="en-US" altLang="en-US" sz="252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534425" y="1875214"/>
            <a:ext cx="7484095" cy="42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Reward Systems         Management Control	Organizational Climate      Intergroup Relations</a:t>
            </a:r>
          </a:p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Resource Scarcity       Levels of Stress	Competition	               Environment Uncertainty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646170" y="2724376"/>
            <a:ext cx="1440180" cy="1440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600049" y="2700429"/>
            <a:ext cx="144018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Individual Characteristics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3646169" y="3080453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646169" y="3187758"/>
            <a:ext cx="1440180" cy="10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Task KSAs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General Abilities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Motivation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Attitudes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Personality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Mental Models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646843" y="4766310"/>
            <a:ext cx="1542377" cy="147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689539" y="4778724"/>
            <a:ext cx="144018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Team Characteristics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689539" y="5139466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599644" y="5309728"/>
            <a:ext cx="1689491" cy="84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Power Distribution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Member Homogeneity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Team Resources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Climate - Team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Cohesiveness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454462" y="2724376"/>
            <a:ext cx="1440180" cy="1440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468381" y="2736147"/>
            <a:ext cx="1440180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Work Structure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454462" y="3100624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5439331" y="3247485"/>
            <a:ext cx="1440180" cy="6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Work Assignment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Team Norms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Communication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080" dirty="0">
                <a:solidFill>
                  <a:srgbClr val="000000"/>
                </a:solidFill>
              </a:rPr>
              <a:t> Structure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584865" y="4739281"/>
            <a:ext cx="1440180" cy="1440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499854" y="4841668"/>
            <a:ext cx="144018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Task Characteristics</a:t>
            </a: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5499854" y="5221547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64353" y="5371880"/>
            <a:ext cx="1440180" cy="5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Task Organization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Task Type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Task Complexity</a:t>
            </a: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7367648" y="2956950"/>
            <a:ext cx="1440180" cy="1440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7349490" y="2933865"/>
            <a:ext cx="1440180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Team Processes</a:t>
            </a: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7399913" y="3223260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7349487" y="3388614"/>
            <a:ext cx="1696336" cy="10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Coordination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Communication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Conflict Resolution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Decision Making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Problem Solving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Boundary Spanning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7342046" y="5139465"/>
            <a:ext cx="1511927" cy="154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7143750" y="5228048"/>
            <a:ext cx="1886758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Team Interventions</a:t>
            </a:r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7409195" y="5607691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7368176" y="5733483"/>
            <a:ext cx="1440180" cy="5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Individual Training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Team Training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Team Building</a:t>
            </a: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9359722" y="2697807"/>
            <a:ext cx="1554326" cy="1418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9372600" y="2763750"/>
            <a:ext cx="1440180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Team Changes</a:t>
            </a: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9376231" y="3002065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76" name="Text Box 32"/>
          <p:cNvSpPr txBox="1">
            <a:spLocks noChangeArrowheads="1"/>
          </p:cNvSpPr>
          <p:nvPr/>
        </p:nvSpPr>
        <p:spPr bwMode="auto">
          <a:xfrm>
            <a:off x="9359288" y="3180994"/>
            <a:ext cx="1641455" cy="8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New Norms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New Roles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New Communications Patterns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New Processes</a:t>
            </a: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9359287" y="4367673"/>
            <a:ext cx="1520017" cy="1240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9304020" y="4389772"/>
            <a:ext cx="1577340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Team Performance</a:t>
            </a:r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9372600" y="4645190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9334100" y="4750113"/>
            <a:ext cx="1440180" cy="84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>
                <a:solidFill>
                  <a:srgbClr val="000000"/>
                </a:solidFill>
              </a:rPr>
              <a:t>Quality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>
                <a:solidFill>
                  <a:srgbClr val="000000"/>
                </a:solidFill>
              </a:rPr>
              <a:t>Quantity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>
                <a:solidFill>
                  <a:srgbClr val="000000"/>
                </a:solidFill>
              </a:rPr>
              <a:t>Time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>
                <a:solidFill>
                  <a:srgbClr val="000000"/>
                </a:solidFill>
              </a:rPr>
              <a:t>Errors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>
                <a:solidFill>
                  <a:srgbClr val="000000"/>
                </a:solidFill>
              </a:rPr>
              <a:t>Costs</a:t>
            </a:r>
          </a:p>
        </p:txBody>
      </p:sp>
      <p:sp>
        <p:nvSpPr>
          <p:cNvPr id="57381" name="Rectangle 37"/>
          <p:cNvSpPr>
            <a:spLocks noChangeArrowheads="1"/>
          </p:cNvSpPr>
          <p:nvPr/>
        </p:nvSpPr>
        <p:spPr bwMode="auto">
          <a:xfrm>
            <a:off x="9372600" y="5752558"/>
            <a:ext cx="1440180" cy="1105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9235245" y="5817811"/>
            <a:ext cx="1696330" cy="2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 dirty="0">
                <a:solidFill>
                  <a:srgbClr val="000000"/>
                </a:solidFill>
              </a:rPr>
              <a:t>Individual Changes</a:t>
            </a:r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9372600" y="6103620"/>
            <a:ext cx="14401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9365746" y="6157920"/>
            <a:ext cx="1453888" cy="6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Task KSAs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Attitudes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Motivation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080" dirty="0">
                <a:solidFill>
                  <a:srgbClr val="000000"/>
                </a:solidFill>
              </a:rPr>
              <a:t>Mental Models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4530314" y="2262842"/>
            <a:ext cx="109728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103526" y="2303861"/>
            <a:ext cx="185166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</a:rPr>
              <a:t>Throughput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9397610" y="2315861"/>
            <a:ext cx="13716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>
            <a:off x="3218958" y="3227294"/>
            <a:ext cx="411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>
            <a:off x="5165011" y="3616136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4802952" y="4255067"/>
            <a:ext cx="1303013" cy="436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 flipV="1">
            <a:off x="4775320" y="4210359"/>
            <a:ext cx="1303015" cy="4868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5225534" y="5629272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>
            <a:off x="3200400" y="5883358"/>
            <a:ext cx="411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 flipV="1">
            <a:off x="3197981" y="3334688"/>
            <a:ext cx="0" cy="3737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 flipH="1">
            <a:off x="3271005" y="6503500"/>
            <a:ext cx="4044194" cy="4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 flipH="1" flipV="1">
            <a:off x="7152524" y="2852050"/>
            <a:ext cx="13652" cy="285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7164324" y="3741167"/>
            <a:ext cx="2057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0" name="Line 56"/>
          <p:cNvSpPr>
            <a:spLocks noChangeShapeType="1"/>
          </p:cNvSpPr>
          <p:nvPr/>
        </p:nvSpPr>
        <p:spPr bwMode="auto">
          <a:xfrm>
            <a:off x="7152525" y="2828181"/>
            <a:ext cx="1740016" cy="8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1" name="Line 57"/>
          <p:cNvSpPr>
            <a:spLocks noChangeShapeType="1"/>
          </p:cNvSpPr>
          <p:nvPr/>
        </p:nvSpPr>
        <p:spPr bwMode="auto">
          <a:xfrm flipH="1">
            <a:off x="9098279" y="2837114"/>
            <a:ext cx="14675" cy="3129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 flipV="1">
            <a:off x="9123290" y="2852049"/>
            <a:ext cx="29827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3" name="Line 59"/>
          <p:cNvSpPr>
            <a:spLocks noChangeShapeType="1"/>
          </p:cNvSpPr>
          <p:nvPr/>
        </p:nvSpPr>
        <p:spPr bwMode="auto">
          <a:xfrm>
            <a:off x="9098280" y="4732020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4" name="Line 60"/>
          <p:cNvSpPr>
            <a:spLocks noChangeShapeType="1"/>
          </p:cNvSpPr>
          <p:nvPr/>
        </p:nvSpPr>
        <p:spPr bwMode="auto">
          <a:xfrm>
            <a:off x="9098280" y="5966460"/>
            <a:ext cx="274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 flipH="1" flipV="1">
            <a:off x="8087129" y="4462675"/>
            <a:ext cx="0" cy="651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 flipV="1">
            <a:off x="8849376" y="3947675"/>
            <a:ext cx="275516" cy="19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6492240" y="6858000"/>
            <a:ext cx="17145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408" name="Text Box 64"/>
          <p:cNvSpPr txBox="1">
            <a:spLocks noChangeArrowheads="1"/>
          </p:cNvSpPr>
          <p:nvPr/>
        </p:nvSpPr>
        <p:spPr bwMode="auto">
          <a:xfrm>
            <a:off x="6560820" y="6858000"/>
            <a:ext cx="1577340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60" i="1">
                <a:solidFill>
                  <a:srgbClr val="000000"/>
                </a:solidFill>
              </a:rPr>
              <a:t>Feedback</a:t>
            </a:r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 flipH="1">
            <a:off x="8206740" y="6995160"/>
            <a:ext cx="28117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 flipH="1">
            <a:off x="3275232" y="6990646"/>
            <a:ext cx="3217004" cy="1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10879304" y="5027920"/>
            <a:ext cx="326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11155680" y="5027920"/>
            <a:ext cx="0" cy="19888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3" name="Text Box 69"/>
          <p:cNvSpPr txBox="1">
            <a:spLocks noChangeArrowheads="1"/>
          </p:cNvSpPr>
          <p:nvPr/>
        </p:nvSpPr>
        <p:spPr bwMode="auto">
          <a:xfrm>
            <a:off x="3866700" y="1404373"/>
            <a:ext cx="665226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Organization &amp; Situational Characteristics</a:t>
            </a:r>
          </a:p>
        </p:txBody>
      </p:sp>
      <p:sp>
        <p:nvSpPr>
          <p:cNvPr id="57414" name="Rectangle 70"/>
          <p:cNvSpPr>
            <a:spLocks noChangeArrowheads="1"/>
          </p:cNvSpPr>
          <p:nvPr/>
        </p:nvSpPr>
        <p:spPr bwMode="auto">
          <a:xfrm>
            <a:off x="3359345" y="1404374"/>
            <a:ext cx="7666972" cy="85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4206240" y="2315861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6219944" y="2315861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9022424" y="2315861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10774052" y="2315861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C72E20-53BB-4C16-A10D-EC1137E6979C}"/>
              </a:ext>
            </a:extLst>
          </p:cNvPr>
          <p:cNvCxnSpPr/>
          <p:nvPr/>
        </p:nvCxnSpPr>
        <p:spPr bwMode="auto">
          <a:xfrm>
            <a:off x="6908561" y="2829698"/>
            <a:ext cx="318233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081E9-41BA-414B-9127-E1BC135D4060}"/>
              </a:ext>
            </a:extLst>
          </p:cNvPr>
          <p:cNvCxnSpPr>
            <a:endCxn id="57398" idx="0"/>
          </p:cNvCxnSpPr>
          <p:nvPr/>
        </p:nvCxnSpPr>
        <p:spPr bwMode="auto">
          <a:xfrm>
            <a:off x="7040880" y="5707583"/>
            <a:ext cx="1252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695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680462" y="4713447"/>
            <a:ext cx="7566659" cy="1504472"/>
          </a:xfrm>
        </p:spPr>
        <p:txBody>
          <a:bodyPr/>
          <a:lstStyle/>
          <a:p>
            <a:r>
              <a:rPr lang="en-US" altLang="en-US" sz="3000" dirty="0"/>
              <a:t>Fortunately, there is a strong, growing body of team research to help us!</a:t>
            </a:r>
          </a:p>
          <a:p>
            <a:endParaRPr lang="en-US" alt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AED29F1-3255-4754-9CE5-6DD3F97CFE45}"/>
              </a:ext>
            </a:extLst>
          </p:cNvPr>
          <p:cNvSpPr/>
          <p:nvPr/>
        </p:nvSpPr>
        <p:spPr>
          <a:xfrm>
            <a:off x="4389121" y="2194561"/>
            <a:ext cx="6403657" cy="173272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3240" b="1" dirty="0">
                <a:solidFill>
                  <a:schemeClr val="tx1"/>
                </a:solidFill>
              </a:rPr>
              <a:t>We need to </a:t>
            </a:r>
          </a:p>
          <a:p>
            <a:pPr marL="0" lvl="1" algn="ctr">
              <a:defRPr/>
            </a:pPr>
            <a:r>
              <a:rPr lang="en-US" sz="3240" b="1" dirty="0">
                <a:solidFill>
                  <a:schemeClr val="tx1"/>
                </a:solidFill>
              </a:rPr>
              <a:t>“crack the code” </a:t>
            </a:r>
          </a:p>
          <a:p>
            <a:pPr marL="0" lvl="1" algn="ctr">
              <a:defRPr/>
            </a:pPr>
            <a:r>
              <a:rPr lang="en-US" sz="3240" b="1" dirty="0">
                <a:solidFill>
                  <a:schemeClr val="tx1"/>
                </a:solidFill>
              </a:rPr>
              <a:t>for team effectiveness…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18DA34-4335-A649-AF32-C171A5CC3780}"/>
              </a:ext>
            </a:extLst>
          </p:cNvPr>
          <p:cNvSpPr txBox="1">
            <a:spLocks/>
          </p:cNvSpPr>
          <p:nvPr/>
        </p:nvSpPr>
        <p:spPr>
          <a:xfrm>
            <a:off x="689841" y="804719"/>
            <a:ext cx="70993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Divider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848868AC-FC27-514F-A8DE-02666D245492}"/>
              </a:ext>
            </a:extLst>
          </p:cNvPr>
          <p:cNvSpPr txBox="1">
            <a:spLocks/>
          </p:cNvSpPr>
          <p:nvPr/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097280" rtl="0" eaLnBrk="1" latinLnBrk="0" hangingPunct="1">
              <a:defRPr sz="15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D69EA2-0EA7-4849-9491-77776A029204}"/>
              </a:ext>
            </a:extLst>
          </p:cNvPr>
          <p:cNvSpPr txBox="1">
            <a:spLocks/>
          </p:cNvSpPr>
          <p:nvPr/>
        </p:nvSpPr>
        <p:spPr>
          <a:xfrm>
            <a:off x="1181367" y="1114154"/>
            <a:ext cx="6607774" cy="135016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320" b="1" dirty="0"/>
              <a:t>II. The Science of Teamwork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505F3-BBF5-47B9-A48F-C109DB5BB990}"/>
              </a:ext>
            </a:extLst>
          </p:cNvPr>
          <p:cNvGrpSpPr/>
          <p:nvPr/>
        </p:nvGrpSpPr>
        <p:grpSpPr>
          <a:xfrm>
            <a:off x="7883785" y="1893303"/>
            <a:ext cx="6176826" cy="4342489"/>
            <a:chOff x="5324068" y="1540391"/>
            <a:chExt cx="6176826" cy="4342489"/>
          </a:xfrm>
        </p:grpSpPr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1E412EFE-3A7B-436B-BCC8-C3BE0CA6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068" y="3382567"/>
              <a:ext cx="2045970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4000B96A-8304-4A24-B20C-7020F728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804" y="1540391"/>
              <a:ext cx="2022396" cy="264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3E6184F6-C7E7-482F-9182-B2312015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662" y="3497581"/>
              <a:ext cx="967264" cy="1507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BEA37738-5172-4300-967B-B42047F05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6334" y="2043789"/>
              <a:ext cx="2194560" cy="152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9D3B6DCC-97A7-4865-9C4C-98999F977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181" y="3939066"/>
              <a:ext cx="1981676" cy="161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D3933A-F8B9-4095-826F-8CC89E1AB61E}"/>
              </a:ext>
            </a:extLst>
          </p:cNvPr>
          <p:cNvSpPr txBox="1"/>
          <p:nvPr/>
        </p:nvSpPr>
        <p:spPr>
          <a:xfrm>
            <a:off x="918288" y="3777137"/>
            <a:ext cx="6607774" cy="179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40"/>
              </a:spcBef>
              <a:defRPr/>
            </a:pP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“</a:t>
            </a:r>
            <a:r>
              <a:rPr lang="en-US" sz="2800" b="1" i="1" dirty="0">
                <a:ea typeface="+mj-ea"/>
                <a:cs typeface="+mj-cs"/>
              </a:rPr>
              <a:t>Teamwork makes the dream work in space flight.”</a:t>
            </a:r>
          </a:p>
          <a:p>
            <a:pPr algn="r">
              <a:spcBef>
                <a:spcPts val="540"/>
              </a:spcBef>
              <a:defRPr/>
            </a:pPr>
            <a:r>
              <a:rPr lang="en-US" sz="2520" b="1" i="1" dirty="0">
                <a:ea typeface="+mj-ea"/>
                <a:cs typeface="+mj-cs"/>
              </a:rPr>
              <a:t>  </a:t>
            </a:r>
          </a:p>
          <a:p>
            <a:pPr algn="r">
              <a:defRPr/>
            </a:pPr>
            <a:r>
              <a:rPr lang="en-US" sz="2520" i="1" dirty="0">
                <a:ea typeface="ＭＳ Ｐゴシック" charset="-128"/>
              </a:rPr>
              <a:t>~ CMDR </a:t>
            </a:r>
            <a:r>
              <a:rPr lang="en-US" sz="2520" i="1" dirty="0">
                <a:ea typeface="+mj-ea"/>
                <a:cs typeface="+mj-cs"/>
              </a:rPr>
              <a:t>Scott Kelly</a:t>
            </a:r>
          </a:p>
        </p:txBody>
      </p:sp>
    </p:spTree>
    <p:extLst>
      <p:ext uri="{BB962C8B-B14F-4D97-AF65-F5344CB8AC3E}">
        <p14:creationId xmlns:p14="http://schemas.microsoft.com/office/powerpoint/2010/main" val="2459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837245"/>
            <a:ext cx="9326880" cy="90981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Choose a team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0" y="1882434"/>
            <a:ext cx="9326880" cy="4937760"/>
          </a:xfrm>
        </p:spPr>
        <p:txBody>
          <a:bodyPr/>
          <a:lstStyle/>
          <a:p>
            <a:r>
              <a:rPr lang="en-US" dirty="0"/>
              <a:t>It could be a team that you lead or are a member of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7949565" y="2615250"/>
            <a:ext cx="4937760" cy="1948128"/>
          </a:xfrm>
          <a:prstGeom prst="cloudCallout">
            <a:avLst>
              <a:gd name="adj1" fmla="val -101147"/>
              <a:gd name="adj2" fmla="val 48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92" b="1" dirty="0">
                <a:solidFill>
                  <a:schemeClr val="tx1"/>
                </a:solidFill>
              </a:rPr>
              <a:t>How does my team compare to what Eduardo is telling us?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55" y="4644637"/>
            <a:ext cx="2105501" cy="19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86200" y="2125980"/>
            <a:ext cx="6652260" cy="822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320" b="1" dirty="0"/>
              <a:t>The Driving Question…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5845" y="3429001"/>
            <a:ext cx="6515100" cy="15483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sz="3240" b="0" dirty="0">
                <a:solidFill>
                  <a:schemeClr val="tx1"/>
                </a:solidFill>
              </a:rPr>
              <a:t>How do we turn a </a:t>
            </a:r>
            <a:r>
              <a:rPr lang="en-US" altLang="en-US" sz="3240" dirty="0">
                <a:solidFill>
                  <a:schemeClr val="tx1"/>
                </a:solidFill>
              </a:rPr>
              <a:t>team of experts </a:t>
            </a:r>
            <a:r>
              <a:rPr lang="en-US" altLang="en-US" sz="3240" b="0" dirty="0">
                <a:solidFill>
                  <a:schemeClr val="tx1"/>
                </a:solidFill>
              </a:rPr>
              <a:t>into an </a:t>
            </a:r>
            <a:r>
              <a:rPr lang="en-US" altLang="en-US" sz="3240" dirty="0">
                <a:solidFill>
                  <a:schemeClr val="tx1"/>
                </a:solidFill>
              </a:rPr>
              <a:t>expert team</a:t>
            </a:r>
            <a:r>
              <a:rPr lang="en-US" altLang="en-US" sz="3240" b="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409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988609" y="1266713"/>
            <a:ext cx="8653183" cy="1097280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All teams are NOT created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0" y="2363993"/>
            <a:ext cx="8869680" cy="54084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40" dirty="0"/>
              <a:t>One key difference: </a:t>
            </a:r>
            <a:r>
              <a:rPr lang="en-US" sz="3240" b="1" dirty="0"/>
              <a:t>Degree</a:t>
            </a:r>
            <a:r>
              <a:rPr lang="en-US" sz="3240" dirty="0"/>
              <a:t> of task </a:t>
            </a:r>
            <a:r>
              <a:rPr lang="en-US" sz="3240" b="1" dirty="0"/>
              <a:t>interdependence</a:t>
            </a:r>
          </a:p>
          <a:p>
            <a:pPr lvl="1">
              <a:defRPr/>
            </a:pPr>
            <a:r>
              <a:rPr lang="en-US" sz="3000" dirty="0"/>
              <a:t>To what extent are team members reliant on one another and </a:t>
            </a:r>
            <a:r>
              <a:rPr lang="en-US" sz="3000" b="1" dirty="0"/>
              <a:t>need to work together</a:t>
            </a:r>
            <a:r>
              <a:rPr lang="en-US" sz="3000" dirty="0"/>
              <a:t>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40" b="1" dirty="0"/>
              <a:t>Coordination</a:t>
            </a:r>
            <a:r>
              <a:rPr lang="en-US" sz="3240" dirty="0"/>
              <a:t> </a:t>
            </a:r>
            <a:r>
              <a:rPr lang="en-US" sz="3240" b="1" dirty="0"/>
              <a:t>demands</a:t>
            </a:r>
            <a:r>
              <a:rPr lang="en-US" sz="3240" dirty="0"/>
              <a:t> a big driver…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40" dirty="0"/>
              <a:t>It’s a continuum…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40" dirty="0"/>
              <a:t>Matters because competencies needed depends on where on the continuum…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0460" y="3566162"/>
            <a:ext cx="1548766" cy="1678782"/>
          </a:xfrm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3566160"/>
            <a:ext cx="1645920" cy="15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28" y="3731897"/>
            <a:ext cx="1265873" cy="1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383280" y="5480686"/>
            <a:ext cx="8138160" cy="7372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C00000"/>
              </a:buClr>
              <a:buFontTx/>
              <a:buNone/>
            </a:pPr>
            <a:r>
              <a:rPr lang="en-US" altLang="en-US" sz="1260" b="1" dirty="0"/>
              <a:t>       </a:t>
            </a:r>
            <a:r>
              <a:rPr lang="en-US" altLang="en-US" sz="1440" b="1" dirty="0"/>
              <a:t> Low</a:t>
            </a:r>
            <a:r>
              <a:rPr lang="en-US" altLang="en-US" sz="1260" b="1" dirty="0"/>
              <a:t>			         </a:t>
            </a:r>
            <a:r>
              <a:rPr lang="en-US" altLang="en-US" sz="1440" b="1" dirty="0"/>
              <a:t>Medium	</a:t>
            </a:r>
            <a:r>
              <a:rPr lang="en-US" altLang="en-US" sz="1260" b="1" dirty="0"/>
              <a:t>	                         </a:t>
            </a:r>
            <a:r>
              <a:rPr lang="en-US" altLang="en-US" sz="1440" b="1" dirty="0"/>
              <a:t>High</a:t>
            </a:r>
            <a:endParaRPr lang="en-US" altLang="en-US" sz="126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190957" y="1561915"/>
            <a:ext cx="6491884" cy="163450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40" b="1" dirty="0">
                <a:solidFill>
                  <a:schemeClr val="tx1"/>
                </a:solidFill>
              </a:rPr>
              <a:t>Where is your team currently on the continuum? </a:t>
            </a:r>
          </a:p>
          <a:p>
            <a:pPr algn="ctr">
              <a:defRPr/>
            </a:pPr>
            <a:r>
              <a:rPr lang="en-US" sz="3240" b="1" dirty="0">
                <a:solidFill>
                  <a:schemeClr val="tx1"/>
                </a:solidFill>
              </a:rPr>
              <a:t>Ideally, where should it be?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28800" y="1122781"/>
            <a:ext cx="10789920" cy="1101169"/>
          </a:xfrm>
        </p:spPr>
        <p:txBody>
          <a:bodyPr/>
          <a:lstStyle/>
          <a:p>
            <a:pPr algn="ctr"/>
            <a:r>
              <a:rPr lang="en-US" altLang="en-US" sz="3840" b="1" dirty="0">
                <a:latin typeface="+mn-lt"/>
              </a:rPr>
              <a:t>The Research </a:t>
            </a:r>
            <a:r>
              <a:rPr lang="en-US" altLang="en-US" sz="4320" b="1" dirty="0">
                <a:latin typeface="+mn-lt"/>
              </a:rPr>
              <a:t>Reveals</a:t>
            </a:r>
            <a:r>
              <a:rPr lang="en-US" altLang="en-US" sz="3840" b="1" dirty="0">
                <a:latin typeface="+mn-lt"/>
              </a:rPr>
              <a:t> (Evidence-based)…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00016"/>
              </p:ext>
            </p:extLst>
          </p:nvPr>
        </p:nvGraphicFramePr>
        <p:xfrm>
          <a:off x="3611880" y="2276466"/>
          <a:ext cx="7406640" cy="123259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60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2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 Drivers…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46292" marR="46292" marT="30858" marB="30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 influence team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effectiveness</a:t>
                      </a:r>
                    </a:p>
                  </a:txBody>
                  <a:tcPr marL="46292" marR="46292" marT="30858" marB="30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926081" y="3891325"/>
            <a:ext cx="6444515" cy="242298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986" y="4107189"/>
            <a:ext cx="1663066" cy="199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69721C-E709-48EE-847A-AAC15534BD8F}"/>
              </a:ext>
            </a:extLst>
          </p:cNvPr>
          <p:cNvSpPr/>
          <p:nvPr/>
        </p:nvSpPr>
        <p:spPr>
          <a:xfrm>
            <a:off x="3303523" y="4459614"/>
            <a:ext cx="58404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760" b="1" dirty="0"/>
              <a:t>Thought experiment</a:t>
            </a:r>
            <a:r>
              <a:rPr lang="en-US" altLang="en-US" sz="2760" dirty="0"/>
              <a:t>: As we review the 7 Drivers, think about a team you work with…where is improvement possible?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D9B2-0C25-9549-9E64-8112A017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822960"/>
            <a:ext cx="722376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sz="4860" b="1" dirty="0">
                <a:latin typeface="+mn-lt"/>
              </a:rPr>
              <a:t>Take-Aways for Today…</a:t>
            </a:r>
            <a:endParaRPr lang="en-US" sz="4860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176FC4-8103-45C4-A194-1D593A55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80" y="2397442"/>
            <a:ext cx="9464040" cy="4826317"/>
          </a:xfrm>
        </p:spPr>
        <p:txBody>
          <a:bodyPr>
            <a:normAutofit/>
          </a:bodyPr>
          <a:lstStyle/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240" dirty="0"/>
              <a:t>Understand what really </a:t>
            </a:r>
            <a:r>
              <a:rPr lang="en-US" sz="3240" b="1" dirty="0"/>
              <a:t>drives</a:t>
            </a:r>
            <a:r>
              <a:rPr lang="en-US" sz="3240" dirty="0"/>
              <a:t> </a:t>
            </a:r>
            <a:r>
              <a:rPr lang="en-US" sz="3240" b="1" dirty="0"/>
              <a:t>team effectiveness </a:t>
            </a:r>
            <a:r>
              <a:rPr lang="en-US" sz="3240" dirty="0"/>
              <a:t>(“value of teams”)…</a:t>
            </a:r>
          </a:p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240" dirty="0"/>
              <a:t>Possess a </a:t>
            </a:r>
            <a:r>
              <a:rPr lang="en-US" sz="3240" b="1" dirty="0"/>
              <a:t>common language </a:t>
            </a:r>
            <a:r>
              <a:rPr lang="en-US" sz="3240" dirty="0"/>
              <a:t>for directing your teams forward…</a:t>
            </a:r>
          </a:p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240" dirty="0"/>
              <a:t>Help you create plan for </a:t>
            </a:r>
            <a:r>
              <a:rPr lang="en-US" sz="3240" b="1" dirty="0"/>
              <a:t>promoting</a:t>
            </a:r>
            <a:r>
              <a:rPr lang="en-US" sz="3240" dirty="0"/>
              <a:t> teamwork in your teams…</a:t>
            </a:r>
          </a:p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240" dirty="0"/>
              <a:t>Know what </a:t>
            </a:r>
            <a:r>
              <a:rPr lang="en-US" sz="3240" b="1" dirty="0"/>
              <a:t>evidence</a:t>
            </a:r>
            <a:r>
              <a:rPr lang="en-US" sz="3240" dirty="0"/>
              <a:t> there is to foster teamwork (“what works”)…</a:t>
            </a:r>
          </a:p>
          <a:p>
            <a:pPr marL="411480" lvl="1" indent="0">
              <a:buNone/>
              <a:defRPr/>
            </a:pPr>
            <a:endParaRPr lang="en-US" sz="1417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8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CBAA98-18A1-4735-B8E1-8DE0C77FEB09}"/>
              </a:ext>
            </a:extLst>
          </p:cNvPr>
          <p:cNvGrpSpPr/>
          <p:nvPr/>
        </p:nvGrpSpPr>
        <p:grpSpPr>
          <a:xfrm>
            <a:off x="2415804" y="2247321"/>
            <a:ext cx="10241280" cy="4362264"/>
            <a:chOff x="1616870" y="2271439"/>
            <a:chExt cx="6992158" cy="2801019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1643063" y="2271439"/>
              <a:ext cx="1907381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1.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apability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658409" y="2309809"/>
              <a:ext cx="4950619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people</a:t>
              </a:r>
              <a:r>
                <a:rPr lang="en-US" altLang="en-US" sz="1800" dirty="0">
                  <a:solidFill>
                    <a:srgbClr val="000000"/>
                  </a:solidFill>
                </a:rPr>
                <a:t> with the right mix of KSA’s?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629996" y="2725093"/>
              <a:ext cx="1885950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2.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ooperation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658409" y="2739795"/>
              <a:ext cx="4929188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attitudes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about and willingness to team?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625234" y="3100264"/>
              <a:ext cx="1885950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3.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oordination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631148" y="3503735"/>
              <a:ext cx="2235994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4.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ommunication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1641872" y="3929803"/>
              <a:ext cx="1885950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5.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ognition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616870" y="4383457"/>
              <a:ext cx="1878806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6.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oaching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643063" y="4808630"/>
              <a:ext cx="1907381" cy="26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7.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onditions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658409" y="3123920"/>
              <a:ext cx="4907756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Demonstrate necessary teamwork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behaviors</a:t>
              </a:r>
              <a:r>
                <a:rPr lang="en-US" altLang="en-US" sz="18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658409" y="3522102"/>
              <a:ext cx="4586288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0000"/>
                  </a:solidFill>
                </a:rPr>
                <a:t>Communicate </a:t>
              </a:r>
              <a:r>
                <a:rPr lang="en-US" altLang="en-US" sz="1800" dirty="0">
                  <a:solidFill>
                    <a:srgbClr val="000000"/>
                  </a:solidFill>
                </a:rPr>
                <a:t>effectively with each other and outside?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637171" y="3905155"/>
              <a:ext cx="4801607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Possess a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shared understanding </a:t>
              </a:r>
              <a:r>
                <a:rPr lang="en-US" altLang="en-US" sz="1800" dirty="0">
                  <a:solidFill>
                    <a:srgbClr val="000000"/>
                  </a:solidFill>
                </a:rPr>
                <a:t>(e.g., priorities, roles, vision)?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658409" y="4344503"/>
              <a:ext cx="4886325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Leader and/or team members demo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leadership behaviors</a:t>
              </a:r>
              <a:r>
                <a:rPr lang="en-US" altLang="en-US" sz="18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8409" y="4776914"/>
              <a:ext cx="4832944" cy="2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Have favorable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conditions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(e.g., resources, culture)?</a:t>
              </a: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200400" y="1135594"/>
            <a:ext cx="8229600" cy="1028700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The Seven “C’s” of Teamwork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53290" y="627601"/>
            <a:ext cx="9759876" cy="8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Interesting Findings…(</a:t>
            </a:r>
            <a:r>
              <a:rPr lang="en-US" altLang="en-US" sz="4320" b="1" kern="0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apability)</a:t>
            </a:r>
            <a:endParaRPr lang="en-US" altLang="en-US" sz="432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211" y="1428751"/>
            <a:ext cx="10449977" cy="6380460"/>
          </a:xfrm>
        </p:spPr>
        <p:txBody>
          <a:bodyPr>
            <a:normAutofit fontScale="77500" lnSpcReduction="20000"/>
          </a:bodyPr>
          <a:lstStyle/>
          <a:p>
            <a:pPr lvl="1" fontAlgn="ctr">
              <a:buFont typeface="Wingdings" charset="2"/>
              <a:buChar char="§"/>
              <a:defRPr/>
            </a:pPr>
            <a:r>
              <a:rPr lang="en-US" sz="3840" b="1" dirty="0">
                <a:solidFill>
                  <a:srgbClr val="C00000"/>
                </a:solidFill>
              </a:rPr>
              <a:t>Individual competence </a:t>
            </a:r>
            <a:r>
              <a:rPr lang="en-US" sz="3840" dirty="0"/>
              <a:t>matters</a:t>
            </a:r>
            <a:r>
              <a:rPr lang="en-US" sz="3840" b="1" dirty="0"/>
              <a:t> </a:t>
            </a:r>
            <a:r>
              <a:rPr lang="en-US" sz="3840" dirty="0"/>
              <a:t>– hard to overcome big talent gaps</a:t>
            </a:r>
          </a:p>
          <a:p>
            <a:pPr lvl="2" fontAlgn="ctr">
              <a:buFont typeface="Wingdings" charset="2"/>
              <a:buChar char="§"/>
              <a:defRPr/>
            </a:pPr>
            <a:r>
              <a:rPr lang="en-US" sz="3600" dirty="0"/>
              <a:t>Smart (Stewart, 2006), talented (</a:t>
            </a:r>
            <a:r>
              <a:rPr lang="en-US" sz="3600" dirty="0" err="1"/>
              <a:t>Aguinis</a:t>
            </a:r>
            <a:r>
              <a:rPr lang="en-US" sz="3600" dirty="0"/>
              <a:t> &amp; O’Boyle, 2014), capable helps</a:t>
            </a:r>
            <a:br>
              <a:rPr lang="en-US" sz="2520" dirty="0"/>
            </a:br>
            <a:endParaRPr lang="en-US" sz="2520" dirty="0"/>
          </a:p>
          <a:p>
            <a:pPr lvl="1" fontAlgn="ctr">
              <a:buFont typeface="Wingdings" charset="2"/>
              <a:buChar char="§"/>
              <a:defRPr/>
            </a:pPr>
            <a:r>
              <a:rPr lang="en-US" sz="3840" dirty="0"/>
              <a:t>But, simply adding </a:t>
            </a:r>
            <a:r>
              <a:rPr lang="en-US" sz="3840" b="1" dirty="0"/>
              <a:t>stars </a:t>
            </a:r>
            <a:r>
              <a:rPr lang="en-US" sz="3840" dirty="0"/>
              <a:t>won’t always boost performance (</a:t>
            </a:r>
            <a:r>
              <a:rPr lang="en-US" sz="3840" dirty="0" err="1"/>
              <a:t>Swaab</a:t>
            </a:r>
            <a:r>
              <a:rPr lang="en-US" sz="3840" dirty="0"/>
              <a:t> et al., 2014)</a:t>
            </a:r>
          </a:p>
          <a:p>
            <a:pPr lvl="2" fontAlgn="ctr">
              <a:buFont typeface="Wingdings" charset="2"/>
              <a:buChar char="§"/>
              <a:defRPr/>
            </a:pPr>
            <a:r>
              <a:rPr lang="en-US" sz="3240" dirty="0"/>
              <a:t>In interdependent teams, beyond a threshold, it can hurt performance – due to “intragroup standing” issues (true for chickens too!)</a:t>
            </a:r>
            <a:br>
              <a:rPr lang="en-US" sz="2520" dirty="0"/>
            </a:br>
            <a:endParaRPr lang="en-US" sz="2520" dirty="0"/>
          </a:p>
          <a:p>
            <a:pPr lvl="1" fontAlgn="ctr">
              <a:buFont typeface="Wingdings" charset="2"/>
              <a:buChar char="§"/>
              <a:defRPr/>
            </a:pPr>
            <a:r>
              <a:rPr lang="en-US" sz="3840" b="1" dirty="0"/>
              <a:t>Teammates</a:t>
            </a:r>
            <a:r>
              <a:rPr lang="en-US" sz="3840" dirty="0"/>
              <a:t> and </a:t>
            </a:r>
            <a:r>
              <a:rPr lang="en-US" sz="3840" b="1" dirty="0"/>
              <a:t>conditions</a:t>
            </a:r>
            <a:r>
              <a:rPr lang="en-US" sz="3840" dirty="0"/>
              <a:t> play a big role… </a:t>
            </a:r>
          </a:p>
          <a:p>
            <a:pPr lvl="1" fontAlgn="ctr">
              <a:buFont typeface="Wingdings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fontAlgn="ctr">
              <a:buFont typeface="Wingdings" charset="2"/>
              <a:buChar char="§"/>
              <a:defRPr/>
            </a:pPr>
            <a:r>
              <a:rPr lang="en-US" sz="3840" dirty="0"/>
              <a:t>Star financial analysts who change orgs suffer 5 yr. performance decline! </a:t>
            </a:r>
          </a:p>
          <a:p>
            <a:pPr lvl="2" fontAlgn="ctr">
              <a:buFont typeface="Wingdings" charset="2"/>
              <a:buChar char="§"/>
              <a:defRPr/>
            </a:pPr>
            <a:r>
              <a:rPr lang="en-US" sz="3240" dirty="0"/>
              <a:t>Particularly if they moved without their “team” (</a:t>
            </a:r>
            <a:r>
              <a:rPr lang="en-US" sz="3240" dirty="0" err="1"/>
              <a:t>Groysberg</a:t>
            </a:r>
            <a:r>
              <a:rPr lang="en-US" sz="3240" dirty="0"/>
              <a:t> &amp; Lee, 2008)</a:t>
            </a:r>
          </a:p>
          <a:p>
            <a:pPr lvl="2" fontAlgn="ctr">
              <a:buFont typeface="Wingdings" charset="2"/>
              <a:buChar char="§"/>
              <a:defRPr/>
            </a:pPr>
            <a:r>
              <a:rPr lang="en-US" sz="3240" dirty="0"/>
              <a:t>And to orgs with less favorable conditions (</a:t>
            </a:r>
            <a:r>
              <a:rPr lang="en-US" sz="3240" dirty="0" err="1"/>
              <a:t>Groysberg</a:t>
            </a:r>
            <a:r>
              <a:rPr lang="en-US" sz="3240" dirty="0"/>
              <a:t>, Lee, &amp; Nanda, 2008)</a:t>
            </a:r>
          </a:p>
          <a:p>
            <a:pPr lvl="2" fontAlgn="ctr">
              <a:defRPr/>
            </a:pPr>
            <a:endParaRPr lang="en-US" sz="2520" dirty="0"/>
          </a:p>
          <a:p>
            <a:pPr>
              <a:defRPr/>
            </a:pPr>
            <a:endParaRPr lang="en-US" sz="108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68880" y="822960"/>
            <a:ext cx="9966960" cy="1280160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Interesting Findings…(</a:t>
            </a:r>
            <a:r>
              <a:rPr lang="en-US" altLang="en-US" sz="432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dirty="0">
                <a:latin typeface="+mn-lt"/>
              </a:rPr>
              <a:t>ooperation)</a:t>
            </a:r>
            <a:endParaRPr lang="en-US" altLang="en-US" sz="432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2011680"/>
            <a:ext cx="9784080" cy="576072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altLang="en-US" sz="3000" dirty="0"/>
              <a:t>A person who has a </a:t>
            </a:r>
            <a:r>
              <a:rPr lang="en-US" altLang="en-US" sz="3000" b="1" dirty="0">
                <a:solidFill>
                  <a:srgbClr val="C00000"/>
                </a:solidFill>
              </a:rPr>
              <a:t>collective orientation </a:t>
            </a:r>
            <a:r>
              <a:rPr lang="en-US" altLang="en-US" sz="3000" dirty="0"/>
              <a:t>likes being on a team and puts the team first 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/>
              <a:t>Not simply a “me first” orientation</a:t>
            </a:r>
          </a:p>
          <a:p>
            <a:pPr>
              <a:buFont typeface="Wingdings" charset="2"/>
              <a:buChar char="§"/>
            </a:pPr>
            <a:r>
              <a:rPr lang="en-US" altLang="en-US" sz="3000" dirty="0"/>
              <a:t>Collective orientation is related to team </a:t>
            </a:r>
            <a:r>
              <a:rPr lang="en-US" altLang="en-US" sz="3000" b="1" dirty="0"/>
              <a:t>performance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Driskell</a:t>
            </a:r>
            <a:r>
              <a:rPr lang="en-US" altLang="en-US" sz="2400" dirty="0"/>
              <a:t> et al., 2010)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/>
              <a:t>Improved team interactions (</a:t>
            </a:r>
            <a:r>
              <a:rPr lang="en-US" altLang="en-US" dirty="0" err="1"/>
              <a:t>Driskell</a:t>
            </a:r>
            <a:r>
              <a:rPr lang="en-US" altLang="en-US" dirty="0"/>
              <a:t> &amp; Salas, 1992)</a:t>
            </a:r>
          </a:p>
          <a:p>
            <a:pPr>
              <a:buFont typeface="Wingdings" charset="2"/>
              <a:buChar char="§"/>
            </a:pPr>
            <a:r>
              <a:rPr lang="en-US" altLang="en-US" sz="3000" dirty="0"/>
              <a:t> Our experience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/>
              <a:t>Need </a:t>
            </a:r>
            <a:r>
              <a:rPr lang="en-US" altLang="en-US" b="1" i="1" dirty="0"/>
              <a:t>enough</a:t>
            </a:r>
            <a:r>
              <a:rPr lang="en-US" altLang="en-US" dirty="0"/>
              <a:t> team players (e.g., Scottie Pippen for the Bulls)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/>
              <a:t>Can have collective orientation and still be an </a:t>
            </a:r>
            <a:r>
              <a:rPr lang="en-US" altLang="en-US" b="1" dirty="0"/>
              <a:t>individual</a:t>
            </a:r>
            <a:r>
              <a:rPr lang="en-US" altLang="en-US" dirty="0"/>
              <a:t> success </a:t>
            </a:r>
          </a:p>
          <a:p>
            <a:pPr lvl="2">
              <a:buFont typeface="Wingdings" charset="2"/>
              <a:buChar char="§"/>
            </a:pPr>
            <a:r>
              <a:rPr lang="en-US" altLang="en-US" sz="1920" dirty="0"/>
              <a:t>Australian Special Forces (</a:t>
            </a:r>
            <a:r>
              <a:rPr lang="en-US" altLang="en-US" sz="1920" dirty="0" err="1"/>
              <a:t>Gayton</a:t>
            </a:r>
            <a:r>
              <a:rPr lang="en-US" altLang="en-US" sz="1920" dirty="0"/>
              <a:t> &amp; Kehoe, 2015) – team player top predictor!</a:t>
            </a:r>
          </a:p>
          <a:p>
            <a:pPr lvl="2">
              <a:buFont typeface="Wingdings" charset="2"/>
              <a:buChar char="§"/>
            </a:pPr>
            <a:r>
              <a:rPr lang="en-US" altLang="en-US" sz="1920" dirty="0"/>
              <a:t>50% of top collaborators are rated as top performers (Cross et al, 2016)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810" y="2192779"/>
            <a:ext cx="8300044" cy="4405987"/>
          </a:xfrm>
        </p:spPr>
        <p:txBody>
          <a:bodyPr>
            <a:normAutofit/>
          </a:bodyPr>
          <a:lstStyle/>
          <a:p>
            <a:pPr marL="61722" lvl="1" indent="-61722">
              <a:spcBef>
                <a:spcPts val="810"/>
              </a:spcBef>
              <a:spcAft>
                <a:spcPts val="136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520" b="1" dirty="0">
                <a:solidFill>
                  <a:srgbClr val="C00000"/>
                </a:solidFill>
              </a:rPr>
              <a:t>  </a:t>
            </a:r>
            <a:r>
              <a:rPr lang="en-US" sz="3480" b="1" dirty="0">
                <a:solidFill>
                  <a:srgbClr val="C00000"/>
                </a:solidFill>
              </a:rPr>
              <a:t>Collective efficacy </a:t>
            </a:r>
            <a:r>
              <a:rPr lang="en-US" sz="3480" dirty="0"/>
              <a:t>is the belief that </a:t>
            </a:r>
            <a:r>
              <a:rPr lang="en-US" sz="3480" b="1" dirty="0"/>
              <a:t>our </a:t>
            </a:r>
          </a:p>
          <a:p>
            <a:pPr marL="0" lvl="1" indent="0">
              <a:spcBef>
                <a:spcPts val="810"/>
              </a:spcBef>
              <a:spcAft>
                <a:spcPts val="136"/>
              </a:spcAft>
              <a:buSzPct val="100000"/>
              <a:buNone/>
              <a:defRPr/>
            </a:pPr>
            <a:r>
              <a:rPr lang="en-US" sz="3480" b="1" dirty="0"/>
              <a:t>   team </a:t>
            </a:r>
            <a:r>
              <a:rPr lang="en-US" sz="3480" dirty="0"/>
              <a:t>will be successful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480" dirty="0"/>
              <a:t>Collective efficacy </a:t>
            </a:r>
            <a:r>
              <a:rPr lang="en-US" sz="3480" b="1" dirty="0"/>
              <a:t>predicts</a:t>
            </a:r>
            <a:r>
              <a:rPr lang="en-US" sz="3480" dirty="0"/>
              <a:t> team performance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Meta-analysis of 67 prior studies (Gully et al., 2002)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When </a:t>
            </a:r>
            <a:r>
              <a:rPr lang="en-US" sz="3000" b="1" dirty="0"/>
              <a:t>interdependence </a:t>
            </a:r>
            <a:r>
              <a:rPr lang="en-US" sz="3000" dirty="0"/>
              <a:t>is low then self-efficacy is more important (Katz-Navon &amp; </a:t>
            </a:r>
            <a:r>
              <a:rPr lang="en-US" sz="3000" dirty="0" err="1"/>
              <a:t>Erez</a:t>
            </a:r>
            <a:r>
              <a:rPr lang="en-US" sz="3000" dirty="0"/>
              <a:t>, 2005)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223" y="4078510"/>
            <a:ext cx="1520190" cy="13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465221" y="2077466"/>
            <a:ext cx="1676375" cy="1403033"/>
          </a:xfrm>
          <a:prstGeom prst="cloudCallout">
            <a:avLst>
              <a:gd name="adj1" fmla="val -15183"/>
              <a:gd name="adj2" fmla="val 90114"/>
            </a:avLst>
          </a:prstGeom>
          <a:solidFill>
            <a:schemeClr val="bg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6"/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1702356" y="2361655"/>
            <a:ext cx="128873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20" b="1" dirty="0"/>
              <a:t>Our team can save lives!</a:t>
            </a:r>
            <a:endParaRPr lang="en-US" altLang="en-US" sz="216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279789" y="6214138"/>
            <a:ext cx="2926080" cy="10628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Tip</a:t>
            </a:r>
            <a:r>
              <a:rPr lang="en-US" dirty="0">
                <a:solidFill>
                  <a:schemeClr val="tx1"/>
                </a:solidFill>
              </a:rPr>
              <a:t>: Allocate time to discuss and celebrate wins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6883" y="792226"/>
            <a:ext cx="10149840" cy="1290816"/>
          </a:xfrm>
        </p:spPr>
        <p:txBody>
          <a:bodyPr/>
          <a:lstStyle/>
          <a:p>
            <a:pPr algn="ctr"/>
            <a:r>
              <a:rPr lang="en-US" altLang="en-US" sz="4320" b="1" dirty="0"/>
              <a:t>Interesting Findings…(</a:t>
            </a:r>
            <a:r>
              <a:rPr lang="en-US" altLang="en-US" sz="4320" b="1" dirty="0">
                <a:solidFill>
                  <a:srgbClr val="C00000"/>
                </a:solidFill>
              </a:rPr>
              <a:t>C</a:t>
            </a:r>
            <a:r>
              <a:rPr lang="en-US" altLang="en-US" sz="4320" b="1" dirty="0"/>
              <a:t>ooperation)</a:t>
            </a:r>
            <a:endParaRPr lang="en-US" altLang="en-US" sz="43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303" y="1137127"/>
            <a:ext cx="5943600" cy="13716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chemeClr val="tx1"/>
                </a:solidFill>
              </a:rPr>
              <a:t>Psychological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507" y="2815853"/>
            <a:ext cx="9702458" cy="2466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20" dirty="0"/>
              <a:t>“</a:t>
            </a:r>
            <a:r>
              <a:rPr lang="en-US" sz="4320" i="1" dirty="0"/>
              <a:t>A sense of confidence that the team will not embarrass, reject, or punish someone for speaking up</a:t>
            </a:r>
            <a:r>
              <a:rPr lang="en-US" sz="4320" dirty="0"/>
              <a:t>” </a:t>
            </a:r>
            <a:r>
              <a:rPr lang="en-US" sz="372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(Edmonson, 1999) </a:t>
            </a:r>
            <a:endParaRPr lang="en-US" sz="432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3960" dirty="0"/>
              <a:t>Or for seeking feedback, asking questions, requesting help </a:t>
            </a:r>
          </a:p>
          <a:p>
            <a:pPr lvl="2"/>
            <a:endParaRPr lang="en-US" sz="3480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26230" y="5872219"/>
            <a:ext cx="6377940" cy="1142446"/>
          </a:xfrm>
          <a:prstGeom prst="rect">
            <a:avLst/>
          </a:prstGeom>
          <a:ln>
            <a:solidFill>
              <a:srgbClr val="1A140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 dirty="0"/>
              <a:t>Can you be and express yourself on this team?</a:t>
            </a:r>
            <a:endParaRPr lang="en-US" sz="3360" dirty="0"/>
          </a:p>
        </p:txBody>
      </p:sp>
    </p:spTree>
    <p:extLst>
      <p:ext uri="{BB962C8B-B14F-4D97-AF65-F5344CB8AC3E}">
        <p14:creationId xmlns:p14="http://schemas.microsoft.com/office/powerpoint/2010/main" val="292063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089" y="992123"/>
            <a:ext cx="8229600" cy="1028700"/>
          </a:xfrm>
        </p:spPr>
        <p:txBody>
          <a:bodyPr>
            <a:noAutofit/>
          </a:bodyPr>
          <a:lstStyle/>
          <a:p>
            <a:pPr algn="ctr"/>
            <a:r>
              <a:rPr lang="en-US" sz="4320" b="1" dirty="0">
                <a:latin typeface="+mn-lt"/>
              </a:rPr>
              <a:t>Interesting findings about</a:t>
            </a:r>
            <a:br>
              <a:rPr lang="en-US" sz="4320" b="1" dirty="0">
                <a:latin typeface="+mn-lt"/>
              </a:rPr>
            </a:br>
            <a:r>
              <a:rPr lang="en-US" sz="4320" b="1" dirty="0">
                <a:solidFill>
                  <a:srgbClr val="C00000"/>
                </a:solidFill>
                <a:latin typeface="+mn-lt"/>
              </a:rPr>
              <a:t>psychological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21" y="5563885"/>
            <a:ext cx="9418319" cy="21259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Recent meta analysis – 136 samples, over 5000 groups (Frazier et al., 2016)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60" dirty="0"/>
              <a:t>                    </a:t>
            </a:r>
            <a:r>
              <a:rPr lang="en-US" sz="3000" dirty="0"/>
              <a:t>in-house research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144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7321" y="3392271"/>
            <a:ext cx="1783460" cy="1235456"/>
          </a:xfrm>
          <a:prstGeom prst="rect">
            <a:avLst/>
          </a:prstGeom>
          <a:solidFill>
            <a:srgbClr val="C00000"/>
          </a:solidFill>
          <a:ln>
            <a:solidFill>
              <a:srgbClr val="B62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>
                <a:solidFill>
                  <a:schemeClr val="bg1"/>
                </a:solidFill>
              </a:rPr>
              <a:t>Psychological Safety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686800" y="2880360"/>
            <a:ext cx="3031999" cy="2125980"/>
          </a:xfrm>
          <a:prstGeom prst="rect">
            <a:avLst/>
          </a:prstGeom>
          <a:solidFill>
            <a:srgbClr val="C1983B"/>
          </a:solidFill>
          <a:ln>
            <a:solidFill>
              <a:srgbClr val="8D6E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/>
              <a:t>Engagement, satisfaction &amp; commitment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/>
              <a:t>Information sharing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/>
              <a:t>Learning behaviors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/>
              <a:t>OCBs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/>
              <a:t>Performance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892033" y="3772256"/>
            <a:ext cx="505968" cy="393557"/>
          </a:xfrm>
          <a:prstGeom prst="rightArrow">
            <a:avLst/>
          </a:prstGeom>
          <a:solidFill>
            <a:srgbClr val="C00000"/>
          </a:solidFill>
          <a:ln>
            <a:solidFill>
              <a:srgbClr val="B62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1" y="3003252"/>
            <a:ext cx="2179700" cy="20030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>
                <a:solidFill>
                  <a:schemeClr val="bg1"/>
                </a:solidFill>
              </a:rPr>
              <a:t>Leadership behaviors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>
                <a:solidFill>
                  <a:schemeClr val="bg1"/>
                </a:solidFill>
              </a:rPr>
              <a:t>Peer support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980" dirty="0">
                <a:solidFill>
                  <a:schemeClr val="bg1"/>
                </a:solidFill>
              </a:rPr>
              <a:t>Role clarity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449062" y="3843786"/>
            <a:ext cx="496063" cy="3220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83" y="6503049"/>
            <a:ext cx="1002384" cy="4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4C44509-3D07-47B2-89DD-AB806FCF54D1}"/>
              </a:ext>
            </a:extLst>
          </p:cNvPr>
          <p:cNvSpPr/>
          <p:nvPr/>
        </p:nvSpPr>
        <p:spPr>
          <a:xfrm>
            <a:off x="3480010" y="3200400"/>
            <a:ext cx="8041430" cy="2560320"/>
          </a:xfrm>
          <a:prstGeom prst="roundRect">
            <a:avLst/>
          </a:prstGeom>
          <a:solidFill>
            <a:srgbClr val="DAD48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b="1" dirty="0">
                <a:solidFill>
                  <a:schemeClr val="tx1"/>
                </a:solidFill>
              </a:rPr>
              <a:t>Quick </a:t>
            </a:r>
            <a:r>
              <a:rPr lang="en-US" sz="2592" b="1" dirty="0">
                <a:solidFill>
                  <a:srgbClr val="008000"/>
                </a:solidFill>
              </a:rPr>
              <a:t>Thought Experiment…</a:t>
            </a:r>
          </a:p>
          <a:p>
            <a:pPr algn="ctr"/>
            <a:r>
              <a:rPr lang="en-US" sz="2592" dirty="0">
                <a:solidFill>
                  <a:schemeClr val="tx1"/>
                </a:solidFill>
              </a:rPr>
              <a:t>How would you </a:t>
            </a:r>
            <a:r>
              <a:rPr lang="en-US" sz="2592" b="1" dirty="0">
                <a:solidFill>
                  <a:schemeClr val="tx1"/>
                </a:solidFill>
              </a:rPr>
              <a:t>boost</a:t>
            </a:r>
            <a:r>
              <a:rPr lang="en-US" sz="2592" dirty="0">
                <a:solidFill>
                  <a:schemeClr val="tx1"/>
                </a:solidFill>
              </a:rPr>
              <a:t> psychological safety?</a:t>
            </a:r>
          </a:p>
          <a:p>
            <a:pPr algn="ctr"/>
            <a:r>
              <a:rPr lang="en-US" sz="2592" dirty="0">
                <a:solidFill>
                  <a:schemeClr val="tx1"/>
                </a:solidFill>
              </a:rPr>
              <a:t>What </a:t>
            </a:r>
            <a:r>
              <a:rPr lang="en-US" sz="2592" b="1" dirty="0">
                <a:solidFill>
                  <a:schemeClr val="tx1"/>
                </a:solidFill>
              </a:rPr>
              <a:t>facilitates</a:t>
            </a:r>
            <a:r>
              <a:rPr lang="en-US" sz="2592" dirty="0">
                <a:solidFill>
                  <a:schemeClr val="tx1"/>
                </a:solidFill>
              </a:rPr>
              <a:t> or </a:t>
            </a:r>
            <a:r>
              <a:rPr lang="en-US" sz="2592" b="1" dirty="0">
                <a:solidFill>
                  <a:schemeClr val="tx1"/>
                </a:solidFill>
              </a:rPr>
              <a:t>hinders</a:t>
            </a:r>
            <a:r>
              <a:rPr lang="en-US" sz="2592" dirty="0">
                <a:solidFill>
                  <a:schemeClr val="tx1"/>
                </a:solidFill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20365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79" y="2103120"/>
            <a:ext cx="10012679" cy="5852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360" dirty="0"/>
              <a:t>Teamwork </a:t>
            </a:r>
            <a:r>
              <a:rPr lang="en-US" sz="3360" b="1" dirty="0"/>
              <a:t>behaviors</a:t>
            </a:r>
            <a:r>
              <a:rPr lang="en-US" sz="3360" dirty="0"/>
              <a:t> drive performance </a:t>
            </a:r>
            <a:r>
              <a:rPr lang="en-US" sz="2160" dirty="0"/>
              <a:t>(</a:t>
            </a:r>
            <a:r>
              <a:rPr lang="en-US" sz="2160" dirty="0" err="1"/>
              <a:t>LePine</a:t>
            </a:r>
            <a:r>
              <a:rPr lang="en-US" sz="2160" dirty="0"/>
              <a:t> et al., 2008)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198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250" dirty="0"/>
          </a:p>
          <a:p>
            <a:pPr marL="411480" lvl="1" indent="0">
              <a:spcBef>
                <a:spcPts val="406"/>
              </a:spcBef>
              <a:buNone/>
              <a:defRPr/>
            </a:pPr>
            <a:endParaRPr lang="en-US" sz="2250" dirty="0"/>
          </a:p>
          <a:p>
            <a:pPr lvl="1"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endParaRPr lang="en-US" sz="2250" dirty="0"/>
          </a:p>
          <a:p>
            <a:pPr lvl="1"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endParaRPr lang="en-US" sz="1440" dirty="0"/>
          </a:p>
          <a:p>
            <a:pPr lvl="1"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endParaRPr lang="en-US" sz="1440" dirty="0"/>
          </a:p>
          <a:p>
            <a:pPr lvl="1"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endParaRPr lang="en-US" sz="1440" dirty="0"/>
          </a:p>
          <a:p>
            <a:pPr lvl="1"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endParaRPr lang="en-US" sz="1800" dirty="0"/>
          </a:p>
          <a:p>
            <a:pPr>
              <a:spcBef>
                <a:spcPts val="406"/>
              </a:spcBef>
              <a:buFont typeface="Wingdings" panose="05000000000000000000" pitchFamily="2" charset="2"/>
              <a:buChar char="§"/>
              <a:defRPr/>
            </a:pPr>
            <a:r>
              <a:rPr lang="en-US" sz="3360" dirty="0"/>
              <a:t>My experience – </a:t>
            </a:r>
            <a:r>
              <a:rPr lang="en-US" sz="3360" b="1" dirty="0">
                <a:solidFill>
                  <a:srgbClr val="C00000"/>
                </a:solidFill>
              </a:rPr>
              <a:t>backup</a:t>
            </a:r>
            <a:r>
              <a:rPr lang="en-US" sz="3360" dirty="0"/>
              <a:t> is a function of staffing, training, expectations and attitude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70634" y="3021814"/>
          <a:ext cx="6161344" cy="20145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6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23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 Type of Teamwork</a:t>
                      </a:r>
                      <a:r>
                        <a:rPr lang="en-US" sz="1700" baseline="0" dirty="0"/>
                        <a:t> Processes</a:t>
                      </a:r>
                      <a:endParaRPr lang="en-US" sz="1700" dirty="0"/>
                    </a:p>
                  </a:txBody>
                  <a:tcPr marL="61721" marR="61721" marT="30878" marB="3087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Examples</a:t>
                      </a:r>
                    </a:p>
                  </a:txBody>
                  <a:tcPr marL="61721" marR="61721" marT="30878" marB="30878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12">
                <a:tc>
                  <a:txBody>
                    <a:bodyPr/>
                    <a:lstStyle/>
                    <a:p>
                      <a:r>
                        <a:rPr lang="en-US" sz="1800" dirty="0"/>
                        <a:t>Transition Processes</a:t>
                      </a:r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Analysis, </a:t>
                      </a:r>
                      <a:r>
                        <a:rPr lang="en-US" sz="1800" dirty="0"/>
                        <a:t>Reflecting,</a:t>
                      </a:r>
                      <a:r>
                        <a:rPr lang="en-US" sz="1800" baseline="0" dirty="0"/>
                        <a:t> Planning</a:t>
                      </a:r>
                      <a:endParaRPr lang="en-US" sz="1800" dirty="0"/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12">
                <a:tc>
                  <a:txBody>
                    <a:bodyPr/>
                    <a:lstStyle/>
                    <a:p>
                      <a:r>
                        <a:rPr lang="en-US" sz="1800" dirty="0"/>
                        <a:t>Action</a:t>
                      </a:r>
                      <a:r>
                        <a:rPr lang="en-US" sz="1800" baseline="0" dirty="0"/>
                        <a:t> Processes</a:t>
                      </a:r>
                      <a:endParaRPr lang="en-US" sz="1800" dirty="0"/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Monitoring, </a:t>
                      </a:r>
                      <a:r>
                        <a:rPr lang="en-US" sz="1800" b="0" dirty="0"/>
                        <a:t>Backup</a:t>
                      </a:r>
                      <a:r>
                        <a:rPr lang="en-US" sz="1800" dirty="0"/>
                        <a:t>, Feedback</a:t>
                      </a:r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680">
                <a:tc>
                  <a:txBody>
                    <a:bodyPr/>
                    <a:lstStyle/>
                    <a:p>
                      <a:r>
                        <a:rPr lang="en-US" sz="1800" dirty="0"/>
                        <a:t>Interpersonal Processes</a:t>
                      </a:r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Conflict Management, Motivating</a:t>
                      </a:r>
                    </a:p>
                  </a:txBody>
                  <a:tcPr marL="61721" marR="61721" marT="30878" marB="3087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66151" y="3455648"/>
            <a:ext cx="2236804" cy="114687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accent1">
                <a:alpha val="9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80" dirty="0">
                <a:solidFill>
                  <a:schemeClr val="tx1"/>
                </a:solidFill>
              </a:rPr>
              <a:t>More Interdependent </a:t>
            </a:r>
            <a:r>
              <a:rPr lang="en-US" sz="168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80" dirty="0">
                <a:solidFill>
                  <a:schemeClr val="tx1"/>
                </a:solidFill>
              </a:rPr>
              <a:t>More Important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84553" y="7058378"/>
            <a:ext cx="359616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40" dirty="0"/>
              <a:t>(Marks, Mathieu, &amp; </a:t>
            </a:r>
            <a:r>
              <a:rPr lang="en-US" altLang="en-US" sz="1440" dirty="0" err="1"/>
              <a:t>Zaccaro</a:t>
            </a:r>
            <a:r>
              <a:rPr lang="en-US" altLang="en-US" sz="1440" dirty="0"/>
              <a:t>, 2001)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48841" y="857290"/>
            <a:ext cx="10332719" cy="11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Interesting Findings…(</a:t>
            </a:r>
            <a:r>
              <a:rPr lang="en-US" altLang="en-US" sz="4320" b="1" kern="0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oordination)</a:t>
            </a:r>
            <a:endParaRPr lang="en-US" altLang="en-US" sz="432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803943"/>
              </p:ext>
            </p:extLst>
          </p:nvPr>
        </p:nvGraphicFramePr>
        <p:xfrm>
          <a:off x="3017521" y="2264850"/>
          <a:ext cx="5120642" cy="264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38">
                <a:tc>
                  <a:txBody>
                    <a:bodyPr/>
                    <a:lstStyle/>
                    <a:p>
                      <a:r>
                        <a:rPr lang="en-US" sz="2900" dirty="0">
                          <a:solidFill>
                            <a:schemeClr val="tx1"/>
                          </a:solidFill>
                        </a:rPr>
                        <a:t>Conflict about…</a:t>
                      </a:r>
                    </a:p>
                  </a:txBody>
                  <a:tcPr marL="82296" marR="82296" marT="54858" marB="5485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dirty="0">
                          <a:solidFill>
                            <a:schemeClr val="tx1"/>
                          </a:solidFill>
                        </a:rPr>
                        <a:t>Performance</a:t>
                      </a:r>
                    </a:p>
                  </a:txBody>
                  <a:tcPr marL="82296" marR="82296" marT="54858" marB="5485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 </a:t>
                      </a:r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8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8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/>
                    </a:p>
                  </a:txBody>
                  <a:tcPr marL="82296" marR="82296" marT="54858" marB="5485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6309098" y="3493011"/>
            <a:ext cx="534353" cy="42862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66238" y="4144186"/>
            <a:ext cx="534353" cy="42719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34853" y="2617795"/>
            <a:ext cx="2800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160" dirty="0" err="1"/>
              <a:t>deWit</a:t>
            </a:r>
            <a:r>
              <a:rPr lang="en-US" altLang="en-US" sz="2160" dirty="0"/>
              <a:t> et al., 2012</a:t>
            </a:r>
          </a:p>
          <a:p>
            <a:pPr algn="ctr"/>
            <a:r>
              <a:rPr lang="en-US" altLang="en-US" sz="2160" dirty="0"/>
              <a:t>Meta-analysis of 8800 teams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02053" y="5562790"/>
            <a:ext cx="8863886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/>
              <a:t>Psychological safety  </a:t>
            </a:r>
            <a:r>
              <a:rPr lang="en-US" altLang="en-US" dirty="0"/>
              <a:t>(Bradley et al., 2013)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/>
              <a:t>How conflict is handled </a:t>
            </a:r>
            <a:r>
              <a:rPr lang="en-US" altLang="en-US" dirty="0"/>
              <a:t>(</a:t>
            </a:r>
            <a:r>
              <a:rPr lang="en-US" altLang="en-US" dirty="0" err="1"/>
              <a:t>DeChurch</a:t>
            </a:r>
            <a:r>
              <a:rPr lang="en-US" altLang="en-US" dirty="0"/>
              <a:t> et al., 2013;  3200 teams)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920" dirty="0"/>
              <a:t>Styles: Compete – Avoid – Collaborate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02053" y="3406698"/>
            <a:ext cx="18516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60" dirty="0">
                <a:solidFill>
                  <a:srgbClr val="000000"/>
                </a:solidFill>
              </a:rPr>
              <a:t>Interpersonal</a:t>
            </a:r>
            <a:endParaRPr lang="en-US" altLang="en-US" sz="216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2720" y="4048948"/>
            <a:ext cx="20302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60" dirty="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61309" y="4913045"/>
            <a:ext cx="18916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60" dirty="0">
                <a:solidFill>
                  <a:srgbClr val="000000"/>
                </a:solidFill>
              </a:rPr>
              <a:t>Task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14012" y="4913045"/>
            <a:ext cx="19245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160" b="1" dirty="0">
                <a:solidFill>
                  <a:srgbClr val="000000"/>
                </a:solidFill>
              </a:rPr>
              <a:t>It depends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29163" y="4042520"/>
            <a:ext cx="2606040" cy="1371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is the </a:t>
            </a:r>
            <a:r>
              <a:rPr lang="en-US" b="1" dirty="0">
                <a:solidFill>
                  <a:schemeClr val="tx1"/>
                </a:solidFill>
              </a:rPr>
              <a:t>predominant</a:t>
            </a:r>
            <a:r>
              <a:rPr lang="en-US" dirty="0">
                <a:solidFill>
                  <a:schemeClr val="tx1"/>
                </a:solidFill>
              </a:rPr>
              <a:t> conflict style in your area?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468880" y="824862"/>
            <a:ext cx="98755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Interesting Findings…(</a:t>
            </a:r>
            <a:r>
              <a:rPr lang="en-US" altLang="en-US" sz="4320" b="1" kern="0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oordination)</a:t>
            </a:r>
            <a:endParaRPr lang="en-US" altLang="en-US" sz="432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825" y="2000250"/>
            <a:ext cx="9491237" cy="56140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80" b="1" dirty="0">
                <a:solidFill>
                  <a:srgbClr val="C00000"/>
                </a:solidFill>
              </a:rPr>
              <a:t>Info sharing </a:t>
            </a:r>
            <a:r>
              <a:rPr lang="en-US" sz="2880" dirty="0"/>
              <a:t>a key to team success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80" dirty="0"/>
              <a:t>Meta analysis of 72 studies </a:t>
            </a:r>
            <a:r>
              <a:rPr lang="en-US" sz="1920" dirty="0"/>
              <a:t>(Mesmer-Magnus &amp; DeChurch, 2009)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520" dirty="0"/>
              <a:t>Keys: Sharing of </a:t>
            </a:r>
            <a:r>
              <a:rPr lang="en-US" sz="2520" i="1" dirty="0"/>
              <a:t>unique</a:t>
            </a:r>
            <a:r>
              <a:rPr lang="en-US" sz="2520" dirty="0"/>
              <a:t> info (not just talking) and </a:t>
            </a:r>
            <a:r>
              <a:rPr lang="en-US" sz="2520" i="1" dirty="0"/>
              <a:t>closed loop </a:t>
            </a:r>
            <a:r>
              <a:rPr lang="en-US" sz="2520" dirty="0"/>
              <a:t>communications (to ensure understanding)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80" dirty="0"/>
              <a:t>Be aware…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520" dirty="0"/>
              <a:t>People naturally </a:t>
            </a:r>
            <a:r>
              <a:rPr lang="en-US" sz="2520" b="1" dirty="0"/>
              <a:t>assume</a:t>
            </a:r>
            <a:r>
              <a:rPr lang="en-US" sz="2520" dirty="0"/>
              <a:t> others “know” stuff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520" dirty="0"/>
              <a:t>In hierarchical teams, must actively </a:t>
            </a:r>
            <a:r>
              <a:rPr lang="en-US" sz="2520" b="1" dirty="0"/>
              <a:t>encourage</a:t>
            </a:r>
          </a:p>
          <a:p>
            <a:pPr marL="411480" lvl="1" indent="0">
              <a:buNone/>
              <a:defRPr/>
            </a:pPr>
            <a:r>
              <a:rPr lang="en-US" sz="2520" b="1" dirty="0"/>
              <a:t>      </a:t>
            </a:r>
            <a:r>
              <a:rPr lang="en-US" sz="2520" dirty="0"/>
              <a:t>speaking 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80" dirty="0"/>
              <a:t>Counterintuitive finding, in high performing </a:t>
            </a:r>
          </a:p>
          <a:p>
            <a:pPr marL="0" indent="0">
              <a:buNone/>
              <a:defRPr/>
            </a:pPr>
            <a:r>
              <a:rPr lang="en-US" sz="2880" dirty="0"/>
              <a:t>     teams…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520" dirty="0"/>
              <a:t>Sometimes less communication is more – the quiet kitchen</a:t>
            </a:r>
          </a:p>
        </p:txBody>
      </p:sp>
      <p:pic>
        <p:nvPicPr>
          <p:cNvPr id="1026" name="Picture 2" descr="Kitchen Door - iStock 000009481355X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782" y="3474720"/>
            <a:ext cx="762953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364039" y="5244976"/>
            <a:ext cx="1713071" cy="174400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80" b="1" dirty="0">
                <a:solidFill>
                  <a:schemeClr val="tx1"/>
                </a:solidFill>
              </a:rPr>
              <a:t>Tip</a:t>
            </a:r>
            <a:r>
              <a:rPr lang="en-US" sz="1680" dirty="0">
                <a:solidFill>
                  <a:schemeClr val="tx1"/>
                </a:solidFill>
              </a:rPr>
              <a:t>: Get in the habit of asking, “who else should know about that?”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20240" y="865997"/>
            <a:ext cx="10607040" cy="11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Interesting Findings…(</a:t>
            </a:r>
            <a:r>
              <a:rPr lang="en-US" altLang="en-US" sz="4320" b="1" kern="0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ommunication)</a:t>
            </a:r>
            <a:endParaRPr lang="en-US" altLang="en-US" sz="432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D9B2-0C25-9549-9E64-8112A017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34" y="696110"/>
            <a:ext cx="9485333" cy="770008"/>
          </a:xfrm>
        </p:spPr>
        <p:txBody>
          <a:bodyPr/>
          <a:lstStyle/>
          <a:p>
            <a:pPr algn="ctr"/>
            <a:r>
              <a:rPr lang="en-US" sz="4320" b="1" dirty="0"/>
              <a:t>35+ Years of Team Performance Research</a:t>
            </a:r>
          </a:p>
        </p:txBody>
      </p:sp>
      <p:pic>
        <p:nvPicPr>
          <p:cNvPr id="4" name="Picture 8" descr="Picture5">
            <a:extLst>
              <a:ext uri="{FF2B5EF4-FFF2-40B4-BE49-F238E27FC236}">
                <a16:creationId xmlns:a16="http://schemas.microsoft.com/office/drawing/2014/main" id="{1C496B85-E51F-49F9-B97E-26F56D5A7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812" y="1958514"/>
            <a:ext cx="2890340" cy="1844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Picture6">
            <a:extLst>
              <a:ext uri="{FF2B5EF4-FFF2-40B4-BE49-F238E27FC236}">
                <a16:creationId xmlns:a16="http://schemas.microsoft.com/office/drawing/2014/main" id="{6792E168-DBE2-4907-9218-55D727D3F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1994" y="1998601"/>
            <a:ext cx="2811780" cy="18530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5D422-73A1-47AE-91E3-8432A7C57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49" y="4667849"/>
            <a:ext cx="3081008" cy="246726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8FF75C6-DE4B-47F3-8096-18072EBE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784" y="3874216"/>
            <a:ext cx="2324395" cy="27117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170D3-81D3-42F7-BE73-DAA15B05C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365" y="3984538"/>
            <a:ext cx="2785568" cy="1566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17B2EF-0730-4C90-BB4A-F06A9D996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050" y="5679006"/>
            <a:ext cx="2542199" cy="1814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947B1-8C40-408E-A4AD-87E6312618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42616" y="1958514"/>
            <a:ext cx="3609474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926080" y="866514"/>
            <a:ext cx="9121140" cy="873026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Interesting Findings…(</a:t>
            </a:r>
            <a:r>
              <a:rPr lang="en-US" altLang="en-US" sz="432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dirty="0">
                <a:latin typeface="+mn-lt"/>
              </a:rPr>
              <a:t>ognition)</a:t>
            </a:r>
            <a:endParaRPr lang="en-US" altLang="en-US" sz="432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1996337"/>
            <a:ext cx="8618220" cy="5295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600" dirty="0"/>
              <a:t>Teams that possess a </a:t>
            </a:r>
            <a:r>
              <a:rPr lang="en-US" sz="3600" b="1" dirty="0">
                <a:solidFill>
                  <a:srgbClr val="C00000"/>
                </a:solidFill>
              </a:rPr>
              <a:t>shared mental model </a:t>
            </a:r>
            <a:r>
              <a:rPr lang="en-US" sz="3600" dirty="0"/>
              <a:t>(SMM) perform better, particularly when coordination is required 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120" dirty="0"/>
              <a:t>Meta-analysis - 23 studies </a:t>
            </a:r>
            <a:r>
              <a:rPr lang="en-US" sz="2040" dirty="0"/>
              <a:t>(</a:t>
            </a:r>
            <a:r>
              <a:rPr lang="en-US" sz="2040" dirty="0" err="1"/>
              <a:t>DeChurch</a:t>
            </a:r>
            <a:r>
              <a:rPr lang="en-US" sz="2040" dirty="0"/>
              <a:t> &amp; Mesmer-Magnus, 2010)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600" dirty="0"/>
              <a:t>SMM about: task, if-then, vision, roles, priorities, etc.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120" dirty="0"/>
              <a:t>Allows for “implicit coordination”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160" dirty="0"/>
              <a:t>Quiet kitchen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160" dirty="0"/>
              <a:t>Blind pass in basketball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160" dirty="0"/>
              <a:t>Scalpel ready before request</a:t>
            </a:r>
          </a:p>
          <a:p>
            <a:pPr marL="135788" lvl="1" indent="0">
              <a:buNone/>
              <a:defRPr/>
            </a:pPr>
            <a:endParaRPr lang="en-US" sz="1756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60" y="5299550"/>
            <a:ext cx="2073116" cy="193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366752" y="5361443"/>
            <a:ext cx="1357313" cy="395764"/>
          </a:xfrm>
          <a:prstGeom prst="cloudCallout">
            <a:avLst>
              <a:gd name="adj1" fmla="val 75758"/>
              <a:gd name="adj2" fmla="val 69943"/>
            </a:avLst>
          </a:prstGeom>
          <a:solidFill>
            <a:schemeClr val="bg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16" dirty="0"/>
              <a:t>Row Fast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070657" y="5910296"/>
            <a:ext cx="1357313" cy="395765"/>
          </a:xfrm>
          <a:prstGeom prst="cloudCallout">
            <a:avLst>
              <a:gd name="adj1" fmla="val 67192"/>
              <a:gd name="adj2" fmla="val 15838"/>
            </a:avLst>
          </a:prstGeom>
          <a:solidFill>
            <a:schemeClr val="bg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16" dirty="0"/>
              <a:t>Row Fast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1482863" y="4446127"/>
            <a:ext cx="1357313" cy="395765"/>
          </a:xfrm>
          <a:prstGeom prst="cloudCallout">
            <a:avLst>
              <a:gd name="adj1" fmla="val 11165"/>
              <a:gd name="adj2" fmla="val 130391"/>
            </a:avLst>
          </a:prstGeom>
          <a:solidFill>
            <a:schemeClr val="bg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16" dirty="0"/>
              <a:t>Row Fast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0239585" y="4841892"/>
            <a:ext cx="1355885" cy="395765"/>
          </a:xfrm>
          <a:prstGeom prst="cloudCallout">
            <a:avLst>
              <a:gd name="adj1" fmla="val 39456"/>
              <a:gd name="adj2" fmla="val 88326"/>
            </a:avLst>
          </a:prstGeom>
          <a:solidFill>
            <a:srgbClr val="FFFF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16" dirty="0">
                <a:solidFill>
                  <a:schemeClr val="tx1"/>
                </a:solidFill>
              </a:rPr>
              <a:t>Relax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1" y="2235280"/>
            <a:ext cx="9291162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00000"/>
                </a:solidFill>
              </a:rPr>
              <a:t>Culture, resources, norms </a:t>
            </a:r>
            <a:r>
              <a:rPr lang="en-US" altLang="en-US" dirty="0">
                <a:solidFill>
                  <a:schemeClr val="tx1"/>
                </a:solidFill>
              </a:rPr>
              <a:t>can be facilitators or inhibitors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Teamwork actions at the top </a:t>
            </a:r>
            <a:r>
              <a:rPr lang="en-US" altLang="en-US" b="1" dirty="0">
                <a:solidFill>
                  <a:schemeClr val="tx1"/>
                </a:solidFill>
              </a:rPr>
              <a:t>sends signals </a:t>
            </a:r>
            <a:r>
              <a:rPr lang="en-US" altLang="en-US" dirty="0">
                <a:solidFill>
                  <a:schemeClr val="tx1"/>
                </a:solidFill>
              </a:rPr>
              <a:t>– even when unseen! (</a:t>
            </a:r>
            <a:r>
              <a:rPr lang="en-US" altLang="en-US" dirty="0" err="1">
                <a:solidFill>
                  <a:schemeClr val="tx1"/>
                </a:solidFill>
              </a:rPr>
              <a:t>Raes</a:t>
            </a:r>
            <a:r>
              <a:rPr lang="en-US" altLang="en-US" dirty="0">
                <a:solidFill>
                  <a:schemeClr val="tx1"/>
                </a:solidFill>
              </a:rPr>
              <a:t>, Bruch, DeJong, 2012)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Study of 63 top management teams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Leadership cooperation (helping one another, exchanging info, joint decision making) was positively related to employee satisfaction and retention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5178668"/>
            <a:ext cx="881539" cy="18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9921241" y="5445680"/>
            <a:ext cx="865823" cy="13615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16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7815" y="785179"/>
            <a:ext cx="10058400" cy="1274282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Interesting Findings…(</a:t>
            </a:r>
            <a:r>
              <a:rPr lang="en-US" altLang="en-US" sz="432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en-US" sz="4320" b="1" dirty="0">
                <a:latin typeface="+mn-lt"/>
              </a:rPr>
              <a:t>onditions)</a:t>
            </a:r>
            <a:endParaRPr lang="en-US" altLang="en-US" sz="4320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894" y="1097280"/>
            <a:ext cx="10123066" cy="662561"/>
          </a:xfrm>
        </p:spPr>
        <p:txBody>
          <a:bodyPr>
            <a:normAutofit fontScale="90000"/>
          </a:bodyPr>
          <a:lstStyle/>
          <a:p>
            <a:pPr algn="ctr">
              <a:buClr>
                <a:srgbClr val="8A0000"/>
              </a:buClr>
            </a:pPr>
            <a:r>
              <a:rPr lang="en-US" sz="4320" b="1" dirty="0"/>
              <a:t>Interesting findings about </a:t>
            </a:r>
            <a:r>
              <a:rPr lang="en-US" sz="4320" b="1" dirty="0">
                <a:solidFill>
                  <a:srgbClr val="C00000"/>
                </a:solidFill>
              </a:rPr>
              <a:t>SLT </a:t>
            </a:r>
            <a:r>
              <a:rPr lang="en-US" sz="4320" b="1" dirty="0">
                <a:solidFill>
                  <a:srgbClr val="B80000"/>
                </a:solidFill>
              </a:rPr>
              <a:t>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0" y="1912480"/>
            <a:ext cx="8686800" cy="41263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Team at the top sends signals – even if unseen! </a:t>
            </a:r>
            <a:r>
              <a:rPr lang="en-US" sz="3480" dirty="0"/>
              <a:t>(</a:t>
            </a:r>
            <a:r>
              <a:rPr lang="en-US" sz="3480" dirty="0" err="1"/>
              <a:t>Raes</a:t>
            </a:r>
            <a:r>
              <a:rPr lang="en-US" sz="3480" dirty="0"/>
              <a:t>, et al., 2012)</a:t>
            </a:r>
            <a:endParaRPr lang="en-US" dirty="0"/>
          </a:p>
          <a:p>
            <a:pPr lvl="1"/>
            <a:r>
              <a:rPr lang="en-US" sz="3120" dirty="0"/>
              <a:t>Study of 63 top management teams</a:t>
            </a:r>
          </a:p>
          <a:p>
            <a:pPr lvl="1"/>
            <a:r>
              <a:rPr lang="en-US" sz="3120" dirty="0"/>
              <a:t>Leadership cooperation (helping, exchanging info, joint decision making) </a:t>
            </a:r>
            <a:r>
              <a:rPr lang="en-US" sz="3120" dirty="0">
                <a:sym typeface="Wingdings" panose="05000000000000000000" pitchFamily="2" charset="2"/>
              </a:rPr>
              <a:t> </a:t>
            </a:r>
            <a:r>
              <a:rPr lang="en-US" sz="3120" dirty="0"/>
              <a:t>employee satisfaction and retention </a:t>
            </a:r>
          </a:p>
          <a:p>
            <a:endParaRPr lang="en-US" dirty="0"/>
          </a:p>
          <a:p>
            <a:r>
              <a:rPr lang="en-US" sz="3480" dirty="0"/>
              <a:t>Discuss </a:t>
            </a:r>
            <a:r>
              <a:rPr lang="en-US" sz="3480" u="sng" dirty="0"/>
              <a:t>how</a:t>
            </a:r>
            <a:r>
              <a:rPr lang="en-US" sz="3480" dirty="0"/>
              <a:t> you work together!</a:t>
            </a:r>
          </a:p>
          <a:p>
            <a:pPr lvl="1"/>
            <a:r>
              <a:rPr lang="en-US" sz="2880" dirty="0"/>
              <a:t>Teams that do so perform 20% better (Tannenbaum &amp; Cerasoli, 2013)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4" y="2915049"/>
            <a:ext cx="760184" cy="1226336"/>
          </a:xfrm>
          <a:prstGeom prst="rect">
            <a:avLst/>
          </a:prstGeom>
        </p:spPr>
      </p:pic>
      <p:sp>
        <p:nvSpPr>
          <p:cNvPr id="5" name="Curved Right Arrow 4"/>
          <p:cNvSpPr/>
          <p:nvPr/>
        </p:nvSpPr>
        <p:spPr>
          <a:xfrm>
            <a:off x="2088904" y="2946934"/>
            <a:ext cx="459176" cy="1028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3263" y="6065458"/>
            <a:ext cx="6514529" cy="13372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dirty="0"/>
              <a:t>Unlike Vegas, what happens in the SLT doesn’t stay there…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49244" y="9460"/>
            <a:ext cx="2152357" cy="79422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b="1" dirty="0"/>
              <a:t>Conditions</a:t>
            </a:r>
            <a:endParaRPr lang="en-US" sz="1920" dirty="0"/>
          </a:p>
        </p:txBody>
      </p:sp>
      <p:sp>
        <p:nvSpPr>
          <p:cNvPr id="10" name="Rounded Rectangle 9"/>
          <p:cNvSpPr/>
          <p:nvPr/>
        </p:nvSpPr>
        <p:spPr>
          <a:xfrm>
            <a:off x="2264802" y="4783975"/>
            <a:ext cx="1119466" cy="662561"/>
          </a:xfrm>
          <a:prstGeom prst="roundRect">
            <a:avLst/>
          </a:prstGeom>
          <a:solidFill>
            <a:srgbClr val="FF0000"/>
          </a:solidFill>
          <a:ln w="63500">
            <a:solidFill>
              <a:srgbClr val="9BC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b="1" dirty="0"/>
              <a:t>TIP</a:t>
            </a:r>
          </a:p>
        </p:txBody>
      </p:sp>
    </p:spTree>
    <p:extLst>
      <p:ext uri="{BB962C8B-B14F-4D97-AF65-F5344CB8AC3E}">
        <p14:creationId xmlns:p14="http://schemas.microsoft.com/office/powerpoint/2010/main" val="163848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9158" y="5358082"/>
            <a:ext cx="58635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Leader and/or team members demo </a:t>
            </a:r>
            <a:r>
              <a:rPr lang="en-US" altLang="en-US" sz="1800" b="1" dirty="0">
                <a:solidFill>
                  <a:srgbClr val="000000"/>
                </a:solidFill>
              </a:rPr>
              <a:t>leadership   </a:t>
            </a:r>
          </a:p>
          <a:p>
            <a:r>
              <a:rPr lang="en-US" altLang="en-US" sz="1800" b="1" dirty="0">
                <a:solidFill>
                  <a:srgbClr val="000000"/>
                </a:solidFill>
              </a:rPr>
              <a:t>  behaviors</a:t>
            </a:r>
            <a:r>
              <a:rPr lang="en-US" altLang="en-US" sz="1800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31DFF8-7056-4C93-AB01-95D0ED26E87C}"/>
              </a:ext>
            </a:extLst>
          </p:cNvPr>
          <p:cNvGrpSpPr/>
          <p:nvPr/>
        </p:nvGrpSpPr>
        <p:grpSpPr>
          <a:xfrm>
            <a:off x="2743201" y="2501742"/>
            <a:ext cx="9692639" cy="4273018"/>
            <a:chOff x="762000" y="2084785"/>
            <a:chExt cx="8077199" cy="356084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62000" y="2084785"/>
              <a:ext cx="213013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1.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apability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043719" y="2104384"/>
              <a:ext cx="5528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>
                  <a:solidFill>
                    <a:srgbClr val="000000"/>
                  </a:solidFill>
                </a:rPr>
                <a:t>people</a:t>
              </a:r>
              <a:r>
                <a:rPr lang="en-US" altLang="en-US" sz="1800">
                  <a:solidFill>
                    <a:srgbClr val="000000"/>
                  </a:solidFill>
                </a:rPr>
                <a:t> with the right mix of KSA’s?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85933" y="2585225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2.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ooperation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45048" y="2542106"/>
              <a:ext cx="55048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attitudes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about and willingness to team?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85933" y="2986416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3.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oordination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87264" y="3437148"/>
              <a:ext cx="249712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4.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ommunication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92582" y="3966335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5.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ognition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800562" y="4507281"/>
              <a:ext cx="2098224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6.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oaching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04550" y="5029934"/>
              <a:ext cx="213013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7.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onditions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043719" y="2999426"/>
              <a:ext cx="54809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Demonstrate necessary teamwork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behaviors</a:t>
              </a:r>
              <a:r>
                <a:rPr lang="en-US" altLang="en-US" sz="18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79621" y="3494042"/>
              <a:ext cx="51219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0000"/>
                  </a:solidFill>
                </a:rPr>
                <a:t>Communicate </a:t>
              </a:r>
              <a:r>
                <a:rPr lang="en-US" altLang="en-US" sz="1800" dirty="0">
                  <a:solidFill>
                    <a:srgbClr val="000000"/>
                  </a:solidFill>
                </a:rPr>
                <a:t>effectively with each other and outside?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079620" y="3966335"/>
              <a:ext cx="57595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Possess a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shared understanding </a:t>
              </a:r>
              <a:r>
                <a:rPr lang="en-US" altLang="en-US" sz="1800" dirty="0">
                  <a:solidFill>
                    <a:srgbClr val="000000"/>
                  </a:solidFill>
                </a:rPr>
                <a:t>(e.g., priorities, roles, vision)?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079621" y="5107024"/>
              <a:ext cx="4661835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Have favorable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conditions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(e.g., resources, </a:t>
              </a:r>
            </a:p>
            <a:p>
              <a:r>
                <a:rPr lang="en-US" altLang="en-US" sz="1800" dirty="0">
                  <a:solidFill>
                    <a:srgbClr val="000000"/>
                  </a:solidFill>
                </a:rPr>
                <a:t>  culture)?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805717" y="6963549"/>
            <a:ext cx="5212080" cy="11342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An executive asked: Which of the C’s is more important?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93233" y="1026862"/>
            <a:ext cx="8229600" cy="1028700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The Seven “C’s” of Teamwork</a:t>
            </a:r>
          </a:p>
        </p:txBody>
      </p:sp>
    </p:spTree>
    <p:extLst>
      <p:ext uri="{BB962C8B-B14F-4D97-AF65-F5344CB8AC3E}">
        <p14:creationId xmlns:p14="http://schemas.microsoft.com/office/powerpoint/2010/main" val="157417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142" y="800417"/>
            <a:ext cx="815838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Conditions: Two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1" y="2172017"/>
            <a:ext cx="9869258" cy="532606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(my team)</a:t>
            </a:r>
          </a:p>
          <a:p>
            <a:pPr lvl="2"/>
            <a:r>
              <a:rPr lang="en-US" b="1" dirty="0"/>
              <a:t>Resources</a:t>
            </a:r>
            <a:r>
              <a:rPr lang="en-US" dirty="0"/>
              <a:t> available (e.g., staffing, budget, equipment) </a:t>
            </a:r>
          </a:p>
          <a:p>
            <a:pPr lvl="2"/>
            <a:r>
              <a:rPr lang="en-US" dirty="0"/>
              <a:t>Amount of </a:t>
            </a:r>
            <a:r>
              <a:rPr lang="en-US" b="1" dirty="0"/>
              <a:t>autonomy/decision</a:t>
            </a:r>
            <a:r>
              <a:rPr lang="en-US" dirty="0"/>
              <a:t> </a:t>
            </a:r>
            <a:r>
              <a:rPr lang="en-US" b="1" dirty="0"/>
              <a:t>authority</a:t>
            </a:r>
            <a:endParaRPr lang="en-US" dirty="0"/>
          </a:p>
          <a:p>
            <a:pPr lvl="2"/>
            <a:r>
              <a:rPr lang="en-US" dirty="0"/>
              <a:t>Physical </a:t>
            </a:r>
            <a:r>
              <a:rPr lang="en-US" b="1" dirty="0"/>
              <a:t>work environment</a:t>
            </a:r>
          </a:p>
          <a:p>
            <a:pPr lvl="2"/>
            <a:r>
              <a:rPr lang="en-US" b="1" dirty="0"/>
              <a:t>Time</a:t>
            </a:r>
            <a:r>
              <a:rPr lang="en-US" dirty="0"/>
              <a:t> availability</a:t>
            </a:r>
          </a:p>
          <a:p>
            <a:pPr lvl="2"/>
            <a:r>
              <a:rPr lang="en-US" dirty="0"/>
              <a:t>Team</a:t>
            </a:r>
            <a:r>
              <a:rPr lang="en-US" b="1" dirty="0"/>
              <a:t> design</a:t>
            </a:r>
            <a:r>
              <a:rPr lang="en-US" dirty="0"/>
              <a:t> (e.g., size, tasks, and structure)</a:t>
            </a:r>
          </a:p>
          <a:p>
            <a:pPr lvl="2"/>
            <a:r>
              <a:rPr lang="en-US" b="1" dirty="0"/>
              <a:t>Mission/purpose</a:t>
            </a:r>
            <a:endParaRPr lang="en-US" dirty="0"/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Broader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(business unit or organizational)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3522" y="-91439"/>
            <a:ext cx="2152357" cy="79422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b="1" dirty="0"/>
              <a:t>Conditions</a:t>
            </a:r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77355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40CFE5-65C5-C948-9875-80818755E55A}"/>
              </a:ext>
            </a:extLst>
          </p:cNvPr>
          <p:cNvGrpSpPr/>
          <p:nvPr/>
        </p:nvGrpSpPr>
        <p:grpSpPr>
          <a:xfrm>
            <a:off x="7865365" y="1138989"/>
            <a:ext cx="5897831" cy="5422232"/>
            <a:chOff x="9046572" y="1554483"/>
            <a:chExt cx="4264686" cy="39207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E716E5-17FA-1240-9D81-F135060E7566}"/>
                </a:ext>
              </a:extLst>
            </p:cNvPr>
            <p:cNvGrpSpPr/>
            <p:nvPr/>
          </p:nvGrpSpPr>
          <p:grpSpPr>
            <a:xfrm>
              <a:off x="9631532" y="1554483"/>
              <a:ext cx="3679726" cy="3536824"/>
              <a:chOff x="4283678" y="418410"/>
              <a:chExt cx="3679726" cy="3536824"/>
            </a:xfrm>
          </p:grpSpPr>
          <p:sp>
            <p:nvSpPr>
              <p:cNvPr id="3" name="Diamond 2">
                <a:extLst>
                  <a:ext uri="{FF2B5EF4-FFF2-40B4-BE49-F238E27FC236}">
                    <a16:creationId xmlns:a16="http://schemas.microsoft.com/office/drawing/2014/main" id="{33CF3688-AC8F-0841-B471-B46D6D61272C}"/>
                  </a:ext>
                </a:extLst>
              </p:cNvPr>
              <p:cNvSpPr/>
              <p:nvPr/>
            </p:nvSpPr>
            <p:spPr>
              <a:xfrm>
                <a:off x="4426580" y="418410"/>
                <a:ext cx="3536824" cy="353682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Diamond 3">
                <a:extLst>
                  <a:ext uri="{FF2B5EF4-FFF2-40B4-BE49-F238E27FC236}">
                    <a16:creationId xmlns:a16="http://schemas.microsoft.com/office/drawing/2014/main" id="{436DA61B-AEF1-7A49-B370-205DFA8B2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3678" y="418410"/>
                <a:ext cx="3528037" cy="3466088"/>
              </a:xfrm>
              <a:prstGeom prst="diamond">
                <a:avLst/>
              </a:prstGeom>
              <a:blipFill dpi="0" rotWithShape="0">
                <a:blip r:embed="rId2"/>
                <a:srcRect/>
                <a:stretch>
                  <a:fillRect l="-14000" t="-4000" r="-63000" b="-1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7A0FBC-2EC3-814A-9855-9E2DA11B30A5}"/>
                </a:ext>
              </a:extLst>
            </p:cNvPr>
            <p:cNvGrpSpPr/>
            <p:nvPr/>
          </p:nvGrpSpPr>
          <p:grpSpPr>
            <a:xfrm>
              <a:off x="9046572" y="4165614"/>
              <a:ext cx="1444318" cy="1309652"/>
              <a:chOff x="3698718" y="3029541"/>
              <a:chExt cx="1444318" cy="1309652"/>
            </a:xfrm>
          </p:grpSpPr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598DE016-D16E-F74B-ADD3-CDBFF3CBF44A}"/>
                  </a:ext>
                </a:extLst>
              </p:cNvPr>
              <p:cNvSpPr/>
              <p:nvPr/>
            </p:nvSpPr>
            <p:spPr>
              <a:xfrm>
                <a:off x="3833384" y="3029541"/>
                <a:ext cx="1309652" cy="1309652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0C8F8662-FCC4-D147-955E-AA67FBCC76E5}"/>
                  </a:ext>
                </a:extLst>
              </p:cNvPr>
              <p:cNvSpPr/>
              <p:nvPr/>
            </p:nvSpPr>
            <p:spPr>
              <a:xfrm>
                <a:off x="3698718" y="3029541"/>
                <a:ext cx="1309652" cy="1309652"/>
              </a:xfrm>
              <a:prstGeom prst="diamond">
                <a:avLst/>
              </a:prstGeom>
              <a:blipFill dpi="0" rotWithShape="1">
                <a:blip r:embed="rId3"/>
                <a:srcRect/>
                <a:stretch>
                  <a:fillRect l="-86000" t="-5000" r="-59000" b="-53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B6745D3-5DF0-FC47-8063-1458DB5E2AE3}"/>
              </a:ext>
            </a:extLst>
          </p:cNvPr>
          <p:cNvSpPr txBox="1">
            <a:spLocks/>
          </p:cNvSpPr>
          <p:nvPr/>
        </p:nvSpPr>
        <p:spPr>
          <a:xfrm>
            <a:off x="689841" y="804719"/>
            <a:ext cx="70993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Divider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8922A2C-C223-DC44-84DD-890D2083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9035A9-5DCC-45E0-AC68-3C5AC7E8E33D}"/>
              </a:ext>
            </a:extLst>
          </p:cNvPr>
          <p:cNvSpPr txBox="1">
            <a:spLocks/>
          </p:cNvSpPr>
          <p:nvPr/>
        </p:nvSpPr>
        <p:spPr>
          <a:xfrm>
            <a:off x="689841" y="916741"/>
            <a:ext cx="9536654" cy="1896856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320" dirty="0"/>
              <a:t>III. </a:t>
            </a:r>
            <a:r>
              <a:rPr lang="en-US" sz="4320" dirty="0"/>
              <a:t>What Effective Teams Do, Feel &amp; Think…</a:t>
            </a:r>
            <a:r>
              <a:rPr lang="en-US" sz="4320" b="1" dirty="0"/>
              <a:t>evidence-based</a:t>
            </a:r>
            <a:r>
              <a:rPr lang="en-US" sz="4320" dirty="0"/>
              <a:t> insights…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D62019-115C-4875-B010-DC6D8C1F06F2}"/>
              </a:ext>
            </a:extLst>
          </p:cNvPr>
          <p:cNvSpPr txBox="1">
            <a:spLocks/>
          </p:cNvSpPr>
          <p:nvPr/>
        </p:nvSpPr>
        <p:spPr>
          <a:xfrm>
            <a:off x="1076982" y="3108960"/>
            <a:ext cx="5531636" cy="146304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40"/>
              </a:spcBef>
              <a:defRPr/>
            </a:pPr>
            <a:r>
              <a:rPr lang="en-US" sz="3240" b="1" i="1" dirty="0">
                <a:latin typeface="+mn-lt"/>
              </a:rPr>
              <a:t>“No individual can win a game by himself.”</a:t>
            </a:r>
            <a:br>
              <a:rPr lang="en-US" sz="3240" i="1" dirty="0"/>
            </a:br>
            <a:r>
              <a:rPr lang="en-US" sz="3240" i="1" dirty="0"/>
              <a:t> </a:t>
            </a:r>
            <a:br>
              <a:rPr lang="en-US" sz="3240" i="1" dirty="0"/>
            </a:br>
            <a:r>
              <a:rPr lang="en-US" sz="3240" i="1" dirty="0"/>
              <a:t>~ </a:t>
            </a:r>
            <a:r>
              <a:rPr lang="en-US" sz="3240" dirty="0"/>
              <a:t>Pele    </a:t>
            </a:r>
            <a:br>
              <a:rPr lang="en-US" sz="3240" dirty="0"/>
            </a:br>
            <a:endParaRPr lang="en-US" sz="3240" dirty="0"/>
          </a:p>
        </p:txBody>
      </p:sp>
    </p:spTree>
    <p:extLst>
      <p:ext uri="{BB962C8B-B14F-4D97-AF65-F5344CB8AC3E}">
        <p14:creationId xmlns:p14="http://schemas.microsoft.com/office/powerpoint/2010/main" val="3128646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0" y="1188720"/>
            <a:ext cx="9875520" cy="1161826"/>
          </a:xfrm>
        </p:spPr>
        <p:txBody>
          <a:bodyPr/>
          <a:lstStyle/>
          <a:p>
            <a:pPr algn="ctr"/>
            <a:r>
              <a:rPr lang="en-US" sz="4320" b="1" dirty="0">
                <a:latin typeface="+mn-lt"/>
              </a:rPr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0851" y="2811780"/>
            <a:ext cx="9472109" cy="4389120"/>
          </a:xfrm>
        </p:spPr>
        <p:txBody>
          <a:bodyPr/>
          <a:lstStyle/>
          <a:p>
            <a:pPr marL="462916" indent="-462916">
              <a:buFont typeface="+mj-lt"/>
              <a:buAutoNum type="arabicPeriod"/>
            </a:pPr>
            <a:r>
              <a:rPr lang="en-US" sz="3240" b="1" dirty="0"/>
              <a:t>They have clear roles and responsibilities</a:t>
            </a:r>
            <a:r>
              <a:rPr lang="en-US" sz="3000" b="1" dirty="0"/>
              <a:t>.</a:t>
            </a:r>
          </a:p>
          <a:p>
            <a:pPr lvl="1"/>
            <a:r>
              <a:rPr lang="en-US" sz="3000" dirty="0"/>
              <a:t>…manage expectations.</a:t>
            </a:r>
          </a:p>
          <a:p>
            <a:pPr lvl="1"/>
            <a:r>
              <a:rPr lang="en-US" sz="3000" dirty="0"/>
              <a:t>…have members who understand each others’ roles and how they fit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08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1097280"/>
            <a:ext cx="9441986" cy="1143000"/>
          </a:xfrm>
        </p:spPr>
        <p:txBody>
          <a:bodyPr/>
          <a:lstStyle/>
          <a:p>
            <a:pPr algn="ctr"/>
            <a:r>
              <a:rPr lang="en-US" sz="4320" b="1" dirty="0">
                <a:latin typeface="+mn-lt"/>
              </a:rPr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2606040"/>
            <a:ext cx="9326880" cy="4389120"/>
          </a:xfrm>
        </p:spPr>
        <p:txBody>
          <a:bodyPr/>
          <a:lstStyle/>
          <a:p>
            <a:pPr marL="462916" indent="-462916">
              <a:buFont typeface="+mj-lt"/>
              <a:buAutoNum type="arabicPeriod" startAt="2"/>
            </a:pPr>
            <a:r>
              <a:rPr lang="en-US" sz="3240" b="1" dirty="0"/>
              <a:t>They have a clear, engaging, compelling, valued, &amp; shared vision.</a:t>
            </a:r>
          </a:p>
          <a:p>
            <a:pPr lvl="1"/>
            <a:r>
              <a:rPr lang="en-US" sz="3000" dirty="0"/>
              <a:t>…have a clear common purpose.</a:t>
            </a:r>
          </a:p>
          <a:p>
            <a:pPr lvl="1"/>
            <a:r>
              <a:rPr lang="en-US" sz="3000" dirty="0"/>
              <a:t>…a reason to be a team.</a:t>
            </a:r>
          </a:p>
          <a:p>
            <a:pPr lvl="1"/>
            <a:r>
              <a:rPr lang="en-US" sz="3000" dirty="0"/>
              <a:t>…energized by their shared mission.</a:t>
            </a:r>
          </a:p>
          <a:p>
            <a:pPr marL="411480" lvl="1" indent="0"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8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1188721"/>
            <a:ext cx="9372600" cy="999385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058" y="2811780"/>
            <a:ext cx="9196442" cy="4229100"/>
          </a:xfrm>
        </p:spPr>
        <p:txBody>
          <a:bodyPr/>
          <a:lstStyle/>
          <a:p>
            <a:pPr marL="462916" indent="-462916">
              <a:lnSpc>
                <a:spcPct val="85000"/>
              </a:lnSpc>
              <a:buFont typeface="+mj-lt"/>
              <a:buAutoNum type="arabicPeriod" startAt="3"/>
            </a:pPr>
            <a:r>
              <a:rPr lang="en-US" sz="3240" b="1" dirty="0"/>
              <a:t>They have a strong “coach” (team leader).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…are led by someone with good leadership skills and not just technical competence.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…leaders that institute and maintain the conditions for teamwork. 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…leaders that directly intervene to enact teamwork processes.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…have team members who believe the leaders cares about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6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1" y="1371600"/>
            <a:ext cx="9558169" cy="1005840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834640"/>
            <a:ext cx="9418320" cy="4754880"/>
          </a:xfrm>
        </p:spPr>
        <p:txBody>
          <a:bodyPr/>
          <a:lstStyle/>
          <a:p>
            <a:r>
              <a:rPr lang="en-US" sz="3240" b="1" dirty="0"/>
              <a:t>They have strong team leadership. (cont.)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…foster teamwork, coordination, and cooperation.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…they care, promote, develop teamwork.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…self-correct first.</a:t>
            </a:r>
          </a:p>
          <a:p>
            <a:pPr lvl="1">
              <a:lnSpc>
                <a:spcPct val="85000"/>
              </a:lnSpc>
            </a:pPr>
            <a:r>
              <a:rPr lang="en-US" sz="3000" dirty="0"/>
              <a:t>…handle whatever is not being handled to meet team needs (Do Whatever It Takes).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9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11680" y="680085"/>
            <a:ext cx="10607039" cy="815340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+mn-lt"/>
              </a:rPr>
              <a:t>Why should you care about teamwork?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496" y="1527810"/>
            <a:ext cx="11088504" cy="61950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4200" dirty="0"/>
              <a:t>The data are compelling…</a:t>
            </a:r>
          </a:p>
          <a:p>
            <a:pPr lvl="1"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840" dirty="0"/>
              <a:t>Meta-analysis of 130 studies -- better teamwork processes </a:t>
            </a:r>
            <a:r>
              <a:rPr lang="en-US" sz="3840" b="1" dirty="0">
                <a:solidFill>
                  <a:srgbClr val="002060"/>
                </a:solidFill>
              </a:rPr>
              <a:t>20 to 25% more likely to succeed </a:t>
            </a:r>
            <a:r>
              <a:rPr lang="en-US" sz="3840" dirty="0"/>
              <a:t>(</a:t>
            </a:r>
            <a:r>
              <a:rPr lang="en-US" sz="3840" dirty="0" err="1"/>
              <a:t>LePine</a:t>
            </a:r>
            <a:r>
              <a:rPr lang="en-US" sz="3840" dirty="0"/>
              <a:t> et al., 2008) </a:t>
            </a:r>
          </a:p>
          <a:p>
            <a:pPr lvl="1"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840" dirty="0"/>
              <a:t>Meta-analysis of medical team training--can </a:t>
            </a:r>
            <a:r>
              <a:rPr lang="en-US" sz="3840" b="1" dirty="0"/>
              <a:t>reduce</a:t>
            </a:r>
            <a:r>
              <a:rPr lang="en-US" sz="3840" dirty="0"/>
              <a:t> </a:t>
            </a:r>
            <a:r>
              <a:rPr lang="en-US" sz="3840" b="1" dirty="0"/>
              <a:t>errors</a:t>
            </a:r>
            <a:r>
              <a:rPr lang="en-US" sz="3840" dirty="0"/>
              <a:t> &amp; </a:t>
            </a:r>
            <a:r>
              <a:rPr lang="en-US" sz="3840" b="1" dirty="0"/>
              <a:t>save lives </a:t>
            </a:r>
            <a:r>
              <a:rPr lang="en-US" sz="3840" dirty="0"/>
              <a:t>(Hughes et al., 2016)</a:t>
            </a:r>
          </a:p>
          <a:p>
            <a:pPr lvl="1"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840" dirty="0"/>
              <a:t>Organizations that boosted collaborative performance had 5% greater annual </a:t>
            </a:r>
            <a:r>
              <a:rPr lang="en-US" sz="3840" b="1" dirty="0">
                <a:solidFill>
                  <a:srgbClr val="002060"/>
                </a:solidFill>
              </a:rPr>
              <a:t>revenue increases </a:t>
            </a:r>
            <a:r>
              <a:rPr lang="en-US" sz="3840" dirty="0"/>
              <a:t>than those emphasizing individual achievement alone (Corporate Executive Board, 2013) </a:t>
            </a:r>
          </a:p>
          <a:p>
            <a:pPr marL="411480" lvl="1" indent="0">
              <a:spcBef>
                <a:spcPts val="305"/>
              </a:spcBef>
              <a:spcAft>
                <a:spcPts val="305"/>
              </a:spcAft>
              <a:buNone/>
              <a:defRPr/>
            </a:pPr>
            <a:endParaRPr lang="en-US" sz="2880" dirty="0"/>
          </a:p>
          <a:p>
            <a:pPr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4200" dirty="0"/>
              <a:t>True teamwork boosts performance – not just “feel good”</a:t>
            </a:r>
          </a:p>
          <a:p>
            <a:pPr lvl="1">
              <a:spcBef>
                <a:spcPts val="305"/>
              </a:spcBef>
              <a:spcAft>
                <a:spcPts val="305"/>
              </a:spcAft>
              <a:defRPr/>
            </a:pPr>
            <a:r>
              <a:rPr lang="en-US" sz="3840" dirty="0"/>
              <a:t>              studied their teams – Tip: It’s not whether you hang out together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620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1417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70" y="6212205"/>
            <a:ext cx="95032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97280"/>
            <a:ext cx="9617335" cy="1056804"/>
          </a:xfrm>
        </p:spPr>
        <p:txBody>
          <a:bodyPr/>
          <a:lstStyle/>
          <a:p>
            <a:pPr algn="ctr"/>
            <a:r>
              <a:rPr lang="en-US" sz="4320" b="1" dirty="0">
                <a:latin typeface="+mn-lt"/>
              </a:rPr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2001033"/>
            <a:ext cx="9926620" cy="5165016"/>
          </a:xfrm>
        </p:spPr>
        <p:txBody>
          <a:bodyPr/>
          <a:lstStyle/>
          <a:p>
            <a:pPr marL="462916" indent="-462916">
              <a:buFont typeface="+mj-lt"/>
              <a:buAutoNum type="arabicPeriod" startAt="4"/>
            </a:pPr>
            <a:r>
              <a:rPr lang="en-US" sz="3240" b="1" dirty="0"/>
              <a:t>They engage in a cycle (a discipline) of </a:t>
            </a:r>
          </a:p>
          <a:p>
            <a:pPr marL="0" indent="0">
              <a:buNone/>
            </a:pPr>
            <a:r>
              <a:rPr lang="en-US" sz="3240" b="1" dirty="0"/>
              <a:t>       pre-brief            performance           debrief.</a:t>
            </a:r>
          </a:p>
          <a:p>
            <a:pPr lvl="1"/>
            <a:r>
              <a:rPr lang="en-US" sz="3000" dirty="0"/>
              <a:t>…regularly provide feedback to each other, both individually and as a team (“de-brief”).</a:t>
            </a:r>
          </a:p>
          <a:p>
            <a:pPr lvl="1"/>
            <a:r>
              <a:rPr lang="en-US" sz="3000" dirty="0"/>
              <a:t>…establish and revise team goals and plans.</a:t>
            </a:r>
          </a:p>
          <a:p>
            <a:pPr lvl="1"/>
            <a:r>
              <a:rPr lang="en-US" sz="3000" dirty="0"/>
              <a:t>…differentiate between higher and lower priorities.</a:t>
            </a:r>
          </a:p>
          <a:p>
            <a:pPr lvl="1"/>
            <a:r>
              <a:rPr lang="en-US" sz="3000" dirty="0"/>
              <a:t>…have mechanisms for anticipating and reviewing issues/problems of members.</a:t>
            </a:r>
          </a:p>
          <a:p>
            <a:pPr lvl="1"/>
            <a:r>
              <a:rPr lang="en-US" sz="3000" dirty="0"/>
              <a:t>…periodically diagnose team "effectiveness”, including its results, its processes, and its vitality (morale, retention, energy).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8366760" y="2590214"/>
            <a:ext cx="643890" cy="467623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973955" y="2494963"/>
            <a:ext cx="643890" cy="658123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065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839" y="1280160"/>
            <a:ext cx="9544723" cy="1043491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18" y="2706893"/>
            <a:ext cx="9732982" cy="5065507"/>
          </a:xfrm>
        </p:spPr>
        <p:txBody>
          <a:bodyPr/>
          <a:lstStyle/>
          <a:p>
            <a:pPr marL="462916" indent="-462916">
              <a:buFont typeface="+mj-lt"/>
              <a:buAutoNum type="arabicPeriod" startAt="5"/>
            </a:pPr>
            <a:r>
              <a:rPr lang="en-US" sz="3240" b="1" dirty="0"/>
              <a:t>They develop a strong sense of the “collective” - confidence, psychological safety, monitor performance, back-up behaviors…</a:t>
            </a:r>
            <a:endParaRPr lang="en-US" sz="3240" dirty="0"/>
          </a:p>
          <a:p>
            <a:pPr lvl="1"/>
            <a:r>
              <a:rPr lang="en-US" sz="3000" dirty="0"/>
              <a:t>…have a strong sense of team orientation.</a:t>
            </a:r>
          </a:p>
          <a:p>
            <a:pPr lvl="1"/>
            <a:r>
              <a:rPr lang="en-US" sz="3000" dirty="0"/>
              <a:t>…strongly believe in the team’s collective capability to succeed.</a:t>
            </a:r>
          </a:p>
          <a:p>
            <a:pPr lvl="1"/>
            <a:r>
              <a:rPr lang="en-US" sz="3000" dirty="0"/>
              <a:t>…feel </a:t>
            </a:r>
            <a:r>
              <a:rPr lang="en-US" sz="3000" i="1" dirty="0"/>
              <a:t>free</a:t>
            </a:r>
            <a:r>
              <a:rPr lang="en-US" sz="3000" dirty="0"/>
              <a:t> to express their ideas, opinions, and beliefs.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21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322" y="2787574"/>
            <a:ext cx="9035078" cy="4436185"/>
          </a:xfrm>
        </p:spPr>
        <p:txBody>
          <a:bodyPr/>
          <a:lstStyle/>
          <a:p>
            <a:pPr marL="462916" indent="-462916">
              <a:buFont typeface="+mj-lt"/>
              <a:buAutoNum type="arabicPeriod" startAt="6"/>
            </a:pPr>
            <a:r>
              <a:rPr lang="en-US" sz="3240" b="1" dirty="0"/>
              <a:t>They hold shared mental models.</a:t>
            </a:r>
          </a:p>
          <a:p>
            <a:pPr lvl="1"/>
            <a:r>
              <a:rPr lang="en-US" sz="3000" dirty="0"/>
              <a:t>…have members who anticipate each other.</a:t>
            </a:r>
          </a:p>
          <a:p>
            <a:pPr lvl="1"/>
            <a:r>
              <a:rPr lang="en-US" sz="3000" dirty="0"/>
              <a:t>…can coordinate without overt communication.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0510" y="1292802"/>
            <a:ext cx="9149381" cy="1023320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</p:spTree>
    <p:extLst>
      <p:ext uri="{BB962C8B-B14F-4D97-AF65-F5344CB8AC3E}">
        <p14:creationId xmlns:p14="http://schemas.microsoft.com/office/powerpoint/2010/main" val="2396372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1097280"/>
            <a:ext cx="8399033" cy="1028700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2690758"/>
            <a:ext cx="9235440" cy="4807322"/>
          </a:xfrm>
        </p:spPr>
        <p:txBody>
          <a:bodyPr/>
          <a:lstStyle/>
          <a:p>
            <a:pPr marL="0" indent="0">
              <a:buNone/>
            </a:pPr>
            <a:r>
              <a:rPr lang="en-US" sz="3240" b="1" dirty="0"/>
              <a:t>7.  They have precise information exchange protocols…</a:t>
            </a:r>
          </a:p>
          <a:p>
            <a:pPr marL="0" indent="0">
              <a:buNone/>
            </a:pPr>
            <a:r>
              <a:rPr lang="en-US" sz="2880" b="1" dirty="0"/>
              <a:t>	</a:t>
            </a:r>
            <a:r>
              <a:rPr lang="en-US" sz="3000" dirty="0"/>
              <a:t>--…clear, accurate terminology.</a:t>
            </a:r>
          </a:p>
          <a:p>
            <a:pPr marL="0" indent="0">
              <a:buNone/>
            </a:pPr>
            <a:r>
              <a:rPr lang="en-US" sz="3000" dirty="0"/>
              <a:t>	--…engage in closed-loop communication.</a:t>
            </a:r>
          </a:p>
          <a:p>
            <a:pPr marL="0" indent="0">
              <a:buNone/>
            </a:pPr>
            <a:r>
              <a:rPr lang="en-US" sz="3000" dirty="0"/>
              <a:t>	--…search for relevant information from all     </a:t>
            </a:r>
          </a:p>
          <a:p>
            <a:pPr marL="0" indent="0">
              <a:buNone/>
            </a:pPr>
            <a:r>
              <a:rPr lang="en-US" sz="3000" dirty="0"/>
              <a:t>                relevant sources.</a:t>
            </a:r>
          </a:p>
          <a:p>
            <a:pPr marL="0" indent="0">
              <a:buNone/>
            </a:pPr>
            <a:r>
              <a:rPr lang="en-US" sz="3000" dirty="0"/>
              <a:t>	--…recognize that you have information that is </a:t>
            </a:r>
          </a:p>
          <a:p>
            <a:pPr marL="0" indent="0">
              <a:buNone/>
            </a:pPr>
            <a:r>
              <a:rPr lang="en-US" sz="3000" dirty="0"/>
              <a:t>                needed.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15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1280160"/>
            <a:ext cx="8269942" cy="1028700"/>
          </a:xfrm>
        </p:spPr>
        <p:txBody>
          <a:bodyPr/>
          <a:lstStyle/>
          <a:p>
            <a:pPr algn="ctr"/>
            <a:r>
              <a:rPr lang="en-US" sz="4320" b="1" dirty="0">
                <a:latin typeface="+mn-lt"/>
              </a:rPr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057" y="2682689"/>
            <a:ext cx="8390965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240" b="1" dirty="0"/>
              <a:t>8. They share unique information…</a:t>
            </a:r>
          </a:p>
          <a:p>
            <a:pPr lvl="1"/>
            <a:r>
              <a:rPr lang="en-US" sz="3000" dirty="0"/>
              <a:t>…focus on individual rather than common knowledge.</a:t>
            </a:r>
          </a:p>
          <a:p>
            <a:pPr lvl="1"/>
            <a:r>
              <a:rPr lang="en-US" sz="3000" dirty="0"/>
              <a:t>…share “just enough” of the right kind of information. </a:t>
            </a:r>
          </a:p>
          <a:p>
            <a:pPr lvl="1"/>
            <a:r>
              <a:rPr lang="en-US" sz="3000" dirty="0"/>
              <a:t>…ensure that fellow team members have the information they need to be able to contribute.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4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1280160"/>
            <a:ext cx="9230060" cy="1264022"/>
          </a:xfrm>
        </p:spPr>
        <p:txBody>
          <a:bodyPr/>
          <a:lstStyle/>
          <a:p>
            <a:pPr algn="ctr"/>
            <a:r>
              <a:rPr lang="en-US" sz="4320" b="1" dirty="0"/>
              <a:t>What Effective Teams Do, Feel &amp; Think…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250" y="2811780"/>
            <a:ext cx="699516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3240" b="1" dirty="0"/>
              <a:t>9. They are deployed correctly</a:t>
            </a:r>
          </a:p>
          <a:p>
            <a:pPr marL="0" indent="0">
              <a:buNone/>
            </a:pPr>
            <a:r>
              <a:rPr lang="en-US" sz="2880" b="1" dirty="0"/>
              <a:t>	</a:t>
            </a:r>
            <a:r>
              <a:rPr lang="en-US" sz="3000" dirty="0"/>
              <a:t>--…kick-off meeting, matters!</a:t>
            </a:r>
          </a:p>
          <a:p>
            <a:pPr marL="411480" lvl="1" indent="0">
              <a:buNone/>
            </a:pPr>
            <a:endParaRPr lang="en-US" sz="252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5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0" y="2682689"/>
            <a:ext cx="8595360" cy="4358191"/>
          </a:xfrm>
        </p:spPr>
        <p:txBody>
          <a:bodyPr/>
          <a:lstStyle/>
          <a:p>
            <a:pPr marL="0" indent="0">
              <a:buNone/>
            </a:pPr>
            <a:r>
              <a:rPr lang="en-US" sz="3240" b="1" dirty="0"/>
              <a:t>10. They have the right organizational conditions… </a:t>
            </a:r>
          </a:p>
          <a:p>
            <a:pPr lvl="1"/>
            <a:r>
              <a:rPr lang="en-US" sz="3000" dirty="0"/>
              <a:t>…</a:t>
            </a:r>
            <a:r>
              <a:rPr lang="en-US" altLang="en-US" sz="3000" dirty="0"/>
              <a:t>negotiate for the resources needed to succeed.</a:t>
            </a:r>
          </a:p>
          <a:p>
            <a:pPr lvl="1"/>
            <a:r>
              <a:rPr lang="en-US" altLang="en-US" sz="3000" dirty="0"/>
              <a:t>…supportive environment.</a:t>
            </a:r>
          </a:p>
          <a:p>
            <a:pPr lvl="1"/>
            <a:r>
              <a:rPr lang="en-US" altLang="en-US" sz="3000" dirty="0"/>
              <a:t>…teamwork measured, reinforced.</a:t>
            </a:r>
          </a:p>
          <a:p>
            <a:pPr lvl="1"/>
            <a:r>
              <a:rPr lang="en-US" sz="3000" dirty="0"/>
              <a:t>…develop task-based and team-based norms.</a:t>
            </a:r>
          </a:p>
          <a:p>
            <a:pPr lvl="1"/>
            <a:r>
              <a:rPr lang="en-US" sz="3000" dirty="0"/>
              <a:t>…engaged leadership from the top.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10255" y="1280161"/>
            <a:ext cx="9085505" cy="1097280"/>
          </a:xfrm>
        </p:spPr>
        <p:txBody>
          <a:bodyPr/>
          <a:lstStyle/>
          <a:p>
            <a:pPr algn="ctr"/>
            <a:r>
              <a:rPr lang="en-US" sz="4320" b="1" dirty="0">
                <a:latin typeface="+mn-lt"/>
              </a:rPr>
              <a:t>What Effective Teams Do, Feel &amp; Think…</a:t>
            </a:r>
          </a:p>
        </p:txBody>
      </p:sp>
    </p:spTree>
    <p:extLst>
      <p:ext uri="{BB962C8B-B14F-4D97-AF65-F5344CB8AC3E}">
        <p14:creationId xmlns:p14="http://schemas.microsoft.com/office/powerpoint/2010/main" val="1604498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9158" y="5358082"/>
            <a:ext cx="58635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Leader and/or team members demo </a:t>
            </a:r>
            <a:r>
              <a:rPr lang="en-US" altLang="en-US" sz="1800" b="1" dirty="0">
                <a:solidFill>
                  <a:srgbClr val="000000"/>
                </a:solidFill>
              </a:rPr>
              <a:t>leadership   </a:t>
            </a:r>
          </a:p>
          <a:p>
            <a:r>
              <a:rPr lang="en-US" altLang="en-US" sz="1800" b="1" dirty="0">
                <a:solidFill>
                  <a:srgbClr val="000000"/>
                </a:solidFill>
              </a:rPr>
              <a:t>  behaviors</a:t>
            </a:r>
            <a:r>
              <a:rPr lang="en-US" altLang="en-US" sz="1800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31DFF8-7056-4C93-AB01-95D0ED26E87C}"/>
              </a:ext>
            </a:extLst>
          </p:cNvPr>
          <p:cNvGrpSpPr/>
          <p:nvPr/>
        </p:nvGrpSpPr>
        <p:grpSpPr>
          <a:xfrm>
            <a:off x="2743201" y="2501742"/>
            <a:ext cx="9692639" cy="4273018"/>
            <a:chOff x="762000" y="2084785"/>
            <a:chExt cx="8077199" cy="356084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62000" y="2084785"/>
              <a:ext cx="213013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1.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apability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043719" y="2104384"/>
              <a:ext cx="55287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>
                  <a:solidFill>
                    <a:srgbClr val="000000"/>
                  </a:solidFill>
                </a:rPr>
                <a:t>people</a:t>
              </a:r>
              <a:r>
                <a:rPr lang="en-US" altLang="en-US" sz="1800">
                  <a:solidFill>
                    <a:srgbClr val="000000"/>
                  </a:solidFill>
                </a:rPr>
                <a:t> with the right mix of KSA’s?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785933" y="2585225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2.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ooperation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45048" y="2542106"/>
              <a:ext cx="55048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Right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attitudes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about and willingness to team?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785933" y="2986416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3.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oordination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87264" y="3437148"/>
              <a:ext cx="249712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4.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ommunication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92582" y="3966335"/>
              <a:ext cx="2106203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5.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ognition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800562" y="4507281"/>
              <a:ext cx="2098224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>
                  <a:solidFill>
                    <a:srgbClr val="000000"/>
                  </a:solidFill>
                </a:rPr>
                <a:t>6. </a:t>
              </a:r>
              <a:r>
                <a:rPr lang="en-US" altLang="en-US" sz="2070" b="1">
                  <a:solidFill>
                    <a:srgbClr val="0070C0"/>
                  </a:solidFill>
                </a:rPr>
                <a:t>C</a:t>
              </a:r>
              <a:r>
                <a:rPr lang="en-US" altLang="en-US" sz="2070" b="1">
                  <a:solidFill>
                    <a:srgbClr val="000000"/>
                  </a:solidFill>
                </a:rPr>
                <a:t>oaching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04550" y="5029934"/>
              <a:ext cx="2130137" cy="34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70" b="1" dirty="0">
                  <a:solidFill>
                    <a:srgbClr val="000000"/>
                  </a:solidFill>
                </a:rPr>
                <a:t>7. </a:t>
              </a:r>
              <a:r>
                <a:rPr lang="en-US" altLang="en-US" sz="2070" b="1" dirty="0">
                  <a:solidFill>
                    <a:srgbClr val="0070C0"/>
                  </a:solidFill>
                </a:rPr>
                <a:t>C</a:t>
              </a:r>
              <a:r>
                <a:rPr lang="en-US" altLang="en-US" sz="2070" b="1" dirty="0">
                  <a:solidFill>
                    <a:srgbClr val="000000"/>
                  </a:solidFill>
                </a:rPr>
                <a:t>onditions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043719" y="2999426"/>
              <a:ext cx="54809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Demonstrate necessary teamwork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behaviors</a:t>
              </a:r>
              <a:r>
                <a:rPr lang="en-US" altLang="en-US" sz="18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079621" y="3494042"/>
              <a:ext cx="51219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 dirty="0">
                  <a:solidFill>
                    <a:srgbClr val="000000"/>
                  </a:solidFill>
                </a:rPr>
                <a:t>Communicate </a:t>
              </a:r>
              <a:r>
                <a:rPr lang="en-US" altLang="en-US" sz="1800" dirty="0">
                  <a:solidFill>
                    <a:srgbClr val="000000"/>
                  </a:solidFill>
                </a:rPr>
                <a:t>effectively with each other and outside?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079620" y="3966335"/>
              <a:ext cx="57595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Possess a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shared understanding </a:t>
              </a:r>
              <a:r>
                <a:rPr lang="en-US" altLang="en-US" sz="1800" dirty="0">
                  <a:solidFill>
                    <a:srgbClr val="000000"/>
                  </a:solidFill>
                </a:rPr>
                <a:t>(e.g., priorities, roles, vision)?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079621" y="5107024"/>
              <a:ext cx="4661835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</a:rPr>
                <a:t>Have favorable 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conditions</a:t>
              </a:r>
              <a:r>
                <a:rPr lang="en-US" altLang="en-US" sz="1800" dirty="0">
                  <a:solidFill>
                    <a:srgbClr val="000000"/>
                  </a:solidFill>
                </a:rPr>
                <a:t> (e.g., resources, </a:t>
              </a:r>
            </a:p>
            <a:p>
              <a:r>
                <a:rPr lang="en-US" altLang="en-US" sz="1800" dirty="0">
                  <a:solidFill>
                    <a:srgbClr val="000000"/>
                  </a:solidFill>
                </a:rPr>
                <a:t>  culture)?</a:t>
              </a:r>
            </a:p>
          </p:txBody>
        </p:sp>
      </p:grp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93233" y="1026862"/>
            <a:ext cx="8229600" cy="1028700"/>
          </a:xfrm>
        </p:spPr>
        <p:txBody>
          <a:bodyPr/>
          <a:lstStyle/>
          <a:p>
            <a:pPr algn="ctr"/>
            <a:r>
              <a:rPr lang="en-US" altLang="en-US" sz="4320" b="1" dirty="0">
                <a:latin typeface="+mn-lt"/>
              </a:rPr>
              <a:t>The Seven “C’s” of Teamwork</a:t>
            </a:r>
          </a:p>
        </p:txBody>
      </p:sp>
    </p:spTree>
    <p:extLst>
      <p:ext uri="{BB962C8B-B14F-4D97-AF65-F5344CB8AC3E}">
        <p14:creationId xmlns:p14="http://schemas.microsoft.com/office/powerpoint/2010/main" val="122112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4C44509-3D07-47B2-89DD-AB806FCF54D1}"/>
              </a:ext>
            </a:extLst>
          </p:cNvPr>
          <p:cNvSpPr/>
          <p:nvPr/>
        </p:nvSpPr>
        <p:spPr>
          <a:xfrm>
            <a:off x="3383280" y="3200400"/>
            <a:ext cx="8041430" cy="2560320"/>
          </a:xfrm>
          <a:prstGeom prst="roundRect">
            <a:avLst/>
          </a:prstGeom>
          <a:solidFill>
            <a:srgbClr val="DAD48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92" b="1" dirty="0">
                <a:solidFill>
                  <a:schemeClr val="tx1"/>
                </a:solidFill>
              </a:rPr>
              <a:t>Quick </a:t>
            </a:r>
            <a:r>
              <a:rPr lang="en-US" sz="2592" b="1" dirty="0">
                <a:solidFill>
                  <a:srgbClr val="008000"/>
                </a:solidFill>
              </a:rPr>
              <a:t>Thought Experiment…</a:t>
            </a:r>
          </a:p>
          <a:p>
            <a:pPr algn="ctr"/>
            <a:r>
              <a:rPr lang="en-US" sz="2592" dirty="0">
                <a:solidFill>
                  <a:schemeClr val="tx1"/>
                </a:solidFill>
              </a:rPr>
              <a:t>Where are the </a:t>
            </a:r>
            <a:r>
              <a:rPr lang="en-US" sz="2592" b="1" dirty="0">
                <a:solidFill>
                  <a:schemeClr val="tx1"/>
                </a:solidFill>
              </a:rPr>
              <a:t>opportunities for improvement</a:t>
            </a:r>
            <a:r>
              <a:rPr lang="en-US" sz="2592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592" dirty="0">
                <a:solidFill>
                  <a:schemeClr val="tx1"/>
                </a:solidFill>
              </a:rPr>
              <a:t>Where might an </a:t>
            </a:r>
            <a:r>
              <a:rPr lang="en-US" sz="2592" b="1" dirty="0">
                <a:solidFill>
                  <a:schemeClr val="tx1"/>
                </a:solidFill>
              </a:rPr>
              <a:t>adjustment</a:t>
            </a:r>
            <a:r>
              <a:rPr lang="en-US" sz="2592" dirty="0">
                <a:solidFill>
                  <a:schemeClr val="tx1"/>
                </a:solidFill>
              </a:rPr>
              <a:t> help your teams?</a:t>
            </a:r>
          </a:p>
        </p:txBody>
      </p:sp>
    </p:spTree>
    <p:extLst>
      <p:ext uri="{BB962C8B-B14F-4D97-AF65-F5344CB8AC3E}">
        <p14:creationId xmlns:p14="http://schemas.microsoft.com/office/powerpoint/2010/main" val="4214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40CFE5-65C5-C948-9875-80818755E55A}"/>
              </a:ext>
            </a:extLst>
          </p:cNvPr>
          <p:cNvGrpSpPr/>
          <p:nvPr/>
        </p:nvGrpSpPr>
        <p:grpSpPr>
          <a:xfrm>
            <a:off x="7865365" y="1138989"/>
            <a:ext cx="5897831" cy="5422232"/>
            <a:chOff x="9046572" y="1554483"/>
            <a:chExt cx="4264686" cy="39207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CE716E5-17FA-1240-9D81-F135060E7566}"/>
                </a:ext>
              </a:extLst>
            </p:cNvPr>
            <p:cNvGrpSpPr/>
            <p:nvPr/>
          </p:nvGrpSpPr>
          <p:grpSpPr>
            <a:xfrm>
              <a:off x="9631532" y="1554483"/>
              <a:ext cx="3679726" cy="3536824"/>
              <a:chOff x="4283678" y="418410"/>
              <a:chExt cx="3679726" cy="3536824"/>
            </a:xfrm>
          </p:grpSpPr>
          <p:sp>
            <p:nvSpPr>
              <p:cNvPr id="3" name="Diamond 2">
                <a:extLst>
                  <a:ext uri="{FF2B5EF4-FFF2-40B4-BE49-F238E27FC236}">
                    <a16:creationId xmlns:a16="http://schemas.microsoft.com/office/drawing/2014/main" id="{33CF3688-AC8F-0841-B471-B46D6D61272C}"/>
                  </a:ext>
                </a:extLst>
              </p:cNvPr>
              <p:cNvSpPr/>
              <p:nvPr/>
            </p:nvSpPr>
            <p:spPr>
              <a:xfrm>
                <a:off x="4426580" y="418410"/>
                <a:ext cx="3536824" cy="353682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Diamond 3">
                <a:extLst>
                  <a:ext uri="{FF2B5EF4-FFF2-40B4-BE49-F238E27FC236}">
                    <a16:creationId xmlns:a16="http://schemas.microsoft.com/office/drawing/2014/main" id="{436DA61B-AEF1-7A49-B370-205DFA8B2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3678" y="418410"/>
                <a:ext cx="3528037" cy="3466088"/>
              </a:xfrm>
              <a:prstGeom prst="diamond">
                <a:avLst/>
              </a:prstGeom>
              <a:blipFill dpi="0" rotWithShape="0">
                <a:blip r:embed="rId2"/>
                <a:srcRect/>
                <a:stretch>
                  <a:fillRect l="-14000" t="-4000" r="-63000" b="-17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7A0FBC-2EC3-814A-9855-9E2DA11B30A5}"/>
                </a:ext>
              </a:extLst>
            </p:cNvPr>
            <p:cNvGrpSpPr/>
            <p:nvPr/>
          </p:nvGrpSpPr>
          <p:grpSpPr>
            <a:xfrm>
              <a:off x="9046572" y="4165614"/>
              <a:ext cx="1444318" cy="1309652"/>
              <a:chOff x="3698718" y="3029541"/>
              <a:chExt cx="1444318" cy="1309652"/>
            </a:xfrm>
          </p:grpSpPr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598DE016-D16E-F74B-ADD3-CDBFF3CBF44A}"/>
                  </a:ext>
                </a:extLst>
              </p:cNvPr>
              <p:cNvSpPr/>
              <p:nvPr/>
            </p:nvSpPr>
            <p:spPr>
              <a:xfrm>
                <a:off x="3833384" y="3029541"/>
                <a:ext cx="1309652" cy="1309652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0C8F8662-FCC4-D147-955E-AA67FBCC76E5}"/>
                  </a:ext>
                </a:extLst>
              </p:cNvPr>
              <p:cNvSpPr/>
              <p:nvPr/>
            </p:nvSpPr>
            <p:spPr>
              <a:xfrm>
                <a:off x="3698718" y="3029541"/>
                <a:ext cx="1309652" cy="1309652"/>
              </a:xfrm>
              <a:prstGeom prst="diamond">
                <a:avLst/>
              </a:prstGeom>
              <a:blipFill dpi="0" rotWithShape="1">
                <a:blip r:embed="rId3"/>
                <a:srcRect/>
                <a:stretch>
                  <a:fillRect l="-86000" t="-5000" r="-59000" b="-53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B6745D3-5DF0-FC47-8063-1458DB5E2AE3}"/>
              </a:ext>
            </a:extLst>
          </p:cNvPr>
          <p:cNvSpPr txBox="1">
            <a:spLocks/>
          </p:cNvSpPr>
          <p:nvPr/>
        </p:nvSpPr>
        <p:spPr>
          <a:xfrm>
            <a:off x="689841" y="804719"/>
            <a:ext cx="70993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Divider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8922A2C-C223-DC44-84DD-890D2083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E32BA-2D2D-4520-954F-530232B94D0C}"/>
              </a:ext>
            </a:extLst>
          </p:cNvPr>
          <p:cNvSpPr/>
          <p:nvPr/>
        </p:nvSpPr>
        <p:spPr>
          <a:xfrm>
            <a:off x="1646406" y="1797629"/>
            <a:ext cx="4879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/>
              <a:t>Some Advice…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58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63440" y="1221580"/>
            <a:ext cx="5577840" cy="1028700"/>
          </a:xfrm>
        </p:spPr>
        <p:txBody>
          <a:bodyPr>
            <a:noAutofit/>
          </a:bodyPr>
          <a:lstStyle/>
          <a:p>
            <a:pPr algn="ctr"/>
            <a:r>
              <a:rPr lang="en-US" altLang="en-US" sz="4320" b="1" dirty="0">
                <a:latin typeface="+mn-lt"/>
              </a:rPr>
              <a:t>What to Expect…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2651760"/>
            <a:ext cx="9784080" cy="448056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spcAft>
                <a:spcPts val="720"/>
              </a:spcAft>
              <a:buFontTx/>
              <a:buAutoNum type="romanUcPeriod"/>
            </a:pPr>
            <a:r>
              <a:rPr lang="en-US" altLang="en-US" sz="4800" dirty="0"/>
              <a:t>Share 5 </a:t>
            </a:r>
            <a:r>
              <a:rPr lang="en-US" altLang="en-US" sz="4800" b="1" dirty="0"/>
              <a:t>observations</a:t>
            </a:r>
            <a:r>
              <a:rPr lang="en-US" altLang="en-US" sz="4800" dirty="0"/>
              <a:t> about teams</a:t>
            </a:r>
          </a:p>
          <a:p>
            <a:pPr marL="514350" indent="-514350">
              <a:lnSpc>
                <a:spcPct val="120000"/>
              </a:lnSpc>
              <a:spcAft>
                <a:spcPts val="720"/>
              </a:spcAft>
              <a:buFontTx/>
              <a:buAutoNum type="romanUcPeriod"/>
            </a:pPr>
            <a:r>
              <a:rPr lang="en-US" altLang="en-US" sz="4800" dirty="0"/>
              <a:t>Describe the </a:t>
            </a:r>
            <a:r>
              <a:rPr lang="en-US" altLang="en-US" sz="4800" b="1" dirty="0"/>
              <a:t>psychological science </a:t>
            </a:r>
            <a:r>
              <a:rPr lang="en-US" altLang="en-US" sz="4800" dirty="0"/>
              <a:t>underlying teamwork – the 7 C’s</a:t>
            </a:r>
          </a:p>
          <a:p>
            <a:pPr marL="514350" indent="-514350">
              <a:lnSpc>
                <a:spcPct val="120000"/>
              </a:lnSpc>
              <a:spcAft>
                <a:spcPts val="720"/>
              </a:spcAft>
              <a:buFontTx/>
              <a:buAutoNum type="romanUcPeriod"/>
            </a:pPr>
            <a:r>
              <a:rPr lang="en-US" altLang="en-US" sz="4800" dirty="0"/>
              <a:t>Understand what effective teams </a:t>
            </a:r>
            <a:r>
              <a:rPr lang="en-US" altLang="en-US" sz="4800" b="1" dirty="0"/>
              <a:t>do</a:t>
            </a:r>
            <a:r>
              <a:rPr lang="en-US" altLang="en-US" sz="4800" dirty="0"/>
              <a:t>, </a:t>
            </a:r>
            <a:r>
              <a:rPr lang="en-US" altLang="en-US" sz="4800" b="1" dirty="0"/>
              <a:t>think</a:t>
            </a:r>
            <a:r>
              <a:rPr lang="en-US" altLang="en-US" sz="4800" dirty="0"/>
              <a:t>, and </a:t>
            </a:r>
            <a:r>
              <a:rPr lang="en-US" altLang="en-US" sz="4800" b="1" dirty="0"/>
              <a:t>feel</a:t>
            </a:r>
          </a:p>
          <a:p>
            <a:pPr marL="514350" indent="-514350">
              <a:lnSpc>
                <a:spcPct val="120000"/>
              </a:lnSpc>
              <a:spcAft>
                <a:spcPts val="720"/>
              </a:spcAft>
              <a:buFontTx/>
              <a:buAutoNum type="romanUcPeriod"/>
            </a:pPr>
            <a:r>
              <a:rPr lang="en-US" altLang="en-US" sz="4800" dirty="0"/>
              <a:t>A set of tips to </a:t>
            </a:r>
            <a:r>
              <a:rPr lang="en-US" altLang="en-US" sz="4800" b="1" dirty="0"/>
              <a:t>apply</a:t>
            </a:r>
            <a:r>
              <a:rPr lang="en-US" altLang="en-US" sz="4800" dirty="0"/>
              <a:t> the science of teamwork</a:t>
            </a:r>
          </a:p>
          <a:p>
            <a:pPr marL="514350" indent="-514350">
              <a:lnSpc>
                <a:spcPct val="120000"/>
              </a:lnSpc>
              <a:spcAft>
                <a:spcPts val="720"/>
              </a:spcAft>
              <a:buFontTx/>
              <a:buAutoNum type="romanUcPeriod"/>
            </a:pPr>
            <a:r>
              <a:rPr lang="en-US" altLang="en-US" sz="4800" dirty="0"/>
              <a:t>Open </a:t>
            </a:r>
            <a:r>
              <a:rPr lang="en-US" altLang="en-US" sz="4800" b="1" dirty="0"/>
              <a:t>Q&amp;A</a:t>
            </a:r>
          </a:p>
          <a:p>
            <a:pPr marL="0" indent="0">
              <a:buNone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  <a:p>
            <a:pPr marL="0" indent="0">
              <a:buNone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  <a:p>
            <a:pPr marL="514350" indent="-514350">
              <a:buFontTx/>
              <a:buAutoNum type="romanUcPeriod"/>
            </a:pPr>
            <a:endParaRPr lang="en-US" altLang="en-US" sz="27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743200" y="1183439"/>
            <a:ext cx="9464040" cy="1193006"/>
          </a:xfrm>
        </p:spPr>
        <p:txBody>
          <a:bodyPr/>
          <a:lstStyle/>
          <a:p>
            <a:pPr algn="ctr" eaLnBrk="1" hangingPunct="1"/>
            <a:r>
              <a:rPr lang="en-US" altLang="en-US" sz="4320" b="1" dirty="0">
                <a:latin typeface="+mn-lt"/>
              </a:rPr>
              <a:t>Some Advice…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699" y="2488379"/>
            <a:ext cx="9464040" cy="4944115"/>
          </a:xfrm>
        </p:spPr>
        <p:txBody>
          <a:bodyPr/>
          <a:lstStyle/>
          <a:p>
            <a:pPr marL="462916" indent="-462916">
              <a:buFont typeface="Tahoma" pitchFamily="34" charset="0"/>
              <a:buAutoNum type="arabicPeriod"/>
            </a:pPr>
            <a:r>
              <a:rPr lang="en-US" altLang="en-US" sz="3240" dirty="0"/>
              <a:t>Ensure all team members are </a:t>
            </a:r>
            <a:r>
              <a:rPr lang="en-US" altLang="en-US" sz="3240" b="1" dirty="0"/>
              <a:t>trained</a:t>
            </a:r>
            <a:r>
              <a:rPr lang="en-US" altLang="en-US" sz="3240" dirty="0"/>
              <a:t> on </a:t>
            </a:r>
            <a:r>
              <a:rPr lang="en-US" altLang="en-US" sz="3240" b="1" dirty="0"/>
              <a:t>team-based KSA’s…</a:t>
            </a:r>
            <a:r>
              <a:rPr lang="en-US" altLang="en-US" sz="3240" dirty="0"/>
              <a:t>around</a:t>
            </a:r>
            <a:r>
              <a:rPr lang="en-US" altLang="en-US" sz="3240" b="1" dirty="0"/>
              <a:t> </a:t>
            </a:r>
            <a:r>
              <a:rPr lang="en-US" altLang="en-US" sz="3240" dirty="0"/>
              <a:t>six of the C’s…</a:t>
            </a:r>
          </a:p>
          <a:p>
            <a:pPr marL="857250" lvl="1" indent="-462916"/>
            <a:r>
              <a:rPr lang="en-US" altLang="en-US" sz="3000" dirty="0"/>
              <a:t>Team training ≠ Team building</a:t>
            </a:r>
          </a:p>
          <a:p>
            <a:pPr marL="857250" lvl="1" indent="-462916"/>
            <a:r>
              <a:rPr lang="en-US" altLang="en-US" sz="3000" dirty="0" err="1"/>
              <a:t>TeamSTEPPS</a:t>
            </a:r>
            <a:r>
              <a:rPr lang="en-US" altLang="en-US" sz="3000" dirty="0"/>
              <a:t>, an option</a:t>
            </a:r>
          </a:p>
          <a:p>
            <a:pPr marL="857250" lvl="1" indent="-462916"/>
            <a:r>
              <a:rPr lang="en-US" altLang="en-US" sz="3000" dirty="0"/>
              <a:t>Transportable skills!</a:t>
            </a:r>
          </a:p>
          <a:p>
            <a:pPr marL="857250" lvl="1" indent="-462916"/>
            <a:r>
              <a:rPr lang="en-US" altLang="en-US" sz="3000" dirty="0"/>
              <a:t>Follow the </a:t>
            </a:r>
            <a:r>
              <a:rPr lang="en-US" altLang="en-US" sz="3000" b="1" dirty="0"/>
              <a:t>science of training!</a:t>
            </a:r>
          </a:p>
          <a:p>
            <a:pPr marL="1217296" lvl="2" indent="-462916"/>
            <a:r>
              <a:rPr lang="en-US" altLang="en-US" sz="2520" dirty="0"/>
              <a:t>Avoid “killers” of transfer</a:t>
            </a:r>
          </a:p>
          <a:p>
            <a:pPr marL="1217296" lvl="2" indent="-462916"/>
            <a:r>
              <a:rPr lang="en-US" altLang="en-US" sz="2520" b="1" dirty="0"/>
              <a:t>Before</a:t>
            </a:r>
            <a:r>
              <a:rPr lang="en-US" altLang="en-US" sz="2520" dirty="0"/>
              <a:t>, During and </a:t>
            </a:r>
            <a:r>
              <a:rPr lang="en-US" altLang="en-US" sz="2520" b="1" dirty="0"/>
              <a:t>After</a:t>
            </a:r>
          </a:p>
          <a:p>
            <a:pPr marL="1217296" lvl="2" indent="-462916"/>
            <a:r>
              <a:rPr lang="en-US" altLang="en-US" sz="2520" b="1" dirty="0"/>
              <a:t>Motivation matters!</a:t>
            </a:r>
          </a:p>
          <a:p>
            <a:pPr marL="394336" lvl="1" indent="0">
              <a:buNone/>
            </a:pPr>
            <a:endParaRPr lang="en-US" altLang="en-US" dirty="0"/>
          </a:p>
        </p:txBody>
      </p:sp>
      <p:pic>
        <p:nvPicPr>
          <p:cNvPr id="43012" name="Picture 2" descr="C:\Documents and Settings\mgregory\Local Settings\Temporary Internet Files\Content.IE5\EZCXWHUH\MP9004089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4960437"/>
            <a:ext cx="1763077" cy="20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24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583180" y="1481615"/>
            <a:ext cx="9464040" cy="1193006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Some Advice…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2674621"/>
            <a:ext cx="9875520" cy="4572000"/>
          </a:xfrm>
        </p:spPr>
        <p:txBody>
          <a:bodyPr>
            <a:normAutofit/>
          </a:bodyPr>
          <a:lstStyle/>
          <a:p>
            <a:pPr marL="462916" indent="-462916">
              <a:buFont typeface="Tahoma" pitchFamily="34" charset="0"/>
              <a:buAutoNum type="arabicPeriod" startAt="2"/>
            </a:pPr>
            <a:r>
              <a:rPr lang="en-US" altLang="en-US" sz="2880" dirty="0"/>
              <a:t>​</a:t>
            </a:r>
            <a:r>
              <a:rPr lang="en-US" altLang="en-US" sz="3240" dirty="0"/>
              <a:t>Teach how to </a:t>
            </a:r>
            <a:r>
              <a:rPr lang="en-US" altLang="en-US" sz="3240" b="1" dirty="0"/>
              <a:t>Debrief </a:t>
            </a:r>
            <a:r>
              <a:rPr lang="en-US" altLang="en-US" sz="3240" dirty="0"/>
              <a:t>and</a:t>
            </a:r>
            <a:r>
              <a:rPr lang="en-US" altLang="en-US" sz="3240" b="1" dirty="0"/>
              <a:t> Huddle! </a:t>
            </a:r>
            <a:r>
              <a:rPr lang="en-US" altLang="en-US" sz="3240" dirty="0"/>
              <a:t>- Simple, Powerful, &amp; Underutilized   (Reyes, Tannenbaum, Salas, 2018)</a:t>
            </a:r>
          </a:p>
          <a:p>
            <a:pPr lvl="1" eaLnBrk="1" hangingPunct="1"/>
            <a:r>
              <a:rPr lang="en-US" altLang="en-US" sz="3000" dirty="0"/>
              <a:t>What </a:t>
            </a:r>
            <a:r>
              <a:rPr lang="en-US" altLang="en-US" sz="3000" b="1" dirty="0"/>
              <a:t>worked</a:t>
            </a:r>
            <a:r>
              <a:rPr lang="en-US" altLang="en-US" sz="3000" dirty="0"/>
              <a:t>?</a:t>
            </a:r>
          </a:p>
          <a:p>
            <a:pPr lvl="1" eaLnBrk="1" hangingPunct="1"/>
            <a:r>
              <a:rPr lang="en-US" altLang="en-US" sz="3000" dirty="0"/>
              <a:t>What can be </a:t>
            </a:r>
            <a:r>
              <a:rPr lang="en-US" altLang="en-US" sz="3000" b="1" dirty="0"/>
              <a:t>improved</a:t>
            </a:r>
            <a:r>
              <a:rPr lang="en-US" altLang="en-US" sz="3000" dirty="0"/>
              <a:t>?</a:t>
            </a:r>
          </a:p>
          <a:p>
            <a:pPr lvl="1" eaLnBrk="1" hangingPunct="1"/>
            <a:r>
              <a:rPr lang="en-US" altLang="en-US" sz="3000" dirty="0"/>
              <a:t>What needs to be done </a:t>
            </a:r>
            <a:r>
              <a:rPr lang="en-US" altLang="en-US" sz="3000" b="1" dirty="0"/>
              <a:t>differently</a:t>
            </a:r>
            <a:r>
              <a:rPr lang="en-US" altLang="en-US" sz="3000" dirty="0"/>
              <a:t>?</a:t>
            </a:r>
          </a:p>
          <a:p>
            <a:pPr marL="457200" lvl="1" indent="0" eaLnBrk="1" hangingPunct="1"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921914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890" y="825686"/>
            <a:ext cx="9630672" cy="130568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Debriefs: Enable adjustments, build teamwork, drive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7312" y="2652698"/>
            <a:ext cx="3366191" cy="1063980"/>
          </a:xfrm>
          <a:prstGeom prst="rect">
            <a:avLst/>
          </a:prstGeom>
          <a:solidFill>
            <a:srgbClr val="0070C0">
              <a:alpha val="25882"/>
            </a:srgbClr>
          </a:solidFill>
          <a:effectLst>
            <a:softEdge rad="38100"/>
          </a:effectLst>
        </p:spPr>
        <p:txBody>
          <a:bodyPr vert="horz" wrap="square" lIns="61722" tIns="30862" rIns="61722" bIns="30862" rtlCol="0">
            <a:noAutofit/>
          </a:bodyPr>
          <a:lstStyle/>
          <a:p>
            <a:pPr algn="ctr"/>
            <a:r>
              <a:rPr lang="en-US" sz="900" dirty="0"/>
              <a:t> </a:t>
            </a:r>
            <a:r>
              <a:rPr lang="en-US" sz="2592" dirty="0"/>
              <a:t>Constructive team discussions</a:t>
            </a:r>
            <a:endParaRPr lang="en-US" sz="2592" b="1" dirty="0"/>
          </a:p>
        </p:txBody>
      </p:sp>
      <p:sp>
        <p:nvSpPr>
          <p:cNvPr id="3" name="Rectangle 2"/>
          <p:cNvSpPr/>
          <p:nvPr/>
        </p:nvSpPr>
        <p:spPr>
          <a:xfrm>
            <a:off x="2081830" y="4512921"/>
            <a:ext cx="6416887" cy="219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When done right, </a:t>
            </a:r>
            <a:r>
              <a:rPr lang="en-US" sz="2400" b="1" dirty="0">
                <a:solidFill>
                  <a:srgbClr val="C00000"/>
                </a:solidFill>
              </a:rPr>
              <a:t>debriefing works</a:t>
            </a:r>
          </a:p>
          <a:p>
            <a:pPr marL="720090" lvl="1" indent="-3086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Meta analysis – </a:t>
            </a:r>
            <a:r>
              <a:rPr lang="en-US" sz="2400" b="1" dirty="0">
                <a:solidFill>
                  <a:srgbClr val="002060"/>
                </a:solidFill>
              </a:rPr>
              <a:t>on average 20 to 25% better</a:t>
            </a:r>
            <a:r>
              <a:rPr lang="en-US" sz="2400" dirty="0">
                <a:solidFill>
                  <a:srgbClr val="002060"/>
                </a:solidFill>
              </a:rPr>
              <a:t>!</a:t>
            </a:r>
            <a:r>
              <a:rPr lang="en-US" sz="2400" dirty="0"/>
              <a:t> </a:t>
            </a:r>
            <a:r>
              <a:rPr lang="en-US" sz="1920" dirty="0"/>
              <a:t>(</a:t>
            </a:r>
            <a:r>
              <a:rPr lang="en-US" sz="1920" dirty="0">
                <a:solidFill>
                  <a:schemeClr val="tx2"/>
                </a:solidFill>
              </a:rPr>
              <a:t>Tannenbaum &amp; Cerasoli, 2013</a:t>
            </a:r>
            <a:r>
              <a:rPr lang="en-US" sz="1920" dirty="0"/>
              <a:t>)</a:t>
            </a:r>
          </a:p>
          <a:p>
            <a:pPr marL="720090" lvl="1" indent="-3086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Military study </a:t>
            </a:r>
            <a:r>
              <a:rPr lang="en-US" sz="1920" dirty="0"/>
              <a:t>(</a:t>
            </a:r>
            <a:r>
              <a:rPr lang="en-US" sz="1920" dirty="0">
                <a:solidFill>
                  <a:schemeClr val="tx2"/>
                </a:solidFill>
              </a:rPr>
              <a:t>Smith-</a:t>
            </a:r>
            <a:r>
              <a:rPr lang="en-US" sz="1920" dirty="0" err="1">
                <a:solidFill>
                  <a:schemeClr val="tx2"/>
                </a:solidFill>
              </a:rPr>
              <a:t>Jentsch</a:t>
            </a:r>
            <a:r>
              <a:rPr lang="en-US" sz="1920" dirty="0">
                <a:solidFill>
                  <a:schemeClr val="tx2"/>
                </a:solidFill>
              </a:rPr>
              <a:t>, Cannon-Bowers, Tannenbaum, &amp; Salas, 2008)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8784970" y="2807498"/>
            <a:ext cx="538843" cy="75438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090" y="2468880"/>
            <a:ext cx="2965481" cy="38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845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63" y="942434"/>
            <a:ext cx="9997811" cy="1486025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What happens during a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team debrief?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38" y="2908778"/>
            <a:ext cx="7706590" cy="4314983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Bef>
                <a:spcPts val="2160"/>
              </a:spcBef>
              <a:buNone/>
            </a:pPr>
            <a:r>
              <a:rPr lang="en-US" sz="2880" dirty="0"/>
              <a:t>1. Perform </a:t>
            </a:r>
            <a:r>
              <a:rPr lang="en-US" sz="2880" b="1" dirty="0"/>
              <a:t>work</a:t>
            </a:r>
          </a:p>
          <a:p>
            <a:pPr marL="0" indent="0">
              <a:lnSpc>
                <a:spcPts val="2400"/>
              </a:lnSpc>
              <a:spcBef>
                <a:spcPts val="2160"/>
              </a:spcBef>
              <a:buNone/>
            </a:pPr>
            <a:r>
              <a:rPr lang="en-US" sz="2880" dirty="0"/>
              <a:t>2. Pause and </a:t>
            </a:r>
            <a:r>
              <a:rPr lang="en-US" sz="2880" b="1" dirty="0"/>
              <a:t>reflect</a:t>
            </a:r>
            <a:r>
              <a:rPr lang="en-US" sz="2880" dirty="0"/>
              <a:t> upon recent experiences </a:t>
            </a:r>
          </a:p>
          <a:p>
            <a:pPr marL="0" indent="0">
              <a:lnSpc>
                <a:spcPts val="2400"/>
              </a:lnSpc>
              <a:spcBef>
                <a:spcPts val="2160"/>
              </a:spcBef>
              <a:buNone/>
            </a:pPr>
            <a:r>
              <a:rPr lang="en-US" sz="2880" dirty="0"/>
              <a:t>3. Engage in a constructive </a:t>
            </a:r>
            <a:r>
              <a:rPr lang="en-US" sz="2880" b="1" dirty="0"/>
              <a:t>discussion</a:t>
            </a:r>
          </a:p>
          <a:p>
            <a:pPr>
              <a:lnSpc>
                <a:spcPts val="2400"/>
              </a:lnSpc>
              <a:spcBef>
                <a:spcPts val="2160"/>
              </a:spcBef>
            </a:pPr>
            <a:r>
              <a:rPr lang="en-US" sz="2400" dirty="0"/>
              <a:t>What went well and </a:t>
            </a:r>
            <a:r>
              <a:rPr lang="en-US" sz="2400" dirty="0" err="1"/>
              <a:t>opps</a:t>
            </a:r>
            <a:r>
              <a:rPr lang="en-US" sz="2400" dirty="0"/>
              <a:t> for improvement</a:t>
            </a:r>
          </a:p>
          <a:p>
            <a:pPr>
              <a:lnSpc>
                <a:spcPts val="2400"/>
              </a:lnSpc>
              <a:spcBef>
                <a:spcPts val="2160"/>
              </a:spcBef>
            </a:pPr>
            <a:r>
              <a:rPr lang="en-US" sz="2400" dirty="0"/>
              <a:t>Attempt to build common understanding (e.g., about priorities, roles, if-then)</a:t>
            </a:r>
          </a:p>
          <a:p>
            <a:pPr marL="0" indent="0">
              <a:lnSpc>
                <a:spcPts val="2400"/>
              </a:lnSpc>
              <a:spcBef>
                <a:spcPts val="2160"/>
              </a:spcBef>
              <a:buNone/>
            </a:pPr>
            <a:r>
              <a:rPr lang="en-US" sz="2880" dirty="0"/>
              <a:t>4. Agree to </a:t>
            </a:r>
            <a:r>
              <a:rPr lang="en-US" sz="2880" b="1" dirty="0"/>
              <a:t>plans</a:t>
            </a:r>
            <a:r>
              <a:rPr lang="en-US" sz="2880" dirty="0"/>
              <a:t> for future success</a:t>
            </a:r>
          </a:p>
          <a:p>
            <a:endParaRPr lang="en-US" sz="2640" dirty="0"/>
          </a:p>
        </p:txBody>
      </p:sp>
      <p:sp>
        <p:nvSpPr>
          <p:cNvPr id="4" name="TextBox 3"/>
          <p:cNvSpPr txBox="1"/>
          <p:nvPr/>
        </p:nvSpPr>
        <p:spPr>
          <a:xfrm>
            <a:off x="7572382" y="5349240"/>
            <a:ext cx="30860" cy="617220"/>
          </a:xfrm>
          <a:prstGeom prst="rect">
            <a:avLst/>
          </a:prstGeom>
        </p:spPr>
        <p:txBody>
          <a:bodyPr vert="horz" wrap="square" lIns="61722" tIns="30862" rIns="61722" bIns="30862" rtlCol="0">
            <a:normAutofit/>
          </a:bodyPr>
          <a:lstStyle/>
          <a:p>
            <a:endParaRPr lang="en-US" sz="1216" dirty="0"/>
          </a:p>
        </p:txBody>
      </p:sp>
      <p:sp>
        <p:nvSpPr>
          <p:cNvPr id="7" name="Freeform 6"/>
          <p:cNvSpPr/>
          <p:nvPr/>
        </p:nvSpPr>
        <p:spPr>
          <a:xfrm>
            <a:off x="9759888" y="1226124"/>
            <a:ext cx="1751383" cy="910864"/>
          </a:xfrm>
          <a:custGeom>
            <a:avLst/>
            <a:gdLst>
              <a:gd name="connsiteX0" fmla="*/ 0 w 1459486"/>
              <a:gd name="connsiteY0" fmla="*/ 506035 h 1012070"/>
              <a:gd name="connsiteX1" fmla="*/ 729743 w 1459486"/>
              <a:gd name="connsiteY1" fmla="*/ 0 h 1012070"/>
              <a:gd name="connsiteX2" fmla="*/ 1459486 w 1459486"/>
              <a:gd name="connsiteY2" fmla="*/ 506035 h 1012070"/>
              <a:gd name="connsiteX3" fmla="*/ 729743 w 1459486"/>
              <a:gd name="connsiteY3" fmla="*/ 1012070 h 1012070"/>
              <a:gd name="connsiteX4" fmla="*/ 0 w 1459486"/>
              <a:gd name="connsiteY4" fmla="*/ 506035 h 101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486" h="1012070">
                <a:moveTo>
                  <a:pt x="0" y="506035"/>
                </a:moveTo>
                <a:cubicBezTo>
                  <a:pt x="0" y="226560"/>
                  <a:pt x="326717" y="0"/>
                  <a:pt x="729743" y="0"/>
                </a:cubicBezTo>
                <a:cubicBezTo>
                  <a:pt x="1132769" y="0"/>
                  <a:pt x="1459486" y="226560"/>
                  <a:pt x="1459486" y="506035"/>
                </a:cubicBezTo>
                <a:cubicBezTo>
                  <a:pt x="1459486" y="785510"/>
                  <a:pt x="1132769" y="1012070"/>
                  <a:pt x="729743" y="1012070"/>
                </a:cubicBezTo>
                <a:cubicBezTo>
                  <a:pt x="326717" y="1012070"/>
                  <a:pt x="0" y="785510"/>
                  <a:pt x="0" y="5060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glow>
              <a:schemeClr val="accent1"/>
            </a:glow>
            <a:softEdge rad="38100"/>
          </a:effectLst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916" tIns="205289" rIns="283916" bIns="205289" numCol="1" spcCol="1270" anchor="ctr" anchorCtr="0">
            <a:noAutofit/>
          </a:bodyPr>
          <a:lstStyle/>
          <a:p>
            <a:pPr algn="ctr" defTabSz="96012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2. Reflect</a:t>
            </a:r>
            <a:endParaRPr lang="en-US" sz="1920" b="1" dirty="0"/>
          </a:p>
        </p:txBody>
      </p:sp>
      <p:sp>
        <p:nvSpPr>
          <p:cNvPr id="8" name="Freeform 7"/>
          <p:cNvSpPr/>
          <p:nvPr/>
        </p:nvSpPr>
        <p:spPr>
          <a:xfrm rot="2704446">
            <a:off x="11504470" y="1738193"/>
            <a:ext cx="329184" cy="449885"/>
          </a:xfrm>
          <a:custGeom>
            <a:avLst/>
            <a:gdLst>
              <a:gd name="connsiteX0" fmla="*/ 0 w 119400"/>
              <a:gd name="connsiteY0" fmla="*/ 62865 h 314327"/>
              <a:gd name="connsiteX1" fmla="*/ 59700 w 119400"/>
              <a:gd name="connsiteY1" fmla="*/ 62865 h 314327"/>
              <a:gd name="connsiteX2" fmla="*/ 59700 w 119400"/>
              <a:gd name="connsiteY2" fmla="*/ 0 h 314327"/>
              <a:gd name="connsiteX3" fmla="*/ 119400 w 119400"/>
              <a:gd name="connsiteY3" fmla="*/ 157164 h 314327"/>
              <a:gd name="connsiteX4" fmla="*/ 59700 w 119400"/>
              <a:gd name="connsiteY4" fmla="*/ 314327 h 314327"/>
              <a:gd name="connsiteX5" fmla="*/ 59700 w 119400"/>
              <a:gd name="connsiteY5" fmla="*/ 251462 h 314327"/>
              <a:gd name="connsiteX6" fmla="*/ 0 w 119400"/>
              <a:gd name="connsiteY6" fmla="*/ 251462 h 314327"/>
              <a:gd name="connsiteX7" fmla="*/ 0 w 119400"/>
              <a:gd name="connsiteY7" fmla="*/ 62865 h 31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400" h="314327">
                <a:moveTo>
                  <a:pt x="0" y="62865"/>
                </a:moveTo>
                <a:lnTo>
                  <a:pt x="59700" y="62865"/>
                </a:lnTo>
                <a:lnTo>
                  <a:pt x="59700" y="0"/>
                </a:lnTo>
                <a:lnTo>
                  <a:pt x="119400" y="157164"/>
                </a:lnTo>
                <a:lnTo>
                  <a:pt x="59700" y="314327"/>
                </a:lnTo>
                <a:lnTo>
                  <a:pt x="59700" y="251462"/>
                </a:lnTo>
                <a:lnTo>
                  <a:pt x="0" y="251462"/>
                </a:lnTo>
                <a:lnTo>
                  <a:pt x="0" y="62865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437" rIns="42983" bIns="75438" numCol="1" spcCol="1270" anchor="ctr" anchorCtr="0">
            <a:noAutofit/>
          </a:bodyPr>
          <a:lstStyle/>
          <a:p>
            <a:pPr algn="ctr" defTabSz="693420">
              <a:lnSpc>
                <a:spcPct val="90000"/>
              </a:lnSpc>
              <a:spcAft>
                <a:spcPct val="35000"/>
              </a:spcAft>
            </a:pPr>
            <a:endParaRPr lang="en-US" sz="1560"/>
          </a:p>
        </p:txBody>
      </p:sp>
      <p:sp>
        <p:nvSpPr>
          <p:cNvPr id="9" name="Freeform 8"/>
          <p:cNvSpPr/>
          <p:nvPr/>
        </p:nvSpPr>
        <p:spPr>
          <a:xfrm>
            <a:off x="10950708" y="2118328"/>
            <a:ext cx="1741682" cy="910016"/>
          </a:xfrm>
          <a:custGeom>
            <a:avLst/>
            <a:gdLst>
              <a:gd name="connsiteX0" fmla="*/ 0 w 1451402"/>
              <a:gd name="connsiteY0" fmla="*/ 505565 h 1011129"/>
              <a:gd name="connsiteX1" fmla="*/ 725701 w 1451402"/>
              <a:gd name="connsiteY1" fmla="*/ 0 h 1011129"/>
              <a:gd name="connsiteX2" fmla="*/ 1451402 w 1451402"/>
              <a:gd name="connsiteY2" fmla="*/ 505565 h 1011129"/>
              <a:gd name="connsiteX3" fmla="*/ 725701 w 1451402"/>
              <a:gd name="connsiteY3" fmla="*/ 1011130 h 1011129"/>
              <a:gd name="connsiteX4" fmla="*/ 0 w 1451402"/>
              <a:gd name="connsiteY4" fmla="*/ 505565 h 101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402" h="1011129">
                <a:moveTo>
                  <a:pt x="0" y="505565"/>
                </a:moveTo>
                <a:cubicBezTo>
                  <a:pt x="0" y="226349"/>
                  <a:pt x="324907" y="0"/>
                  <a:pt x="725701" y="0"/>
                </a:cubicBezTo>
                <a:cubicBezTo>
                  <a:pt x="1126495" y="0"/>
                  <a:pt x="1451402" y="226349"/>
                  <a:pt x="1451402" y="505565"/>
                </a:cubicBezTo>
                <a:cubicBezTo>
                  <a:pt x="1451402" y="784781"/>
                  <a:pt x="1126495" y="1011130"/>
                  <a:pt x="725701" y="1011130"/>
                </a:cubicBezTo>
                <a:cubicBezTo>
                  <a:pt x="324907" y="1011130"/>
                  <a:pt x="0" y="784781"/>
                  <a:pt x="0" y="505565"/>
                </a:cubicBezTo>
                <a:close/>
              </a:path>
            </a:pathLst>
          </a:custGeom>
          <a:solidFill>
            <a:srgbClr val="C00000"/>
          </a:solidFill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2496" tIns="205123" rIns="282496" bIns="205123" numCol="1" spcCol="1270" anchor="ctr" anchorCtr="0">
            <a:noAutofit/>
          </a:bodyPr>
          <a:lstStyle/>
          <a:p>
            <a:pPr algn="ctr" defTabSz="96012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3. Discuss</a:t>
            </a:r>
            <a:endParaRPr lang="en-US" sz="1680" b="1" dirty="0"/>
          </a:p>
        </p:txBody>
      </p:sp>
      <p:sp>
        <p:nvSpPr>
          <p:cNvPr id="10" name="Freeform 9"/>
          <p:cNvSpPr/>
          <p:nvPr/>
        </p:nvSpPr>
        <p:spPr>
          <a:xfrm rot="18901609">
            <a:off x="11333712" y="2958896"/>
            <a:ext cx="329184" cy="452628"/>
          </a:xfrm>
          <a:custGeom>
            <a:avLst/>
            <a:gdLst>
              <a:gd name="connsiteX0" fmla="*/ 0 w 113581"/>
              <a:gd name="connsiteY0" fmla="*/ 62865 h 314327"/>
              <a:gd name="connsiteX1" fmla="*/ 56791 w 113581"/>
              <a:gd name="connsiteY1" fmla="*/ 62865 h 314327"/>
              <a:gd name="connsiteX2" fmla="*/ 56791 w 113581"/>
              <a:gd name="connsiteY2" fmla="*/ 0 h 314327"/>
              <a:gd name="connsiteX3" fmla="*/ 113581 w 113581"/>
              <a:gd name="connsiteY3" fmla="*/ 157164 h 314327"/>
              <a:gd name="connsiteX4" fmla="*/ 56791 w 113581"/>
              <a:gd name="connsiteY4" fmla="*/ 314327 h 314327"/>
              <a:gd name="connsiteX5" fmla="*/ 56791 w 113581"/>
              <a:gd name="connsiteY5" fmla="*/ 251462 h 314327"/>
              <a:gd name="connsiteX6" fmla="*/ 0 w 113581"/>
              <a:gd name="connsiteY6" fmla="*/ 251462 h 314327"/>
              <a:gd name="connsiteX7" fmla="*/ 0 w 113581"/>
              <a:gd name="connsiteY7" fmla="*/ 62865 h 31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1" h="314327">
                <a:moveTo>
                  <a:pt x="113580" y="251462"/>
                </a:moveTo>
                <a:lnTo>
                  <a:pt x="56790" y="251462"/>
                </a:lnTo>
                <a:lnTo>
                  <a:pt x="56790" y="314327"/>
                </a:lnTo>
                <a:lnTo>
                  <a:pt x="1" y="157163"/>
                </a:lnTo>
                <a:lnTo>
                  <a:pt x="56790" y="0"/>
                </a:lnTo>
                <a:lnTo>
                  <a:pt x="56790" y="62865"/>
                </a:lnTo>
                <a:lnTo>
                  <a:pt x="113580" y="62865"/>
                </a:lnTo>
                <a:lnTo>
                  <a:pt x="113580" y="251462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88" tIns="75439" rIns="1" bIns="75437" numCol="1" spcCol="1270" anchor="ctr" anchorCtr="0">
            <a:noAutofit/>
          </a:bodyPr>
          <a:lstStyle/>
          <a:p>
            <a:pPr algn="ctr" defTabSz="693420">
              <a:lnSpc>
                <a:spcPct val="90000"/>
              </a:lnSpc>
              <a:spcAft>
                <a:spcPct val="35000"/>
              </a:spcAft>
            </a:pPr>
            <a:endParaRPr lang="en-US" sz="1560"/>
          </a:p>
        </p:txBody>
      </p:sp>
      <p:sp>
        <p:nvSpPr>
          <p:cNvPr id="11" name="Freeform 10"/>
          <p:cNvSpPr/>
          <p:nvPr/>
        </p:nvSpPr>
        <p:spPr>
          <a:xfrm>
            <a:off x="9814630" y="2993118"/>
            <a:ext cx="1665439" cy="920083"/>
          </a:xfrm>
          <a:custGeom>
            <a:avLst/>
            <a:gdLst>
              <a:gd name="connsiteX0" fmla="*/ 0 w 1387866"/>
              <a:gd name="connsiteY0" fmla="*/ 511157 h 1022314"/>
              <a:gd name="connsiteX1" fmla="*/ 693933 w 1387866"/>
              <a:gd name="connsiteY1" fmla="*/ 0 h 1022314"/>
              <a:gd name="connsiteX2" fmla="*/ 1387866 w 1387866"/>
              <a:gd name="connsiteY2" fmla="*/ 511157 h 1022314"/>
              <a:gd name="connsiteX3" fmla="*/ 693933 w 1387866"/>
              <a:gd name="connsiteY3" fmla="*/ 1022314 h 1022314"/>
              <a:gd name="connsiteX4" fmla="*/ 0 w 1387866"/>
              <a:gd name="connsiteY4" fmla="*/ 511157 h 10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866" h="1022314">
                <a:moveTo>
                  <a:pt x="0" y="511157"/>
                </a:moveTo>
                <a:cubicBezTo>
                  <a:pt x="0" y="228853"/>
                  <a:pt x="310684" y="0"/>
                  <a:pt x="693933" y="0"/>
                </a:cubicBezTo>
                <a:cubicBezTo>
                  <a:pt x="1077182" y="0"/>
                  <a:pt x="1387866" y="228853"/>
                  <a:pt x="1387866" y="511157"/>
                </a:cubicBezTo>
                <a:cubicBezTo>
                  <a:pt x="1387866" y="793461"/>
                  <a:pt x="1077182" y="1022314"/>
                  <a:pt x="693933" y="1022314"/>
                </a:cubicBezTo>
                <a:cubicBezTo>
                  <a:pt x="310684" y="1022314"/>
                  <a:pt x="0" y="793461"/>
                  <a:pt x="0" y="511157"/>
                </a:cubicBezTo>
                <a:close/>
              </a:path>
            </a:pathLst>
          </a:custGeom>
          <a:solidFill>
            <a:srgbClr val="C00000"/>
          </a:solidFill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1330" tIns="207089" rIns="271330" bIns="207089" numCol="1" spcCol="1270" anchor="ctr" anchorCtr="0">
            <a:noAutofit/>
          </a:bodyPr>
          <a:lstStyle/>
          <a:p>
            <a:pPr algn="ctr" defTabSz="96012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4. Plan</a:t>
            </a:r>
            <a:endParaRPr lang="en-US" sz="3240" b="1" dirty="0"/>
          </a:p>
        </p:txBody>
      </p:sp>
      <p:sp>
        <p:nvSpPr>
          <p:cNvPr id="12" name="Freeform 11"/>
          <p:cNvSpPr/>
          <p:nvPr/>
        </p:nvSpPr>
        <p:spPr>
          <a:xfrm rot="2668772">
            <a:off x="9595295" y="2913577"/>
            <a:ext cx="329184" cy="452628"/>
          </a:xfrm>
          <a:custGeom>
            <a:avLst/>
            <a:gdLst>
              <a:gd name="connsiteX0" fmla="*/ 0 w 136369"/>
              <a:gd name="connsiteY0" fmla="*/ 62865 h 314327"/>
              <a:gd name="connsiteX1" fmla="*/ 68185 w 136369"/>
              <a:gd name="connsiteY1" fmla="*/ 62865 h 314327"/>
              <a:gd name="connsiteX2" fmla="*/ 68185 w 136369"/>
              <a:gd name="connsiteY2" fmla="*/ 0 h 314327"/>
              <a:gd name="connsiteX3" fmla="*/ 136369 w 136369"/>
              <a:gd name="connsiteY3" fmla="*/ 157164 h 314327"/>
              <a:gd name="connsiteX4" fmla="*/ 68185 w 136369"/>
              <a:gd name="connsiteY4" fmla="*/ 314327 h 314327"/>
              <a:gd name="connsiteX5" fmla="*/ 68185 w 136369"/>
              <a:gd name="connsiteY5" fmla="*/ 251462 h 314327"/>
              <a:gd name="connsiteX6" fmla="*/ 0 w 136369"/>
              <a:gd name="connsiteY6" fmla="*/ 251462 h 314327"/>
              <a:gd name="connsiteX7" fmla="*/ 0 w 136369"/>
              <a:gd name="connsiteY7" fmla="*/ 62865 h 31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69" h="314327">
                <a:moveTo>
                  <a:pt x="136369" y="251462"/>
                </a:moveTo>
                <a:lnTo>
                  <a:pt x="68184" y="251462"/>
                </a:lnTo>
                <a:lnTo>
                  <a:pt x="68184" y="314327"/>
                </a:lnTo>
                <a:lnTo>
                  <a:pt x="0" y="157163"/>
                </a:lnTo>
                <a:lnTo>
                  <a:pt x="68184" y="0"/>
                </a:lnTo>
                <a:lnTo>
                  <a:pt x="68184" y="62865"/>
                </a:lnTo>
                <a:lnTo>
                  <a:pt x="136369" y="62865"/>
                </a:lnTo>
                <a:lnTo>
                  <a:pt x="136369" y="251462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93" tIns="75437" rIns="-1" bIns="75439" numCol="1" spcCol="1270" anchor="ctr" anchorCtr="0">
            <a:noAutofit/>
          </a:bodyPr>
          <a:lstStyle/>
          <a:p>
            <a:pPr algn="ctr" defTabSz="693420">
              <a:lnSpc>
                <a:spcPct val="90000"/>
              </a:lnSpc>
              <a:spcAft>
                <a:spcPct val="35000"/>
              </a:spcAft>
            </a:pPr>
            <a:endParaRPr lang="en-US" sz="1560"/>
          </a:p>
        </p:txBody>
      </p:sp>
      <p:sp>
        <p:nvSpPr>
          <p:cNvPr id="13" name="Freeform 12"/>
          <p:cNvSpPr/>
          <p:nvPr/>
        </p:nvSpPr>
        <p:spPr>
          <a:xfrm>
            <a:off x="8575119" y="2150928"/>
            <a:ext cx="1748992" cy="840202"/>
          </a:xfrm>
          <a:custGeom>
            <a:avLst/>
            <a:gdLst>
              <a:gd name="connsiteX0" fmla="*/ 0 w 1457493"/>
              <a:gd name="connsiteY0" fmla="*/ 466779 h 933557"/>
              <a:gd name="connsiteX1" fmla="*/ 728747 w 1457493"/>
              <a:gd name="connsiteY1" fmla="*/ 0 h 933557"/>
              <a:gd name="connsiteX2" fmla="*/ 1457494 w 1457493"/>
              <a:gd name="connsiteY2" fmla="*/ 466779 h 933557"/>
              <a:gd name="connsiteX3" fmla="*/ 728747 w 1457493"/>
              <a:gd name="connsiteY3" fmla="*/ 933558 h 933557"/>
              <a:gd name="connsiteX4" fmla="*/ 0 w 1457493"/>
              <a:gd name="connsiteY4" fmla="*/ 466779 h 9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493" h="933557">
                <a:moveTo>
                  <a:pt x="0" y="466779"/>
                </a:moveTo>
                <a:cubicBezTo>
                  <a:pt x="0" y="208984"/>
                  <a:pt x="326271" y="0"/>
                  <a:pt x="728747" y="0"/>
                </a:cubicBezTo>
                <a:cubicBezTo>
                  <a:pt x="1131223" y="0"/>
                  <a:pt x="1457494" y="208984"/>
                  <a:pt x="1457494" y="466779"/>
                </a:cubicBezTo>
                <a:cubicBezTo>
                  <a:pt x="1457494" y="724574"/>
                  <a:pt x="1131223" y="933558"/>
                  <a:pt x="728747" y="933558"/>
                </a:cubicBezTo>
                <a:cubicBezTo>
                  <a:pt x="326271" y="933558"/>
                  <a:pt x="0" y="724574"/>
                  <a:pt x="0" y="466779"/>
                </a:cubicBezTo>
                <a:close/>
              </a:path>
            </a:pathLst>
          </a:custGeom>
          <a:solidFill>
            <a:srgbClr val="C00000"/>
          </a:solidFill>
          <a:effectLst>
            <a:softEdge rad="381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3566" tIns="191491" rIns="283566" bIns="191491" numCol="1" spcCol="1270" anchor="ctr" anchorCtr="0">
            <a:noAutofit/>
          </a:bodyPr>
          <a:lstStyle/>
          <a:p>
            <a:pPr algn="ctr" defTabSz="960120">
              <a:lnSpc>
                <a:spcPct val="90000"/>
              </a:lnSpc>
              <a:spcAft>
                <a:spcPct val="35000"/>
              </a:spcAft>
            </a:pPr>
            <a:r>
              <a:rPr lang="en-US" b="1" dirty="0"/>
              <a:t>1. Work</a:t>
            </a:r>
            <a:endParaRPr lang="en-US" sz="2592" b="1" dirty="0"/>
          </a:p>
        </p:txBody>
      </p:sp>
      <p:sp>
        <p:nvSpPr>
          <p:cNvPr id="14" name="Freeform 13"/>
          <p:cNvSpPr/>
          <p:nvPr/>
        </p:nvSpPr>
        <p:spPr>
          <a:xfrm rot="18900000">
            <a:off x="9494383" y="1761534"/>
            <a:ext cx="327295" cy="452558"/>
          </a:xfrm>
          <a:custGeom>
            <a:avLst/>
            <a:gdLst>
              <a:gd name="connsiteX0" fmla="*/ 0 w 134473"/>
              <a:gd name="connsiteY0" fmla="*/ 62865 h 314327"/>
              <a:gd name="connsiteX1" fmla="*/ 67237 w 134473"/>
              <a:gd name="connsiteY1" fmla="*/ 62865 h 314327"/>
              <a:gd name="connsiteX2" fmla="*/ 67237 w 134473"/>
              <a:gd name="connsiteY2" fmla="*/ 0 h 314327"/>
              <a:gd name="connsiteX3" fmla="*/ 134473 w 134473"/>
              <a:gd name="connsiteY3" fmla="*/ 157164 h 314327"/>
              <a:gd name="connsiteX4" fmla="*/ 67237 w 134473"/>
              <a:gd name="connsiteY4" fmla="*/ 314327 h 314327"/>
              <a:gd name="connsiteX5" fmla="*/ 67237 w 134473"/>
              <a:gd name="connsiteY5" fmla="*/ 251462 h 314327"/>
              <a:gd name="connsiteX6" fmla="*/ 0 w 134473"/>
              <a:gd name="connsiteY6" fmla="*/ 251462 h 314327"/>
              <a:gd name="connsiteX7" fmla="*/ 0 w 134473"/>
              <a:gd name="connsiteY7" fmla="*/ 62865 h 31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73" h="314327">
                <a:moveTo>
                  <a:pt x="0" y="62865"/>
                </a:moveTo>
                <a:lnTo>
                  <a:pt x="67237" y="62865"/>
                </a:lnTo>
                <a:lnTo>
                  <a:pt x="67237" y="0"/>
                </a:lnTo>
                <a:lnTo>
                  <a:pt x="134473" y="157164"/>
                </a:lnTo>
                <a:lnTo>
                  <a:pt x="67237" y="314327"/>
                </a:lnTo>
                <a:lnTo>
                  <a:pt x="67237" y="251462"/>
                </a:lnTo>
                <a:lnTo>
                  <a:pt x="0" y="251462"/>
                </a:lnTo>
                <a:lnTo>
                  <a:pt x="0" y="62865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5438" rIns="48410" bIns="75437" numCol="1" spcCol="1270" anchor="ctr" anchorCtr="0">
            <a:noAutofit/>
          </a:bodyPr>
          <a:lstStyle/>
          <a:p>
            <a:pPr algn="ctr" defTabSz="693420">
              <a:lnSpc>
                <a:spcPct val="90000"/>
              </a:lnSpc>
              <a:spcAft>
                <a:spcPct val="35000"/>
              </a:spcAft>
            </a:pPr>
            <a:endParaRPr lang="en-US" sz="156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466738" y="4714763"/>
            <a:ext cx="3225652" cy="25033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you ever conduct team debriefs in your organization? If so, when?</a:t>
            </a:r>
          </a:p>
        </p:txBody>
      </p:sp>
    </p:spTree>
    <p:extLst>
      <p:ext uri="{BB962C8B-B14F-4D97-AF65-F5344CB8AC3E}">
        <p14:creationId xmlns:p14="http://schemas.microsoft.com/office/powerpoint/2010/main" val="4179714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583180" y="1188720"/>
            <a:ext cx="9464040" cy="1193006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Some Advice…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2668654"/>
            <a:ext cx="10009990" cy="4372226"/>
          </a:xfrm>
        </p:spPr>
        <p:txBody>
          <a:bodyPr/>
          <a:lstStyle/>
          <a:p>
            <a:pPr marL="28576" indent="0">
              <a:buNone/>
            </a:pPr>
            <a:r>
              <a:rPr lang="en-US" altLang="en-US" sz="3240" dirty="0"/>
              <a:t>3. </a:t>
            </a:r>
            <a:r>
              <a:rPr lang="en-US" altLang="en-US" sz="3240" b="1" dirty="0"/>
              <a:t>Measure</a:t>
            </a:r>
            <a:r>
              <a:rPr lang="en-US" altLang="en-US" sz="3240" dirty="0"/>
              <a:t> and </a:t>
            </a:r>
            <a:r>
              <a:rPr lang="en-US" altLang="en-US" sz="3240" b="1" dirty="0"/>
              <a:t>Reinforce</a:t>
            </a:r>
            <a:r>
              <a:rPr lang="en-US" altLang="en-US" sz="3240" dirty="0"/>
              <a:t> teamwork!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640" dirty="0"/>
              <a:t>-- </a:t>
            </a:r>
            <a:r>
              <a:rPr lang="en-US" sz="3000" dirty="0"/>
              <a:t>No perfect tool…</a:t>
            </a:r>
          </a:p>
          <a:p>
            <a:pPr marL="0" indent="0">
              <a:buNone/>
              <a:defRPr/>
            </a:pPr>
            <a:r>
              <a:rPr lang="en-US" sz="3000" dirty="0"/>
              <a:t>	-- No “</a:t>
            </a:r>
            <a:r>
              <a:rPr lang="en-US" sz="3000" b="1" dirty="0"/>
              <a:t>silver bullet</a:t>
            </a:r>
            <a:r>
              <a:rPr lang="en-US" sz="3000" dirty="0"/>
              <a:t>”…</a:t>
            </a:r>
          </a:p>
          <a:p>
            <a:pPr marL="0" indent="0">
              <a:buNone/>
              <a:defRPr/>
            </a:pPr>
            <a:r>
              <a:rPr lang="en-US" sz="3000" dirty="0"/>
              <a:t>	-- “</a:t>
            </a:r>
            <a:r>
              <a:rPr lang="en-US" sz="3000" i="1" dirty="0"/>
              <a:t>Organizations get the behaviors/cognitions/</a:t>
            </a:r>
          </a:p>
          <a:p>
            <a:pPr marL="0" indent="0">
              <a:buNone/>
              <a:defRPr/>
            </a:pPr>
            <a:r>
              <a:rPr lang="en-US" sz="3000" i="1" dirty="0"/>
              <a:t>	    attitudes that they measure and reinforce.</a:t>
            </a:r>
            <a:r>
              <a:rPr lang="en-US" sz="3000" dirty="0"/>
              <a:t>”</a:t>
            </a:r>
          </a:p>
          <a:p>
            <a:pPr marL="0" indent="0">
              <a:buNone/>
              <a:defRPr/>
            </a:pPr>
            <a:endParaRPr lang="en-US" sz="2640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24852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658234" y="1214376"/>
            <a:ext cx="9464040" cy="1193006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Some Advice…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40" y="2832952"/>
            <a:ext cx="4747318" cy="4106227"/>
          </a:xfrm>
        </p:spPr>
        <p:txBody>
          <a:bodyPr>
            <a:normAutofit/>
          </a:bodyPr>
          <a:lstStyle/>
          <a:p>
            <a:pPr marL="28576" indent="0">
              <a:buNone/>
            </a:pPr>
            <a:r>
              <a:rPr lang="en-US" altLang="en-US" sz="3000" dirty="0"/>
              <a:t>4. Use </a:t>
            </a:r>
            <a:r>
              <a:rPr lang="en-US" altLang="en-US" sz="3000" b="1" dirty="0"/>
              <a:t>Simulation!</a:t>
            </a:r>
          </a:p>
          <a:p>
            <a:pPr lvl="1" eaLnBrk="1" hangingPunct="1"/>
            <a:r>
              <a:rPr lang="en-US" altLang="en-US" sz="2520" dirty="0"/>
              <a:t>Games, role-plays</a:t>
            </a:r>
          </a:p>
          <a:p>
            <a:pPr lvl="1" eaLnBrk="1" hangingPunct="1"/>
            <a:r>
              <a:rPr lang="en-US" altLang="en-US" sz="2520" dirty="0"/>
              <a:t>Accelerates expertise!</a:t>
            </a:r>
          </a:p>
          <a:p>
            <a:pPr lvl="1" eaLnBrk="1" hangingPunct="1"/>
            <a:r>
              <a:rPr lang="en-US" altLang="en-US" sz="2520" dirty="0"/>
              <a:t>Embed </a:t>
            </a:r>
            <a:r>
              <a:rPr lang="en-US" altLang="en-US" sz="2520" b="1" dirty="0"/>
              <a:t>instructional features</a:t>
            </a:r>
          </a:p>
        </p:txBody>
      </p:sp>
      <p:pic>
        <p:nvPicPr>
          <p:cNvPr id="45060" name="Picture 5" descr="C:\Users\mgrzanic\Pictures\Med sim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539" y="5033549"/>
            <a:ext cx="2348866" cy="157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C:\Users\mgrzanic\Pictures\Simulation-based trai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5099203"/>
            <a:ext cx="1054417" cy="136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C:\Users\mgrzanic\Pictures\ESMA Aviation simula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1" y="3025296"/>
            <a:ext cx="2357437" cy="15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22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26080" y="1280160"/>
            <a:ext cx="9464040" cy="1193006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Some Advice…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487605"/>
            <a:ext cx="10241280" cy="4863802"/>
          </a:xfrm>
        </p:spPr>
        <p:txBody>
          <a:bodyPr/>
          <a:lstStyle/>
          <a:p>
            <a:pPr marL="462916" indent="-462916">
              <a:buFont typeface="+mj-lt"/>
              <a:buAutoNum type="arabicPeriod" startAt="5"/>
              <a:defRPr/>
            </a:pPr>
            <a:r>
              <a:rPr lang="en-US" sz="3000" dirty="0"/>
              <a:t>​  </a:t>
            </a:r>
            <a:r>
              <a:rPr lang="en-US" sz="3240" dirty="0"/>
              <a:t>Determine your team’s </a:t>
            </a:r>
            <a:r>
              <a:rPr lang="en-US" sz="3240" b="1" dirty="0"/>
              <a:t>coordination</a:t>
            </a:r>
            <a:r>
              <a:rPr lang="en-US" sz="3240" dirty="0"/>
              <a:t> </a:t>
            </a:r>
            <a:r>
              <a:rPr lang="en-US" sz="3240" b="1" dirty="0"/>
              <a:t>demands</a:t>
            </a:r>
            <a:r>
              <a:rPr lang="en-US" sz="3240" dirty="0"/>
              <a:t>…</a:t>
            </a:r>
          </a:p>
          <a:p>
            <a:pPr marL="462916" indent="-462916">
              <a:buAutoNum type="arabicPeriod" startAt="6"/>
              <a:defRPr/>
            </a:pPr>
            <a:r>
              <a:rPr lang="en-US" sz="3240" dirty="0"/>
              <a:t>  For </a:t>
            </a:r>
            <a:r>
              <a:rPr lang="en-US" sz="3240" i="1" dirty="0"/>
              <a:t>sustainability</a:t>
            </a:r>
            <a:r>
              <a:rPr lang="en-US" sz="3240" dirty="0"/>
              <a:t>…</a:t>
            </a:r>
            <a:r>
              <a:rPr lang="en-US" sz="3240" b="1" dirty="0"/>
              <a:t>leadership support </a:t>
            </a:r>
            <a:r>
              <a:rPr lang="en-US" sz="3240" dirty="0"/>
              <a:t>needed…</a:t>
            </a:r>
          </a:p>
          <a:p>
            <a:pPr lvl="1" eaLnBrk="1" hangingPunct="1">
              <a:defRPr/>
            </a:pPr>
            <a:r>
              <a:rPr lang="en-US" sz="3000" dirty="0"/>
              <a:t>…the </a:t>
            </a:r>
            <a:r>
              <a:rPr lang="en-US" sz="3000" b="1" dirty="0"/>
              <a:t>administrative board</a:t>
            </a:r>
            <a:r>
              <a:rPr lang="en-US" sz="3000" dirty="0"/>
              <a:t> (the C-suite) must be </a:t>
            </a:r>
            <a:r>
              <a:rPr lang="en-US" sz="3000" b="1" dirty="0"/>
              <a:t>engaged</a:t>
            </a:r>
            <a:r>
              <a:rPr lang="en-US" sz="3000" dirty="0"/>
              <a:t> and </a:t>
            </a:r>
            <a:r>
              <a:rPr lang="en-US" sz="3000" b="1" dirty="0"/>
              <a:t>supportive</a:t>
            </a:r>
          </a:p>
          <a:p>
            <a:pPr lvl="1" eaLnBrk="1" hangingPunct="1">
              <a:defRPr/>
            </a:pPr>
            <a:r>
              <a:rPr lang="en-US" sz="3000" dirty="0"/>
              <a:t>…ask: </a:t>
            </a:r>
            <a:r>
              <a:rPr lang="en-US" sz="3000" b="1" dirty="0"/>
              <a:t>what conditions</a:t>
            </a:r>
            <a:r>
              <a:rPr lang="en-US" sz="3000" dirty="0"/>
              <a:t> </a:t>
            </a:r>
            <a:r>
              <a:rPr lang="en-US" sz="3000" b="1" dirty="0"/>
              <a:t>we must have</a:t>
            </a:r>
          </a:p>
          <a:p>
            <a:pPr lvl="1" eaLnBrk="1" hangingPunct="1">
              <a:defRPr/>
            </a:pPr>
            <a:r>
              <a:rPr lang="en-US" sz="3000" dirty="0"/>
              <a:t>…not an event, a </a:t>
            </a:r>
            <a:r>
              <a:rPr lang="en-US" sz="3000" b="1" dirty="0"/>
              <a:t>journey—one team at a time!</a:t>
            </a:r>
          </a:p>
          <a:p>
            <a:pPr lvl="1" eaLnBrk="1" hangingPunct="1">
              <a:defRPr/>
            </a:pPr>
            <a:r>
              <a:rPr lang="en-US" sz="3000" dirty="0"/>
              <a:t>…caring </a:t>
            </a:r>
            <a:r>
              <a:rPr lang="en-US" sz="3000" b="1" dirty="0"/>
              <a:t>stands</a:t>
            </a:r>
            <a:r>
              <a:rPr lang="en-US" sz="3000" dirty="0"/>
              <a:t> at the top!</a:t>
            </a:r>
          </a:p>
          <a:p>
            <a:pPr marL="41148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7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802668" y="764484"/>
            <a:ext cx="5943600" cy="13716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+mn-lt"/>
              </a:rPr>
              <a:t>Some Advice…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2184996"/>
            <a:ext cx="9751807" cy="5495965"/>
          </a:xfrm>
        </p:spPr>
        <p:txBody>
          <a:bodyPr>
            <a:normAutofit/>
          </a:bodyPr>
          <a:lstStyle/>
          <a:p>
            <a:pPr marL="462916" indent="-462916">
              <a:buFont typeface="Tahoma" pitchFamily="34" charset="0"/>
              <a:buAutoNum type="arabicPeriod" startAt="7"/>
              <a:defRPr/>
            </a:pPr>
            <a:r>
              <a:rPr lang="en-US" sz="3240" dirty="0"/>
              <a:t>​​Use the </a:t>
            </a:r>
            <a:r>
              <a:rPr lang="en-US" sz="3240" b="1" dirty="0"/>
              <a:t>science of teamwork</a:t>
            </a:r>
            <a:r>
              <a:rPr lang="en-US" sz="3240" dirty="0"/>
              <a:t>!</a:t>
            </a:r>
          </a:p>
          <a:p>
            <a:pPr lvl="1">
              <a:defRPr/>
            </a:pPr>
            <a:r>
              <a:rPr lang="en-US" sz="2520" dirty="0"/>
              <a:t> </a:t>
            </a:r>
            <a:r>
              <a:rPr lang="en-US" sz="3000" dirty="0"/>
              <a:t>Guide, reference</a:t>
            </a:r>
          </a:p>
          <a:p>
            <a:pPr lvl="1">
              <a:defRPr/>
            </a:pPr>
            <a:r>
              <a:rPr lang="en-US" sz="3000" dirty="0"/>
              <a:t> Not perfect, but useful and practical</a:t>
            </a:r>
          </a:p>
          <a:p>
            <a:pPr marL="462916" indent="-462916">
              <a:buAutoNum type="arabicPeriod" startAt="8"/>
              <a:defRPr/>
            </a:pPr>
            <a:r>
              <a:rPr lang="en-US" sz="3240" b="1" dirty="0"/>
              <a:t>Curriculum/training alone won’t     </a:t>
            </a:r>
          </a:p>
          <a:p>
            <a:pPr marL="0" indent="0">
              <a:buNone/>
              <a:defRPr/>
            </a:pPr>
            <a:r>
              <a:rPr lang="en-US" sz="3240" b="1" dirty="0"/>
              <a:t>     be enough…Conditions!</a:t>
            </a:r>
          </a:p>
          <a:p>
            <a:pPr marL="0" indent="0">
              <a:buNone/>
              <a:defRPr/>
            </a:pPr>
            <a:r>
              <a:rPr lang="en-US" sz="3240" dirty="0"/>
              <a:t>9.  </a:t>
            </a:r>
            <a:r>
              <a:rPr lang="en-US" sz="3240" b="1" dirty="0"/>
              <a:t>Think about</a:t>
            </a:r>
            <a:r>
              <a:rPr lang="en-US" sz="3240" dirty="0"/>
              <a:t>—your local conditions</a:t>
            </a:r>
          </a:p>
          <a:p>
            <a:pPr marL="360046" lvl="1" indent="0">
              <a:buNone/>
              <a:defRPr/>
            </a:pPr>
            <a:r>
              <a:rPr lang="en-US" sz="2520" dirty="0"/>
              <a:t>  </a:t>
            </a:r>
            <a:r>
              <a:rPr lang="en-US" sz="3000" dirty="0"/>
              <a:t>- What can you change/improve?</a:t>
            </a:r>
          </a:p>
          <a:p>
            <a:pPr marL="0" indent="0">
              <a:buNone/>
              <a:defRPr/>
            </a:pPr>
            <a:r>
              <a:rPr lang="en-US" sz="3240" dirty="0"/>
              <a:t>10. </a:t>
            </a:r>
            <a:r>
              <a:rPr lang="en-US" sz="3240" b="1" dirty="0"/>
              <a:t>Start now!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411480" lvl="1" indent="0">
              <a:buNone/>
              <a:defRPr/>
            </a:pPr>
            <a:r>
              <a:rPr lang="en-US" dirty="0"/>
              <a:t> </a:t>
            </a:r>
          </a:p>
          <a:p>
            <a:pPr marL="411480" lvl="1" indent="0">
              <a:buNone/>
              <a:defRPr/>
            </a:pPr>
            <a:endParaRPr lang="en-US" dirty="0"/>
          </a:p>
          <a:p>
            <a:pPr marL="411480" lvl="1" indent="0">
              <a:buNone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7FBAC-085A-423E-B845-4E2DCA47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181" y="3815967"/>
            <a:ext cx="1941923" cy="2785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A87A88-D035-4DCA-9D5D-E15604D00E0E}"/>
              </a:ext>
            </a:extLst>
          </p:cNvPr>
          <p:cNvSpPr/>
          <p:nvPr/>
        </p:nvSpPr>
        <p:spPr>
          <a:xfrm>
            <a:off x="8946329" y="6631500"/>
            <a:ext cx="348951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Science of Teamwork</a:t>
            </a:r>
          </a:p>
          <a:p>
            <a:r>
              <a:rPr lang="en-US" dirty="0"/>
              <a:t>Special issue of American Psychologist</a:t>
            </a:r>
          </a:p>
        </p:txBody>
      </p:sp>
    </p:spTree>
    <p:extLst>
      <p:ext uri="{BB962C8B-B14F-4D97-AF65-F5344CB8AC3E}">
        <p14:creationId xmlns:p14="http://schemas.microsoft.com/office/powerpoint/2010/main" val="789263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0" y="2977179"/>
            <a:ext cx="5430440" cy="13376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cap="small" dirty="0">
                <a:solidFill>
                  <a:schemeClr val="tx1"/>
                </a:solidFill>
              </a:rPr>
              <a:t> how can I help you?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4114800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03297F4-A65D-004A-BD59-618DE1DEF1A9}"/>
              </a:ext>
            </a:extLst>
          </p:cNvPr>
          <p:cNvGrpSpPr/>
          <p:nvPr/>
        </p:nvGrpSpPr>
        <p:grpSpPr>
          <a:xfrm>
            <a:off x="9778244" y="1275506"/>
            <a:ext cx="4803380" cy="5626133"/>
            <a:chOff x="9566002" y="1453238"/>
            <a:chExt cx="3026519" cy="354492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778BA1-E28E-EC4A-8B36-2CC05C201017}"/>
                </a:ext>
              </a:extLst>
            </p:cNvPr>
            <p:cNvGrpSpPr/>
            <p:nvPr/>
          </p:nvGrpSpPr>
          <p:grpSpPr>
            <a:xfrm>
              <a:off x="11148203" y="1453238"/>
              <a:ext cx="1444318" cy="1309652"/>
              <a:chOff x="6368385" y="497275"/>
              <a:chExt cx="1444318" cy="1309652"/>
            </a:xfrm>
          </p:grpSpPr>
          <p:sp>
            <p:nvSpPr>
              <p:cNvPr id="3" name="Diamond 2">
                <a:extLst>
                  <a:ext uri="{FF2B5EF4-FFF2-40B4-BE49-F238E27FC236}">
                    <a16:creationId xmlns:a16="http://schemas.microsoft.com/office/drawing/2014/main" id="{D02882A0-0A2F-3B40-9B1E-BC3C79ED1393}"/>
                  </a:ext>
                </a:extLst>
              </p:cNvPr>
              <p:cNvSpPr/>
              <p:nvPr/>
            </p:nvSpPr>
            <p:spPr>
              <a:xfrm>
                <a:off x="6503051" y="497275"/>
                <a:ext cx="1309652" cy="1309652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Diamond 3">
                <a:extLst>
                  <a:ext uri="{FF2B5EF4-FFF2-40B4-BE49-F238E27FC236}">
                    <a16:creationId xmlns:a16="http://schemas.microsoft.com/office/drawing/2014/main" id="{24171F8E-93EA-9F49-B8DB-644100E8909A}"/>
                  </a:ext>
                </a:extLst>
              </p:cNvPr>
              <p:cNvSpPr/>
              <p:nvPr/>
            </p:nvSpPr>
            <p:spPr>
              <a:xfrm>
                <a:off x="6368385" y="497275"/>
                <a:ext cx="1309652" cy="1309652"/>
              </a:xfrm>
              <a:prstGeom prst="diamond">
                <a:avLst/>
              </a:prstGeom>
              <a:blipFill dpi="0" rotWithShape="1">
                <a:blip r:embed="rId2"/>
                <a:srcRect/>
                <a:stretch>
                  <a:fillRect l="-23000" t="1000" r="-26000" b="-35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14AED1-8730-B142-96EB-34C9500B4FB7}"/>
                </a:ext>
              </a:extLst>
            </p:cNvPr>
            <p:cNvGrpSpPr/>
            <p:nvPr/>
          </p:nvGrpSpPr>
          <p:grpSpPr>
            <a:xfrm>
              <a:off x="9566002" y="2504514"/>
              <a:ext cx="2628310" cy="2493644"/>
              <a:chOff x="3896498" y="2183191"/>
              <a:chExt cx="2628310" cy="2493644"/>
            </a:xfrm>
          </p:grpSpPr>
          <p:sp>
            <p:nvSpPr>
              <p:cNvPr id="6" name="Diamond 5">
                <a:extLst>
                  <a:ext uri="{FF2B5EF4-FFF2-40B4-BE49-F238E27FC236}">
                    <a16:creationId xmlns:a16="http://schemas.microsoft.com/office/drawing/2014/main" id="{5D2F1188-A55E-1F4E-9524-947D7AC99301}"/>
                  </a:ext>
                </a:extLst>
              </p:cNvPr>
              <p:cNvSpPr/>
              <p:nvPr/>
            </p:nvSpPr>
            <p:spPr>
              <a:xfrm>
                <a:off x="4031164" y="2183191"/>
                <a:ext cx="2493644" cy="2493644"/>
              </a:xfrm>
              <a:prstGeom prst="diamond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733F39A4-7D35-9A45-B0BD-8F0516F56926}"/>
                  </a:ext>
                </a:extLst>
              </p:cNvPr>
              <p:cNvSpPr/>
              <p:nvPr/>
            </p:nvSpPr>
            <p:spPr>
              <a:xfrm>
                <a:off x="3896498" y="2183191"/>
                <a:ext cx="2493644" cy="2493644"/>
              </a:xfrm>
              <a:prstGeom prst="diamond">
                <a:avLst/>
              </a:prstGeom>
              <a:blipFill dpi="0" rotWithShape="1">
                <a:blip r:embed="rId3"/>
                <a:srcRect/>
                <a:stretch>
                  <a:fillRect l="-15000" t="-1000" r="-3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AD84931-3909-BE4F-9B77-E1D2B58697B1}"/>
              </a:ext>
            </a:extLst>
          </p:cNvPr>
          <p:cNvSpPr txBox="1">
            <a:spLocks/>
          </p:cNvSpPr>
          <p:nvPr/>
        </p:nvSpPr>
        <p:spPr>
          <a:xfrm>
            <a:off x="689841" y="804719"/>
            <a:ext cx="70993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Divider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8F7BACF-4F32-854F-A20C-9E83A6CA0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198" y="7534900"/>
            <a:ext cx="329353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A7491E-AE01-4004-B153-C2D5FAB15C3A}"/>
              </a:ext>
            </a:extLst>
          </p:cNvPr>
          <p:cNvSpPr txBox="1">
            <a:spLocks/>
          </p:cNvSpPr>
          <p:nvPr/>
        </p:nvSpPr>
        <p:spPr>
          <a:xfrm>
            <a:off x="689841" y="804719"/>
            <a:ext cx="9464040" cy="118375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320">
                <a:latin typeface="+mn-lt"/>
              </a:rPr>
              <a:t>I. Some Observations…</a:t>
            </a:r>
            <a:endParaRPr lang="en-US" sz="4320" dirty="0"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FFBC758-5AFF-4284-BA43-9BD69588CC21}"/>
              </a:ext>
            </a:extLst>
          </p:cNvPr>
          <p:cNvSpPr txBox="1">
            <a:spLocks/>
          </p:cNvSpPr>
          <p:nvPr/>
        </p:nvSpPr>
        <p:spPr>
          <a:xfrm>
            <a:off x="894500" y="2145595"/>
            <a:ext cx="9464040" cy="135016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40" i="1" dirty="0"/>
              <a:t>“</a:t>
            </a:r>
            <a:r>
              <a:rPr lang="en-US" sz="3240" b="1" i="1" dirty="0"/>
              <a:t>No individual can win a game by himself.”</a:t>
            </a:r>
            <a:br>
              <a:rPr lang="en-US" sz="3240" i="1" dirty="0"/>
            </a:br>
            <a:r>
              <a:rPr lang="en-US" sz="3240" i="1" dirty="0"/>
              <a:t> </a:t>
            </a:r>
            <a:br>
              <a:rPr lang="en-US" sz="3240" i="1" dirty="0"/>
            </a:br>
            <a:r>
              <a:rPr lang="en-US" sz="3240" i="1" dirty="0"/>
              <a:t>~ </a:t>
            </a:r>
            <a:r>
              <a:rPr lang="en-US" sz="3240" dirty="0"/>
              <a:t>Pelé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5C507-65F7-4226-8E09-09A64AC97DA4}"/>
              </a:ext>
            </a:extLst>
          </p:cNvPr>
          <p:cNvSpPr/>
          <p:nvPr/>
        </p:nvSpPr>
        <p:spPr>
          <a:xfrm>
            <a:off x="1891699" y="4114800"/>
            <a:ext cx="7469642" cy="250432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40"/>
              </a:spcBef>
              <a:defRPr/>
            </a:pPr>
            <a:r>
              <a:rPr lang="en-US" sz="3240" b="1" i="1" dirty="0">
                <a:ea typeface="+mj-ea"/>
                <a:cs typeface="+mj-cs"/>
              </a:rPr>
              <a:t>“You may have the greatest bunch of individual stars in the world, but if they don't play together, the club won't be worth a dime."   </a:t>
            </a:r>
          </a:p>
          <a:p>
            <a:pPr algn="r">
              <a:spcBef>
                <a:spcPts val="540"/>
              </a:spcBef>
              <a:defRPr/>
            </a:pPr>
            <a:r>
              <a:rPr lang="en-US" sz="3240" i="1" dirty="0">
                <a:latin typeface="+mj-lt"/>
                <a:ea typeface="+mj-ea"/>
                <a:cs typeface="+mj-cs"/>
              </a:rPr>
              <a:t>~ </a:t>
            </a:r>
            <a:r>
              <a:rPr lang="en-US" sz="3240" dirty="0">
                <a:latin typeface="+mj-lt"/>
                <a:ea typeface="+mj-ea"/>
                <a:cs typeface="+mj-cs"/>
              </a:rPr>
              <a:t>Babe Ruth</a:t>
            </a:r>
          </a:p>
        </p:txBody>
      </p:sp>
    </p:spTree>
    <p:extLst>
      <p:ext uri="{BB962C8B-B14F-4D97-AF65-F5344CB8AC3E}">
        <p14:creationId xmlns:p14="http://schemas.microsoft.com/office/powerpoint/2010/main" val="41628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15" y="1764628"/>
            <a:ext cx="1270159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2341913"/>
            <a:ext cx="8869680" cy="37633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Organizations are using teams more than ever and collaboration expectations are rising </a:t>
            </a:r>
          </a:p>
          <a:p>
            <a:pPr marL="0" indent="0">
              <a:buNone/>
              <a:defRPr/>
            </a:pPr>
            <a:endParaRPr lang="en-US" sz="81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dirty="0"/>
              <a:t>All types of teams</a:t>
            </a:r>
          </a:p>
          <a:p>
            <a:pPr lvl="1">
              <a:defRPr/>
            </a:pPr>
            <a:r>
              <a:rPr lang="en-US" sz="2520" dirty="0"/>
              <a:t>Stable, temporary, co-located, virtual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08389" y="5322470"/>
            <a:ext cx="3063967" cy="11812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1440" b="1" dirty="0"/>
              <a:t>Two-thirds of 23,000 employees report increased collaboration requirements (CEB Survey)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28654" y="1191652"/>
            <a:ext cx="2135778" cy="10678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40" b="1" dirty="0"/>
              <a:t>Whether you like teams or not… they’re here</a:t>
            </a:r>
            <a:r>
              <a:rPr lang="en-US" sz="1440" dirty="0"/>
              <a:t>!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95035" y="5350992"/>
            <a:ext cx="2640330" cy="122060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en-US" sz="1440" b="1" dirty="0"/>
              <a:t>Time spent in collaborative activities has ballooned 50% or more </a:t>
            </a:r>
          </a:p>
          <a:p>
            <a:pPr marL="0" lvl="1" algn="ctr"/>
            <a:r>
              <a:rPr lang="en-US" sz="1440" b="1" dirty="0"/>
              <a:t>(Cross et al, 2016)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61665" y="5350992"/>
            <a:ext cx="2760346" cy="120306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/>
            <a:r>
              <a:rPr lang="en-US" sz="1440" b="1" dirty="0"/>
              <a:t>Deloitte study (2016) of 7000+ orgs reveals move towards more team-based designs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7440" y="1095661"/>
            <a:ext cx="4754880" cy="1028700"/>
          </a:xfrm>
        </p:spPr>
        <p:txBody>
          <a:bodyPr/>
          <a:lstStyle/>
          <a:p>
            <a:pPr algn="l"/>
            <a:r>
              <a:rPr lang="en-US" altLang="en-US" sz="4320" b="1" dirty="0">
                <a:latin typeface="+mn-lt"/>
              </a:rPr>
              <a:t>Observation #1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41" y="1681260"/>
            <a:ext cx="1270159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894" y="2374204"/>
            <a:ext cx="7609523" cy="11730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Unfortunately, many teams perform </a:t>
            </a:r>
          </a:p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sub-optimally</a:t>
            </a:r>
          </a:p>
          <a:p>
            <a:pPr>
              <a:defRPr/>
            </a:pPr>
            <a:endParaRPr lang="en-US" sz="189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26080" y="3740895"/>
          <a:ext cx="5152072" cy="223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041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Business View</a:t>
                      </a:r>
                    </a:p>
                  </a:txBody>
                  <a:tcPr marL="61724" marR="61724" marT="41159" marB="41159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Personal</a:t>
                      </a:r>
                    </a:p>
                    <a:p>
                      <a:pPr algn="ctr"/>
                      <a:r>
                        <a:rPr lang="en-US" sz="2500" dirty="0"/>
                        <a:t>View</a:t>
                      </a:r>
                    </a:p>
                  </a:txBody>
                  <a:tcPr marL="61724" marR="61724" marT="41159" marB="41159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Ineffective teams hurt our results</a:t>
                      </a:r>
                    </a:p>
                  </a:txBody>
                  <a:tcPr marL="61724" marR="61724" marT="41159" marB="41159" anchor="ctr">
                    <a:solidFill>
                      <a:schemeClr val="bg2">
                        <a:lumMod val="60000"/>
                        <a:lumOff val="40000"/>
                        <a:alpha val="2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Being on an ineffective team drains my energy – I don’t want to be on another team </a:t>
                      </a:r>
                    </a:p>
                  </a:txBody>
                  <a:tcPr marL="61724" marR="61724" marT="41159" marB="41159" anchor="ctr">
                    <a:solidFill>
                      <a:schemeClr val="bg2">
                        <a:lumMod val="60000"/>
                        <a:lumOff val="40000"/>
                        <a:alpha val="2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61120" y="3768190"/>
            <a:ext cx="31089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160" b="1" i="1" dirty="0"/>
              <a:t>92% view teams as critical, but only 23% view own team as effective  (Davie, 2013)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99836" y="6274301"/>
            <a:ext cx="527065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160" b="1" i="1" dirty="0"/>
              <a:t>The intensity of shared experiences, good and bad, is amplified </a:t>
            </a:r>
          </a:p>
          <a:p>
            <a:pPr algn="ctr"/>
            <a:r>
              <a:rPr lang="en-US" altLang="en-US" sz="2160" b="1" i="1" dirty="0"/>
              <a:t>(Boothby et al., 2014)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583680" y="5859617"/>
            <a:ext cx="242887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60320" y="1166910"/>
            <a:ext cx="438912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Observation #2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356" y="1225497"/>
            <a:ext cx="1270159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3275" y="2611384"/>
            <a:ext cx="8901113" cy="466772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40" b="1" dirty="0">
                <a:solidFill>
                  <a:srgbClr val="002060"/>
                </a:solidFill>
              </a:rPr>
              <a:t>What top leaders do, say and think-- </a:t>
            </a:r>
            <a:r>
              <a:rPr lang="en-US" sz="3240" b="1" i="1" dirty="0">
                <a:solidFill>
                  <a:srgbClr val="002060"/>
                </a:solidFill>
              </a:rPr>
              <a:t>permeates that organization</a:t>
            </a:r>
            <a:r>
              <a:rPr lang="en-US" sz="3240" b="1" dirty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  <a:defRPr/>
            </a:pPr>
            <a:endParaRPr lang="en-US" sz="3000" b="1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Of course, leadership matters!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</a:rPr>
              <a:t>They create the norms for behaving and what is important!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216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813276" y="1256098"/>
            <a:ext cx="4227604" cy="9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4320" b="1" kern="0" dirty="0">
                <a:solidFill>
                  <a:schemeClr val="tx1"/>
                </a:solidFill>
                <a:latin typeface="+mn-lt"/>
              </a:rPr>
              <a:t>Observation #3</a:t>
            </a:r>
          </a:p>
        </p:txBody>
      </p:sp>
    </p:spTree>
    <p:extLst>
      <p:ext uri="{BB962C8B-B14F-4D97-AF65-F5344CB8AC3E}">
        <p14:creationId xmlns:p14="http://schemas.microsoft.com/office/powerpoint/2010/main" val="41230978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EB9B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ustom Design">
  <a:themeElements>
    <a:clrScheme name="STFM">
      <a:dk1>
        <a:srgbClr val="414141"/>
      </a:dk1>
      <a:lt1>
        <a:srgbClr val="FFFFFF"/>
      </a:lt1>
      <a:dk2>
        <a:srgbClr val="414141"/>
      </a:dk2>
      <a:lt2>
        <a:srgbClr val="E7E6E6"/>
      </a:lt2>
      <a:accent1>
        <a:srgbClr val="1D417B"/>
      </a:accent1>
      <a:accent2>
        <a:srgbClr val="EF8D2B"/>
      </a:accent2>
      <a:accent3>
        <a:srgbClr val="0096D3"/>
      </a:accent3>
      <a:accent4>
        <a:srgbClr val="FFC000"/>
      </a:accent4>
      <a:accent5>
        <a:srgbClr val="2C9BB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3301</Words>
  <Application>Microsoft Macintosh PowerPoint</Application>
  <PresentationFormat>Custom</PresentationFormat>
  <Paragraphs>537</Paragraphs>
  <Slides>58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</vt:lpstr>
      <vt:lpstr>Calibri</vt:lpstr>
      <vt:lpstr>Calibri Light</vt:lpstr>
      <vt:lpstr>Tahoma</vt:lpstr>
      <vt:lpstr>Trebuchet MS</vt:lpstr>
      <vt:lpstr>Wingdings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PowerPoint Presentation</vt:lpstr>
      <vt:lpstr> Take-Aways for Today…</vt:lpstr>
      <vt:lpstr>35+ Years of Team Performance Research</vt:lpstr>
      <vt:lpstr> Why should you care about teamwork?</vt:lpstr>
      <vt:lpstr>What to Expect…</vt:lpstr>
      <vt:lpstr>PowerPoint Presentation</vt:lpstr>
      <vt:lpstr>Observation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a team to think about</vt:lpstr>
      <vt:lpstr>PowerPoint Presentation</vt:lpstr>
      <vt:lpstr>All teams are NOT created equal</vt:lpstr>
      <vt:lpstr>PowerPoint Presentation</vt:lpstr>
      <vt:lpstr>The Research Reveals (Evidence-based)…</vt:lpstr>
      <vt:lpstr>The Seven “C’s” of Teamwork</vt:lpstr>
      <vt:lpstr>PowerPoint Presentation</vt:lpstr>
      <vt:lpstr>Interesting Findings…(Cooperation)</vt:lpstr>
      <vt:lpstr>Interesting Findings…(Cooperation)</vt:lpstr>
      <vt:lpstr>Psychological Safety</vt:lpstr>
      <vt:lpstr>Interesting findings about psychological safety</vt:lpstr>
      <vt:lpstr>PowerPoint Presentation</vt:lpstr>
      <vt:lpstr>PowerPoint Presentation</vt:lpstr>
      <vt:lpstr>PowerPoint Presentation</vt:lpstr>
      <vt:lpstr>PowerPoint Presentation</vt:lpstr>
      <vt:lpstr>Interesting Findings…(Cognition)</vt:lpstr>
      <vt:lpstr>Interesting Findings…(Conditions)</vt:lpstr>
      <vt:lpstr>Interesting findings about SLT behaviors</vt:lpstr>
      <vt:lpstr>The Seven “C’s” of Teamwork</vt:lpstr>
      <vt:lpstr>Conditions: Two levels</vt:lpstr>
      <vt:lpstr>PowerPoint Presentation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What Effective Teams Do, Feel &amp; Think…</vt:lpstr>
      <vt:lpstr>The Seven “C’s” of Teamwork</vt:lpstr>
      <vt:lpstr>PowerPoint Presentation</vt:lpstr>
      <vt:lpstr>PowerPoint Presentation</vt:lpstr>
      <vt:lpstr>Some Advice… </vt:lpstr>
      <vt:lpstr>Some Advice… </vt:lpstr>
      <vt:lpstr>Debriefs: Enable adjustments, build teamwork, drive performance</vt:lpstr>
      <vt:lpstr>What happens during a  team debrief?</vt:lpstr>
      <vt:lpstr>Some Advice… </vt:lpstr>
      <vt:lpstr>Some Advice… </vt:lpstr>
      <vt:lpstr>Some Advice… </vt:lpstr>
      <vt:lpstr>Some Advice… </vt:lpstr>
      <vt:lpstr> how can I help you?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STFM_Staff_Mac</cp:lastModifiedBy>
  <cp:revision>20</cp:revision>
  <dcterms:created xsi:type="dcterms:W3CDTF">2019-09-09T13:17:00Z</dcterms:created>
  <dcterms:modified xsi:type="dcterms:W3CDTF">2019-12-06T05:00:02Z</dcterms:modified>
</cp:coreProperties>
</file>