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62" r:id="rId7"/>
    <p:sldId id="258" r:id="rId8"/>
    <p:sldId id="259" r:id="rId9"/>
    <p:sldId id="260" r:id="rId10"/>
    <p:sldId id="261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80" r:id="rId21"/>
    <p:sldId id="279" r:id="rId22"/>
    <p:sldId id="273" r:id="rId23"/>
    <p:sldId id="274" r:id="rId24"/>
    <p:sldId id="275" r:id="rId25"/>
    <p:sldId id="277" r:id="rId26"/>
    <p:sldId id="276" r:id="rId27"/>
    <p:sldId id="281" r:id="rId28"/>
    <p:sldId id="283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AE4676-731E-4B2E-8226-4E4467204AA1}" v="1199" dt="2019-08-12T18:48:30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87" autoAdjust="0"/>
  </p:normalViewPr>
  <p:slideViewPr>
    <p:cSldViewPr>
      <p:cViewPr varScale="1">
        <p:scale>
          <a:sx n="77" d="100"/>
          <a:sy n="77" d="100"/>
        </p:scale>
        <p:origin x="11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2DFE4-5546-4ADF-9E70-28455067A43A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894F0-FF7F-41F1-B816-1A8EAF00D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4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Faulty emotional reasoning:   I feel, therefore, I 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894F0-FF7F-41F1-B816-1A8EAF00D9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868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057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895600"/>
            <a:ext cx="7086600" cy="2392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1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40</a:t>
            </a:r>
            <a:r>
              <a:rPr lang="en-US" sz="2400" baseline="30000" dirty="0"/>
              <a:t>th</a:t>
            </a:r>
            <a:r>
              <a:rPr lang="en-US" sz="2400" dirty="0"/>
              <a:t> Forum for Behavioral Science in Family Medicine  </a:t>
            </a:r>
          </a:p>
        </p:txBody>
      </p:sp>
      <p:sp>
        <p:nvSpPr>
          <p:cNvPr id="8" name="Text Placeholder 11"/>
          <p:cNvSpPr txBox="1">
            <a:spLocks/>
          </p:cNvSpPr>
          <p:nvPr/>
        </p:nvSpPr>
        <p:spPr>
          <a:xfrm>
            <a:off x="0" y="6248400"/>
            <a:ext cx="9169958" cy="6096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i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Sponsored by The </a:t>
            </a:r>
            <a:r>
              <a:rPr lang="en-US" b="1" dirty="0"/>
              <a:t>Medical College of Wisconsin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9" y="43179"/>
            <a:ext cx="381001" cy="5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5800"/>
            <a:ext cx="9144000" cy="1470025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Cognitive Behavioral Therapy? But I’m Not a Therapist!  I Don’t Have Time for This!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155824"/>
            <a:ext cx="8839200" cy="401637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Cynthia Jauregui, PsyD</a:t>
            </a:r>
          </a:p>
          <a:p>
            <a:r>
              <a:rPr lang="en-US" sz="2800" dirty="0">
                <a:solidFill>
                  <a:schemeClr val="tx1"/>
                </a:solidFill>
              </a:rPr>
              <a:t>		Family Health Centers of San Diego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      Lynn M. Rogers, LCSW</a:t>
            </a:r>
          </a:p>
          <a:p>
            <a:r>
              <a:rPr lang="en-US" sz="2800" dirty="0">
                <a:solidFill>
                  <a:schemeClr val="tx1"/>
                </a:solidFill>
              </a:rPr>
              <a:t>		              University of Pittsburgh Medical Center 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                                     Altoona, PA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5983A-FA9E-466E-B736-1629DD90C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06612"/>
            <a:ext cx="1905000" cy="205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DA74A3-D5B8-4189-AD37-ABA292CF8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2971801" cy="114561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11858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CF045-3A79-4065-B83C-81FD4254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54864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ntecedents, 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ehavior, 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onsequences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(ABC) Model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ntecedents   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events that precede 						behavior/beliefs/thoughts/mood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ehaviors       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influenced by automatic thoughts and lead 			to a physiological response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onsequences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events that follow the 						behavior/thoughts/mood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7D978-C255-4F71-A42E-F6EF9FDF2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09600"/>
            <a:ext cx="9067800" cy="5638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u="sng" dirty="0"/>
              <a:t>Antecedent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open ended questions with patient to determine the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ntecedent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was going on at the time?</a:t>
            </a:r>
          </a:p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was there?</a:t>
            </a:r>
          </a:p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were you?</a:t>
            </a:r>
          </a:p>
          <a:p>
            <a:pPr marL="0" indent="0" algn="ctr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were you doing?</a:t>
            </a:r>
          </a:p>
          <a:p>
            <a:pPr marL="0" indent="0" algn="ctr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99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AA70D-3FB8-4DDB-9BDA-DEDAC50B9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5626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300" b="1" u="sng" dirty="0"/>
              <a:t>Behavior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Anything the patient does 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immediately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following the Antecedent.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ehavior could include an affective component (feelings or moods)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Somatic component (bodily sensations)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component (what a patient does or does not do)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962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16EE9-BF94-47A5-A3C9-C643CCFDD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" y="533400"/>
            <a:ext cx="9144000" cy="5715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200" b="1" u="sng" dirty="0"/>
              <a:t>Consequences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onsequences increase behaviors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onsequences decrease the behavior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*either by the presence of something noxious (e.g., being yelled at) or the absence of something desired (e.g., a child being grounded from watching TV)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Behavior 101:  We tend to repeat behaviors that result in something positive or the removal of something negative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29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3655D-CB85-466A-8E60-011854A7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589844"/>
            <a:ext cx="8839200" cy="1010356"/>
          </a:xfrm>
        </p:spPr>
        <p:txBody>
          <a:bodyPr>
            <a:normAutofit fontScale="90000"/>
          </a:bodyPr>
          <a:lstStyle/>
          <a:p>
            <a:r>
              <a:rPr lang="en-US" sz="4000" b="1" u="sng" dirty="0"/>
              <a:t>Unhelpful Thinking Styles/</a:t>
            </a:r>
            <a:br>
              <a:rPr lang="en-US" sz="4000" b="1" u="sng" dirty="0"/>
            </a:br>
            <a:r>
              <a:rPr lang="en-US" sz="4000" b="1" u="sng" dirty="0"/>
              <a:t>Cognitive Distortions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90271-6947-4564-A4B4-FD5775C70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800" b="1" u="sng" dirty="0"/>
          </a:p>
          <a:p>
            <a:pPr marL="0" indent="0">
              <a:buNone/>
            </a:pPr>
            <a:r>
              <a:rPr lang="en-US" sz="2800" b="1" u="sng" dirty="0"/>
              <a:t>1. All or nothing thinking</a:t>
            </a:r>
            <a:r>
              <a:rPr lang="en-US" sz="2800" b="1" dirty="0"/>
              <a:t>:</a:t>
            </a:r>
            <a:r>
              <a:rPr lang="en-US" sz="2800" dirty="0"/>
              <a:t>  Dichotomous, all or none.</a:t>
            </a:r>
          </a:p>
          <a:p>
            <a:pPr marL="0" indent="0">
              <a:buNone/>
            </a:pPr>
            <a:r>
              <a:rPr lang="en-US" sz="2800" dirty="0"/>
              <a:t>Patient:   “I have to do </a:t>
            </a:r>
            <a:r>
              <a:rPr lang="en-US" sz="2800" u="sng" dirty="0"/>
              <a:t>everything</a:t>
            </a:r>
            <a:r>
              <a:rPr lang="en-US" sz="2800" dirty="0"/>
              <a:t> perfectly. Otherwise, I’m a failure.”   </a:t>
            </a:r>
          </a:p>
          <a:p>
            <a:pPr marL="0" indent="0">
              <a:buNone/>
            </a:pPr>
            <a:r>
              <a:rPr lang="en-US" sz="2800" dirty="0"/>
              <a:t>“Things will </a:t>
            </a:r>
            <a:r>
              <a:rPr lang="en-US" sz="2800" u="sng" dirty="0"/>
              <a:t>never</a:t>
            </a:r>
            <a:r>
              <a:rPr lang="en-US" sz="2800" dirty="0"/>
              <a:t> get better.”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2800" b="1" u="sng" dirty="0"/>
              <a:t>2. Emotional reasoning</a:t>
            </a:r>
            <a:r>
              <a:rPr lang="en-US" sz="2800" b="1" dirty="0"/>
              <a:t>: </a:t>
            </a:r>
            <a:r>
              <a:rPr lang="en-US" sz="2800" dirty="0"/>
              <a:t>Reasoning is the result of feelings</a:t>
            </a:r>
          </a:p>
          <a:p>
            <a:pPr marL="0" indent="0">
              <a:buNone/>
            </a:pPr>
            <a:r>
              <a:rPr lang="en-US" sz="2800" dirty="0"/>
              <a:t>Thought: (after making a mistake)  “I feel foolish. </a:t>
            </a:r>
          </a:p>
          <a:p>
            <a:pPr marL="0" indent="0">
              <a:buNone/>
            </a:pPr>
            <a:r>
              <a:rPr lang="en-US" sz="2800" dirty="0"/>
              <a:t>							 I </a:t>
            </a:r>
            <a:r>
              <a:rPr lang="en-US" sz="2800" i="1" dirty="0"/>
              <a:t>am foolish</a:t>
            </a:r>
            <a:r>
              <a:rPr lang="en-US" sz="2800" dirty="0"/>
              <a:t>.”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576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307B4-0B92-4357-8CFB-140EF9FBC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300" b="1" u="sng" dirty="0"/>
              <a:t>4. Catastrophizing</a:t>
            </a:r>
            <a:r>
              <a:rPr lang="en-US" sz="3300" b="1" dirty="0"/>
              <a:t>:  </a:t>
            </a:r>
            <a:r>
              <a:rPr lang="en-US" sz="3300" dirty="0"/>
              <a:t>Predicting only negative outcomes for the future</a:t>
            </a:r>
          </a:p>
          <a:p>
            <a:pPr marL="0" indent="0">
              <a:buNone/>
            </a:pPr>
            <a:r>
              <a:rPr lang="en-US" sz="3300" dirty="0"/>
              <a:t>Resident: “If I don’t pass my Step 3, my life will be over.”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b="1" u="sng" dirty="0"/>
              <a:t>5. Disqualifying/discounting the positive</a:t>
            </a:r>
            <a:r>
              <a:rPr lang="en-US" sz="3300" b="1" dirty="0"/>
              <a:t>:  </a:t>
            </a:r>
            <a:r>
              <a:rPr lang="en-US" sz="3300" dirty="0"/>
              <a:t>Thinking that good things that happen do not count</a:t>
            </a:r>
          </a:p>
          <a:p>
            <a:pPr marL="0" indent="0">
              <a:buNone/>
            </a:pPr>
            <a:endParaRPr lang="en-US" sz="3300" dirty="0"/>
          </a:p>
          <a:p>
            <a:pPr marL="0" indent="0">
              <a:buNone/>
            </a:pPr>
            <a:r>
              <a:rPr lang="en-US" sz="3300" dirty="0"/>
              <a:t>Resident:  “My advisor said that my notes are excellent, but I’m sure that she was just being nice.”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076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61A3C-DA11-4ED1-AD32-6CF477801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77" y="685800"/>
            <a:ext cx="9061475" cy="6554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Mind reading</a:t>
            </a:r>
            <a:r>
              <a:rPr lang="en-US" b="1" dirty="0"/>
              <a:t>: 				</a:t>
            </a:r>
          </a:p>
          <a:p>
            <a:pPr marL="0" indent="0">
              <a:buNone/>
            </a:pPr>
            <a:r>
              <a:rPr lang="en-US" sz="2800" dirty="0"/>
              <a:t>Believing that you know</a:t>
            </a:r>
          </a:p>
          <a:p>
            <a:pPr marL="0" indent="0">
              <a:buNone/>
            </a:pPr>
            <a:r>
              <a:rPr lang="en-US" sz="2800" dirty="0"/>
              <a:t>what others are thinking </a:t>
            </a:r>
          </a:p>
          <a:p>
            <a:pPr marL="0" indent="0">
              <a:buNone/>
            </a:pPr>
            <a:r>
              <a:rPr lang="en-US" sz="2800" dirty="0"/>
              <a:t>Ex:  “My friends stopped by to visit and</a:t>
            </a:r>
          </a:p>
          <a:p>
            <a:pPr marL="0" indent="0">
              <a:buNone/>
            </a:pPr>
            <a:r>
              <a:rPr lang="en-US" sz="2800" dirty="0"/>
              <a:t> my house was a mess. I know they think I’m a slob.”</a:t>
            </a:r>
          </a:p>
          <a:p>
            <a:pPr marL="0" indent="0">
              <a:buNone/>
            </a:pPr>
            <a:r>
              <a:rPr lang="en-US" b="1" u="sng" dirty="0"/>
              <a:t>Personalization</a:t>
            </a:r>
            <a:r>
              <a:rPr lang="en-US" b="1" dirty="0"/>
              <a:t>:  </a:t>
            </a:r>
            <a:r>
              <a:rPr lang="en-US" sz="2800" dirty="0"/>
              <a:t>Thinking that the negative behavior of others has something to do with you</a:t>
            </a:r>
          </a:p>
          <a:p>
            <a:pPr marL="0" indent="0">
              <a:buNone/>
            </a:pPr>
            <a:r>
              <a:rPr lang="en-US" sz="2800" dirty="0"/>
              <a:t>Ex:  “The Program Director cut me off.  It’s my fault for talking too slow.”</a:t>
            </a:r>
          </a:p>
        </p:txBody>
      </p:sp>
      <p:pic>
        <p:nvPicPr>
          <p:cNvPr id="1026" name="Picture 2" descr="Image result for mind reader">
            <a:extLst>
              <a:ext uri="{FF2B5EF4-FFF2-40B4-BE49-F238E27FC236}">
                <a16:creationId xmlns:a16="http://schemas.microsoft.com/office/drawing/2014/main" id="{DF69747F-C22F-42B1-9A74-9C5FF0676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2701631" cy="177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391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F6BA2-2DEE-4D0E-9608-EC5D5589D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5562600"/>
          </a:xfrm>
        </p:spPr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Overgeneralizing</a:t>
            </a:r>
            <a:r>
              <a:rPr lang="en-US" dirty="0"/>
              <a:t>:  Seeing a pattern or drawing broad conclusions based upon a single event.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“I barely passed my in-training exam. I’ll probably do the same on the next one.”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 That patient said I’m incompetent and asked for a new resident.  I bet that’ll happen a lot to me.”</a:t>
            </a:r>
          </a:p>
        </p:txBody>
      </p:sp>
    </p:spTree>
    <p:extLst>
      <p:ext uri="{BB962C8B-B14F-4D97-AF65-F5344CB8AC3E}">
        <p14:creationId xmlns:p14="http://schemas.microsoft.com/office/powerpoint/2010/main" val="3856361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1BCEE-A476-41B1-8940-BF192DDB5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" y="685800"/>
            <a:ext cx="9067800" cy="5486400"/>
          </a:xfrm>
        </p:spPr>
        <p:txBody>
          <a:bodyPr/>
          <a:lstStyle/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Mental filter</a:t>
            </a:r>
            <a:r>
              <a:rPr lang="en-US" b="1" dirty="0"/>
              <a:t>:  </a:t>
            </a:r>
            <a:r>
              <a:rPr lang="en-US" dirty="0"/>
              <a:t>Only paying attention to certain types of evidence.  Noticing only failures, not seeing successes.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Resident:  “My attending said he was impressed how calm I was during that delivery but that I need to be careful with the position of the infants shoulders.”  He’s going to give me a bad evaluation because I almost messed up that delivery.  </a:t>
            </a:r>
          </a:p>
        </p:txBody>
      </p:sp>
    </p:spTree>
    <p:extLst>
      <p:ext uri="{BB962C8B-B14F-4D97-AF65-F5344CB8AC3E}">
        <p14:creationId xmlns:p14="http://schemas.microsoft.com/office/powerpoint/2010/main" val="2822595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0E248-3FA2-4E7B-B0E3-D3901D27D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562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“</a:t>
            </a:r>
            <a:r>
              <a:rPr lang="en-US" b="1" u="sng" dirty="0"/>
              <a:t>Should” Statements</a:t>
            </a:r>
            <a:r>
              <a:rPr lang="en-US" b="1" dirty="0"/>
              <a:t>:  Using critical words to assess expectations about one’s actions.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Even though I’m in residency,		</a:t>
            </a:r>
          </a:p>
          <a:p>
            <a:pPr marL="0" indent="0">
              <a:buNone/>
            </a:pPr>
            <a:r>
              <a:rPr lang="en-US" sz="2800" dirty="0"/>
              <a:t> I </a:t>
            </a:r>
            <a:r>
              <a:rPr lang="en-US" sz="2800" i="1" dirty="0"/>
              <a:t>should</a:t>
            </a:r>
            <a:r>
              <a:rPr lang="en-US" sz="2800" dirty="0"/>
              <a:t> be a better friend to Becky</a:t>
            </a:r>
          </a:p>
          <a:p>
            <a:pPr marL="0" indent="0">
              <a:buNone/>
            </a:pPr>
            <a:r>
              <a:rPr lang="en-US" sz="2800" dirty="0"/>
              <a:t> who lives back home.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	I </a:t>
            </a:r>
            <a:r>
              <a:rPr lang="en-US" sz="2800" i="1" dirty="0"/>
              <a:t>shouldn’t </a:t>
            </a:r>
            <a:r>
              <a:rPr lang="en-US" sz="2800" dirty="0"/>
              <a:t>get so upset when a patient dies.</a:t>
            </a:r>
          </a:p>
          <a:p>
            <a:pPr marL="0" indent="0">
              <a:buNone/>
            </a:pPr>
            <a:r>
              <a:rPr lang="en-US" sz="2800" dirty="0"/>
              <a:t>		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	I </a:t>
            </a:r>
            <a:r>
              <a:rPr lang="en-US" sz="2800" i="1" dirty="0"/>
              <a:t>should actually be happy</a:t>
            </a:r>
            <a:r>
              <a:rPr lang="en-US" sz="2800" dirty="0"/>
              <a:t> that surgeon yelled at me.  It 	means he noticed me.  </a:t>
            </a:r>
          </a:p>
          <a:p>
            <a:pPr marL="0" indent="0">
              <a:buNone/>
            </a:pPr>
            <a:r>
              <a:rPr lang="en-US" sz="2800" dirty="0"/>
              <a:t>	</a:t>
            </a:r>
          </a:p>
          <a:p>
            <a:pPr marL="0" indent="0">
              <a:buNone/>
            </a:pPr>
            <a:r>
              <a:rPr lang="en-US" sz="2800" dirty="0"/>
              <a:t>		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050" name="Picture 2" descr="Image result for shame">
            <a:extLst>
              <a:ext uri="{FF2B5EF4-FFF2-40B4-BE49-F238E27FC236}">
                <a16:creationId xmlns:a16="http://schemas.microsoft.com/office/drawing/2014/main" id="{C116A5E0-20C7-49D2-AC93-907B1C0CF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025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1066800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7467600" cy="3124200"/>
          </a:xfrm>
        </p:spPr>
        <p:txBody>
          <a:bodyPr/>
          <a:lstStyle/>
          <a:p>
            <a:r>
              <a:rPr lang="en-US" dirty="0"/>
              <a:t>Speakers have no conflicts of interest to disclose</a:t>
            </a:r>
          </a:p>
        </p:txBody>
      </p:sp>
    </p:spTree>
    <p:extLst>
      <p:ext uri="{BB962C8B-B14F-4D97-AF65-F5344CB8AC3E}">
        <p14:creationId xmlns:p14="http://schemas.microsoft.com/office/powerpoint/2010/main" val="2127906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5D956-FBFA-4D3A-B196-C0FCDC51E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43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Cognitive Restructuring:       4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9C60D-6529-4E0C-A27E-0AFF8C770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62100"/>
            <a:ext cx="9144000" cy="4686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Teach patient about the connection</a:t>
            </a:r>
          </a:p>
          <a:p>
            <a:pPr marL="0" indent="0">
              <a:buNone/>
            </a:pPr>
            <a:r>
              <a:rPr lang="en-US" dirty="0"/>
              <a:t>between thoughts and feelings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Identify the thoughts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Examine the validity of the thoughts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Replace irrational or problematic thoughts with 	more functional thoughts</a:t>
            </a:r>
          </a:p>
        </p:txBody>
      </p:sp>
      <p:pic>
        <p:nvPicPr>
          <p:cNvPr id="3074" name="Picture 2" descr="Image result for cognitive">
            <a:extLst>
              <a:ext uri="{FF2B5EF4-FFF2-40B4-BE49-F238E27FC236}">
                <a16:creationId xmlns:a16="http://schemas.microsoft.com/office/drawing/2014/main" id="{8D87F612-9AC1-4E98-9DC9-D8C97AE1D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72818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727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EA809-6967-4A8F-883E-DD61507D0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638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u="sng" dirty="0"/>
              <a:t>Identify the unhelpful thoughts and beliefs      </a:t>
            </a:r>
          </a:p>
          <a:p>
            <a:pPr marL="0" indent="0">
              <a:buNone/>
            </a:pPr>
            <a:r>
              <a:rPr lang="en-US" sz="2800" dirty="0"/>
              <a:t>-Automatic thought is brief, applies to specific situations throughout the day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/>
              <a:t>-Intermediate beliefs are attitudes or rules that apply across situations.   The are conditional </a:t>
            </a:r>
          </a:p>
          <a:p>
            <a:pPr marL="0" indent="0">
              <a:buNone/>
            </a:pPr>
            <a:r>
              <a:rPr lang="en-US" sz="2800" dirty="0"/>
              <a:t>       “If I am thin, then I will be loved by others.”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-Dysfunctional core beliefs drive dysfunctional rules and thoughts. 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Example:  If core belief is “I am unlovable,” the conditional rule is that to change, and become thin, will make one lovable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44598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B71B4-F70E-4F8B-B057-4D4DA9ABD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09600"/>
            <a:ext cx="8763000" cy="5791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If I am thin, people will love me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Find the evidence </a:t>
            </a:r>
            <a:r>
              <a:rPr lang="en-US" dirty="0"/>
              <a:t>that does/does not</a:t>
            </a:r>
          </a:p>
          <a:p>
            <a:pPr marL="0" indent="0">
              <a:buNone/>
            </a:pPr>
            <a:r>
              <a:rPr lang="en-US" dirty="0"/>
              <a:t>support the thought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evidence is there		</a:t>
            </a:r>
          </a:p>
          <a:p>
            <a:pPr marL="0" indent="0">
              <a:buNone/>
            </a:pPr>
            <a:r>
              <a:rPr lang="en-US" dirty="0"/>
              <a:t> that this is true?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Explore Alternative Thoughts</a:t>
            </a:r>
          </a:p>
          <a:p>
            <a:pPr marL="0" indent="0">
              <a:buNone/>
            </a:pPr>
            <a:r>
              <a:rPr lang="en-US" dirty="0"/>
              <a:t>I’d like you to take a moment and think about this.  What are the qualities in others that contribute to </a:t>
            </a:r>
            <a:r>
              <a:rPr lang="en-US" i="1" dirty="0"/>
              <a:t>your</a:t>
            </a:r>
            <a:r>
              <a:rPr lang="en-US" dirty="0"/>
              <a:t> love for them? 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EE3930-B1C1-4A21-A4DA-727C0ACC8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133600"/>
            <a:ext cx="4038600" cy="242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82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632FD-CC48-4B21-A99A-53DDCD703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7150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CHALLENGE NEGATIVE THINKING</a:t>
            </a:r>
          </a:p>
          <a:p>
            <a:r>
              <a:rPr lang="en-US" b="1" dirty="0"/>
              <a:t>Questions to ask yourself to help challenge your negative thoughts</a:t>
            </a:r>
          </a:p>
          <a:p>
            <a:r>
              <a:rPr lang="en-US" b="1" dirty="0"/>
              <a:t>or self-talk:</a:t>
            </a:r>
          </a:p>
          <a:p>
            <a:r>
              <a:rPr lang="en-US" dirty="0"/>
              <a:t>Am I falling into a thinking trap (e.g., </a:t>
            </a:r>
            <a:r>
              <a:rPr lang="en-US" i="1" dirty="0"/>
              <a:t>catastrophizing </a:t>
            </a:r>
            <a:r>
              <a:rPr lang="en-US" dirty="0"/>
              <a:t>or </a:t>
            </a:r>
            <a:r>
              <a:rPr lang="en-US" i="1" dirty="0"/>
              <a:t>overestimating</a:t>
            </a:r>
          </a:p>
          <a:p>
            <a:r>
              <a:rPr lang="en-US" i="1" dirty="0"/>
              <a:t>danger</a:t>
            </a:r>
            <a:r>
              <a:rPr lang="en-US" dirty="0"/>
              <a:t>)?</a:t>
            </a:r>
          </a:p>
          <a:p>
            <a:r>
              <a:rPr lang="en-US" dirty="0"/>
              <a:t>What is the evidence that this thought is true? What is the evidence that</a:t>
            </a:r>
          </a:p>
          <a:p>
            <a:r>
              <a:rPr lang="en-US" dirty="0"/>
              <a:t>this thought is not true?</a:t>
            </a:r>
          </a:p>
          <a:p>
            <a:r>
              <a:rPr lang="en-US" dirty="0"/>
              <a:t>Have I confused a thought with a fact?</a:t>
            </a:r>
          </a:p>
          <a:p>
            <a:r>
              <a:rPr lang="en-US" dirty="0"/>
              <a:t>What would I tell a friend if he/she had the same thought?</a:t>
            </a:r>
          </a:p>
          <a:p>
            <a:r>
              <a:rPr lang="en-US" dirty="0"/>
              <a:t>What would a friend say about my thought?</a:t>
            </a:r>
          </a:p>
          <a:p>
            <a:r>
              <a:rPr lang="en-US" dirty="0"/>
              <a:t>Am I 100% sure that ___________will happen?</a:t>
            </a:r>
          </a:p>
          <a:p>
            <a:r>
              <a:rPr lang="en-US" dirty="0"/>
              <a:t>How many times has __________happened before?</a:t>
            </a:r>
          </a:p>
          <a:p>
            <a:r>
              <a:rPr lang="en-US" dirty="0"/>
              <a:t>Is __________so important that my future depends on it?</a:t>
            </a:r>
          </a:p>
          <a:p>
            <a:r>
              <a:rPr lang="en-US" dirty="0"/>
              <a:t>What is the worst that could happen?</a:t>
            </a:r>
          </a:p>
          <a:p>
            <a:r>
              <a:rPr lang="en-US" dirty="0"/>
              <a:t>If it did happen, what could I do to cope with or handle it?</a:t>
            </a:r>
          </a:p>
          <a:p>
            <a:r>
              <a:rPr lang="en-US" dirty="0"/>
              <a:t>Is my judgment based on the way I feel instead of facts?</a:t>
            </a:r>
          </a:p>
          <a:p>
            <a:r>
              <a:rPr lang="en-US" dirty="0"/>
              <a:t>Am I confusing “possibility” with “certainty”? It may be possible,</a:t>
            </a:r>
          </a:p>
          <a:p>
            <a:r>
              <a:rPr lang="en-US" dirty="0"/>
              <a:t>but is it likely?</a:t>
            </a:r>
          </a:p>
        </p:txBody>
      </p:sp>
    </p:spTree>
    <p:extLst>
      <p:ext uri="{BB962C8B-B14F-4D97-AF65-F5344CB8AC3E}">
        <p14:creationId xmlns:p14="http://schemas.microsoft.com/office/powerpoint/2010/main" val="900477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61A0B-94C3-425E-8B25-A345CF89F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556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Unhelpful Thinking Styles</a:t>
            </a:r>
          </a:p>
          <a:p>
            <a:pPr marL="0" indent="0">
              <a:buNone/>
            </a:pPr>
            <a:r>
              <a:rPr lang="en-US" sz="6600" dirty="0"/>
              <a:t>Ball				</a:t>
            </a:r>
          </a:p>
          <a:p>
            <a:pPr marL="0" indent="0">
              <a:buNone/>
            </a:pPr>
            <a:r>
              <a:rPr lang="en-US" sz="6600" dirty="0"/>
              <a:t>Toss </a:t>
            </a:r>
          </a:p>
          <a:p>
            <a:pPr marL="0" indent="0">
              <a:buNone/>
            </a:pPr>
            <a:r>
              <a:rPr lang="en-US" sz="6600" dirty="0"/>
              <a:t>Activity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EDB93-4916-4340-ACFE-3E4C8389D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2" y="1800509"/>
            <a:ext cx="5691188" cy="42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178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4A05E-2B53-423A-955B-59B04DCF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4267200" cy="5459016"/>
          </a:xfrm>
        </p:spPr>
        <p:txBody>
          <a:bodyPr>
            <a:normAutofit/>
          </a:bodyPr>
          <a:lstStyle/>
          <a:p>
            <a:r>
              <a:rPr lang="en-US" dirty="0"/>
              <a:t>Positive </a:t>
            </a:r>
            <a:br>
              <a:rPr lang="en-US" dirty="0"/>
            </a:br>
            <a:r>
              <a:rPr lang="en-US" dirty="0"/>
              <a:t>Thought Replacement Activity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A7034C-A924-4930-AACA-BA0B6BFDE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99492"/>
            <a:ext cx="4000500" cy="5459016"/>
          </a:xfrm>
        </p:spPr>
      </p:pic>
    </p:spTree>
    <p:extLst>
      <p:ext uri="{BB962C8B-B14F-4D97-AF65-F5344CB8AC3E}">
        <p14:creationId xmlns:p14="http://schemas.microsoft.com/office/powerpoint/2010/main" val="1144017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85E0-DC3A-49D7-B6B3-229212DB0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33400"/>
            <a:ext cx="8991600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3330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D6D53-0D2C-4FCE-860E-46D4A929A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232818"/>
            <a:ext cx="7086600" cy="2392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presentation does not contain distressing or traumatic content, images, or activities</a:t>
            </a:r>
          </a:p>
        </p:txBody>
      </p:sp>
    </p:spTree>
    <p:extLst>
      <p:ext uri="{BB962C8B-B14F-4D97-AF65-F5344CB8AC3E}">
        <p14:creationId xmlns:p14="http://schemas.microsoft.com/office/powerpoint/2010/main" val="391363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Goals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3999" cy="4343400"/>
          </a:xfrm>
        </p:spPr>
        <p:txBody>
          <a:bodyPr>
            <a:normAutofit/>
          </a:bodyPr>
          <a:lstStyle/>
          <a:p>
            <a:r>
              <a:rPr lang="en-US" dirty="0"/>
              <a:t>Identify the key concepts behind Cognitive Behavioral Therapy</a:t>
            </a:r>
          </a:p>
          <a:p>
            <a:r>
              <a:rPr lang="en-US" dirty="0"/>
              <a:t>Learn 10 Unhelpful Thinking Styles and apply Cognitive Behavioral Therapy exercises</a:t>
            </a:r>
          </a:p>
          <a:p>
            <a:r>
              <a:rPr lang="en-US" dirty="0"/>
              <a:t>Learn how to teach brief evidence based Cognitive Behavioral Therapy techniques in didactics utilizing an interactive approach</a:t>
            </a:r>
          </a:p>
        </p:txBody>
      </p:sp>
    </p:spTree>
    <p:extLst>
      <p:ext uri="{BB962C8B-B14F-4D97-AF65-F5344CB8AC3E}">
        <p14:creationId xmlns:p14="http://schemas.microsoft.com/office/powerpoint/2010/main" val="298118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9D3CD-DE16-4602-8816-41BFF6861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4495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Behavioral Therapy (CBT)</a:t>
            </a:r>
          </a:p>
          <a:p>
            <a:pPr marL="0" indent="0" algn="ctr">
              <a:buNone/>
            </a:pP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Basics……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9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DA89B-679C-4ED3-92FD-16D1BFFA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Aaron Beck, 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5FC18-34ED-4D16-AE20-EC053F3DB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68400"/>
            <a:ext cx="9067800" cy="47797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Professor in the Department of Psychiatry at the University of Pennsylvania.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Father of Cognitive Therapy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Published more than 600 scholarly articles and 25 books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Developed widely-used assessment scales.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4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C6761-899B-401D-936C-5081CB498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85800"/>
            <a:ext cx="9067800" cy="5486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Behavioral Therapy (CBT) 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classification of psychotherapy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social learning theory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 how thoughts interact with emotions and actions 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Depression, anxiety, and anger can be exacerbated (or maintained) by exaggerated or biased thoughts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are modified by reducing erroneous thoughts.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learn to recognize their style of thinking and modify it through the use of evidence and logic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8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403DD-4B8E-4906-B098-6DC68BBA0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09600"/>
            <a:ext cx="9067800" cy="62484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11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Behavioral Therapy</a:t>
            </a:r>
          </a:p>
          <a:p>
            <a:pPr marL="0" indent="0">
              <a:buNone/>
            </a:pPr>
            <a:endParaRPr lang="en-US" sz="1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Brief and Time Limited</a:t>
            </a:r>
          </a:p>
          <a:p>
            <a:pPr marL="0" indent="0">
              <a:buNone/>
            </a:pP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CBT  is instructional</a:t>
            </a:r>
          </a:p>
          <a:p>
            <a:pPr marL="0" indent="0">
              <a:buNone/>
            </a:pP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assignments</a:t>
            </a:r>
          </a:p>
          <a:p>
            <a:pPr marL="0" indent="0">
              <a:buNone/>
            </a:pP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Centered   </a:t>
            </a:r>
          </a:p>
          <a:p>
            <a:pPr marL="0" indent="0">
              <a:buNone/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happening with the patient in the</a:t>
            </a:r>
          </a:p>
          <a:p>
            <a:pPr marL="0" indent="0">
              <a:buNone/>
            </a:pP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“here and now?”</a:t>
            </a:r>
          </a:p>
          <a:p>
            <a:pPr marL="0" indent="0">
              <a:buNone/>
            </a:pPr>
            <a:endParaRPr 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2D8779-F1E0-4DD2-BE53-6183AC4F0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057400"/>
            <a:ext cx="2362200" cy="271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7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33C30-2CC0-42DA-A052-28C568287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762000"/>
            <a:ext cx="9067800" cy="5486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of problems that are appropriate for Brief CBT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Adjustment, anxiety, depression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Targets specific symptoms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(e.g., depressive thinking)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Promotes lifestyle changes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(e.g., problem solving, relaxation)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in primary care setting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C:\Users\rogerslm\AppData\Local\Microsoft\Windows\Temporary Internet Files\Content.IE5\9IA5UGL1\MP900448669[1].jpg">
            <a:extLst>
              <a:ext uri="{FF2B5EF4-FFF2-40B4-BE49-F238E27FC236}">
                <a16:creationId xmlns:a16="http://schemas.microsoft.com/office/drawing/2014/main" id="{FE6690EB-A1CF-4D92-A0A4-C211C746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05000"/>
            <a:ext cx="2743940" cy="384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402530"/>
      </p:ext>
    </p:extLst>
  </p:cSld>
  <p:clrMapOvr>
    <a:masterClrMapping/>
  </p:clrMapOvr>
</p:sld>
</file>

<file path=ppt/theme/theme1.xml><?xml version="1.0" encoding="utf-8"?>
<a:theme xmlns:a="http://schemas.openxmlformats.org/drawingml/2006/main" name="forum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EAB4B00DA22C468FC811C3E2E8390B" ma:contentTypeVersion="15" ma:contentTypeDescription="Create a new document." ma:contentTypeScope="" ma:versionID="ae642e38c585eab872f9727ee36d76c6">
  <xsd:schema xmlns:xsd="http://www.w3.org/2001/XMLSchema" xmlns:xs="http://www.w3.org/2001/XMLSchema" xmlns:p="http://schemas.microsoft.com/office/2006/metadata/properties" xmlns:ns1="http://schemas.microsoft.com/sharepoint/v3" xmlns:ns3="6aaeab15-9aeb-48d7-854c-9e2ea7d6ff59" xmlns:ns4="ab4c3e96-0c22-4be8-8dd7-72c823641a84" targetNamespace="http://schemas.microsoft.com/office/2006/metadata/properties" ma:root="true" ma:fieldsID="805efb8f39ba7b05b974d421c34e8df5" ns1:_="" ns3:_="" ns4:_="">
    <xsd:import namespace="http://schemas.microsoft.com/sharepoint/v3"/>
    <xsd:import namespace="6aaeab15-9aeb-48d7-854c-9e2ea7d6ff59"/>
    <xsd:import namespace="ab4c3e96-0c22-4be8-8dd7-72c823641a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eab15-9aeb-48d7-854c-9e2ea7d6ff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c3e96-0c22-4be8-8dd7-72c823641a8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AB44B2-FFFA-4285-8B9B-5EBC07D41DE7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ab4c3e96-0c22-4be8-8dd7-72c823641a84"/>
    <ds:schemaRef ds:uri="http://purl.org/dc/elements/1.1/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6aaeab15-9aeb-48d7-854c-9e2ea7d6ff5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F620B1-4308-4A9A-A0D4-BEFCC03DD8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D6AAFC-3795-434C-B7DA-8CB088D482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aaeab15-9aeb-48d7-854c-9e2ea7d6ff59"/>
    <ds:schemaRef ds:uri="ab4c3e96-0c22-4be8-8dd7-72c823641a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10601</TotalTime>
  <Words>997</Words>
  <Application>Microsoft Office PowerPoint</Application>
  <PresentationFormat>On-screen Show (4:3)</PresentationFormat>
  <Paragraphs>207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forum2014</vt:lpstr>
      <vt:lpstr>Cognitive Behavioral Therapy? But I’m Not a Therapist!  I Don’t Have Time for This!</vt:lpstr>
      <vt:lpstr>Disclosures</vt:lpstr>
      <vt:lpstr>PowerPoint Presentation</vt:lpstr>
      <vt:lpstr>Goals and Objectives</vt:lpstr>
      <vt:lpstr>PowerPoint Presentation</vt:lpstr>
      <vt:lpstr>Aaron Beck, MD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Unhelpful Thinking Styles/ Cognitive Distortions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Cognitive Restructuring:       4 Steps</vt:lpstr>
      <vt:lpstr>PowerPoint Presentation</vt:lpstr>
      <vt:lpstr>PowerPoint Presentation</vt:lpstr>
      <vt:lpstr>PowerPoint Presentation</vt:lpstr>
      <vt:lpstr>PowerPoint Presentation</vt:lpstr>
      <vt:lpstr>Positive  Thought Replacement Activity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Radjenovich, MaryEllen</dc:creator>
  <cp:lastModifiedBy>Rogers, Lynn</cp:lastModifiedBy>
  <cp:revision>56</cp:revision>
  <dcterms:created xsi:type="dcterms:W3CDTF">2014-07-22T20:27:04Z</dcterms:created>
  <dcterms:modified xsi:type="dcterms:W3CDTF">2019-09-04T18:39:47Z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0x010100B2EAB4B00DA22C468FC811C3E2E8390B</vt:lpwstr>
  </property>
</Properties>
</file>