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61" r:id="rId3"/>
    <p:sldId id="269" r:id="rId4"/>
    <p:sldId id="270" r:id="rId5"/>
    <p:sldId id="271" r:id="rId6"/>
    <p:sldId id="272" r:id="rId7"/>
    <p:sldId id="262" r:id="rId8"/>
    <p:sldId id="273" r:id="rId9"/>
    <p:sldId id="274" r:id="rId10"/>
    <p:sldId id="277" r:id="rId11"/>
    <p:sldId id="275" r:id="rId12"/>
    <p:sldId id="263" r:id="rId13"/>
    <p:sldId id="264" r:id="rId14"/>
    <p:sldId id="265" r:id="rId15"/>
    <p:sldId id="266" r:id="rId16"/>
  </p:sldIdLst>
  <p:sldSz cx="12188825"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15620"/>
    <p:restoredTop sz="94660"/>
  </p:normalViewPr>
  <p:slideViewPr>
    <p:cSldViewPr>
      <p:cViewPr varScale="1">
        <p:scale>
          <a:sx n="82" d="100"/>
          <a:sy n="82" d="100"/>
        </p:scale>
        <p:origin x="1190" y="67"/>
      </p:cViewPr>
      <p:guideLst>
        <p:guide orient="horz" pos="2160"/>
        <p:guide pos="3839"/>
      </p:guideLst>
    </p:cSldViewPr>
  </p:slideViewPr>
  <p:notesTextViewPr>
    <p:cViewPr>
      <p:scale>
        <a:sx n="1" d="1"/>
        <a:sy n="1" d="1"/>
      </p:scale>
      <p:origin x="0" y="0"/>
    </p:cViewPr>
  </p:notesTextViewPr>
  <p:sorterViewPr>
    <p:cViewPr>
      <p:scale>
        <a:sx n="100" d="100"/>
        <a:sy n="100" d="100"/>
      </p:scale>
      <p:origin x="0" y="5748"/>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F0D0EA1-186D-42BB-AE6D-92D862308D43}" type="slidenum">
              <a:rPr lang="en-US"/>
              <a:pPr/>
              <a:t>‹#›</a:t>
            </a:fld>
            <a:endParaRPr lang="en-US"/>
          </a:p>
        </p:txBody>
      </p:sp>
    </p:spTree>
    <p:extLst>
      <p:ext uri="{BB962C8B-B14F-4D97-AF65-F5344CB8AC3E}">
        <p14:creationId xmlns:p14="http://schemas.microsoft.com/office/powerpoint/2010/main" val="3056821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89BEBA-59C9-44F8-B95F-7ABF5350FF90}" type="slidenum">
              <a:rPr lang="en-US"/>
              <a:pPr/>
              <a:t>‹#›</a:t>
            </a:fld>
            <a:endParaRPr lang="en-US"/>
          </a:p>
        </p:txBody>
      </p:sp>
    </p:spTree>
    <p:extLst>
      <p:ext uri="{BB962C8B-B14F-4D97-AF65-F5344CB8AC3E}">
        <p14:creationId xmlns:p14="http://schemas.microsoft.com/office/powerpoint/2010/main" val="42403915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F19268-0D2F-41CA-B37C-CE675E3046C9}" type="slidenum">
              <a:rPr lang="en-US"/>
              <a:pPr/>
              <a:t>1</a:t>
            </a:fld>
            <a:endParaRPr lang="en-US"/>
          </a:p>
        </p:txBody>
      </p:sp>
      <p:sp>
        <p:nvSpPr>
          <p:cNvPr id="9218" name="Rectangle 2"/>
          <p:cNvSpPr>
            <a:spLocks noGrp="1" noRot="1" noChangeAspect="1" noChangeArrowheads="1" noTextEdit="1"/>
          </p:cNvSpPr>
          <p:nvPr>
            <p:ph type="sldImg"/>
          </p:nvPr>
        </p:nvSpPr>
        <p:spPr>
          <a:xfrm>
            <a:off x="382588" y="685800"/>
            <a:ext cx="6092825" cy="3429000"/>
          </a:xfrm>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blackWhite">
      <p:bgPr>
        <a:solidFill>
          <a:schemeClr val="bg1"/>
        </a:solidFill>
        <a:effectLst/>
      </p:bgPr>
    </p:bg>
    <p:spTree>
      <p:nvGrpSpPr>
        <p:cNvPr id="1" name=""/>
        <p:cNvGrpSpPr/>
        <p:nvPr/>
      </p:nvGrpSpPr>
      <p:grpSpPr>
        <a:xfrm>
          <a:off x="0" y="0"/>
          <a:ext cx="0" cy="0"/>
          <a:chOff x="0" y="0"/>
          <a:chExt cx="0" cy="0"/>
        </a:xfrm>
      </p:grpSpPr>
      <p:pic>
        <p:nvPicPr>
          <p:cNvPr id="3082" name="Picture 10" descr="brand ppt_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914162" y="2130426"/>
            <a:ext cx="10360501" cy="1470025"/>
          </a:xfrm>
        </p:spPr>
        <p:txBody>
          <a:bodyPr/>
          <a:lstStyle>
            <a:lvl1pPr>
              <a:defRPr sz="4300">
                <a:solidFill>
                  <a:schemeClr val="bg1"/>
                </a:solidFill>
              </a:defRPr>
            </a:lvl1pPr>
          </a:lstStyle>
          <a:p>
            <a:pPr lvl="0"/>
            <a:r>
              <a:rPr lang="en-US" noProof="0"/>
              <a:t>Click to edit Master title style</a:t>
            </a:r>
          </a:p>
        </p:txBody>
      </p:sp>
      <p:sp>
        <p:nvSpPr>
          <p:cNvPr id="3076" name="Rectangle 4"/>
          <p:cNvSpPr>
            <a:spLocks noGrp="1" noChangeArrowheads="1"/>
          </p:cNvSpPr>
          <p:nvPr>
            <p:ph type="subTitle" idx="1"/>
          </p:nvPr>
        </p:nvSpPr>
        <p:spPr>
          <a:xfrm>
            <a:off x="1828324" y="3886200"/>
            <a:ext cx="8532178" cy="1752600"/>
          </a:xfrm>
        </p:spPr>
        <p:txBody>
          <a:bodyPr/>
          <a:lstStyle>
            <a:lvl1pPr marL="0" indent="0" algn="ctr">
              <a:buFontTx/>
              <a:buNone/>
              <a:defRPr sz="2600">
                <a:solidFill>
                  <a:schemeClr val="bg1"/>
                </a:solidFill>
                <a:latin typeface="Garamond" pitchFamily="18" charset="0"/>
              </a:defRPr>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9A0E7D5-2386-4BF2-BEDB-F9EEAF3E0F35}" type="slidenum">
              <a:rPr lang="en-US"/>
              <a:pPr/>
              <a:t>‹#›</a:t>
            </a:fld>
            <a:endParaRPr lang="en-US"/>
          </a:p>
        </p:txBody>
      </p:sp>
    </p:spTree>
    <p:extLst>
      <p:ext uri="{BB962C8B-B14F-4D97-AF65-F5344CB8AC3E}">
        <p14:creationId xmlns:p14="http://schemas.microsoft.com/office/powerpoint/2010/main" val="402236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0718" y="274639"/>
            <a:ext cx="281866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721" y="274639"/>
            <a:ext cx="8252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875397B-C1FD-409D-84CA-BDF98B23402D}" type="slidenum">
              <a:rPr lang="en-US"/>
              <a:pPr/>
              <a:t>‹#›</a:t>
            </a:fld>
            <a:endParaRPr lang="en-US"/>
          </a:p>
        </p:txBody>
      </p:sp>
    </p:spTree>
    <p:extLst>
      <p:ext uri="{BB962C8B-B14F-4D97-AF65-F5344CB8AC3E}">
        <p14:creationId xmlns:p14="http://schemas.microsoft.com/office/powerpoint/2010/main" val="1492958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721" y="274639"/>
            <a:ext cx="1127466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203147" y="6381750"/>
            <a:ext cx="711015" cy="476250"/>
          </a:xfrm>
        </p:spPr>
        <p:txBody>
          <a:bodyPr/>
          <a:lstStyle>
            <a:lvl1pPr>
              <a:defRPr/>
            </a:lvl1pPr>
          </a:lstStyle>
          <a:p>
            <a:fld id="{543AB522-D0C9-4EC7-8854-1D98DD2637B6}" type="slidenum">
              <a:rPr lang="en-US"/>
              <a:pPr/>
              <a:t>‹#›</a:t>
            </a:fld>
            <a:endParaRPr lang="en-US"/>
          </a:p>
        </p:txBody>
      </p:sp>
    </p:spTree>
    <p:extLst>
      <p:ext uri="{BB962C8B-B14F-4D97-AF65-F5344CB8AC3E}">
        <p14:creationId xmlns:p14="http://schemas.microsoft.com/office/powerpoint/2010/main" val="3069418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334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334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334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334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334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33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F25531C-F3B7-4618-9A07-E14445AD441B}" type="slidenum">
              <a:rPr lang="en-US"/>
              <a:pPr/>
              <a:t>‹#›</a:t>
            </a:fld>
            <a:endParaRPr lang="en-US"/>
          </a:p>
        </p:txBody>
      </p:sp>
    </p:spTree>
    <p:extLst>
      <p:ext uri="{BB962C8B-B14F-4D97-AF65-F5344CB8AC3E}">
        <p14:creationId xmlns:p14="http://schemas.microsoft.com/office/powerpoint/2010/main" val="33160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093742C1-DE04-44DB-9E21-73AB9B4297C7}" type="slidenum">
              <a:rPr lang="en-US"/>
              <a:pPr/>
              <a:t>‹#›</a:t>
            </a:fld>
            <a:endParaRPr lang="en-US"/>
          </a:p>
        </p:txBody>
      </p:sp>
    </p:spTree>
    <p:extLst>
      <p:ext uri="{BB962C8B-B14F-4D97-AF65-F5344CB8AC3E}">
        <p14:creationId xmlns:p14="http://schemas.microsoft.com/office/powerpoint/2010/main" val="182159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721" y="1600201"/>
            <a:ext cx="553575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3626" y="1600201"/>
            <a:ext cx="553575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9C23272A-A81E-4761-AEE7-A2A50D1A824C}" type="slidenum">
              <a:rPr lang="en-US"/>
              <a:pPr/>
              <a:t>‹#›</a:t>
            </a:fld>
            <a:endParaRPr lang="en-US"/>
          </a:p>
        </p:txBody>
      </p:sp>
    </p:spTree>
    <p:extLst>
      <p:ext uri="{BB962C8B-B14F-4D97-AF65-F5344CB8AC3E}">
        <p14:creationId xmlns:p14="http://schemas.microsoft.com/office/powerpoint/2010/main" val="3381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C21EA65-0E8D-4E87-9D3C-61AC39E0E524}" type="slidenum">
              <a:rPr lang="en-US"/>
              <a:pPr/>
              <a:t>‹#›</a:t>
            </a:fld>
            <a:endParaRPr lang="en-US"/>
          </a:p>
        </p:txBody>
      </p:sp>
    </p:spTree>
    <p:extLst>
      <p:ext uri="{BB962C8B-B14F-4D97-AF65-F5344CB8AC3E}">
        <p14:creationId xmlns:p14="http://schemas.microsoft.com/office/powerpoint/2010/main" val="78939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05EB041-ED23-4471-A775-3B165D8EC509}" type="slidenum">
              <a:rPr lang="en-US"/>
              <a:pPr/>
              <a:t>‹#›</a:t>
            </a:fld>
            <a:endParaRPr lang="en-US"/>
          </a:p>
        </p:txBody>
      </p:sp>
    </p:spTree>
    <p:extLst>
      <p:ext uri="{BB962C8B-B14F-4D97-AF65-F5344CB8AC3E}">
        <p14:creationId xmlns:p14="http://schemas.microsoft.com/office/powerpoint/2010/main" val="240267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F02E7CB-E5B4-4522-BFE5-D1AB0BA01EA6}" type="slidenum">
              <a:rPr lang="en-US"/>
              <a:pPr/>
              <a:t>‹#›</a:t>
            </a:fld>
            <a:endParaRPr lang="en-US"/>
          </a:p>
        </p:txBody>
      </p:sp>
    </p:spTree>
    <p:extLst>
      <p:ext uri="{BB962C8B-B14F-4D97-AF65-F5344CB8AC3E}">
        <p14:creationId xmlns:p14="http://schemas.microsoft.com/office/powerpoint/2010/main" val="209536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085F8A9-A22B-4E52-9689-D1C790C4C3DA}" type="slidenum">
              <a:rPr lang="en-US"/>
              <a:pPr/>
              <a:t>‹#›</a:t>
            </a:fld>
            <a:endParaRPr lang="en-US"/>
          </a:p>
        </p:txBody>
      </p:sp>
    </p:spTree>
    <p:extLst>
      <p:ext uri="{BB962C8B-B14F-4D97-AF65-F5344CB8AC3E}">
        <p14:creationId xmlns:p14="http://schemas.microsoft.com/office/powerpoint/2010/main" val="411846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8C07190-35DA-4B4D-80A9-BB848C9A2607}" type="slidenum">
              <a:rPr lang="en-US"/>
              <a:pPr/>
              <a:t>‹#›</a:t>
            </a:fld>
            <a:endParaRPr lang="en-US"/>
          </a:p>
        </p:txBody>
      </p:sp>
    </p:spTree>
    <p:extLst>
      <p:ext uri="{BB962C8B-B14F-4D97-AF65-F5344CB8AC3E}">
        <p14:creationId xmlns:p14="http://schemas.microsoft.com/office/powerpoint/2010/main" val="144142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brand ppt_INTERIO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04721" y="274638"/>
            <a:ext cx="112746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721" y="1600201"/>
            <a:ext cx="112746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6" name="Rectangle 12"/>
          <p:cNvSpPr>
            <a:spLocks noGrp="1" noChangeArrowheads="1"/>
          </p:cNvSpPr>
          <p:nvPr>
            <p:ph type="sldNum" sz="quarter" idx="4"/>
          </p:nvPr>
        </p:nvSpPr>
        <p:spPr bwMode="auto">
          <a:xfrm>
            <a:off x="203147" y="6381750"/>
            <a:ext cx="71101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40AFF801-4D52-4516-B766-8E24031359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Lst>
  <p:hf hdr="0" ftr="0" dt="0"/>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 Easing the Transition to Citizenship: </a:t>
            </a:r>
            <a:br>
              <a:rPr lang="en-US" dirty="0"/>
            </a:br>
            <a:r>
              <a:rPr lang="en-US" dirty="0"/>
              <a:t>The N-648</a:t>
            </a:r>
          </a:p>
        </p:txBody>
      </p:sp>
      <p:sp>
        <p:nvSpPr>
          <p:cNvPr id="2051" name="Rectangle 3"/>
          <p:cNvSpPr>
            <a:spLocks noGrp="1" noChangeArrowheads="1"/>
          </p:cNvSpPr>
          <p:nvPr>
            <p:ph type="subTitle" idx="1"/>
          </p:nvPr>
        </p:nvSpPr>
        <p:spPr/>
        <p:txBody>
          <a:bodyPr/>
          <a:lstStyle/>
          <a:p>
            <a:r>
              <a:rPr lang="en-US" dirty="0"/>
              <a:t>Paula Mahon, MD</a:t>
            </a:r>
          </a:p>
          <a:p>
            <a:r>
              <a:rPr lang="en-US" dirty="0"/>
              <a:t>Health Care for the Homeless, Manchester NH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9641" y="202504"/>
            <a:ext cx="11625198" cy="5876794"/>
            <a:chOff x="340790" y="-152400"/>
            <a:chExt cx="11625198" cy="5876794"/>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76" t="17522" r="5172"/>
            <a:stretch/>
          </p:blipFill>
          <p:spPr bwMode="auto">
            <a:xfrm>
              <a:off x="340790" y="-152400"/>
              <a:ext cx="11586575" cy="57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076" t="66302" r="4872" b="16899"/>
            <a:stretch/>
          </p:blipFill>
          <p:spPr bwMode="auto">
            <a:xfrm>
              <a:off x="379412" y="4559474"/>
              <a:ext cx="11586576" cy="11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0380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7116" y="457200"/>
            <a:ext cx="11636679" cy="5589219"/>
            <a:chOff x="704501" y="1087676"/>
            <a:chExt cx="11636679" cy="5589219"/>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549" t="57685" r="5016" b="30950"/>
            <a:stretch/>
          </p:blipFill>
          <p:spPr bwMode="auto">
            <a:xfrm>
              <a:off x="704501" y="5888799"/>
              <a:ext cx="11636679" cy="788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80" t="24070" r="5557" b="6247"/>
            <a:stretch/>
          </p:blipFill>
          <p:spPr bwMode="auto">
            <a:xfrm>
              <a:off x="711308" y="1087676"/>
              <a:ext cx="11548997" cy="483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0380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4535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82635" y="111284"/>
            <a:ext cx="11023229" cy="6209423"/>
            <a:chOff x="361131" y="111284"/>
            <a:chExt cx="8458200" cy="6691752"/>
          </a:xfrm>
        </p:grpSpPr>
        <p:grpSp>
          <p:nvGrpSpPr>
            <p:cNvPr id="10" name="Group 9"/>
            <p:cNvGrpSpPr/>
            <p:nvPr/>
          </p:nvGrpSpPr>
          <p:grpSpPr>
            <a:xfrm>
              <a:off x="361131" y="111284"/>
              <a:ext cx="8458200" cy="6691752"/>
              <a:chOff x="361131" y="111284"/>
              <a:chExt cx="8458200" cy="6691752"/>
            </a:xfrm>
          </p:grpSpPr>
          <p:grpSp>
            <p:nvGrpSpPr>
              <p:cNvPr id="2" name="Group 1"/>
              <p:cNvGrpSpPr/>
              <p:nvPr/>
            </p:nvGrpSpPr>
            <p:grpSpPr>
              <a:xfrm>
                <a:off x="361131" y="111284"/>
                <a:ext cx="8458200" cy="6691752"/>
                <a:chOff x="450850" y="-914400"/>
                <a:chExt cx="8465820" cy="6912153"/>
              </a:xfrm>
            </p:grpSpPr>
            <p:pic>
              <p:nvPicPr>
                <p:cNvPr id="4099"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176" t="12869" r="1312" b="5130"/>
                <a:stretch/>
              </p:blipFill>
              <p:spPr bwMode="auto">
                <a:xfrm>
                  <a:off x="450850" y="-914400"/>
                  <a:ext cx="8458200"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1274" t="13306" r="1216" b="2937"/>
                <a:stretch/>
              </p:blipFill>
              <p:spPr bwMode="auto">
                <a:xfrm>
                  <a:off x="458470" y="2168390"/>
                  <a:ext cx="8458200" cy="382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5257800" y="6051030"/>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13"/>
              <p:cNvSpPr/>
              <p:nvPr/>
            </p:nvSpPr>
            <p:spPr>
              <a:xfrm>
                <a:off x="6949190" y="6051030"/>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 name="Group 6"/>
            <p:cNvGrpSpPr/>
            <p:nvPr/>
          </p:nvGrpSpPr>
          <p:grpSpPr>
            <a:xfrm>
              <a:off x="5177854" y="5860530"/>
              <a:ext cx="2570810" cy="609600"/>
              <a:chOff x="5170360" y="5867400"/>
              <a:chExt cx="2570810" cy="609600"/>
            </a:xfrm>
          </p:grpSpPr>
          <p:sp>
            <p:nvSpPr>
              <p:cNvPr id="4" name="Oval 3"/>
              <p:cNvSpPr/>
              <p:nvPr/>
            </p:nvSpPr>
            <p:spPr>
              <a:xfrm>
                <a:off x="5181600" y="5867400"/>
                <a:ext cx="838200" cy="609600"/>
              </a:xfrm>
              <a:prstGeom prst="ellipse">
                <a:avLst/>
              </a:prstGeom>
              <a:solidFill>
                <a:srgbClr val="FFFF00">
                  <a:alpha val="65000"/>
                </a:srgbClr>
              </a:solid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Oval 8"/>
              <p:cNvSpPr/>
              <p:nvPr/>
            </p:nvSpPr>
            <p:spPr>
              <a:xfrm>
                <a:off x="6858000" y="5867400"/>
                <a:ext cx="838200" cy="609600"/>
              </a:xfrm>
              <a:prstGeom prst="ellipse">
                <a:avLst/>
              </a:prstGeom>
              <a:solidFill>
                <a:srgbClr val="FFFF00">
                  <a:alpha val="65000"/>
                </a:srgbClr>
              </a:solid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TextBox 5"/>
              <p:cNvSpPr txBox="1"/>
              <p:nvPr/>
            </p:nvSpPr>
            <p:spPr>
              <a:xfrm>
                <a:off x="5170360" y="6019800"/>
                <a:ext cx="914400" cy="307777"/>
              </a:xfrm>
              <a:prstGeom prst="rect">
                <a:avLst/>
              </a:prstGeom>
              <a:noFill/>
            </p:spPr>
            <p:txBody>
              <a:bodyPr wrap="square" rtlCol="0">
                <a:spAutoFit/>
              </a:bodyPr>
              <a:lstStyle/>
              <a:p>
                <a:pPr algn="ctr"/>
                <a:r>
                  <a:rPr lang="en-US" sz="1400" b="1" dirty="0">
                    <a:latin typeface="Candara" panose="020E0502030303020204" pitchFamily="34" charset="0"/>
                  </a:rPr>
                  <a:t>VELVET</a:t>
                </a:r>
              </a:p>
            </p:txBody>
          </p:sp>
          <p:sp>
            <p:nvSpPr>
              <p:cNvPr id="11" name="TextBox 10"/>
              <p:cNvSpPr txBox="1"/>
              <p:nvPr/>
            </p:nvSpPr>
            <p:spPr>
              <a:xfrm>
                <a:off x="6826770" y="6019800"/>
                <a:ext cx="914400" cy="307777"/>
              </a:xfrm>
              <a:prstGeom prst="rect">
                <a:avLst/>
              </a:prstGeom>
              <a:noFill/>
            </p:spPr>
            <p:txBody>
              <a:bodyPr wrap="square" rtlCol="0">
                <a:spAutoFit/>
              </a:bodyPr>
              <a:lstStyle/>
              <a:p>
                <a:pPr algn="ctr"/>
                <a:r>
                  <a:rPr lang="en-US" sz="1400" b="1" dirty="0">
                    <a:latin typeface="Candara" panose="020E0502030303020204" pitchFamily="34" charset="0"/>
                  </a:rPr>
                  <a:t>DAISY</a:t>
                </a:r>
              </a:p>
            </p:txBody>
          </p:sp>
        </p:grpSp>
      </p:grpSp>
    </p:spTree>
    <p:extLst>
      <p:ext uri="{BB962C8B-B14F-4D97-AF65-F5344CB8AC3E}">
        <p14:creationId xmlns:p14="http://schemas.microsoft.com/office/powerpoint/2010/main" val="1856734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8" t="12704" r="1508" b="3296"/>
          <a:stretch/>
        </p:blipFill>
        <p:spPr bwMode="auto">
          <a:xfrm>
            <a:off x="203147" y="1066800"/>
            <a:ext cx="11792204"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387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8186" t="19666" r="5955" b="330"/>
          <a:stretch/>
        </p:blipFill>
        <p:spPr bwMode="auto">
          <a:xfrm>
            <a:off x="163185" y="1447800"/>
            <a:ext cx="11995807"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03212" y="304801"/>
            <a:ext cx="11580892" cy="646331"/>
          </a:xfrm>
          <a:prstGeom prst="rect">
            <a:avLst/>
          </a:prstGeom>
          <a:noFill/>
        </p:spPr>
        <p:txBody>
          <a:bodyPr wrap="square" rtlCol="0">
            <a:spAutoFit/>
          </a:bodyPr>
          <a:lstStyle/>
          <a:p>
            <a:pPr algn="ctr"/>
            <a:r>
              <a:rPr lang="en-US" sz="3600" b="1" dirty="0">
                <a:latin typeface="Candara" panose="020E0502030303020204" pitchFamily="34" charset="0"/>
              </a:rPr>
              <a:t>Documenting disabilities</a:t>
            </a:r>
          </a:p>
        </p:txBody>
      </p:sp>
    </p:spTree>
    <p:extLst>
      <p:ext uri="{BB962C8B-B14F-4D97-AF65-F5344CB8AC3E}">
        <p14:creationId xmlns:p14="http://schemas.microsoft.com/office/powerpoint/2010/main" val="1613933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42" t="20246" r="6105" b="5984"/>
          <a:stretch/>
        </p:blipFill>
        <p:spPr bwMode="auto">
          <a:xfrm>
            <a:off x="163185" y="1447800"/>
            <a:ext cx="11784334" cy="4724400"/>
          </a:xfrm>
          <a:prstGeom prst="rect">
            <a:avLst/>
          </a:prstGeom>
          <a:noFill/>
          <a:ln w="19050">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25815" y="268069"/>
            <a:ext cx="11720919" cy="646331"/>
          </a:xfrm>
          <a:prstGeom prst="rect">
            <a:avLst/>
          </a:prstGeom>
          <a:noFill/>
        </p:spPr>
        <p:txBody>
          <a:bodyPr wrap="square" rtlCol="0">
            <a:spAutoFit/>
          </a:bodyPr>
          <a:lstStyle/>
          <a:p>
            <a:pPr algn="ctr"/>
            <a:r>
              <a:rPr lang="en-US" sz="3600" b="1" dirty="0">
                <a:latin typeface="Candara" panose="020E0502030303020204" pitchFamily="34" charset="0"/>
              </a:rPr>
              <a:t>Documenting disabilities</a:t>
            </a:r>
          </a:p>
        </p:txBody>
      </p:sp>
    </p:spTree>
    <p:extLst>
      <p:ext uri="{BB962C8B-B14F-4D97-AF65-F5344CB8AC3E}">
        <p14:creationId xmlns:p14="http://schemas.microsoft.com/office/powerpoint/2010/main" val="22103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1834" y="304800"/>
            <a:ext cx="11504692" cy="707886"/>
          </a:xfrm>
          <a:prstGeom prst="rect">
            <a:avLst/>
          </a:prstGeom>
          <a:noFill/>
        </p:spPr>
        <p:txBody>
          <a:bodyPr wrap="square" rtlCol="0">
            <a:spAutoFit/>
          </a:bodyPr>
          <a:lstStyle/>
          <a:p>
            <a:pPr algn="ctr"/>
            <a:r>
              <a:rPr lang="en-US" sz="4000" b="1" dirty="0">
                <a:latin typeface="Candara" panose="020E0502030303020204" pitchFamily="34" charset="0"/>
              </a:rPr>
              <a:t>Diagnostic codes for N-648</a:t>
            </a:r>
          </a:p>
        </p:txBody>
      </p:sp>
      <p:sp>
        <p:nvSpPr>
          <p:cNvPr id="4" name="TextBox 3"/>
          <p:cNvSpPr txBox="1"/>
          <p:nvPr/>
        </p:nvSpPr>
        <p:spPr>
          <a:xfrm>
            <a:off x="611105" y="1187971"/>
            <a:ext cx="10948297" cy="4493538"/>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Candara" panose="020E0502030303020204" pitchFamily="34" charset="0"/>
              </a:rPr>
              <a:t>PTSD / anxiety</a:t>
            </a:r>
          </a:p>
          <a:p>
            <a:pPr marL="285750" indent="-285750">
              <a:buFont typeface="Arial" panose="020B0604020202020204" pitchFamily="34" charset="0"/>
              <a:buChar char="•"/>
            </a:pPr>
            <a:r>
              <a:rPr lang="en-US" sz="2600" dirty="0">
                <a:latin typeface="Candara" panose="020E0502030303020204" pitchFamily="34" charset="0"/>
              </a:rPr>
              <a:t>Depression</a:t>
            </a:r>
          </a:p>
          <a:p>
            <a:pPr marL="285750" indent="-285750">
              <a:buFont typeface="Arial" panose="020B0604020202020204" pitchFamily="34" charset="0"/>
              <a:buChar char="•"/>
            </a:pPr>
            <a:r>
              <a:rPr lang="en-US" sz="2600" dirty="0">
                <a:latin typeface="Candara" panose="020E0502030303020204" pitchFamily="34" charset="0"/>
              </a:rPr>
              <a:t>Hearing loss</a:t>
            </a:r>
          </a:p>
          <a:p>
            <a:pPr marL="285750" indent="-285750">
              <a:buFont typeface="Arial" panose="020B0604020202020204" pitchFamily="34" charset="0"/>
              <a:buChar char="•"/>
            </a:pPr>
            <a:r>
              <a:rPr lang="en-US" sz="2600" dirty="0" err="1">
                <a:latin typeface="Candara" panose="020E0502030303020204" pitchFamily="34" charset="0"/>
              </a:rPr>
              <a:t>Mutism</a:t>
            </a:r>
            <a:r>
              <a:rPr lang="en-US" sz="2600" dirty="0">
                <a:latin typeface="Candara" panose="020E0502030303020204" pitchFamily="34" charset="0"/>
              </a:rPr>
              <a:t> / aphasia</a:t>
            </a:r>
          </a:p>
          <a:p>
            <a:pPr marL="285750" indent="-285750">
              <a:buFont typeface="Arial" panose="020B0604020202020204" pitchFamily="34" charset="0"/>
              <a:buChar char="•"/>
            </a:pPr>
            <a:r>
              <a:rPr lang="en-US" sz="2600" dirty="0">
                <a:latin typeface="Candara" panose="020E0502030303020204" pitchFamily="34" charset="0"/>
              </a:rPr>
              <a:t>Organic brain syndrome - secondary to closed head trauma</a:t>
            </a:r>
          </a:p>
          <a:p>
            <a:pPr marL="285750" indent="-285750">
              <a:buFont typeface="Arial" panose="020B0604020202020204" pitchFamily="34" charset="0"/>
              <a:buChar char="•"/>
            </a:pPr>
            <a:r>
              <a:rPr lang="en-US" sz="2600" dirty="0">
                <a:latin typeface="Candara" panose="020E0502030303020204" pitchFamily="34" charset="0"/>
              </a:rPr>
              <a:t>Senile dementia</a:t>
            </a:r>
          </a:p>
          <a:p>
            <a:pPr marL="285750" indent="-285750">
              <a:buFont typeface="Arial" panose="020B0604020202020204" pitchFamily="34" charset="0"/>
              <a:buChar char="•"/>
            </a:pPr>
            <a:r>
              <a:rPr lang="en-US" sz="2600" dirty="0">
                <a:latin typeface="Candara" panose="020E0502030303020204" pitchFamily="34" charset="0"/>
              </a:rPr>
              <a:t>Mental retardation</a:t>
            </a:r>
          </a:p>
          <a:p>
            <a:pPr marL="285750" indent="-285750">
              <a:buFont typeface="Arial" panose="020B0604020202020204" pitchFamily="34" charset="0"/>
              <a:buChar char="•"/>
            </a:pPr>
            <a:r>
              <a:rPr lang="en-US" sz="2600" dirty="0">
                <a:latin typeface="Candara" panose="020E0502030303020204" pitchFamily="34" charset="0"/>
              </a:rPr>
              <a:t>Multi-infarct dementia secondary to diabetes or hypertension</a:t>
            </a:r>
          </a:p>
          <a:p>
            <a:pPr marL="285750" indent="-285750">
              <a:buFont typeface="Arial" panose="020B0604020202020204" pitchFamily="34" charset="0"/>
              <a:buChar char="•"/>
            </a:pPr>
            <a:r>
              <a:rPr lang="en-US" sz="2600" dirty="0">
                <a:latin typeface="Candara" panose="020E0502030303020204" pitchFamily="34" charset="0"/>
              </a:rPr>
              <a:t>Schizophrenia</a:t>
            </a:r>
          </a:p>
          <a:p>
            <a:pPr marL="285750" indent="-285750">
              <a:buFont typeface="Arial" panose="020B0604020202020204" pitchFamily="34" charset="0"/>
              <a:buChar char="•"/>
            </a:pPr>
            <a:r>
              <a:rPr lang="en-US" sz="2600" dirty="0">
                <a:latin typeface="Candara" panose="020E0502030303020204" pitchFamily="34" charset="0"/>
              </a:rPr>
              <a:t>Hydrocephalus</a:t>
            </a:r>
          </a:p>
          <a:p>
            <a:pPr marL="285750" indent="-285750">
              <a:buFont typeface="Arial" panose="020B0604020202020204" pitchFamily="34" charset="0"/>
              <a:buChar char="•"/>
            </a:pPr>
            <a:r>
              <a:rPr lang="en-US" sz="2600" dirty="0">
                <a:latin typeface="Candara" panose="020E0502030303020204" pitchFamily="34" charset="0"/>
              </a:rPr>
              <a:t>Hepatic encephalopathy</a:t>
            </a:r>
          </a:p>
        </p:txBody>
      </p:sp>
    </p:spTree>
    <p:extLst>
      <p:ext uri="{BB962C8B-B14F-4D97-AF65-F5344CB8AC3E}">
        <p14:creationId xmlns:p14="http://schemas.microsoft.com/office/powerpoint/2010/main" val="182890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8182" y="304800"/>
            <a:ext cx="11995215" cy="5677587"/>
            <a:chOff x="150812" y="304800"/>
            <a:chExt cx="11995215" cy="5677587"/>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14" t="18122" r="22080"/>
            <a:stretch/>
          </p:blipFill>
          <p:spPr bwMode="auto">
            <a:xfrm>
              <a:off x="150812" y="304800"/>
              <a:ext cx="6025020" cy="567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99" t="47102" r="21984" b="5042"/>
            <a:stretch/>
          </p:blipFill>
          <p:spPr bwMode="auto">
            <a:xfrm>
              <a:off x="6158586" y="2664034"/>
              <a:ext cx="5987441" cy="331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3020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834" y="304800"/>
            <a:ext cx="11504692" cy="707886"/>
          </a:xfrm>
          <a:prstGeom prst="rect">
            <a:avLst/>
          </a:prstGeom>
          <a:noFill/>
        </p:spPr>
        <p:txBody>
          <a:bodyPr wrap="square" rtlCol="0">
            <a:spAutoFit/>
          </a:bodyPr>
          <a:lstStyle/>
          <a:p>
            <a:pPr algn="ctr"/>
            <a:r>
              <a:rPr lang="en-US" sz="4000" b="1" dirty="0">
                <a:latin typeface="Candara" panose="020E0502030303020204" pitchFamily="34" charset="0"/>
              </a:rPr>
              <a:t>Post-traumatic stress disorder screening questions</a:t>
            </a:r>
          </a:p>
        </p:txBody>
      </p:sp>
      <p:sp>
        <p:nvSpPr>
          <p:cNvPr id="8" name="TextBox 7"/>
          <p:cNvSpPr txBox="1"/>
          <p:nvPr/>
        </p:nvSpPr>
        <p:spPr>
          <a:xfrm>
            <a:off x="611105" y="1143000"/>
            <a:ext cx="10948297" cy="2308324"/>
          </a:xfrm>
          <a:prstGeom prst="rect">
            <a:avLst/>
          </a:prstGeom>
          <a:noFill/>
        </p:spPr>
        <p:txBody>
          <a:bodyPr wrap="square" rtlCol="0">
            <a:spAutoFit/>
          </a:bodyPr>
          <a:lstStyle/>
          <a:p>
            <a:pPr marL="338138" indent="-338138">
              <a:buFont typeface="+mj-lt"/>
              <a:buAutoNum type="arabicPeriod"/>
            </a:pPr>
            <a:endParaRPr lang="en-US" sz="3600" dirty="0">
              <a:latin typeface="Candara" panose="020E0502030303020204" pitchFamily="34" charset="0"/>
            </a:endParaRPr>
          </a:p>
          <a:p>
            <a:pPr marL="463550" indent="-463550">
              <a:buFont typeface="+mj-lt"/>
              <a:buAutoNum type="arabicPeriod"/>
            </a:pPr>
            <a:r>
              <a:rPr lang="en-US" sz="3600" dirty="0">
                <a:latin typeface="Candara" panose="020E0502030303020204" pitchFamily="34" charset="0"/>
              </a:rPr>
              <a:t>Do you have trouble sleeping? </a:t>
            </a:r>
          </a:p>
          <a:p>
            <a:pPr marL="463550" indent="-463550">
              <a:buFont typeface="+mj-lt"/>
              <a:buAutoNum type="arabicPeriod"/>
            </a:pPr>
            <a:r>
              <a:rPr lang="en-US" sz="3600" dirty="0">
                <a:latin typeface="Candara" panose="020E0502030303020204" pitchFamily="34" charset="0"/>
              </a:rPr>
              <a:t>If yes, do you have recurrent nightmares?</a:t>
            </a:r>
          </a:p>
          <a:p>
            <a:pPr marL="463550" indent="-463550">
              <a:buFont typeface="+mj-lt"/>
              <a:buAutoNum type="arabicPeriod"/>
            </a:pPr>
            <a:r>
              <a:rPr lang="en-US" sz="3600" dirty="0">
                <a:latin typeface="Candara" panose="020E0502030303020204" pitchFamily="34" charset="0"/>
              </a:rPr>
              <a:t>If yes, how often? </a:t>
            </a:r>
          </a:p>
        </p:txBody>
      </p:sp>
    </p:spTree>
    <p:extLst>
      <p:ext uri="{BB962C8B-B14F-4D97-AF65-F5344CB8AC3E}">
        <p14:creationId xmlns:p14="http://schemas.microsoft.com/office/powerpoint/2010/main" val="294507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834" y="304800"/>
            <a:ext cx="11504692" cy="707886"/>
          </a:xfrm>
          <a:prstGeom prst="rect">
            <a:avLst/>
          </a:prstGeom>
          <a:noFill/>
        </p:spPr>
        <p:txBody>
          <a:bodyPr wrap="square" rtlCol="0">
            <a:spAutoFit/>
          </a:bodyPr>
          <a:lstStyle/>
          <a:p>
            <a:pPr algn="ctr"/>
            <a:r>
              <a:rPr lang="en-US" sz="4000" b="1" dirty="0">
                <a:latin typeface="Candara" panose="020E0502030303020204" pitchFamily="34" charset="0"/>
              </a:rPr>
              <a:t>Post traumatic stress disorder criteria  DSM-5</a:t>
            </a:r>
          </a:p>
        </p:txBody>
      </p:sp>
      <p:sp>
        <p:nvSpPr>
          <p:cNvPr id="8" name="TextBox 7"/>
          <p:cNvSpPr txBox="1"/>
          <p:nvPr/>
        </p:nvSpPr>
        <p:spPr>
          <a:xfrm>
            <a:off x="227012" y="1114485"/>
            <a:ext cx="11734799" cy="4524315"/>
          </a:xfrm>
          <a:prstGeom prst="rect">
            <a:avLst/>
          </a:prstGeom>
          <a:noFill/>
        </p:spPr>
        <p:txBody>
          <a:bodyPr wrap="square" rtlCol="0">
            <a:spAutoFit/>
          </a:bodyPr>
          <a:lstStyle/>
          <a:p>
            <a:pPr marL="338138" indent="-338138">
              <a:buFont typeface="Arial" panose="020B0604020202020204" pitchFamily="34" charset="0"/>
              <a:buChar char="•"/>
            </a:pPr>
            <a:r>
              <a:rPr lang="en-US" sz="3600" dirty="0">
                <a:latin typeface="Candara" panose="020E0502030303020204" pitchFamily="34" charset="0"/>
              </a:rPr>
              <a:t>Exposure to threatened death, serious injury or sexual violence either directly or as a witness</a:t>
            </a:r>
          </a:p>
          <a:p>
            <a:pPr marL="338138" indent="-338138">
              <a:buFont typeface="Arial" panose="020B0604020202020204" pitchFamily="34" charset="0"/>
              <a:buChar char="•"/>
            </a:pPr>
            <a:r>
              <a:rPr lang="en-US" sz="3600" dirty="0">
                <a:latin typeface="Candara" panose="020E0502030303020204" pitchFamily="34" charset="0"/>
              </a:rPr>
              <a:t>Presence of intrusive symptoms occurring after the event, such as distressing memories and dreams</a:t>
            </a:r>
          </a:p>
          <a:p>
            <a:pPr marL="338138" indent="-338138">
              <a:buFont typeface="Arial" panose="020B0604020202020204" pitchFamily="34" charset="0"/>
              <a:buChar char="•"/>
            </a:pPr>
            <a:r>
              <a:rPr lang="en-US" sz="3600" dirty="0">
                <a:latin typeface="Candara" panose="020E0502030303020204" pitchFamily="34" charset="0"/>
              </a:rPr>
              <a:t>Persistent avoidance of stimuli associated with the event</a:t>
            </a:r>
          </a:p>
          <a:p>
            <a:pPr marL="338138" indent="-338138">
              <a:buFont typeface="Arial" panose="020B0604020202020204" pitchFamily="34" charset="0"/>
              <a:buChar char="•"/>
            </a:pPr>
            <a:r>
              <a:rPr lang="en-US" sz="3600" dirty="0">
                <a:latin typeface="Candara" panose="020E0502030303020204" pitchFamily="34" charset="0"/>
              </a:rPr>
              <a:t>Negative alterations in cognition and mood marked by amnesia, diminished interest in activities, persistent inability to experience happiness</a:t>
            </a:r>
          </a:p>
        </p:txBody>
      </p:sp>
    </p:spTree>
    <p:extLst>
      <p:ext uri="{BB962C8B-B14F-4D97-AF65-F5344CB8AC3E}">
        <p14:creationId xmlns:p14="http://schemas.microsoft.com/office/powerpoint/2010/main" val="1621881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7012" y="685800"/>
            <a:ext cx="11734799" cy="3416320"/>
          </a:xfrm>
          <a:prstGeom prst="rect">
            <a:avLst/>
          </a:prstGeom>
          <a:noFill/>
        </p:spPr>
        <p:txBody>
          <a:bodyPr wrap="square" rtlCol="0">
            <a:spAutoFit/>
          </a:bodyPr>
          <a:lstStyle/>
          <a:p>
            <a:pPr marL="338138" indent="-338138">
              <a:buFont typeface="+mj-lt"/>
              <a:buAutoNum type="arabicPeriod"/>
            </a:pPr>
            <a:endParaRPr lang="en-US" sz="3600" dirty="0">
              <a:latin typeface="Candara" panose="020E0502030303020204" pitchFamily="34" charset="0"/>
            </a:endParaRPr>
          </a:p>
          <a:p>
            <a:pPr marL="338138" indent="-338138">
              <a:buFont typeface="Arial" panose="020B0604020202020204" pitchFamily="34" charset="0"/>
              <a:buChar char="•"/>
            </a:pPr>
            <a:r>
              <a:rPr lang="en-US" sz="3600" dirty="0">
                <a:latin typeface="Candara" panose="020E0502030303020204" pitchFamily="34" charset="0"/>
              </a:rPr>
              <a:t>Marked alterations in arousal and reactivity as evidenced by hypervigilance, irritable or angry outbursts, exaggerated startle, problems with concentration,  and sleep disturbance lasting more than one month impairing social and occupational function</a:t>
            </a:r>
          </a:p>
        </p:txBody>
      </p:sp>
    </p:spTree>
    <p:extLst>
      <p:ext uri="{BB962C8B-B14F-4D97-AF65-F5344CB8AC3E}">
        <p14:creationId xmlns:p14="http://schemas.microsoft.com/office/powerpoint/2010/main" val="3492071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6580" y="304801"/>
            <a:ext cx="10077032" cy="6019799"/>
            <a:chOff x="884420" y="623340"/>
            <a:chExt cx="7512570" cy="6067269"/>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487" t="24180" r="5932"/>
            <a:stretch/>
          </p:blipFill>
          <p:spPr bwMode="auto">
            <a:xfrm>
              <a:off x="884420" y="623340"/>
              <a:ext cx="7510072" cy="346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833" t="20218" r="5832" b="20028"/>
            <a:stretch/>
          </p:blipFill>
          <p:spPr bwMode="auto">
            <a:xfrm>
              <a:off x="908154" y="3958652"/>
              <a:ext cx="7488836" cy="273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9796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813" t="17522" r="4209" b="18019"/>
          <a:stretch/>
        </p:blipFill>
        <p:spPr bwMode="auto">
          <a:xfrm>
            <a:off x="175864" y="483296"/>
            <a:ext cx="11837096" cy="4469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69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064" y="299580"/>
            <a:ext cx="11686783" cy="5888278"/>
            <a:chOff x="252064" y="324632"/>
            <a:chExt cx="11686783" cy="5888278"/>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95" t="18245" r="4884" b="35511"/>
            <a:stretch/>
          </p:blipFill>
          <p:spPr bwMode="auto">
            <a:xfrm>
              <a:off x="252064" y="324632"/>
              <a:ext cx="11686783" cy="320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83" t="26373" r="5366" b="32877"/>
            <a:stretch/>
          </p:blipFill>
          <p:spPr bwMode="auto">
            <a:xfrm>
              <a:off x="290686" y="3387247"/>
              <a:ext cx="11586575" cy="282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68698459"/>
      </p:ext>
    </p:extLst>
  </p:cSld>
  <p:clrMapOvr>
    <a:masterClrMapping/>
  </p:clrMapOvr>
</p:sld>
</file>

<file path=ppt/theme/theme1.xml><?xml version="1.0" encoding="utf-8"?>
<a:theme xmlns:a="http://schemas.openxmlformats.org/drawingml/2006/main" name="PowerPoint">
  <a:themeElements>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mpion seal">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mpion se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mpion se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mpion se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mpion se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mpion se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mpion se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mpion se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mpion se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mpion se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mpion se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mpion se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
  <TotalTime>667</TotalTime>
  <Words>190</Words>
  <Application>Microsoft Office PowerPoint</Application>
  <PresentationFormat>Custom</PresentationFormat>
  <Paragraphs>32</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Candara</vt:lpstr>
      <vt:lpstr>Garamond</vt:lpstr>
      <vt:lpstr>PowerPoint</vt:lpstr>
      <vt:lpstr> Easing the Transition to Citizenship:  The N-648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AAFP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Rover</dc:creator>
  <cp:lastModifiedBy>Ashley Poole</cp:lastModifiedBy>
  <cp:revision>27</cp:revision>
  <dcterms:created xsi:type="dcterms:W3CDTF">2013-05-20T16:20:33Z</dcterms:created>
  <dcterms:modified xsi:type="dcterms:W3CDTF">2017-10-11T14:57:31Z</dcterms:modified>
</cp:coreProperties>
</file>