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handoutMasterIdLst>
    <p:handoutMasterId r:id="rId73"/>
  </p:handoutMasterIdLst>
  <p:sldIdLst>
    <p:sldId id="256" r:id="rId2"/>
    <p:sldId id="257" r:id="rId3"/>
    <p:sldId id="341" r:id="rId4"/>
    <p:sldId id="265" r:id="rId5"/>
    <p:sldId id="275" r:id="rId6"/>
    <p:sldId id="266" r:id="rId7"/>
    <p:sldId id="267" r:id="rId8"/>
    <p:sldId id="268" r:id="rId9"/>
    <p:sldId id="269" r:id="rId10"/>
    <p:sldId id="271" r:id="rId11"/>
    <p:sldId id="270" r:id="rId12"/>
    <p:sldId id="272" r:id="rId13"/>
    <p:sldId id="273" r:id="rId14"/>
    <p:sldId id="279" r:id="rId15"/>
    <p:sldId id="336" r:id="rId16"/>
    <p:sldId id="337" r:id="rId17"/>
    <p:sldId id="339" r:id="rId18"/>
    <p:sldId id="287" r:id="rId19"/>
    <p:sldId id="288" r:id="rId20"/>
    <p:sldId id="296" r:id="rId21"/>
    <p:sldId id="293" r:id="rId22"/>
    <p:sldId id="294" r:id="rId23"/>
    <p:sldId id="295" r:id="rId24"/>
    <p:sldId id="363" r:id="rId25"/>
    <p:sldId id="360" r:id="rId26"/>
    <p:sldId id="362" r:id="rId27"/>
    <p:sldId id="259" r:id="rId28"/>
    <p:sldId id="335" r:id="rId29"/>
    <p:sldId id="274" r:id="rId30"/>
    <p:sldId id="309" r:id="rId31"/>
    <p:sldId id="310" r:id="rId32"/>
    <p:sldId id="311" r:id="rId33"/>
    <p:sldId id="312" r:id="rId34"/>
    <p:sldId id="313" r:id="rId35"/>
    <p:sldId id="308" r:id="rId36"/>
    <p:sldId id="318" r:id="rId37"/>
    <p:sldId id="323" r:id="rId38"/>
    <p:sldId id="322" r:id="rId39"/>
    <p:sldId id="306" r:id="rId40"/>
    <p:sldId id="342" r:id="rId41"/>
    <p:sldId id="343" r:id="rId42"/>
    <p:sldId id="320" r:id="rId43"/>
    <p:sldId id="344" r:id="rId44"/>
    <p:sldId id="346" r:id="rId45"/>
    <p:sldId id="350" r:id="rId46"/>
    <p:sldId id="345" r:id="rId47"/>
    <p:sldId id="353" r:id="rId48"/>
    <p:sldId id="354" r:id="rId49"/>
    <p:sldId id="356" r:id="rId50"/>
    <p:sldId id="364" r:id="rId51"/>
    <p:sldId id="365" r:id="rId52"/>
    <p:sldId id="355" r:id="rId53"/>
    <p:sldId id="357" r:id="rId54"/>
    <p:sldId id="347" r:id="rId55"/>
    <p:sldId id="348" r:id="rId56"/>
    <p:sldId id="349" r:id="rId57"/>
    <p:sldId id="351" r:id="rId58"/>
    <p:sldId id="352" r:id="rId59"/>
    <p:sldId id="324" r:id="rId60"/>
    <p:sldId id="325" r:id="rId61"/>
    <p:sldId id="326" r:id="rId62"/>
    <p:sldId id="305" r:id="rId63"/>
    <p:sldId id="327" r:id="rId64"/>
    <p:sldId id="359" r:id="rId65"/>
    <p:sldId id="328" r:id="rId66"/>
    <p:sldId id="329" r:id="rId67"/>
    <p:sldId id="330" r:id="rId68"/>
    <p:sldId id="334" r:id="rId69"/>
    <p:sldId id="332" r:id="rId70"/>
    <p:sldId id="333" r:id="rId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3" autoAdjust="0"/>
    <p:restoredTop sz="86313" autoAdjust="0"/>
  </p:normalViewPr>
  <p:slideViewPr>
    <p:cSldViewPr>
      <p:cViewPr varScale="1">
        <p:scale>
          <a:sx n="75" d="100"/>
          <a:sy n="75" d="100"/>
        </p:scale>
        <p:origin x="1483" y="53"/>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74125-28FC-2E4A-99DF-02245AA56BBF}"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4E2059C2-2D8B-8349-AD1F-C0EF6240B4F0}">
      <dgm:prSet/>
      <dgm:spPr/>
      <dgm:t>
        <a:bodyPr/>
        <a:lstStyle/>
        <a:p>
          <a:pPr rtl="0"/>
          <a:r>
            <a:rPr lang="en-US" b="1" i="1" dirty="0" err="1">
              <a:solidFill>
                <a:srgbClr val="0000FF"/>
              </a:solidFill>
            </a:rPr>
            <a:t>Medicina</a:t>
          </a:r>
          <a:r>
            <a:rPr lang="en-US" b="1" i="1" dirty="0">
              <a:solidFill>
                <a:srgbClr val="0000FF"/>
              </a:solidFill>
            </a:rPr>
            <a:t> General Integral (MGI) </a:t>
          </a:r>
        </a:p>
        <a:p>
          <a:pPr rtl="0"/>
          <a:r>
            <a:rPr lang="en-US" b="1" dirty="0">
              <a:solidFill>
                <a:srgbClr val="0000FF"/>
              </a:solidFill>
            </a:rPr>
            <a:t>General Integral (Integrative) Medicine</a:t>
          </a:r>
        </a:p>
      </dgm:t>
    </dgm:pt>
    <dgm:pt modelId="{71E40D69-CA35-AD45-93DA-572BABB73B5D}" type="parTrans" cxnId="{E413A850-326C-1141-B4AC-AB0F04B50A8C}">
      <dgm:prSet/>
      <dgm:spPr/>
      <dgm:t>
        <a:bodyPr/>
        <a:lstStyle/>
        <a:p>
          <a:endParaRPr lang="en-US"/>
        </a:p>
      </dgm:t>
    </dgm:pt>
    <dgm:pt modelId="{2D0814A5-F61F-DB41-B4A0-F255756C690E}" type="sibTrans" cxnId="{E413A850-326C-1141-B4AC-AB0F04B50A8C}">
      <dgm:prSet/>
      <dgm:spPr/>
      <dgm:t>
        <a:bodyPr/>
        <a:lstStyle/>
        <a:p>
          <a:endParaRPr lang="en-US"/>
        </a:p>
      </dgm:t>
    </dgm:pt>
    <dgm:pt modelId="{B798619B-9473-3649-BC59-945D65D775E9}">
      <dgm:prSet custT="1"/>
      <dgm:spPr/>
      <dgm:t>
        <a:bodyPr/>
        <a:lstStyle/>
        <a:p>
          <a:pPr rtl="0"/>
          <a:r>
            <a:rPr lang="en-US" sz="1600" b="1" dirty="0">
              <a:solidFill>
                <a:srgbClr val="000090"/>
              </a:solidFill>
            </a:rPr>
            <a:t>General </a:t>
          </a:r>
        </a:p>
      </dgm:t>
    </dgm:pt>
    <dgm:pt modelId="{E27E9DEA-D8DD-6B44-A8B6-25E7FC475BF3}" type="parTrans" cxnId="{3538286B-43D5-A147-980C-843198D1921B}">
      <dgm:prSet/>
      <dgm:spPr/>
      <dgm:t>
        <a:bodyPr/>
        <a:lstStyle/>
        <a:p>
          <a:endParaRPr lang="en-US"/>
        </a:p>
      </dgm:t>
    </dgm:pt>
    <dgm:pt modelId="{113A31F3-EF3A-9B4D-82FC-BDF62B6DD474}" type="sibTrans" cxnId="{3538286B-43D5-A147-980C-843198D1921B}">
      <dgm:prSet/>
      <dgm:spPr/>
      <dgm:t>
        <a:bodyPr/>
        <a:lstStyle/>
        <a:p>
          <a:endParaRPr lang="en-US"/>
        </a:p>
      </dgm:t>
    </dgm:pt>
    <dgm:pt modelId="{D398355C-B7B1-D146-A720-56AE7FEFFB89}">
      <dgm:prSet custT="1"/>
      <dgm:spPr/>
      <dgm:t>
        <a:bodyPr/>
        <a:lstStyle/>
        <a:p>
          <a:pPr rtl="0"/>
          <a:r>
            <a:rPr lang="en-US" sz="1400" dirty="0"/>
            <a:t>affecting or concerning all or most people, places, or things; widespread</a:t>
          </a:r>
        </a:p>
      </dgm:t>
    </dgm:pt>
    <dgm:pt modelId="{4C76C47C-7E33-3A4A-87DB-E0DDFF377D37}" type="parTrans" cxnId="{103519FD-22BD-4248-8A61-F34EA786B9BA}">
      <dgm:prSet/>
      <dgm:spPr/>
      <dgm:t>
        <a:bodyPr/>
        <a:lstStyle/>
        <a:p>
          <a:endParaRPr lang="en-US"/>
        </a:p>
      </dgm:t>
    </dgm:pt>
    <dgm:pt modelId="{8629E0F2-C473-144E-81D4-3F98DCC42E60}" type="sibTrans" cxnId="{103519FD-22BD-4248-8A61-F34EA786B9BA}">
      <dgm:prSet/>
      <dgm:spPr/>
      <dgm:t>
        <a:bodyPr/>
        <a:lstStyle/>
        <a:p>
          <a:endParaRPr lang="en-US"/>
        </a:p>
      </dgm:t>
    </dgm:pt>
    <dgm:pt modelId="{18B69C1D-6928-D942-8AA7-AFE23D58720E}">
      <dgm:prSet custT="1"/>
      <dgm:spPr/>
      <dgm:t>
        <a:bodyPr/>
        <a:lstStyle/>
        <a:p>
          <a:pPr rtl="0"/>
          <a:r>
            <a:rPr lang="en-US" sz="1400" dirty="0"/>
            <a:t>not specialized or limited in range of subject, application, activity, etc.</a:t>
          </a:r>
        </a:p>
      </dgm:t>
    </dgm:pt>
    <dgm:pt modelId="{C91C2D6F-A568-1549-905A-C882C57C2F7A}" type="parTrans" cxnId="{0AD95673-BD29-B74B-8EBC-EBF060875F82}">
      <dgm:prSet/>
      <dgm:spPr/>
      <dgm:t>
        <a:bodyPr/>
        <a:lstStyle/>
        <a:p>
          <a:endParaRPr lang="en-US"/>
        </a:p>
      </dgm:t>
    </dgm:pt>
    <dgm:pt modelId="{3E121D18-EE18-A84C-A4E5-AA1B3F538DF1}" type="sibTrans" cxnId="{0AD95673-BD29-B74B-8EBC-EBF060875F82}">
      <dgm:prSet/>
      <dgm:spPr/>
      <dgm:t>
        <a:bodyPr/>
        <a:lstStyle/>
        <a:p>
          <a:endParaRPr lang="en-US"/>
        </a:p>
      </dgm:t>
    </dgm:pt>
    <dgm:pt modelId="{E33C38C4-A0E4-AD4C-AB87-87DD58BA54C0}">
      <dgm:prSet custT="1"/>
      <dgm:spPr/>
      <dgm:t>
        <a:bodyPr/>
        <a:lstStyle/>
        <a:p>
          <a:pPr rtl="0"/>
          <a:r>
            <a:rPr lang="en-US" sz="1600" b="1" dirty="0">
              <a:solidFill>
                <a:srgbClr val="000090"/>
              </a:solidFill>
            </a:rPr>
            <a:t>Integral / Integrative</a:t>
          </a:r>
        </a:p>
      </dgm:t>
    </dgm:pt>
    <dgm:pt modelId="{F41D68EF-D924-F143-BD3F-F6EEBA3A65C2}" type="parTrans" cxnId="{3118D0DA-E4D9-314C-B8EC-DE6BD694B98A}">
      <dgm:prSet/>
      <dgm:spPr/>
      <dgm:t>
        <a:bodyPr/>
        <a:lstStyle/>
        <a:p>
          <a:endParaRPr lang="en-US"/>
        </a:p>
      </dgm:t>
    </dgm:pt>
    <dgm:pt modelId="{51399643-4298-0249-B0BA-8482062073F5}" type="sibTrans" cxnId="{3118D0DA-E4D9-314C-B8EC-DE6BD694B98A}">
      <dgm:prSet/>
      <dgm:spPr/>
      <dgm:t>
        <a:bodyPr/>
        <a:lstStyle/>
        <a:p>
          <a:endParaRPr lang="en-US"/>
        </a:p>
      </dgm:t>
    </dgm:pt>
    <dgm:pt modelId="{4379802D-8814-4C43-89F9-0C051A1D9FDA}">
      <dgm:prSet custT="1"/>
      <dgm:spPr/>
      <dgm:t>
        <a:bodyPr/>
        <a:lstStyle/>
        <a:p>
          <a:pPr rtl="0"/>
          <a:r>
            <a:rPr lang="en-US" sz="1400" dirty="0"/>
            <a:t>necessary to make a whole complete; essential or fundamental; </a:t>
          </a:r>
        </a:p>
      </dgm:t>
    </dgm:pt>
    <dgm:pt modelId="{E2C99B2D-2DB0-EC4D-ACE7-24CF7A6D7807}" type="parTrans" cxnId="{A6852F57-9824-E245-A5F9-1C38900FECAD}">
      <dgm:prSet/>
      <dgm:spPr/>
      <dgm:t>
        <a:bodyPr/>
        <a:lstStyle/>
        <a:p>
          <a:endParaRPr lang="en-US"/>
        </a:p>
      </dgm:t>
    </dgm:pt>
    <dgm:pt modelId="{2334AD2C-D7AE-7C47-96FD-E204045D1E50}" type="sibTrans" cxnId="{A6852F57-9824-E245-A5F9-1C38900FECAD}">
      <dgm:prSet/>
      <dgm:spPr/>
      <dgm:t>
        <a:bodyPr/>
        <a:lstStyle/>
        <a:p>
          <a:endParaRPr lang="en-US"/>
        </a:p>
      </dgm:t>
    </dgm:pt>
    <dgm:pt modelId="{C7466C83-605C-924F-BAE8-C07350CE5F9C}">
      <dgm:prSet custT="1"/>
      <dgm:spPr/>
      <dgm:t>
        <a:bodyPr/>
        <a:lstStyle/>
        <a:p>
          <a:pPr rtl="0"/>
          <a:r>
            <a:rPr lang="en-US" sz="1400" dirty="0"/>
            <a:t>included as part of the whole rather than supplied separately</a:t>
          </a:r>
        </a:p>
      </dgm:t>
    </dgm:pt>
    <dgm:pt modelId="{3D16566E-E3D4-4A49-8EF5-AD8E825DA63D}" type="parTrans" cxnId="{7175A7B7-D5D3-B745-8703-2BDF3B398ECB}">
      <dgm:prSet/>
      <dgm:spPr/>
      <dgm:t>
        <a:bodyPr/>
        <a:lstStyle/>
        <a:p>
          <a:endParaRPr lang="en-US"/>
        </a:p>
      </dgm:t>
    </dgm:pt>
    <dgm:pt modelId="{9AD6FFC9-F23A-CD46-A10E-E24109597112}" type="sibTrans" cxnId="{7175A7B7-D5D3-B745-8703-2BDF3B398ECB}">
      <dgm:prSet/>
      <dgm:spPr/>
      <dgm:t>
        <a:bodyPr/>
        <a:lstStyle/>
        <a:p>
          <a:endParaRPr lang="en-US"/>
        </a:p>
      </dgm:t>
    </dgm:pt>
    <dgm:pt modelId="{11C9AACD-5CA7-8242-92BF-CF7AAADB388C}">
      <dgm:prSet custT="1"/>
      <dgm:spPr/>
      <dgm:t>
        <a:bodyPr/>
        <a:lstStyle/>
        <a:p>
          <a:pPr rtl="0"/>
          <a:r>
            <a:rPr lang="en-US" sz="1400" dirty="0"/>
            <a:t>serving or intending to unify separate things</a:t>
          </a:r>
        </a:p>
      </dgm:t>
    </dgm:pt>
    <dgm:pt modelId="{C2D25428-1CC6-7240-9FEE-A3B03132645A}" type="parTrans" cxnId="{725337CE-297E-384A-8882-68531145D274}">
      <dgm:prSet/>
      <dgm:spPr/>
      <dgm:t>
        <a:bodyPr/>
        <a:lstStyle/>
        <a:p>
          <a:endParaRPr lang="en-US"/>
        </a:p>
      </dgm:t>
    </dgm:pt>
    <dgm:pt modelId="{A2C838FD-8041-6A43-B427-9E1C3C7880C0}" type="sibTrans" cxnId="{725337CE-297E-384A-8882-68531145D274}">
      <dgm:prSet/>
      <dgm:spPr/>
      <dgm:t>
        <a:bodyPr/>
        <a:lstStyle/>
        <a:p>
          <a:endParaRPr lang="en-US"/>
        </a:p>
      </dgm:t>
    </dgm:pt>
    <dgm:pt modelId="{FAC3DAC2-3A3C-FF4F-ADBD-0B8107CDA594}">
      <dgm:prSet custT="1"/>
      <dgm:spPr/>
      <dgm:t>
        <a:bodyPr/>
        <a:lstStyle/>
        <a:p>
          <a:pPr rtl="0"/>
          <a:r>
            <a:rPr lang="en-US" sz="1400" dirty="0"/>
            <a:t>combining allopathic and complementary therapies</a:t>
          </a:r>
        </a:p>
      </dgm:t>
    </dgm:pt>
    <dgm:pt modelId="{9C3E8D92-3D39-E54F-BCBA-79B31B34A6A3}" type="parTrans" cxnId="{9C0C1C61-89B2-9E44-9C51-AD318C760372}">
      <dgm:prSet/>
      <dgm:spPr/>
      <dgm:t>
        <a:bodyPr/>
        <a:lstStyle/>
        <a:p>
          <a:endParaRPr lang="en-US"/>
        </a:p>
      </dgm:t>
    </dgm:pt>
    <dgm:pt modelId="{8901E068-2BA2-DC4B-9E01-4327B5795D60}" type="sibTrans" cxnId="{9C0C1C61-89B2-9E44-9C51-AD318C760372}">
      <dgm:prSet/>
      <dgm:spPr/>
      <dgm:t>
        <a:bodyPr/>
        <a:lstStyle/>
        <a:p>
          <a:endParaRPr lang="en-US"/>
        </a:p>
      </dgm:t>
    </dgm:pt>
    <dgm:pt modelId="{49F19F68-9581-9A4E-8388-D0E51306AF2C}">
      <dgm:prSet custT="1"/>
      <dgm:spPr/>
      <dgm:t>
        <a:bodyPr/>
        <a:lstStyle/>
        <a:p>
          <a:pPr rtl="0"/>
          <a:r>
            <a:rPr lang="en-US" sz="1600" b="1" dirty="0">
              <a:solidFill>
                <a:srgbClr val="000090"/>
              </a:solidFill>
            </a:rPr>
            <a:t>Medicine</a:t>
          </a:r>
        </a:p>
      </dgm:t>
    </dgm:pt>
    <dgm:pt modelId="{5AC32DCE-2E86-164E-BFF0-979DA0ABEED2}" type="parTrans" cxnId="{05CD548E-7396-0641-894B-2F919823F9D8}">
      <dgm:prSet/>
      <dgm:spPr/>
      <dgm:t>
        <a:bodyPr/>
        <a:lstStyle/>
        <a:p>
          <a:endParaRPr lang="en-US"/>
        </a:p>
      </dgm:t>
    </dgm:pt>
    <dgm:pt modelId="{583BFC0E-4D1D-1546-B7B5-DC27DC1972E2}" type="sibTrans" cxnId="{05CD548E-7396-0641-894B-2F919823F9D8}">
      <dgm:prSet/>
      <dgm:spPr/>
      <dgm:t>
        <a:bodyPr/>
        <a:lstStyle/>
        <a:p>
          <a:endParaRPr lang="en-US"/>
        </a:p>
      </dgm:t>
    </dgm:pt>
    <dgm:pt modelId="{FC8AD2E6-8CFD-784F-86BA-8D85E12BF55E}">
      <dgm:prSet custT="1"/>
      <dgm:spPr/>
      <dgm:t>
        <a:bodyPr/>
        <a:lstStyle/>
        <a:p>
          <a:pPr rtl="0"/>
          <a:r>
            <a:rPr lang="en-US" sz="1400" dirty="0"/>
            <a:t>the science or practice of the diagnosis, treatment, and prevention of disease</a:t>
          </a:r>
        </a:p>
      </dgm:t>
    </dgm:pt>
    <dgm:pt modelId="{F58D7AF5-F7D1-8541-B23B-B6CEF6202A25}" type="parTrans" cxnId="{DD90A88F-AFDF-E14E-8234-4FCF6C91E62B}">
      <dgm:prSet/>
      <dgm:spPr/>
      <dgm:t>
        <a:bodyPr/>
        <a:lstStyle/>
        <a:p>
          <a:endParaRPr lang="en-US"/>
        </a:p>
      </dgm:t>
    </dgm:pt>
    <dgm:pt modelId="{020C5EE6-A694-0343-9237-E17F2D7D7E5E}" type="sibTrans" cxnId="{DD90A88F-AFDF-E14E-8234-4FCF6C91E62B}">
      <dgm:prSet/>
      <dgm:spPr/>
      <dgm:t>
        <a:bodyPr/>
        <a:lstStyle/>
        <a:p>
          <a:endParaRPr lang="en-US"/>
        </a:p>
      </dgm:t>
    </dgm:pt>
    <dgm:pt modelId="{00F9CF12-C6CD-BD48-8208-7BDF95A1BA37}" type="pres">
      <dgm:prSet presAssocID="{8ED74125-28FC-2E4A-99DF-02245AA56BBF}" presName="cycle" presStyleCnt="0">
        <dgm:presLayoutVars>
          <dgm:chMax val="1"/>
          <dgm:dir/>
          <dgm:animLvl val="ctr"/>
          <dgm:resizeHandles val="exact"/>
        </dgm:presLayoutVars>
      </dgm:prSet>
      <dgm:spPr/>
    </dgm:pt>
    <dgm:pt modelId="{32CD6929-C199-8C43-9D1B-836A70D68E33}" type="pres">
      <dgm:prSet presAssocID="{4E2059C2-2D8B-8349-AD1F-C0EF6240B4F0}" presName="centerShape" presStyleLbl="node0" presStyleIdx="0" presStyleCnt="1" custScaleX="90258" custScaleY="89451" custLinFactNeighborY="-50999"/>
      <dgm:spPr/>
    </dgm:pt>
    <dgm:pt modelId="{149CE166-408E-3B40-9711-74206384DDE6}" type="pres">
      <dgm:prSet presAssocID="{E27E9DEA-D8DD-6B44-A8B6-25E7FC475BF3}" presName="parTrans" presStyleLbl="bgSibTrans2D1" presStyleIdx="0" presStyleCnt="3"/>
      <dgm:spPr/>
    </dgm:pt>
    <dgm:pt modelId="{6952A0DB-F633-0C46-82C1-3488A47F1711}" type="pres">
      <dgm:prSet presAssocID="{B798619B-9473-3649-BC59-945D65D775E9}" presName="node" presStyleLbl="node1" presStyleIdx="0" presStyleCnt="3" custRadScaleRad="108622" custRadScaleInc="-5210">
        <dgm:presLayoutVars>
          <dgm:bulletEnabled val="1"/>
        </dgm:presLayoutVars>
      </dgm:prSet>
      <dgm:spPr/>
    </dgm:pt>
    <dgm:pt modelId="{1AF11118-9F1A-6745-B8A5-5744F2345534}" type="pres">
      <dgm:prSet presAssocID="{F41D68EF-D924-F143-BD3F-F6EEBA3A65C2}" presName="parTrans" presStyleLbl="bgSibTrans2D1" presStyleIdx="1" presStyleCnt="3" custLinFactNeighborY="-5440"/>
      <dgm:spPr/>
    </dgm:pt>
    <dgm:pt modelId="{1D3B83EE-871F-9948-8808-C69283CF76B4}" type="pres">
      <dgm:prSet presAssocID="{E33C38C4-A0E4-AD4C-AB87-87DD58BA54C0}" presName="node" presStyleLbl="node1" presStyleIdx="1" presStyleCnt="3" custScaleX="127714" custScaleY="135157" custRadScaleRad="3549">
        <dgm:presLayoutVars>
          <dgm:bulletEnabled val="1"/>
        </dgm:presLayoutVars>
      </dgm:prSet>
      <dgm:spPr/>
    </dgm:pt>
    <dgm:pt modelId="{16CB851A-19C7-5541-865A-80D50D0E9EAE}" type="pres">
      <dgm:prSet presAssocID="{5AC32DCE-2E86-164E-BFF0-979DA0ABEED2}" presName="parTrans" presStyleLbl="bgSibTrans2D1" presStyleIdx="2" presStyleCnt="3"/>
      <dgm:spPr/>
    </dgm:pt>
    <dgm:pt modelId="{325F05AE-890F-984E-B7B8-F0AC3823B39C}" type="pres">
      <dgm:prSet presAssocID="{49F19F68-9581-9A4E-8388-D0E51306AF2C}" presName="node" presStyleLbl="node1" presStyleIdx="2" presStyleCnt="3" custRadScaleRad="108622" custRadScaleInc="5210">
        <dgm:presLayoutVars>
          <dgm:bulletEnabled val="1"/>
        </dgm:presLayoutVars>
      </dgm:prSet>
      <dgm:spPr/>
    </dgm:pt>
  </dgm:ptLst>
  <dgm:cxnLst>
    <dgm:cxn modelId="{BFDC5523-D97D-1844-BD4E-AA1D71154795}" type="presOf" srcId="{8ED74125-28FC-2E4A-99DF-02245AA56BBF}" destId="{00F9CF12-C6CD-BD48-8208-7BDF95A1BA37}" srcOrd="0" destOrd="0" presId="urn:microsoft.com/office/officeart/2005/8/layout/radial4"/>
    <dgm:cxn modelId="{5EAD9E5C-5009-F04A-93DA-6BCEF755A7C0}" type="presOf" srcId="{11C9AACD-5CA7-8242-92BF-CF7AAADB388C}" destId="{1D3B83EE-871F-9948-8808-C69283CF76B4}" srcOrd="0" destOrd="3" presId="urn:microsoft.com/office/officeart/2005/8/layout/radial4"/>
    <dgm:cxn modelId="{9C0C1C61-89B2-9E44-9C51-AD318C760372}" srcId="{E33C38C4-A0E4-AD4C-AB87-87DD58BA54C0}" destId="{FAC3DAC2-3A3C-FF4F-ADBD-0B8107CDA594}" srcOrd="3" destOrd="0" parTransId="{9C3E8D92-3D39-E54F-BCBA-79B31B34A6A3}" sibTransId="{8901E068-2BA2-DC4B-9E01-4327B5795D60}"/>
    <dgm:cxn modelId="{191C3342-2557-6F4D-B1A5-44695CAAFD3E}" type="presOf" srcId="{FC8AD2E6-8CFD-784F-86BA-8D85E12BF55E}" destId="{325F05AE-890F-984E-B7B8-F0AC3823B39C}" srcOrd="0" destOrd="1" presId="urn:microsoft.com/office/officeart/2005/8/layout/radial4"/>
    <dgm:cxn modelId="{4B83D363-5E04-E84E-98F3-B181C8B2E0D8}" type="presOf" srcId="{E33C38C4-A0E4-AD4C-AB87-87DD58BA54C0}" destId="{1D3B83EE-871F-9948-8808-C69283CF76B4}" srcOrd="0" destOrd="0" presId="urn:microsoft.com/office/officeart/2005/8/layout/radial4"/>
    <dgm:cxn modelId="{3538286B-43D5-A147-980C-843198D1921B}" srcId="{4E2059C2-2D8B-8349-AD1F-C0EF6240B4F0}" destId="{B798619B-9473-3649-BC59-945D65D775E9}" srcOrd="0" destOrd="0" parTransId="{E27E9DEA-D8DD-6B44-A8B6-25E7FC475BF3}" sibTransId="{113A31F3-EF3A-9B4D-82FC-BDF62B6DD474}"/>
    <dgm:cxn modelId="{4370F06F-6291-9B43-8063-257DE4780FB2}" type="presOf" srcId="{4E2059C2-2D8B-8349-AD1F-C0EF6240B4F0}" destId="{32CD6929-C199-8C43-9D1B-836A70D68E33}" srcOrd="0" destOrd="0" presId="urn:microsoft.com/office/officeart/2005/8/layout/radial4"/>
    <dgm:cxn modelId="{E413A850-326C-1141-B4AC-AB0F04B50A8C}" srcId="{8ED74125-28FC-2E4A-99DF-02245AA56BBF}" destId="{4E2059C2-2D8B-8349-AD1F-C0EF6240B4F0}" srcOrd="0" destOrd="0" parTransId="{71E40D69-CA35-AD45-93DA-572BABB73B5D}" sibTransId="{2D0814A5-F61F-DB41-B4A0-F255756C690E}"/>
    <dgm:cxn modelId="{0AD95673-BD29-B74B-8EBC-EBF060875F82}" srcId="{B798619B-9473-3649-BC59-945D65D775E9}" destId="{18B69C1D-6928-D942-8AA7-AFE23D58720E}" srcOrd="1" destOrd="0" parTransId="{C91C2D6F-A568-1549-905A-C882C57C2F7A}" sibTransId="{3E121D18-EE18-A84C-A4E5-AA1B3F538DF1}"/>
    <dgm:cxn modelId="{A6852F57-9824-E245-A5F9-1C38900FECAD}" srcId="{E33C38C4-A0E4-AD4C-AB87-87DD58BA54C0}" destId="{4379802D-8814-4C43-89F9-0C051A1D9FDA}" srcOrd="0" destOrd="0" parTransId="{E2C99B2D-2DB0-EC4D-ACE7-24CF7A6D7807}" sibTransId="{2334AD2C-D7AE-7C47-96FD-E204045D1E50}"/>
    <dgm:cxn modelId="{43ACEA77-992C-454E-9750-89F8A3FA429A}" type="presOf" srcId="{5AC32DCE-2E86-164E-BFF0-979DA0ABEED2}" destId="{16CB851A-19C7-5541-865A-80D50D0E9EAE}" srcOrd="0" destOrd="0" presId="urn:microsoft.com/office/officeart/2005/8/layout/radial4"/>
    <dgm:cxn modelId="{05CD548E-7396-0641-894B-2F919823F9D8}" srcId="{4E2059C2-2D8B-8349-AD1F-C0EF6240B4F0}" destId="{49F19F68-9581-9A4E-8388-D0E51306AF2C}" srcOrd="2" destOrd="0" parTransId="{5AC32DCE-2E86-164E-BFF0-979DA0ABEED2}" sibTransId="{583BFC0E-4D1D-1546-B7B5-DC27DC1972E2}"/>
    <dgm:cxn modelId="{DD90A88F-AFDF-E14E-8234-4FCF6C91E62B}" srcId="{49F19F68-9581-9A4E-8388-D0E51306AF2C}" destId="{FC8AD2E6-8CFD-784F-86BA-8D85E12BF55E}" srcOrd="0" destOrd="0" parTransId="{F58D7AF5-F7D1-8541-B23B-B6CEF6202A25}" sibTransId="{020C5EE6-A694-0343-9237-E17F2D7D7E5E}"/>
    <dgm:cxn modelId="{3CEA569C-6792-0242-A35A-38D57D795169}" type="presOf" srcId="{18B69C1D-6928-D942-8AA7-AFE23D58720E}" destId="{6952A0DB-F633-0C46-82C1-3488A47F1711}" srcOrd="0" destOrd="2" presId="urn:microsoft.com/office/officeart/2005/8/layout/radial4"/>
    <dgm:cxn modelId="{305B8FA7-E4F7-9B43-BA06-DC293994C77A}" type="presOf" srcId="{C7466C83-605C-924F-BAE8-C07350CE5F9C}" destId="{1D3B83EE-871F-9948-8808-C69283CF76B4}" srcOrd="0" destOrd="2" presId="urn:microsoft.com/office/officeart/2005/8/layout/radial4"/>
    <dgm:cxn modelId="{42CDD6AC-866F-0C47-A8D5-1FD56E0A8450}" type="presOf" srcId="{E27E9DEA-D8DD-6B44-A8B6-25E7FC475BF3}" destId="{149CE166-408E-3B40-9711-74206384DDE6}" srcOrd="0" destOrd="0" presId="urn:microsoft.com/office/officeart/2005/8/layout/radial4"/>
    <dgm:cxn modelId="{7175A7B7-D5D3-B745-8703-2BDF3B398ECB}" srcId="{E33C38C4-A0E4-AD4C-AB87-87DD58BA54C0}" destId="{C7466C83-605C-924F-BAE8-C07350CE5F9C}" srcOrd="1" destOrd="0" parTransId="{3D16566E-E3D4-4A49-8EF5-AD8E825DA63D}" sibTransId="{9AD6FFC9-F23A-CD46-A10E-E24109597112}"/>
    <dgm:cxn modelId="{B90D6EC3-2765-B447-A341-B91F7F0AC412}" type="presOf" srcId="{FAC3DAC2-3A3C-FF4F-ADBD-0B8107CDA594}" destId="{1D3B83EE-871F-9948-8808-C69283CF76B4}" srcOrd="0" destOrd="4" presId="urn:microsoft.com/office/officeart/2005/8/layout/radial4"/>
    <dgm:cxn modelId="{AA46B3CD-5E41-1A41-9CA4-B2AC3790F375}" type="presOf" srcId="{D398355C-B7B1-D146-A720-56AE7FEFFB89}" destId="{6952A0DB-F633-0C46-82C1-3488A47F1711}" srcOrd="0" destOrd="1" presId="urn:microsoft.com/office/officeart/2005/8/layout/radial4"/>
    <dgm:cxn modelId="{69A2F6CD-ABE7-7A45-8814-3F9103D8B270}" type="presOf" srcId="{B798619B-9473-3649-BC59-945D65D775E9}" destId="{6952A0DB-F633-0C46-82C1-3488A47F1711}" srcOrd="0" destOrd="0" presId="urn:microsoft.com/office/officeart/2005/8/layout/radial4"/>
    <dgm:cxn modelId="{725337CE-297E-384A-8882-68531145D274}" srcId="{E33C38C4-A0E4-AD4C-AB87-87DD58BA54C0}" destId="{11C9AACD-5CA7-8242-92BF-CF7AAADB388C}" srcOrd="2" destOrd="0" parTransId="{C2D25428-1CC6-7240-9FEE-A3B03132645A}" sibTransId="{A2C838FD-8041-6A43-B427-9E1C3C7880C0}"/>
    <dgm:cxn modelId="{3118D0DA-E4D9-314C-B8EC-DE6BD694B98A}" srcId="{4E2059C2-2D8B-8349-AD1F-C0EF6240B4F0}" destId="{E33C38C4-A0E4-AD4C-AB87-87DD58BA54C0}" srcOrd="1" destOrd="0" parTransId="{F41D68EF-D924-F143-BD3F-F6EEBA3A65C2}" sibTransId="{51399643-4298-0249-B0BA-8482062073F5}"/>
    <dgm:cxn modelId="{7B1478F6-723F-EC4E-8839-25A90A4199F0}" type="presOf" srcId="{F41D68EF-D924-F143-BD3F-F6EEBA3A65C2}" destId="{1AF11118-9F1A-6745-B8A5-5744F2345534}" srcOrd="0" destOrd="0" presId="urn:microsoft.com/office/officeart/2005/8/layout/radial4"/>
    <dgm:cxn modelId="{DF0E77FB-E775-8A4B-B570-1EAF957FB851}" type="presOf" srcId="{49F19F68-9581-9A4E-8388-D0E51306AF2C}" destId="{325F05AE-890F-984E-B7B8-F0AC3823B39C}" srcOrd="0" destOrd="0" presId="urn:microsoft.com/office/officeart/2005/8/layout/radial4"/>
    <dgm:cxn modelId="{103519FD-22BD-4248-8A61-F34EA786B9BA}" srcId="{B798619B-9473-3649-BC59-945D65D775E9}" destId="{D398355C-B7B1-D146-A720-56AE7FEFFB89}" srcOrd="0" destOrd="0" parTransId="{4C76C47C-7E33-3A4A-87DB-E0DDFF377D37}" sibTransId="{8629E0F2-C473-144E-81D4-3F98DCC42E60}"/>
    <dgm:cxn modelId="{205461FF-377D-C042-AD28-7CFD3E0462E6}" type="presOf" srcId="{4379802D-8814-4C43-89F9-0C051A1D9FDA}" destId="{1D3B83EE-871F-9948-8808-C69283CF76B4}" srcOrd="0" destOrd="1" presId="urn:microsoft.com/office/officeart/2005/8/layout/radial4"/>
    <dgm:cxn modelId="{BEB1614D-F7AF-9D47-AE8E-CC94345E6F27}" type="presParOf" srcId="{00F9CF12-C6CD-BD48-8208-7BDF95A1BA37}" destId="{32CD6929-C199-8C43-9D1B-836A70D68E33}" srcOrd="0" destOrd="0" presId="urn:microsoft.com/office/officeart/2005/8/layout/radial4"/>
    <dgm:cxn modelId="{B1771DFE-C2DB-1E4A-8907-003332D41B46}" type="presParOf" srcId="{00F9CF12-C6CD-BD48-8208-7BDF95A1BA37}" destId="{149CE166-408E-3B40-9711-74206384DDE6}" srcOrd="1" destOrd="0" presId="urn:microsoft.com/office/officeart/2005/8/layout/radial4"/>
    <dgm:cxn modelId="{2A4C2316-81B3-2145-851C-4F6D00F99BFA}" type="presParOf" srcId="{00F9CF12-C6CD-BD48-8208-7BDF95A1BA37}" destId="{6952A0DB-F633-0C46-82C1-3488A47F1711}" srcOrd="2" destOrd="0" presId="urn:microsoft.com/office/officeart/2005/8/layout/radial4"/>
    <dgm:cxn modelId="{C65253FE-43E2-A247-8994-E67CA326B72E}" type="presParOf" srcId="{00F9CF12-C6CD-BD48-8208-7BDF95A1BA37}" destId="{1AF11118-9F1A-6745-B8A5-5744F2345534}" srcOrd="3" destOrd="0" presId="urn:microsoft.com/office/officeart/2005/8/layout/radial4"/>
    <dgm:cxn modelId="{016DC788-1681-054C-92CD-0B3FE6700923}" type="presParOf" srcId="{00F9CF12-C6CD-BD48-8208-7BDF95A1BA37}" destId="{1D3B83EE-871F-9948-8808-C69283CF76B4}" srcOrd="4" destOrd="0" presId="urn:microsoft.com/office/officeart/2005/8/layout/radial4"/>
    <dgm:cxn modelId="{175BD804-58F0-B841-8ECF-DB8066720C86}" type="presParOf" srcId="{00F9CF12-C6CD-BD48-8208-7BDF95A1BA37}" destId="{16CB851A-19C7-5541-865A-80D50D0E9EAE}" srcOrd="5" destOrd="0" presId="urn:microsoft.com/office/officeart/2005/8/layout/radial4"/>
    <dgm:cxn modelId="{8562B779-5E48-5445-BD17-E6A39795CA0B}" type="presParOf" srcId="{00F9CF12-C6CD-BD48-8208-7BDF95A1BA37}" destId="{325F05AE-890F-984E-B7B8-F0AC3823B39C}"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D6929-C199-8C43-9D1B-836A70D68E33}">
      <dsp:nvSpPr>
        <dsp:cNvPr id="0" name=""/>
        <dsp:cNvSpPr/>
      </dsp:nvSpPr>
      <dsp:spPr>
        <a:xfrm>
          <a:off x="3429003" y="13"/>
          <a:ext cx="2209792" cy="219003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i="1" kern="1200" dirty="0" err="1">
              <a:solidFill>
                <a:srgbClr val="0000FF"/>
              </a:solidFill>
            </a:rPr>
            <a:t>Medicina</a:t>
          </a:r>
          <a:r>
            <a:rPr lang="en-US" sz="1500" b="1" i="1" kern="1200" dirty="0">
              <a:solidFill>
                <a:srgbClr val="0000FF"/>
              </a:solidFill>
            </a:rPr>
            <a:t> General Integral (MGI) </a:t>
          </a:r>
        </a:p>
        <a:p>
          <a:pPr marL="0" lvl="0" indent="0" algn="ctr" defTabSz="666750" rtl="0">
            <a:lnSpc>
              <a:spcPct val="90000"/>
            </a:lnSpc>
            <a:spcBef>
              <a:spcPct val="0"/>
            </a:spcBef>
            <a:spcAft>
              <a:spcPct val="35000"/>
            </a:spcAft>
            <a:buNone/>
          </a:pPr>
          <a:r>
            <a:rPr lang="en-US" sz="1500" b="1" kern="1200" dirty="0">
              <a:solidFill>
                <a:srgbClr val="0000FF"/>
              </a:solidFill>
            </a:rPr>
            <a:t>General Integral (Integrative) Medicine</a:t>
          </a:r>
        </a:p>
      </dsp:txBody>
      <dsp:txXfrm>
        <a:off x="3752620" y="320736"/>
        <a:ext cx="1562558" cy="1548588"/>
      </dsp:txXfrm>
    </dsp:sp>
    <dsp:sp modelId="{149CE166-408E-3B40-9711-74206384DDE6}">
      <dsp:nvSpPr>
        <dsp:cNvPr id="0" name=""/>
        <dsp:cNvSpPr/>
      </dsp:nvSpPr>
      <dsp:spPr>
        <a:xfrm rot="9250556">
          <a:off x="1357249" y="1756329"/>
          <a:ext cx="2178447" cy="697767"/>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952A0DB-F633-0C46-82C1-3488A47F1711}">
      <dsp:nvSpPr>
        <dsp:cNvPr id="0" name=""/>
        <dsp:cNvSpPr/>
      </dsp:nvSpPr>
      <dsp:spPr>
        <a:xfrm>
          <a:off x="303078" y="1649333"/>
          <a:ext cx="2325890" cy="1860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rtl="0">
            <a:lnSpc>
              <a:spcPct val="90000"/>
            </a:lnSpc>
            <a:spcBef>
              <a:spcPct val="0"/>
            </a:spcBef>
            <a:spcAft>
              <a:spcPct val="35000"/>
            </a:spcAft>
            <a:buNone/>
          </a:pPr>
          <a:r>
            <a:rPr lang="en-US" sz="1600" b="1" kern="1200" dirty="0">
              <a:solidFill>
                <a:srgbClr val="000090"/>
              </a:solidFill>
            </a:rPr>
            <a:t>General </a:t>
          </a:r>
        </a:p>
        <a:p>
          <a:pPr marL="114300" lvl="1" indent="-114300" algn="l" defTabSz="622300" rtl="0">
            <a:lnSpc>
              <a:spcPct val="90000"/>
            </a:lnSpc>
            <a:spcBef>
              <a:spcPct val="0"/>
            </a:spcBef>
            <a:spcAft>
              <a:spcPct val="15000"/>
            </a:spcAft>
            <a:buChar char="•"/>
          </a:pPr>
          <a:r>
            <a:rPr lang="en-US" sz="1400" kern="1200" dirty="0"/>
            <a:t>affecting or concerning all or most people, places, or things; widespread</a:t>
          </a:r>
        </a:p>
        <a:p>
          <a:pPr marL="114300" lvl="1" indent="-114300" algn="l" defTabSz="622300" rtl="0">
            <a:lnSpc>
              <a:spcPct val="90000"/>
            </a:lnSpc>
            <a:spcBef>
              <a:spcPct val="0"/>
            </a:spcBef>
            <a:spcAft>
              <a:spcPct val="15000"/>
            </a:spcAft>
            <a:buChar char="•"/>
          </a:pPr>
          <a:r>
            <a:rPr lang="en-US" sz="1400" kern="1200" dirty="0"/>
            <a:t>not specialized or limited in range of subject, application, activity, etc.</a:t>
          </a:r>
        </a:p>
      </dsp:txBody>
      <dsp:txXfrm>
        <a:off x="357576" y="1703831"/>
        <a:ext cx="2216894" cy="1751716"/>
      </dsp:txXfrm>
    </dsp:sp>
    <dsp:sp modelId="{1AF11118-9F1A-6745-B8A5-5744F2345534}">
      <dsp:nvSpPr>
        <dsp:cNvPr id="0" name=""/>
        <dsp:cNvSpPr/>
      </dsp:nvSpPr>
      <dsp:spPr>
        <a:xfrm rot="5400000">
          <a:off x="3570514" y="2878730"/>
          <a:ext cx="1926770" cy="697767"/>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D3B83EE-871F-9948-8808-C69283CF76B4}">
      <dsp:nvSpPr>
        <dsp:cNvPr id="0" name=""/>
        <dsp:cNvSpPr/>
      </dsp:nvSpPr>
      <dsp:spPr>
        <a:xfrm>
          <a:off x="3048655" y="2971516"/>
          <a:ext cx="2970488" cy="251488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rtl="0">
            <a:lnSpc>
              <a:spcPct val="90000"/>
            </a:lnSpc>
            <a:spcBef>
              <a:spcPct val="0"/>
            </a:spcBef>
            <a:spcAft>
              <a:spcPct val="35000"/>
            </a:spcAft>
            <a:buNone/>
          </a:pPr>
          <a:r>
            <a:rPr lang="en-US" sz="1600" b="1" kern="1200" dirty="0">
              <a:solidFill>
                <a:srgbClr val="000090"/>
              </a:solidFill>
            </a:rPr>
            <a:t>Integral / Integrative</a:t>
          </a:r>
        </a:p>
        <a:p>
          <a:pPr marL="114300" lvl="1" indent="-114300" algn="l" defTabSz="622300" rtl="0">
            <a:lnSpc>
              <a:spcPct val="90000"/>
            </a:lnSpc>
            <a:spcBef>
              <a:spcPct val="0"/>
            </a:spcBef>
            <a:spcAft>
              <a:spcPct val="15000"/>
            </a:spcAft>
            <a:buChar char="•"/>
          </a:pPr>
          <a:r>
            <a:rPr lang="en-US" sz="1400" kern="1200" dirty="0"/>
            <a:t>necessary to make a whole complete; essential or fundamental; </a:t>
          </a:r>
        </a:p>
        <a:p>
          <a:pPr marL="114300" lvl="1" indent="-114300" algn="l" defTabSz="622300" rtl="0">
            <a:lnSpc>
              <a:spcPct val="90000"/>
            </a:lnSpc>
            <a:spcBef>
              <a:spcPct val="0"/>
            </a:spcBef>
            <a:spcAft>
              <a:spcPct val="15000"/>
            </a:spcAft>
            <a:buChar char="•"/>
          </a:pPr>
          <a:r>
            <a:rPr lang="en-US" sz="1400" kern="1200" dirty="0"/>
            <a:t>included as part of the whole rather than supplied separately</a:t>
          </a:r>
        </a:p>
        <a:p>
          <a:pPr marL="114300" lvl="1" indent="-114300" algn="l" defTabSz="622300" rtl="0">
            <a:lnSpc>
              <a:spcPct val="90000"/>
            </a:lnSpc>
            <a:spcBef>
              <a:spcPct val="0"/>
            </a:spcBef>
            <a:spcAft>
              <a:spcPct val="15000"/>
            </a:spcAft>
            <a:buChar char="•"/>
          </a:pPr>
          <a:r>
            <a:rPr lang="en-US" sz="1400" kern="1200" dirty="0"/>
            <a:t>serving or intending to unify separate things</a:t>
          </a:r>
        </a:p>
        <a:p>
          <a:pPr marL="114300" lvl="1" indent="-114300" algn="l" defTabSz="622300" rtl="0">
            <a:lnSpc>
              <a:spcPct val="90000"/>
            </a:lnSpc>
            <a:spcBef>
              <a:spcPct val="0"/>
            </a:spcBef>
            <a:spcAft>
              <a:spcPct val="15000"/>
            </a:spcAft>
            <a:buChar char="•"/>
          </a:pPr>
          <a:r>
            <a:rPr lang="en-US" sz="1400" kern="1200" dirty="0"/>
            <a:t>combining allopathic and complementary therapies</a:t>
          </a:r>
        </a:p>
      </dsp:txBody>
      <dsp:txXfrm>
        <a:off x="3122313" y="3045174"/>
        <a:ext cx="2823172" cy="2367567"/>
      </dsp:txXfrm>
    </dsp:sp>
    <dsp:sp modelId="{16CB851A-19C7-5541-865A-80D50D0E9EAE}">
      <dsp:nvSpPr>
        <dsp:cNvPr id="0" name=""/>
        <dsp:cNvSpPr/>
      </dsp:nvSpPr>
      <dsp:spPr>
        <a:xfrm rot="1549444">
          <a:off x="5532102" y="1756329"/>
          <a:ext cx="2178447" cy="697767"/>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5F05AE-890F-984E-B7B8-F0AC3823B39C}">
      <dsp:nvSpPr>
        <dsp:cNvPr id="0" name=""/>
        <dsp:cNvSpPr/>
      </dsp:nvSpPr>
      <dsp:spPr>
        <a:xfrm>
          <a:off x="6438830" y="1649333"/>
          <a:ext cx="2325890" cy="18607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rtl="0">
            <a:lnSpc>
              <a:spcPct val="90000"/>
            </a:lnSpc>
            <a:spcBef>
              <a:spcPct val="0"/>
            </a:spcBef>
            <a:spcAft>
              <a:spcPct val="35000"/>
            </a:spcAft>
            <a:buNone/>
          </a:pPr>
          <a:r>
            <a:rPr lang="en-US" sz="1600" b="1" kern="1200" dirty="0">
              <a:solidFill>
                <a:srgbClr val="000090"/>
              </a:solidFill>
            </a:rPr>
            <a:t>Medicine</a:t>
          </a:r>
        </a:p>
        <a:p>
          <a:pPr marL="114300" lvl="1" indent="-114300" algn="l" defTabSz="622300" rtl="0">
            <a:lnSpc>
              <a:spcPct val="90000"/>
            </a:lnSpc>
            <a:spcBef>
              <a:spcPct val="0"/>
            </a:spcBef>
            <a:spcAft>
              <a:spcPct val="15000"/>
            </a:spcAft>
            <a:buChar char="•"/>
          </a:pPr>
          <a:r>
            <a:rPr lang="en-US" sz="1400" kern="1200" dirty="0"/>
            <a:t>the science or practice of the diagnosis, treatment, and prevention of disease</a:t>
          </a:r>
        </a:p>
      </dsp:txBody>
      <dsp:txXfrm>
        <a:off x="6493328" y="1703831"/>
        <a:ext cx="2216894" cy="175171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F0D0EA1-186D-42BB-AE6D-92D862308D43}" type="slidenum">
              <a:rPr lang="en-US"/>
              <a:pPr/>
              <a:t>‹#›</a:t>
            </a:fld>
            <a:endParaRPr lang="en-US"/>
          </a:p>
        </p:txBody>
      </p:sp>
    </p:spTree>
    <p:extLst>
      <p:ext uri="{BB962C8B-B14F-4D97-AF65-F5344CB8AC3E}">
        <p14:creationId xmlns:p14="http://schemas.microsoft.com/office/powerpoint/2010/main" val="3056821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589BEBA-59C9-44F8-B95F-7ABF5350FF90}" type="slidenum">
              <a:rPr lang="en-US"/>
              <a:pPr/>
              <a:t>‹#›</a:t>
            </a:fld>
            <a:endParaRPr lang="en-US"/>
          </a:p>
        </p:txBody>
      </p:sp>
    </p:spTree>
    <p:extLst>
      <p:ext uri="{BB962C8B-B14F-4D97-AF65-F5344CB8AC3E}">
        <p14:creationId xmlns:p14="http://schemas.microsoft.com/office/powerpoint/2010/main" val="42403915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19268-0D2F-41CA-B37C-CE675E3046C9}" type="slidenum">
              <a:rPr lang="en-US"/>
              <a:pPr/>
              <a:t>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For all Cuban practicing physicians, a portion of their medical education is dedicated to learning complementary and alternative medicine (CAM) along with traditional allopathic medicine so that they are competent to utilize and educate their patients on multiple treatments. In Cuba, these practices are known as “natural and traditional medicine” and is an integration of the concepts, values, and practices of allopathic and </a:t>
            </a:r>
            <a:r>
              <a:rPr lang="en-US" sz="1200" dirty="0" err="1">
                <a:latin typeface="Arial" panose="020B0604020202020204" pitchFamily="34" charset="0"/>
                <a:cs typeface="Arial" panose="020B0604020202020204" pitchFamily="34" charset="0"/>
              </a:rPr>
              <a:t>nonallopathic</a:t>
            </a:r>
            <a:r>
              <a:rPr lang="en-US" sz="1200" dirty="0">
                <a:latin typeface="Arial" panose="020B0604020202020204" pitchFamily="34" charset="0"/>
                <a:cs typeface="Arial" panose="020B0604020202020204" pitchFamily="34" charset="0"/>
              </a:rPr>
              <a:t> medicine. As a result, physicians have the ability to incorporate both allopathic and alternative therapies to their patients based on their needs which is beneficial when resources such as drug medication are limited or can be avoided.  Examples of these treatments include acupuncture, trigger point injections, massage, heat therapy, </a:t>
            </a:r>
            <a:r>
              <a:rPr lang="en-US" sz="1200" dirty="0" err="1">
                <a:latin typeface="Arial" panose="020B0604020202020204" pitchFamily="34" charset="0"/>
                <a:cs typeface="Arial" panose="020B0604020202020204" pitchFamily="34" charset="0"/>
              </a:rPr>
              <a:t>fangotherapy</a:t>
            </a:r>
            <a:r>
              <a:rPr lang="en-US" sz="1200" dirty="0">
                <a:latin typeface="Arial" panose="020B0604020202020204" pitchFamily="34" charset="0"/>
                <a:cs typeface="Arial" panose="020B0604020202020204" pitchFamily="34" charset="0"/>
              </a:rPr>
              <a:t> (mud), cupping, </a:t>
            </a:r>
            <a:r>
              <a:rPr lang="en-US" sz="1200" dirty="0" err="1">
                <a:latin typeface="Arial" panose="020B0604020202020204" pitchFamily="34" charset="0"/>
                <a:cs typeface="Arial" panose="020B0604020202020204" pitchFamily="34" charset="0"/>
              </a:rPr>
              <a:t>transcutaneous</a:t>
            </a:r>
            <a:r>
              <a:rPr lang="en-US" sz="1200" dirty="0">
                <a:latin typeface="Arial" panose="020B0604020202020204" pitchFamily="34" charset="0"/>
                <a:cs typeface="Arial" panose="020B0604020202020204" pitchFamily="34" charset="0"/>
              </a:rPr>
              <a:t> nerve stimulation, laser/photo therapy, yoga, meditation, and herbal medicine. </a:t>
            </a:r>
          </a:p>
          <a:p>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For all Cuban practicing physicians, a portion of their medical education is dedicated to learning complementary and alternative medicine (CAM) along with traditional allopathic medicine so that they are competent to utilize and educate their patients on multiple treatments. In Cuba, these practices are known as “natural and traditional medicine” and is an integration of the concepts, values, and practices of allopathic and </a:t>
            </a:r>
            <a:r>
              <a:rPr lang="en-US" sz="1200" dirty="0" err="1">
                <a:latin typeface="Arial" panose="020B0604020202020204" pitchFamily="34" charset="0"/>
                <a:cs typeface="Arial" panose="020B0604020202020204" pitchFamily="34" charset="0"/>
              </a:rPr>
              <a:t>nonallopathic</a:t>
            </a:r>
            <a:r>
              <a:rPr lang="en-US" sz="1200" dirty="0">
                <a:latin typeface="Arial" panose="020B0604020202020204" pitchFamily="34" charset="0"/>
                <a:cs typeface="Arial" panose="020B0604020202020204" pitchFamily="34" charset="0"/>
              </a:rPr>
              <a:t> medicine. As a result, physicians have the ability to incorporate both allopathic and alternative therapies to their patients based on their needs which is beneficial when resources such as drug medication are limited or can be avoided.  Examples of these treatments include acupuncture, trigger point injections, massage, heat therapy, </a:t>
            </a:r>
            <a:r>
              <a:rPr lang="en-US" sz="1200" dirty="0" err="1">
                <a:latin typeface="Arial" panose="020B0604020202020204" pitchFamily="34" charset="0"/>
                <a:cs typeface="Arial" panose="020B0604020202020204" pitchFamily="34" charset="0"/>
              </a:rPr>
              <a:t>fangotherapy</a:t>
            </a:r>
            <a:r>
              <a:rPr lang="en-US" sz="1200" dirty="0">
                <a:latin typeface="Arial" panose="020B0604020202020204" pitchFamily="34" charset="0"/>
                <a:cs typeface="Arial" panose="020B0604020202020204" pitchFamily="34" charset="0"/>
              </a:rPr>
              <a:t> (mud), cupping, </a:t>
            </a:r>
            <a:r>
              <a:rPr lang="en-US" sz="1200" dirty="0" err="1">
                <a:latin typeface="Arial" panose="020B0604020202020204" pitchFamily="34" charset="0"/>
                <a:cs typeface="Arial" panose="020B0604020202020204" pitchFamily="34" charset="0"/>
              </a:rPr>
              <a:t>transcutaneous</a:t>
            </a:r>
            <a:r>
              <a:rPr lang="en-US" sz="1200" dirty="0">
                <a:latin typeface="Arial" panose="020B0604020202020204" pitchFamily="34" charset="0"/>
                <a:cs typeface="Arial" panose="020B0604020202020204" pitchFamily="34" charset="0"/>
              </a:rPr>
              <a:t> nerve stimulation, laser/photo therapy, yoga, meditation, and herbal medicine. </a:t>
            </a:r>
          </a:p>
          <a:p>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the 1980’s, Cuba had sufficient human &amp; material resources.  But community p</a:t>
            </a:r>
            <a:r>
              <a:rPr lang="en-US" dirty="0"/>
              <a:t>oliclinics</a:t>
            </a:r>
            <a:r>
              <a:rPr lang="en-US" baseline="0" dirty="0"/>
              <a:t> underutilized, emergency rooms still overwhelmed, community wasn’t satisfied – </a:t>
            </a:r>
            <a:r>
              <a:rPr lang="en-US" baseline="0" dirty="0" err="1"/>
              <a:t>consultorio</a:t>
            </a:r>
            <a:r>
              <a:rPr lang="en-US" baseline="0" dirty="0"/>
              <a:t> system created out of the demands of the communities – now there is a family doctor in every neighborhood.</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EC78CBB4-87EB-4ED2-8A59-C519E7034550}" type="slidenum">
              <a:rPr lang="en-US" smtClean="0"/>
              <a:pPr>
                <a:defRPr/>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Charts organized by </a:t>
            </a:r>
            <a:r>
              <a:rPr lang="en-US" i="1" dirty="0" err="1"/>
              <a:t>manzanas</a:t>
            </a:r>
            <a:r>
              <a:rPr lang="en-US" dirty="0"/>
              <a:t> (neighborhood</a:t>
            </a:r>
            <a:r>
              <a:rPr lang="en-US" baseline="0" dirty="0"/>
              <a:t> blocks by street address)</a:t>
            </a:r>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All Cuban physicians are trained in epidemiology and public health, as these are required components integrated in the medical curriculum.  Those who choose to specialize in </a:t>
            </a:r>
            <a:r>
              <a:rPr lang="en-US" sz="1200" i="1" dirty="0" err="1"/>
              <a:t>Medicina</a:t>
            </a:r>
            <a:r>
              <a:rPr lang="en-US" sz="1200" i="1" dirty="0"/>
              <a:t> General Integral </a:t>
            </a:r>
            <a:r>
              <a:rPr lang="en-US" sz="1200" dirty="0"/>
              <a:t>(General Integrative Medicine – Cuba’s equivalent to the specialty of Family Medicine) receive even more training during their residency on population health management, as one of the primary responsibilities for family physicians who work in the </a:t>
            </a:r>
            <a:r>
              <a:rPr lang="en-US" sz="1200" i="1" dirty="0" err="1"/>
              <a:t>consultorio</a:t>
            </a:r>
            <a:r>
              <a:rPr lang="en-US" sz="1200" dirty="0"/>
              <a:t> is to conduct an Annual Health Analysis and Action Plan for their designated health area.  Cuba has a system of organizing health information not only by utilizing individual patient charts, but in addition, every household has a designated family chart as well.  Information incorporated in the family chart includes: home address, all individuals who live in the household with their names, individual patient chart number, date of birth, gender, educational level, occupation, health status, and any risk factors and/or medical conditions they have.  Information regarding socioeconomic factors that can affect the family’s health is also included in the family chart as well (e.g. home hygiene, structural living conditions that may be a safety risk, perception/satisfaction with family income, etc).</a:t>
            </a:r>
          </a:p>
          <a:p>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An individual’s health status is determined by the method of </a:t>
            </a:r>
            <a:r>
              <a:rPr lang="en-US" sz="1200" i="1" dirty="0" err="1"/>
              <a:t>dispensarización</a:t>
            </a:r>
            <a:r>
              <a:rPr lang="en-US" sz="1200" dirty="0"/>
              <a:t>, which is a method of risk stratification that Cuba utilizes and trains all physicians to be able to categorize every individual into a designated health group: Group I – apparently healthy with no risk factors, Group II – risk factors but without a diagnosed medical condition (e.g. smoking), Group III – diagnosed medical </a:t>
            </a:r>
            <a:r>
              <a:rPr lang="en-US" sz="1200" dirty="0" err="1"/>
              <a:t>condition(s</a:t>
            </a:r>
            <a:r>
              <a:rPr lang="en-US" sz="1200" dirty="0"/>
              <a:t>) but without complications/</a:t>
            </a:r>
            <a:r>
              <a:rPr lang="en-US" sz="1200" dirty="0" err="1"/>
              <a:t>sequelae</a:t>
            </a:r>
            <a:r>
              <a:rPr lang="en-US" sz="1200" dirty="0"/>
              <a:t> (e.g. diabetes), Group IV – diagnosed medical condition with complications (e.g. diabetes with amputation).  With this model of health system organization, family physicians are able to analyze both an individual’s health and the family’s health, and in turn, the community’s health as well.  This system is an efficient model for population health management that enables physicians to create an Annual Health Analysis report for their designated health area via information obtained through family charts, as well as required home inspections and community surveys conducted by the nurse and family physician.  In conjunction with the Annual Health Analysis, family physicians also create an Action Plan to target the major health concerns identified in the community.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43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Cuba has an infant mortality rate of 4.0 (per 1,000 live births), comparable to or better than many industrialized nations.  Vaccination coverage is 100% (or nearly 100%) for indicated vaccines for the pediatric population .  These statistics can be contributed to Cuba’s emphasis on infant, child and adolescent health, ensuring adequate health education, anticipatory guidance and close follow-up for the pediatric population.  Well-child checks are scheduled every month, with close monitoring to ensure all patients are up to date on their visits and vaccines.  For any patients who miss their monthly visit, the nurse at the </a:t>
            </a:r>
            <a:r>
              <a:rPr lang="en-US" sz="1200" i="1" dirty="0" err="1"/>
              <a:t>consultorio</a:t>
            </a:r>
            <a:r>
              <a:rPr lang="en-US" sz="1200" dirty="0"/>
              <a:t> is persistent in contacting the parents, and will go to the family’s home if needed, to inform them their child is due for their well-child exam.  If the child still has not come in for their visit despite being notified by the nurse, the family physician will conduct a home visit to identify any barriers that may be preventing the parent from coming in, emphasize again the importance of the well-child visit, and let them know to come into the clinic as soon as possible.  Health education and anticipatory guidance is provided at every visit and incorporated into comprehensive pediatric cards that are given to every newborn upon delivery, which include valuable information such as: immunization schedule, the child’s personal growth curve, nutrition and infant feeding guide for the first year, milestones the child should reach at each age group, and home safety education.</a:t>
            </a:r>
          </a:p>
          <a:p>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45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Cuba has an infant mortality rate of 4.0 (per 1,000 live births), comparable to or better than many industrialized nations.  Vaccination coverage is 100% (or nearly 100%) for indicated vaccines for the pediatric population .  These statistics can be contributed to Cuba’s emphasis on infant, child and adolescent health, ensuring adequate health education, anticipatory guidance and close follow-up for the pediatric population.  Well-child checks are scheduled every month, with close monitoring to ensure all patients are up to date on their visits and vaccines.  For any patients who miss their monthly visit, the nurse at the </a:t>
            </a:r>
            <a:r>
              <a:rPr lang="en-US" sz="1200" i="1" dirty="0" err="1"/>
              <a:t>consultorio</a:t>
            </a:r>
            <a:r>
              <a:rPr lang="en-US" sz="1200" dirty="0"/>
              <a:t> is persistent in contacting the parents, and will go to the family’s home if needed, to inform them their child is due for their well-child exam.  If the child still has not come in for their visit despite being notified by the nurse, the family physician will conduct a home visit to identify any barriers that may be preventing the parent from coming in, emphasize again the importance of the well-child visit, and let them know to come into the clinic as soon as possible.  Health education and anticipatory guidance is provided at every visit and incorporated into comprehensive pediatric cards that are given to every newborn upon delivery, which include valuable information such as: immunization schedule, the child’s personal growth curve, nutrition and infant feeding guide for the first year, milestones the child should reach at each age group, and home safety education.</a:t>
            </a:r>
          </a:p>
          <a:p>
            <a:endParaRPr lang="en-US" dirty="0"/>
          </a:p>
          <a:p>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46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Health education and anticipatory guidance is provided at every visit and incorporated into comprehensive pediatric cards that are given to every newborn upon delivery, which include valuable information such as: immunization schedule, the child’s personal growth curve, nutrition and infant feeding guide for the first year, milestones the child should reach at each age group, and home safety education.</a:t>
            </a:r>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47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Health education and anticipatory guidance is provided at every visit and incorporated into comprehensive pediatric cards that are given to every newborn upon delivery, which include valuable information such as: immunization schedule, the child’s personal growth curve, nutrition and infant feeding guide for the first year, milestones the child should reach at each age group, and home safety education.</a:t>
            </a:r>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31"/>
          <p:cNvSpPr>
            <a:spLocks noGrp="1" noChangeArrowheads="1"/>
          </p:cNvSpPr>
          <p:nvPr>
            <p:ph type="sldNum" sz="quarter" idx="5"/>
          </p:nvPr>
        </p:nvSpPr>
        <p:spPr>
          <a:noFill/>
        </p:spPr>
        <p:txBody>
          <a:bodyPr/>
          <a:lstStyle/>
          <a:p>
            <a:fld id="{3C82503C-CDB9-4307-846F-A3B5B4975090}" type="slidenum">
              <a:rPr lang="en-US">
                <a:latin typeface="Arial" pitchFamily="34" charset="0"/>
                <a:ea typeface="ＭＳ Ｐゴシック" pitchFamily="34" charset="-128"/>
              </a:rPr>
              <a:pPr/>
              <a:t>5</a:t>
            </a:fld>
            <a:endParaRPr lang="en-US">
              <a:latin typeface="Arial" pitchFamily="34" charset="0"/>
              <a:ea typeface="ＭＳ Ｐゴシック" pitchFamily="34"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Like many tropical countries, dengue is endemic in Cuba.  One of the rare but fatal complications of dengue is hemorrhagic dengue, which can lead to hemorrhagic shock and death.  To prevent such complications and mortality, Cuba implements preventive community outreach conducted by the </a:t>
            </a:r>
            <a:r>
              <a:rPr lang="en-US" sz="1200" i="1" dirty="0" err="1"/>
              <a:t>consultorio</a:t>
            </a:r>
            <a:r>
              <a:rPr lang="en-US" sz="1200" dirty="0"/>
              <a:t> nurse and family physician for their designated health area. They conduct door-to-door outreach, providing dengue prophylactic medication and identifying any febrile patients with signs and symptoms of dengue that may require hospital admission. </a:t>
            </a:r>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55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With the rise of </a:t>
            </a:r>
            <a:r>
              <a:rPr lang="en-US" sz="1200" dirty="0" err="1"/>
              <a:t>Zika</a:t>
            </a:r>
            <a:r>
              <a:rPr lang="en-US" sz="1200" dirty="0"/>
              <a:t> cases globally in recent years and its associated risk of anencephaly, Cuba has now implemented </a:t>
            </a:r>
            <a:r>
              <a:rPr lang="en-US" sz="1200" dirty="0" err="1"/>
              <a:t>Zika</a:t>
            </a:r>
            <a:r>
              <a:rPr lang="en-US" sz="1200" dirty="0"/>
              <a:t> surveillance in pregnant women.  Each </a:t>
            </a:r>
            <a:r>
              <a:rPr lang="en-US" sz="1200" i="1" dirty="0" err="1"/>
              <a:t>consultorio</a:t>
            </a:r>
            <a:r>
              <a:rPr lang="en-US" sz="1200" dirty="0"/>
              <a:t> has a map of their designated health area, and all pregnant women are identified on the map, as well as any febrile cases in the area.  If there are any febrile cases in the vicinity of a pregnant patient, that patient is screened for </a:t>
            </a:r>
            <a:r>
              <a:rPr lang="en-US" sz="1200" dirty="0" err="1"/>
              <a:t>Zika</a:t>
            </a:r>
            <a:r>
              <a:rPr lang="en-US" sz="1200" dirty="0"/>
              <a:t> and automatically referred to a genetic specialist who will conduct a thorough evaluation and perform serial ultrasounds for </a:t>
            </a:r>
            <a:r>
              <a:rPr lang="en-US" sz="1200" dirty="0" err="1"/>
              <a:t>sonographic</a:t>
            </a:r>
            <a:r>
              <a:rPr lang="en-US" sz="1200" dirty="0"/>
              <a:t> surveillance of any potential congenital malformations throughout the duration of the pregnancy.</a:t>
            </a:r>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58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Rot="1" noChangeAspect="1" noTextEdit="1"/>
          </p:cNvSpPr>
          <p:nvPr>
            <p:ph type="sldImg"/>
          </p:nvPr>
        </p:nvSpPr>
        <p:spPr bwMode="auto">
          <a:noFill/>
          <a:ln>
            <a:solidFill>
              <a:srgbClr val="000000"/>
            </a:solidFill>
            <a:miter lim="800000"/>
            <a:headEnd/>
            <a:tailEnd/>
          </a:ln>
        </p:spPr>
      </p:sp>
      <p:sp>
        <p:nvSpPr>
          <p:cNvPr id="23555" name="Rectangle 1027"/>
          <p:cNvSpPr>
            <a:spLocks noGrp="1"/>
          </p:cNvSpPr>
          <p:nvPr>
            <p:ph type="body" idx="1"/>
          </p:nvPr>
        </p:nvSpPr>
        <p:spPr bwMode="auto">
          <a:noFill/>
        </p:spPr>
        <p:txBody>
          <a:bodyPr/>
          <a:lstStyle/>
          <a:p>
            <a:pPr eaLnBrk="1" hangingPunct="1"/>
            <a:endParaRPr lang="en-US">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Rot="1" noChangeAspect="1" noTextEdit="1"/>
          </p:cNvSpPr>
          <p:nvPr>
            <p:ph type="sldImg"/>
          </p:nvPr>
        </p:nvSpPr>
        <p:spPr bwMode="auto">
          <a:noFill/>
          <a:ln>
            <a:solidFill>
              <a:srgbClr val="000000"/>
            </a:solidFill>
            <a:miter lim="800000"/>
            <a:headEnd/>
            <a:tailEnd/>
          </a:ln>
        </p:spPr>
      </p:sp>
      <p:sp>
        <p:nvSpPr>
          <p:cNvPr id="19459" name="Rectangle 1027"/>
          <p:cNvSpPr>
            <a:spLocks noGrp="1"/>
          </p:cNvSpPr>
          <p:nvPr>
            <p:ph type="body" idx="1"/>
          </p:nvPr>
        </p:nvSpPr>
        <p:spPr bwMode="auto">
          <a:noFill/>
        </p:spPr>
        <p:txBody>
          <a:bodyPr/>
          <a:lstStyle/>
          <a:p>
            <a:pPr eaLnBrk="1" hangingPunct="1"/>
            <a:endParaRPr lang="en-US">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p:spPr>
      </p:sp>
      <p:sp>
        <p:nvSpPr>
          <p:cNvPr id="28675" name="Rectangle 3"/>
          <p:cNvSpPr>
            <a:spLocks noGrp="1"/>
          </p:cNvSpPr>
          <p:nvPr>
            <p:ph type="body" idx="1"/>
          </p:nvPr>
        </p:nvSpPr>
        <p:spPr bwMode="auto">
          <a:noFill/>
        </p:spPr>
        <p:txBody>
          <a:bodyPr/>
          <a:lstStyle/>
          <a:p>
            <a:pPr eaLnBrk="1" hangingPunct="1"/>
            <a:endParaRPr lang="en-US">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287A0862-D32D-433F-BFC3-6971CB8947C8}" type="slidenum">
              <a:rPr lang="es-ES"/>
              <a:pPr/>
              <a:t>6</a:t>
            </a:fld>
            <a:endParaRPr lang="es-E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marL="190500" indent="-190500" eaLnBrk="1" hangingPunct="1"/>
            <a:r>
              <a:rPr lang="es-ES_tradnl" b="1" i="1" dirty="0">
                <a:latin typeface="Arial" charset="0"/>
              </a:rPr>
              <a:t>Artículo 49 de la Constitución de la República de Cuba </a:t>
            </a:r>
            <a:r>
              <a:rPr lang="en-US" sz="1200" kern="1200" dirty="0">
                <a:solidFill>
                  <a:schemeClr val="tx1"/>
                </a:solidFill>
                <a:latin typeface="Arial" charset="0"/>
                <a:ea typeface="+mn-ea"/>
                <a:cs typeface="+mn-cs"/>
              </a:rPr>
              <a:t>(SALUD</a:t>
            </a:r>
            <a:r>
              <a:rPr lang="en-US" sz="1200" kern="1200" baseline="0" dirty="0">
                <a:solidFill>
                  <a:schemeClr val="tx1"/>
                </a:solidFill>
                <a:latin typeface="Arial" charset="0"/>
                <a:ea typeface="+mn-ea"/>
                <a:cs typeface="+mn-cs"/>
              </a:rPr>
              <a:t> PUBLICA BOOK, p.333)</a:t>
            </a:r>
          </a:p>
          <a:p>
            <a:pPr marL="190500" indent="-190500" eaLnBrk="1" hangingPunct="1"/>
            <a:r>
              <a:rPr lang="en-US" sz="1200" kern="1200" dirty="0">
                <a:solidFill>
                  <a:schemeClr val="tx1"/>
                </a:solidFill>
                <a:latin typeface="Arial" charset="0"/>
                <a:ea typeface="+mn-ea"/>
                <a:cs typeface="+mn-cs"/>
              </a:rPr>
              <a:t>La </a:t>
            </a:r>
            <a:r>
              <a:rPr lang="en-US" sz="1200" kern="1200" dirty="0" err="1">
                <a:solidFill>
                  <a:schemeClr val="tx1"/>
                </a:solidFill>
                <a:latin typeface="Arial" charset="0"/>
                <a:ea typeface="+mn-ea"/>
                <a:cs typeface="+mn-cs"/>
              </a:rPr>
              <a:t>Constitución</a:t>
            </a:r>
            <a:r>
              <a:rPr lang="en-US" sz="1200" kern="1200" dirty="0">
                <a:solidFill>
                  <a:schemeClr val="tx1"/>
                </a:solidFill>
                <a:latin typeface="Arial" charset="0"/>
                <a:ea typeface="+mn-ea"/>
                <a:cs typeface="+mn-cs"/>
              </a:rPr>
              <a:t> del Estado </a:t>
            </a:r>
            <a:r>
              <a:rPr lang="en-US" sz="1200" kern="1200" dirty="0" err="1">
                <a:solidFill>
                  <a:schemeClr val="tx1"/>
                </a:solidFill>
                <a:latin typeface="Arial" charset="0"/>
                <a:ea typeface="+mn-ea"/>
                <a:cs typeface="+mn-cs"/>
              </a:rPr>
              <a:t>Socialista</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cubano</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fue</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proclamada</a:t>
            </a:r>
            <a:r>
              <a:rPr lang="en-US" sz="1200" kern="1200" dirty="0">
                <a:solidFill>
                  <a:schemeClr val="tx1"/>
                </a:solidFill>
                <a:latin typeface="Arial" charset="0"/>
                <a:ea typeface="+mn-ea"/>
                <a:cs typeface="+mn-cs"/>
              </a:rPr>
              <a:t> en </a:t>
            </a:r>
            <a:r>
              <a:rPr lang="en-US" sz="1200" kern="1200" dirty="0" err="1">
                <a:solidFill>
                  <a:schemeClr val="tx1"/>
                </a:solidFill>
                <a:latin typeface="Arial" charset="0"/>
                <a:ea typeface="+mn-ea"/>
                <a:cs typeface="+mn-cs"/>
              </a:rPr>
              <a:t>acto</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solemne</a:t>
            </a:r>
            <a:r>
              <a:rPr lang="en-US" sz="1200" kern="1200" dirty="0">
                <a:solidFill>
                  <a:schemeClr val="tx1"/>
                </a:solidFill>
                <a:latin typeface="Arial" charset="0"/>
                <a:ea typeface="+mn-ea"/>
                <a:cs typeface="+mn-cs"/>
              </a:rPr>
              <a:t> el 24 de </a:t>
            </a:r>
            <a:r>
              <a:rPr lang="en-US" sz="1200" kern="1200" dirty="0" err="1">
                <a:solidFill>
                  <a:schemeClr val="tx1"/>
                </a:solidFill>
                <a:latin typeface="Arial" charset="0"/>
                <a:ea typeface="+mn-ea"/>
                <a:cs typeface="+mn-cs"/>
              </a:rPr>
              <a:t>febrero</a:t>
            </a:r>
            <a:r>
              <a:rPr lang="en-US" sz="1200" kern="1200" dirty="0">
                <a:solidFill>
                  <a:schemeClr val="tx1"/>
                </a:solidFill>
                <a:latin typeface="Arial" charset="0"/>
                <a:ea typeface="+mn-ea"/>
                <a:cs typeface="+mn-cs"/>
              </a:rPr>
              <a:t> de l976 </a:t>
            </a:r>
            <a:r>
              <a:rPr lang="en-US" sz="1200" kern="1200" dirty="0" err="1">
                <a:solidFill>
                  <a:schemeClr val="tx1"/>
                </a:solidFill>
                <a:latin typeface="Arial" charset="0"/>
                <a:ea typeface="+mn-ea"/>
                <a:cs typeface="+mn-cs"/>
              </a:rPr>
              <a:t>y</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aprobada</a:t>
            </a:r>
            <a:r>
              <a:rPr lang="en-US" sz="1200" kern="1200" dirty="0">
                <a:solidFill>
                  <a:schemeClr val="tx1"/>
                </a:solidFill>
                <a:latin typeface="Arial" charset="0"/>
                <a:ea typeface="+mn-ea"/>
                <a:cs typeface="+mn-cs"/>
              </a:rPr>
              <a:t> en </a:t>
            </a:r>
            <a:r>
              <a:rPr lang="en-US" sz="1200" kern="1200" dirty="0" err="1">
                <a:solidFill>
                  <a:schemeClr val="tx1"/>
                </a:solidFill>
                <a:latin typeface="Arial" charset="0"/>
                <a:ea typeface="+mn-ea"/>
                <a:cs typeface="+mn-cs"/>
              </a:rPr>
              <a:t>referéndum</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por</a:t>
            </a:r>
            <a:r>
              <a:rPr lang="en-US" sz="1200" kern="1200" dirty="0">
                <a:solidFill>
                  <a:schemeClr val="tx1"/>
                </a:solidFill>
                <a:latin typeface="Arial" charset="0"/>
                <a:ea typeface="+mn-ea"/>
                <a:cs typeface="+mn-cs"/>
              </a:rPr>
              <a:t> 97,7 % de los </a:t>
            </a:r>
            <a:r>
              <a:rPr lang="en-US" sz="1200" kern="1200" dirty="0" err="1">
                <a:solidFill>
                  <a:schemeClr val="tx1"/>
                </a:solidFill>
                <a:latin typeface="Arial" charset="0"/>
                <a:ea typeface="+mn-ea"/>
                <a:cs typeface="+mn-cs"/>
              </a:rPr>
              <a:t>votantes</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Esta</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constitución</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sustituye</a:t>
            </a:r>
            <a:r>
              <a:rPr lang="en-US" sz="1200" kern="1200" dirty="0">
                <a:solidFill>
                  <a:schemeClr val="tx1"/>
                </a:solidFill>
                <a:latin typeface="Arial" charset="0"/>
                <a:ea typeface="+mn-ea"/>
                <a:cs typeface="+mn-cs"/>
              </a:rPr>
              <a:t> a la de l940 </a:t>
            </a:r>
            <a:r>
              <a:rPr lang="en-US" sz="1200" kern="1200" dirty="0" err="1">
                <a:solidFill>
                  <a:schemeClr val="tx1"/>
                </a:solidFill>
                <a:latin typeface="Arial" charset="0"/>
                <a:ea typeface="+mn-ea"/>
                <a:cs typeface="+mn-cs"/>
              </a:rPr>
              <a:t>y</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deja</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establecido</a:t>
            </a:r>
            <a:r>
              <a:rPr lang="en-US" sz="1200" kern="1200" dirty="0">
                <a:solidFill>
                  <a:schemeClr val="tx1"/>
                </a:solidFill>
                <a:latin typeface="Arial" charset="0"/>
                <a:ea typeface="+mn-ea"/>
                <a:cs typeface="+mn-cs"/>
              </a:rPr>
              <a:t> de forma </a:t>
            </a:r>
            <a:r>
              <a:rPr lang="en-US" sz="1200" kern="1200" dirty="0" err="1">
                <a:solidFill>
                  <a:schemeClr val="tx1"/>
                </a:solidFill>
                <a:latin typeface="Arial" charset="0"/>
                <a:ea typeface="+mn-ea"/>
                <a:cs typeface="+mn-cs"/>
              </a:rPr>
              <a:t>explícita</a:t>
            </a:r>
            <a:r>
              <a:rPr lang="en-US" sz="1200" kern="1200" dirty="0">
                <a:solidFill>
                  <a:schemeClr val="tx1"/>
                </a:solidFill>
                <a:latin typeface="Arial" charset="0"/>
                <a:ea typeface="+mn-ea"/>
                <a:cs typeface="+mn-cs"/>
              </a:rPr>
              <a:t> en el </a:t>
            </a:r>
            <a:r>
              <a:rPr lang="en-US" sz="1200" kern="1200" dirty="0" err="1">
                <a:solidFill>
                  <a:schemeClr val="tx1"/>
                </a:solidFill>
                <a:latin typeface="Arial" charset="0"/>
                <a:ea typeface="+mn-ea"/>
                <a:cs typeface="+mn-cs"/>
              </a:rPr>
              <a:t>artículo</a:t>
            </a:r>
            <a:r>
              <a:rPr lang="en-US" sz="1200" kern="1200" dirty="0">
                <a:solidFill>
                  <a:schemeClr val="tx1"/>
                </a:solidFill>
                <a:latin typeface="Arial" charset="0"/>
                <a:ea typeface="+mn-ea"/>
                <a:cs typeface="+mn-cs"/>
              </a:rPr>
              <a:t> 49 el </a:t>
            </a:r>
            <a:r>
              <a:rPr lang="en-US" sz="1200" kern="1200" dirty="0" err="1">
                <a:solidFill>
                  <a:schemeClr val="tx1"/>
                </a:solidFill>
                <a:latin typeface="Arial" charset="0"/>
                <a:ea typeface="+mn-ea"/>
                <a:cs typeface="+mn-cs"/>
              </a:rPr>
              <a:t>derecho</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constitucional</a:t>
            </a:r>
            <a:r>
              <a:rPr lang="en-US" sz="1200" kern="1200" dirty="0">
                <a:solidFill>
                  <a:schemeClr val="tx1"/>
                </a:solidFill>
                <a:latin typeface="Arial" charset="0"/>
                <a:ea typeface="+mn-ea"/>
                <a:cs typeface="+mn-cs"/>
              </a:rPr>
              <a:t> a la </a:t>
            </a:r>
            <a:r>
              <a:rPr lang="en-US" sz="1200" kern="1200" dirty="0" err="1">
                <a:solidFill>
                  <a:schemeClr val="tx1"/>
                </a:solidFill>
                <a:latin typeface="Arial" charset="0"/>
                <a:ea typeface="+mn-ea"/>
                <a:cs typeface="+mn-cs"/>
              </a:rPr>
              <a:t>protección</a:t>
            </a:r>
            <a:r>
              <a:rPr lang="en-US" sz="1200" kern="1200" dirty="0">
                <a:solidFill>
                  <a:schemeClr val="tx1"/>
                </a:solidFill>
                <a:latin typeface="Arial" charset="0"/>
                <a:ea typeface="+mn-ea"/>
                <a:cs typeface="+mn-cs"/>
              </a:rPr>
              <a:t> de la </a:t>
            </a:r>
            <a:r>
              <a:rPr lang="en-US" sz="1200" kern="1200" dirty="0" err="1">
                <a:solidFill>
                  <a:schemeClr val="tx1"/>
                </a:solidFill>
                <a:latin typeface="Arial" charset="0"/>
                <a:ea typeface="+mn-ea"/>
                <a:cs typeface="+mn-cs"/>
              </a:rPr>
              <a:t>salud</a:t>
            </a:r>
            <a:r>
              <a:rPr lang="en-US" sz="1200" kern="1200" dirty="0">
                <a:solidFill>
                  <a:schemeClr val="tx1"/>
                </a:solidFill>
                <a:latin typeface="Arial" charset="0"/>
                <a:ea typeface="+mn-ea"/>
                <a:cs typeface="+mn-cs"/>
              </a:rPr>
              <a:t> de la forma </a:t>
            </a:r>
            <a:r>
              <a:rPr lang="en-US" sz="1200" kern="1200" dirty="0" err="1">
                <a:solidFill>
                  <a:schemeClr val="tx1"/>
                </a:solidFill>
                <a:latin typeface="Arial" charset="0"/>
                <a:ea typeface="+mn-ea"/>
                <a:cs typeface="+mn-cs"/>
              </a:rPr>
              <a:t>siguiente</a:t>
            </a:r>
            <a:r>
              <a:rPr lang="en-US" sz="1200" kern="1200" dirty="0">
                <a:solidFill>
                  <a:schemeClr val="tx1"/>
                </a:solidFill>
                <a:latin typeface="Arial" charset="0"/>
                <a:ea typeface="+mn-ea"/>
                <a:cs typeface="+mn-cs"/>
              </a:rPr>
              <a:t>:</a:t>
            </a:r>
            <a:endParaRPr lang="es-ES_tradnl" b="1" i="1" dirty="0">
              <a:latin typeface="Arial" charset="0"/>
            </a:endParaRPr>
          </a:p>
          <a:p>
            <a:pPr marL="190500" indent="-190500" eaLnBrk="1" hangingPunct="1">
              <a:spcBef>
                <a:spcPct val="50000"/>
              </a:spcBef>
            </a:pPr>
            <a:r>
              <a:rPr lang="es-ES_tradnl" b="1" i="1" dirty="0">
                <a:latin typeface="Arial" charset="0"/>
              </a:rPr>
              <a:t>“Todos tiene derecho a que se atiendan y proteja su Salud.    El Estado garantiza este derecho.”</a:t>
            </a:r>
          </a:p>
          <a:p>
            <a:pPr marL="190500" indent="-190500" eaLnBrk="1" hangingPunct="1">
              <a:spcBef>
                <a:spcPct val="50000"/>
              </a:spcBef>
            </a:pPr>
            <a:endParaRPr lang="es-ES" b="1" i="1" u="sng" dirty="0">
              <a:latin typeface="Arial" charset="0"/>
            </a:endParaRPr>
          </a:p>
          <a:p>
            <a:pPr marL="190500" indent="-190500" eaLnBrk="1" hangingPunct="1">
              <a:buFontTx/>
              <a:buChar char="•"/>
            </a:pPr>
            <a:endParaRPr lang="es-E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a:solidFill>
                  <a:schemeClr val="tx1"/>
                </a:solidFill>
                <a:latin typeface="Arial" charset="0"/>
                <a:ea typeface="+mn-ea"/>
                <a:cs typeface="+mn-cs"/>
              </a:rPr>
              <a:t>Asamblea</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Nacional</a:t>
            </a:r>
            <a:r>
              <a:rPr lang="en-US" sz="1200" kern="1200" dirty="0">
                <a:solidFill>
                  <a:schemeClr val="tx1"/>
                </a:solidFill>
                <a:latin typeface="Arial" charset="0"/>
                <a:ea typeface="+mn-ea"/>
                <a:cs typeface="+mn-cs"/>
              </a:rPr>
              <a:t> del </a:t>
            </a:r>
            <a:r>
              <a:rPr lang="en-US" sz="1200" kern="1200" dirty="0" err="1">
                <a:solidFill>
                  <a:schemeClr val="tx1"/>
                </a:solidFill>
                <a:latin typeface="Arial" charset="0"/>
                <a:ea typeface="+mn-ea"/>
                <a:cs typeface="+mn-cs"/>
              </a:rPr>
              <a:t>Poder</a:t>
            </a:r>
            <a:r>
              <a:rPr lang="en-US" sz="1200" kern="1200" dirty="0">
                <a:solidFill>
                  <a:schemeClr val="tx1"/>
                </a:solidFill>
                <a:latin typeface="Arial" charset="0"/>
                <a:ea typeface="+mn-ea"/>
                <a:cs typeface="+mn-cs"/>
              </a:rPr>
              <a:t> Popular </a:t>
            </a:r>
            <a:r>
              <a:rPr lang="en-US" sz="1200" kern="1200" dirty="0" err="1">
                <a:solidFill>
                  <a:schemeClr val="tx1"/>
                </a:solidFill>
                <a:latin typeface="Arial" charset="0"/>
                <a:ea typeface="+mn-ea"/>
                <a:cs typeface="+mn-cs"/>
              </a:rPr>
              <a:t>aprobó</a:t>
            </a:r>
            <a:r>
              <a:rPr lang="en-US" sz="1200" kern="1200" dirty="0">
                <a:solidFill>
                  <a:schemeClr val="tx1"/>
                </a:solidFill>
                <a:latin typeface="Arial" charset="0"/>
                <a:ea typeface="+mn-ea"/>
                <a:cs typeface="+mn-cs"/>
              </a:rPr>
              <a:t> el l3 de </a:t>
            </a:r>
            <a:r>
              <a:rPr lang="en-US" sz="1200" kern="1200" dirty="0" err="1">
                <a:solidFill>
                  <a:schemeClr val="tx1"/>
                </a:solidFill>
                <a:latin typeface="Arial" charset="0"/>
                <a:ea typeface="+mn-ea"/>
                <a:cs typeface="+mn-cs"/>
              </a:rPr>
              <a:t>julio</a:t>
            </a:r>
            <a:r>
              <a:rPr lang="en-US" sz="1200" kern="1200" dirty="0">
                <a:solidFill>
                  <a:schemeClr val="tx1"/>
                </a:solidFill>
                <a:latin typeface="Arial" charset="0"/>
                <a:ea typeface="+mn-ea"/>
                <a:cs typeface="+mn-cs"/>
              </a:rPr>
              <a:t> de l983 la </a:t>
            </a:r>
            <a:r>
              <a:rPr lang="en-US" sz="1200" kern="1200" dirty="0" err="1">
                <a:solidFill>
                  <a:schemeClr val="tx1"/>
                </a:solidFill>
                <a:latin typeface="Arial" charset="0"/>
                <a:ea typeface="+mn-ea"/>
                <a:cs typeface="+mn-cs"/>
              </a:rPr>
              <a:t>Ley</a:t>
            </a:r>
            <a:r>
              <a:rPr lang="en-US" sz="1200" kern="1200" dirty="0">
                <a:solidFill>
                  <a:schemeClr val="tx1"/>
                </a:solidFill>
                <a:latin typeface="Arial" charset="0"/>
                <a:ea typeface="+mn-ea"/>
                <a:cs typeface="+mn-cs"/>
              </a:rPr>
              <a:t> No. 4l de la </a:t>
            </a:r>
            <a:r>
              <a:rPr lang="en-US" sz="1200" kern="1200" dirty="0" err="1">
                <a:solidFill>
                  <a:schemeClr val="tx1"/>
                </a:solidFill>
                <a:latin typeface="Arial" charset="0"/>
                <a:ea typeface="+mn-ea"/>
                <a:cs typeface="+mn-cs"/>
              </a:rPr>
              <a:t>Salud</a:t>
            </a:r>
            <a:r>
              <a:rPr lang="en-US" sz="1200" kern="1200" dirty="0">
                <a:solidFill>
                  <a:schemeClr val="tx1"/>
                </a:solidFill>
                <a:latin typeface="Arial" charset="0"/>
                <a:ea typeface="+mn-ea"/>
                <a:cs typeface="+mn-cs"/>
              </a:rPr>
              <a:t> </a:t>
            </a:r>
            <a:r>
              <a:rPr lang="en-US" sz="1200" kern="1200" dirty="0" err="1">
                <a:solidFill>
                  <a:schemeClr val="tx1"/>
                </a:solidFill>
                <a:latin typeface="Arial" charset="0"/>
                <a:ea typeface="+mn-ea"/>
                <a:cs typeface="+mn-cs"/>
              </a:rPr>
              <a:t>Pública</a:t>
            </a:r>
            <a:r>
              <a:rPr lang="en-US" sz="1200" kern="1200" dirty="0">
                <a:solidFill>
                  <a:schemeClr val="tx1"/>
                </a:solidFill>
                <a:latin typeface="Arial" charset="0"/>
                <a:ea typeface="+mn-ea"/>
                <a:cs typeface="+mn-cs"/>
              </a:rPr>
              <a:t> (SALUD</a:t>
            </a:r>
            <a:r>
              <a:rPr lang="en-US" sz="1200" kern="1200" baseline="0" dirty="0">
                <a:solidFill>
                  <a:schemeClr val="tx1"/>
                </a:solidFill>
                <a:latin typeface="Arial" charset="0"/>
                <a:ea typeface="+mn-ea"/>
                <a:cs typeface="+mn-cs"/>
              </a:rPr>
              <a:t> PUBLIC BOOK, p.333)</a:t>
            </a:r>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31"/>
          <p:cNvSpPr>
            <a:spLocks noGrp="1" noChangeArrowheads="1"/>
          </p:cNvSpPr>
          <p:nvPr>
            <p:ph type="sldNum" sz="quarter" idx="5"/>
          </p:nvPr>
        </p:nvSpPr>
        <p:spPr>
          <a:noFill/>
        </p:spPr>
        <p:txBody>
          <a:bodyPr/>
          <a:lstStyle/>
          <a:p>
            <a:fld id="{9DC9858A-D925-4D96-AF61-6D3981339C0B}" type="slidenum">
              <a:rPr lang="en-US">
                <a:latin typeface="Arial" pitchFamily="34" charset="0"/>
                <a:ea typeface="ＭＳ Ｐゴシック" pitchFamily="34" charset="-128"/>
              </a:rPr>
              <a:pPr/>
              <a:t>8</a:t>
            </a:fld>
            <a:endParaRPr lang="en-US">
              <a:latin typeface="Arial" pitchFamily="34" charset="0"/>
              <a:ea typeface="ＭＳ Ｐゴシック" pitchFamily="34"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sz="1200" kern="1200" dirty="0">
                <a:solidFill>
                  <a:schemeClr val="tx1"/>
                </a:solidFill>
                <a:latin typeface="+mn-lt"/>
                <a:ea typeface="ＭＳ Ｐゴシック" pitchFamily="80" charset="-128"/>
                <a:cs typeface="ＭＳ Ｐゴシック" pitchFamily="80" charset="-128"/>
              </a:rPr>
              <a:t>There are two sets of reforms, one in 1960 and the other in 1990, defining the structure of the Medical system today.  The reforms of 1960 focused on distribution of healthcare services so that medical services were provided to all citizens.  Prior to the revolution, there was only one rural hospital in all of Cuba.  This fact reflected the dire need for change in the allotment of services. </a:t>
            </a:r>
            <a:endParaRPr lang="en-US" dirty="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p:spPr>
        <p:txBody>
          <a:bodyPr/>
          <a:lstStyle/>
          <a:p>
            <a:fld id="{D3D7D5DA-95B8-40D6-AFE1-F7FCC8932C50}" type="slidenum">
              <a:rPr lang="en-US">
                <a:latin typeface="Arial" pitchFamily="34" charset="0"/>
                <a:ea typeface="ＭＳ Ｐゴシック" pitchFamily="34" charset="-128"/>
              </a:rPr>
              <a:pPr/>
              <a:t>9</a:t>
            </a:fld>
            <a:endParaRPr lang="en-US">
              <a:latin typeface="Arial" pitchFamily="34" charset="0"/>
              <a:ea typeface="ＭＳ Ｐゴシック" pitchFamily="34"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ＭＳ Ｐゴシック" pitchFamily="80" charset="-128"/>
                <a:cs typeface="ＭＳ Ｐゴシック" pitchFamily="80" charset="-128"/>
              </a:rPr>
              <a:t>The reforms of 1990, after the onset of the special period, focused on decreasing the effects of the economic crisis on the population and included the following modifications: “increasing popular participation and involvement of grassroots councils and committees in decisions that affect health priorities at the local level; focus of resources on vulnerable groups (women, children less than seven, the elderly); emphasis on the manufacture of essential drugs in Cuba; and the integration of traditional medical treatment into the Westernized medical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ＭＳ Ｐゴシック" pitchFamily="80" charset="-128"/>
                <a:cs typeface="ＭＳ Ｐゴシック" pitchFamily="80" charset="-128"/>
              </a:rPr>
              <a:t>The Cuban government assumes full responsibility for the healthcare of its citizens.  Before 1980 the system was completely centralized: the Ministry of Public Health had full control over how resources were spent, what the disease priorities were, and public health strategies.  Since 1980, the system has been decentralized so that disease priority identification and health promotion occur at the local levels.  Resource allocation is however still central.  In 1984 the Family Doctor/Nurse Program was implemented in an attempt to ensure that there was a general doctor and nurse in each neighborhood.</a:t>
            </a:r>
          </a:p>
        </p:txBody>
      </p:sp>
      <p:sp>
        <p:nvSpPr>
          <p:cNvPr id="4" name="Slide Number Placeholder 3"/>
          <p:cNvSpPr>
            <a:spLocks noGrp="1"/>
          </p:cNvSpPr>
          <p:nvPr>
            <p:ph type="sldNum" sz="quarter" idx="10"/>
          </p:nvPr>
        </p:nvSpPr>
        <p:spPr/>
        <p:txBody>
          <a:bodyPr/>
          <a:lstStyle/>
          <a:p>
            <a:fld id="{2589BEBA-59C9-44F8-B95F-7ABF5350FF90}"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p:cNvSpPr>
            <a:spLocks noGrp="1" noChangeArrowheads="1"/>
          </p:cNvSpPr>
          <p:nvPr>
            <p:ph type="sldNum" sz="quarter" idx="5"/>
          </p:nvPr>
        </p:nvSpPr>
        <p:spPr>
          <a:noFill/>
        </p:spPr>
        <p:txBody>
          <a:bodyPr/>
          <a:lstStyle/>
          <a:p>
            <a:fld id="{F1BD474F-57CE-4186-9101-F722434629BF}" type="slidenum">
              <a:rPr lang="en-US">
                <a:latin typeface="Arial" pitchFamily="34" charset="0"/>
                <a:ea typeface="ＭＳ Ｐゴシック" pitchFamily="34" charset="-128"/>
              </a:rPr>
              <a:pPr/>
              <a:t>11</a:t>
            </a:fld>
            <a:endParaRPr lang="en-US">
              <a:latin typeface="Arial" pitchFamily="34" charset="0"/>
              <a:ea typeface="ＭＳ Ｐゴシック" pitchFamily="34"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mn-lt"/>
              <a:ea typeface="ＭＳ Ｐゴシック" pitchFamily="80" charset="-128"/>
              <a:cs typeface="ＭＳ Ｐゴシック" pitchFamily="8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22E8B893-47CD-4B3B-B5C1-39EC6F28D3EE}" type="slidenum">
              <a:rPr lang="en-US">
                <a:latin typeface="Arial" pitchFamily="34" charset="0"/>
                <a:ea typeface="ＭＳ Ｐゴシック" pitchFamily="34" charset="-128"/>
              </a:rPr>
              <a:pPr/>
              <a:t>12</a:t>
            </a:fld>
            <a:endParaRPr lang="en-US">
              <a:latin typeface="Arial" pitchFamily="34" charset="0"/>
              <a:ea typeface="ＭＳ Ｐゴシック" pitchFamily="34"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dirty="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blackWhite">
      <p:bgPr>
        <a:solidFill>
          <a:schemeClr val="bg1"/>
        </a:solidFill>
        <a:effectLst/>
      </p:bgPr>
    </p:bg>
    <p:spTree>
      <p:nvGrpSpPr>
        <p:cNvPr id="1" name=""/>
        <p:cNvGrpSpPr/>
        <p:nvPr/>
      </p:nvGrpSpPr>
      <p:grpSpPr>
        <a:xfrm>
          <a:off x="0" y="0"/>
          <a:ext cx="0" cy="0"/>
          <a:chOff x="0" y="0"/>
          <a:chExt cx="0" cy="0"/>
        </a:xfrm>
      </p:grpSpPr>
      <p:pic>
        <p:nvPicPr>
          <p:cNvPr id="3082" name="Picture 10" descr="brand ppt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ctrTitle"/>
          </p:nvPr>
        </p:nvSpPr>
        <p:spPr>
          <a:xfrm>
            <a:off x="685800" y="2130425"/>
            <a:ext cx="7772400" cy="1470025"/>
          </a:xfrm>
        </p:spPr>
        <p:txBody>
          <a:bodyPr/>
          <a:lstStyle>
            <a:lvl1pPr>
              <a:defRPr sz="4300">
                <a:solidFill>
                  <a:schemeClr val="bg1"/>
                </a:solidFill>
              </a:defRPr>
            </a:lvl1pPr>
          </a:lstStyle>
          <a:p>
            <a:pPr lvl="0"/>
            <a:r>
              <a:rPr lang="en-US" noProof="0"/>
              <a:t>Click to edit Master title style</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sz="2600">
                <a:solidFill>
                  <a:schemeClr val="bg1"/>
                </a:solidFill>
                <a:latin typeface="Garamond" pitchFamily="18" charset="0"/>
              </a:defRPr>
            </a:lvl1pPr>
          </a:lstStyle>
          <a:p>
            <a:pPr lvl="0"/>
            <a:r>
              <a:rPr 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9A0E7D5-2386-4BF2-BEDB-F9EEAF3E0F35}" type="slidenum">
              <a:rPr lang="en-US"/>
              <a:pPr/>
              <a:t>‹#›</a:t>
            </a:fld>
            <a:endParaRPr lang="en-US"/>
          </a:p>
        </p:txBody>
      </p:sp>
    </p:spTree>
    <p:extLst>
      <p:ext uri="{BB962C8B-B14F-4D97-AF65-F5344CB8AC3E}">
        <p14:creationId xmlns:p14="http://schemas.microsoft.com/office/powerpoint/2010/main" val="4022365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875397B-C1FD-409D-84CA-BDF98B23402D}" type="slidenum">
              <a:rPr lang="en-US"/>
              <a:pPr/>
              <a:t>‹#›</a:t>
            </a:fld>
            <a:endParaRPr lang="en-US"/>
          </a:p>
        </p:txBody>
      </p:sp>
    </p:spTree>
    <p:extLst>
      <p:ext uri="{BB962C8B-B14F-4D97-AF65-F5344CB8AC3E}">
        <p14:creationId xmlns:p14="http://schemas.microsoft.com/office/powerpoint/2010/main" val="1492958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152400" y="6381750"/>
            <a:ext cx="533400" cy="476250"/>
          </a:xfrm>
        </p:spPr>
        <p:txBody>
          <a:bodyPr/>
          <a:lstStyle>
            <a:lvl1pPr>
              <a:defRPr/>
            </a:lvl1pPr>
          </a:lstStyle>
          <a:p>
            <a:fld id="{543AB522-D0C9-4EC7-8854-1D98DD2637B6}" type="slidenum">
              <a:rPr lang="en-US"/>
              <a:pPr/>
              <a:t>‹#›</a:t>
            </a:fld>
            <a:endParaRPr lang="en-US"/>
          </a:p>
        </p:txBody>
      </p:sp>
    </p:spTree>
    <p:extLst>
      <p:ext uri="{BB962C8B-B14F-4D97-AF65-F5344CB8AC3E}">
        <p14:creationId xmlns:p14="http://schemas.microsoft.com/office/powerpoint/2010/main" val="306941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D1351B76-180A-48DB-99FC-9FC447DDD974}" type="datetime1">
              <a:rPr lang="en-US"/>
              <a:pPr>
                <a:defRPr/>
              </a:pPr>
              <a:t>10/11/2017</a:t>
            </a:fld>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1C3C1-AECC-442E-8E4E-CAF9B428AC6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F76C2877-19A1-4052-92ED-90CBCA887B74}" type="datetime1">
              <a:rPr lang="en-US"/>
              <a:pPr>
                <a:defRPr/>
              </a:pPr>
              <a:t>10/11/2017</a:t>
            </a:fld>
            <a:endParaRPr lang="en-US"/>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CFB61D1-7747-47CD-AD01-4CA65743D91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395F3262-E45C-4A44-818B-099CBDB33826}" type="datetime1">
              <a:rPr lang="en-US"/>
              <a:pPr>
                <a:defRPr/>
              </a:pPr>
              <a:t>10/11/2017</a:t>
            </a:fld>
            <a:endParaRPr lang="en-US"/>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1964164-7CF0-43FC-9F20-FE9C3150B39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F25531C-F3B7-4618-9A07-E14445AD441B}" type="slidenum">
              <a:rPr lang="en-US"/>
              <a:pPr/>
              <a:t>‹#›</a:t>
            </a:fld>
            <a:endParaRPr lang="en-US"/>
          </a:p>
        </p:txBody>
      </p:sp>
    </p:spTree>
    <p:extLst>
      <p:ext uri="{BB962C8B-B14F-4D97-AF65-F5344CB8AC3E}">
        <p14:creationId xmlns:p14="http://schemas.microsoft.com/office/powerpoint/2010/main" val="3316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093742C1-DE04-44DB-9E21-73AB9B4297C7}" type="slidenum">
              <a:rPr lang="en-US"/>
              <a:pPr/>
              <a:t>‹#›</a:t>
            </a:fld>
            <a:endParaRPr lang="en-US"/>
          </a:p>
        </p:txBody>
      </p:sp>
    </p:spTree>
    <p:extLst>
      <p:ext uri="{BB962C8B-B14F-4D97-AF65-F5344CB8AC3E}">
        <p14:creationId xmlns:p14="http://schemas.microsoft.com/office/powerpoint/2010/main" val="182159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600200"/>
            <a:ext cx="4152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600200"/>
            <a:ext cx="4152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9C23272A-A81E-4761-AEE7-A2A50D1A824C}" type="slidenum">
              <a:rPr lang="en-US"/>
              <a:pPr/>
              <a:t>‹#›</a:t>
            </a:fld>
            <a:endParaRPr lang="en-US"/>
          </a:p>
        </p:txBody>
      </p:sp>
    </p:spTree>
    <p:extLst>
      <p:ext uri="{BB962C8B-B14F-4D97-AF65-F5344CB8AC3E}">
        <p14:creationId xmlns:p14="http://schemas.microsoft.com/office/powerpoint/2010/main" val="3381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2C21EA65-0E8D-4E87-9D3C-61AC39E0E524}" type="slidenum">
              <a:rPr lang="en-US"/>
              <a:pPr/>
              <a:t>‹#›</a:t>
            </a:fld>
            <a:endParaRPr lang="en-US"/>
          </a:p>
        </p:txBody>
      </p:sp>
    </p:spTree>
    <p:extLst>
      <p:ext uri="{BB962C8B-B14F-4D97-AF65-F5344CB8AC3E}">
        <p14:creationId xmlns:p14="http://schemas.microsoft.com/office/powerpoint/2010/main" val="78939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05EB041-ED23-4471-A775-3B165D8EC509}" type="slidenum">
              <a:rPr lang="en-US"/>
              <a:pPr/>
              <a:t>‹#›</a:t>
            </a:fld>
            <a:endParaRPr lang="en-US"/>
          </a:p>
        </p:txBody>
      </p:sp>
    </p:spTree>
    <p:extLst>
      <p:ext uri="{BB962C8B-B14F-4D97-AF65-F5344CB8AC3E}">
        <p14:creationId xmlns:p14="http://schemas.microsoft.com/office/powerpoint/2010/main" val="240267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F02E7CB-E5B4-4522-BFE5-D1AB0BA01EA6}" type="slidenum">
              <a:rPr lang="en-US"/>
              <a:pPr/>
              <a:t>‹#›</a:t>
            </a:fld>
            <a:endParaRPr lang="en-US"/>
          </a:p>
        </p:txBody>
      </p:sp>
    </p:spTree>
    <p:extLst>
      <p:ext uri="{BB962C8B-B14F-4D97-AF65-F5344CB8AC3E}">
        <p14:creationId xmlns:p14="http://schemas.microsoft.com/office/powerpoint/2010/main" val="209536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085F8A9-A22B-4E52-9689-D1C790C4C3DA}" type="slidenum">
              <a:rPr lang="en-US"/>
              <a:pPr/>
              <a:t>‹#›</a:t>
            </a:fld>
            <a:endParaRPr lang="en-US"/>
          </a:p>
        </p:txBody>
      </p:sp>
    </p:spTree>
    <p:extLst>
      <p:ext uri="{BB962C8B-B14F-4D97-AF65-F5344CB8AC3E}">
        <p14:creationId xmlns:p14="http://schemas.microsoft.com/office/powerpoint/2010/main" val="411846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08C07190-35DA-4B4D-80A9-BB848C9A2607}" type="slidenum">
              <a:rPr lang="en-US"/>
              <a:pPr/>
              <a:t>‹#›</a:t>
            </a:fld>
            <a:endParaRPr lang="en-US"/>
          </a:p>
        </p:txBody>
      </p:sp>
    </p:spTree>
    <p:extLst>
      <p:ext uri="{BB962C8B-B14F-4D97-AF65-F5344CB8AC3E}">
        <p14:creationId xmlns:p14="http://schemas.microsoft.com/office/powerpoint/2010/main" val="144142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brand ppt_INTERIO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28600" y="274638"/>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8600" y="1600200"/>
            <a:ext cx="8458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sldNum" sz="quarter" idx="4"/>
          </p:nvPr>
        </p:nvSpPr>
        <p:spPr bwMode="auto">
          <a:xfrm>
            <a:off x="152400" y="6381750"/>
            <a:ext cx="533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fld id="{40AFF801-4D52-4516-B766-8E24031359A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hf hdr="0" ftr="0" dt="0"/>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Garamond" pitchFamily="18" charset="0"/>
        </a:defRPr>
      </a:lvl2pPr>
      <a:lvl3pPr algn="ctr" rtl="0" eaLnBrk="1" fontAlgn="base" hangingPunct="1">
        <a:spcBef>
          <a:spcPct val="0"/>
        </a:spcBef>
        <a:spcAft>
          <a:spcPct val="0"/>
        </a:spcAft>
        <a:defRPr sz="4000" b="1">
          <a:solidFill>
            <a:schemeClr val="tx2"/>
          </a:solidFill>
          <a:latin typeface="Garamond" pitchFamily="18" charset="0"/>
        </a:defRPr>
      </a:lvl3pPr>
      <a:lvl4pPr algn="ctr" rtl="0" eaLnBrk="1" fontAlgn="base" hangingPunct="1">
        <a:spcBef>
          <a:spcPct val="0"/>
        </a:spcBef>
        <a:spcAft>
          <a:spcPct val="0"/>
        </a:spcAft>
        <a:defRPr sz="4000" b="1">
          <a:solidFill>
            <a:schemeClr val="tx2"/>
          </a:solidFill>
          <a:latin typeface="Garamond" pitchFamily="18" charset="0"/>
        </a:defRPr>
      </a:lvl4pPr>
      <a:lvl5pPr algn="ctr" rtl="0" eaLnBrk="1" fontAlgn="base" hangingPunct="1">
        <a:spcBef>
          <a:spcPct val="0"/>
        </a:spcBef>
        <a:spcAft>
          <a:spcPct val="0"/>
        </a:spcAft>
        <a:defRPr sz="4000" b="1">
          <a:solidFill>
            <a:schemeClr val="tx2"/>
          </a:solidFill>
          <a:latin typeface="Garamond" pitchFamily="18" charset="0"/>
        </a:defRPr>
      </a:lvl5pPr>
      <a:lvl6pPr marL="457200" algn="ctr" rtl="0" eaLnBrk="1" fontAlgn="base" hangingPunct="1">
        <a:spcBef>
          <a:spcPct val="0"/>
        </a:spcBef>
        <a:spcAft>
          <a:spcPct val="0"/>
        </a:spcAft>
        <a:defRPr sz="4000" b="1">
          <a:solidFill>
            <a:schemeClr val="tx2"/>
          </a:solidFill>
          <a:latin typeface="Garamond" pitchFamily="18" charset="0"/>
        </a:defRPr>
      </a:lvl6pPr>
      <a:lvl7pPr marL="914400" algn="ctr" rtl="0" eaLnBrk="1" fontAlgn="base" hangingPunct="1">
        <a:spcBef>
          <a:spcPct val="0"/>
        </a:spcBef>
        <a:spcAft>
          <a:spcPct val="0"/>
        </a:spcAft>
        <a:defRPr sz="4000" b="1">
          <a:solidFill>
            <a:schemeClr val="tx2"/>
          </a:solidFill>
          <a:latin typeface="Garamond" pitchFamily="18" charset="0"/>
        </a:defRPr>
      </a:lvl7pPr>
      <a:lvl8pPr marL="1371600" algn="ctr" rtl="0" eaLnBrk="1" fontAlgn="base" hangingPunct="1">
        <a:spcBef>
          <a:spcPct val="0"/>
        </a:spcBef>
        <a:spcAft>
          <a:spcPct val="0"/>
        </a:spcAft>
        <a:defRPr sz="4000" b="1">
          <a:solidFill>
            <a:schemeClr val="tx2"/>
          </a:solidFill>
          <a:latin typeface="Garamond" pitchFamily="18" charset="0"/>
        </a:defRPr>
      </a:lvl8pPr>
      <a:lvl9pPr marL="1828800" algn="ctr" rtl="0" eaLnBrk="1" fontAlgn="base" hangingPunct="1">
        <a:spcBef>
          <a:spcPct val="0"/>
        </a:spcBef>
        <a:spcAft>
          <a:spcPct val="0"/>
        </a:spcAft>
        <a:defRPr sz="4000" b="1">
          <a:solidFill>
            <a:schemeClr val="tx2"/>
          </a:solidFill>
          <a:latin typeface="Garamond" pitchFamily="18"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OLE_LINK1"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 y="533400"/>
            <a:ext cx="8991600" cy="3352800"/>
          </a:xfrm>
        </p:spPr>
        <p:txBody>
          <a:bodyPr/>
          <a:lstStyle/>
          <a:p>
            <a:r>
              <a:rPr lang="en-US" sz="3800" dirty="0"/>
              <a:t>The Cuban Model of the </a:t>
            </a:r>
            <a:br>
              <a:rPr lang="en-US" sz="3800" dirty="0"/>
            </a:br>
            <a:r>
              <a:rPr lang="en-US" sz="3800" dirty="0"/>
              <a:t>Patient-Centered Medical Home </a:t>
            </a:r>
            <a:br>
              <a:rPr lang="en-US" sz="3800" dirty="0"/>
            </a:br>
            <a:r>
              <a:rPr lang="en-US" sz="3800" dirty="0"/>
              <a:t>Three Decades in the Making: </a:t>
            </a:r>
            <a:br>
              <a:rPr lang="en-US" sz="3800" dirty="0"/>
            </a:br>
            <a:r>
              <a:rPr lang="en-US" sz="3800" dirty="0"/>
              <a:t>How Cuba's Neighborhood </a:t>
            </a:r>
            <a:r>
              <a:rPr lang="en-US" sz="3800" i="1" dirty="0" err="1"/>
              <a:t>Consultorio</a:t>
            </a:r>
            <a:r>
              <a:rPr lang="en-US" sz="3800" dirty="0"/>
              <a:t> </a:t>
            </a:r>
            <a:br>
              <a:rPr lang="en-US" sz="3800" dirty="0"/>
            </a:br>
            <a:r>
              <a:rPr lang="en-US" sz="3800" dirty="0"/>
              <a:t>Truly Integrates Family into Medicine </a:t>
            </a:r>
          </a:p>
        </p:txBody>
      </p:sp>
      <p:sp>
        <p:nvSpPr>
          <p:cNvPr id="2051" name="Rectangle 3"/>
          <p:cNvSpPr>
            <a:spLocks noGrp="1" noChangeArrowheads="1"/>
          </p:cNvSpPr>
          <p:nvPr>
            <p:ph type="subTitle" idx="1"/>
          </p:nvPr>
        </p:nvSpPr>
        <p:spPr>
          <a:xfrm>
            <a:off x="2362200" y="4800600"/>
            <a:ext cx="4267200" cy="2057400"/>
          </a:xfrm>
        </p:spPr>
        <p:txBody>
          <a:bodyPr/>
          <a:lstStyle/>
          <a:p>
            <a:pPr algn="l"/>
            <a:r>
              <a:rPr lang="en-US" sz="2000" dirty="0"/>
              <a:t>Jade </a:t>
            </a:r>
            <a:r>
              <a:rPr lang="en-US" sz="2000" dirty="0" err="1"/>
              <a:t>Bito-Onon</a:t>
            </a:r>
            <a:r>
              <a:rPr lang="en-US" sz="2000" dirty="0"/>
              <a:t>, DO </a:t>
            </a:r>
          </a:p>
          <a:p>
            <a:pPr algn="l"/>
            <a:r>
              <a:rPr lang="en-US" sz="2000" dirty="0" err="1"/>
              <a:t>Laravic</a:t>
            </a:r>
            <a:r>
              <a:rPr lang="en-US" sz="2000" dirty="0"/>
              <a:t> </a:t>
            </a:r>
            <a:r>
              <a:rPr lang="en-US" sz="2200" dirty="0"/>
              <a:t>Flores</a:t>
            </a:r>
            <a:r>
              <a:rPr lang="en-US" sz="2000" dirty="0"/>
              <a:t>, MD </a:t>
            </a:r>
          </a:p>
          <a:p>
            <a:pPr algn="l"/>
            <a:r>
              <a:rPr lang="en-US" sz="2000" dirty="0" err="1"/>
              <a:t>Shraddha</a:t>
            </a:r>
            <a:r>
              <a:rPr lang="en-US" sz="2000" dirty="0"/>
              <a:t> Shah, MD</a:t>
            </a:r>
          </a:p>
          <a:p>
            <a:pPr algn="l"/>
            <a:r>
              <a:rPr lang="en-US" sz="1600" i="1" dirty="0"/>
              <a:t>Valley Family Medicine Residency</a:t>
            </a:r>
          </a:p>
          <a:p>
            <a:pPr algn="l"/>
            <a:r>
              <a:rPr lang="en-US" sz="1600" i="1" dirty="0"/>
              <a:t>Modesto, CA</a:t>
            </a:r>
          </a:p>
        </p:txBody>
      </p:sp>
      <p:pic>
        <p:nvPicPr>
          <p:cNvPr id="4" name="image5.png" descr="logo-familymed.png"/>
          <p:cNvPicPr>
            <a:picLocks noChangeAspect="1"/>
          </p:cNvPicPr>
          <p:nvPr/>
        </p:nvPicPr>
        <p:blipFill>
          <a:blip r:embed="rId3">
            <a:extLst/>
          </a:blip>
          <a:stretch>
            <a:fillRect/>
          </a:stretch>
        </p:blipFill>
        <p:spPr>
          <a:xfrm>
            <a:off x="277962" y="4800600"/>
            <a:ext cx="2084238" cy="1772156"/>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915400" cy="1143000"/>
          </a:xfrm>
        </p:spPr>
        <p:txBody>
          <a:bodyPr/>
          <a:lstStyle/>
          <a:p>
            <a:r>
              <a:rPr lang="en-US" sz="3600" dirty="0"/>
              <a:t>Government Responsibilities </a:t>
            </a:r>
            <a:br>
              <a:rPr lang="en-US" sz="3600" dirty="0"/>
            </a:br>
            <a:r>
              <a:rPr lang="en-US" sz="3600" dirty="0"/>
              <a:t>for Health Care</a:t>
            </a:r>
          </a:p>
        </p:txBody>
      </p:sp>
      <p:sp>
        <p:nvSpPr>
          <p:cNvPr id="5" name="TextBox 4"/>
          <p:cNvSpPr txBox="1"/>
          <p:nvPr/>
        </p:nvSpPr>
        <p:spPr>
          <a:xfrm>
            <a:off x="762000" y="1889879"/>
            <a:ext cx="7467600" cy="3139321"/>
          </a:xfrm>
          <a:prstGeom prst="rect">
            <a:avLst/>
          </a:prstGeom>
          <a:noFill/>
        </p:spPr>
        <p:txBody>
          <a:bodyPr wrap="square" rtlCol="0">
            <a:spAutoFit/>
          </a:bodyPr>
          <a:lstStyle/>
          <a:p>
            <a:pPr marL="342900" indent="-342900">
              <a:buFont typeface="Arial"/>
              <a:buChar char="•"/>
            </a:pPr>
            <a:r>
              <a:rPr lang="en-US" b="1" dirty="0"/>
              <a:t>Before 1980</a:t>
            </a:r>
            <a:r>
              <a:rPr lang="en-US" dirty="0"/>
              <a:t>: System completely </a:t>
            </a:r>
            <a:r>
              <a:rPr lang="en-US" b="1" dirty="0"/>
              <a:t>centralized</a:t>
            </a:r>
            <a:r>
              <a:rPr lang="en-US" dirty="0"/>
              <a:t> - Ministry of Public Health had full control over how resources were spent, what the disease priorities were, and public health strategies </a:t>
            </a:r>
          </a:p>
          <a:p>
            <a:pPr marL="342900" indent="-342900">
              <a:buFont typeface="Arial"/>
              <a:buChar char="•"/>
            </a:pPr>
            <a:endParaRPr lang="en-US" dirty="0"/>
          </a:p>
          <a:p>
            <a:pPr marL="342900" indent="-342900">
              <a:buFont typeface="Arial"/>
              <a:buChar char="•"/>
            </a:pPr>
            <a:r>
              <a:rPr lang="en-US" b="1" dirty="0"/>
              <a:t>Since 1980</a:t>
            </a:r>
            <a:r>
              <a:rPr lang="en-US" dirty="0"/>
              <a:t>: System has been </a:t>
            </a:r>
            <a:r>
              <a:rPr lang="en-US" b="1" dirty="0"/>
              <a:t>decentralized</a:t>
            </a:r>
            <a:r>
              <a:rPr lang="en-US" dirty="0"/>
              <a:t> - disease priority,  identification and health promotion occur at the local levels; Resource allocation is however still central. </a:t>
            </a:r>
          </a:p>
          <a:p>
            <a:pPr marL="342900" indent="-342900"/>
            <a:endParaRPr lang="en-US" dirty="0"/>
          </a:p>
          <a:p>
            <a:pPr marL="342900" indent="-342900">
              <a:buFont typeface="Arial"/>
              <a:buChar char="•"/>
            </a:pPr>
            <a:r>
              <a:rPr lang="en-US" dirty="0">
                <a:ea typeface="ＭＳ Ｐゴシック" pitchFamily="80" charset="-128"/>
                <a:cs typeface="ＭＳ Ｐゴシック" pitchFamily="80" charset="-128"/>
              </a:rPr>
              <a:t>In </a:t>
            </a:r>
            <a:r>
              <a:rPr lang="en-US" b="1" dirty="0">
                <a:ea typeface="ＭＳ Ｐゴシック" pitchFamily="80" charset="-128"/>
                <a:cs typeface="ＭＳ Ｐゴシック" pitchFamily="80" charset="-128"/>
              </a:rPr>
              <a:t>1984 </a:t>
            </a:r>
            <a:r>
              <a:rPr lang="en-US" dirty="0">
                <a:ea typeface="ＭＳ Ｐゴシック" pitchFamily="80" charset="-128"/>
                <a:cs typeface="ＭＳ Ｐゴシック" pitchFamily="80" charset="-128"/>
              </a:rPr>
              <a:t>the </a:t>
            </a:r>
            <a:r>
              <a:rPr lang="en-US" b="1" dirty="0">
                <a:ea typeface="ＭＳ Ｐゴシック" pitchFamily="80" charset="-128"/>
                <a:cs typeface="ＭＳ Ｐゴシック" pitchFamily="80" charset="-128"/>
              </a:rPr>
              <a:t>Family Doctor/Nurse Program </a:t>
            </a:r>
            <a:r>
              <a:rPr lang="en-US" dirty="0">
                <a:ea typeface="ＭＳ Ｐゴシック" pitchFamily="80" charset="-128"/>
                <a:cs typeface="ＭＳ Ｐゴシック" pitchFamily="80" charset="-128"/>
              </a:rPr>
              <a:t>was implemented in an attempt to ensure that there was a family doctor and nurse in each neighborhood.</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3" name="Rectangle 59"/>
          <p:cNvSpPr>
            <a:spLocks noGrp="1" noChangeArrowheads="1"/>
          </p:cNvSpPr>
          <p:nvPr>
            <p:ph type="title"/>
          </p:nvPr>
        </p:nvSpPr>
        <p:spPr>
          <a:xfrm>
            <a:off x="0" y="-76200"/>
            <a:ext cx="9144000" cy="914400"/>
          </a:xfrm>
        </p:spPr>
        <p:txBody>
          <a:bodyPr/>
          <a:lstStyle/>
          <a:p>
            <a:pPr eaLnBrk="1" hangingPunct="1">
              <a:defRPr/>
            </a:pPr>
            <a:r>
              <a:rPr lang="en-US" sz="4000" dirty="0"/>
              <a:t>National Health System Structure </a:t>
            </a:r>
          </a:p>
        </p:txBody>
      </p:sp>
      <p:grpSp>
        <p:nvGrpSpPr>
          <p:cNvPr id="70" name="Group 69"/>
          <p:cNvGrpSpPr/>
          <p:nvPr/>
        </p:nvGrpSpPr>
        <p:grpSpPr>
          <a:xfrm>
            <a:off x="533400" y="838200"/>
            <a:ext cx="7696201" cy="5257800"/>
            <a:chOff x="457200" y="685800"/>
            <a:chExt cx="7696201" cy="5257800"/>
          </a:xfrm>
        </p:grpSpPr>
        <p:grpSp>
          <p:nvGrpSpPr>
            <p:cNvPr id="65" name="Group 64"/>
            <p:cNvGrpSpPr/>
            <p:nvPr/>
          </p:nvGrpSpPr>
          <p:grpSpPr>
            <a:xfrm>
              <a:off x="1256944" y="685800"/>
              <a:ext cx="6896457" cy="3286126"/>
              <a:chOff x="1256944" y="685800"/>
              <a:chExt cx="6896457" cy="3286126"/>
            </a:xfrm>
          </p:grpSpPr>
          <p:sp>
            <p:nvSpPr>
              <p:cNvPr id="5122" name="Oval 7"/>
              <p:cNvSpPr>
                <a:spLocks noChangeArrowheads="1"/>
              </p:cNvSpPr>
              <p:nvPr/>
            </p:nvSpPr>
            <p:spPr bwMode="auto">
              <a:xfrm>
                <a:off x="1256944" y="3240762"/>
                <a:ext cx="1582396" cy="416838"/>
              </a:xfrm>
              <a:prstGeom prst="ellipse">
                <a:avLst/>
              </a:prstGeom>
              <a:solidFill>
                <a:srgbClr val="FFFFCC"/>
              </a:solidFill>
              <a:ln w="9525">
                <a:solidFill>
                  <a:schemeClr val="tx1"/>
                </a:solidFill>
                <a:round/>
                <a:headEnd/>
                <a:tailEnd/>
              </a:ln>
            </p:spPr>
            <p:txBody>
              <a:bodyPr/>
              <a:lstStyle/>
              <a:p>
                <a:pPr algn="ctr" eaLnBrk="1" hangingPunct="1"/>
                <a:r>
                  <a:rPr lang="es-ES_tradnl" sz="1600" dirty="0" err="1">
                    <a:cs typeface="Times New Roman" pitchFamily="18" charset="0"/>
                  </a:rPr>
                  <a:t>Policlinics</a:t>
                </a:r>
                <a:endParaRPr lang="es-ES_tradnl" sz="1600" dirty="0">
                  <a:cs typeface="Times New Roman" pitchFamily="18" charset="0"/>
                </a:endParaRPr>
              </a:p>
            </p:txBody>
          </p:sp>
          <p:sp>
            <p:nvSpPr>
              <p:cNvPr id="5128" name="Rectangle 10"/>
              <p:cNvSpPr>
                <a:spLocks noChangeArrowheads="1"/>
              </p:cNvSpPr>
              <p:nvPr/>
            </p:nvSpPr>
            <p:spPr bwMode="auto">
              <a:xfrm>
                <a:off x="3702465" y="3117533"/>
                <a:ext cx="1726250" cy="854393"/>
              </a:xfrm>
              <a:prstGeom prst="rect">
                <a:avLst/>
              </a:prstGeom>
              <a:solidFill>
                <a:srgbClr val="FFFFCC"/>
              </a:solidFill>
              <a:ln w="9525">
                <a:solidFill>
                  <a:schemeClr val="tx1"/>
                </a:solidFill>
                <a:miter lim="800000"/>
                <a:headEnd/>
                <a:tailEnd/>
              </a:ln>
            </p:spPr>
            <p:txBody>
              <a:bodyPr/>
              <a:lstStyle/>
              <a:p>
                <a:pPr eaLnBrk="1" hangingPunct="1"/>
                <a:r>
                  <a:rPr lang="es-ES_tradnl">
                    <a:cs typeface="Times New Roman" pitchFamily="18" charset="0"/>
                  </a:rPr>
                  <a:t>Municipal Administrative Council</a:t>
                </a:r>
              </a:p>
            </p:txBody>
          </p:sp>
          <p:sp>
            <p:nvSpPr>
              <p:cNvPr id="5137" name="Rectangle 20"/>
              <p:cNvSpPr>
                <a:spLocks noChangeArrowheads="1"/>
              </p:cNvSpPr>
              <p:nvPr/>
            </p:nvSpPr>
            <p:spPr bwMode="auto">
              <a:xfrm>
                <a:off x="5932206" y="3117533"/>
                <a:ext cx="2221194" cy="657225"/>
              </a:xfrm>
              <a:prstGeom prst="rect">
                <a:avLst/>
              </a:prstGeom>
              <a:solidFill>
                <a:srgbClr val="FFFFCC"/>
              </a:solidFill>
              <a:ln w="9525">
                <a:solidFill>
                  <a:schemeClr val="tx1"/>
                </a:solidFill>
                <a:miter lim="800000"/>
                <a:headEnd/>
                <a:tailEnd/>
              </a:ln>
            </p:spPr>
            <p:txBody>
              <a:bodyPr/>
              <a:lstStyle/>
              <a:p>
                <a:pPr algn="ctr" eaLnBrk="1" hangingPunct="1"/>
                <a:r>
                  <a:rPr lang="es-ES_tradnl" dirty="0">
                    <a:cs typeface="Times New Roman" pitchFamily="18" charset="0"/>
                  </a:rPr>
                  <a:t>Municipal Popular Assembly</a:t>
                </a:r>
              </a:p>
              <a:p>
                <a:endParaRPr lang="es-ES_tradnl" dirty="0">
                  <a:cs typeface="Times New Roman" pitchFamily="18" charset="0"/>
                </a:endParaRPr>
              </a:p>
            </p:txBody>
          </p:sp>
          <p:sp>
            <p:nvSpPr>
              <p:cNvPr id="5144" name="Line 27"/>
              <p:cNvSpPr>
                <a:spLocks noChangeShapeType="1"/>
              </p:cNvSpPr>
              <p:nvPr/>
            </p:nvSpPr>
            <p:spPr bwMode="auto">
              <a:xfrm flipH="1" flipV="1">
                <a:off x="5428716" y="3446145"/>
                <a:ext cx="503490" cy="0"/>
              </a:xfrm>
              <a:prstGeom prst="line">
                <a:avLst/>
              </a:prstGeom>
              <a:noFill/>
              <a:ln w="9525">
                <a:solidFill>
                  <a:schemeClr val="tx1"/>
                </a:solidFill>
                <a:round/>
                <a:headEnd/>
                <a:tailEnd type="triangle" w="med" len="med"/>
              </a:ln>
            </p:spPr>
            <p:txBody>
              <a:bodyPr/>
              <a:lstStyle/>
              <a:p>
                <a:endParaRPr lang="en-US"/>
              </a:p>
            </p:txBody>
          </p:sp>
          <p:sp>
            <p:nvSpPr>
              <p:cNvPr id="32" name="Line 16"/>
              <p:cNvSpPr>
                <a:spLocks noChangeShapeType="1"/>
              </p:cNvSpPr>
              <p:nvPr/>
            </p:nvSpPr>
            <p:spPr bwMode="auto">
              <a:xfrm flipH="1">
                <a:off x="2911267" y="3446145"/>
                <a:ext cx="791198" cy="0"/>
              </a:xfrm>
              <a:prstGeom prst="line">
                <a:avLst/>
              </a:prstGeom>
              <a:noFill/>
              <a:ln w="9525">
                <a:solidFill>
                  <a:schemeClr val="tx1"/>
                </a:solidFill>
                <a:round/>
                <a:headEnd/>
                <a:tailEnd type="triangle" w="med" len="med"/>
              </a:ln>
            </p:spPr>
            <p:txBody>
              <a:bodyPr/>
              <a:lstStyle/>
              <a:p>
                <a:endParaRPr lang="en-US"/>
              </a:p>
            </p:txBody>
          </p:sp>
          <p:grpSp>
            <p:nvGrpSpPr>
              <p:cNvPr id="58" name="Group 57"/>
              <p:cNvGrpSpPr/>
              <p:nvPr/>
            </p:nvGrpSpPr>
            <p:grpSpPr>
              <a:xfrm>
                <a:off x="1256944" y="685800"/>
                <a:ext cx="6896457" cy="2431733"/>
                <a:chOff x="1256944" y="685800"/>
                <a:chExt cx="6896457" cy="2431733"/>
              </a:xfrm>
            </p:grpSpPr>
            <p:grpSp>
              <p:nvGrpSpPr>
                <p:cNvPr id="49" name="Group 48"/>
                <p:cNvGrpSpPr/>
                <p:nvPr/>
              </p:nvGrpSpPr>
              <p:grpSpPr>
                <a:xfrm>
                  <a:off x="1256944" y="685800"/>
                  <a:ext cx="6896457" cy="1204913"/>
                  <a:chOff x="1256944" y="685800"/>
                  <a:chExt cx="6896457" cy="1204913"/>
                </a:xfrm>
              </p:grpSpPr>
              <p:sp>
                <p:nvSpPr>
                  <p:cNvPr id="5125" name="Rectangle 5"/>
                  <p:cNvSpPr>
                    <a:spLocks noChangeArrowheads="1"/>
                  </p:cNvSpPr>
                  <p:nvPr/>
                </p:nvSpPr>
                <p:spPr bwMode="auto">
                  <a:xfrm>
                    <a:off x="1472725" y="1343025"/>
                    <a:ext cx="1438542" cy="409575"/>
                  </a:xfrm>
                  <a:prstGeom prst="rect">
                    <a:avLst/>
                  </a:prstGeom>
                  <a:solidFill>
                    <a:srgbClr val="FFFFCC"/>
                  </a:solidFill>
                  <a:ln w="9525">
                    <a:solidFill>
                      <a:schemeClr val="tx1"/>
                    </a:solidFill>
                    <a:miter lim="800000"/>
                    <a:headEnd/>
                    <a:tailEnd/>
                  </a:ln>
                </p:spPr>
                <p:txBody>
                  <a:bodyPr/>
                  <a:lstStyle/>
                  <a:p>
                    <a:pPr algn="ctr" eaLnBrk="1" hangingPunct="1"/>
                    <a:r>
                      <a:rPr lang="es-ES_tradnl" dirty="0" err="1">
                        <a:cs typeface="Times New Roman" pitchFamily="18" charset="0"/>
                      </a:rPr>
                      <a:t>Institutes</a:t>
                    </a:r>
                    <a:endParaRPr lang="es-ES_tradnl" dirty="0">
                      <a:cs typeface="Times New Roman" pitchFamily="18" charset="0"/>
                    </a:endParaRPr>
                  </a:p>
                </p:txBody>
              </p:sp>
              <p:sp>
                <p:nvSpPr>
                  <p:cNvPr id="5126" name="Rectangle 8"/>
                  <p:cNvSpPr>
                    <a:spLocks noChangeArrowheads="1"/>
                  </p:cNvSpPr>
                  <p:nvPr/>
                </p:nvSpPr>
                <p:spPr bwMode="auto">
                  <a:xfrm>
                    <a:off x="3702465" y="1145858"/>
                    <a:ext cx="1726250" cy="722948"/>
                  </a:xfrm>
                  <a:prstGeom prst="rect">
                    <a:avLst/>
                  </a:prstGeom>
                  <a:solidFill>
                    <a:srgbClr val="FFFFCC"/>
                  </a:solidFill>
                  <a:ln w="9525">
                    <a:solidFill>
                      <a:schemeClr val="tx1"/>
                    </a:solidFill>
                    <a:miter lim="800000"/>
                    <a:headEnd/>
                    <a:tailEnd/>
                  </a:ln>
                </p:spPr>
                <p:txBody>
                  <a:bodyPr/>
                  <a:lstStyle/>
                  <a:p>
                    <a:pPr algn="ctr" eaLnBrk="1" hangingPunct="1"/>
                    <a:r>
                      <a:rPr lang="es-ES_tradnl" dirty="0" err="1">
                        <a:cs typeface="Times New Roman" pitchFamily="18" charset="0"/>
                      </a:rPr>
                      <a:t>Ministry</a:t>
                    </a:r>
                    <a:r>
                      <a:rPr lang="es-ES_tradnl" dirty="0">
                        <a:cs typeface="Times New Roman" pitchFamily="18" charset="0"/>
                      </a:rPr>
                      <a:t> of </a:t>
                    </a:r>
                    <a:r>
                      <a:rPr lang="es-ES_tradnl" dirty="0" err="1">
                        <a:cs typeface="Times New Roman" pitchFamily="18" charset="0"/>
                      </a:rPr>
                      <a:t>Public</a:t>
                    </a:r>
                    <a:r>
                      <a:rPr lang="es-ES_tradnl" dirty="0">
                        <a:cs typeface="Times New Roman" pitchFamily="18" charset="0"/>
                      </a:rPr>
                      <a:t> Health</a:t>
                    </a:r>
                  </a:p>
                </p:txBody>
              </p:sp>
              <p:sp>
                <p:nvSpPr>
                  <p:cNvPr id="5135" name="Rectangle 18"/>
                  <p:cNvSpPr>
                    <a:spLocks noChangeArrowheads="1"/>
                  </p:cNvSpPr>
                  <p:nvPr/>
                </p:nvSpPr>
                <p:spPr bwMode="auto">
                  <a:xfrm>
                    <a:off x="5932207" y="1145858"/>
                    <a:ext cx="2221194" cy="744855"/>
                  </a:xfrm>
                  <a:prstGeom prst="rect">
                    <a:avLst/>
                  </a:prstGeom>
                  <a:solidFill>
                    <a:srgbClr val="FFFFCC"/>
                  </a:solidFill>
                  <a:ln w="9525">
                    <a:solidFill>
                      <a:schemeClr val="tx1"/>
                    </a:solidFill>
                    <a:miter lim="800000"/>
                    <a:headEnd/>
                    <a:tailEnd/>
                  </a:ln>
                </p:spPr>
                <p:txBody>
                  <a:bodyPr/>
                  <a:lstStyle/>
                  <a:p>
                    <a:pPr algn="ctr" eaLnBrk="1" hangingPunct="1"/>
                    <a:r>
                      <a:rPr lang="es-ES_tradnl" dirty="0" err="1">
                        <a:cs typeface="Times New Roman" pitchFamily="18" charset="0"/>
                      </a:rPr>
                      <a:t>National</a:t>
                    </a:r>
                    <a:r>
                      <a:rPr lang="es-ES_tradnl" dirty="0">
                        <a:cs typeface="Times New Roman" pitchFamily="18" charset="0"/>
                      </a:rPr>
                      <a:t> Popular Assembly</a:t>
                    </a:r>
                  </a:p>
                </p:txBody>
              </p:sp>
              <p:sp>
                <p:nvSpPr>
                  <p:cNvPr id="31" name="Line 27"/>
                  <p:cNvSpPr>
                    <a:spLocks noChangeShapeType="1"/>
                  </p:cNvSpPr>
                  <p:nvPr/>
                </p:nvSpPr>
                <p:spPr bwMode="auto">
                  <a:xfrm flipH="1" flipV="1">
                    <a:off x="5428716" y="1540193"/>
                    <a:ext cx="503490" cy="0"/>
                  </a:xfrm>
                  <a:prstGeom prst="line">
                    <a:avLst/>
                  </a:prstGeom>
                  <a:noFill/>
                  <a:ln w="9525">
                    <a:solidFill>
                      <a:schemeClr val="tx1"/>
                    </a:solidFill>
                    <a:round/>
                    <a:headEnd/>
                    <a:tailEnd type="triangle" w="med" len="med"/>
                  </a:ln>
                </p:spPr>
                <p:txBody>
                  <a:bodyPr/>
                  <a:lstStyle/>
                  <a:p>
                    <a:endParaRPr lang="en-US"/>
                  </a:p>
                </p:txBody>
              </p:sp>
              <p:grpSp>
                <p:nvGrpSpPr>
                  <p:cNvPr id="47" name="Group 46"/>
                  <p:cNvGrpSpPr/>
                  <p:nvPr/>
                </p:nvGrpSpPr>
                <p:grpSpPr>
                  <a:xfrm>
                    <a:off x="1256944" y="685800"/>
                    <a:ext cx="6689220" cy="854393"/>
                    <a:chOff x="1256944" y="685800"/>
                    <a:chExt cx="6689220" cy="854393"/>
                  </a:xfrm>
                </p:grpSpPr>
                <p:grpSp>
                  <p:nvGrpSpPr>
                    <p:cNvPr id="45" name="Group 44"/>
                    <p:cNvGrpSpPr/>
                    <p:nvPr/>
                  </p:nvGrpSpPr>
                  <p:grpSpPr>
                    <a:xfrm>
                      <a:off x="1256944" y="685800"/>
                      <a:ext cx="6689220" cy="394335"/>
                      <a:chOff x="1256944" y="685800"/>
                      <a:chExt cx="6689220" cy="394335"/>
                    </a:xfrm>
                  </p:grpSpPr>
                  <p:sp>
                    <p:nvSpPr>
                      <p:cNvPr id="5146" name="Rectangle 89"/>
                      <p:cNvSpPr>
                        <a:spLocks noChangeArrowheads="1"/>
                      </p:cNvSpPr>
                      <p:nvPr/>
                    </p:nvSpPr>
                    <p:spPr bwMode="auto">
                      <a:xfrm>
                        <a:off x="1256944" y="685800"/>
                        <a:ext cx="1726250" cy="394335"/>
                      </a:xfrm>
                      <a:prstGeom prst="rect">
                        <a:avLst/>
                      </a:prstGeom>
                      <a:noFill/>
                      <a:ln w="9525">
                        <a:solidFill>
                          <a:schemeClr val="tx1"/>
                        </a:solidFill>
                        <a:miter lim="800000"/>
                        <a:headEnd/>
                        <a:tailEnd/>
                      </a:ln>
                    </p:spPr>
                    <p:txBody>
                      <a:bodyPr wrap="none" anchor="ctr"/>
                      <a:lstStyle/>
                      <a:p>
                        <a:pPr algn="ctr" eaLnBrk="1" hangingPunct="1"/>
                        <a:r>
                          <a:rPr lang="es-ES_tradnl" sz="1800" b="1" dirty="0"/>
                          <a:t>Health Center</a:t>
                        </a:r>
                      </a:p>
                    </p:txBody>
                  </p:sp>
                  <p:sp>
                    <p:nvSpPr>
                      <p:cNvPr id="5147" name="Rectangle 90"/>
                      <p:cNvSpPr>
                        <a:spLocks noChangeArrowheads="1"/>
                      </p:cNvSpPr>
                      <p:nvPr/>
                    </p:nvSpPr>
                    <p:spPr bwMode="auto">
                      <a:xfrm>
                        <a:off x="3702465" y="685800"/>
                        <a:ext cx="1726250" cy="394335"/>
                      </a:xfrm>
                      <a:prstGeom prst="rect">
                        <a:avLst/>
                      </a:prstGeom>
                      <a:noFill/>
                      <a:ln w="9525">
                        <a:solidFill>
                          <a:schemeClr val="tx1"/>
                        </a:solidFill>
                        <a:miter lim="800000"/>
                        <a:headEnd/>
                        <a:tailEnd/>
                      </a:ln>
                    </p:spPr>
                    <p:txBody>
                      <a:bodyPr wrap="none" anchor="ctr"/>
                      <a:lstStyle/>
                      <a:p>
                        <a:pPr algn="ctr" eaLnBrk="1" hangingPunct="1"/>
                        <a:r>
                          <a:rPr lang="es-ES_tradnl" sz="1800" b="1" dirty="0" err="1"/>
                          <a:t>Administration</a:t>
                        </a:r>
                        <a:endParaRPr lang="es-ES_tradnl" sz="1800" b="1" dirty="0"/>
                      </a:p>
                    </p:txBody>
                  </p:sp>
                  <p:sp>
                    <p:nvSpPr>
                      <p:cNvPr id="5148" name="Rectangle 91"/>
                      <p:cNvSpPr>
                        <a:spLocks noChangeArrowheads="1"/>
                      </p:cNvSpPr>
                      <p:nvPr/>
                    </p:nvSpPr>
                    <p:spPr bwMode="auto">
                      <a:xfrm>
                        <a:off x="6219914" y="685800"/>
                        <a:ext cx="1726250" cy="394335"/>
                      </a:xfrm>
                      <a:prstGeom prst="rect">
                        <a:avLst/>
                      </a:prstGeom>
                      <a:noFill/>
                      <a:ln w="9525">
                        <a:solidFill>
                          <a:schemeClr val="tx1"/>
                        </a:solidFill>
                        <a:miter lim="800000"/>
                        <a:headEnd/>
                        <a:tailEnd/>
                      </a:ln>
                    </p:spPr>
                    <p:txBody>
                      <a:bodyPr wrap="none" anchor="ctr"/>
                      <a:lstStyle/>
                      <a:p>
                        <a:pPr algn="ctr" eaLnBrk="1" hangingPunct="1"/>
                        <a:r>
                          <a:rPr lang="es-ES_tradnl" sz="1800" b="1" dirty="0" err="1"/>
                          <a:t>Political</a:t>
                        </a:r>
                        <a:r>
                          <a:rPr lang="es-ES_tradnl" sz="1800" b="1" dirty="0"/>
                          <a:t> Sector</a:t>
                        </a:r>
                      </a:p>
                    </p:txBody>
                  </p:sp>
                </p:grpSp>
                <p:sp>
                  <p:nvSpPr>
                    <p:cNvPr id="63" name="Line 16"/>
                    <p:cNvSpPr>
                      <a:spLocks noChangeShapeType="1"/>
                    </p:cNvSpPr>
                    <p:nvPr/>
                  </p:nvSpPr>
                  <p:spPr bwMode="auto">
                    <a:xfrm flipH="1">
                      <a:off x="2911267" y="1540193"/>
                      <a:ext cx="791198" cy="0"/>
                    </a:xfrm>
                    <a:prstGeom prst="line">
                      <a:avLst/>
                    </a:prstGeom>
                    <a:noFill/>
                    <a:ln w="9525">
                      <a:solidFill>
                        <a:schemeClr val="tx1"/>
                      </a:solidFill>
                      <a:round/>
                      <a:headEnd/>
                      <a:tailEnd type="triangle" w="med" len="med"/>
                    </a:ln>
                  </p:spPr>
                  <p:txBody>
                    <a:bodyPr/>
                    <a:lstStyle/>
                    <a:p>
                      <a:endParaRPr lang="en-US"/>
                    </a:p>
                  </p:txBody>
                </p:sp>
              </p:grpSp>
            </p:grpSp>
            <p:grpSp>
              <p:nvGrpSpPr>
                <p:cNvPr id="57" name="Group 56"/>
                <p:cNvGrpSpPr/>
                <p:nvPr/>
              </p:nvGrpSpPr>
              <p:grpSpPr>
                <a:xfrm>
                  <a:off x="1484713" y="1896189"/>
                  <a:ext cx="6668687" cy="1221344"/>
                  <a:chOff x="1484713" y="1896189"/>
                  <a:chExt cx="6668687" cy="1221344"/>
                </a:xfrm>
              </p:grpSpPr>
              <p:sp>
                <p:nvSpPr>
                  <p:cNvPr id="5124" name="Rectangle 6"/>
                  <p:cNvSpPr>
                    <a:spLocks noChangeArrowheads="1"/>
                  </p:cNvSpPr>
                  <p:nvPr/>
                </p:nvSpPr>
                <p:spPr bwMode="auto">
                  <a:xfrm>
                    <a:off x="1484713" y="2306955"/>
                    <a:ext cx="1426554" cy="436245"/>
                  </a:xfrm>
                  <a:prstGeom prst="rect">
                    <a:avLst/>
                  </a:prstGeom>
                  <a:solidFill>
                    <a:srgbClr val="FFFFCC"/>
                  </a:solidFill>
                  <a:ln w="9525">
                    <a:solidFill>
                      <a:schemeClr val="tx1"/>
                    </a:solidFill>
                    <a:miter lim="800000"/>
                    <a:headEnd/>
                    <a:tailEnd/>
                  </a:ln>
                </p:spPr>
                <p:txBody>
                  <a:bodyPr/>
                  <a:lstStyle/>
                  <a:p>
                    <a:pPr algn="ctr" eaLnBrk="1" hangingPunct="1"/>
                    <a:r>
                      <a:rPr lang="es-ES_tradnl" dirty="0" err="1">
                        <a:cs typeface="Times New Roman" pitchFamily="18" charset="0"/>
                      </a:rPr>
                      <a:t>Hospitals</a:t>
                    </a:r>
                    <a:endParaRPr lang="es-ES_tradnl" dirty="0">
                      <a:cs typeface="Times New Roman" pitchFamily="18" charset="0"/>
                    </a:endParaRPr>
                  </a:p>
                </p:txBody>
              </p:sp>
              <p:sp>
                <p:nvSpPr>
                  <p:cNvPr id="5127" name="Rectangle 9"/>
                  <p:cNvSpPr>
                    <a:spLocks noChangeArrowheads="1"/>
                  </p:cNvSpPr>
                  <p:nvPr/>
                </p:nvSpPr>
                <p:spPr bwMode="auto">
                  <a:xfrm>
                    <a:off x="3702465" y="2065973"/>
                    <a:ext cx="1726250" cy="854393"/>
                  </a:xfrm>
                  <a:prstGeom prst="rect">
                    <a:avLst/>
                  </a:prstGeom>
                  <a:solidFill>
                    <a:srgbClr val="FFFFCC"/>
                  </a:solidFill>
                  <a:ln w="9525">
                    <a:solidFill>
                      <a:schemeClr val="tx1"/>
                    </a:solidFill>
                    <a:miter lim="800000"/>
                    <a:headEnd/>
                    <a:tailEnd/>
                  </a:ln>
                </p:spPr>
                <p:txBody>
                  <a:bodyPr/>
                  <a:lstStyle/>
                  <a:p>
                    <a:pPr eaLnBrk="1" hangingPunct="1"/>
                    <a:r>
                      <a:rPr lang="es-ES_tradnl" dirty="0">
                        <a:cs typeface="Times New Roman" pitchFamily="18" charset="0"/>
                      </a:rPr>
                      <a:t>Provincial </a:t>
                    </a:r>
                    <a:r>
                      <a:rPr lang="es-ES_tradnl" dirty="0" err="1">
                        <a:cs typeface="Times New Roman" pitchFamily="18" charset="0"/>
                      </a:rPr>
                      <a:t>Administrative</a:t>
                    </a:r>
                    <a:r>
                      <a:rPr lang="es-ES_tradnl" dirty="0">
                        <a:cs typeface="Times New Roman" pitchFamily="18" charset="0"/>
                      </a:rPr>
                      <a:t> </a:t>
                    </a:r>
                    <a:r>
                      <a:rPr lang="es-ES_tradnl" dirty="0" err="1">
                        <a:cs typeface="Times New Roman" pitchFamily="18" charset="0"/>
                      </a:rPr>
                      <a:t>Council</a:t>
                    </a:r>
                    <a:endParaRPr lang="es-ES_tradnl" dirty="0">
                      <a:cs typeface="Times New Roman" pitchFamily="18" charset="0"/>
                    </a:endParaRPr>
                  </a:p>
                </p:txBody>
              </p:sp>
              <p:sp>
                <p:nvSpPr>
                  <p:cNvPr id="5129" name="Line 14"/>
                  <p:cNvSpPr>
                    <a:spLocks noChangeShapeType="1"/>
                  </p:cNvSpPr>
                  <p:nvPr/>
                </p:nvSpPr>
                <p:spPr bwMode="auto">
                  <a:xfrm>
                    <a:off x="4565591" y="1896189"/>
                    <a:ext cx="0" cy="164306"/>
                  </a:xfrm>
                  <a:prstGeom prst="line">
                    <a:avLst/>
                  </a:prstGeom>
                  <a:noFill/>
                  <a:ln w="9525">
                    <a:solidFill>
                      <a:schemeClr val="tx1"/>
                    </a:solidFill>
                    <a:round/>
                    <a:headEnd/>
                    <a:tailEnd type="triangle" w="med" len="med"/>
                  </a:ln>
                </p:spPr>
                <p:txBody>
                  <a:bodyPr/>
                  <a:lstStyle/>
                  <a:p>
                    <a:endParaRPr lang="en-US"/>
                  </a:p>
                </p:txBody>
              </p:sp>
              <p:sp>
                <p:nvSpPr>
                  <p:cNvPr id="5130" name="Line 13"/>
                  <p:cNvSpPr>
                    <a:spLocks noChangeShapeType="1"/>
                  </p:cNvSpPr>
                  <p:nvPr/>
                </p:nvSpPr>
                <p:spPr bwMode="auto">
                  <a:xfrm flipH="1">
                    <a:off x="4565591" y="2920365"/>
                    <a:ext cx="0" cy="197168"/>
                  </a:xfrm>
                  <a:prstGeom prst="line">
                    <a:avLst/>
                  </a:prstGeom>
                  <a:noFill/>
                  <a:ln w="9525">
                    <a:solidFill>
                      <a:schemeClr val="tx1"/>
                    </a:solidFill>
                    <a:round/>
                    <a:headEnd/>
                    <a:tailEnd type="triangle" w="med" len="med"/>
                  </a:ln>
                </p:spPr>
                <p:txBody>
                  <a:bodyPr/>
                  <a:lstStyle/>
                  <a:p>
                    <a:endParaRPr lang="en-US"/>
                  </a:p>
                </p:txBody>
              </p:sp>
              <p:sp>
                <p:nvSpPr>
                  <p:cNvPr id="5136" name="Rectangle 19"/>
                  <p:cNvSpPr>
                    <a:spLocks noChangeArrowheads="1"/>
                  </p:cNvSpPr>
                  <p:nvPr/>
                </p:nvSpPr>
                <p:spPr bwMode="auto">
                  <a:xfrm>
                    <a:off x="5932206" y="2131695"/>
                    <a:ext cx="2221194" cy="657225"/>
                  </a:xfrm>
                  <a:prstGeom prst="rect">
                    <a:avLst/>
                  </a:prstGeom>
                  <a:solidFill>
                    <a:srgbClr val="FFFFCC"/>
                  </a:solidFill>
                  <a:ln w="9525">
                    <a:solidFill>
                      <a:schemeClr val="tx1"/>
                    </a:solidFill>
                    <a:miter lim="800000"/>
                    <a:headEnd/>
                    <a:tailEnd/>
                  </a:ln>
                </p:spPr>
                <p:txBody>
                  <a:bodyPr/>
                  <a:lstStyle/>
                  <a:p>
                    <a:pPr algn="ctr" eaLnBrk="1" hangingPunct="1"/>
                    <a:r>
                      <a:rPr lang="es-ES_tradnl" dirty="0">
                        <a:cs typeface="Times New Roman" pitchFamily="18" charset="0"/>
                      </a:rPr>
                      <a:t>Provincial Popular Assembly</a:t>
                    </a:r>
                  </a:p>
                </p:txBody>
              </p:sp>
              <p:sp>
                <p:nvSpPr>
                  <p:cNvPr id="5139" name="Line 21"/>
                  <p:cNvSpPr>
                    <a:spLocks noChangeShapeType="1"/>
                  </p:cNvSpPr>
                  <p:nvPr/>
                </p:nvSpPr>
                <p:spPr bwMode="auto">
                  <a:xfrm>
                    <a:off x="6975149" y="1901666"/>
                    <a:ext cx="0" cy="230029"/>
                  </a:xfrm>
                  <a:prstGeom prst="line">
                    <a:avLst/>
                  </a:prstGeom>
                  <a:noFill/>
                  <a:ln w="9525">
                    <a:solidFill>
                      <a:schemeClr val="tx1"/>
                    </a:solidFill>
                    <a:round/>
                    <a:headEnd/>
                    <a:tailEnd type="triangle" w="med" len="med"/>
                  </a:ln>
                </p:spPr>
                <p:txBody>
                  <a:bodyPr/>
                  <a:lstStyle/>
                  <a:p>
                    <a:endParaRPr lang="en-US"/>
                  </a:p>
                </p:txBody>
              </p:sp>
              <p:sp>
                <p:nvSpPr>
                  <p:cNvPr id="5140" name="Line 22"/>
                  <p:cNvSpPr>
                    <a:spLocks noChangeShapeType="1"/>
                  </p:cNvSpPr>
                  <p:nvPr/>
                </p:nvSpPr>
                <p:spPr bwMode="auto">
                  <a:xfrm>
                    <a:off x="6975149" y="2835473"/>
                    <a:ext cx="0" cy="230029"/>
                  </a:xfrm>
                  <a:prstGeom prst="line">
                    <a:avLst/>
                  </a:prstGeom>
                  <a:noFill/>
                  <a:ln w="9525">
                    <a:solidFill>
                      <a:schemeClr val="tx1"/>
                    </a:solidFill>
                    <a:round/>
                    <a:headEnd/>
                    <a:tailEnd type="triangle" w="med" len="med"/>
                  </a:ln>
                </p:spPr>
                <p:txBody>
                  <a:bodyPr/>
                  <a:lstStyle/>
                  <a:p>
                    <a:endParaRPr lang="en-US"/>
                  </a:p>
                </p:txBody>
              </p:sp>
              <p:sp>
                <p:nvSpPr>
                  <p:cNvPr id="30" name="Line 27"/>
                  <p:cNvSpPr>
                    <a:spLocks noChangeShapeType="1"/>
                  </p:cNvSpPr>
                  <p:nvPr/>
                </p:nvSpPr>
                <p:spPr bwMode="auto">
                  <a:xfrm flipH="1" flipV="1">
                    <a:off x="5428716" y="2460308"/>
                    <a:ext cx="503490" cy="0"/>
                  </a:xfrm>
                  <a:prstGeom prst="line">
                    <a:avLst/>
                  </a:prstGeom>
                  <a:noFill/>
                  <a:ln w="9525">
                    <a:solidFill>
                      <a:schemeClr val="tx1"/>
                    </a:solidFill>
                    <a:round/>
                    <a:headEnd/>
                    <a:tailEnd type="triangle" w="med" len="med"/>
                  </a:ln>
                </p:spPr>
                <p:txBody>
                  <a:bodyPr/>
                  <a:lstStyle/>
                  <a:p>
                    <a:endParaRPr lang="en-US"/>
                  </a:p>
                </p:txBody>
              </p:sp>
              <p:sp>
                <p:nvSpPr>
                  <p:cNvPr id="64" name="Line 16"/>
                  <p:cNvSpPr>
                    <a:spLocks noChangeShapeType="1"/>
                  </p:cNvSpPr>
                  <p:nvPr/>
                </p:nvSpPr>
                <p:spPr bwMode="auto">
                  <a:xfrm flipH="1">
                    <a:off x="2911267" y="2438400"/>
                    <a:ext cx="791198" cy="0"/>
                  </a:xfrm>
                  <a:prstGeom prst="line">
                    <a:avLst/>
                  </a:prstGeom>
                  <a:noFill/>
                  <a:ln w="9525">
                    <a:solidFill>
                      <a:schemeClr val="tx1"/>
                    </a:solidFill>
                    <a:round/>
                    <a:headEnd/>
                    <a:tailEnd type="triangle" w="med" len="med"/>
                  </a:ln>
                </p:spPr>
                <p:txBody>
                  <a:bodyPr/>
                  <a:lstStyle/>
                  <a:p>
                    <a:endParaRPr lang="en-US"/>
                  </a:p>
                </p:txBody>
              </p:sp>
            </p:grpSp>
          </p:grpSp>
        </p:grpSp>
        <p:grpSp>
          <p:nvGrpSpPr>
            <p:cNvPr id="67" name="Group 66"/>
            <p:cNvGrpSpPr/>
            <p:nvPr/>
          </p:nvGrpSpPr>
          <p:grpSpPr>
            <a:xfrm>
              <a:off x="457200" y="3643313"/>
              <a:ext cx="7696200" cy="2300287"/>
              <a:chOff x="457200" y="3643313"/>
              <a:chExt cx="7696200" cy="2300287"/>
            </a:xfrm>
          </p:grpSpPr>
          <p:sp>
            <p:nvSpPr>
              <p:cNvPr id="5138" name="Rectangle 24"/>
              <p:cNvSpPr>
                <a:spLocks noChangeArrowheads="1"/>
              </p:cNvSpPr>
              <p:nvPr/>
            </p:nvSpPr>
            <p:spPr bwMode="auto">
              <a:xfrm>
                <a:off x="6291841" y="4169093"/>
                <a:ext cx="1861559" cy="416243"/>
              </a:xfrm>
              <a:prstGeom prst="rect">
                <a:avLst/>
              </a:prstGeom>
              <a:solidFill>
                <a:srgbClr val="FFFFCC"/>
              </a:solidFill>
              <a:ln w="9525">
                <a:solidFill>
                  <a:schemeClr val="tx1"/>
                </a:solidFill>
                <a:miter lim="800000"/>
                <a:headEnd/>
                <a:tailEnd/>
              </a:ln>
            </p:spPr>
            <p:txBody>
              <a:bodyPr/>
              <a:lstStyle/>
              <a:p>
                <a:pPr algn="ctr" eaLnBrk="1" hangingPunct="1"/>
                <a:r>
                  <a:rPr lang="es-ES_tradnl" dirty="0">
                    <a:cs typeface="Times New Roman" pitchFamily="18" charset="0"/>
                  </a:rPr>
                  <a:t>Popular Council</a:t>
                </a:r>
              </a:p>
            </p:txBody>
          </p:sp>
          <p:sp>
            <p:nvSpPr>
              <p:cNvPr id="5141" name="Line 23"/>
              <p:cNvSpPr>
                <a:spLocks noChangeShapeType="1"/>
              </p:cNvSpPr>
              <p:nvPr/>
            </p:nvSpPr>
            <p:spPr bwMode="auto">
              <a:xfrm flipH="1">
                <a:off x="6990133" y="3826788"/>
                <a:ext cx="0" cy="320398"/>
              </a:xfrm>
              <a:prstGeom prst="line">
                <a:avLst/>
              </a:prstGeom>
              <a:noFill/>
              <a:ln w="9525">
                <a:solidFill>
                  <a:schemeClr val="tx1"/>
                </a:solidFill>
                <a:round/>
                <a:headEnd/>
                <a:tailEnd type="triangle" w="med" len="med"/>
              </a:ln>
            </p:spPr>
            <p:txBody>
              <a:bodyPr/>
              <a:lstStyle/>
              <a:p>
                <a:endParaRPr lang="en-US"/>
              </a:p>
            </p:txBody>
          </p:sp>
          <p:cxnSp>
            <p:nvCxnSpPr>
              <p:cNvPr id="42" name="Straight Connector 41"/>
              <p:cNvCxnSpPr/>
              <p:nvPr/>
            </p:nvCxnSpPr>
            <p:spPr bwMode="auto">
              <a:xfrm>
                <a:off x="1976215" y="3643313"/>
                <a:ext cx="0" cy="26289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0" name="Rounded Rectangle 59"/>
              <p:cNvSpPr/>
              <p:nvPr/>
            </p:nvSpPr>
            <p:spPr bwMode="auto">
              <a:xfrm>
                <a:off x="457200" y="4059555"/>
                <a:ext cx="1015525" cy="525780"/>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80" charset="-128"/>
                    <a:cs typeface="ＭＳ Ｐゴシック" pitchFamily="80" charset="-128"/>
                  </a:rPr>
                  <a:t>Health Area</a:t>
                </a:r>
              </a:p>
            </p:txBody>
          </p:sp>
          <p:sp>
            <p:nvSpPr>
              <p:cNvPr id="61" name="Rounded Rectangle 60"/>
              <p:cNvSpPr/>
              <p:nvPr/>
            </p:nvSpPr>
            <p:spPr bwMode="auto">
              <a:xfrm>
                <a:off x="2407778" y="4059555"/>
                <a:ext cx="1097422" cy="525780"/>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80" charset="-128"/>
                    <a:cs typeface="ＭＳ Ｐゴシック" pitchFamily="80" charset="-128"/>
                  </a:rPr>
                  <a:t>Health Area</a:t>
                </a:r>
              </a:p>
            </p:txBody>
          </p:sp>
          <p:sp>
            <p:nvSpPr>
              <p:cNvPr id="48" name="Rounded Rectangle 47"/>
              <p:cNvSpPr/>
              <p:nvPr/>
            </p:nvSpPr>
            <p:spPr bwMode="auto">
              <a:xfrm>
                <a:off x="3351376" y="4826318"/>
                <a:ext cx="1906424" cy="494288"/>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80" charset="-128"/>
                    <a:cs typeface="ＭＳ Ｐゴシック" pitchFamily="80" charset="-128"/>
                  </a:rPr>
                  <a:t>Basic Work Group</a:t>
                </a:r>
              </a:p>
              <a:p>
                <a:pPr marL="0" marR="0" indent="0" algn="ctr" defTabSz="914400" rtl="0" eaLnBrk="1" fontAlgn="base" latinLnBrk="0" hangingPunct="1">
                  <a:lnSpc>
                    <a:spcPct val="100000"/>
                  </a:lnSpc>
                  <a:spcBef>
                    <a:spcPct val="0"/>
                  </a:spcBef>
                  <a:spcAft>
                    <a:spcPct val="0"/>
                  </a:spcAft>
                  <a:buClrTx/>
                  <a:buSzTx/>
                  <a:buFontTx/>
                  <a:buNone/>
                  <a:tabLst/>
                </a:pPr>
                <a:r>
                  <a:rPr lang="en-US" sz="1400" dirty="0">
                    <a:latin typeface="Arial" charset="0"/>
                    <a:ea typeface="ＭＳ Ｐゴシック" pitchFamily="80" charset="-128"/>
                    <a:cs typeface="ＭＳ Ｐゴシック" pitchFamily="80" charset="-128"/>
                  </a:rPr>
                  <a:t>(Family Dr &amp; Nurse)</a:t>
                </a:r>
                <a:endParaRPr kumimoji="0" lang="en-US" sz="1400" b="0" i="0" u="none" strike="noStrike" cap="none" normalizeH="0" baseline="0" dirty="0">
                  <a:ln>
                    <a:noFill/>
                  </a:ln>
                  <a:solidFill>
                    <a:schemeClr val="tx1"/>
                  </a:solidFill>
                  <a:effectLst/>
                  <a:latin typeface="Arial" charset="0"/>
                  <a:ea typeface="ＭＳ Ｐゴシック" pitchFamily="80" charset="-128"/>
                  <a:cs typeface="ＭＳ Ｐゴシック" pitchFamily="80" charset="-128"/>
                </a:endParaRPr>
              </a:p>
            </p:txBody>
          </p:sp>
          <p:sp>
            <p:nvSpPr>
              <p:cNvPr id="50" name="Rounded Rectangle 49"/>
              <p:cNvSpPr/>
              <p:nvPr/>
            </p:nvSpPr>
            <p:spPr bwMode="auto">
              <a:xfrm>
                <a:off x="3495230" y="5517773"/>
                <a:ext cx="1222761" cy="425827"/>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Arial" charset="0"/>
                    <a:ea typeface="ＭＳ Ｐゴシック" pitchFamily="80" charset="-128"/>
                    <a:cs typeface="ＭＳ Ｐゴシック" pitchFamily="80" charset="-128"/>
                  </a:rPr>
                  <a:t>Consultorio</a:t>
                </a:r>
                <a:endParaRPr kumimoji="0" lang="en-US" sz="1400" b="0" i="0" u="none" strike="noStrike" cap="none" normalizeH="0" baseline="0" dirty="0">
                  <a:ln>
                    <a:noFill/>
                  </a:ln>
                  <a:solidFill>
                    <a:schemeClr val="tx1"/>
                  </a:solidFill>
                  <a:effectLst/>
                  <a:latin typeface="Arial" charset="0"/>
                  <a:ea typeface="ＭＳ Ｐゴシック" pitchFamily="80" charset="-128"/>
                  <a:cs typeface="ＭＳ Ｐゴシック" pitchFamily="80" charset="-128"/>
                </a:endParaRPr>
              </a:p>
            </p:txBody>
          </p:sp>
          <p:cxnSp>
            <p:nvCxnSpPr>
              <p:cNvPr id="53" name="Straight Connector 52"/>
              <p:cNvCxnSpPr/>
              <p:nvPr/>
            </p:nvCxnSpPr>
            <p:spPr bwMode="auto">
              <a:xfrm>
                <a:off x="2919813" y="4585335"/>
                <a:ext cx="1" cy="24098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Elbow Connector 54"/>
              <p:cNvCxnSpPr/>
              <p:nvPr/>
            </p:nvCxnSpPr>
            <p:spPr bwMode="auto">
              <a:xfrm>
                <a:off x="2955778" y="4826318"/>
                <a:ext cx="395599" cy="240983"/>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56" name="Elbow Connector 55"/>
              <p:cNvCxnSpPr/>
              <p:nvPr/>
            </p:nvCxnSpPr>
            <p:spPr bwMode="auto">
              <a:xfrm rot="10800000" flipV="1">
                <a:off x="2488251" y="4826318"/>
                <a:ext cx="467526" cy="240983"/>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69" name="Straight Connector 68"/>
              <p:cNvCxnSpPr/>
              <p:nvPr/>
            </p:nvCxnSpPr>
            <p:spPr bwMode="auto">
              <a:xfrm>
                <a:off x="4034683" y="5320606"/>
                <a:ext cx="0" cy="19716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Elbow Connector 43"/>
              <p:cNvCxnSpPr/>
              <p:nvPr/>
            </p:nvCxnSpPr>
            <p:spPr bwMode="auto">
              <a:xfrm>
                <a:off x="1976215" y="3906203"/>
                <a:ext cx="395599" cy="240983"/>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46" name="Elbow Connector 45"/>
              <p:cNvCxnSpPr/>
              <p:nvPr/>
            </p:nvCxnSpPr>
            <p:spPr bwMode="auto">
              <a:xfrm rot="10800000" flipV="1">
                <a:off x="1508689" y="3906203"/>
                <a:ext cx="467526" cy="240983"/>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59" name="Straight Connector 58"/>
              <p:cNvCxnSpPr/>
              <p:nvPr/>
            </p:nvCxnSpPr>
            <p:spPr bwMode="auto">
              <a:xfrm>
                <a:off x="5644497" y="4059555"/>
                <a:ext cx="28770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5644497" y="5877878"/>
                <a:ext cx="28770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5932206" y="4059555"/>
                <a:ext cx="0" cy="18183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Connector 67"/>
              <p:cNvCxnSpPr>
                <a:endCxn id="5138" idx="1"/>
              </p:cNvCxnSpPr>
              <p:nvPr/>
            </p:nvCxnSpPr>
            <p:spPr bwMode="auto">
              <a:xfrm>
                <a:off x="5932206" y="4377214"/>
                <a:ext cx="359635"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1553198" y="5308283"/>
                <a:ext cx="1" cy="24098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1" name="Rounded Rectangle 50"/>
              <p:cNvSpPr/>
              <p:nvPr/>
            </p:nvSpPr>
            <p:spPr bwMode="auto">
              <a:xfrm>
                <a:off x="609600" y="4826318"/>
                <a:ext cx="1878650" cy="494288"/>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80" charset="-128"/>
                    <a:cs typeface="ＭＳ Ｐゴシック" pitchFamily="80" charset="-128"/>
                  </a:rPr>
                  <a:t>Basic Work Group</a:t>
                </a:r>
              </a:p>
              <a:p>
                <a:pPr marL="0" marR="0" indent="0" algn="ctr" defTabSz="914400" rtl="0" eaLnBrk="1" fontAlgn="base" latinLnBrk="0" hangingPunct="1">
                  <a:lnSpc>
                    <a:spcPct val="100000"/>
                  </a:lnSpc>
                  <a:spcBef>
                    <a:spcPct val="0"/>
                  </a:spcBef>
                  <a:spcAft>
                    <a:spcPct val="0"/>
                  </a:spcAft>
                  <a:buClrTx/>
                  <a:buSzTx/>
                  <a:buFontTx/>
                  <a:buNone/>
                  <a:tabLst/>
                </a:pPr>
                <a:r>
                  <a:rPr lang="en-US" sz="1400" dirty="0">
                    <a:latin typeface="Arial" charset="0"/>
                    <a:ea typeface="ＭＳ Ｐゴシック" pitchFamily="80" charset="-128"/>
                    <a:cs typeface="ＭＳ Ｐゴシック" pitchFamily="80" charset="-128"/>
                  </a:rPr>
                  <a:t>(Family Dr &amp; Nurse)    </a:t>
                </a:r>
                <a:endParaRPr kumimoji="0" lang="en-US" sz="1400" b="0" i="0" u="none" strike="noStrike" cap="none" normalizeH="0" baseline="0" dirty="0">
                  <a:ln>
                    <a:noFill/>
                  </a:ln>
                  <a:solidFill>
                    <a:schemeClr val="tx1"/>
                  </a:solidFill>
                  <a:effectLst/>
                  <a:latin typeface="Arial" charset="0"/>
                  <a:ea typeface="ＭＳ Ｐゴシック" pitchFamily="80" charset="-128"/>
                  <a:cs typeface="ＭＳ Ｐゴシック" pitchFamily="80" charset="-128"/>
                </a:endParaRPr>
              </a:p>
            </p:txBody>
          </p:sp>
          <p:sp>
            <p:nvSpPr>
              <p:cNvPr id="52" name="Rounded Rectangle 51"/>
              <p:cNvSpPr/>
              <p:nvPr/>
            </p:nvSpPr>
            <p:spPr bwMode="auto">
              <a:xfrm>
                <a:off x="977781" y="5517773"/>
                <a:ext cx="1222761" cy="425827"/>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Arial" charset="0"/>
                    <a:ea typeface="ＭＳ Ｐゴシック" pitchFamily="80" charset="-128"/>
                    <a:cs typeface="ＭＳ Ｐゴシック" pitchFamily="80" charset="-128"/>
                  </a:rPr>
                  <a:t>Consultorio</a:t>
                </a:r>
                <a:endParaRPr kumimoji="0" lang="en-US" sz="1400" b="0" i="0" u="none" strike="noStrike" cap="none" normalizeH="0" baseline="0" dirty="0">
                  <a:ln>
                    <a:noFill/>
                  </a:ln>
                  <a:solidFill>
                    <a:schemeClr val="tx1"/>
                  </a:solidFill>
                  <a:effectLst/>
                  <a:latin typeface="Arial" charset="0"/>
                  <a:ea typeface="ＭＳ Ｐゴシック" pitchFamily="80" charset="-128"/>
                  <a:cs typeface="ＭＳ Ｐゴシック" pitchFamily="80" charset="-128"/>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9800" y="-76200"/>
            <a:ext cx="7772400" cy="1143000"/>
          </a:xfrm>
        </p:spPr>
        <p:txBody>
          <a:bodyPr/>
          <a:lstStyle/>
          <a:p>
            <a:pPr eaLnBrk="1" hangingPunct="1">
              <a:defRPr/>
            </a:pPr>
            <a:r>
              <a:rPr lang="en-US" dirty="0"/>
              <a:t>What is a </a:t>
            </a:r>
            <a:r>
              <a:rPr lang="en-US" i="1" dirty="0" err="1"/>
              <a:t>policlínico</a:t>
            </a:r>
            <a:r>
              <a:rPr lang="en-US" dirty="0"/>
              <a:t>?</a:t>
            </a:r>
          </a:p>
        </p:txBody>
      </p:sp>
      <p:sp>
        <p:nvSpPr>
          <p:cNvPr id="7171" name="Rectangle 3"/>
          <p:cNvSpPr>
            <a:spLocks noGrp="1" noChangeArrowheads="1"/>
          </p:cNvSpPr>
          <p:nvPr>
            <p:ph type="body" idx="1"/>
          </p:nvPr>
        </p:nvSpPr>
        <p:spPr>
          <a:xfrm>
            <a:off x="3505200" y="685800"/>
            <a:ext cx="5486400" cy="5943600"/>
          </a:xfrm>
        </p:spPr>
        <p:txBody>
          <a:bodyPr/>
          <a:lstStyle/>
          <a:p>
            <a:pPr eaLnBrk="1" hangingPunct="1">
              <a:lnSpc>
                <a:spcPct val="90000"/>
              </a:lnSpc>
              <a:spcBef>
                <a:spcPct val="0"/>
              </a:spcBef>
              <a:buFont typeface="Wingdings" pitchFamily="80" charset="2"/>
              <a:buNone/>
              <a:defRPr/>
            </a:pPr>
            <a:endParaRPr lang="es-ES_tradnl" sz="2400" dirty="0"/>
          </a:p>
          <a:p>
            <a:pPr eaLnBrk="1" hangingPunct="1">
              <a:lnSpc>
                <a:spcPct val="90000"/>
              </a:lnSpc>
              <a:spcBef>
                <a:spcPct val="0"/>
              </a:spcBef>
              <a:buNone/>
              <a:defRPr/>
            </a:pPr>
            <a:endParaRPr lang="es-ES_tradnl" sz="800" dirty="0"/>
          </a:p>
          <a:p>
            <a:pPr eaLnBrk="1" hangingPunct="1">
              <a:lnSpc>
                <a:spcPct val="90000"/>
              </a:lnSpc>
              <a:spcBef>
                <a:spcPct val="0"/>
              </a:spcBef>
              <a:buNone/>
              <a:defRPr/>
            </a:pPr>
            <a:r>
              <a:rPr lang="es-ES_tradnl" sz="2400" dirty="0" err="1"/>
              <a:t>Community</a:t>
            </a:r>
            <a:r>
              <a:rPr lang="es-ES_tradnl" sz="2400" dirty="0"/>
              <a:t> Medicine </a:t>
            </a:r>
            <a:r>
              <a:rPr lang="es-ES_tradnl" sz="2400" dirty="0" err="1"/>
              <a:t>Model</a:t>
            </a:r>
            <a:endParaRPr lang="es-ES_tradnl" sz="2400" dirty="0"/>
          </a:p>
          <a:p>
            <a:pPr eaLnBrk="1" hangingPunct="1">
              <a:lnSpc>
                <a:spcPct val="90000"/>
              </a:lnSpc>
              <a:spcBef>
                <a:spcPct val="0"/>
              </a:spcBef>
              <a:buNone/>
              <a:defRPr/>
            </a:pPr>
            <a:endParaRPr lang="es-ES_tradnl" sz="800" dirty="0"/>
          </a:p>
          <a:p>
            <a:pPr eaLnBrk="1" hangingPunct="1">
              <a:lnSpc>
                <a:spcPct val="90000"/>
              </a:lnSpc>
              <a:spcBef>
                <a:spcPct val="0"/>
              </a:spcBef>
              <a:buNone/>
              <a:defRPr/>
            </a:pPr>
            <a:r>
              <a:rPr lang="es-ES_tradnl" sz="2400" dirty="0" err="1"/>
              <a:t>Primary</a:t>
            </a:r>
            <a:r>
              <a:rPr lang="es-ES_tradnl" sz="2400" dirty="0"/>
              <a:t> </a:t>
            </a:r>
            <a:r>
              <a:rPr lang="es-ES_tradnl" sz="2400" dirty="0" err="1"/>
              <a:t>care</a:t>
            </a:r>
            <a:r>
              <a:rPr lang="es-ES_tradnl" sz="2400" dirty="0"/>
              <a:t> </a:t>
            </a:r>
            <a:r>
              <a:rPr lang="es-ES_tradnl" sz="2400" dirty="0" err="1"/>
              <a:t>specialists</a:t>
            </a:r>
            <a:r>
              <a:rPr lang="es-ES_tradnl" sz="2400" dirty="0"/>
              <a:t> (</a:t>
            </a:r>
            <a:r>
              <a:rPr lang="es-ES_tradnl" sz="2400" dirty="0" err="1"/>
              <a:t>Internal</a:t>
            </a:r>
            <a:r>
              <a:rPr lang="es-ES_tradnl" sz="2400" dirty="0"/>
              <a:t> Medicine, </a:t>
            </a:r>
            <a:r>
              <a:rPr lang="es-ES_tradnl" sz="2400" dirty="0" err="1"/>
              <a:t>Pediatrics</a:t>
            </a:r>
            <a:r>
              <a:rPr lang="es-ES_tradnl" sz="2400" dirty="0"/>
              <a:t>, Ob-</a:t>
            </a:r>
            <a:r>
              <a:rPr lang="es-ES_tradnl" sz="2400" dirty="0" err="1"/>
              <a:t>Gyn</a:t>
            </a:r>
            <a:r>
              <a:rPr lang="es-ES_tradnl" sz="2400" dirty="0"/>
              <a:t>) – </a:t>
            </a:r>
            <a:r>
              <a:rPr lang="es-ES_tradnl" sz="2400" dirty="0" err="1"/>
              <a:t>clinic</a:t>
            </a:r>
            <a:r>
              <a:rPr lang="es-ES_tradnl" sz="2400" dirty="0"/>
              <a:t> </a:t>
            </a:r>
            <a:r>
              <a:rPr lang="es-ES_tradnl" sz="2400" dirty="0" err="1"/>
              <a:t>appts</a:t>
            </a:r>
            <a:r>
              <a:rPr lang="es-ES_tradnl" sz="2400" dirty="0"/>
              <a:t> &amp; </a:t>
            </a:r>
            <a:r>
              <a:rPr lang="es-ES_tradnl" sz="2400" dirty="0" err="1"/>
              <a:t>house</a:t>
            </a:r>
            <a:r>
              <a:rPr lang="es-ES_tradnl" sz="2400" dirty="0"/>
              <a:t> </a:t>
            </a:r>
            <a:r>
              <a:rPr lang="es-ES_tradnl" sz="2400" dirty="0" err="1"/>
              <a:t>visits</a:t>
            </a:r>
            <a:endParaRPr lang="es-ES_tradnl" sz="2400" dirty="0"/>
          </a:p>
          <a:p>
            <a:pPr eaLnBrk="1" hangingPunct="1">
              <a:lnSpc>
                <a:spcPct val="90000"/>
              </a:lnSpc>
              <a:spcBef>
                <a:spcPct val="0"/>
              </a:spcBef>
              <a:buNone/>
              <a:defRPr/>
            </a:pPr>
            <a:endParaRPr lang="es-ES_tradnl" sz="800" dirty="0"/>
          </a:p>
          <a:p>
            <a:pPr eaLnBrk="1" hangingPunct="1">
              <a:lnSpc>
                <a:spcPct val="90000"/>
              </a:lnSpc>
              <a:spcBef>
                <a:spcPct val="0"/>
              </a:spcBef>
              <a:buNone/>
              <a:defRPr/>
            </a:pPr>
            <a:r>
              <a:rPr lang="es-ES_tradnl" sz="2400" dirty="0" err="1"/>
              <a:t>Services</a:t>
            </a:r>
            <a:r>
              <a:rPr lang="es-ES_tradnl" sz="2400" dirty="0"/>
              <a:t> </a:t>
            </a:r>
            <a:r>
              <a:rPr lang="es-ES_tradnl" sz="2400" dirty="0" err="1"/>
              <a:t>provided</a:t>
            </a:r>
            <a:r>
              <a:rPr lang="es-ES_tradnl" sz="2400" dirty="0"/>
              <a:t>:</a:t>
            </a:r>
            <a:endParaRPr lang="es-ES_tradnl" sz="28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Ultrasound</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a:latin typeface="Verdana" pitchFamily="80" charset="0"/>
              </a:rPr>
              <a:t>X-</a:t>
            </a:r>
            <a:r>
              <a:rPr lang="es-ES_tradnl" sz="1700" dirty="0" err="1">
                <a:latin typeface="Verdana" pitchFamily="80" charset="0"/>
              </a:rPr>
              <a:t>Rays</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Laboratory</a:t>
            </a:r>
            <a:r>
              <a:rPr lang="es-ES_tradnl" sz="1700" dirty="0">
                <a:latin typeface="Verdana" pitchFamily="80" charset="0"/>
              </a:rPr>
              <a:t> </a:t>
            </a:r>
            <a:r>
              <a:rPr lang="es-ES_tradnl" sz="1700" dirty="0" err="1">
                <a:latin typeface="Verdana" pitchFamily="80" charset="0"/>
              </a:rPr>
              <a:t>services</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a:latin typeface="Verdana" pitchFamily="80" charset="0"/>
              </a:rPr>
              <a:t>EKG</a:t>
            </a:r>
          </a:p>
          <a:p>
            <a:pPr eaLnBrk="1" hangingPunct="1">
              <a:lnSpc>
                <a:spcPct val="90000"/>
              </a:lnSpc>
              <a:spcBef>
                <a:spcPct val="0"/>
              </a:spcBef>
              <a:buFont typeface="Arial" pitchFamily="34" charset="0"/>
              <a:buChar char="•"/>
              <a:defRPr/>
            </a:pPr>
            <a:r>
              <a:rPr lang="es-ES_tradnl" sz="1700" dirty="0" err="1">
                <a:latin typeface="Verdana" pitchFamily="80" charset="0"/>
              </a:rPr>
              <a:t>Endoscopy</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Physical</a:t>
            </a:r>
            <a:r>
              <a:rPr lang="es-ES_tradnl" sz="1700" dirty="0">
                <a:latin typeface="Verdana" pitchFamily="80" charset="0"/>
              </a:rPr>
              <a:t> </a:t>
            </a:r>
            <a:r>
              <a:rPr lang="es-ES_tradnl" sz="1700" dirty="0" err="1">
                <a:latin typeface="Verdana" pitchFamily="80" charset="0"/>
              </a:rPr>
              <a:t>Therapy</a:t>
            </a:r>
            <a:r>
              <a:rPr lang="es-ES_tradnl" sz="1700" dirty="0">
                <a:latin typeface="Verdana" pitchFamily="80" charset="0"/>
              </a:rPr>
              <a:t> &amp; </a:t>
            </a:r>
            <a:r>
              <a:rPr lang="es-ES_tradnl" sz="1700" dirty="0" err="1">
                <a:latin typeface="Verdana" pitchFamily="80" charset="0"/>
              </a:rPr>
              <a:t>Rehabilitation</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Ambulatory</a:t>
            </a:r>
            <a:r>
              <a:rPr lang="es-ES_tradnl" sz="1700" dirty="0">
                <a:latin typeface="Verdana" pitchFamily="80" charset="0"/>
              </a:rPr>
              <a:t> </a:t>
            </a:r>
            <a:r>
              <a:rPr lang="es-ES_tradnl" sz="1700" dirty="0" err="1">
                <a:latin typeface="Verdana" pitchFamily="80" charset="0"/>
              </a:rPr>
              <a:t>Surgery</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Emergency</a:t>
            </a:r>
            <a:r>
              <a:rPr lang="es-ES_tradnl" sz="1700" dirty="0">
                <a:latin typeface="Verdana" pitchFamily="80" charset="0"/>
              </a:rPr>
              <a:t> </a:t>
            </a:r>
            <a:r>
              <a:rPr lang="es-ES_tradnl" sz="1700" dirty="0" err="1">
                <a:latin typeface="Verdana" pitchFamily="80" charset="0"/>
              </a:rPr>
              <a:t>care</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Family</a:t>
            </a:r>
            <a:r>
              <a:rPr lang="es-ES_tradnl" sz="1700" dirty="0">
                <a:latin typeface="Verdana" pitchFamily="80" charset="0"/>
              </a:rPr>
              <a:t> </a:t>
            </a:r>
            <a:r>
              <a:rPr lang="es-ES_tradnl" sz="1700" dirty="0" err="1">
                <a:latin typeface="Verdana" pitchFamily="80" charset="0"/>
              </a:rPr>
              <a:t>planning</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Consultation</a:t>
            </a:r>
            <a:r>
              <a:rPr lang="es-ES_tradnl" sz="1700" dirty="0">
                <a:latin typeface="Verdana" pitchFamily="80" charset="0"/>
              </a:rPr>
              <a:t> </a:t>
            </a:r>
            <a:r>
              <a:rPr lang="es-ES_tradnl" sz="1700" dirty="0" err="1">
                <a:latin typeface="Verdana" pitchFamily="80" charset="0"/>
              </a:rPr>
              <a:t>for</a:t>
            </a:r>
            <a:r>
              <a:rPr lang="es-ES_tradnl" sz="1700" dirty="0">
                <a:latin typeface="Verdana" pitchFamily="80" charset="0"/>
              </a:rPr>
              <a:t> </a:t>
            </a:r>
            <a:r>
              <a:rPr lang="es-ES_tradnl" sz="1700" dirty="0" err="1">
                <a:latin typeface="Verdana" pitchFamily="80" charset="0"/>
              </a:rPr>
              <a:t>breast</a:t>
            </a:r>
            <a:r>
              <a:rPr lang="es-ES_tradnl" sz="1700" dirty="0">
                <a:latin typeface="Verdana" pitchFamily="80" charset="0"/>
              </a:rPr>
              <a:t> </a:t>
            </a:r>
            <a:r>
              <a:rPr lang="es-ES_tradnl" sz="1700" dirty="0" err="1">
                <a:latin typeface="Verdana" pitchFamily="80" charset="0"/>
              </a:rPr>
              <a:t>pathologies</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Consultation</a:t>
            </a:r>
            <a:r>
              <a:rPr lang="es-ES_tradnl" sz="1700" dirty="0">
                <a:latin typeface="Verdana" pitchFamily="80" charset="0"/>
              </a:rPr>
              <a:t> </a:t>
            </a:r>
            <a:r>
              <a:rPr lang="es-ES_tradnl" sz="1700" dirty="0" err="1">
                <a:latin typeface="Verdana" pitchFamily="80" charset="0"/>
              </a:rPr>
              <a:t>for</a:t>
            </a:r>
            <a:r>
              <a:rPr lang="es-ES_tradnl" sz="1700" dirty="0">
                <a:latin typeface="Verdana" pitchFamily="80" charset="0"/>
              </a:rPr>
              <a:t> </a:t>
            </a:r>
            <a:r>
              <a:rPr lang="es-ES_tradnl" sz="1700" dirty="0" err="1">
                <a:latin typeface="Verdana" pitchFamily="80" charset="0"/>
              </a:rPr>
              <a:t>Hypertension</a:t>
            </a:r>
            <a:endParaRPr lang="es-ES_tradnl" sz="1700" dirty="0">
              <a:latin typeface="Verdana" pitchFamily="80" charset="0"/>
            </a:endParaRPr>
          </a:p>
          <a:p>
            <a:pPr eaLnBrk="1" hangingPunct="1">
              <a:lnSpc>
                <a:spcPct val="90000"/>
              </a:lnSpc>
              <a:spcBef>
                <a:spcPct val="0"/>
              </a:spcBef>
              <a:buFont typeface="Arial" pitchFamily="34" charset="0"/>
              <a:buChar char="•"/>
              <a:defRPr/>
            </a:pPr>
            <a:r>
              <a:rPr lang="es-ES_tradnl" sz="1700" dirty="0" err="1">
                <a:latin typeface="Verdana" pitchFamily="80" charset="0"/>
              </a:rPr>
              <a:t>Other</a:t>
            </a:r>
            <a:r>
              <a:rPr lang="es-ES_tradnl" sz="1700" dirty="0">
                <a:latin typeface="Verdana" pitchFamily="80" charset="0"/>
              </a:rPr>
              <a:t> </a:t>
            </a:r>
            <a:r>
              <a:rPr lang="es-ES_tradnl" sz="1700" dirty="0" err="1">
                <a:latin typeface="Verdana" pitchFamily="80" charset="0"/>
              </a:rPr>
              <a:t>specialty</a:t>
            </a:r>
            <a:r>
              <a:rPr lang="es-ES_tradnl" sz="1700" dirty="0">
                <a:latin typeface="Verdana" pitchFamily="80" charset="0"/>
              </a:rPr>
              <a:t> </a:t>
            </a:r>
            <a:r>
              <a:rPr lang="es-ES_tradnl" sz="1700" dirty="0" err="1">
                <a:latin typeface="Verdana" pitchFamily="80" charset="0"/>
              </a:rPr>
              <a:t>consultations</a:t>
            </a:r>
            <a:r>
              <a:rPr lang="es-ES_tradnl" sz="1700" dirty="0">
                <a:latin typeface="Verdana" pitchFamily="80" charset="0"/>
              </a:rPr>
              <a:t> (</a:t>
            </a:r>
            <a:r>
              <a:rPr lang="es-ES_tradnl" sz="1700" dirty="0" err="1">
                <a:latin typeface="Verdana" pitchFamily="80" charset="0"/>
              </a:rPr>
              <a:t>e.g</a:t>
            </a:r>
            <a:r>
              <a:rPr lang="es-ES_tradnl" sz="1700" dirty="0">
                <a:latin typeface="Verdana" pitchFamily="80" charset="0"/>
              </a:rPr>
              <a:t>. OB/</a:t>
            </a:r>
            <a:r>
              <a:rPr lang="es-ES_tradnl" sz="1700" dirty="0" err="1">
                <a:latin typeface="Verdana" pitchFamily="80" charset="0"/>
              </a:rPr>
              <a:t>Gyn</a:t>
            </a:r>
            <a:r>
              <a:rPr lang="es-ES_tradnl" sz="1700" dirty="0">
                <a:latin typeface="Verdana" pitchFamily="80" charset="0"/>
              </a:rPr>
              <a:t>, </a:t>
            </a:r>
            <a:r>
              <a:rPr lang="es-ES_tradnl" sz="1700" dirty="0" err="1">
                <a:latin typeface="Verdana" pitchFamily="80" charset="0"/>
              </a:rPr>
              <a:t>Internal</a:t>
            </a:r>
            <a:r>
              <a:rPr lang="es-ES_tradnl" sz="1700" dirty="0">
                <a:latin typeface="Verdana" pitchFamily="80" charset="0"/>
              </a:rPr>
              <a:t> </a:t>
            </a:r>
            <a:r>
              <a:rPr lang="es-ES_tradnl" sz="1700" dirty="0" err="1">
                <a:latin typeface="Verdana" pitchFamily="80" charset="0"/>
              </a:rPr>
              <a:t>Med</a:t>
            </a:r>
            <a:r>
              <a:rPr lang="es-ES_tradnl" sz="1700" dirty="0">
                <a:latin typeface="Verdana" pitchFamily="80" charset="0"/>
              </a:rPr>
              <a:t>, </a:t>
            </a:r>
            <a:r>
              <a:rPr lang="es-ES_tradnl" sz="1700" dirty="0" err="1">
                <a:latin typeface="Verdana" pitchFamily="80" charset="0"/>
              </a:rPr>
              <a:t>Psych</a:t>
            </a:r>
            <a:r>
              <a:rPr lang="es-ES_tradnl" sz="1700" dirty="0">
                <a:latin typeface="Verdana" pitchFamily="80" charset="0"/>
              </a:rPr>
              <a:t>, </a:t>
            </a:r>
            <a:r>
              <a:rPr lang="es-ES_tradnl" sz="1700" dirty="0" err="1">
                <a:latin typeface="Verdana" pitchFamily="80" charset="0"/>
              </a:rPr>
              <a:t>etc</a:t>
            </a:r>
            <a:r>
              <a:rPr lang="es-ES_tradnl" sz="1700" dirty="0">
                <a:latin typeface="Verdana" pitchFamily="80" charset="0"/>
              </a:rPr>
              <a:t>)</a:t>
            </a:r>
            <a:endParaRPr lang="en-US" sz="1700" dirty="0">
              <a:latin typeface="Verdana" pitchFamily="80" charset="0"/>
            </a:endParaRPr>
          </a:p>
        </p:txBody>
      </p:sp>
      <p:pic>
        <p:nvPicPr>
          <p:cNvPr id="7" name="Picture 6" descr="DSC00361.JPG"/>
          <p:cNvPicPr>
            <a:picLocks noChangeAspect="1"/>
          </p:cNvPicPr>
          <p:nvPr/>
        </p:nvPicPr>
        <p:blipFill>
          <a:blip r:embed="rId3"/>
          <a:stretch>
            <a:fillRect/>
          </a:stretch>
        </p:blipFill>
        <p:spPr>
          <a:xfrm>
            <a:off x="457200" y="2743200"/>
            <a:ext cx="2667000" cy="3370690"/>
          </a:xfrm>
          <a:prstGeom prst="rect">
            <a:avLst/>
          </a:prstGeom>
        </p:spPr>
      </p:pic>
      <p:pic>
        <p:nvPicPr>
          <p:cNvPr id="8" name="Picture 7" descr="DSC00368"/>
          <p:cNvPicPr>
            <a:picLocks noGrp="1" noChangeAspect="1"/>
          </p:cNvPicPr>
          <p:nvPr isPhoto="1"/>
        </p:nvPicPr>
        <p:blipFill>
          <a:blip r:embed="rId4" cstate="print">
            <a:lum/>
            <a:extLst>
              <a:ext uri="{28A0092B-C50C-407E-A947-70E740481C1C}">
                <a14:useLocalDpi xmlns:a14="http://schemas.microsoft.com/office/drawing/2010/main" val="0"/>
              </a:ext>
            </a:extLst>
          </a:blip>
          <a:srcRect b="15556"/>
          <a:stretch>
            <a:fillRect/>
          </a:stretch>
        </p:blipFill>
        <p:spPr>
          <a:xfrm>
            <a:off x="304800" y="157480"/>
            <a:ext cx="2971800" cy="25095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381000"/>
            <a:ext cx="8991600" cy="1143000"/>
          </a:xfrm>
        </p:spPr>
        <p:txBody>
          <a:bodyPr/>
          <a:lstStyle/>
          <a:p>
            <a:pPr eaLnBrk="1" hangingPunct="1">
              <a:defRPr/>
            </a:pPr>
            <a:r>
              <a:rPr lang="en-US" sz="3800" dirty="0"/>
              <a:t>Programs implemented in </a:t>
            </a:r>
            <a:r>
              <a:rPr lang="en-US" sz="3800" dirty="0" err="1"/>
              <a:t>policlínicos</a:t>
            </a:r>
            <a:endParaRPr lang="en-US" sz="3800" dirty="0"/>
          </a:p>
        </p:txBody>
      </p:sp>
      <p:sp>
        <p:nvSpPr>
          <p:cNvPr id="40963" name="Rectangle 3"/>
          <p:cNvSpPr>
            <a:spLocks noGrp="1" noChangeArrowheads="1"/>
          </p:cNvSpPr>
          <p:nvPr>
            <p:ph type="body" idx="1"/>
          </p:nvPr>
        </p:nvSpPr>
        <p:spPr/>
        <p:txBody>
          <a:bodyPr/>
          <a:lstStyle/>
          <a:p>
            <a:pPr lvl="2" eaLnBrk="1" hangingPunct="1">
              <a:lnSpc>
                <a:spcPct val="90000"/>
              </a:lnSpc>
              <a:buFont typeface="Wingdings" pitchFamily="80" charset="2"/>
              <a:buChar char="§"/>
              <a:defRPr/>
            </a:pPr>
            <a:r>
              <a:rPr lang="en-US" sz="2700" dirty="0"/>
              <a:t>Maternal-Child Health</a:t>
            </a:r>
          </a:p>
          <a:p>
            <a:pPr lvl="2" eaLnBrk="1" hangingPunct="1">
              <a:lnSpc>
                <a:spcPct val="90000"/>
              </a:lnSpc>
              <a:buFont typeface="Wingdings" pitchFamily="80" charset="2"/>
              <a:buChar char="§"/>
              <a:defRPr/>
            </a:pPr>
            <a:r>
              <a:rPr lang="en-US" sz="2700" dirty="0"/>
              <a:t>Adult Medical Services</a:t>
            </a:r>
          </a:p>
          <a:p>
            <a:pPr lvl="2" eaLnBrk="1" hangingPunct="1">
              <a:lnSpc>
                <a:spcPct val="90000"/>
              </a:lnSpc>
              <a:buFont typeface="Wingdings" pitchFamily="80" charset="2"/>
              <a:buChar char="§"/>
              <a:defRPr/>
            </a:pPr>
            <a:r>
              <a:rPr lang="en-US" sz="2700" dirty="0"/>
              <a:t>Dental Services</a:t>
            </a:r>
          </a:p>
          <a:p>
            <a:pPr lvl="2" eaLnBrk="1" hangingPunct="1">
              <a:lnSpc>
                <a:spcPct val="90000"/>
              </a:lnSpc>
              <a:buFont typeface="Wingdings" pitchFamily="80" charset="2"/>
              <a:buChar char="§"/>
              <a:defRPr/>
            </a:pPr>
            <a:r>
              <a:rPr lang="en-US" sz="2700" dirty="0"/>
              <a:t>Transmissible Disease Control</a:t>
            </a:r>
          </a:p>
          <a:p>
            <a:pPr lvl="2" eaLnBrk="1" hangingPunct="1">
              <a:lnSpc>
                <a:spcPct val="90000"/>
              </a:lnSpc>
              <a:buFont typeface="Wingdings" pitchFamily="80" charset="2"/>
              <a:buChar char="§"/>
              <a:defRPr/>
            </a:pPr>
            <a:r>
              <a:rPr lang="en-US" sz="2700" dirty="0"/>
              <a:t>Urban and Rural Hygiene</a:t>
            </a:r>
          </a:p>
          <a:p>
            <a:pPr lvl="2" eaLnBrk="1" hangingPunct="1">
              <a:lnSpc>
                <a:spcPct val="90000"/>
              </a:lnSpc>
              <a:buFont typeface="Wingdings" pitchFamily="80" charset="2"/>
              <a:buChar char="§"/>
              <a:defRPr/>
            </a:pPr>
            <a:r>
              <a:rPr lang="en-US" sz="2700" dirty="0"/>
              <a:t>Nutritional Hygiene</a:t>
            </a:r>
          </a:p>
          <a:p>
            <a:pPr lvl="2" eaLnBrk="1" hangingPunct="1">
              <a:lnSpc>
                <a:spcPct val="90000"/>
              </a:lnSpc>
              <a:buFont typeface="Wingdings" pitchFamily="80" charset="2"/>
              <a:buChar char="§"/>
              <a:defRPr/>
            </a:pPr>
            <a:r>
              <a:rPr lang="en-US" sz="2700" dirty="0"/>
              <a:t>School Hygiene Programs</a:t>
            </a:r>
          </a:p>
          <a:p>
            <a:pPr lvl="2" eaLnBrk="1" hangingPunct="1">
              <a:lnSpc>
                <a:spcPct val="90000"/>
              </a:lnSpc>
              <a:buFont typeface="Wingdings" pitchFamily="80" charset="2"/>
              <a:buChar char="§"/>
              <a:defRPr/>
            </a:pPr>
            <a:r>
              <a:rPr lang="en-US" sz="2700" dirty="0"/>
              <a:t>Workplace Hygiene Programs</a:t>
            </a:r>
          </a:p>
          <a:p>
            <a:pPr eaLnBrk="1" hangingPunct="1">
              <a:lnSpc>
                <a:spcPct val="90000"/>
              </a:lnSpc>
              <a:buFont typeface="Wingdings" pitchFamily="80" charset="2"/>
              <a:buChar char="§"/>
              <a:defRPr/>
            </a:pPr>
            <a:endParaRPr lang="en-US" sz="2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69"/>
          <p:cNvPicPr>
            <a:picLocks noGrp="1" noChangeAspect="1"/>
          </p:cNvPicPr>
          <p:nvPr isPhoto="1"/>
        </p:nvPicPr>
        <p:blipFill>
          <a:blip r:embed="rId2"/>
          <a:srcRect t="11111" r="3125"/>
          <a:stretch>
            <a:fillRect/>
          </a:stretch>
        </p:blipFill>
        <p:spPr>
          <a:xfrm>
            <a:off x="457200" y="685800"/>
            <a:ext cx="8415338" cy="4343400"/>
          </a:xfrm>
          <a:prstGeom prst="rect">
            <a:avLst/>
          </a:prstGeom>
          <a:noFill/>
          <a:ln>
            <a:noFill/>
          </a:ln>
        </p:spPr>
      </p:pic>
    </p:spTree>
    <p:extLst>
      <p:ext uri="{BB962C8B-B14F-4D97-AF65-F5344CB8AC3E}">
        <p14:creationId xmlns:p14="http://schemas.microsoft.com/office/powerpoint/2010/main" val="199921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69"/>
          <p:cNvPicPr>
            <a:picLocks noGrp="1" noChangeAspect="1"/>
          </p:cNvPicPr>
          <p:nvPr isPhoto="1"/>
        </p:nvPicPr>
        <p:blipFill>
          <a:blip r:embed="rId2"/>
          <a:srcRect t="8772" r="8769"/>
          <a:stretch>
            <a:fillRect/>
          </a:stretch>
        </p:blipFill>
        <p:spPr>
          <a:xfrm>
            <a:off x="600838" y="1066800"/>
            <a:ext cx="7857362" cy="4419600"/>
          </a:xfrm>
          <a:prstGeom prst="rect">
            <a:avLst/>
          </a:prstGeom>
          <a:noFill/>
          <a:ln>
            <a:noFill/>
          </a:ln>
        </p:spPr>
      </p:pic>
    </p:spTree>
    <p:extLst>
      <p:ext uri="{BB962C8B-B14F-4D97-AF65-F5344CB8AC3E}">
        <p14:creationId xmlns:p14="http://schemas.microsoft.com/office/powerpoint/2010/main" val="199921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69"/>
          <p:cNvPicPr>
            <a:picLocks noGrp="1" noChangeAspect="1"/>
          </p:cNvPicPr>
          <p:nvPr isPhoto="1"/>
        </p:nvPicPr>
        <p:blipFill>
          <a:blip r:embed="rId2"/>
          <a:srcRect t="10345" r="5817"/>
          <a:stretch>
            <a:fillRect/>
          </a:stretch>
        </p:blipFill>
        <p:spPr>
          <a:xfrm>
            <a:off x="457200" y="914400"/>
            <a:ext cx="8111554" cy="4343400"/>
          </a:xfrm>
          <a:prstGeom prst="rect">
            <a:avLst/>
          </a:prstGeom>
          <a:noFill/>
          <a:ln>
            <a:noFill/>
          </a:ln>
        </p:spPr>
      </p:pic>
    </p:spTree>
    <p:extLst>
      <p:ext uri="{BB962C8B-B14F-4D97-AF65-F5344CB8AC3E}">
        <p14:creationId xmlns:p14="http://schemas.microsoft.com/office/powerpoint/2010/main" val="1999216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71"/>
          <p:cNvPicPr>
            <a:picLocks noGrp="1" noChangeAspect="1"/>
          </p:cNvPicPr>
          <p:nvPr isPhoto="1"/>
        </p:nvPicPr>
        <p:blipFill>
          <a:blip r:embed="rId2" cstate="print">
            <a:lum/>
            <a:extLst>
              <a:ext uri="{28A0092B-C50C-407E-A947-70E740481C1C}">
                <a14:useLocalDpi xmlns:a14="http://schemas.microsoft.com/office/drawing/2010/main" val="0"/>
              </a:ext>
            </a:extLst>
          </a:blip>
          <a:srcRect t="5555" b="11111"/>
          <a:stretch>
            <a:fillRect/>
          </a:stretch>
        </p:blipFill>
        <p:spPr>
          <a:xfrm>
            <a:off x="1143000" y="152400"/>
            <a:ext cx="7086600" cy="5905500"/>
          </a:xfrm>
          <a:prstGeom prst="rect">
            <a:avLst/>
          </a:prstGeom>
          <a:noFill/>
          <a:ln>
            <a:noFill/>
          </a:ln>
        </p:spPr>
      </p:pic>
    </p:spTree>
    <p:extLst>
      <p:ext uri="{BB962C8B-B14F-4D97-AF65-F5344CB8AC3E}">
        <p14:creationId xmlns:p14="http://schemas.microsoft.com/office/powerpoint/2010/main" val="179952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38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228600"/>
            <a:ext cx="4572000" cy="4572000"/>
          </a:xfrm>
          <a:prstGeom prst="rect">
            <a:avLst/>
          </a:prstGeom>
          <a:noFill/>
          <a:ln>
            <a:noFill/>
          </a:ln>
        </p:spPr>
      </p:pic>
      <p:pic>
        <p:nvPicPr>
          <p:cNvPr id="2" name="Picture 1" descr="DSC00379"/>
          <p:cNvPicPr>
            <a:picLocks noGrp="1" noChangeAspect="1"/>
          </p:cNvPicPr>
          <p:nvPr isPhoto="1"/>
        </p:nvPicPr>
        <p:blipFill>
          <a:blip r:embed="rId3" cstate="print">
            <a:lum/>
            <a:extLst>
              <a:ext uri="{28A0092B-C50C-407E-A947-70E740481C1C}">
                <a14:useLocalDpi xmlns:a14="http://schemas.microsoft.com/office/drawing/2010/main" val="0"/>
              </a:ext>
            </a:extLst>
          </a:blip>
          <a:srcRect l="16988" r="12706" b="34460"/>
          <a:stretch>
            <a:fillRect/>
          </a:stretch>
        </p:blipFill>
        <p:spPr>
          <a:xfrm>
            <a:off x="4419600" y="1828800"/>
            <a:ext cx="4495800" cy="4191000"/>
          </a:xfrm>
          <a:prstGeom prst="rect">
            <a:avLst/>
          </a:prstGeom>
          <a:noFill/>
          <a:ln>
            <a:noFill/>
          </a:ln>
        </p:spPr>
      </p:pic>
    </p:spTree>
    <p:extLst>
      <p:ext uri="{BB962C8B-B14F-4D97-AF65-F5344CB8AC3E}">
        <p14:creationId xmlns:p14="http://schemas.microsoft.com/office/powerpoint/2010/main" val="3547121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37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152400"/>
            <a:ext cx="4038600" cy="4038600"/>
          </a:xfrm>
          <a:prstGeom prst="rect">
            <a:avLst/>
          </a:prstGeom>
          <a:noFill/>
          <a:ln>
            <a:noFill/>
          </a:ln>
        </p:spPr>
      </p:pic>
      <p:pic>
        <p:nvPicPr>
          <p:cNvPr id="2" name="Picture 1" descr="DSC00382"/>
          <p:cNvPicPr>
            <a:picLocks noGrp="1" noChangeAspect="1"/>
          </p:cNvPicPr>
          <p:nvPr isPhoto="1"/>
        </p:nvPicPr>
        <p:blipFill>
          <a:blip r:embed="rId3" cstate="print">
            <a:lum/>
            <a:extLst>
              <a:ext uri="{28A0092B-C50C-407E-A947-70E740481C1C}">
                <a14:useLocalDpi xmlns:a14="http://schemas.microsoft.com/office/drawing/2010/main" val="0"/>
              </a:ext>
            </a:extLst>
          </a:blip>
          <a:srcRect l="9563" t="5119" b="1032"/>
          <a:stretch>
            <a:fillRect/>
          </a:stretch>
        </p:blipFill>
        <p:spPr>
          <a:xfrm>
            <a:off x="3886200" y="956094"/>
            <a:ext cx="4953000" cy="5139906"/>
          </a:xfrm>
          <a:prstGeom prst="rect">
            <a:avLst/>
          </a:prstGeom>
          <a:noFill/>
          <a:ln>
            <a:noFill/>
          </a:ln>
        </p:spPr>
      </p:pic>
    </p:spTree>
    <p:extLst>
      <p:ext uri="{BB962C8B-B14F-4D97-AF65-F5344CB8AC3E}">
        <p14:creationId xmlns:p14="http://schemas.microsoft.com/office/powerpoint/2010/main" val="178559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274638"/>
            <a:ext cx="8534400" cy="1143000"/>
          </a:xfrm>
        </p:spPr>
        <p:txBody>
          <a:bodyPr/>
          <a:lstStyle/>
          <a:p>
            <a:r>
              <a:rPr lang="en-US" dirty="0"/>
              <a:t>Activity Disclaimer</a:t>
            </a:r>
          </a:p>
        </p:txBody>
      </p:sp>
      <p:sp>
        <p:nvSpPr>
          <p:cNvPr id="6147" name="Rectangle 3"/>
          <p:cNvSpPr>
            <a:spLocks noGrp="1" noChangeArrowheads="1"/>
          </p:cNvSpPr>
          <p:nvPr>
            <p:ph type="body" idx="1"/>
          </p:nvPr>
        </p:nvSpPr>
        <p:spPr>
          <a:xfrm>
            <a:off x="152400" y="1600200"/>
            <a:ext cx="8534400" cy="4525963"/>
          </a:xfrm>
        </p:spPr>
        <p:txBody>
          <a:bodyPr/>
          <a:lstStyle/>
          <a:p>
            <a:pPr marL="0" indent="0">
              <a:buNone/>
            </a:pPr>
            <a:r>
              <a:rPr lang="en-US" sz="1100" b="1" dirty="0">
                <a:solidFill>
                  <a:srgbClr val="000000"/>
                </a:solidFill>
              </a:rPr>
              <a:t>ACTIVITY DISCLAIMER</a:t>
            </a:r>
          </a:p>
          <a:p>
            <a:pPr marL="0" indent="0">
              <a:buNone/>
            </a:pPr>
            <a:endParaRPr lang="en-US" sz="1100" b="1" dirty="0">
              <a:solidFill>
                <a:srgbClr val="000000"/>
              </a:solidFill>
            </a:endParaRPr>
          </a:p>
          <a:p>
            <a:pPr marL="0" indent="0">
              <a:buNone/>
            </a:pPr>
            <a:endParaRPr lang="en-US" sz="1100" dirty="0">
              <a:solidFill>
                <a:schemeClr val="tx2"/>
              </a:solidFill>
            </a:endParaRPr>
          </a:p>
          <a:p>
            <a:pPr marL="0" indent="0">
              <a:buNone/>
            </a:pPr>
            <a:r>
              <a:rPr lang="en-US" sz="1100" dirty="0"/>
              <a:t>It is the policy of the AAFP that all individuals in a position to control content disclose any relationships with commercial interests upon nomination/invitation of participation. Disclosure documents are reviewed for potential conflicts of interest (COI), and if identified, conflicts are resolved prior to confirmation of participation. Only those participants who had no conflict of interest or who agreed to an identified resolution process prior to their participation were involved in this CME activity.</a:t>
            </a:r>
          </a:p>
          <a:p>
            <a:endParaRPr lang="en-US" sz="1100" dirty="0"/>
          </a:p>
          <a:p>
            <a:pPr marL="0" indent="0">
              <a:buNone/>
            </a:pPr>
            <a:r>
              <a:rPr lang="en-US" sz="1100" dirty="0"/>
              <a:t>Jade </a:t>
            </a:r>
            <a:r>
              <a:rPr lang="en-US" sz="1100" dirty="0" err="1"/>
              <a:t>Bito-Onon</a:t>
            </a:r>
            <a:r>
              <a:rPr lang="en-US" sz="1100" dirty="0"/>
              <a:t> DO, </a:t>
            </a:r>
            <a:r>
              <a:rPr lang="en-US" sz="1100" dirty="0" err="1"/>
              <a:t>Laravic</a:t>
            </a:r>
            <a:r>
              <a:rPr lang="en-US" sz="1100" dirty="0"/>
              <a:t> Flores MD, </a:t>
            </a:r>
            <a:r>
              <a:rPr lang="en-US" sz="1100" dirty="0" err="1"/>
              <a:t>Shraddha</a:t>
            </a:r>
            <a:r>
              <a:rPr lang="en-US" sz="1100" dirty="0"/>
              <a:t> Shah MD have indicated they have no relevant financial relationships to disclose.</a:t>
            </a:r>
          </a:p>
          <a:p>
            <a:endParaRPr lang="en-US"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92"/>
          <p:cNvPicPr>
            <a:picLocks noGrp="1" noChangeAspect="1"/>
          </p:cNvPicPr>
          <p:nvPr isPhoto="1"/>
        </p:nvPicPr>
        <p:blipFill>
          <a:blip r:embed="rId2" cstate="print">
            <a:lum/>
            <a:extLst>
              <a:ext uri="{28A0092B-C50C-407E-A947-70E740481C1C}">
                <a14:useLocalDpi xmlns:a14="http://schemas.microsoft.com/office/drawing/2010/main" val="0"/>
              </a:ext>
            </a:extLst>
          </a:blip>
          <a:srcRect l="19999" b="14444"/>
          <a:stretch>
            <a:fillRect/>
          </a:stretch>
        </p:blipFill>
        <p:spPr>
          <a:xfrm rot="5400000">
            <a:off x="222250" y="658468"/>
            <a:ext cx="4572000" cy="4889500"/>
          </a:xfrm>
          <a:prstGeom prst="rect">
            <a:avLst/>
          </a:prstGeom>
          <a:noFill/>
          <a:ln>
            <a:noFill/>
          </a:ln>
        </p:spPr>
      </p:pic>
      <p:pic>
        <p:nvPicPr>
          <p:cNvPr id="3" name="Picture 2" descr="DSC00393"/>
          <p:cNvPicPr>
            <a:picLocks noGrp="1" noChangeAspect="1"/>
          </p:cNvPicPr>
          <p:nvPr isPhoto="1"/>
        </p:nvPicPr>
        <p:blipFill>
          <a:blip r:embed="rId3" cstate="print">
            <a:lum/>
            <a:extLst>
              <a:ext uri="{28A0092B-C50C-407E-A947-70E740481C1C}">
                <a14:useLocalDpi xmlns:a14="http://schemas.microsoft.com/office/drawing/2010/main" val="0"/>
              </a:ext>
            </a:extLst>
          </a:blip>
          <a:srcRect l="13333" t="18889" r="10000" b="15556"/>
          <a:stretch>
            <a:fillRect/>
          </a:stretch>
        </p:blipFill>
        <p:spPr>
          <a:xfrm>
            <a:off x="3696346" y="817218"/>
            <a:ext cx="5371454" cy="4592982"/>
          </a:xfrm>
          <a:prstGeom prst="rect">
            <a:avLst/>
          </a:prstGeom>
          <a:noFill/>
          <a:ln>
            <a:noFill/>
          </a:ln>
        </p:spPr>
      </p:pic>
    </p:spTree>
    <p:extLst>
      <p:ext uri="{BB962C8B-B14F-4D97-AF65-F5344CB8AC3E}">
        <p14:creationId xmlns:p14="http://schemas.microsoft.com/office/powerpoint/2010/main" val="1363843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8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228600"/>
            <a:ext cx="6858000" cy="5867400"/>
          </a:xfrm>
          <a:prstGeom prst="rect">
            <a:avLst/>
          </a:prstGeom>
          <a:noFill/>
          <a:ln>
            <a:noFill/>
          </a:ln>
        </p:spPr>
      </p:pic>
    </p:spTree>
    <p:extLst>
      <p:ext uri="{BB962C8B-B14F-4D97-AF65-F5344CB8AC3E}">
        <p14:creationId xmlns:p14="http://schemas.microsoft.com/office/powerpoint/2010/main" val="2697122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485900" y="-342900"/>
            <a:ext cx="6172200" cy="6858000"/>
          </a:xfrm>
          <a:prstGeom prst="rect">
            <a:avLst/>
          </a:prstGeom>
          <a:noFill/>
          <a:ln>
            <a:noFill/>
          </a:ln>
        </p:spPr>
      </p:pic>
    </p:spTree>
    <p:extLst>
      <p:ext uri="{BB962C8B-B14F-4D97-AF65-F5344CB8AC3E}">
        <p14:creationId xmlns:p14="http://schemas.microsoft.com/office/powerpoint/2010/main" val="678848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3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087564"/>
            <a:ext cx="9144000" cy="2681287"/>
          </a:xfrm>
          <a:prstGeom prst="rect">
            <a:avLst/>
          </a:prstGeom>
          <a:noFill/>
          <a:ln>
            <a:noFill/>
          </a:ln>
        </p:spPr>
      </p:pic>
    </p:spTree>
    <p:extLst>
      <p:ext uri="{BB962C8B-B14F-4D97-AF65-F5344CB8AC3E}">
        <p14:creationId xmlns:p14="http://schemas.microsoft.com/office/powerpoint/2010/main" val="3910904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F02E7CB-E5B4-4522-BFE5-D1AB0BA01EA6}" type="slidenum">
              <a:rPr lang="en-US" smtClean="0"/>
              <a:pPr/>
              <a:t>24</a:t>
            </a:fld>
            <a:endParaRPr lang="en-US"/>
          </a:p>
        </p:txBody>
      </p:sp>
      <p:pic>
        <p:nvPicPr>
          <p:cNvPr id="3" name="Picture 2" descr="DSC00361.JPG"/>
          <p:cNvPicPr>
            <a:picLocks noChangeAspect="1"/>
          </p:cNvPicPr>
          <p:nvPr/>
        </p:nvPicPr>
        <p:blipFill>
          <a:blip r:embed="rId3"/>
          <a:stretch>
            <a:fillRect/>
          </a:stretch>
        </p:blipFill>
        <p:spPr>
          <a:xfrm>
            <a:off x="2209800" y="454191"/>
            <a:ext cx="4343400" cy="548940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F02E7CB-E5B4-4522-BFE5-D1AB0BA01EA6}" type="slidenum">
              <a:rPr lang="en-US" smtClean="0"/>
              <a:pPr/>
              <a:t>25</a:t>
            </a:fld>
            <a:endParaRPr lang="en-US"/>
          </a:p>
        </p:txBody>
      </p:sp>
      <p:pic>
        <p:nvPicPr>
          <p:cNvPr id="3" name="Picture 2" descr="Cuba MNT1.jpg"/>
          <p:cNvPicPr>
            <a:picLocks noChangeAspect="1"/>
          </p:cNvPicPr>
          <p:nvPr/>
        </p:nvPicPr>
        <p:blipFill>
          <a:blip r:embed="rId3"/>
          <a:srcRect l="7408" r="1852"/>
          <a:stretch>
            <a:fillRect/>
          </a:stretch>
        </p:blipFill>
        <p:spPr>
          <a:xfrm>
            <a:off x="838200" y="1238250"/>
            <a:ext cx="7467600" cy="4629150"/>
          </a:xfrm>
          <a:prstGeom prst="rect">
            <a:avLst/>
          </a:prstGeom>
        </p:spPr>
      </p:pic>
      <p:sp>
        <p:nvSpPr>
          <p:cNvPr id="4" name="Title 1"/>
          <p:cNvSpPr txBox="1">
            <a:spLocks/>
          </p:cNvSpPr>
          <p:nvPr/>
        </p:nvSpPr>
        <p:spPr bwMode="auto">
          <a:xfrm>
            <a:off x="381000" y="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mj-lt"/>
                <a:ea typeface="+mj-ea"/>
                <a:cs typeface="+mj-cs"/>
              </a:rPr>
              <a:t>Natural </a:t>
            </a:r>
            <a:r>
              <a:rPr lang="en-US" sz="4000" b="1" kern="0" dirty="0">
                <a:solidFill>
                  <a:schemeClr val="tx2"/>
                </a:solidFill>
                <a:latin typeface="+mj-lt"/>
                <a:ea typeface="+mj-ea"/>
                <a:cs typeface="+mj-cs"/>
              </a:rPr>
              <a:t>and Traditional Medicine</a:t>
            </a:r>
            <a:endParaRPr kumimoji="0" lang="en-US" sz="40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F02E7CB-E5B4-4522-BFE5-D1AB0BA01EA6}" type="slidenum">
              <a:rPr lang="en-US" smtClean="0"/>
              <a:pPr/>
              <a:t>26</a:t>
            </a:fld>
            <a:endParaRPr lang="en-US"/>
          </a:p>
        </p:txBody>
      </p:sp>
      <p:sp>
        <p:nvSpPr>
          <p:cNvPr id="4" name="Title 1"/>
          <p:cNvSpPr txBox="1">
            <a:spLocks/>
          </p:cNvSpPr>
          <p:nvPr/>
        </p:nvSpPr>
        <p:spPr bwMode="auto">
          <a:xfrm>
            <a:off x="381000" y="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mj-lt"/>
                <a:ea typeface="+mj-ea"/>
                <a:cs typeface="+mj-cs"/>
              </a:rPr>
              <a:t>Natural </a:t>
            </a:r>
            <a:r>
              <a:rPr lang="en-US" sz="4000" b="1" kern="0" dirty="0">
                <a:solidFill>
                  <a:schemeClr val="tx2"/>
                </a:solidFill>
                <a:latin typeface="+mj-lt"/>
                <a:ea typeface="+mj-ea"/>
                <a:cs typeface="+mj-cs"/>
              </a:rPr>
              <a:t>and Traditional Medicine</a:t>
            </a:r>
            <a:endParaRPr kumimoji="0" lang="en-US" sz="4000" b="1" i="0" u="none" strike="noStrike" kern="0" cap="none" spc="0" normalizeH="0" baseline="0" noProof="0" dirty="0">
              <a:ln>
                <a:noFill/>
              </a:ln>
              <a:solidFill>
                <a:schemeClr val="tx2"/>
              </a:solidFill>
              <a:effectLst/>
              <a:uLnTx/>
              <a:uFillTx/>
              <a:latin typeface="+mj-lt"/>
              <a:ea typeface="+mj-ea"/>
              <a:cs typeface="+mj-cs"/>
            </a:endParaRPr>
          </a:p>
        </p:txBody>
      </p:sp>
      <p:pic>
        <p:nvPicPr>
          <p:cNvPr id="5" name="Picture 4" descr="Cuba MNT4.jpg"/>
          <p:cNvPicPr>
            <a:picLocks noChangeAspect="1"/>
          </p:cNvPicPr>
          <p:nvPr/>
        </p:nvPicPr>
        <p:blipFill>
          <a:blip r:embed="rId2"/>
          <a:srcRect t="4315"/>
          <a:stretch>
            <a:fillRect/>
          </a:stretch>
        </p:blipFill>
        <p:spPr>
          <a:xfrm>
            <a:off x="2839830" y="990600"/>
            <a:ext cx="3941970" cy="5029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1143000"/>
          </a:xfrm>
        </p:spPr>
        <p:txBody>
          <a:bodyPr/>
          <a:lstStyle/>
          <a:p>
            <a:r>
              <a:rPr lang="en-US" dirty="0"/>
              <a:t>Family Medicine in Cuba</a:t>
            </a:r>
          </a:p>
        </p:txBody>
      </p:sp>
      <p:graphicFrame>
        <p:nvGraphicFramePr>
          <p:cNvPr id="5" name="Content Placeholder 4"/>
          <p:cNvGraphicFramePr>
            <a:graphicFrameLocks noGrp="1"/>
          </p:cNvGraphicFramePr>
          <p:nvPr>
            <p:ph idx="1"/>
          </p:nvPr>
        </p:nvGraphicFramePr>
        <p:xfrm>
          <a:off x="76200" y="685800"/>
          <a:ext cx="9067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fld id="{BF25531C-F3B7-4618-9A07-E14445AD441B}" type="slidenum">
              <a:rPr lang="en-US" smtClean="0"/>
              <a:pPr/>
              <a:t>27</a:t>
            </a:fld>
            <a:endParaRPr lang="en-US"/>
          </a:p>
        </p:txBody>
      </p:sp>
      <p:sp>
        <p:nvSpPr>
          <p:cNvPr id="6" name="TextBox 5"/>
          <p:cNvSpPr txBox="1"/>
          <p:nvPr/>
        </p:nvSpPr>
        <p:spPr>
          <a:xfrm>
            <a:off x="609600" y="6400800"/>
            <a:ext cx="3810000" cy="261610"/>
          </a:xfrm>
          <a:prstGeom prst="rect">
            <a:avLst/>
          </a:prstGeom>
          <a:noFill/>
        </p:spPr>
        <p:txBody>
          <a:bodyPr wrap="square" rtlCol="0">
            <a:spAutoFit/>
          </a:bodyPr>
          <a:lstStyle/>
          <a:p>
            <a:r>
              <a:rPr lang="en-US" sz="1100" i="1" dirty="0"/>
              <a:t>Definitions taken from: Apple Macintosh Dictionary</a:t>
            </a:r>
          </a:p>
        </p:txBody>
      </p:sp>
    </p:spTree>
    <p:extLst>
      <p:ext uri="{BB962C8B-B14F-4D97-AF65-F5344CB8AC3E}">
        <p14:creationId xmlns:p14="http://schemas.microsoft.com/office/powerpoint/2010/main" val="32217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graphicEl>
                                              <a:dgm id="{32CD6929-C199-8C43-9D1B-836A70D68E33}"/>
                                            </p:graphicEl>
                                          </p:spTgt>
                                        </p:tgtEl>
                                        <p:attrNameLst>
                                          <p:attrName>style.visibility</p:attrName>
                                        </p:attrNameLst>
                                      </p:cBhvr>
                                      <p:to>
                                        <p:strVal val="visible"/>
                                      </p:to>
                                    </p:set>
                                    <p:anim calcmode="lin" valueType="num">
                                      <p:cBhvr>
                                        <p:cTn id="7" dur="500" fill="hold"/>
                                        <p:tgtEl>
                                          <p:spTgt spid="5">
                                            <p:graphicEl>
                                              <a:dgm id="{32CD6929-C199-8C43-9D1B-836A70D68E33}"/>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32CD6929-C199-8C43-9D1B-836A70D68E33}"/>
                                            </p:graphic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graphicEl>
                                              <a:dgm id="{149CE166-408E-3B40-9711-74206384DDE6}"/>
                                            </p:graphicEl>
                                          </p:spTgt>
                                        </p:tgtEl>
                                        <p:attrNameLst>
                                          <p:attrName>style.visibility</p:attrName>
                                        </p:attrNameLst>
                                      </p:cBhvr>
                                      <p:to>
                                        <p:strVal val="visible"/>
                                      </p:to>
                                    </p:set>
                                    <p:anim calcmode="lin" valueType="num">
                                      <p:cBhvr>
                                        <p:cTn id="13" dur="500" fill="hold"/>
                                        <p:tgtEl>
                                          <p:spTgt spid="5">
                                            <p:graphicEl>
                                              <a:dgm id="{149CE166-408E-3B40-9711-74206384DDE6}"/>
                                            </p:graphicEl>
                                          </p:spTgt>
                                        </p:tgtEl>
                                        <p:attrNameLst>
                                          <p:attrName>ppt_w</p:attrName>
                                        </p:attrNameLst>
                                      </p:cBhvr>
                                      <p:tavLst>
                                        <p:tav tm="0">
                                          <p:val>
                                            <p:fltVal val="0"/>
                                          </p:val>
                                        </p:tav>
                                        <p:tav tm="100000">
                                          <p:val>
                                            <p:strVal val="#ppt_w"/>
                                          </p:val>
                                        </p:tav>
                                      </p:tavLst>
                                    </p:anim>
                                    <p:anim calcmode="lin" valueType="num">
                                      <p:cBhvr>
                                        <p:cTn id="14" dur="500" fill="hold"/>
                                        <p:tgtEl>
                                          <p:spTgt spid="5">
                                            <p:graphicEl>
                                              <a:dgm id="{149CE166-408E-3B40-9711-74206384DDE6}"/>
                                            </p:graphic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5">
                                            <p:graphicEl>
                                              <a:dgm id="{6952A0DB-F633-0C46-82C1-3488A47F1711}"/>
                                            </p:graphicEl>
                                          </p:spTgt>
                                        </p:tgtEl>
                                        <p:attrNameLst>
                                          <p:attrName>style.visibility</p:attrName>
                                        </p:attrNameLst>
                                      </p:cBhvr>
                                      <p:to>
                                        <p:strVal val="visible"/>
                                      </p:to>
                                    </p:set>
                                    <p:anim calcmode="lin" valueType="num">
                                      <p:cBhvr>
                                        <p:cTn id="17" dur="500" fill="hold"/>
                                        <p:tgtEl>
                                          <p:spTgt spid="5">
                                            <p:graphicEl>
                                              <a:dgm id="{6952A0DB-F633-0C46-82C1-3488A47F1711}"/>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6952A0DB-F633-0C46-82C1-3488A47F1711}"/>
                                            </p:graphic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5">
                                            <p:graphicEl>
                                              <a:dgm id="{1AF11118-9F1A-6745-B8A5-5744F2345534}"/>
                                            </p:graphicEl>
                                          </p:spTgt>
                                        </p:tgtEl>
                                        <p:attrNameLst>
                                          <p:attrName>style.visibility</p:attrName>
                                        </p:attrNameLst>
                                      </p:cBhvr>
                                      <p:to>
                                        <p:strVal val="visible"/>
                                      </p:to>
                                    </p:set>
                                    <p:anim calcmode="lin" valueType="num">
                                      <p:cBhvr>
                                        <p:cTn id="23" dur="500" fill="hold"/>
                                        <p:tgtEl>
                                          <p:spTgt spid="5">
                                            <p:graphicEl>
                                              <a:dgm id="{1AF11118-9F1A-6745-B8A5-5744F2345534}"/>
                                            </p:graphicEl>
                                          </p:spTgt>
                                        </p:tgtEl>
                                        <p:attrNameLst>
                                          <p:attrName>ppt_w</p:attrName>
                                        </p:attrNameLst>
                                      </p:cBhvr>
                                      <p:tavLst>
                                        <p:tav tm="0">
                                          <p:val>
                                            <p:fltVal val="0"/>
                                          </p:val>
                                        </p:tav>
                                        <p:tav tm="100000">
                                          <p:val>
                                            <p:strVal val="#ppt_w"/>
                                          </p:val>
                                        </p:tav>
                                      </p:tavLst>
                                    </p:anim>
                                    <p:anim calcmode="lin" valueType="num">
                                      <p:cBhvr>
                                        <p:cTn id="24" dur="500" fill="hold"/>
                                        <p:tgtEl>
                                          <p:spTgt spid="5">
                                            <p:graphicEl>
                                              <a:dgm id="{1AF11118-9F1A-6745-B8A5-5744F2345534}"/>
                                            </p:graphic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5">
                                            <p:graphicEl>
                                              <a:dgm id="{1D3B83EE-871F-9948-8808-C69283CF76B4}"/>
                                            </p:graphicEl>
                                          </p:spTgt>
                                        </p:tgtEl>
                                        <p:attrNameLst>
                                          <p:attrName>style.visibility</p:attrName>
                                        </p:attrNameLst>
                                      </p:cBhvr>
                                      <p:to>
                                        <p:strVal val="visible"/>
                                      </p:to>
                                    </p:set>
                                    <p:anim calcmode="lin" valueType="num">
                                      <p:cBhvr>
                                        <p:cTn id="27" dur="500" fill="hold"/>
                                        <p:tgtEl>
                                          <p:spTgt spid="5">
                                            <p:graphicEl>
                                              <a:dgm id="{1D3B83EE-871F-9948-8808-C69283CF76B4}"/>
                                            </p:graphicEl>
                                          </p:spTgt>
                                        </p:tgtEl>
                                        <p:attrNameLst>
                                          <p:attrName>ppt_w</p:attrName>
                                        </p:attrNameLst>
                                      </p:cBhvr>
                                      <p:tavLst>
                                        <p:tav tm="0">
                                          <p:val>
                                            <p:fltVal val="0"/>
                                          </p:val>
                                        </p:tav>
                                        <p:tav tm="100000">
                                          <p:val>
                                            <p:strVal val="#ppt_w"/>
                                          </p:val>
                                        </p:tav>
                                      </p:tavLst>
                                    </p:anim>
                                    <p:anim calcmode="lin" valueType="num">
                                      <p:cBhvr>
                                        <p:cTn id="28" dur="500" fill="hold"/>
                                        <p:tgtEl>
                                          <p:spTgt spid="5">
                                            <p:graphicEl>
                                              <a:dgm id="{1D3B83EE-871F-9948-8808-C69283CF76B4}"/>
                                            </p:graphic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5">
                                            <p:graphicEl>
                                              <a:dgm id="{16CB851A-19C7-5541-865A-80D50D0E9EAE}"/>
                                            </p:graphicEl>
                                          </p:spTgt>
                                        </p:tgtEl>
                                        <p:attrNameLst>
                                          <p:attrName>style.visibility</p:attrName>
                                        </p:attrNameLst>
                                      </p:cBhvr>
                                      <p:to>
                                        <p:strVal val="visible"/>
                                      </p:to>
                                    </p:set>
                                    <p:anim calcmode="lin" valueType="num">
                                      <p:cBhvr>
                                        <p:cTn id="33" dur="500" fill="hold"/>
                                        <p:tgtEl>
                                          <p:spTgt spid="5">
                                            <p:graphicEl>
                                              <a:dgm id="{16CB851A-19C7-5541-865A-80D50D0E9EAE}"/>
                                            </p:graphicEl>
                                          </p:spTgt>
                                        </p:tgtEl>
                                        <p:attrNameLst>
                                          <p:attrName>ppt_w</p:attrName>
                                        </p:attrNameLst>
                                      </p:cBhvr>
                                      <p:tavLst>
                                        <p:tav tm="0">
                                          <p:val>
                                            <p:fltVal val="0"/>
                                          </p:val>
                                        </p:tav>
                                        <p:tav tm="100000">
                                          <p:val>
                                            <p:strVal val="#ppt_w"/>
                                          </p:val>
                                        </p:tav>
                                      </p:tavLst>
                                    </p:anim>
                                    <p:anim calcmode="lin" valueType="num">
                                      <p:cBhvr>
                                        <p:cTn id="34" dur="500" fill="hold"/>
                                        <p:tgtEl>
                                          <p:spTgt spid="5">
                                            <p:graphicEl>
                                              <a:dgm id="{16CB851A-19C7-5541-865A-80D50D0E9EAE}"/>
                                            </p:graphic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5">
                                            <p:graphicEl>
                                              <a:dgm id="{325F05AE-890F-984E-B7B8-F0AC3823B39C}"/>
                                            </p:graphicEl>
                                          </p:spTgt>
                                        </p:tgtEl>
                                        <p:attrNameLst>
                                          <p:attrName>style.visibility</p:attrName>
                                        </p:attrNameLst>
                                      </p:cBhvr>
                                      <p:to>
                                        <p:strVal val="visible"/>
                                      </p:to>
                                    </p:set>
                                    <p:anim calcmode="lin" valueType="num">
                                      <p:cBhvr>
                                        <p:cTn id="37" dur="500" fill="hold"/>
                                        <p:tgtEl>
                                          <p:spTgt spid="5">
                                            <p:graphicEl>
                                              <a:dgm id="{325F05AE-890F-984E-B7B8-F0AC3823B39C}"/>
                                            </p:graphicEl>
                                          </p:spTgt>
                                        </p:tgtEl>
                                        <p:attrNameLst>
                                          <p:attrName>ppt_w</p:attrName>
                                        </p:attrNameLst>
                                      </p:cBhvr>
                                      <p:tavLst>
                                        <p:tav tm="0">
                                          <p:val>
                                            <p:fltVal val="0"/>
                                          </p:val>
                                        </p:tav>
                                        <p:tav tm="100000">
                                          <p:val>
                                            <p:strVal val="#ppt_w"/>
                                          </p:val>
                                        </p:tav>
                                      </p:tavLst>
                                    </p:anim>
                                    <p:anim calcmode="lin" valueType="num">
                                      <p:cBhvr>
                                        <p:cTn id="38" dur="500" fill="hold"/>
                                        <p:tgtEl>
                                          <p:spTgt spid="5">
                                            <p:graphicEl>
                                              <a:dgm id="{325F05AE-890F-984E-B7B8-F0AC3823B39C}"/>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 y="76200"/>
            <a:ext cx="8839200" cy="1143000"/>
          </a:xfrm>
        </p:spPr>
        <p:txBody>
          <a:bodyPr/>
          <a:lstStyle/>
          <a:p>
            <a:pPr eaLnBrk="1" hangingPunct="1">
              <a:defRPr/>
            </a:pPr>
            <a:r>
              <a:rPr lang="en-US" dirty="0"/>
              <a:t>Family Medicine in Cuba</a:t>
            </a:r>
          </a:p>
        </p:txBody>
      </p:sp>
      <p:sp>
        <p:nvSpPr>
          <p:cNvPr id="4" name="TextBox 3"/>
          <p:cNvSpPr txBox="1"/>
          <p:nvPr/>
        </p:nvSpPr>
        <p:spPr>
          <a:xfrm>
            <a:off x="762000" y="1427549"/>
            <a:ext cx="7467600" cy="3144451"/>
          </a:xfrm>
          <a:prstGeom prst="rect">
            <a:avLst/>
          </a:prstGeom>
          <a:noFill/>
        </p:spPr>
        <p:txBody>
          <a:bodyPr wrap="square" rtlCol="0">
            <a:spAutoFit/>
          </a:bodyPr>
          <a:lstStyle/>
          <a:p>
            <a:pPr eaLnBrk="1" hangingPunct="1">
              <a:lnSpc>
                <a:spcPct val="90000"/>
              </a:lnSpc>
              <a:buNone/>
              <a:defRPr/>
            </a:pPr>
            <a:r>
              <a:rPr lang="en-US" sz="2000" dirty="0">
                <a:solidFill>
                  <a:schemeClr val="accent1">
                    <a:lumMod val="25000"/>
                  </a:schemeClr>
                </a:solidFill>
              </a:rPr>
              <a:t>“…El </a:t>
            </a:r>
            <a:r>
              <a:rPr lang="en-US" sz="2000" dirty="0" err="1">
                <a:solidFill>
                  <a:schemeClr val="accent1">
                    <a:lumMod val="25000"/>
                  </a:schemeClr>
                </a:solidFill>
              </a:rPr>
              <a:t>médico</a:t>
            </a:r>
            <a:r>
              <a:rPr lang="en-US" sz="2000" dirty="0">
                <a:solidFill>
                  <a:schemeClr val="accent1">
                    <a:lumMod val="25000"/>
                  </a:schemeClr>
                </a:solidFill>
              </a:rPr>
              <a:t> </a:t>
            </a:r>
            <a:r>
              <a:rPr lang="en-US" sz="2000" dirty="0" err="1">
                <a:solidFill>
                  <a:schemeClr val="accent1">
                    <a:lumMod val="25000"/>
                  </a:schemeClr>
                </a:solidFill>
              </a:rPr>
              <a:t>será</a:t>
            </a:r>
            <a:r>
              <a:rPr lang="en-US" sz="2000" dirty="0">
                <a:solidFill>
                  <a:schemeClr val="accent1">
                    <a:lumMod val="25000"/>
                  </a:schemeClr>
                </a:solidFill>
              </a:rPr>
              <a:t> </a:t>
            </a:r>
            <a:r>
              <a:rPr lang="en-US" sz="2000" dirty="0" err="1">
                <a:solidFill>
                  <a:schemeClr val="accent1">
                    <a:lumMod val="25000"/>
                  </a:schemeClr>
                </a:solidFill>
              </a:rPr>
              <a:t>algo</a:t>
            </a:r>
            <a:r>
              <a:rPr lang="en-US" sz="2000" dirty="0">
                <a:solidFill>
                  <a:schemeClr val="accent1">
                    <a:lumMod val="25000"/>
                  </a:schemeClr>
                </a:solidFill>
              </a:rPr>
              <a:t> </a:t>
            </a:r>
            <a:r>
              <a:rPr lang="en-US" sz="2000" dirty="0" err="1">
                <a:solidFill>
                  <a:schemeClr val="accent1">
                    <a:lumMod val="25000"/>
                  </a:schemeClr>
                </a:solidFill>
              </a:rPr>
              <a:t>más</a:t>
            </a:r>
            <a:r>
              <a:rPr lang="en-US" sz="2000" dirty="0">
                <a:solidFill>
                  <a:schemeClr val="accent1">
                    <a:lumMod val="25000"/>
                  </a:schemeClr>
                </a:solidFill>
              </a:rPr>
              <a:t> </a:t>
            </a:r>
            <a:r>
              <a:rPr lang="en-US" sz="2000" dirty="0" err="1">
                <a:solidFill>
                  <a:schemeClr val="accent1">
                    <a:lumMod val="25000"/>
                  </a:schemeClr>
                </a:solidFill>
              </a:rPr>
              <a:t>que</a:t>
            </a:r>
            <a:r>
              <a:rPr lang="en-US" sz="2000" dirty="0">
                <a:solidFill>
                  <a:schemeClr val="accent1">
                    <a:lumMod val="25000"/>
                  </a:schemeClr>
                </a:solidFill>
              </a:rPr>
              <a:t> </a:t>
            </a:r>
            <a:r>
              <a:rPr lang="en-US" sz="2000" dirty="0" err="1">
                <a:solidFill>
                  <a:schemeClr val="accent1">
                    <a:lumMod val="25000"/>
                  </a:schemeClr>
                </a:solidFill>
              </a:rPr>
              <a:t>alguien</a:t>
            </a:r>
            <a:r>
              <a:rPr lang="en-US" sz="2000" dirty="0">
                <a:solidFill>
                  <a:schemeClr val="accent1">
                    <a:lumMod val="25000"/>
                  </a:schemeClr>
                </a:solidFill>
              </a:rPr>
              <a:t> </a:t>
            </a:r>
            <a:r>
              <a:rPr lang="en-US" sz="2000" dirty="0" err="1">
                <a:solidFill>
                  <a:schemeClr val="accent1">
                    <a:lumMod val="25000"/>
                  </a:schemeClr>
                </a:solidFill>
              </a:rPr>
              <a:t>que</a:t>
            </a:r>
            <a:r>
              <a:rPr lang="en-US" sz="2000" dirty="0">
                <a:solidFill>
                  <a:schemeClr val="accent1">
                    <a:lumMod val="25000"/>
                  </a:schemeClr>
                </a:solidFill>
              </a:rPr>
              <a:t> </a:t>
            </a:r>
            <a:r>
              <a:rPr lang="en-US" sz="2000" dirty="0" err="1">
                <a:solidFill>
                  <a:schemeClr val="accent1">
                    <a:lumMod val="25000"/>
                  </a:schemeClr>
                </a:solidFill>
              </a:rPr>
              <a:t>atiende</a:t>
            </a:r>
            <a:r>
              <a:rPr lang="en-US" sz="2000" dirty="0">
                <a:solidFill>
                  <a:schemeClr val="accent1">
                    <a:lumMod val="25000"/>
                  </a:schemeClr>
                </a:solidFill>
              </a:rPr>
              <a:t> a </a:t>
            </a:r>
            <a:r>
              <a:rPr lang="en-US" sz="2000" dirty="0" err="1">
                <a:solidFill>
                  <a:schemeClr val="accent1">
                    <a:lumMod val="25000"/>
                  </a:schemeClr>
                </a:solidFill>
              </a:rPr>
              <a:t>uno</a:t>
            </a:r>
            <a:r>
              <a:rPr lang="en-US" sz="2000" dirty="0">
                <a:solidFill>
                  <a:schemeClr val="accent1">
                    <a:lumMod val="25000"/>
                  </a:schemeClr>
                </a:solidFill>
              </a:rPr>
              <a:t> </a:t>
            </a:r>
            <a:r>
              <a:rPr lang="en-US" sz="2000" dirty="0" err="1">
                <a:solidFill>
                  <a:schemeClr val="accent1">
                    <a:lumMod val="25000"/>
                  </a:schemeClr>
                </a:solidFill>
              </a:rPr>
              <a:t>que</a:t>
            </a:r>
            <a:r>
              <a:rPr lang="en-US" sz="2000" dirty="0">
                <a:solidFill>
                  <a:schemeClr val="accent1">
                    <a:lumMod val="25000"/>
                  </a:schemeClr>
                </a:solidFill>
              </a:rPr>
              <a:t> se </a:t>
            </a:r>
            <a:r>
              <a:rPr lang="en-US" sz="2000" dirty="0" err="1">
                <a:solidFill>
                  <a:schemeClr val="accent1">
                    <a:lumMod val="25000"/>
                  </a:schemeClr>
                </a:solidFill>
              </a:rPr>
              <a:t>enferma</a:t>
            </a:r>
            <a:r>
              <a:rPr lang="en-US" sz="2000" dirty="0">
                <a:solidFill>
                  <a:schemeClr val="accent1">
                    <a:lumMod val="25000"/>
                  </a:schemeClr>
                </a:solidFill>
              </a:rPr>
              <a:t> </a:t>
            </a:r>
            <a:r>
              <a:rPr lang="en-US" sz="2000" dirty="0" err="1">
                <a:solidFill>
                  <a:schemeClr val="accent1">
                    <a:lumMod val="25000"/>
                  </a:schemeClr>
                </a:solidFill>
              </a:rPr>
              <a:t>y</a:t>
            </a:r>
            <a:r>
              <a:rPr lang="en-US" sz="2000" dirty="0">
                <a:solidFill>
                  <a:schemeClr val="accent1">
                    <a:lumMod val="25000"/>
                  </a:schemeClr>
                </a:solidFill>
              </a:rPr>
              <a:t> </a:t>
            </a:r>
            <a:r>
              <a:rPr lang="en-US" sz="2000" dirty="0" err="1">
                <a:solidFill>
                  <a:schemeClr val="accent1">
                    <a:lumMod val="25000"/>
                  </a:schemeClr>
                </a:solidFill>
              </a:rPr>
              <a:t>va</a:t>
            </a:r>
            <a:r>
              <a:rPr lang="en-US" sz="2000" dirty="0">
                <a:solidFill>
                  <a:schemeClr val="accent1">
                    <a:lumMod val="25000"/>
                  </a:schemeClr>
                </a:solidFill>
              </a:rPr>
              <a:t> al hospital, </a:t>
            </a:r>
            <a:r>
              <a:rPr lang="en-US" sz="2000" dirty="0" err="1">
                <a:solidFill>
                  <a:schemeClr val="accent1">
                    <a:lumMod val="25000"/>
                  </a:schemeClr>
                </a:solidFill>
              </a:rPr>
              <a:t>sino</a:t>
            </a:r>
            <a:r>
              <a:rPr lang="en-US" sz="2000" dirty="0">
                <a:solidFill>
                  <a:schemeClr val="accent1">
                    <a:lumMod val="25000"/>
                  </a:schemeClr>
                </a:solidFill>
              </a:rPr>
              <a:t> </a:t>
            </a:r>
            <a:r>
              <a:rPr lang="en-US" sz="2000" dirty="0" err="1">
                <a:solidFill>
                  <a:schemeClr val="accent1">
                    <a:lumMod val="25000"/>
                  </a:schemeClr>
                </a:solidFill>
              </a:rPr>
              <a:t>que</a:t>
            </a:r>
            <a:r>
              <a:rPr lang="en-US" sz="2000" dirty="0">
                <a:solidFill>
                  <a:schemeClr val="accent1">
                    <a:lumMod val="25000"/>
                  </a:schemeClr>
                </a:solidFill>
              </a:rPr>
              <a:t> </a:t>
            </a:r>
            <a:r>
              <a:rPr lang="en-US" sz="2000" dirty="0" err="1">
                <a:solidFill>
                  <a:schemeClr val="accent1">
                    <a:lumMod val="25000"/>
                  </a:schemeClr>
                </a:solidFill>
              </a:rPr>
              <a:t>tendrá</a:t>
            </a:r>
            <a:r>
              <a:rPr lang="en-US" sz="2000" dirty="0">
                <a:solidFill>
                  <a:schemeClr val="accent1">
                    <a:lumMod val="25000"/>
                  </a:schemeClr>
                </a:solidFill>
              </a:rPr>
              <a:t> un </a:t>
            </a:r>
            <a:r>
              <a:rPr lang="en-US" sz="2000" dirty="0" err="1">
                <a:solidFill>
                  <a:schemeClr val="accent1">
                    <a:lumMod val="25000"/>
                  </a:schemeClr>
                </a:solidFill>
              </a:rPr>
              <a:t>papel</a:t>
            </a:r>
            <a:r>
              <a:rPr lang="en-US" sz="2000" dirty="0">
                <a:solidFill>
                  <a:schemeClr val="accent1">
                    <a:lumMod val="25000"/>
                  </a:schemeClr>
                </a:solidFill>
              </a:rPr>
              <a:t> especial en la </a:t>
            </a:r>
            <a:r>
              <a:rPr lang="en-US" sz="2000" dirty="0" err="1">
                <a:solidFill>
                  <a:schemeClr val="accent1">
                    <a:lumMod val="25000"/>
                  </a:schemeClr>
                </a:solidFill>
              </a:rPr>
              <a:t>medicina</a:t>
            </a:r>
            <a:r>
              <a:rPr lang="en-US" sz="2000" dirty="0">
                <a:solidFill>
                  <a:schemeClr val="accent1">
                    <a:lumMod val="25000"/>
                  </a:schemeClr>
                </a:solidFill>
              </a:rPr>
              <a:t> </a:t>
            </a:r>
            <a:r>
              <a:rPr lang="en-US" sz="2000" dirty="0" err="1">
                <a:solidFill>
                  <a:schemeClr val="accent1">
                    <a:lumMod val="25000"/>
                  </a:schemeClr>
                </a:solidFill>
              </a:rPr>
              <a:t>preventiva</a:t>
            </a:r>
            <a:r>
              <a:rPr lang="en-US" sz="2000" dirty="0">
                <a:solidFill>
                  <a:schemeClr val="accent1">
                    <a:lumMod val="25000"/>
                  </a:schemeClr>
                </a:solidFill>
              </a:rPr>
              <a:t>, … , en fin </a:t>
            </a:r>
            <a:r>
              <a:rPr lang="en-US" sz="2000" dirty="0" err="1">
                <a:solidFill>
                  <a:schemeClr val="accent1">
                    <a:lumMod val="25000"/>
                  </a:schemeClr>
                </a:solidFill>
              </a:rPr>
              <a:t>será</a:t>
            </a:r>
            <a:r>
              <a:rPr lang="en-US" sz="2000" dirty="0">
                <a:solidFill>
                  <a:schemeClr val="accent1">
                    <a:lumMod val="25000"/>
                  </a:schemeClr>
                </a:solidFill>
              </a:rPr>
              <a:t> un ‘</a:t>
            </a:r>
            <a:r>
              <a:rPr lang="en-US" sz="2000" dirty="0" err="1">
                <a:solidFill>
                  <a:schemeClr val="accent1">
                    <a:lumMod val="25000"/>
                  </a:schemeClr>
                </a:solidFill>
              </a:rPr>
              <a:t>Guardián</a:t>
            </a:r>
            <a:r>
              <a:rPr lang="en-US" sz="2000" dirty="0">
                <a:solidFill>
                  <a:schemeClr val="accent1">
                    <a:lumMod val="25000"/>
                  </a:schemeClr>
                </a:solidFill>
              </a:rPr>
              <a:t> de la </a:t>
            </a:r>
            <a:r>
              <a:rPr lang="en-US" sz="2000" dirty="0" err="1">
                <a:solidFill>
                  <a:schemeClr val="accent1">
                    <a:lumMod val="25000"/>
                  </a:schemeClr>
                </a:solidFill>
              </a:rPr>
              <a:t>Salud</a:t>
            </a:r>
            <a:r>
              <a:rPr lang="en-US" sz="2000" dirty="0">
                <a:solidFill>
                  <a:schemeClr val="accent1">
                    <a:lumMod val="25000"/>
                  </a:schemeClr>
                </a:solidFill>
              </a:rPr>
              <a:t>.’ ” (1983)</a:t>
            </a:r>
          </a:p>
          <a:p>
            <a:pPr eaLnBrk="1" hangingPunct="1">
              <a:lnSpc>
                <a:spcPct val="90000"/>
              </a:lnSpc>
              <a:buNone/>
              <a:defRPr/>
            </a:pPr>
            <a:endParaRPr lang="en-US" sz="2000" dirty="0">
              <a:solidFill>
                <a:schemeClr val="accent1">
                  <a:lumMod val="25000"/>
                </a:schemeClr>
              </a:solidFill>
            </a:endParaRPr>
          </a:p>
          <a:p>
            <a:pPr eaLnBrk="1" hangingPunct="1">
              <a:lnSpc>
                <a:spcPct val="90000"/>
              </a:lnSpc>
              <a:buNone/>
              <a:defRPr/>
            </a:pPr>
            <a:r>
              <a:rPr lang="en-US" sz="2000" dirty="0">
                <a:solidFill>
                  <a:schemeClr val="accent1">
                    <a:lumMod val="25000"/>
                  </a:schemeClr>
                </a:solidFill>
              </a:rPr>
              <a:t>“…, se </a:t>
            </a:r>
            <a:r>
              <a:rPr lang="en-US" sz="2000" dirty="0" err="1">
                <a:solidFill>
                  <a:schemeClr val="accent1">
                    <a:lumMod val="25000"/>
                  </a:schemeClr>
                </a:solidFill>
              </a:rPr>
              <a:t>hizo</a:t>
            </a:r>
            <a:r>
              <a:rPr lang="en-US" sz="2000" dirty="0">
                <a:solidFill>
                  <a:schemeClr val="accent1">
                    <a:lumMod val="25000"/>
                  </a:schemeClr>
                </a:solidFill>
              </a:rPr>
              <a:t> </a:t>
            </a:r>
            <a:r>
              <a:rPr lang="en-US" sz="2000" dirty="0" err="1">
                <a:solidFill>
                  <a:schemeClr val="accent1">
                    <a:lumMod val="25000"/>
                  </a:schemeClr>
                </a:solidFill>
              </a:rPr>
              <a:t>todo</a:t>
            </a:r>
            <a:r>
              <a:rPr lang="en-US" sz="2000" dirty="0">
                <a:solidFill>
                  <a:schemeClr val="accent1">
                    <a:lumMod val="25000"/>
                  </a:schemeClr>
                </a:solidFill>
              </a:rPr>
              <a:t> un </a:t>
            </a:r>
            <a:r>
              <a:rPr lang="en-US" sz="2000" dirty="0" err="1">
                <a:solidFill>
                  <a:schemeClr val="accent1">
                    <a:lumMod val="25000"/>
                  </a:schemeClr>
                </a:solidFill>
              </a:rPr>
              <a:t>programa</a:t>
            </a:r>
            <a:r>
              <a:rPr lang="en-US" sz="2000" dirty="0">
                <a:solidFill>
                  <a:schemeClr val="accent1">
                    <a:lumMod val="25000"/>
                  </a:schemeClr>
                </a:solidFill>
              </a:rPr>
              <a:t>, se </a:t>
            </a:r>
            <a:r>
              <a:rPr lang="en-US" sz="2000" dirty="0" err="1">
                <a:solidFill>
                  <a:schemeClr val="accent1">
                    <a:lumMod val="25000"/>
                  </a:schemeClr>
                </a:solidFill>
              </a:rPr>
              <a:t>creó</a:t>
            </a:r>
            <a:r>
              <a:rPr lang="en-US" sz="2000" dirty="0">
                <a:solidFill>
                  <a:schemeClr val="accent1">
                    <a:lumMod val="25000"/>
                  </a:schemeClr>
                </a:solidFill>
              </a:rPr>
              <a:t> un </a:t>
            </a:r>
            <a:r>
              <a:rPr lang="en-US" sz="2000" dirty="0" err="1">
                <a:solidFill>
                  <a:schemeClr val="accent1">
                    <a:lumMod val="25000"/>
                  </a:schemeClr>
                </a:solidFill>
              </a:rPr>
              <a:t>nuevo</a:t>
            </a:r>
            <a:r>
              <a:rPr lang="en-US" sz="2000" dirty="0">
                <a:solidFill>
                  <a:schemeClr val="accent1">
                    <a:lumMod val="25000"/>
                  </a:schemeClr>
                </a:solidFill>
              </a:rPr>
              <a:t> </a:t>
            </a:r>
            <a:r>
              <a:rPr lang="en-US" sz="2000" dirty="0" err="1">
                <a:solidFill>
                  <a:schemeClr val="accent1">
                    <a:lumMod val="25000"/>
                  </a:schemeClr>
                </a:solidFill>
              </a:rPr>
              <a:t>concepto</a:t>
            </a:r>
            <a:r>
              <a:rPr lang="en-US" sz="2000" dirty="0">
                <a:solidFill>
                  <a:schemeClr val="accent1">
                    <a:lumMod val="25000"/>
                  </a:schemeClr>
                </a:solidFill>
              </a:rPr>
              <a:t>, </a:t>
            </a:r>
            <a:r>
              <a:rPr lang="en-US" sz="2000" dirty="0" err="1">
                <a:solidFill>
                  <a:schemeClr val="accent1">
                    <a:lumMod val="25000"/>
                  </a:schemeClr>
                </a:solidFill>
              </a:rPr>
              <a:t>convertimos</a:t>
            </a:r>
            <a:r>
              <a:rPr lang="en-US" sz="2000" dirty="0">
                <a:solidFill>
                  <a:schemeClr val="accent1">
                    <a:lumMod val="25000"/>
                  </a:schemeClr>
                </a:solidFill>
              </a:rPr>
              <a:t> la </a:t>
            </a:r>
            <a:r>
              <a:rPr lang="en-US" sz="2000" dirty="0" err="1">
                <a:solidFill>
                  <a:schemeClr val="accent1">
                    <a:lumMod val="25000"/>
                  </a:schemeClr>
                </a:solidFill>
              </a:rPr>
              <a:t>generalidad</a:t>
            </a:r>
            <a:r>
              <a:rPr lang="en-US" sz="2000" dirty="0">
                <a:solidFill>
                  <a:schemeClr val="accent1">
                    <a:lumMod val="25000"/>
                  </a:schemeClr>
                </a:solidFill>
              </a:rPr>
              <a:t> en </a:t>
            </a:r>
            <a:r>
              <a:rPr lang="en-US" sz="2000" dirty="0" err="1">
                <a:solidFill>
                  <a:schemeClr val="accent1">
                    <a:lumMod val="25000"/>
                  </a:schemeClr>
                </a:solidFill>
              </a:rPr>
              <a:t>una</a:t>
            </a:r>
            <a:r>
              <a:rPr lang="en-US" sz="2000" dirty="0">
                <a:solidFill>
                  <a:schemeClr val="accent1">
                    <a:lumMod val="25000"/>
                  </a:schemeClr>
                </a:solidFill>
              </a:rPr>
              <a:t> </a:t>
            </a:r>
            <a:r>
              <a:rPr lang="en-US" sz="2000" dirty="0" err="1">
                <a:solidFill>
                  <a:schemeClr val="accent1">
                    <a:lumMod val="25000"/>
                  </a:schemeClr>
                </a:solidFill>
              </a:rPr>
              <a:t>especialidad</a:t>
            </a:r>
            <a:r>
              <a:rPr lang="en-US" sz="2000" dirty="0">
                <a:solidFill>
                  <a:schemeClr val="accent1">
                    <a:lumMod val="25000"/>
                  </a:schemeClr>
                </a:solidFill>
              </a:rPr>
              <a:t>: la </a:t>
            </a:r>
            <a:r>
              <a:rPr lang="en-US" sz="2000" dirty="0" err="1">
                <a:solidFill>
                  <a:schemeClr val="accent1">
                    <a:lumMod val="25000"/>
                  </a:schemeClr>
                </a:solidFill>
              </a:rPr>
              <a:t>medicina</a:t>
            </a:r>
            <a:r>
              <a:rPr lang="en-US" sz="2000" dirty="0">
                <a:solidFill>
                  <a:schemeClr val="accent1">
                    <a:lumMod val="25000"/>
                  </a:schemeClr>
                </a:solidFill>
              </a:rPr>
              <a:t> general integral, un </a:t>
            </a:r>
            <a:r>
              <a:rPr lang="en-US" sz="2000" dirty="0" err="1">
                <a:solidFill>
                  <a:schemeClr val="accent1">
                    <a:lumMod val="25000"/>
                  </a:schemeClr>
                </a:solidFill>
              </a:rPr>
              <a:t>concepto</a:t>
            </a:r>
            <a:r>
              <a:rPr lang="en-US" sz="2000" dirty="0">
                <a:solidFill>
                  <a:schemeClr val="accent1">
                    <a:lumMod val="25000"/>
                  </a:schemeClr>
                </a:solidFill>
              </a:rPr>
              <a:t> </a:t>
            </a:r>
            <a:r>
              <a:rPr lang="en-US" sz="2000" dirty="0" err="1">
                <a:solidFill>
                  <a:schemeClr val="accent1">
                    <a:lumMod val="25000"/>
                  </a:schemeClr>
                </a:solidFill>
              </a:rPr>
              <a:t>asociado</a:t>
            </a:r>
            <a:r>
              <a:rPr lang="en-US" sz="2000" dirty="0">
                <a:solidFill>
                  <a:schemeClr val="accent1">
                    <a:lumMod val="25000"/>
                  </a:schemeClr>
                </a:solidFill>
              </a:rPr>
              <a:t> a la idea del </a:t>
            </a:r>
            <a:r>
              <a:rPr lang="en-US" sz="2000" dirty="0" err="1">
                <a:solidFill>
                  <a:schemeClr val="accent1">
                    <a:lumMod val="25000"/>
                  </a:schemeClr>
                </a:solidFill>
              </a:rPr>
              <a:t>médico</a:t>
            </a:r>
            <a:r>
              <a:rPr lang="en-US" sz="2000" dirty="0">
                <a:solidFill>
                  <a:schemeClr val="accent1">
                    <a:lumMod val="25000"/>
                  </a:schemeClr>
                </a:solidFill>
              </a:rPr>
              <a:t> de la </a:t>
            </a:r>
            <a:r>
              <a:rPr lang="en-US" sz="2000" dirty="0" err="1">
                <a:solidFill>
                  <a:schemeClr val="accent1">
                    <a:lumMod val="25000"/>
                  </a:schemeClr>
                </a:solidFill>
              </a:rPr>
              <a:t>familia</a:t>
            </a:r>
            <a:r>
              <a:rPr lang="en-US" sz="2000" dirty="0">
                <a:solidFill>
                  <a:schemeClr val="accent1">
                    <a:lumMod val="25000"/>
                  </a:schemeClr>
                </a:solidFill>
              </a:rPr>
              <a:t>.” (1997)</a:t>
            </a:r>
          </a:p>
          <a:p>
            <a:pPr eaLnBrk="1" hangingPunct="1">
              <a:lnSpc>
                <a:spcPct val="90000"/>
              </a:lnSpc>
              <a:buNone/>
              <a:defRPr/>
            </a:pPr>
            <a:endParaRPr lang="en-US" sz="2000" dirty="0">
              <a:solidFill>
                <a:schemeClr val="accent1">
                  <a:lumMod val="25000"/>
                </a:schemeClr>
              </a:solidFill>
            </a:endParaRPr>
          </a:p>
          <a:p>
            <a:pPr eaLnBrk="1" hangingPunct="1">
              <a:lnSpc>
                <a:spcPct val="90000"/>
              </a:lnSpc>
              <a:buNone/>
              <a:defRPr/>
            </a:pPr>
            <a:r>
              <a:rPr lang="en-US" sz="2000" i="1" dirty="0">
                <a:solidFill>
                  <a:schemeClr val="accent1">
                    <a:lumMod val="25000"/>
                  </a:schemeClr>
                </a:solidFill>
              </a:rPr>
              <a:t>- Fidel Castro </a:t>
            </a:r>
            <a:r>
              <a:rPr lang="en-US" sz="2000" i="1" dirty="0" err="1">
                <a:solidFill>
                  <a:schemeClr val="accent1">
                    <a:lumMod val="25000"/>
                  </a:schemeClr>
                </a:solidFill>
              </a:rPr>
              <a:t>Ruz</a:t>
            </a:r>
            <a:endParaRPr lang="en-US" sz="2000" i="1" dirty="0">
              <a:solidFill>
                <a:schemeClr val="accent1">
                  <a:lumMod val="2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143000"/>
          </a:xfrm>
        </p:spPr>
        <p:txBody>
          <a:bodyPr/>
          <a:lstStyle/>
          <a:p>
            <a:r>
              <a:rPr lang="en-US" b="1" dirty="0"/>
              <a:t>What is a </a:t>
            </a:r>
            <a:r>
              <a:rPr lang="en-US" b="1" i="1" dirty="0" err="1"/>
              <a:t>consultorio</a:t>
            </a:r>
            <a:r>
              <a:rPr lang="en-US" b="1" dirty="0"/>
              <a:t>?</a:t>
            </a:r>
          </a:p>
        </p:txBody>
      </p:sp>
      <p:sp>
        <p:nvSpPr>
          <p:cNvPr id="3" name="Content Placeholder 2"/>
          <p:cNvSpPr>
            <a:spLocks noGrp="1"/>
          </p:cNvSpPr>
          <p:nvPr>
            <p:ph idx="1"/>
          </p:nvPr>
        </p:nvSpPr>
        <p:spPr>
          <a:xfrm>
            <a:off x="152400" y="3124200"/>
            <a:ext cx="8839200" cy="3124200"/>
          </a:xfrm>
        </p:spPr>
        <p:txBody>
          <a:bodyPr/>
          <a:lstStyle/>
          <a:p>
            <a:r>
              <a:rPr lang="en-US" sz="2000" dirty="0"/>
              <a:t>Local house or apartment in the neighborhood converted into a family doctor’s clinic</a:t>
            </a:r>
          </a:p>
          <a:p>
            <a:r>
              <a:rPr lang="en-US" sz="2000" dirty="0"/>
              <a:t>Basic Work Team = Family Doctor + Nurse</a:t>
            </a:r>
          </a:p>
          <a:p>
            <a:r>
              <a:rPr lang="en-US" sz="2000" dirty="0"/>
              <a:t>General Integrative Medicine model (bio-psycho-social model)</a:t>
            </a:r>
          </a:p>
          <a:p>
            <a:r>
              <a:rPr lang="en-US" sz="2000" dirty="0"/>
              <a:t>Focus on health promotion and prevention</a:t>
            </a:r>
          </a:p>
          <a:p>
            <a:r>
              <a:rPr lang="en-US" sz="2000" dirty="0"/>
              <a:t>Epidemiological Assessment (Annual Health Assessment) of designated health area</a:t>
            </a:r>
          </a:p>
          <a:p>
            <a:r>
              <a:rPr lang="en-US" sz="2000" i="1" dirty="0" err="1"/>
              <a:t>Dispensarización</a:t>
            </a:r>
            <a:r>
              <a:rPr lang="en-US" sz="2000" dirty="0"/>
              <a:t> (population health management and risk assessment)</a:t>
            </a:r>
          </a:p>
        </p:txBody>
      </p:sp>
      <p:pic>
        <p:nvPicPr>
          <p:cNvPr id="7" name="Picture 6" descr="Cuba consultorio pano3.JPG"/>
          <p:cNvPicPr>
            <a:picLocks noChangeAspect="1"/>
          </p:cNvPicPr>
          <p:nvPr/>
        </p:nvPicPr>
        <p:blipFill>
          <a:blip r:embed="rId3"/>
          <a:srcRect l="2260" t="12668"/>
          <a:stretch>
            <a:fillRect/>
          </a:stretch>
        </p:blipFill>
        <p:spPr>
          <a:xfrm>
            <a:off x="900266" y="30281743"/>
            <a:ext cx="6858000" cy="1472979"/>
          </a:xfrm>
          <a:prstGeom prst="rect">
            <a:avLst/>
          </a:prstGeom>
          <a:ln w="19050" cmpd="sng">
            <a:solidFill>
              <a:schemeClr val="tx1"/>
            </a:solidFill>
          </a:ln>
        </p:spPr>
      </p:pic>
      <p:pic>
        <p:nvPicPr>
          <p:cNvPr id="9" name="Picture 8" descr="Cuba consultorio pano3.JPG"/>
          <p:cNvPicPr>
            <a:picLocks noChangeAspect="1"/>
          </p:cNvPicPr>
          <p:nvPr/>
        </p:nvPicPr>
        <p:blipFill>
          <a:blip r:embed="rId3"/>
          <a:srcRect l="2260" t="12668"/>
          <a:stretch>
            <a:fillRect/>
          </a:stretch>
        </p:blipFill>
        <p:spPr>
          <a:xfrm>
            <a:off x="1052666" y="30434143"/>
            <a:ext cx="6858000" cy="1472979"/>
          </a:xfrm>
          <a:prstGeom prst="rect">
            <a:avLst/>
          </a:prstGeom>
          <a:ln w="19050" cmpd="sng">
            <a:solidFill>
              <a:schemeClr val="tx1"/>
            </a:solidFill>
          </a:ln>
        </p:spPr>
      </p:pic>
      <p:pic>
        <p:nvPicPr>
          <p:cNvPr id="10" name="Picture 9" descr="Cuba consultorio pano1.JPG"/>
          <p:cNvPicPr>
            <a:picLocks noChangeAspect="1"/>
          </p:cNvPicPr>
          <p:nvPr/>
        </p:nvPicPr>
        <p:blipFill>
          <a:blip r:embed="rId3"/>
          <a:srcRect t="3467"/>
          <a:stretch>
            <a:fillRect/>
          </a:stretch>
        </p:blipFill>
        <p:spPr>
          <a:xfrm>
            <a:off x="152400" y="914400"/>
            <a:ext cx="8763000" cy="20332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077200" cy="5638800"/>
          </a:xfrm>
        </p:spPr>
        <p:txBody>
          <a:bodyPr/>
          <a:lstStyle/>
          <a:p>
            <a:pPr algn="ctr">
              <a:buNone/>
            </a:pPr>
            <a:r>
              <a:rPr lang="en-US" i="1" dirty="0">
                <a:solidFill>
                  <a:schemeClr val="accent5">
                    <a:lumMod val="25000"/>
                  </a:schemeClr>
                </a:solidFill>
              </a:rPr>
              <a:t>  </a:t>
            </a:r>
            <a:r>
              <a:rPr lang="en-US" dirty="0">
                <a:solidFill>
                  <a:schemeClr val="accent5">
                    <a:lumMod val="25000"/>
                  </a:schemeClr>
                </a:solidFill>
              </a:rPr>
              <a:t>“I want to join so many others in saluting Cuba’s health-care system, rooted in primary health care, which has yielded outstanding results — lower infant mortality, higher life expectancies, universal coverage.  This is a model for many countries around the world.”</a:t>
            </a:r>
          </a:p>
          <a:p>
            <a:pPr algn="ctr">
              <a:buNone/>
            </a:pPr>
            <a:endParaRPr lang="en-US" i="1" dirty="0"/>
          </a:p>
          <a:p>
            <a:pPr algn="ctr">
              <a:buNone/>
            </a:pPr>
            <a:r>
              <a:rPr lang="en-US" sz="1800" dirty="0"/>
              <a:t>     </a:t>
            </a:r>
            <a:r>
              <a:rPr lang="en-US" sz="1600" i="1" dirty="0"/>
              <a:t>Former UN Secretary-General Ban </a:t>
            </a:r>
            <a:r>
              <a:rPr lang="en-US" sz="1600" i="1" dirty="0" err="1"/>
              <a:t>Ki</a:t>
            </a:r>
            <a:r>
              <a:rPr lang="en-US" sz="1600" i="1" dirty="0"/>
              <a:t>-moon in his remarks to officials </a:t>
            </a:r>
          </a:p>
          <a:p>
            <a:pPr algn="ctr">
              <a:buNone/>
            </a:pPr>
            <a:r>
              <a:rPr lang="en-US" sz="1600" i="1" dirty="0"/>
              <a:t>during his 2014 visit at </a:t>
            </a:r>
            <a:r>
              <a:rPr lang="en-US" sz="1600" i="1" dirty="0" err="1"/>
              <a:t>Escuela</a:t>
            </a:r>
            <a:r>
              <a:rPr lang="en-US" sz="1600" i="1" dirty="0"/>
              <a:t> </a:t>
            </a:r>
            <a:r>
              <a:rPr lang="en-US" sz="1600" i="1" dirty="0" err="1"/>
              <a:t>Latinoamericana</a:t>
            </a:r>
            <a:r>
              <a:rPr lang="en-US" sz="1600" i="1" dirty="0"/>
              <a:t> de </a:t>
            </a:r>
            <a:r>
              <a:rPr lang="en-US" sz="1600" i="1" dirty="0" err="1"/>
              <a:t>Medicina</a:t>
            </a:r>
            <a:r>
              <a:rPr lang="en-US" sz="1600" i="1" dirty="0"/>
              <a:t> </a:t>
            </a:r>
          </a:p>
          <a:p>
            <a:pPr algn="ctr">
              <a:buNone/>
            </a:pPr>
            <a:r>
              <a:rPr lang="en-US" sz="1600" i="1" dirty="0"/>
              <a:t>(ELAM / Latin American School of Medicine) in Cuba</a:t>
            </a:r>
          </a:p>
        </p:txBody>
      </p:sp>
      <p:sp>
        <p:nvSpPr>
          <p:cNvPr id="4" name="Slide Number Placeholder 3"/>
          <p:cNvSpPr>
            <a:spLocks noGrp="1"/>
          </p:cNvSpPr>
          <p:nvPr>
            <p:ph type="sldNum" sz="quarter" idx="10"/>
          </p:nvPr>
        </p:nvSpPr>
        <p:spPr/>
        <p:txBody>
          <a:bodyPr/>
          <a:lstStyle/>
          <a:p>
            <a:fld id="{BF25531C-F3B7-4618-9A07-E14445AD441B}"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30</a:t>
            </a:fld>
            <a:endParaRPr lang="en-US"/>
          </a:p>
        </p:txBody>
      </p:sp>
      <p:pic>
        <p:nvPicPr>
          <p:cNvPr id="5" name="Picture 4" descr="DSCN7749.JPG"/>
          <p:cNvPicPr>
            <a:picLocks noChangeAspect="1"/>
          </p:cNvPicPr>
          <p:nvPr/>
        </p:nvPicPr>
        <p:blipFill>
          <a:blip r:embed="rId2"/>
          <a:srcRect r="8065"/>
          <a:stretch>
            <a:fillRect/>
          </a:stretch>
        </p:blipFill>
        <p:spPr>
          <a:xfrm rot="5400000">
            <a:off x="1442883" y="576419"/>
            <a:ext cx="6258234" cy="510539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DSCN7750.JPG"/>
          <p:cNvPicPr>
            <a:picLocks noGrp="1" noChangeAspect="1"/>
          </p:cNvPicPr>
          <p:nvPr>
            <p:ph idx="1"/>
          </p:nvPr>
        </p:nvPicPr>
        <p:blipFill>
          <a:blip r:embed="rId2"/>
          <a:srcRect l="-20081" r="-20081"/>
          <a:stretch>
            <a:fillRect/>
          </a:stretch>
        </p:blipFill>
        <p:spPr>
          <a:xfrm>
            <a:off x="-1219200" y="0"/>
            <a:ext cx="11534716" cy="6172200"/>
          </a:xfrm>
        </p:spPr>
      </p:pic>
      <p:sp>
        <p:nvSpPr>
          <p:cNvPr id="4" name="Slide Number Placeholder 3"/>
          <p:cNvSpPr>
            <a:spLocks noGrp="1"/>
          </p:cNvSpPr>
          <p:nvPr>
            <p:ph type="sldNum" sz="quarter" idx="10"/>
          </p:nvPr>
        </p:nvSpPr>
        <p:spPr/>
        <p:txBody>
          <a:bodyPr/>
          <a:lstStyle/>
          <a:p>
            <a:fld id="{BF25531C-F3B7-4618-9A07-E14445AD441B}"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BF25531C-F3B7-4618-9A07-E14445AD441B}" type="slidenum">
              <a:rPr lang="en-US" smtClean="0"/>
              <a:pPr/>
              <a:t>32</a:t>
            </a:fld>
            <a:endParaRPr lang="en-US"/>
          </a:p>
        </p:txBody>
      </p:sp>
      <p:pic>
        <p:nvPicPr>
          <p:cNvPr id="5" name="Picture 4" descr="DSCN7751.JPG"/>
          <p:cNvPicPr>
            <a:picLocks noChangeAspect="1"/>
          </p:cNvPicPr>
          <p:nvPr/>
        </p:nvPicPr>
        <p:blipFill>
          <a:blip r:embed="rId2"/>
          <a:srcRect b="14444"/>
          <a:stretch>
            <a:fillRect/>
          </a:stretch>
        </p:blipFill>
        <p:spPr>
          <a:xfrm>
            <a:off x="0" y="228600"/>
            <a:ext cx="9144000" cy="58674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N7752.JPG"/>
          <p:cNvPicPr>
            <a:picLocks noGrp="1" noChangeAspect="1"/>
          </p:cNvPicPr>
          <p:nvPr>
            <p:ph idx="1"/>
          </p:nvPr>
        </p:nvPicPr>
        <p:blipFill>
          <a:blip r:embed="rId2"/>
          <a:srcRect l="-20081" r="-20081"/>
          <a:stretch>
            <a:fillRect/>
          </a:stretch>
        </p:blipFill>
        <p:spPr>
          <a:xfrm>
            <a:off x="-609600" y="304800"/>
            <a:ext cx="10537890" cy="5638800"/>
          </a:xfrm>
        </p:spPr>
      </p:pic>
      <p:sp>
        <p:nvSpPr>
          <p:cNvPr id="4" name="Slide Number Placeholder 3"/>
          <p:cNvSpPr>
            <a:spLocks noGrp="1"/>
          </p:cNvSpPr>
          <p:nvPr>
            <p:ph type="sldNum" sz="quarter" idx="10"/>
          </p:nvPr>
        </p:nvSpPr>
        <p:spPr/>
        <p:txBody>
          <a:bodyPr/>
          <a:lstStyle/>
          <a:p>
            <a:fld id="{BF25531C-F3B7-4618-9A07-E14445AD441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N7753.JPG"/>
          <p:cNvPicPr>
            <a:picLocks noGrp="1" noChangeAspect="1"/>
          </p:cNvPicPr>
          <p:nvPr>
            <p:ph idx="1"/>
          </p:nvPr>
        </p:nvPicPr>
        <p:blipFill>
          <a:blip r:embed="rId2"/>
          <a:srcRect l="3910" t="10101" r="11487"/>
          <a:stretch>
            <a:fillRect/>
          </a:stretch>
        </p:blipFill>
        <p:spPr>
          <a:xfrm>
            <a:off x="990600" y="295915"/>
            <a:ext cx="7086600" cy="5647685"/>
          </a:xfrm>
        </p:spPr>
      </p:pic>
      <p:sp>
        <p:nvSpPr>
          <p:cNvPr id="4" name="Slide Number Placeholder 3"/>
          <p:cNvSpPr>
            <a:spLocks noGrp="1"/>
          </p:cNvSpPr>
          <p:nvPr>
            <p:ph type="sldNum" sz="quarter" idx="10"/>
          </p:nvPr>
        </p:nvSpPr>
        <p:spPr/>
        <p:txBody>
          <a:bodyPr/>
          <a:lstStyle/>
          <a:p>
            <a:fld id="{BF25531C-F3B7-4618-9A07-E14445AD441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35</a:t>
            </a:fld>
            <a:endParaRPr lang="en-US"/>
          </a:p>
        </p:txBody>
      </p:sp>
      <p:pic>
        <p:nvPicPr>
          <p:cNvPr id="5" name="Picture 4" descr="DSCN7748.JPG"/>
          <p:cNvPicPr>
            <a:picLocks noChangeAspect="1"/>
          </p:cNvPicPr>
          <p:nvPr/>
        </p:nvPicPr>
        <p:blipFill>
          <a:blip r:embed="rId2"/>
          <a:srcRect l="5638" t="6789" r="3030"/>
          <a:stretch>
            <a:fillRect/>
          </a:stretch>
        </p:blipFill>
        <p:spPr>
          <a:xfrm rot="5400000">
            <a:off x="1485898" y="723902"/>
            <a:ext cx="6172203" cy="47244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36</a:t>
            </a:fld>
            <a:endParaRPr lang="en-US"/>
          </a:p>
        </p:txBody>
      </p:sp>
      <p:pic>
        <p:nvPicPr>
          <p:cNvPr id="5" name="Picture 4" descr="DSCN7742.JPG"/>
          <p:cNvPicPr>
            <a:picLocks noChangeAspect="1"/>
          </p:cNvPicPr>
          <p:nvPr/>
        </p:nvPicPr>
        <p:blipFill>
          <a:blip r:embed="rId2"/>
          <a:srcRect t="7967"/>
          <a:stretch>
            <a:fillRect/>
          </a:stretch>
        </p:blipFill>
        <p:spPr>
          <a:xfrm>
            <a:off x="746125" y="762000"/>
            <a:ext cx="7541356" cy="5205413"/>
          </a:xfrm>
          <a:prstGeom prst="rect">
            <a:avLst/>
          </a:prstGeom>
        </p:spPr>
      </p:pic>
      <p:sp>
        <p:nvSpPr>
          <p:cNvPr id="6" name="TextBox 5"/>
          <p:cNvSpPr txBox="1"/>
          <p:nvPr/>
        </p:nvSpPr>
        <p:spPr>
          <a:xfrm>
            <a:off x="3124200" y="76200"/>
            <a:ext cx="2895600" cy="646331"/>
          </a:xfrm>
          <a:prstGeom prst="rect">
            <a:avLst/>
          </a:prstGeom>
          <a:noFill/>
        </p:spPr>
        <p:txBody>
          <a:bodyPr wrap="square" rtlCol="0">
            <a:spAutoFit/>
          </a:bodyPr>
          <a:lstStyle/>
          <a:p>
            <a:pPr algn="ctr"/>
            <a:r>
              <a:rPr lang="en-US" sz="3600" dirty="0">
                <a:latin typeface="+mj-lt"/>
              </a:rPr>
              <a:t>Exam Room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37</a:t>
            </a:fld>
            <a:endParaRPr lang="en-US"/>
          </a:p>
        </p:txBody>
      </p:sp>
      <p:pic>
        <p:nvPicPr>
          <p:cNvPr id="5" name="Picture 4" descr="DSCN7743.JPG"/>
          <p:cNvPicPr>
            <a:picLocks noChangeAspect="1"/>
          </p:cNvPicPr>
          <p:nvPr/>
        </p:nvPicPr>
        <p:blipFill>
          <a:blip r:embed="rId2"/>
          <a:stretch>
            <a:fillRect/>
          </a:stretch>
        </p:blipFill>
        <p:spPr>
          <a:xfrm rot="5400000">
            <a:off x="1827213" y="827087"/>
            <a:ext cx="6108700" cy="45815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38</a:t>
            </a:fld>
            <a:endParaRPr lang="en-US"/>
          </a:p>
        </p:txBody>
      </p:sp>
      <p:pic>
        <p:nvPicPr>
          <p:cNvPr id="3" name="Picture 2" descr="DSCN7745.JPG"/>
          <p:cNvPicPr>
            <a:picLocks noChangeAspect="1"/>
          </p:cNvPicPr>
          <p:nvPr/>
        </p:nvPicPr>
        <p:blipFill>
          <a:blip r:embed="rId2"/>
          <a:stretch>
            <a:fillRect/>
          </a:stretch>
        </p:blipFill>
        <p:spPr>
          <a:xfrm>
            <a:off x="838200" y="228600"/>
            <a:ext cx="7772400" cy="58293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300" y="76200"/>
            <a:ext cx="5753100" cy="838200"/>
          </a:xfrm>
        </p:spPr>
        <p:txBody>
          <a:bodyPr/>
          <a:lstStyle/>
          <a:p>
            <a:pPr>
              <a:buNone/>
            </a:pPr>
            <a:r>
              <a:rPr lang="en-US" sz="3600" dirty="0">
                <a:latin typeface="+mj-lt"/>
              </a:rPr>
              <a:t>Family &amp; Patient Charts</a:t>
            </a:r>
          </a:p>
        </p:txBody>
      </p:sp>
      <p:sp>
        <p:nvSpPr>
          <p:cNvPr id="4" name="Slide Number Placeholder 3"/>
          <p:cNvSpPr>
            <a:spLocks noGrp="1"/>
          </p:cNvSpPr>
          <p:nvPr>
            <p:ph type="sldNum" sz="quarter" idx="10"/>
          </p:nvPr>
        </p:nvSpPr>
        <p:spPr/>
        <p:txBody>
          <a:bodyPr/>
          <a:lstStyle/>
          <a:p>
            <a:fld id="{BF25531C-F3B7-4618-9A07-E14445AD441B}" type="slidenum">
              <a:rPr lang="en-US" smtClean="0"/>
              <a:pPr/>
              <a:t>39</a:t>
            </a:fld>
            <a:endParaRPr lang="en-US"/>
          </a:p>
        </p:txBody>
      </p:sp>
      <p:pic>
        <p:nvPicPr>
          <p:cNvPr id="5" name="Picture 4" descr="DSCN7746.JPG"/>
          <p:cNvPicPr>
            <a:picLocks noChangeAspect="1"/>
          </p:cNvPicPr>
          <p:nvPr/>
        </p:nvPicPr>
        <p:blipFill>
          <a:blip r:embed="rId2"/>
          <a:srcRect l="39045" t="10000" r="4288" b="4444"/>
          <a:stretch>
            <a:fillRect/>
          </a:stretch>
        </p:blipFill>
        <p:spPr>
          <a:xfrm rot="5400000">
            <a:off x="2019300" y="495300"/>
            <a:ext cx="5181600" cy="58673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ndera de cuba.jpg"/>
          <p:cNvPicPr>
            <a:picLocks noChangeAspect="1"/>
          </p:cNvPicPr>
          <p:nvPr/>
        </p:nvPicPr>
        <p:blipFill>
          <a:blip r:embed="rId2"/>
          <a:stretch>
            <a:fillRect/>
          </a:stretch>
        </p:blipFill>
        <p:spPr>
          <a:xfrm>
            <a:off x="0" y="-609600"/>
            <a:ext cx="9144000" cy="6858000"/>
          </a:xfrm>
          <a:prstGeom prst="rect">
            <a:avLst/>
          </a:prstGeom>
        </p:spPr>
      </p:pic>
      <p:sp>
        <p:nvSpPr>
          <p:cNvPr id="98308" name="Rectangle 4"/>
          <p:cNvSpPr>
            <a:spLocks noGrp="1" noChangeArrowheads="1"/>
          </p:cNvSpPr>
          <p:nvPr>
            <p:ph type="body" idx="1"/>
          </p:nvPr>
        </p:nvSpPr>
        <p:spPr>
          <a:xfrm>
            <a:off x="219075" y="3722688"/>
            <a:ext cx="7019925" cy="2601912"/>
          </a:xfrm>
        </p:spPr>
        <p:txBody>
          <a:bodyPr/>
          <a:lstStyle/>
          <a:p>
            <a:pPr>
              <a:lnSpc>
                <a:spcPct val="90000"/>
              </a:lnSpc>
              <a:buFontTx/>
              <a:buNone/>
            </a:pPr>
            <a:r>
              <a:rPr lang="en-US" sz="1800" b="1" dirty="0">
                <a:latin typeface="Arial" charset="0"/>
              </a:rPr>
              <a:t>At  the  reach of  everyone:</a:t>
            </a:r>
          </a:p>
          <a:p>
            <a:pPr>
              <a:lnSpc>
                <a:spcPct val="90000"/>
              </a:lnSpc>
            </a:pPr>
            <a:r>
              <a:rPr lang="en-US" sz="1800" b="1" dirty="0">
                <a:latin typeface="Arial" charset="0"/>
              </a:rPr>
              <a:t>In rural and urban areas</a:t>
            </a:r>
          </a:p>
          <a:p>
            <a:pPr>
              <a:lnSpc>
                <a:spcPct val="90000"/>
              </a:lnSpc>
            </a:pPr>
            <a:r>
              <a:rPr lang="en-US" sz="1800" b="1" dirty="0">
                <a:latin typeface="Arial" charset="0"/>
              </a:rPr>
              <a:t>No  matter the political affiliation </a:t>
            </a:r>
          </a:p>
          <a:p>
            <a:pPr>
              <a:lnSpc>
                <a:spcPct val="90000"/>
              </a:lnSpc>
            </a:pPr>
            <a:r>
              <a:rPr lang="en-US" sz="1800" b="1" dirty="0">
                <a:latin typeface="Arial" charset="0"/>
              </a:rPr>
              <a:t>No matter the race</a:t>
            </a:r>
          </a:p>
          <a:p>
            <a:pPr>
              <a:lnSpc>
                <a:spcPct val="90000"/>
              </a:lnSpc>
            </a:pPr>
            <a:r>
              <a:rPr lang="en-US" sz="1800" b="1" dirty="0">
                <a:latin typeface="Arial" charset="0"/>
              </a:rPr>
              <a:t>No matter the gender</a:t>
            </a:r>
          </a:p>
          <a:p>
            <a:pPr>
              <a:lnSpc>
                <a:spcPct val="90000"/>
              </a:lnSpc>
            </a:pPr>
            <a:r>
              <a:rPr lang="en-US" sz="1800" b="1" dirty="0">
                <a:latin typeface="Arial" charset="0"/>
              </a:rPr>
              <a:t>No matter the religion or atheism</a:t>
            </a:r>
            <a:endParaRPr lang="es-ES" sz="1800" b="1" dirty="0">
              <a:latin typeface="Arial" charset="0"/>
            </a:endParaRPr>
          </a:p>
          <a:p>
            <a:pPr>
              <a:lnSpc>
                <a:spcPct val="90000"/>
              </a:lnSpc>
            </a:pPr>
            <a:r>
              <a:rPr lang="en-US" sz="1800" b="1" dirty="0">
                <a:latin typeface="Arial" charset="0"/>
              </a:rPr>
              <a:t>With community and </a:t>
            </a:r>
            <a:r>
              <a:rPr lang="en-US" sz="1800" b="1" dirty="0" err="1">
                <a:latin typeface="Arial" charset="0"/>
              </a:rPr>
              <a:t>intersectoral</a:t>
            </a:r>
            <a:r>
              <a:rPr lang="en-US" sz="1800" b="1" dirty="0">
                <a:latin typeface="Arial" charset="0"/>
              </a:rPr>
              <a:t>  participation</a:t>
            </a:r>
          </a:p>
          <a:p>
            <a:pPr>
              <a:lnSpc>
                <a:spcPct val="90000"/>
              </a:lnSpc>
            </a:pPr>
            <a:r>
              <a:rPr lang="en-US" sz="1800" b="1" dirty="0">
                <a:latin typeface="Arial" charset="0"/>
              </a:rPr>
              <a:t>With an internationalist conception</a:t>
            </a:r>
            <a:endParaRPr lang="es-ES" sz="1800" b="1" dirty="0">
              <a:latin typeface="Arial" charset="0"/>
            </a:endParaRPr>
          </a:p>
          <a:p>
            <a:pPr>
              <a:lnSpc>
                <a:spcPct val="90000"/>
              </a:lnSpc>
            </a:pPr>
            <a:endParaRPr lang="en-US" sz="1800" b="1" dirty="0">
              <a:latin typeface="Arial" charset="0"/>
            </a:endParaRPr>
          </a:p>
        </p:txBody>
      </p:sp>
      <p:sp>
        <p:nvSpPr>
          <p:cNvPr id="98310" name="Rectangle 6"/>
          <p:cNvSpPr>
            <a:spLocks noChangeArrowheads="1"/>
          </p:cNvSpPr>
          <p:nvPr/>
        </p:nvSpPr>
        <p:spPr bwMode="auto">
          <a:xfrm>
            <a:off x="1724229" y="1378139"/>
            <a:ext cx="2542971" cy="374461"/>
          </a:xfrm>
          <a:prstGeom prst="rect">
            <a:avLst/>
          </a:prstGeom>
          <a:noFill/>
          <a:ln w="9525" algn="ctr">
            <a:noFill/>
            <a:miter lim="800000"/>
            <a:headEnd/>
            <a:tailEnd/>
          </a:ln>
          <a:effectLst/>
        </p:spPr>
        <p:txBody>
          <a:bodyPr wrap="none">
            <a:spAutoFit/>
            <a:scene3d>
              <a:camera prst="orthographicFront"/>
              <a:lightRig rig="threePt" dir="t"/>
            </a:scene3d>
            <a:sp3d extrusionH="57150">
              <a:bevelT w="38100" h="38100" prst="angle"/>
            </a:sp3d>
          </a:bodyPr>
          <a:lstStyle/>
          <a:p>
            <a:pPr algn="ctr">
              <a:lnSpc>
                <a:spcPct val="90000"/>
              </a:lnSpc>
              <a:spcBef>
                <a:spcPct val="20000"/>
              </a:spcBef>
            </a:pPr>
            <a:r>
              <a:rPr lang="es-ES" sz="1800" b="1" dirty="0">
                <a:solidFill>
                  <a:srgbClr val="FF0000"/>
                </a:solidFill>
                <a:effectLst>
                  <a:outerShdw blurRad="53975" dist="139700" dir="2700000" algn="tl" rotWithShape="0">
                    <a:srgbClr val="000000">
                      <a:alpha val="23000"/>
                    </a:srgbClr>
                  </a:outerShdw>
                </a:effectLst>
                <a:latin typeface="Arial" charset="0"/>
              </a:rPr>
              <a:t> </a:t>
            </a:r>
            <a:r>
              <a:rPr lang="es-ES" sz="2000" b="1" dirty="0">
                <a:solidFill>
                  <a:srgbClr val="FF0000"/>
                </a:solidFill>
                <a:effectLst>
                  <a:outerShdw blurRad="53975" dist="139700" dir="2700000" algn="tl" rotWithShape="0">
                    <a:srgbClr val="000000">
                      <a:alpha val="23000"/>
                    </a:srgbClr>
                  </a:outerShdw>
                </a:effectLst>
                <a:latin typeface="Arial" charset="0"/>
              </a:rPr>
              <a:t>FREE OF CHARGE </a:t>
            </a:r>
          </a:p>
        </p:txBody>
      </p:sp>
      <p:sp>
        <p:nvSpPr>
          <p:cNvPr id="98311" name="Rectangle 7"/>
          <p:cNvSpPr>
            <a:spLocks noChangeArrowheads="1"/>
          </p:cNvSpPr>
          <p:nvPr/>
        </p:nvSpPr>
        <p:spPr bwMode="auto">
          <a:xfrm>
            <a:off x="706438" y="898525"/>
            <a:ext cx="1655762" cy="396875"/>
          </a:xfrm>
          <a:prstGeom prst="rect">
            <a:avLst/>
          </a:prstGeom>
          <a:noFill/>
          <a:ln w="9525" algn="ctr">
            <a:noFill/>
            <a:miter lim="800000"/>
            <a:headEnd/>
            <a:tailEnd/>
          </a:ln>
          <a:effectLst/>
        </p:spPr>
        <p:txBody>
          <a:bodyPr wrap="none">
            <a:spAutoFit/>
            <a:scene3d>
              <a:camera prst="orthographicFront"/>
              <a:lightRig rig="threePt" dir="t"/>
            </a:scene3d>
            <a:sp3d extrusionH="57150">
              <a:bevelT w="38100" h="38100" prst="angle"/>
            </a:sp3d>
          </a:bodyPr>
          <a:lstStyle/>
          <a:p>
            <a:pPr algn="ctr"/>
            <a:r>
              <a:rPr lang="es-ES" sz="2000" b="1" dirty="0">
                <a:solidFill>
                  <a:srgbClr val="FF0000"/>
                </a:solidFill>
                <a:effectLst>
                  <a:outerShdw blurRad="53975" dist="139700" dir="2700000" algn="tl" rotWithShape="0">
                    <a:srgbClr val="000000">
                      <a:alpha val="23000"/>
                    </a:srgbClr>
                  </a:outerShdw>
                </a:effectLst>
                <a:latin typeface="Arial" charset="0"/>
              </a:rPr>
              <a:t>UNIVERSAL</a:t>
            </a:r>
          </a:p>
        </p:txBody>
      </p:sp>
      <p:sp>
        <p:nvSpPr>
          <p:cNvPr id="98312" name="Rectangle 8"/>
          <p:cNvSpPr>
            <a:spLocks noChangeArrowheads="1"/>
          </p:cNvSpPr>
          <p:nvPr/>
        </p:nvSpPr>
        <p:spPr bwMode="auto">
          <a:xfrm>
            <a:off x="3429000" y="1889125"/>
            <a:ext cx="1655762" cy="396875"/>
          </a:xfrm>
          <a:prstGeom prst="rect">
            <a:avLst/>
          </a:prstGeom>
          <a:noFill/>
          <a:ln w="9525" algn="ctr">
            <a:noFill/>
            <a:miter lim="800000"/>
            <a:headEnd/>
            <a:tailEnd/>
          </a:ln>
          <a:effectLst/>
        </p:spPr>
        <p:txBody>
          <a:bodyPr wrap="none">
            <a:spAutoFit/>
            <a:scene3d>
              <a:camera prst="orthographicFront"/>
              <a:lightRig rig="threePt" dir="t"/>
            </a:scene3d>
            <a:sp3d extrusionH="57150">
              <a:bevelT w="38100" h="38100" prst="angle"/>
            </a:sp3d>
          </a:bodyPr>
          <a:lstStyle/>
          <a:p>
            <a:pPr algn="ctr"/>
            <a:r>
              <a:rPr lang="es-ES" sz="2000" b="1" dirty="0">
                <a:solidFill>
                  <a:srgbClr val="FF0000"/>
                </a:solidFill>
                <a:effectLst>
                  <a:outerShdw blurRad="53975" dist="139700" dir="2700000" algn="tl" rotWithShape="0">
                    <a:srgbClr val="000000">
                      <a:alpha val="23000"/>
                    </a:srgbClr>
                  </a:outerShdw>
                </a:effectLst>
                <a:latin typeface="Arial" charset="0"/>
              </a:rPr>
              <a:t>ACCESIBLE</a:t>
            </a:r>
          </a:p>
        </p:txBody>
      </p:sp>
      <p:sp>
        <p:nvSpPr>
          <p:cNvPr id="98313" name="Rectangle 9"/>
          <p:cNvSpPr>
            <a:spLocks noChangeArrowheads="1"/>
          </p:cNvSpPr>
          <p:nvPr/>
        </p:nvSpPr>
        <p:spPr bwMode="auto">
          <a:xfrm>
            <a:off x="4724400" y="2443162"/>
            <a:ext cx="2122546" cy="400110"/>
          </a:xfrm>
          <a:prstGeom prst="rect">
            <a:avLst/>
          </a:prstGeom>
          <a:noFill/>
          <a:ln w="9525" algn="ctr">
            <a:noFill/>
            <a:miter lim="800000"/>
            <a:headEnd/>
            <a:tailEnd/>
          </a:ln>
          <a:effectLst/>
        </p:spPr>
        <p:txBody>
          <a:bodyPr wrap="none">
            <a:spAutoFit/>
            <a:scene3d>
              <a:camera prst="orthographicFront"/>
              <a:lightRig rig="threePt" dir="t"/>
            </a:scene3d>
            <a:sp3d extrusionH="57150">
              <a:bevelT w="38100" h="38100" prst="angle"/>
            </a:sp3d>
          </a:bodyPr>
          <a:lstStyle/>
          <a:p>
            <a:pPr algn="ctr"/>
            <a:r>
              <a:rPr lang="es-ES" sz="2000" b="1" dirty="0">
                <a:solidFill>
                  <a:srgbClr val="FF0000"/>
                </a:solidFill>
                <a:effectLst>
                  <a:outerShdw blurRad="53975" dist="139700" dir="2700000" algn="tl" rotWithShape="0">
                    <a:srgbClr val="000000">
                      <a:alpha val="23000"/>
                    </a:srgbClr>
                  </a:outerShdw>
                </a:effectLst>
                <a:latin typeface="Arial" charset="0"/>
              </a:rPr>
              <a:t>REGIONALIZED</a:t>
            </a:r>
          </a:p>
        </p:txBody>
      </p:sp>
      <p:sp>
        <p:nvSpPr>
          <p:cNvPr id="98314" name="Rectangle 10"/>
          <p:cNvSpPr>
            <a:spLocks noChangeArrowheads="1"/>
          </p:cNvSpPr>
          <p:nvPr/>
        </p:nvSpPr>
        <p:spPr bwMode="auto">
          <a:xfrm>
            <a:off x="6631416" y="3657600"/>
            <a:ext cx="2436384" cy="374461"/>
          </a:xfrm>
          <a:prstGeom prst="rect">
            <a:avLst/>
          </a:prstGeom>
          <a:noFill/>
          <a:ln w="9525" algn="ctr">
            <a:noFill/>
            <a:miter lim="800000"/>
            <a:headEnd/>
            <a:tailEnd/>
          </a:ln>
          <a:effectLst/>
        </p:spPr>
        <p:txBody>
          <a:bodyPr wrap="none">
            <a:spAutoFit/>
            <a:scene3d>
              <a:camera prst="orthographicFront"/>
              <a:lightRig rig="threePt" dir="t"/>
            </a:scene3d>
            <a:sp3d extrusionH="57150">
              <a:bevelT w="38100" h="38100" prst="angle"/>
            </a:sp3d>
          </a:bodyPr>
          <a:lstStyle/>
          <a:p>
            <a:pPr algn="ctr">
              <a:lnSpc>
                <a:spcPct val="90000"/>
              </a:lnSpc>
              <a:spcBef>
                <a:spcPct val="20000"/>
              </a:spcBef>
            </a:pPr>
            <a:r>
              <a:rPr lang="es-ES" sz="2000" b="1" dirty="0">
                <a:solidFill>
                  <a:srgbClr val="FF0000"/>
                </a:solidFill>
                <a:effectLst>
                  <a:outerShdw blurRad="53975" dist="139700" dir="2700000" algn="tl" rotWithShape="0">
                    <a:srgbClr val="000000">
                      <a:alpha val="23000"/>
                    </a:srgbClr>
                  </a:outerShdw>
                </a:effectLst>
                <a:latin typeface="Arial" charset="0"/>
              </a:rPr>
              <a:t>COMPREHENSIVE</a:t>
            </a:r>
          </a:p>
        </p:txBody>
      </p:sp>
      <p:sp>
        <p:nvSpPr>
          <p:cNvPr id="98315" name="Text Box 11"/>
          <p:cNvSpPr txBox="1">
            <a:spLocks noChangeArrowheads="1"/>
          </p:cNvSpPr>
          <p:nvPr/>
        </p:nvSpPr>
        <p:spPr bwMode="auto">
          <a:xfrm>
            <a:off x="1692275" y="5879068"/>
            <a:ext cx="6192838" cy="369332"/>
          </a:xfrm>
          <a:prstGeom prst="rect">
            <a:avLst/>
          </a:prstGeom>
          <a:noFill/>
          <a:ln w="9525" algn="ctr">
            <a:noFill/>
            <a:miter lim="800000"/>
            <a:headEnd/>
            <a:tailEnd/>
          </a:ln>
          <a:effectLst/>
        </p:spPr>
        <p:txBody>
          <a:bodyPr>
            <a:spAutoFit/>
          </a:bodyPr>
          <a:lstStyle/>
          <a:p>
            <a:pPr algn="ctr">
              <a:spcBef>
                <a:spcPct val="50000"/>
              </a:spcBef>
            </a:pPr>
            <a:endParaRPr lang="es-ES" b="1" dirty="0">
              <a:latin typeface="Arial" charset="0"/>
            </a:endParaRPr>
          </a:p>
        </p:txBody>
      </p:sp>
      <p:sp>
        <p:nvSpPr>
          <p:cNvPr id="12" name="Rectangle 2"/>
          <p:cNvSpPr txBox="1">
            <a:spLocks noChangeArrowheads="1"/>
          </p:cNvSpPr>
          <p:nvPr/>
        </p:nvSpPr>
        <p:spPr bwMode="auto">
          <a:xfrm>
            <a:off x="685800" y="-228600"/>
            <a:ext cx="7772400" cy="11430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chemeClr val="tx2"/>
                </a:solidFill>
                <a:effectLst/>
                <a:uLnTx/>
                <a:uFillTx/>
                <a:latin typeface="+mj-lt"/>
                <a:ea typeface="+mj-ea"/>
                <a:cs typeface="+mj-cs"/>
              </a:rPr>
              <a:t>Cuban Health System</a:t>
            </a:r>
          </a:p>
        </p:txBody>
      </p:sp>
      <p:sp>
        <p:nvSpPr>
          <p:cNvPr id="13" name="Rectangle 9"/>
          <p:cNvSpPr>
            <a:spLocks noChangeArrowheads="1"/>
          </p:cNvSpPr>
          <p:nvPr/>
        </p:nvSpPr>
        <p:spPr bwMode="auto">
          <a:xfrm>
            <a:off x="5715000" y="3105090"/>
            <a:ext cx="1813317" cy="400110"/>
          </a:xfrm>
          <a:prstGeom prst="rect">
            <a:avLst/>
          </a:prstGeom>
          <a:noFill/>
          <a:ln w="9525" algn="ctr">
            <a:noFill/>
            <a:miter lim="800000"/>
            <a:headEnd/>
            <a:tailEnd/>
          </a:ln>
          <a:effectLst/>
        </p:spPr>
        <p:txBody>
          <a:bodyPr wrap="none">
            <a:spAutoFit/>
            <a:scene3d>
              <a:camera prst="orthographicFront"/>
              <a:lightRig rig="threePt" dir="t"/>
            </a:scene3d>
            <a:sp3d extrusionH="57150">
              <a:bevelT w="38100" h="38100" prst="angle"/>
            </a:sp3d>
          </a:bodyPr>
          <a:lstStyle/>
          <a:p>
            <a:pPr algn="ctr"/>
            <a:r>
              <a:rPr lang="es-ES" sz="2000" b="1" dirty="0">
                <a:solidFill>
                  <a:srgbClr val="FF0000"/>
                </a:solidFill>
                <a:effectLst>
                  <a:outerShdw blurRad="53975" dist="139700" dir="2700000" algn="tl" rotWithShape="0">
                    <a:srgbClr val="000000">
                      <a:alpha val="23000"/>
                    </a:srgbClr>
                  </a:outerShdw>
                </a:effectLst>
                <a:latin typeface="Arial" charset="0"/>
              </a:rPr>
              <a:t>PREVENTIVE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0"/>
            <a:ext cx="5753100" cy="838200"/>
          </a:xfrm>
        </p:spPr>
        <p:txBody>
          <a:bodyPr/>
          <a:lstStyle/>
          <a:p>
            <a:pPr algn="ctr">
              <a:buNone/>
            </a:pPr>
            <a:r>
              <a:rPr lang="en-US" sz="3600" dirty="0">
                <a:latin typeface="+mj-lt"/>
              </a:rPr>
              <a:t>Family &amp; Patient Charts</a:t>
            </a:r>
          </a:p>
        </p:txBody>
      </p:sp>
      <p:sp>
        <p:nvSpPr>
          <p:cNvPr id="4" name="Slide Number Placeholder 3"/>
          <p:cNvSpPr>
            <a:spLocks noGrp="1"/>
          </p:cNvSpPr>
          <p:nvPr>
            <p:ph type="sldNum" sz="quarter" idx="10"/>
          </p:nvPr>
        </p:nvSpPr>
        <p:spPr/>
        <p:txBody>
          <a:bodyPr/>
          <a:lstStyle/>
          <a:p>
            <a:fld id="{BF25531C-F3B7-4618-9A07-E14445AD441B}" type="slidenum">
              <a:rPr lang="en-US" smtClean="0"/>
              <a:pPr/>
              <a:t>40</a:t>
            </a:fld>
            <a:endParaRPr lang="en-US"/>
          </a:p>
        </p:txBody>
      </p:sp>
      <p:pic>
        <p:nvPicPr>
          <p:cNvPr id="6" name="Picture 5" descr="Cuba charts2.JPG"/>
          <p:cNvPicPr>
            <a:picLocks noChangeAspect="1"/>
          </p:cNvPicPr>
          <p:nvPr/>
        </p:nvPicPr>
        <p:blipFill>
          <a:blip r:embed="rId3"/>
          <a:srcRect l="3974" b="10184"/>
          <a:stretch>
            <a:fillRect/>
          </a:stretch>
        </p:blipFill>
        <p:spPr>
          <a:xfrm rot="5400000">
            <a:off x="3668973" y="1611573"/>
            <a:ext cx="5181600" cy="3634854"/>
          </a:xfrm>
          <a:prstGeom prst="rect">
            <a:avLst/>
          </a:prstGeom>
        </p:spPr>
      </p:pic>
      <p:pic>
        <p:nvPicPr>
          <p:cNvPr id="7" name="Picture 6" descr="Cuba charts4.jpg"/>
          <p:cNvPicPr>
            <a:picLocks noChangeAspect="1"/>
          </p:cNvPicPr>
          <p:nvPr/>
        </p:nvPicPr>
        <p:blipFill>
          <a:blip r:embed="rId4"/>
          <a:srcRect l="8559"/>
          <a:stretch>
            <a:fillRect/>
          </a:stretch>
        </p:blipFill>
        <p:spPr>
          <a:xfrm rot="5400000">
            <a:off x="-69735" y="1835265"/>
            <a:ext cx="5181600" cy="318747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76200"/>
            <a:ext cx="5753100" cy="838200"/>
          </a:xfrm>
        </p:spPr>
        <p:txBody>
          <a:bodyPr/>
          <a:lstStyle/>
          <a:p>
            <a:pPr algn="ctr">
              <a:buNone/>
            </a:pPr>
            <a:r>
              <a:rPr lang="en-US" sz="3600" dirty="0">
                <a:latin typeface="+mj-lt"/>
              </a:rPr>
              <a:t>Family &amp; Patient Charts</a:t>
            </a:r>
          </a:p>
        </p:txBody>
      </p:sp>
      <p:sp>
        <p:nvSpPr>
          <p:cNvPr id="4" name="Slide Number Placeholder 3"/>
          <p:cNvSpPr>
            <a:spLocks noGrp="1"/>
          </p:cNvSpPr>
          <p:nvPr>
            <p:ph type="sldNum" sz="quarter" idx="10"/>
          </p:nvPr>
        </p:nvSpPr>
        <p:spPr/>
        <p:txBody>
          <a:bodyPr/>
          <a:lstStyle/>
          <a:p>
            <a:fld id="{BF25531C-F3B7-4618-9A07-E14445AD441B}" type="slidenum">
              <a:rPr lang="en-US" smtClean="0"/>
              <a:pPr/>
              <a:t>41</a:t>
            </a:fld>
            <a:endParaRPr lang="en-US"/>
          </a:p>
        </p:txBody>
      </p:sp>
      <p:pic>
        <p:nvPicPr>
          <p:cNvPr id="6" name="Picture 5" descr="Cuba charts2.JPG"/>
          <p:cNvPicPr>
            <a:picLocks noChangeAspect="1"/>
          </p:cNvPicPr>
          <p:nvPr/>
        </p:nvPicPr>
        <p:blipFill>
          <a:blip r:embed="rId2"/>
          <a:srcRect l="10417" t="4167"/>
          <a:stretch>
            <a:fillRect/>
          </a:stretch>
        </p:blipFill>
        <p:spPr>
          <a:xfrm>
            <a:off x="152400" y="1142999"/>
            <a:ext cx="5867400" cy="4707565"/>
          </a:xfrm>
          <a:prstGeom prst="rect">
            <a:avLst/>
          </a:prstGeom>
        </p:spPr>
      </p:pic>
      <p:sp>
        <p:nvSpPr>
          <p:cNvPr id="8" name="TextBox 7"/>
          <p:cNvSpPr txBox="1"/>
          <p:nvPr/>
        </p:nvSpPr>
        <p:spPr>
          <a:xfrm>
            <a:off x="6096000" y="1066800"/>
            <a:ext cx="2895600" cy="4939814"/>
          </a:xfrm>
          <a:prstGeom prst="rect">
            <a:avLst/>
          </a:prstGeom>
          <a:noFill/>
        </p:spPr>
        <p:txBody>
          <a:bodyPr wrap="square" rtlCol="0">
            <a:spAutoFit/>
          </a:bodyPr>
          <a:lstStyle/>
          <a:p>
            <a:pPr>
              <a:buFont typeface="Wingdings" charset="2"/>
              <a:buChar char="§"/>
            </a:pPr>
            <a:r>
              <a:rPr lang="en-US" sz="1700" dirty="0"/>
              <a:t> Organized according to </a:t>
            </a:r>
            <a:r>
              <a:rPr lang="en-US" sz="1700" i="1" dirty="0" err="1"/>
              <a:t>manzanas</a:t>
            </a:r>
            <a:r>
              <a:rPr lang="en-US" sz="1700" dirty="0"/>
              <a:t> (neighborhood blocks) and street address</a:t>
            </a:r>
          </a:p>
          <a:p>
            <a:endParaRPr lang="en-US" sz="1700" dirty="0"/>
          </a:p>
          <a:p>
            <a:pPr>
              <a:buFont typeface="Wingdings" charset="2"/>
              <a:buChar char="§"/>
            </a:pPr>
            <a:r>
              <a:rPr lang="en-US" sz="1700" dirty="0"/>
              <a:t> Charts filed by households found within each street  </a:t>
            </a:r>
          </a:p>
          <a:p>
            <a:endParaRPr lang="en-US" sz="1700" dirty="0"/>
          </a:p>
          <a:p>
            <a:pPr>
              <a:buFont typeface="Wingdings" charset="2"/>
              <a:buChar char="§"/>
            </a:pPr>
            <a:r>
              <a:rPr lang="en-US" sz="1700" dirty="0"/>
              <a:t> Family Charts with associated individual patient charts</a:t>
            </a:r>
          </a:p>
          <a:p>
            <a:pPr>
              <a:buFont typeface="Wingdings" charset="2"/>
              <a:buChar char="§"/>
            </a:pPr>
            <a:endParaRPr lang="en-US" sz="1700" dirty="0"/>
          </a:p>
          <a:p>
            <a:pPr>
              <a:buFont typeface="Wingdings" charset="2"/>
              <a:buChar char="§"/>
            </a:pPr>
            <a:r>
              <a:rPr lang="en-US" sz="1700" dirty="0"/>
              <a:t> Family doctors know exactly where their patients live and who lives within each household</a:t>
            </a:r>
          </a:p>
          <a:p>
            <a:pPr>
              <a:buFont typeface="Wingdings" charset="2"/>
              <a:buChar char="§"/>
            </a:pPr>
            <a:endParaRPr lang="en-US" sz="1700" dirty="0"/>
          </a:p>
          <a:p>
            <a:pPr>
              <a:buFont typeface="Wingdings" charset="2"/>
              <a:buChar char="§"/>
            </a:pPr>
            <a:r>
              <a:rPr lang="en-US" sz="1700" dirty="0"/>
              <a:t> House visits are common and frequent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42</a:t>
            </a:fld>
            <a:endParaRPr lang="en-US"/>
          </a:p>
        </p:txBody>
      </p:sp>
      <p:pic>
        <p:nvPicPr>
          <p:cNvPr id="3" name="Picture 2" descr="IMG_0085.JPG"/>
          <p:cNvPicPr>
            <a:picLocks noChangeAspect="1"/>
          </p:cNvPicPr>
          <p:nvPr/>
        </p:nvPicPr>
        <p:blipFill>
          <a:blip r:embed="rId3"/>
          <a:srcRect t="5492" b="2517"/>
          <a:stretch>
            <a:fillRect/>
          </a:stretch>
        </p:blipFill>
        <p:spPr>
          <a:xfrm>
            <a:off x="609600" y="685800"/>
            <a:ext cx="7952096" cy="5486400"/>
          </a:xfrm>
          <a:prstGeom prst="rect">
            <a:avLst/>
          </a:prstGeom>
        </p:spPr>
      </p:pic>
      <p:sp>
        <p:nvSpPr>
          <p:cNvPr id="5" name="Content Placeholder 2"/>
          <p:cNvSpPr>
            <a:spLocks noGrp="1"/>
          </p:cNvSpPr>
          <p:nvPr>
            <p:ph idx="1"/>
          </p:nvPr>
        </p:nvSpPr>
        <p:spPr>
          <a:xfrm>
            <a:off x="533400" y="0"/>
            <a:ext cx="7924800" cy="838200"/>
          </a:xfrm>
        </p:spPr>
        <p:txBody>
          <a:bodyPr/>
          <a:lstStyle/>
          <a:p>
            <a:pPr algn="ctr">
              <a:buNone/>
            </a:pPr>
            <a:r>
              <a:rPr lang="en-US" sz="3600" dirty="0">
                <a:latin typeface="+mj-lt"/>
              </a:rPr>
              <a:t>Family Charts &amp; </a:t>
            </a:r>
            <a:r>
              <a:rPr lang="en-US" sz="3600" dirty="0" err="1">
                <a:latin typeface="+mj-lt"/>
              </a:rPr>
              <a:t>Dispensarización</a:t>
            </a:r>
            <a:endParaRPr lang="en-US" sz="3600" dirty="0">
              <a:latin typeface="+mj-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43</a:t>
            </a:fld>
            <a:endParaRPr lang="en-US"/>
          </a:p>
        </p:txBody>
      </p:sp>
      <p:sp>
        <p:nvSpPr>
          <p:cNvPr id="5" name="Content Placeholder 2"/>
          <p:cNvSpPr>
            <a:spLocks noGrp="1"/>
          </p:cNvSpPr>
          <p:nvPr>
            <p:ph idx="1"/>
          </p:nvPr>
        </p:nvSpPr>
        <p:spPr>
          <a:xfrm>
            <a:off x="533400" y="152400"/>
            <a:ext cx="7924800" cy="838200"/>
          </a:xfrm>
        </p:spPr>
        <p:txBody>
          <a:bodyPr/>
          <a:lstStyle/>
          <a:p>
            <a:pPr algn="ctr">
              <a:buNone/>
            </a:pPr>
            <a:r>
              <a:rPr lang="en-US" sz="3600" dirty="0">
                <a:latin typeface="+mj-lt"/>
              </a:rPr>
              <a:t>Family Charts &amp; </a:t>
            </a:r>
            <a:r>
              <a:rPr lang="en-US" sz="3600" dirty="0" err="1">
                <a:latin typeface="+mj-lt"/>
              </a:rPr>
              <a:t>Dispensarización</a:t>
            </a:r>
            <a:endParaRPr lang="en-US" sz="3600" dirty="0">
              <a:latin typeface="+mj-lt"/>
            </a:endParaRPr>
          </a:p>
        </p:txBody>
      </p:sp>
      <p:sp>
        <p:nvSpPr>
          <p:cNvPr id="7" name="TextBox 6"/>
          <p:cNvSpPr txBox="1"/>
          <p:nvPr/>
        </p:nvSpPr>
        <p:spPr>
          <a:xfrm>
            <a:off x="304800" y="914400"/>
            <a:ext cx="8305800" cy="5470728"/>
          </a:xfrm>
          <a:prstGeom prst="rect">
            <a:avLst/>
          </a:prstGeom>
          <a:noFill/>
        </p:spPr>
        <p:txBody>
          <a:bodyPr wrap="square" rtlCol="0">
            <a:spAutoFit/>
          </a:bodyPr>
          <a:lstStyle/>
          <a:p>
            <a:pPr>
              <a:buSzPct val="100000"/>
              <a:buFont typeface="Wingdings" charset="2"/>
              <a:buChar char="§"/>
              <a:defRPr sz="2400">
                <a:latin typeface="Arial"/>
                <a:ea typeface="Arial"/>
                <a:cs typeface="Arial"/>
                <a:sym typeface="Arial"/>
              </a:defRPr>
            </a:pPr>
            <a:r>
              <a:rPr lang="en-US" sz="1500" dirty="0"/>
              <a:t> All Cuban physicians are trained in epidemiology and public health - required components integrated in the medical curriculum.  </a:t>
            </a:r>
          </a:p>
          <a:p>
            <a:pPr>
              <a:buSzPct val="100000"/>
              <a:defRPr sz="2400">
                <a:latin typeface="Arial"/>
                <a:ea typeface="Arial"/>
                <a:cs typeface="Arial"/>
                <a:sym typeface="Arial"/>
              </a:defRPr>
            </a:pPr>
            <a:endParaRPr lang="en-US" sz="1500" dirty="0"/>
          </a:p>
          <a:p>
            <a:pPr>
              <a:buSzPct val="100000"/>
              <a:buFont typeface="Wingdings" charset="2"/>
              <a:buChar char="§"/>
              <a:defRPr sz="2400">
                <a:latin typeface="Arial"/>
                <a:ea typeface="Arial"/>
                <a:cs typeface="Arial"/>
                <a:sym typeface="Arial"/>
              </a:defRPr>
            </a:pPr>
            <a:r>
              <a:rPr lang="en-US" sz="1500" dirty="0"/>
              <a:t> Health information is organized by individual patient charts AND designated family chart</a:t>
            </a:r>
          </a:p>
          <a:p>
            <a:pPr>
              <a:buSzPct val="100000"/>
              <a:defRPr sz="2400">
                <a:latin typeface="Arial"/>
                <a:ea typeface="Arial"/>
                <a:cs typeface="Arial"/>
                <a:sym typeface="Arial"/>
              </a:defRPr>
            </a:pPr>
            <a:endParaRPr lang="en-US" sz="1500" dirty="0"/>
          </a:p>
          <a:p>
            <a:pPr>
              <a:buSzPct val="100000"/>
              <a:buFont typeface="Wingdings" charset="2"/>
              <a:buChar char="§"/>
              <a:defRPr sz="2400">
                <a:latin typeface="Arial"/>
                <a:ea typeface="Arial"/>
                <a:cs typeface="Arial"/>
                <a:sym typeface="Arial"/>
              </a:defRPr>
            </a:pPr>
            <a:r>
              <a:rPr lang="en-US" sz="1500" dirty="0"/>
              <a:t> Individual’s health status is determined by method of </a:t>
            </a:r>
            <a:r>
              <a:rPr lang="en-US" sz="1500" i="1" dirty="0" err="1"/>
              <a:t>dispensarización</a:t>
            </a:r>
            <a:r>
              <a:rPr lang="en-US" sz="1500" dirty="0"/>
              <a:t> = risk stratification </a:t>
            </a:r>
          </a:p>
          <a:p>
            <a:pPr lvl="1">
              <a:buSzPct val="100000"/>
              <a:buFont typeface="Wingdings" charset="2"/>
              <a:buChar char="§"/>
              <a:defRPr sz="2400">
                <a:latin typeface="Arial"/>
                <a:ea typeface="Arial"/>
                <a:cs typeface="Arial"/>
                <a:sym typeface="Arial"/>
              </a:defRPr>
            </a:pPr>
            <a:r>
              <a:rPr lang="en-US" sz="1500" dirty="0"/>
              <a:t> Categorize every individual into a designated health group: </a:t>
            </a:r>
          </a:p>
          <a:p>
            <a:pPr lvl="1">
              <a:buSzPct val="100000"/>
              <a:buFont typeface="Wingdings" charset="2"/>
              <a:buChar char="§"/>
              <a:defRPr sz="2400">
                <a:latin typeface="Arial"/>
                <a:ea typeface="Arial"/>
                <a:cs typeface="Arial"/>
                <a:sym typeface="Arial"/>
              </a:defRPr>
            </a:pPr>
            <a:r>
              <a:rPr lang="en-US" sz="1500" dirty="0"/>
              <a:t> Group I – apparently healthy with no risk factors</a:t>
            </a:r>
          </a:p>
          <a:p>
            <a:pPr lvl="1">
              <a:buSzPct val="100000"/>
              <a:buFont typeface="Wingdings" charset="2"/>
              <a:buChar char="§"/>
              <a:defRPr sz="2400">
                <a:latin typeface="Arial"/>
                <a:ea typeface="Arial"/>
                <a:cs typeface="Arial"/>
                <a:sym typeface="Arial"/>
              </a:defRPr>
            </a:pPr>
            <a:r>
              <a:rPr lang="en-US" sz="1500" dirty="0"/>
              <a:t> Group II – risk factors but without a diagnosed medical condition (e.g. smoking)</a:t>
            </a:r>
          </a:p>
          <a:p>
            <a:pPr lvl="1">
              <a:buSzPct val="100000"/>
              <a:buFont typeface="Wingdings" charset="2"/>
              <a:buChar char="§"/>
              <a:defRPr sz="2400">
                <a:latin typeface="Arial"/>
                <a:ea typeface="Arial"/>
                <a:cs typeface="Arial"/>
                <a:sym typeface="Arial"/>
              </a:defRPr>
            </a:pPr>
            <a:r>
              <a:rPr lang="en-US" sz="1500" dirty="0"/>
              <a:t> Group III – diagnosed medical </a:t>
            </a:r>
            <a:r>
              <a:rPr lang="en-US" sz="1500" dirty="0" err="1"/>
              <a:t>condition(s</a:t>
            </a:r>
            <a:r>
              <a:rPr lang="en-US" sz="1500" dirty="0"/>
              <a:t>) but without complications/</a:t>
            </a:r>
            <a:r>
              <a:rPr lang="en-US" sz="1500" dirty="0" err="1"/>
              <a:t>sequelae</a:t>
            </a:r>
            <a:r>
              <a:rPr lang="en-US" sz="1500" dirty="0"/>
              <a:t> (e.g. DM)</a:t>
            </a:r>
          </a:p>
          <a:p>
            <a:pPr lvl="1">
              <a:buSzPct val="100000"/>
              <a:buFont typeface="Wingdings" charset="2"/>
              <a:buChar char="§"/>
              <a:defRPr sz="2400">
                <a:latin typeface="Arial"/>
                <a:ea typeface="Arial"/>
                <a:cs typeface="Arial"/>
                <a:sym typeface="Arial"/>
              </a:defRPr>
            </a:pPr>
            <a:r>
              <a:rPr lang="en-US" sz="1500" dirty="0"/>
              <a:t> Group IV – diagnosed medical condition with complications (e.g. DM with amputation).  </a:t>
            </a:r>
          </a:p>
          <a:p>
            <a:pPr>
              <a:buSzPct val="100000"/>
              <a:defRPr sz="2400">
                <a:latin typeface="Arial"/>
                <a:ea typeface="Arial"/>
                <a:cs typeface="Arial"/>
                <a:sym typeface="Arial"/>
              </a:defRPr>
            </a:pPr>
            <a:endParaRPr lang="en-US" sz="1500" dirty="0"/>
          </a:p>
          <a:p>
            <a:pPr>
              <a:buSzPct val="100000"/>
              <a:buFont typeface="Wingdings" charset="2"/>
              <a:buChar char="§"/>
              <a:defRPr sz="2400">
                <a:latin typeface="Arial"/>
                <a:ea typeface="Arial"/>
                <a:cs typeface="Arial"/>
                <a:sym typeface="Arial"/>
              </a:defRPr>
            </a:pPr>
            <a:r>
              <a:rPr lang="en-US" sz="1500" dirty="0"/>
              <a:t> Family physicians able to analyze: </a:t>
            </a:r>
          </a:p>
          <a:p>
            <a:pPr lvl="1">
              <a:buSzPct val="100000"/>
              <a:buFont typeface="Wingdings" charset="2"/>
              <a:buChar char="§"/>
              <a:defRPr sz="2400">
                <a:latin typeface="Arial"/>
                <a:ea typeface="Arial"/>
                <a:cs typeface="Arial"/>
                <a:sym typeface="Arial"/>
              </a:defRPr>
            </a:pPr>
            <a:r>
              <a:rPr lang="en-US" sz="1500" dirty="0"/>
              <a:t> an individual’s health </a:t>
            </a:r>
          </a:p>
          <a:p>
            <a:pPr lvl="1">
              <a:buSzPct val="100000"/>
              <a:buFont typeface="Wingdings" charset="2"/>
              <a:buChar char="§"/>
              <a:defRPr sz="2400">
                <a:latin typeface="Arial"/>
                <a:ea typeface="Arial"/>
                <a:cs typeface="Arial"/>
                <a:sym typeface="Arial"/>
              </a:defRPr>
            </a:pPr>
            <a:r>
              <a:rPr lang="en-US" sz="1500" dirty="0"/>
              <a:t> the family’s health, and in turn, the community’s health as well.  </a:t>
            </a:r>
          </a:p>
          <a:p>
            <a:pPr lvl="1">
              <a:buSzPct val="100000"/>
              <a:defRPr sz="2400">
                <a:latin typeface="Arial"/>
                <a:ea typeface="Arial"/>
                <a:cs typeface="Arial"/>
                <a:sym typeface="Arial"/>
              </a:defRPr>
            </a:pPr>
            <a:endParaRPr lang="en-US" sz="1500" dirty="0"/>
          </a:p>
          <a:p>
            <a:pPr>
              <a:buSzPct val="100000"/>
              <a:buFont typeface="Wingdings" charset="2"/>
              <a:buChar char="§"/>
              <a:defRPr sz="2400">
                <a:latin typeface="Arial"/>
                <a:ea typeface="Arial"/>
                <a:cs typeface="Arial"/>
                <a:sym typeface="Arial"/>
              </a:defRPr>
            </a:pPr>
            <a:r>
              <a:rPr lang="en-US" sz="1500" dirty="0"/>
              <a:t>  Efficient model for population health management </a:t>
            </a:r>
          </a:p>
          <a:p>
            <a:pPr>
              <a:buSzPct val="100000"/>
              <a:buFont typeface="Wingdings" charset="2"/>
              <a:buChar char="§"/>
              <a:defRPr sz="2400">
                <a:latin typeface="Arial"/>
                <a:ea typeface="Arial"/>
                <a:cs typeface="Arial"/>
                <a:sym typeface="Arial"/>
              </a:defRPr>
            </a:pPr>
            <a:r>
              <a:rPr lang="en-US" sz="1500" dirty="0"/>
              <a:t>  Enables family physicians to create </a:t>
            </a:r>
          </a:p>
          <a:p>
            <a:pPr lvl="1">
              <a:buSzPct val="100000"/>
              <a:buFont typeface="Wingdings" charset="2"/>
              <a:buChar char="§"/>
              <a:defRPr sz="2400">
                <a:latin typeface="Arial"/>
                <a:ea typeface="Arial"/>
                <a:cs typeface="Arial"/>
                <a:sym typeface="Arial"/>
              </a:defRPr>
            </a:pPr>
            <a:r>
              <a:rPr lang="en-US" sz="1500" dirty="0"/>
              <a:t> Annual Health Analysis Report for their designated health area </a:t>
            </a:r>
          </a:p>
          <a:p>
            <a:pPr lvl="1">
              <a:buSzPct val="100000"/>
              <a:buFont typeface="Wingdings" charset="2"/>
              <a:buChar char="§"/>
              <a:defRPr sz="2400">
                <a:latin typeface="Arial"/>
                <a:ea typeface="Arial"/>
                <a:cs typeface="Arial"/>
                <a:sym typeface="Arial"/>
              </a:defRPr>
            </a:pPr>
            <a:r>
              <a:rPr lang="en-US" sz="1500" dirty="0"/>
              <a:t> Action Plan to target major health and social concerns identified in the community.</a:t>
            </a:r>
          </a:p>
          <a:p>
            <a:pPr>
              <a:spcBef>
                <a:spcPct val="30000"/>
              </a:spcBef>
              <a:defRPr/>
            </a:pPr>
            <a:endParaRPr lang="en-US" sz="1500" dirty="0"/>
          </a:p>
          <a:p>
            <a:endParaRPr lang="en-US" sz="1500" dirty="0"/>
          </a:p>
          <a:p>
            <a:pPr>
              <a:buSzPct val="100000"/>
              <a:buFont typeface="Wingdings" charset="2"/>
              <a:buChar char="§"/>
              <a:defRPr sz="2400">
                <a:latin typeface="Arial"/>
                <a:ea typeface="Arial"/>
                <a:cs typeface="Arial"/>
                <a:sym typeface="Arial"/>
              </a:defRPr>
            </a:pPr>
            <a:endParaRPr lang="en-US" sz="15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5753100" cy="838200"/>
          </a:xfrm>
        </p:spPr>
        <p:txBody>
          <a:bodyPr/>
          <a:lstStyle/>
          <a:p>
            <a:pPr algn="ctr">
              <a:buNone/>
            </a:pPr>
            <a:r>
              <a:rPr lang="en-US" sz="3600" dirty="0">
                <a:latin typeface="+mj-lt"/>
              </a:rPr>
              <a:t>Maternal and Child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44</a:t>
            </a:fld>
            <a:endParaRPr lang="en-US"/>
          </a:p>
        </p:txBody>
      </p:sp>
      <p:pic>
        <p:nvPicPr>
          <p:cNvPr id="6" name="Picture 5" descr="Cuba charts2.JPG"/>
          <p:cNvPicPr>
            <a:picLocks noChangeAspect="1"/>
          </p:cNvPicPr>
          <p:nvPr/>
        </p:nvPicPr>
        <p:blipFill>
          <a:blip r:embed="rId2"/>
          <a:srcRect l="6055" t="14800" r="1163" b="1522"/>
          <a:stretch>
            <a:fillRect/>
          </a:stretch>
        </p:blipFill>
        <p:spPr>
          <a:xfrm>
            <a:off x="228600" y="1219200"/>
            <a:ext cx="8711785" cy="44196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5753100" cy="838200"/>
          </a:xfrm>
        </p:spPr>
        <p:txBody>
          <a:bodyPr/>
          <a:lstStyle/>
          <a:p>
            <a:pPr algn="ctr">
              <a:buNone/>
            </a:pPr>
            <a:r>
              <a:rPr lang="en-US" sz="3600" dirty="0">
                <a:latin typeface="+mj-lt"/>
              </a:rPr>
              <a:t>Pediatric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45</a:t>
            </a:fld>
            <a:endParaRPr lang="en-US"/>
          </a:p>
        </p:txBody>
      </p:sp>
      <p:pic>
        <p:nvPicPr>
          <p:cNvPr id="7" name="Picture 6" descr="IMG_3437.JPG"/>
          <p:cNvPicPr>
            <a:picLocks noChangeAspect="1"/>
          </p:cNvPicPr>
          <p:nvPr/>
        </p:nvPicPr>
        <p:blipFill>
          <a:blip r:embed="rId3"/>
          <a:stretch>
            <a:fillRect/>
          </a:stretch>
        </p:blipFill>
        <p:spPr>
          <a:xfrm>
            <a:off x="14885290" y="15720323"/>
            <a:ext cx="3500936" cy="3195432"/>
          </a:xfrm>
          <a:prstGeom prst="rect">
            <a:avLst/>
          </a:prstGeom>
          <a:ln w="19050" cap="flat" cmpd="sng" algn="ctr">
            <a:solidFill>
              <a:schemeClr val="tx1"/>
            </a:solidFill>
            <a:prstDash val="solid"/>
            <a:round/>
            <a:headEnd type="none" w="med" len="med"/>
            <a:tailEnd type="none" w="med" len="med"/>
          </a:ln>
        </p:spPr>
      </p:pic>
      <p:pic>
        <p:nvPicPr>
          <p:cNvPr id="8" name="Picture 7" descr="IMG_3437.JPG"/>
          <p:cNvPicPr>
            <a:picLocks noChangeAspect="1"/>
          </p:cNvPicPr>
          <p:nvPr/>
        </p:nvPicPr>
        <p:blipFill>
          <a:blip r:embed="rId4"/>
          <a:stretch>
            <a:fillRect/>
          </a:stretch>
        </p:blipFill>
        <p:spPr>
          <a:xfrm>
            <a:off x="228600" y="974486"/>
            <a:ext cx="3886200" cy="4969114"/>
          </a:xfrm>
          <a:prstGeom prst="rect">
            <a:avLst/>
          </a:prstGeom>
          <a:ln w="19050" cap="flat" cmpd="sng" algn="ctr">
            <a:solidFill>
              <a:schemeClr val="tx1"/>
            </a:solidFill>
            <a:prstDash val="solid"/>
            <a:round/>
            <a:headEnd type="none" w="med" len="med"/>
            <a:tailEnd type="none" w="med" len="med"/>
          </a:ln>
        </p:spPr>
      </p:pic>
      <p:sp>
        <p:nvSpPr>
          <p:cNvPr id="9" name="TextBox 8"/>
          <p:cNvSpPr txBox="1"/>
          <p:nvPr/>
        </p:nvSpPr>
        <p:spPr>
          <a:xfrm>
            <a:off x="4267200" y="914400"/>
            <a:ext cx="4572000" cy="2262158"/>
          </a:xfrm>
          <a:prstGeom prst="rect">
            <a:avLst/>
          </a:prstGeom>
          <a:noFill/>
        </p:spPr>
        <p:txBody>
          <a:bodyPr wrap="square" rtlCol="0">
            <a:spAutoFit/>
          </a:bodyPr>
          <a:lstStyle/>
          <a:p>
            <a:pPr>
              <a:spcAft>
                <a:spcPts val="600"/>
              </a:spcAft>
              <a:buFont typeface="Wingdings" charset="2"/>
              <a:buChar char="§"/>
            </a:pPr>
            <a:r>
              <a:rPr lang="en-US" sz="1400" dirty="0"/>
              <a:t> Cuba has an infant mortality rate of 4.0, comparable to or better than many industrialized nations. </a:t>
            </a:r>
          </a:p>
          <a:p>
            <a:pPr>
              <a:spcAft>
                <a:spcPts val="600"/>
              </a:spcAft>
              <a:buFont typeface="Wingdings" charset="2"/>
              <a:buChar char="§"/>
            </a:pPr>
            <a:r>
              <a:rPr lang="en-US" sz="1400" dirty="0"/>
              <a:t>Vaccination coverage is 100% (or nearly 100%) for indicated vaccines for pediatric population </a:t>
            </a:r>
          </a:p>
          <a:p>
            <a:pPr>
              <a:spcAft>
                <a:spcPts val="600"/>
              </a:spcAft>
              <a:buFont typeface="Wingdings" charset="2"/>
              <a:buChar char="§"/>
            </a:pPr>
            <a:r>
              <a:rPr lang="en-US" sz="1400" dirty="0"/>
              <a:t> Emphasis on infant, child and adolescent health – ensure adequate health education, anticipatory guidance and close follow-up for pediatric population.  </a:t>
            </a:r>
          </a:p>
          <a:p>
            <a:pPr>
              <a:buFont typeface="Wingdings" charset="2"/>
              <a:buChar char="§"/>
            </a:pPr>
            <a:r>
              <a:rPr lang="en-US" sz="1400" dirty="0"/>
              <a:t> Well-child checks every month - close monitoring to ensure all patients are up to date on visits and vaccines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5753100" cy="838200"/>
          </a:xfrm>
        </p:spPr>
        <p:txBody>
          <a:bodyPr/>
          <a:lstStyle/>
          <a:p>
            <a:pPr algn="ctr">
              <a:buNone/>
            </a:pPr>
            <a:r>
              <a:rPr lang="en-US" sz="3600" dirty="0">
                <a:latin typeface="+mj-lt"/>
              </a:rPr>
              <a:t>Vaccination Program</a:t>
            </a:r>
          </a:p>
        </p:txBody>
      </p:sp>
      <p:sp>
        <p:nvSpPr>
          <p:cNvPr id="4" name="Slide Number Placeholder 3"/>
          <p:cNvSpPr>
            <a:spLocks noGrp="1"/>
          </p:cNvSpPr>
          <p:nvPr>
            <p:ph type="sldNum" sz="quarter" idx="10"/>
          </p:nvPr>
        </p:nvSpPr>
        <p:spPr/>
        <p:txBody>
          <a:bodyPr/>
          <a:lstStyle/>
          <a:p>
            <a:fld id="{BF25531C-F3B7-4618-9A07-E14445AD441B}" type="slidenum">
              <a:rPr lang="en-US" smtClean="0"/>
              <a:pPr/>
              <a:t>46</a:t>
            </a:fld>
            <a:endParaRPr lang="en-US"/>
          </a:p>
        </p:txBody>
      </p:sp>
      <p:pic>
        <p:nvPicPr>
          <p:cNvPr id="5" name="Picture 4" descr="Cuba charts6.jpg"/>
          <p:cNvPicPr>
            <a:picLocks noChangeAspect="1"/>
          </p:cNvPicPr>
          <p:nvPr/>
        </p:nvPicPr>
        <p:blipFill>
          <a:blip r:embed="rId3"/>
          <a:srcRect l="21019" t="15556" r="25277" b="10370"/>
          <a:stretch>
            <a:fillRect/>
          </a:stretch>
        </p:blipFill>
        <p:spPr>
          <a:xfrm rot="5400000">
            <a:off x="4762500" y="1790700"/>
            <a:ext cx="4419600" cy="3429000"/>
          </a:xfrm>
          <a:prstGeom prst="rect">
            <a:avLst/>
          </a:prstGeom>
          <a:ln>
            <a:solidFill>
              <a:schemeClr val="tx1"/>
            </a:solidFill>
          </a:ln>
        </p:spPr>
      </p:pic>
      <p:pic>
        <p:nvPicPr>
          <p:cNvPr id="7" name="Picture 6" descr="IMG_3437.JPG"/>
          <p:cNvPicPr>
            <a:picLocks noChangeAspect="1"/>
          </p:cNvPicPr>
          <p:nvPr/>
        </p:nvPicPr>
        <p:blipFill>
          <a:blip r:embed="rId4"/>
          <a:stretch>
            <a:fillRect/>
          </a:stretch>
        </p:blipFill>
        <p:spPr>
          <a:xfrm>
            <a:off x="14885290" y="15720323"/>
            <a:ext cx="3500936" cy="3195432"/>
          </a:xfrm>
          <a:prstGeom prst="rect">
            <a:avLst/>
          </a:prstGeom>
          <a:ln w="19050" cap="flat" cmpd="sng" algn="ctr">
            <a:solidFill>
              <a:schemeClr val="tx1"/>
            </a:solidFill>
            <a:prstDash val="solid"/>
            <a:round/>
            <a:headEnd type="none" w="med" len="med"/>
            <a:tailEnd type="none" w="med" len="med"/>
          </a:ln>
        </p:spPr>
      </p:pic>
      <p:pic>
        <p:nvPicPr>
          <p:cNvPr id="8" name="Picture 7" descr="IMG_3437.JPG"/>
          <p:cNvPicPr>
            <a:picLocks noChangeAspect="1"/>
          </p:cNvPicPr>
          <p:nvPr/>
        </p:nvPicPr>
        <p:blipFill>
          <a:blip r:embed="rId4"/>
          <a:stretch>
            <a:fillRect/>
          </a:stretch>
        </p:blipFill>
        <p:spPr>
          <a:xfrm>
            <a:off x="228599" y="1295400"/>
            <a:ext cx="4842143" cy="4419600"/>
          </a:xfrm>
          <a:prstGeom prst="rect">
            <a:avLst/>
          </a:prstGeom>
          <a:ln w="19050" cap="flat" cmpd="sng" algn="ctr">
            <a:solidFill>
              <a:schemeClr val="tx1"/>
            </a:solidFill>
            <a:prstDash val="solid"/>
            <a:round/>
            <a:headEnd type="none" w="med" len="med"/>
            <a:tailEnd type="none" w="med" len="me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5753100" cy="838200"/>
          </a:xfrm>
        </p:spPr>
        <p:txBody>
          <a:bodyPr/>
          <a:lstStyle/>
          <a:p>
            <a:pPr algn="ctr">
              <a:buNone/>
            </a:pPr>
            <a:r>
              <a:rPr lang="en-US" sz="3600" dirty="0">
                <a:latin typeface="+mj-lt"/>
              </a:rPr>
              <a:t>Pediatric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47</a:t>
            </a:fld>
            <a:endParaRPr lang="en-US"/>
          </a:p>
        </p:txBody>
      </p:sp>
      <p:pic>
        <p:nvPicPr>
          <p:cNvPr id="7" name="Picture 6" descr="Cuba Peds Card3.jpg"/>
          <p:cNvPicPr>
            <a:picLocks noChangeAspect="1"/>
          </p:cNvPicPr>
          <p:nvPr/>
        </p:nvPicPr>
        <p:blipFill>
          <a:blip r:embed="rId3"/>
          <a:stretch>
            <a:fillRect/>
          </a:stretch>
        </p:blipFill>
        <p:spPr>
          <a:xfrm>
            <a:off x="322522" y="1219200"/>
            <a:ext cx="8364278" cy="44958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0"/>
            <a:ext cx="5753100" cy="838200"/>
          </a:xfrm>
        </p:spPr>
        <p:txBody>
          <a:bodyPr/>
          <a:lstStyle/>
          <a:p>
            <a:pPr algn="ctr">
              <a:buNone/>
            </a:pPr>
            <a:r>
              <a:rPr lang="en-US" sz="3600" dirty="0">
                <a:latin typeface="+mj-lt"/>
              </a:rPr>
              <a:t>Pediatric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48</a:t>
            </a:fld>
            <a:endParaRPr lang="en-US"/>
          </a:p>
        </p:txBody>
      </p:sp>
      <p:pic>
        <p:nvPicPr>
          <p:cNvPr id="5" name="Picture 4" descr="Cuba Peds Card1.jpg"/>
          <p:cNvPicPr>
            <a:picLocks noChangeAspect="1"/>
          </p:cNvPicPr>
          <p:nvPr/>
        </p:nvPicPr>
        <p:blipFill>
          <a:blip r:embed="rId3"/>
          <a:stretch>
            <a:fillRect/>
          </a:stretch>
        </p:blipFill>
        <p:spPr>
          <a:xfrm>
            <a:off x="228600" y="1447800"/>
            <a:ext cx="8552216" cy="42672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76200"/>
            <a:ext cx="5753100" cy="838200"/>
          </a:xfrm>
        </p:spPr>
        <p:txBody>
          <a:bodyPr/>
          <a:lstStyle/>
          <a:p>
            <a:pPr algn="ctr">
              <a:buNone/>
            </a:pPr>
            <a:r>
              <a:rPr lang="en-US" sz="3600" dirty="0">
                <a:latin typeface="+mj-lt"/>
              </a:rPr>
              <a:t>Maternal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49</a:t>
            </a:fld>
            <a:endParaRPr lang="en-US"/>
          </a:p>
        </p:txBody>
      </p:sp>
      <p:pic>
        <p:nvPicPr>
          <p:cNvPr id="5" name="IMG_3413.jpeg"/>
          <p:cNvPicPr>
            <a:picLocks noChangeAspect="1"/>
          </p:cNvPicPr>
          <p:nvPr/>
        </p:nvPicPr>
        <p:blipFill>
          <a:blip r:embed="rId2">
            <a:extLst/>
          </a:blip>
          <a:srcRect l="7640" t="32812" r="20667" b="12081"/>
          <a:stretch>
            <a:fillRect/>
          </a:stretch>
        </p:blipFill>
        <p:spPr>
          <a:xfrm>
            <a:off x="16002000" y="26289000"/>
            <a:ext cx="4800600" cy="2767523"/>
          </a:xfrm>
          <a:prstGeom prst="rect">
            <a:avLst/>
          </a:prstGeom>
          <a:ln w="12700">
            <a:solidFill>
              <a:schemeClr val="tx1"/>
            </a:solidFill>
            <a:miter lim="400000"/>
          </a:ln>
        </p:spPr>
      </p:pic>
      <p:sp>
        <p:nvSpPr>
          <p:cNvPr id="11" name="TextBox 10"/>
          <p:cNvSpPr txBox="1"/>
          <p:nvPr/>
        </p:nvSpPr>
        <p:spPr>
          <a:xfrm>
            <a:off x="3810000" y="1524000"/>
            <a:ext cx="5029200" cy="2585323"/>
          </a:xfrm>
          <a:prstGeom prst="rect">
            <a:avLst/>
          </a:prstGeom>
          <a:noFill/>
        </p:spPr>
        <p:txBody>
          <a:bodyPr wrap="square" rtlCol="0">
            <a:spAutoFit/>
          </a:bodyPr>
          <a:lstStyle/>
          <a:p>
            <a:pPr>
              <a:buFont typeface="Wingdings" charset="2"/>
              <a:buChar char="§"/>
            </a:pPr>
            <a:r>
              <a:rPr lang="en-US" dirty="0"/>
              <a:t> In June 2015, Cuba became first country in the world to receive validation from WHO that it had eliminated mother-to-child transmission of HIV and syphilis </a:t>
            </a:r>
          </a:p>
          <a:p>
            <a:pPr>
              <a:buFont typeface="Wingdings" charset="2"/>
              <a:buChar char="§"/>
            </a:pPr>
            <a:endParaRPr lang="en-US" dirty="0"/>
          </a:p>
          <a:p>
            <a:pPr>
              <a:buFont typeface="Wingdings" charset="2"/>
              <a:buChar char="§"/>
            </a:pPr>
            <a:r>
              <a:rPr lang="en-US" dirty="0"/>
              <a:t> Milestones such as this highlight the success of Cuba’s maternal health program, due in large part to the major emphasis Cuba places on maternal health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 y="0"/>
            <a:ext cx="8915400" cy="1143000"/>
          </a:xfrm>
        </p:spPr>
        <p:txBody>
          <a:bodyPr/>
          <a:lstStyle/>
          <a:p>
            <a:pPr eaLnBrk="1" hangingPunct="1">
              <a:defRPr/>
            </a:pPr>
            <a:r>
              <a:rPr lang="en-US" dirty="0"/>
              <a:t>Cuban National Health Indicators</a:t>
            </a:r>
          </a:p>
        </p:txBody>
      </p:sp>
      <p:sp>
        <p:nvSpPr>
          <p:cNvPr id="21507" name="Rectangle 3"/>
          <p:cNvSpPr>
            <a:spLocks noGrp="1" noChangeArrowheads="1"/>
          </p:cNvSpPr>
          <p:nvPr>
            <p:ph type="body" idx="1"/>
          </p:nvPr>
        </p:nvSpPr>
        <p:spPr>
          <a:xfrm>
            <a:off x="533400" y="1143000"/>
            <a:ext cx="8001000" cy="4114800"/>
          </a:xfrm>
          <a:solidFill>
            <a:srgbClr val="F8F8F8"/>
          </a:solidFill>
        </p:spPr>
        <p:txBody>
          <a:bodyPr/>
          <a:lstStyle/>
          <a:p>
            <a:pPr>
              <a:lnSpc>
                <a:spcPct val="90000"/>
              </a:lnSpc>
              <a:spcBef>
                <a:spcPct val="0"/>
              </a:spcBef>
              <a:buNone/>
              <a:defRPr/>
            </a:pPr>
            <a:r>
              <a:rPr lang="es-ES_tradnl" sz="2000" b="1" dirty="0" err="1">
                <a:latin typeface="Arial"/>
                <a:cs typeface="Arial"/>
              </a:rPr>
              <a:t>Population</a:t>
            </a:r>
            <a:r>
              <a:rPr lang="es-ES_tradnl" sz="2000" b="1" dirty="0">
                <a:latin typeface="Arial"/>
                <a:cs typeface="Arial"/>
              </a:rPr>
              <a:t>: </a:t>
            </a:r>
            <a:r>
              <a:rPr lang="en-US" sz="2000" b="1" dirty="0">
                <a:cs typeface="Arial"/>
              </a:rPr>
              <a:t>11, 239, 114</a:t>
            </a:r>
            <a:endParaRPr lang="es-ES_tradnl" sz="2000" b="1" dirty="0">
              <a:latin typeface="Arial"/>
              <a:cs typeface="Arial"/>
            </a:endParaRPr>
          </a:p>
          <a:p>
            <a:pPr eaLnBrk="1" hangingPunct="1">
              <a:lnSpc>
                <a:spcPct val="90000"/>
              </a:lnSpc>
              <a:spcBef>
                <a:spcPct val="0"/>
              </a:spcBef>
              <a:buFont typeface="Wingdings" pitchFamily="80" charset="2"/>
              <a:buNone/>
              <a:defRPr/>
            </a:pPr>
            <a:endParaRPr lang="es-ES_tradnl" sz="2000" b="1" dirty="0">
              <a:latin typeface="Arial"/>
              <a:cs typeface="Arial"/>
            </a:endParaRPr>
          </a:p>
          <a:p>
            <a:pPr eaLnBrk="1" hangingPunct="1">
              <a:lnSpc>
                <a:spcPct val="90000"/>
              </a:lnSpc>
              <a:spcBef>
                <a:spcPct val="0"/>
              </a:spcBef>
              <a:buFont typeface="Wingdings" pitchFamily="80" charset="2"/>
              <a:buNone/>
              <a:defRPr/>
            </a:pPr>
            <a:r>
              <a:rPr lang="es-ES_tradnl" sz="2000" b="1" dirty="0" err="1">
                <a:latin typeface="Arial"/>
                <a:cs typeface="Arial"/>
              </a:rPr>
              <a:t>Birth</a:t>
            </a:r>
            <a:r>
              <a:rPr lang="es-ES_tradnl" sz="2000" b="1" dirty="0">
                <a:latin typeface="Arial"/>
                <a:cs typeface="Arial"/>
              </a:rPr>
              <a:t> </a:t>
            </a:r>
            <a:r>
              <a:rPr lang="es-ES_tradnl" sz="2000" b="1" dirty="0" err="1">
                <a:latin typeface="Arial"/>
                <a:cs typeface="Arial"/>
              </a:rPr>
              <a:t>rate</a:t>
            </a:r>
            <a:r>
              <a:rPr lang="es-ES_tradnl" sz="2000" b="1" dirty="0">
                <a:latin typeface="Arial"/>
                <a:cs typeface="Arial"/>
              </a:rPr>
              <a:t>: 10.4 per 1000</a:t>
            </a:r>
          </a:p>
          <a:p>
            <a:pPr eaLnBrk="1" hangingPunct="1">
              <a:lnSpc>
                <a:spcPct val="90000"/>
              </a:lnSpc>
              <a:spcBef>
                <a:spcPct val="0"/>
              </a:spcBef>
              <a:buFont typeface="Wingdings" pitchFamily="80" charset="2"/>
              <a:buNone/>
              <a:defRPr/>
            </a:pPr>
            <a:endParaRPr lang="es-ES_tradnl" sz="2000" b="1" dirty="0">
              <a:latin typeface="Arial"/>
              <a:cs typeface="Arial"/>
            </a:endParaRPr>
          </a:p>
          <a:p>
            <a:pPr eaLnBrk="1" hangingPunct="1">
              <a:lnSpc>
                <a:spcPct val="90000"/>
              </a:lnSpc>
              <a:spcBef>
                <a:spcPct val="0"/>
              </a:spcBef>
              <a:buFont typeface="Wingdings" pitchFamily="80" charset="2"/>
              <a:buNone/>
              <a:defRPr/>
            </a:pPr>
            <a:r>
              <a:rPr lang="es-ES_tradnl" sz="2000" b="1" dirty="0" err="1">
                <a:latin typeface="Arial"/>
                <a:cs typeface="Arial"/>
              </a:rPr>
              <a:t>Life</a:t>
            </a:r>
            <a:r>
              <a:rPr lang="es-ES_tradnl" sz="2000" b="1" dirty="0">
                <a:latin typeface="Arial"/>
                <a:cs typeface="Arial"/>
              </a:rPr>
              <a:t> </a:t>
            </a:r>
            <a:r>
              <a:rPr lang="es-ES_tradnl" sz="2000" b="1" dirty="0" err="1">
                <a:latin typeface="Arial"/>
                <a:cs typeface="Arial"/>
              </a:rPr>
              <a:t>expectancy</a:t>
            </a:r>
            <a:r>
              <a:rPr lang="es-ES_tradnl" sz="2000" b="1" dirty="0">
                <a:latin typeface="Arial"/>
                <a:cs typeface="Arial"/>
              </a:rPr>
              <a:t>: 78.45 </a:t>
            </a:r>
            <a:r>
              <a:rPr lang="es-ES_tradnl" sz="2000" b="1" dirty="0" err="1">
                <a:latin typeface="Arial"/>
                <a:cs typeface="Arial"/>
              </a:rPr>
              <a:t>years</a:t>
            </a:r>
            <a:endParaRPr lang="es-ES_tradnl" sz="2000" b="1" dirty="0">
              <a:latin typeface="Arial"/>
              <a:cs typeface="Arial"/>
            </a:endParaRPr>
          </a:p>
          <a:p>
            <a:pPr eaLnBrk="1" hangingPunct="1">
              <a:lnSpc>
                <a:spcPct val="90000"/>
              </a:lnSpc>
              <a:spcBef>
                <a:spcPct val="0"/>
              </a:spcBef>
              <a:buFont typeface="Wingdings" pitchFamily="80" charset="2"/>
              <a:buNone/>
              <a:defRPr/>
            </a:pPr>
            <a:r>
              <a:rPr lang="es-ES_tradnl" sz="2000" b="1" dirty="0">
                <a:latin typeface="Arial"/>
                <a:cs typeface="Arial"/>
              </a:rPr>
              <a:t> </a:t>
            </a:r>
          </a:p>
          <a:p>
            <a:pPr eaLnBrk="1" hangingPunct="1">
              <a:lnSpc>
                <a:spcPct val="90000"/>
              </a:lnSpc>
              <a:spcBef>
                <a:spcPct val="0"/>
              </a:spcBef>
              <a:buFont typeface="Wingdings" pitchFamily="80" charset="2"/>
              <a:buNone/>
              <a:defRPr/>
            </a:pPr>
            <a:r>
              <a:rPr lang="es-ES_tradnl" sz="2000" b="1" dirty="0" err="1">
                <a:solidFill>
                  <a:schemeClr val="accent4"/>
                </a:solidFill>
                <a:latin typeface="Arial"/>
                <a:cs typeface="Arial"/>
              </a:rPr>
              <a:t>Infant</a:t>
            </a:r>
            <a:r>
              <a:rPr lang="es-ES_tradnl" sz="2000" b="1" dirty="0">
                <a:solidFill>
                  <a:schemeClr val="accent4"/>
                </a:solidFill>
                <a:latin typeface="Arial"/>
                <a:cs typeface="Arial"/>
              </a:rPr>
              <a:t> </a:t>
            </a:r>
            <a:r>
              <a:rPr lang="es-ES_tradnl" sz="2000" b="1" dirty="0" err="1">
                <a:solidFill>
                  <a:schemeClr val="accent4"/>
                </a:solidFill>
                <a:latin typeface="Arial"/>
                <a:cs typeface="Arial"/>
              </a:rPr>
              <a:t>mortality</a:t>
            </a:r>
            <a:r>
              <a:rPr lang="es-ES_tradnl" sz="2000" b="1" dirty="0">
                <a:solidFill>
                  <a:schemeClr val="accent4"/>
                </a:solidFill>
                <a:latin typeface="Arial"/>
                <a:cs typeface="Arial"/>
              </a:rPr>
              <a:t> </a:t>
            </a:r>
            <a:r>
              <a:rPr lang="es-ES_tradnl" sz="2000" b="1" dirty="0" err="1">
                <a:solidFill>
                  <a:schemeClr val="accent4"/>
                </a:solidFill>
                <a:latin typeface="Arial"/>
                <a:cs typeface="Arial"/>
              </a:rPr>
              <a:t>rate</a:t>
            </a:r>
            <a:r>
              <a:rPr lang="es-ES_tradnl" sz="2000" b="1" dirty="0">
                <a:solidFill>
                  <a:schemeClr val="accent4"/>
                </a:solidFill>
                <a:latin typeface="Arial"/>
                <a:cs typeface="Arial"/>
              </a:rPr>
              <a:t>: 4.3 </a:t>
            </a:r>
            <a:r>
              <a:rPr lang="es-ES_tradnl" sz="2000" b="1" dirty="0">
                <a:latin typeface="Arial"/>
                <a:cs typeface="Arial"/>
              </a:rPr>
              <a:t>per 1000</a:t>
            </a:r>
          </a:p>
          <a:p>
            <a:pPr eaLnBrk="1" hangingPunct="1">
              <a:lnSpc>
                <a:spcPct val="90000"/>
              </a:lnSpc>
              <a:spcBef>
                <a:spcPct val="0"/>
              </a:spcBef>
              <a:buFont typeface="Wingdings" pitchFamily="80" charset="2"/>
              <a:buNone/>
              <a:defRPr/>
            </a:pPr>
            <a:r>
              <a:rPr lang="es-ES_tradnl" sz="2000" b="1" dirty="0">
                <a:latin typeface="Arial"/>
                <a:cs typeface="Arial"/>
              </a:rPr>
              <a:t> </a:t>
            </a:r>
          </a:p>
          <a:p>
            <a:pPr>
              <a:lnSpc>
                <a:spcPct val="90000"/>
              </a:lnSpc>
              <a:spcBef>
                <a:spcPct val="0"/>
              </a:spcBef>
              <a:buNone/>
              <a:defRPr/>
            </a:pPr>
            <a:r>
              <a:rPr lang="es-ES_tradnl" sz="2000" b="1" dirty="0">
                <a:latin typeface="Arial"/>
                <a:cs typeface="Arial"/>
              </a:rPr>
              <a:t>Total # </a:t>
            </a:r>
            <a:r>
              <a:rPr lang="es-ES_tradnl" sz="2000" b="1" dirty="0" err="1">
                <a:latin typeface="Arial"/>
                <a:cs typeface="Arial"/>
              </a:rPr>
              <a:t>doctors</a:t>
            </a:r>
            <a:r>
              <a:rPr lang="es-ES_tradnl" sz="2000" b="1" dirty="0">
                <a:latin typeface="Arial"/>
                <a:cs typeface="Arial"/>
              </a:rPr>
              <a:t>: </a:t>
            </a:r>
            <a:r>
              <a:rPr lang="en-US" sz="2000" b="1" dirty="0">
                <a:cs typeface="Arial"/>
              </a:rPr>
              <a:t>90,161</a:t>
            </a:r>
            <a:r>
              <a:rPr lang="es-ES_tradnl" sz="2000" b="1" dirty="0">
                <a:latin typeface="Arial"/>
                <a:cs typeface="Arial"/>
              </a:rPr>
              <a:t> (80.2 </a:t>
            </a:r>
            <a:r>
              <a:rPr lang="es-ES_tradnl" sz="2000" b="1" dirty="0" err="1">
                <a:latin typeface="Arial"/>
                <a:cs typeface="Arial"/>
              </a:rPr>
              <a:t>per</a:t>
            </a:r>
            <a:r>
              <a:rPr lang="es-ES_tradnl" sz="2000" b="1" dirty="0">
                <a:latin typeface="Arial"/>
                <a:cs typeface="Arial"/>
              </a:rPr>
              <a:t> 10,000 </a:t>
            </a:r>
            <a:r>
              <a:rPr lang="es-ES_tradnl" sz="2000" b="1" dirty="0" err="1">
                <a:latin typeface="Arial"/>
                <a:cs typeface="Arial"/>
              </a:rPr>
              <a:t>inhabitants</a:t>
            </a:r>
            <a:r>
              <a:rPr lang="es-ES_tradnl" sz="2000" b="1" dirty="0">
                <a:latin typeface="Arial"/>
                <a:cs typeface="Arial"/>
              </a:rPr>
              <a:t>)</a:t>
            </a:r>
          </a:p>
          <a:p>
            <a:pPr>
              <a:lnSpc>
                <a:spcPct val="90000"/>
              </a:lnSpc>
              <a:spcBef>
                <a:spcPct val="0"/>
              </a:spcBef>
              <a:buNone/>
              <a:defRPr/>
            </a:pPr>
            <a:endParaRPr lang="es-ES_tradnl" sz="2000" b="1" dirty="0">
              <a:cs typeface="Arial"/>
            </a:endParaRPr>
          </a:p>
          <a:p>
            <a:pPr>
              <a:lnSpc>
                <a:spcPct val="90000"/>
              </a:lnSpc>
              <a:spcBef>
                <a:spcPct val="0"/>
              </a:spcBef>
              <a:buNone/>
              <a:defRPr/>
            </a:pPr>
            <a:r>
              <a:rPr lang="es-ES_tradnl" sz="2000" b="1" dirty="0">
                <a:cs typeface="Arial"/>
              </a:rPr>
              <a:t>Total # </a:t>
            </a:r>
            <a:r>
              <a:rPr lang="es-ES_tradnl" sz="2000" b="1" dirty="0" err="1">
                <a:cs typeface="Arial"/>
              </a:rPr>
              <a:t>family</a:t>
            </a:r>
            <a:r>
              <a:rPr lang="es-ES_tradnl" sz="2000" b="1" dirty="0">
                <a:cs typeface="Arial"/>
              </a:rPr>
              <a:t> </a:t>
            </a:r>
            <a:r>
              <a:rPr lang="es-ES_tradnl" sz="2000" b="1" dirty="0" err="1">
                <a:cs typeface="Arial"/>
              </a:rPr>
              <a:t>doctors</a:t>
            </a:r>
            <a:r>
              <a:rPr lang="es-ES_tradnl" sz="2000" b="1" dirty="0">
                <a:cs typeface="Arial"/>
              </a:rPr>
              <a:t>: </a:t>
            </a:r>
            <a:r>
              <a:rPr lang="en-US" sz="2000" b="1" dirty="0">
                <a:cs typeface="Arial"/>
              </a:rPr>
              <a:t>46, 302</a:t>
            </a:r>
            <a:r>
              <a:rPr lang="es-ES_tradnl" sz="2000" b="1" dirty="0">
                <a:cs typeface="Arial"/>
              </a:rPr>
              <a:t> (51% </a:t>
            </a:r>
            <a:r>
              <a:rPr lang="es-ES_tradnl" sz="2000" b="1" dirty="0" err="1">
                <a:cs typeface="Arial"/>
              </a:rPr>
              <a:t>of</a:t>
            </a:r>
            <a:r>
              <a:rPr lang="es-ES_tradnl" sz="2000" b="1" dirty="0">
                <a:cs typeface="Arial"/>
              </a:rPr>
              <a:t> total # </a:t>
            </a:r>
            <a:r>
              <a:rPr lang="es-ES_tradnl" sz="2000" b="1" dirty="0" err="1">
                <a:cs typeface="Arial"/>
              </a:rPr>
              <a:t>doctors</a:t>
            </a:r>
            <a:r>
              <a:rPr lang="es-ES_tradnl" sz="2000" b="1" dirty="0">
                <a:cs typeface="Arial"/>
              </a:rPr>
              <a:t>)</a:t>
            </a:r>
          </a:p>
          <a:p>
            <a:pPr eaLnBrk="1" hangingPunct="1">
              <a:lnSpc>
                <a:spcPct val="90000"/>
              </a:lnSpc>
              <a:spcBef>
                <a:spcPct val="0"/>
              </a:spcBef>
              <a:buFont typeface="Wingdings" pitchFamily="80" charset="2"/>
              <a:buNone/>
              <a:defRPr/>
            </a:pPr>
            <a:endParaRPr lang="es-ES_tradnl" sz="2000" b="1" dirty="0">
              <a:latin typeface="Arial"/>
              <a:cs typeface="Arial"/>
            </a:endParaRPr>
          </a:p>
          <a:p>
            <a:pPr eaLnBrk="1" hangingPunct="1">
              <a:lnSpc>
                <a:spcPct val="90000"/>
              </a:lnSpc>
              <a:spcBef>
                <a:spcPct val="0"/>
              </a:spcBef>
              <a:buFont typeface="Wingdings" pitchFamily="80" charset="2"/>
              <a:buNone/>
              <a:defRPr/>
            </a:pPr>
            <a:r>
              <a:rPr lang="es-ES_tradnl" sz="2000" b="1" dirty="0">
                <a:latin typeface="Arial"/>
                <a:cs typeface="Arial"/>
              </a:rPr>
              <a:t>Ratio </a:t>
            </a:r>
            <a:r>
              <a:rPr lang="es-ES_tradnl" sz="2000" b="1" dirty="0" err="1">
                <a:latin typeface="Arial"/>
                <a:cs typeface="Arial"/>
              </a:rPr>
              <a:t>doctors</a:t>
            </a:r>
            <a:r>
              <a:rPr lang="es-ES_tradnl" sz="2000" b="1" dirty="0">
                <a:latin typeface="Arial"/>
                <a:cs typeface="Arial"/>
              </a:rPr>
              <a:t>-</a:t>
            </a:r>
            <a:r>
              <a:rPr lang="es-ES_tradnl" sz="2000" b="1" dirty="0" err="1">
                <a:latin typeface="Arial"/>
                <a:cs typeface="Arial"/>
              </a:rPr>
              <a:t>inhabitants</a:t>
            </a:r>
            <a:r>
              <a:rPr lang="es-ES_tradnl" sz="2000" b="1" dirty="0">
                <a:latin typeface="Arial"/>
                <a:cs typeface="Arial"/>
              </a:rPr>
              <a:t>: 1:124</a:t>
            </a:r>
          </a:p>
          <a:p>
            <a:pPr eaLnBrk="1" hangingPunct="1">
              <a:lnSpc>
                <a:spcPct val="90000"/>
              </a:lnSpc>
              <a:spcBef>
                <a:spcPct val="0"/>
              </a:spcBef>
              <a:buFont typeface="Wingdings" pitchFamily="80" charset="2"/>
              <a:buNone/>
              <a:defRPr/>
            </a:pPr>
            <a:endParaRPr lang="es-ES_tradnl" sz="2000" b="1" dirty="0">
              <a:latin typeface="Arial"/>
              <a:cs typeface="Arial"/>
            </a:endParaRPr>
          </a:p>
          <a:p>
            <a:pPr eaLnBrk="1" hangingPunct="1">
              <a:lnSpc>
                <a:spcPct val="90000"/>
              </a:lnSpc>
              <a:buFont typeface="Wingdings" pitchFamily="80" charset="2"/>
              <a:buChar char="§"/>
              <a:defRPr/>
            </a:pPr>
            <a:endParaRPr lang="en-US" sz="2800" dirty="0">
              <a:latin typeface="Arial"/>
              <a:cs typeface="Arial"/>
            </a:endParaRPr>
          </a:p>
        </p:txBody>
      </p:sp>
      <p:sp>
        <p:nvSpPr>
          <p:cNvPr id="4" name="TextBox 3"/>
          <p:cNvSpPr txBox="1"/>
          <p:nvPr/>
        </p:nvSpPr>
        <p:spPr>
          <a:xfrm>
            <a:off x="381000" y="5635823"/>
            <a:ext cx="8305800" cy="307777"/>
          </a:xfrm>
          <a:prstGeom prst="rect">
            <a:avLst/>
          </a:prstGeom>
          <a:noFill/>
        </p:spPr>
        <p:txBody>
          <a:bodyPr wrap="square" rtlCol="0">
            <a:spAutoFit/>
          </a:bodyPr>
          <a:lstStyle/>
          <a:p>
            <a:r>
              <a:rPr lang="en-US" sz="1400" i="1" dirty="0" err="1"/>
              <a:t>Anuario</a:t>
            </a:r>
            <a:r>
              <a:rPr lang="en-US" sz="1400" i="1" dirty="0"/>
              <a:t> </a:t>
            </a:r>
            <a:r>
              <a:rPr lang="en-US" sz="1400" i="1" dirty="0" err="1"/>
              <a:t>Estadístico</a:t>
            </a:r>
            <a:r>
              <a:rPr lang="en-US" sz="1400" i="1" dirty="0"/>
              <a:t> de </a:t>
            </a:r>
            <a:r>
              <a:rPr lang="en-US" sz="1400" i="1" dirty="0" err="1"/>
              <a:t>Salud</a:t>
            </a:r>
            <a:r>
              <a:rPr lang="en-US" sz="1400" i="1" dirty="0"/>
              <a:t> 2016, </a:t>
            </a:r>
            <a:r>
              <a:rPr lang="en-US" sz="1400" i="1" dirty="0" err="1"/>
              <a:t>Ministerio</a:t>
            </a:r>
            <a:r>
              <a:rPr lang="en-US" sz="1400" i="1" dirty="0"/>
              <a:t> de </a:t>
            </a:r>
            <a:r>
              <a:rPr lang="en-US" sz="1400" i="1" dirty="0" err="1"/>
              <a:t>Salud</a:t>
            </a:r>
            <a:r>
              <a:rPr lang="en-US" sz="1400" i="1" dirty="0"/>
              <a:t> </a:t>
            </a:r>
            <a:r>
              <a:rPr lang="en-US" sz="1400" i="1" dirty="0" err="1"/>
              <a:t>Pública</a:t>
            </a:r>
            <a:r>
              <a:rPr lang="en-US" sz="1400" i="1" dirty="0"/>
              <a:t>; La Habana, Cuba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76200"/>
            <a:ext cx="5753100" cy="838200"/>
          </a:xfrm>
        </p:spPr>
        <p:txBody>
          <a:bodyPr/>
          <a:lstStyle/>
          <a:p>
            <a:pPr algn="ctr">
              <a:buNone/>
            </a:pPr>
            <a:r>
              <a:rPr lang="en-US" sz="3600" dirty="0">
                <a:latin typeface="+mj-lt"/>
              </a:rPr>
              <a:t>Maternal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50</a:t>
            </a:fld>
            <a:endParaRPr lang="en-US"/>
          </a:p>
        </p:txBody>
      </p:sp>
      <p:pic>
        <p:nvPicPr>
          <p:cNvPr id="5" name="IMG_3413.jpeg"/>
          <p:cNvPicPr>
            <a:picLocks noChangeAspect="1"/>
          </p:cNvPicPr>
          <p:nvPr/>
        </p:nvPicPr>
        <p:blipFill>
          <a:blip r:embed="rId2">
            <a:extLst/>
          </a:blip>
          <a:srcRect l="7640" t="32812" r="20667" b="12081"/>
          <a:stretch>
            <a:fillRect/>
          </a:stretch>
        </p:blipFill>
        <p:spPr>
          <a:xfrm>
            <a:off x="16002000" y="26289000"/>
            <a:ext cx="4800600" cy="2767523"/>
          </a:xfrm>
          <a:prstGeom prst="rect">
            <a:avLst/>
          </a:prstGeom>
          <a:ln w="12700">
            <a:solidFill>
              <a:schemeClr val="tx1"/>
            </a:solidFill>
            <a:miter lim="400000"/>
          </a:ln>
        </p:spPr>
      </p:pic>
      <p:sp>
        <p:nvSpPr>
          <p:cNvPr id="11" name="TextBox 10"/>
          <p:cNvSpPr txBox="1"/>
          <p:nvPr/>
        </p:nvSpPr>
        <p:spPr>
          <a:xfrm>
            <a:off x="685800" y="3657600"/>
            <a:ext cx="7467600" cy="1923604"/>
          </a:xfrm>
          <a:prstGeom prst="rect">
            <a:avLst/>
          </a:prstGeom>
          <a:noFill/>
        </p:spPr>
        <p:txBody>
          <a:bodyPr wrap="square" rtlCol="0">
            <a:spAutoFit/>
          </a:bodyPr>
          <a:lstStyle/>
          <a:p>
            <a:pPr>
              <a:buFont typeface="Wingdings" charset="2"/>
              <a:buChar char="§"/>
            </a:pPr>
            <a:endParaRPr lang="en-US" sz="1700" dirty="0"/>
          </a:p>
          <a:p>
            <a:pPr>
              <a:buFont typeface="Wingdings" charset="2"/>
              <a:buChar char="§"/>
            </a:pPr>
            <a:r>
              <a:rPr lang="en-US" sz="1700" dirty="0"/>
              <a:t> 100% of all pregnant women receive at least four or more prenatal visits</a:t>
            </a:r>
          </a:p>
          <a:p>
            <a:endParaRPr lang="en-US" sz="1700" dirty="0"/>
          </a:p>
          <a:p>
            <a:pPr>
              <a:buFont typeface="Wingdings" charset="2"/>
              <a:buChar char="§"/>
            </a:pPr>
            <a:r>
              <a:rPr lang="en-US" sz="1700" dirty="0"/>
              <a:t> All births are attended by a trained physician at a maternity hospital</a:t>
            </a:r>
          </a:p>
          <a:p>
            <a:pPr>
              <a:buFont typeface="Wingdings" charset="2"/>
              <a:buChar char="§"/>
            </a:pPr>
            <a:endParaRPr lang="en-US" sz="1700" dirty="0"/>
          </a:p>
          <a:p>
            <a:pPr>
              <a:buFont typeface="Wingdings" charset="2"/>
              <a:buChar char="§"/>
            </a:pPr>
            <a:r>
              <a:rPr lang="en-US" sz="1700" dirty="0"/>
              <a:t> Routine visits with family physician at the </a:t>
            </a:r>
            <a:r>
              <a:rPr lang="en-US" sz="1700" i="1" dirty="0" err="1"/>
              <a:t>consultorio</a:t>
            </a:r>
            <a:r>
              <a:rPr lang="en-US" sz="1700" dirty="0"/>
              <a:t> and interval Ob-</a:t>
            </a:r>
            <a:r>
              <a:rPr lang="en-US" sz="1700" dirty="0" err="1"/>
              <a:t>Gyn</a:t>
            </a:r>
            <a:r>
              <a:rPr lang="en-US" sz="1700" dirty="0"/>
              <a:t> consults with specialists who also see patients at the </a:t>
            </a:r>
            <a:r>
              <a:rPr lang="en-US" sz="1700" i="1" dirty="0" err="1"/>
              <a:t>consultorio</a:t>
            </a:r>
            <a:endParaRPr lang="en-US" sz="17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76200"/>
            <a:ext cx="5753100" cy="838200"/>
          </a:xfrm>
        </p:spPr>
        <p:txBody>
          <a:bodyPr/>
          <a:lstStyle/>
          <a:p>
            <a:pPr algn="ctr">
              <a:buNone/>
            </a:pPr>
            <a:r>
              <a:rPr lang="en-US" sz="3600" dirty="0">
                <a:latin typeface="+mj-lt"/>
              </a:rPr>
              <a:t>Maternal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51</a:t>
            </a:fld>
            <a:endParaRPr lang="en-US"/>
          </a:p>
        </p:txBody>
      </p:sp>
      <p:pic>
        <p:nvPicPr>
          <p:cNvPr id="5" name="IMG_3413.jpeg"/>
          <p:cNvPicPr>
            <a:picLocks noChangeAspect="1"/>
          </p:cNvPicPr>
          <p:nvPr/>
        </p:nvPicPr>
        <p:blipFill>
          <a:blip r:embed="rId2">
            <a:extLst/>
          </a:blip>
          <a:srcRect l="7640" t="32812" r="20667" b="12081"/>
          <a:stretch>
            <a:fillRect/>
          </a:stretch>
        </p:blipFill>
        <p:spPr>
          <a:xfrm>
            <a:off x="16002000" y="26289000"/>
            <a:ext cx="4800600" cy="2767523"/>
          </a:xfrm>
          <a:prstGeom prst="rect">
            <a:avLst/>
          </a:prstGeom>
          <a:ln w="12700">
            <a:solidFill>
              <a:schemeClr val="tx1"/>
            </a:solidFill>
            <a:miter lim="400000"/>
          </a:ln>
        </p:spPr>
      </p:pic>
      <p:sp>
        <p:nvSpPr>
          <p:cNvPr id="11" name="TextBox 10"/>
          <p:cNvSpPr txBox="1"/>
          <p:nvPr/>
        </p:nvSpPr>
        <p:spPr>
          <a:xfrm>
            <a:off x="609600" y="3276600"/>
            <a:ext cx="7772400" cy="2862322"/>
          </a:xfrm>
          <a:prstGeom prst="rect">
            <a:avLst/>
          </a:prstGeom>
          <a:noFill/>
        </p:spPr>
        <p:txBody>
          <a:bodyPr wrap="square" rtlCol="0">
            <a:spAutoFit/>
          </a:bodyPr>
          <a:lstStyle/>
          <a:p>
            <a:pPr>
              <a:buFont typeface="Wingdings" charset="2"/>
              <a:buChar char="§"/>
            </a:pPr>
            <a:endParaRPr lang="en-US" sz="1600" dirty="0"/>
          </a:p>
          <a:p>
            <a:pPr>
              <a:spcAft>
                <a:spcPts val="600"/>
              </a:spcAft>
              <a:buFont typeface="Wingdings" charset="2"/>
              <a:buChar char="§"/>
            </a:pPr>
            <a:r>
              <a:rPr lang="en-US" sz="1600" dirty="0"/>
              <a:t> Close monitoring of OB patients – follow up any patient who misses any visits</a:t>
            </a:r>
          </a:p>
          <a:p>
            <a:pPr>
              <a:spcAft>
                <a:spcPts val="600"/>
              </a:spcAft>
              <a:buFont typeface="Wingdings" charset="2"/>
              <a:buChar char="§"/>
            </a:pPr>
            <a:r>
              <a:rPr lang="en-US" sz="1600" dirty="0"/>
              <a:t> Education is huge component to maternal health</a:t>
            </a:r>
          </a:p>
          <a:p>
            <a:pPr>
              <a:spcAft>
                <a:spcPts val="600"/>
              </a:spcAft>
              <a:buFont typeface="Wingdings" charset="2"/>
              <a:buChar char="§"/>
            </a:pPr>
            <a:r>
              <a:rPr lang="en-US" sz="1600" dirty="0"/>
              <a:t> Comprehensive OB card given to all patients at initial OB intake, keep throughout pregnancy until delivery </a:t>
            </a:r>
          </a:p>
          <a:p>
            <a:pPr>
              <a:spcAft>
                <a:spcPts val="600"/>
              </a:spcAft>
              <a:buFont typeface="Wingdings" charset="2"/>
              <a:buChar char="§"/>
            </a:pPr>
            <a:r>
              <a:rPr lang="en-US" sz="1600" dirty="0"/>
              <a:t> OB card includes: thorough OB </a:t>
            </a:r>
            <a:r>
              <a:rPr lang="en-US" sz="1600" dirty="0" err="1"/>
              <a:t>Hx</a:t>
            </a:r>
            <a:r>
              <a:rPr lang="en-US" sz="1600" dirty="0"/>
              <a:t>, info from every visit, any lab/US results, and educational information on adequate prenatal and postpartum health</a:t>
            </a:r>
          </a:p>
          <a:p>
            <a:pPr>
              <a:buFont typeface="Wingdings" charset="2"/>
              <a:buChar char="§"/>
            </a:pPr>
            <a:r>
              <a:rPr lang="en-US" sz="1600" dirty="0"/>
              <a:t> Any patient identified as high-risk is referred for admission to a </a:t>
            </a:r>
            <a:r>
              <a:rPr lang="en-US" sz="1600" i="1" dirty="0" err="1"/>
              <a:t>hogar</a:t>
            </a:r>
            <a:r>
              <a:rPr lang="en-US" sz="1600" i="1" dirty="0"/>
              <a:t> </a:t>
            </a:r>
            <a:r>
              <a:rPr lang="en-US" sz="1600" i="1" dirty="0" err="1"/>
              <a:t>materno</a:t>
            </a:r>
            <a:endParaRPr lang="en-US" sz="1600" dirty="0"/>
          </a:p>
          <a:p>
            <a:pPr lvl="1">
              <a:buFont typeface="Wingdings" charset="2"/>
              <a:buChar char="§"/>
            </a:pPr>
            <a:r>
              <a:rPr lang="en-US" sz="1600" dirty="0"/>
              <a:t> community-based regional maternity home for antenatal monitoring</a:t>
            </a:r>
          </a:p>
          <a:p>
            <a:pPr lvl="1">
              <a:buFont typeface="Wingdings" charset="2"/>
              <a:buChar char="§"/>
            </a:pPr>
            <a:r>
              <a:rPr lang="en-US" sz="1600" dirty="0"/>
              <a:t> ensure healthy birth outcomes and prevent maternal and infant complications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5753100" cy="838200"/>
          </a:xfrm>
        </p:spPr>
        <p:txBody>
          <a:bodyPr/>
          <a:lstStyle/>
          <a:p>
            <a:pPr algn="ctr">
              <a:buNone/>
            </a:pPr>
            <a:r>
              <a:rPr lang="en-US" sz="3600" dirty="0">
                <a:latin typeface="+mj-lt"/>
              </a:rPr>
              <a:t>Maternal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52</a:t>
            </a:fld>
            <a:endParaRPr lang="en-US"/>
          </a:p>
        </p:txBody>
      </p:sp>
      <p:pic>
        <p:nvPicPr>
          <p:cNvPr id="5" name="IMG_3413.jpeg"/>
          <p:cNvPicPr>
            <a:picLocks noChangeAspect="1"/>
          </p:cNvPicPr>
          <p:nvPr/>
        </p:nvPicPr>
        <p:blipFill>
          <a:blip r:embed="rId2">
            <a:extLst/>
          </a:blip>
          <a:srcRect l="7640" t="32812" r="20667" b="12081"/>
          <a:stretch>
            <a:fillRect/>
          </a:stretch>
        </p:blipFill>
        <p:spPr>
          <a:xfrm>
            <a:off x="16002000" y="26289000"/>
            <a:ext cx="4800600" cy="2767523"/>
          </a:xfrm>
          <a:prstGeom prst="rect">
            <a:avLst/>
          </a:prstGeom>
          <a:ln w="12700">
            <a:solidFill>
              <a:schemeClr val="tx1"/>
            </a:solidFill>
            <a:miter lim="400000"/>
          </a:ln>
        </p:spPr>
      </p:pic>
      <p:pic>
        <p:nvPicPr>
          <p:cNvPr id="7" name="IMG_3413.jpeg"/>
          <p:cNvPicPr>
            <a:picLocks noChangeAspect="1"/>
          </p:cNvPicPr>
          <p:nvPr/>
        </p:nvPicPr>
        <p:blipFill>
          <a:blip r:embed="rId2">
            <a:extLst/>
          </a:blip>
          <a:srcRect l="7640" t="32812" r="20667" b="12081"/>
          <a:stretch>
            <a:fillRect/>
          </a:stretch>
        </p:blipFill>
        <p:spPr>
          <a:xfrm>
            <a:off x="924053" y="1219200"/>
            <a:ext cx="7534147" cy="4343400"/>
          </a:xfrm>
          <a:prstGeom prst="rect">
            <a:avLst/>
          </a:prstGeom>
          <a:ln w="12700">
            <a:solidFill>
              <a:schemeClr val="tx1"/>
            </a:solidFill>
            <a:miter lim="400000"/>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81000"/>
            <a:ext cx="5753100" cy="838200"/>
          </a:xfrm>
        </p:spPr>
        <p:txBody>
          <a:bodyPr/>
          <a:lstStyle/>
          <a:p>
            <a:pPr algn="ctr">
              <a:buNone/>
            </a:pPr>
            <a:r>
              <a:rPr lang="en-US" sz="3600" dirty="0">
                <a:latin typeface="+mj-lt"/>
              </a:rPr>
              <a:t>Maternal Health</a:t>
            </a:r>
          </a:p>
        </p:txBody>
      </p:sp>
      <p:sp>
        <p:nvSpPr>
          <p:cNvPr id="4" name="Slide Number Placeholder 3"/>
          <p:cNvSpPr>
            <a:spLocks noGrp="1"/>
          </p:cNvSpPr>
          <p:nvPr>
            <p:ph type="sldNum" sz="quarter" idx="10"/>
          </p:nvPr>
        </p:nvSpPr>
        <p:spPr/>
        <p:txBody>
          <a:bodyPr/>
          <a:lstStyle/>
          <a:p>
            <a:fld id="{BF25531C-F3B7-4618-9A07-E14445AD441B}" type="slidenum">
              <a:rPr lang="en-US" smtClean="0"/>
              <a:pPr/>
              <a:t>53</a:t>
            </a:fld>
            <a:endParaRPr lang="en-US"/>
          </a:p>
        </p:txBody>
      </p:sp>
      <p:pic>
        <p:nvPicPr>
          <p:cNvPr id="5" name="IMG_3413.jpeg"/>
          <p:cNvPicPr>
            <a:picLocks noChangeAspect="1"/>
          </p:cNvPicPr>
          <p:nvPr/>
        </p:nvPicPr>
        <p:blipFill>
          <a:blip r:embed="rId2">
            <a:extLst/>
          </a:blip>
          <a:srcRect l="7640" t="32812" r="20667" b="12081"/>
          <a:stretch>
            <a:fillRect/>
          </a:stretch>
        </p:blipFill>
        <p:spPr>
          <a:xfrm>
            <a:off x="16002000" y="26289000"/>
            <a:ext cx="4800600" cy="2767523"/>
          </a:xfrm>
          <a:prstGeom prst="rect">
            <a:avLst/>
          </a:prstGeom>
          <a:ln w="12700">
            <a:solidFill>
              <a:schemeClr val="tx1"/>
            </a:solidFill>
            <a:miter lim="400000"/>
          </a:ln>
        </p:spPr>
      </p:pic>
      <p:pic>
        <p:nvPicPr>
          <p:cNvPr id="7" name="IMG_3413.jpeg"/>
          <p:cNvPicPr>
            <a:picLocks noChangeAspect="1"/>
          </p:cNvPicPr>
          <p:nvPr/>
        </p:nvPicPr>
        <p:blipFill>
          <a:blip r:embed="rId3"/>
          <a:srcRect l="4522" t="26316" b="18849"/>
          <a:stretch>
            <a:fillRect/>
          </a:stretch>
        </p:blipFill>
        <p:spPr>
          <a:xfrm>
            <a:off x="228600" y="1676400"/>
            <a:ext cx="8668371" cy="3733800"/>
          </a:xfrm>
          <a:prstGeom prst="rect">
            <a:avLst/>
          </a:prstGeom>
          <a:ln w="12700">
            <a:solidFill>
              <a:schemeClr val="tx1"/>
            </a:solidFill>
            <a:miter lim="400000"/>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54</a:t>
            </a:fld>
            <a:endParaRPr lang="en-US"/>
          </a:p>
        </p:txBody>
      </p:sp>
      <p:sp>
        <p:nvSpPr>
          <p:cNvPr id="5" name="Content Placeholder 2"/>
          <p:cNvSpPr>
            <a:spLocks noGrp="1"/>
          </p:cNvSpPr>
          <p:nvPr>
            <p:ph idx="1"/>
          </p:nvPr>
        </p:nvSpPr>
        <p:spPr>
          <a:xfrm>
            <a:off x="304800" y="228600"/>
            <a:ext cx="8382000" cy="1219200"/>
          </a:xfrm>
        </p:spPr>
        <p:txBody>
          <a:bodyPr/>
          <a:lstStyle/>
          <a:p>
            <a:pPr algn="ctr">
              <a:buNone/>
            </a:pPr>
            <a:r>
              <a:rPr lang="en-US" dirty="0">
                <a:latin typeface="+mj-lt"/>
              </a:rPr>
              <a:t>Public Health and Preventive Medicine: </a:t>
            </a:r>
          </a:p>
          <a:p>
            <a:pPr algn="ctr">
              <a:buNone/>
            </a:pPr>
            <a:r>
              <a:rPr lang="en-US" dirty="0">
                <a:latin typeface="+mj-lt"/>
              </a:rPr>
              <a:t>Dengue and </a:t>
            </a:r>
            <a:r>
              <a:rPr lang="en-US" dirty="0" err="1">
                <a:latin typeface="+mj-lt"/>
              </a:rPr>
              <a:t>Zika</a:t>
            </a:r>
            <a:r>
              <a:rPr lang="en-US" dirty="0">
                <a:latin typeface="+mj-lt"/>
              </a:rPr>
              <a:t> Outreach and Surveillance</a:t>
            </a:r>
            <a:endParaRPr lang="en-US" sz="2800" dirty="0">
              <a:latin typeface="+mj-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55</a:t>
            </a:fld>
            <a:endParaRPr lang="en-US"/>
          </a:p>
        </p:txBody>
      </p:sp>
      <p:sp>
        <p:nvSpPr>
          <p:cNvPr id="5" name="Content Placeholder 2"/>
          <p:cNvSpPr>
            <a:spLocks noGrp="1"/>
          </p:cNvSpPr>
          <p:nvPr>
            <p:ph idx="1"/>
          </p:nvPr>
        </p:nvSpPr>
        <p:spPr>
          <a:xfrm>
            <a:off x="304800" y="228600"/>
            <a:ext cx="8382000" cy="1219200"/>
          </a:xfrm>
        </p:spPr>
        <p:txBody>
          <a:bodyPr/>
          <a:lstStyle/>
          <a:p>
            <a:pPr algn="ctr">
              <a:buNone/>
            </a:pPr>
            <a:r>
              <a:rPr lang="en-US" dirty="0">
                <a:latin typeface="+mj-lt"/>
              </a:rPr>
              <a:t>Public Health and Preventive Medicine: </a:t>
            </a:r>
          </a:p>
          <a:p>
            <a:pPr algn="ctr">
              <a:buNone/>
            </a:pPr>
            <a:r>
              <a:rPr lang="en-US" dirty="0">
                <a:latin typeface="+mj-lt"/>
              </a:rPr>
              <a:t>Dengue and </a:t>
            </a:r>
            <a:r>
              <a:rPr lang="en-US" dirty="0" err="1">
                <a:latin typeface="+mj-lt"/>
              </a:rPr>
              <a:t>Zika</a:t>
            </a:r>
            <a:r>
              <a:rPr lang="en-US" dirty="0">
                <a:latin typeface="+mj-lt"/>
              </a:rPr>
              <a:t> Outreach and Surveillance</a:t>
            </a:r>
            <a:endParaRPr lang="en-US" sz="2800" dirty="0">
              <a:latin typeface="+mj-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56</a:t>
            </a:fld>
            <a:endParaRPr lang="en-US"/>
          </a:p>
        </p:txBody>
      </p:sp>
      <p:sp>
        <p:nvSpPr>
          <p:cNvPr id="5" name="Content Placeholder 2"/>
          <p:cNvSpPr>
            <a:spLocks noGrp="1"/>
          </p:cNvSpPr>
          <p:nvPr>
            <p:ph idx="1"/>
          </p:nvPr>
        </p:nvSpPr>
        <p:spPr>
          <a:xfrm>
            <a:off x="304800" y="228600"/>
            <a:ext cx="8382000" cy="1219200"/>
          </a:xfrm>
        </p:spPr>
        <p:txBody>
          <a:bodyPr/>
          <a:lstStyle/>
          <a:p>
            <a:pPr algn="ctr">
              <a:buNone/>
            </a:pPr>
            <a:r>
              <a:rPr lang="en-US" dirty="0">
                <a:latin typeface="+mj-lt"/>
              </a:rPr>
              <a:t>Public Health and Preventive Medicine: </a:t>
            </a:r>
          </a:p>
          <a:p>
            <a:pPr algn="ctr">
              <a:buNone/>
            </a:pPr>
            <a:r>
              <a:rPr lang="en-US" dirty="0">
                <a:latin typeface="+mj-lt"/>
              </a:rPr>
              <a:t>Dengue and </a:t>
            </a:r>
            <a:r>
              <a:rPr lang="en-US" dirty="0" err="1">
                <a:latin typeface="+mj-lt"/>
              </a:rPr>
              <a:t>Zika</a:t>
            </a:r>
            <a:r>
              <a:rPr lang="en-US" dirty="0">
                <a:latin typeface="+mj-lt"/>
              </a:rPr>
              <a:t> Outreach and Surveillance</a:t>
            </a:r>
            <a:endParaRPr lang="en-US" sz="2800" dirty="0">
              <a:latin typeface="+mj-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57</a:t>
            </a:fld>
            <a:endParaRPr lang="en-US"/>
          </a:p>
        </p:txBody>
      </p:sp>
      <p:sp>
        <p:nvSpPr>
          <p:cNvPr id="5" name="Content Placeholder 2"/>
          <p:cNvSpPr>
            <a:spLocks noGrp="1"/>
          </p:cNvSpPr>
          <p:nvPr>
            <p:ph idx="1"/>
          </p:nvPr>
        </p:nvSpPr>
        <p:spPr>
          <a:xfrm>
            <a:off x="304800" y="228600"/>
            <a:ext cx="8382000" cy="1219200"/>
          </a:xfrm>
        </p:spPr>
        <p:txBody>
          <a:bodyPr/>
          <a:lstStyle/>
          <a:p>
            <a:pPr algn="ctr">
              <a:buNone/>
            </a:pPr>
            <a:r>
              <a:rPr lang="en-US" dirty="0">
                <a:latin typeface="+mj-lt"/>
              </a:rPr>
              <a:t>Public Health and Preventive Medicine: </a:t>
            </a:r>
          </a:p>
          <a:p>
            <a:pPr algn="ctr">
              <a:buNone/>
            </a:pPr>
            <a:r>
              <a:rPr lang="en-US" dirty="0">
                <a:latin typeface="+mj-lt"/>
              </a:rPr>
              <a:t>Dengue Prophylaxis</a:t>
            </a:r>
            <a:endParaRPr lang="en-US" sz="2800" dirty="0">
              <a:latin typeface="+mj-lt"/>
            </a:endParaRPr>
          </a:p>
        </p:txBody>
      </p:sp>
      <p:pic>
        <p:nvPicPr>
          <p:cNvPr id="6" name="Picture 5" descr="Cuba Dengue ppx.JPG"/>
          <p:cNvPicPr>
            <a:picLocks noChangeAspect="1"/>
          </p:cNvPicPr>
          <p:nvPr/>
        </p:nvPicPr>
        <p:blipFill>
          <a:blip r:embed="rId2"/>
          <a:srcRect l="13525" t="11475" r="11475" b="11475"/>
          <a:stretch>
            <a:fillRect/>
          </a:stretch>
        </p:blipFill>
        <p:spPr>
          <a:xfrm>
            <a:off x="381000" y="1981200"/>
            <a:ext cx="4648200" cy="3581400"/>
          </a:xfrm>
          <a:prstGeom prst="rect">
            <a:avLst/>
          </a:prstGeom>
        </p:spPr>
      </p:pic>
      <p:pic>
        <p:nvPicPr>
          <p:cNvPr id="8" name="Picture 7" descr="Cuba Dengue ppx2.JPG"/>
          <p:cNvPicPr>
            <a:picLocks noChangeAspect="1"/>
          </p:cNvPicPr>
          <p:nvPr/>
        </p:nvPicPr>
        <p:blipFill>
          <a:blip r:embed="rId3"/>
          <a:srcRect l="22785" t="9986" b="15752"/>
          <a:stretch>
            <a:fillRect/>
          </a:stretch>
        </p:blipFill>
        <p:spPr>
          <a:xfrm rot="5400000">
            <a:off x="4514273" y="2877127"/>
            <a:ext cx="3239653" cy="1752599"/>
          </a:xfrm>
          <a:prstGeom prst="rect">
            <a:avLst/>
          </a:prstGeom>
        </p:spPr>
      </p:pic>
      <p:pic>
        <p:nvPicPr>
          <p:cNvPr id="10" name="Picture 9" descr="Cuba Dengue ppx3.JPG"/>
          <p:cNvPicPr>
            <a:picLocks noChangeAspect="1"/>
          </p:cNvPicPr>
          <p:nvPr/>
        </p:nvPicPr>
        <p:blipFill>
          <a:blip r:embed="rId4"/>
          <a:srcRect l="21971" t="15371" r="4792" b="23870"/>
          <a:stretch>
            <a:fillRect/>
          </a:stretch>
        </p:blipFill>
        <p:spPr>
          <a:xfrm rot="5400000">
            <a:off x="6368143" y="3015343"/>
            <a:ext cx="3265714" cy="1524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58</a:t>
            </a:fld>
            <a:endParaRPr lang="en-US"/>
          </a:p>
        </p:txBody>
      </p:sp>
      <p:sp>
        <p:nvSpPr>
          <p:cNvPr id="5" name="Content Placeholder 2"/>
          <p:cNvSpPr>
            <a:spLocks noGrp="1"/>
          </p:cNvSpPr>
          <p:nvPr>
            <p:ph idx="1"/>
          </p:nvPr>
        </p:nvSpPr>
        <p:spPr>
          <a:xfrm>
            <a:off x="304800" y="228600"/>
            <a:ext cx="8382000" cy="1219200"/>
          </a:xfrm>
        </p:spPr>
        <p:txBody>
          <a:bodyPr/>
          <a:lstStyle/>
          <a:p>
            <a:pPr algn="ctr">
              <a:buNone/>
            </a:pPr>
            <a:r>
              <a:rPr lang="en-US" dirty="0">
                <a:latin typeface="+mj-lt"/>
              </a:rPr>
              <a:t>Public Health and Preventive Medicine: </a:t>
            </a:r>
          </a:p>
          <a:p>
            <a:pPr algn="ctr">
              <a:buNone/>
            </a:pPr>
            <a:r>
              <a:rPr lang="en-US" dirty="0" err="1">
                <a:latin typeface="+mj-lt"/>
              </a:rPr>
              <a:t>Zika</a:t>
            </a:r>
            <a:r>
              <a:rPr lang="en-US" dirty="0">
                <a:latin typeface="+mj-lt"/>
              </a:rPr>
              <a:t> Surveillance for Pregnant Women</a:t>
            </a:r>
            <a:endParaRPr lang="en-US" sz="2800" dirty="0">
              <a:latin typeface="+mj-lt"/>
            </a:endParaRPr>
          </a:p>
        </p:txBody>
      </p:sp>
      <p:pic>
        <p:nvPicPr>
          <p:cNvPr id="6" name="Picture 5" descr="Cuba Consultorio Map.jpg"/>
          <p:cNvPicPr>
            <a:picLocks noChangeAspect="1"/>
          </p:cNvPicPr>
          <p:nvPr/>
        </p:nvPicPr>
        <p:blipFill>
          <a:blip r:embed="rId3"/>
          <a:stretch>
            <a:fillRect/>
          </a:stretch>
        </p:blipFill>
        <p:spPr>
          <a:xfrm>
            <a:off x="1143000" y="1524000"/>
            <a:ext cx="6629400" cy="452315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59</a:t>
            </a:fld>
            <a:endParaRPr lang="en-US"/>
          </a:p>
        </p:txBody>
      </p:sp>
      <p:sp>
        <p:nvSpPr>
          <p:cNvPr id="5" name="Content Placeholder 2"/>
          <p:cNvSpPr>
            <a:spLocks noGrp="1"/>
          </p:cNvSpPr>
          <p:nvPr>
            <p:ph idx="1"/>
          </p:nvPr>
        </p:nvSpPr>
        <p:spPr>
          <a:xfrm>
            <a:off x="1219200" y="-76200"/>
            <a:ext cx="6858000" cy="990600"/>
          </a:xfrm>
        </p:spPr>
        <p:txBody>
          <a:bodyPr/>
          <a:lstStyle/>
          <a:p>
            <a:pPr algn="ctr">
              <a:buNone/>
            </a:pPr>
            <a:r>
              <a:rPr lang="en-US" dirty="0" err="1">
                <a:latin typeface="+mj-lt"/>
              </a:rPr>
              <a:t>Encuestas</a:t>
            </a:r>
            <a:r>
              <a:rPr lang="en-US" dirty="0">
                <a:latin typeface="+mj-lt"/>
              </a:rPr>
              <a:t> / Community Surveys:</a:t>
            </a:r>
          </a:p>
          <a:p>
            <a:pPr algn="ctr">
              <a:buNone/>
            </a:pPr>
            <a:r>
              <a:rPr lang="en-US" sz="2800" dirty="0">
                <a:latin typeface="+mj-lt"/>
              </a:rPr>
              <a:t>Home Inspections</a:t>
            </a:r>
          </a:p>
        </p:txBody>
      </p:sp>
      <p:pic>
        <p:nvPicPr>
          <p:cNvPr id="6" name="Picture 5"/>
          <p:cNvPicPr>
            <a:picLocks noChangeAspect="1"/>
          </p:cNvPicPr>
          <p:nvPr/>
        </p:nvPicPr>
        <p:blipFill>
          <a:blip r:embed="rId2"/>
          <a:stretch>
            <a:fillRect/>
          </a:stretch>
        </p:blipFill>
        <p:spPr>
          <a:xfrm>
            <a:off x="1371000" y="972814"/>
            <a:ext cx="6782400" cy="51993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7"/>
          <p:cNvSpPr txBox="1">
            <a:spLocks noChangeArrowheads="1"/>
          </p:cNvSpPr>
          <p:nvPr/>
        </p:nvSpPr>
        <p:spPr bwMode="auto">
          <a:xfrm>
            <a:off x="533400" y="1905000"/>
            <a:ext cx="8077200" cy="2343150"/>
          </a:xfrm>
          <a:prstGeom prst="rect">
            <a:avLst/>
          </a:prstGeom>
          <a:noFill/>
          <a:ln w="57150">
            <a:solidFill>
              <a:schemeClr val="tx1"/>
            </a:solidFill>
            <a:miter lim="800000"/>
            <a:headEnd/>
            <a:tailEnd/>
          </a:ln>
          <a:effectLst/>
        </p:spPr>
        <p:txBody>
          <a:bodyPr>
            <a:spAutoFit/>
          </a:bodyPr>
          <a:lstStyle/>
          <a:p>
            <a:pPr>
              <a:spcBef>
                <a:spcPct val="50000"/>
              </a:spcBef>
            </a:pPr>
            <a:r>
              <a:rPr lang="es-ES_tradnl" sz="3200" b="1" dirty="0" err="1"/>
              <a:t>Article</a:t>
            </a:r>
            <a:r>
              <a:rPr lang="es-ES_tradnl" sz="3200" b="1" dirty="0"/>
              <a:t> 49:</a:t>
            </a:r>
          </a:p>
          <a:p>
            <a:pPr>
              <a:spcBef>
                <a:spcPct val="50000"/>
              </a:spcBef>
            </a:pPr>
            <a:r>
              <a:rPr lang="es-ES_tradnl" sz="3200" b="1" dirty="0" err="1"/>
              <a:t>Everyone</a:t>
            </a:r>
            <a:r>
              <a:rPr lang="es-ES_tradnl" sz="3200" b="1" dirty="0"/>
              <a:t> has </a:t>
            </a:r>
            <a:r>
              <a:rPr lang="es-ES_tradnl" sz="3200" b="1" dirty="0" err="1"/>
              <a:t>the</a:t>
            </a:r>
            <a:r>
              <a:rPr lang="es-ES_tradnl" sz="3200" b="1" dirty="0"/>
              <a:t> </a:t>
            </a:r>
            <a:r>
              <a:rPr lang="es-ES_tradnl" sz="3200" b="1" dirty="0" err="1"/>
              <a:t>right</a:t>
            </a:r>
            <a:r>
              <a:rPr lang="es-ES_tradnl" sz="3200" b="1" dirty="0"/>
              <a:t> </a:t>
            </a:r>
            <a:r>
              <a:rPr lang="es-ES_tradnl" sz="3200" b="1" dirty="0" err="1"/>
              <a:t>to</a:t>
            </a:r>
            <a:r>
              <a:rPr lang="es-ES_tradnl" sz="3200" b="1" dirty="0"/>
              <a:t> be </a:t>
            </a:r>
            <a:r>
              <a:rPr lang="es-ES_tradnl" sz="3200" b="1" dirty="0" err="1"/>
              <a:t>medically</a:t>
            </a:r>
            <a:r>
              <a:rPr lang="es-ES_tradnl" sz="3200" b="1" dirty="0"/>
              <a:t> </a:t>
            </a:r>
            <a:r>
              <a:rPr lang="es-ES_tradnl" sz="3200" b="1" dirty="0" err="1"/>
              <a:t>attended</a:t>
            </a:r>
            <a:r>
              <a:rPr lang="es-ES_tradnl" sz="3200" b="1" dirty="0"/>
              <a:t> and </a:t>
            </a:r>
            <a:r>
              <a:rPr lang="es-ES_tradnl" sz="3200" b="1" dirty="0" err="1"/>
              <a:t>their</a:t>
            </a:r>
            <a:r>
              <a:rPr lang="es-ES_tradnl" sz="3200" b="1" dirty="0"/>
              <a:t> </a:t>
            </a:r>
            <a:r>
              <a:rPr lang="es-ES_tradnl" sz="3200" b="1" dirty="0" err="1"/>
              <a:t>health</a:t>
            </a:r>
            <a:r>
              <a:rPr lang="es-ES_tradnl" sz="3200" b="1" dirty="0"/>
              <a:t> </a:t>
            </a:r>
            <a:r>
              <a:rPr lang="es-ES_tradnl" sz="3200" b="1" dirty="0" err="1"/>
              <a:t>protected</a:t>
            </a:r>
            <a:r>
              <a:rPr lang="es-ES_tradnl" sz="3200" b="1" dirty="0"/>
              <a:t>.    </a:t>
            </a:r>
            <a:r>
              <a:rPr lang="es-ES_tradnl" sz="3200" b="1" dirty="0" err="1"/>
              <a:t>The</a:t>
            </a:r>
            <a:r>
              <a:rPr lang="es-ES_tradnl" sz="3200" b="1" dirty="0"/>
              <a:t> </a:t>
            </a:r>
            <a:r>
              <a:rPr lang="es-ES_tradnl" sz="3200" b="1" dirty="0" err="1"/>
              <a:t>state</a:t>
            </a:r>
            <a:r>
              <a:rPr lang="es-ES_tradnl" sz="3200" b="1" dirty="0"/>
              <a:t> </a:t>
            </a:r>
            <a:r>
              <a:rPr lang="es-ES_tradnl" sz="3200" b="1" dirty="0" err="1"/>
              <a:t>guarantees</a:t>
            </a:r>
            <a:r>
              <a:rPr lang="es-ES_tradnl" sz="3200" b="1" dirty="0"/>
              <a:t> </a:t>
            </a:r>
            <a:r>
              <a:rPr lang="es-ES_tradnl" sz="3200" b="1" dirty="0" err="1"/>
              <a:t>this</a:t>
            </a:r>
            <a:r>
              <a:rPr lang="es-ES_tradnl" sz="3200" b="1" dirty="0"/>
              <a:t> </a:t>
            </a:r>
            <a:r>
              <a:rPr lang="es-ES_tradnl" sz="3200" b="1" dirty="0" err="1"/>
              <a:t>right</a:t>
            </a:r>
            <a:r>
              <a:rPr lang="es-ES_tradnl" sz="3200" b="1" dirty="0"/>
              <a:t>.</a:t>
            </a:r>
          </a:p>
        </p:txBody>
      </p:sp>
      <p:sp>
        <p:nvSpPr>
          <p:cNvPr id="3095" name="Text Box 23"/>
          <p:cNvSpPr txBox="1">
            <a:spLocks noChangeArrowheads="1"/>
          </p:cNvSpPr>
          <p:nvPr/>
        </p:nvSpPr>
        <p:spPr bwMode="auto">
          <a:xfrm>
            <a:off x="609600" y="4572000"/>
            <a:ext cx="79248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s-ES_tradnl" sz="2800" b="1" i="1" dirty="0" err="1">
                <a:effectLst>
                  <a:outerShdw blurRad="38100" dist="38100" dir="2700000" algn="tl">
                    <a:srgbClr val="FFFFFF"/>
                  </a:outerShdw>
                </a:effectLst>
              </a:rPr>
              <a:t>The</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guarantee</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of</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this</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right</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is</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written</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down</a:t>
            </a:r>
            <a:r>
              <a:rPr lang="es-ES_tradnl" sz="2800" b="1" i="1" dirty="0">
                <a:effectLst>
                  <a:outerShdw blurRad="38100" dist="38100" dir="2700000" algn="tl">
                    <a:srgbClr val="FFFFFF"/>
                  </a:outerShdw>
                </a:effectLst>
              </a:rPr>
              <a:t> in </a:t>
            </a:r>
            <a:r>
              <a:rPr lang="es-ES_tradnl" sz="2800" b="1" i="1" dirty="0" err="1">
                <a:effectLst>
                  <a:outerShdw blurRad="38100" dist="38100" dir="2700000" algn="tl">
                    <a:srgbClr val="FFFFFF"/>
                  </a:outerShdw>
                </a:effectLst>
              </a:rPr>
              <a:t>Public</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Health</a:t>
            </a:r>
            <a:r>
              <a:rPr lang="es-ES_tradnl" sz="2800" b="1" i="1" dirty="0">
                <a:effectLst>
                  <a:outerShdw blurRad="38100" dist="38100" dir="2700000" algn="tl">
                    <a:srgbClr val="FFFFFF"/>
                  </a:outerShdw>
                </a:effectLst>
              </a:rPr>
              <a:t> </a:t>
            </a:r>
            <a:r>
              <a:rPr lang="es-ES_tradnl" sz="2800" b="1" i="1" dirty="0" err="1">
                <a:effectLst>
                  <a:outerShdw blurRad="38100" dist="38100" dir="2700000" algn="tl">
                    <a:srgbClr val="FFFFFF"/>
                  </a:outerShdw>
                </a:effectLst>
              </a:rPr>
              <a:t>Law</a:t>
            </a:r>
            <a:r>
              <a:rPr lang="es-ES_tradnl" sz="2800" b="1" i="1" dirty="0">
                <a:effectLst>
                  <a:outerShdw blurRad="38100" dist="38100" dir="2700000" algn="tl">
                    <a:srgbClr val="FFFFFF"/>
                  </a:outerShdw>
                </a:effectLst>
              </a:rPr>
              <a:t> 41</a:t>
            </a:r>
            <a:endParaRPr lang="es-ES" i="1" dirty="0">
              <a:effectLst>
                <a:outerShdw blurRad="38100" dist="38100" dir="2700000" algn="tl">
                  <a:srgbClr val="FFFFFF"/>
                </a:outerShdw>
              </a:effectLst>
            </a:endParaRPr>
          </a:p>
        </p:txBody>
      </p:sp>
      <p:sp>
        <p:nvSpPr>
          <p:cNvPr id="6" name="Title 1"/>
          <p:cNvSpPr txBox="1">
            <a:spLocks/>
          </p:cNvSpPr>
          <p:nvPr/>
        </p:nvSpPr>
        <p:spPr>
          <a:xfrm>
            <a:off x="381000" y="152400"/>
            <a:ext cx="8153400" cy="1600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chemeClr val="tx2"/>
                </a:solidFill>
                <a:effectLst/>
                <a:uLnTx/>
                <a:uFillTx/>
                <a:latin typeface="+mj-lt"/>
                <a:ea typeface="+mj-ea"/>
                <a:cs typeface="+mj-cs"/>
              </a:rPr>
              <a:t>Legal Foundations of 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chemeClr val="tx2"/>
                </a:solidFill>
                <a:effectLst/>
                <a:uLnTx/>
                <a:uFillTx/>
                <a:latin typeface="+mj-lt"/>
                <a:ea typeface="+mj-ea"/>
                <a:cs typeface="+mj-cs"/>
              </a:rPr>
              <a:t>Cuban Health System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60</a:t>
            </a:fld>
            <a:endParaRPr lang="en-US"/>
          </a:p>
        </p:txBody>
      </p:sp>
      <p:pic>
        <p:nvPicPr>
          <p:cNvPr id="7" name="Picture 6"/>
          <p:cNvPicPr>
            <a:picLocks noChangeAspect="1"/>
          </p:cNvPicPr>
          <p:nvPr/>
        </p:nvPicPr>
        <p:blipFill>
          <a:blip r:embed="rId2"/>
          <a:srcRect t="1975" r="8115"/>
          <a:stretch>
            <a:fillRect/>
          </a:stretch>
        </p:blipFill>
        <p:spPr>
          <a:xfrm>
            <a:off x="3810000" y="63690"/>
            <a:ext cx="5181600" cy="6032310"/>
          </a:xfrm>
          <a:prstGeom prst="rect">
            <a:avLst/>
          </a:prstGeom>
        </p:spPr>
      </p:pic>
      <p:sp>
        <p:nvSpPr>
          <p:cNvPr id="10" name="Content Placeholder 2"/>
          <p:cNvSpPr>
            <a:spLocks noGrp="1"/>
          </p:cNvSpPr>
          <p:nvPr>
            <p:ph idx="1"/>
          </p:nvPr>
        </p:nvSpPr>
        <p:spPr>
          <a:xfrm>
            <a:off x="-76200" y="1371600"/>
            <a:ext cx="3810000" cy="2286000"/>
          </a:xfrm>
        </p:spPr>
        <p:txBody>
          <a:bodyPr/>
          <a:lstStyle/>
          <a:p>
            <a:pPr algn="ctr">
              <a:buNone/>
            </a:pPr>
            <a:r>
              <a:rPr lang="en-US" dirty="0" err="1">
                <a:latin typeface="+mj-lt"/>
              </a:rPr>
              <a:t>Encuestas</a:t>
            </a:r>
            <a:r>
              <a:rPr lang="en-US" dirty="0">
                <a:latin typeface="+mj-lt"/>
              </a:rPr>
              <a:t> / Community Surveys:</a:t>
            </a:r>
          </a:p>
          <a:p>
            <a:pPr algn="ctr">
              <a:buNone/>
            </a:pPr>
            <a:r>
              <a:rPr lang="en-US" dirty="0">
                <a:latin typeface="+mj-lt"/>
              </a:rPr>
              <a:t>Satisfaction with </a:t>
            </a:r>
          </a:p>
          <a:p>
            <a:pPr algn="ctr">
              <a:buNone/>
            </a:pPr>
            <a:r>
              <a:rPr lang="en-US" dirty="0">
                <a:latin typeface="+mj-lt"/>
              </a:rPr>
              <a:t>Health Services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25531C-F3B7-4618-9A07-E14445AD441B}" type="slidenum">
              <a:rPr lang="en-US" smtClean="0"/>
              <a:pPr/>
              <a:t>61</a:t>
            </a:fld>
            <a:endParaRPr lang="en-US"/>
          </a:p>
        </p:txBody>
      </p:sp>
      <p:pic>
        <p:nvPicPr>
          <p:cNvPr id="7" name="Picture 6"/>
          <p:cNvPicPr>
            <a:picLocks noChangeAspect="1"/>
          </p:cNvPicPr>
          <p:nvPr/>
        </p:nvPicPr>
        <p:blipFill>
          <a:blip r:embed="rId2"/>
          <a:stretch>
            <a:fillRect/>
          </a:stretch>
        </p:blipFill>
        <p:spPr>
          <a:xfrm>
            <a:off x="818444" y="1733550"/>
            <a:ext cx="7259882" cy="2076450"/>
          </a:xfrm>
          <a:prstGeom prst="rect">
            <a:avLst/>
          </a:prstGeom>
        </p:spPr>
      </p:pic>
      <p:sp>
        <p:nvSpPr>
          <p:cNvPr id="8" name="Content Placeholder 2"/>
          <p:cNvSpPr txBox="1">
            <a:spLocks/>
          </p:cNvSpPr>
          <p:nvPr/>
        </p:nvSpPr>
        <p:spPr bwMode="auto">
          <a:xfrm>
            <a:off x="1143000" y="152400"/>
            <a:ext cx="685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err="1">
                <a:ln>
                  <a:noFill/>
                </a:ln>
                <a:solidFill>
                  <a:schemeClr val="tx2"/>
                </a:solidFill>
                <a:effectLst/>
                <a:uLnTx/>
                <a:uFillTx/>
                <a:latin typeface="+mj-lt"/>
                <a:ea typeface="+mn-ea"/>
                <a:cs typeface="+mn-cs"/>
              </a:rPr>
              <a:t>Encuestas</a:t>
            </a:r>
            <a:r>
              <a:rPr kumimoji="0" lang="en-US" sz="3200" b="0" i="0" u="none" strike="noStrike" kern="0" cap="none" spc="0" normalizeH="0" baseline="0" noProof="0" dirty="0">
                <a:ln>
                  <a:noFill/>
                </a:ln>
                <a:solidFill>
                  <a:schemeClr val="tx2"/>
                </a:solidFill>
                <a:effectLst/>
                <a:uLnTx/>
                <a:uFillTx/>
                <a:latin typeface="+mj-lt"/>
                <a:ea typeface="+mn-ea"/>
                <a:cs typeface="+mn-cs"/>
              </a:rPr>
              <a:t> / Community Surveys:</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schemeClr val="tx2"/>
                </a:solidFill>
                <a:effectLst/>
                <a:uLnTx/>
                <a:uFillTx/>
                <a:latin typeface="+mj-lt"/>
                <a:ea typeface="+mn-ea"/>
                <a:cs typeface="+mn-cs"/>
              </a:rPr>
              <a:t>Anti-Dengue Campaign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162"/>
            <a:ext cx="8458200" cy="884238"/>
          </a:xfrm>
        </p:spPr>
        <p:txBody>
          <a:bodyPr/>
          <a:lstStyle/>
          <a:p>
            <a:r>
              <a:rPr lang="en-US" dirty="0"/>
              <a:t>Health Analysis &amp; Action Plan</a:t>
            </a:r>
          </a:p>
        </p:txBody>
      </p:sp>
      <p:sp>
        <p:nvSpPr>
          <p:cNvPr id="4" name="Slide Number Placeholder 3"/>
          <p:cNvSpPr>
            <a:spLocks noGrp="1"/>
          </p:cNvSpPr>
          <p:nvPr>
            <p:ph type="sldNum" sz="quarter" idx="10"/>
          </p:nvPr>
        </p:nvSpPr>
        <p:spPr/>
        <p:txBody>
          <a:bodyPr/>
          <a:lstStyle/>
          <a:p>
            <a:fld id="{BF25531C-F3B7-4618-9A07-E14445AD441B}" type="slidenum">
              <a:rPr lang="en-US" smtClean="0"/>
              <a:pPr/>
              <a:t>62</a:t>
            </a:fld>
            <a:endParaRPr lang="en-US"/>
          </a:p>
        </p:txBody>
      </p:sp>
      <p:graphicFrame>
        <p:nvGraphicFramePr>
          <p:cNvPr id="79874" name="Object 2"/>
          <p:cNvGraphicFramePr>
            <a:graphicFrameLocks noChangeAspect="1"/>
          </p:cNvGraphicFramePr>
          <p:nvPr/>
        </p:nvGraphicFramePr>
        <p:xfrm>
          <a:off x="304800" y="1143000"/>
          <a:ext cx="8448083" cy="4419599"/>
        </p:xfrm>
        <a:graphic>
          <a:graphicData uri="http://schemas.openxmlformats.org/presentationml/2006/ole">
            <mc:AlternateContent xmlns:mc="http://schemas.openxmlformats.org/markup-compatibility/2006">
              <mc:Choice xmlns:v="urn:schemas-microsoft-com:vml" Requires="v">
                <p:oleObj spid="_x0000_s79876" name="Document" r:id="rId3" imgW="9347200" imgH="4889500" progId="Word.Document.12">
                  <p:link updateAutomatic="1"/>
                </p:oleObj>
              </mc:Choice>
              <mc:Fallback>
                <p:oleObj name="Document" r:id="rId3" imgW="9347200" imgH="48895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8448083" cy="441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52400"/>
            <a:ext cx="7772400" cy="1143000"/>
          </a:xfrm>
        </p:spPr>
        <p:txBody>
          <a:bodyPr/>
          <a:lstStyle/>
          <a:p>
            <a:pPr eaLnBrk="1" hangingPunct="1">
              <a:defRPr/>
            </a:pPr>
            <a:r>
              <a:rPr lang="en-US" dirty="0"/>
              <a:t>Medical School Curriculum: </a:t>
            </a:r>
            <a:br>
              <a:rPr lang="en-US" dirty="0"/>
            </a:br>
            <a:r>
              <a:rPr lang="en-US" dirty="0"/>
              <a:t>Overview</a:t>
            </a:r>
          </a:p>
        </p:txBody>
      </p:sp>
      <p:sp>
        <p:nvSpPr>
          <p:cNvPr id="34820" name="Rectangle 4"/>
          <p:cNvSpPr>
            <a:spLocks noGrp="1" noChangeArrowheads="1"/>
          </p:cNvSpPr>
          <p:nvPr>
            <p:ph type="body" sz="half" idx="2"/>
          </p:nvPr>
        </p:nvSpPr>
        <p:spPr>
          <a:xfrm>
            <a:off x="830263" y="1524000"/>
            <a:ext cx="7627937" cy="4495800"/>
          </a:xfrm>
        </p:spPr>
        <p:txBody>
          <a:bodyPr/>
          <a:lstStyle/>
          <a:p>
            <a:pPr eaLnBrk="1" hangingPunct="1">
              <a:buFont typeface="Wingdings" charset="2"/>
              <a:buChar char="§"/>
              <a:defRPr/>
            </a:pPr>
            <a:r>
              <a:rPr lang="en-US" sz="2200" dirty="0"/>
              <a:t>All classes are taught in Spanish</a:t>
            </a:r>
          </a:p>
          <a:p>
            <a:pPr eaLnBrk="1" hangingPunct="1">
              <a:buFont typeface="Wingdings" charset="2"/>
              <a:buChar char="§"/>
              <a:defRPr/>
            </a:pPr>
            <a:r>
              <a:rPr lang="en-US" sz="2200" dirty="0">
                <a:solidFill>
                  <a:schemeClr val="tx1"/>
                </a:solidFill>
              </a:rPr>
              <a:t>Pre-medical study (1 semester or 1 year): prior to Year 1, for those who want to review pre-med sciences and/or improve their fluency in Spanish</a:t>
            </a:r>
          </a:p>
          <a:p>
            <a:pPr eaLnBrk="1" hangingPunct="1">
              <a:buFont typeface="Wingdings" charset="2"/>
              <a:buChar char="§"/>
              <a:defRPr/>
            </a:pPr>
            <a:r>
              <a:rPr lang="en-US" sz="2200" dirty="0">
                <a:solidFill>
                  <a:schemeClr val="tx1"/>
                </a:solidFill>
              </a:rPr>
              <a:t>Years 1-2: ELAM Campus (basic sciences/policlinics)</a:t>
            </a:r>
          </a:p>
          <a:p>
            <a:pPr eaLnBrk="1" hangingPunct="1">
              <a:buFont typeface="Wingdings" charset="2"/>
              <a:buChar char="§"/>
              <a:defRPr/>
            </a:pPr>
            <a:r>
              <a:rPr lang="en-US" sz="2200" dirty="0">
                <a:solidFill>
                  <a:schemeClr val="tx1"/>
                </a:solidFill>
              </a:rPr>
              <a:t>Years 3-6: Salvador </a:t>
            </a:r>
            <a:r>
              <a:rPr lang="en-US" sz="2200" dirty="0" err="1">
                <a:solidFill>
                  <a:schemeClr val="tx1"/>
                </a:solidFill>
              </a:rPr>
              <a:t>Allende</a:t>
            </a:r>
            <a:r>
              <a:rPr lang="en-US" sz="2200" dirty="0">
                <a:solidFill>
                  <a:schemeClr val="tx1"/>
                </a:solidFill>
              </a:rPr>
              <a:t> Campus (clinical rotations)</a:t>
            </a:r>
          </a:p>
          <a:p>
            <a:pPr eaLnBrk="1" hangingPunct="1">
              <a:buFont typeface="Wingdings" charset="2"/>
              <a:buChar char="§"/>
              <a:defRPr/>
            </a:pPr>
            <a:r>
              <a:rPr lang="en-US" sz="2200" dirty="0"/>
              <a:t>Interactive problem-based learning; oral and written evaluations</a:t>
            </a:r>
          </a:p>
          <a:p>
            <a:pPr eaLnBrk="1" hangingPunct="1">
              <a:buFont typeface="Wingdings" charset="2"/>
              <a:buChar char="§"/>
              <a:defRPr/>
            </a:pPr>
            <a:r>
              <a:rPr lang="en-US" sz="2200" dirty="0"/>
              <a:t>Emphasis on </a:t>
            </a:r>
            <a:r>
              <a:rPr lang="en-US" sz="2200" b="1" dirty="0">
                <a:solidFill>
                  <a:srgbClr val="0000FF"/>
                </a:solidFill>
              </a:rPr>
              <a:t>bio-psycho-social model, primary healthcare (MGI model), community medicine, public health and prevention</a:t>
            </a:r>
            <a:r>
              <a:rPr lang="en-US" sz="2200" dirty="0"/>
              <a:t>, and hands-on internship experiences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Health Statistics (2016): </a:t>
            </a:r>
            <a:br>
              <a:rPr lang="en-US" dirty="0"/>
            </a:br>
            <a:r>
              <a:rPr lang="en-US" dirty="0"/>
              <a:t>International Comparisons</a:t>
            </a:r>
          </a:p>
        </p:txBody>
      </p:sp>
      <p:sp>
        <p:nvSpPr>
          <p:cNvPr id="19" name="TextBox 18"/>
          <p:cNvSpPr txBox="1"/>
          <p:nvPr/>
        </p:nvSpPr>
        <p:spPr>
          <a:xfrm>
            <a:off x="609600" y="4963180"/>
            <a:ext cx="8305800" cy="523220"/>
          </a:xfrm>
          <a:prstGeom prst="rect">
            <a:avLst/>
          </a:prstGeom>
          <a:noFill/>
        </p:spPr>
        <p:txBody>
          <a:bodyPr wrap="square" rtlCol="0">
            <a:spAutoFit/>
          </a:bodyPr>
          <a:lstStyle/>
          <a:p>
            <a:r>
              <a:rPr lang="en-US" sz="1400" i="1" dirty="0"/>
              <a:t>Data from: </a:t>
            </a:r>
          </a:p>
          <a:p>
            <a:r>
              <a:rPr lang="en-US" sz="1400" i="1" dirty="0" err="1"/>
              <a:t>Anuario</a:t>
            </a:r>
            <a:r>
              <a:rPr lang="en-US" sz="1400" i="1" dirty="0"/>
              <a:t> </a:t>
            </a:r>
            <a:r>
              <a:rPr lang="en-US" sz="1400" i="1" dirty="0" err="1"/>
              <a:t>Estadístico</a:t>
            </a:r>
            <a:r>
              <a:rPr lang="en-US" sz="1400" i="1" dirty="0"/>
              <a:t> de </a:t>
            </a:r>
            <a:r>
              <a:rPr lang="en-US" sz="1400" i="1" dirty="0" err="1"/>
              <a:t>Salud</a:t>
            </a:r>
            <a:r>
              <a:rPr lang="en-US" sz="1400" i="1" dirty="0"/>
              <a:t> 2016, </a:t>
            </a:r>
            <a:r>
              <a:rPr lang="en-US" sz="1400" i="1" dirty="0" err="1"/>
              <a:t>Ministerio</a:t>
            </a:r>
            <a:r>
              <a:rPr lang="en-US" sz="1400" i="1" dirty="0"/>
              <a:t> de </a:t>
            </a:r>
            <a:r>
              <a:rPr lang="en-US" sz="1400" i="1" dirty="0" err="1"/>
              <a:t>Salud</a:t>
            </a:r>
            <a:r>
              <a:rPr lang="en-US" sz="1400" i="1" dirty="0"/>
              <a:t> </a:t>
            </a:r>
            <a:r>
              <a:rPr lang="en-US" sz="1400" i="1" dirty="0" err="1"/>
              <a:t>Pública</a:t>
            </a:r>
            <a:r>
              <a:rPr lang="en-US" sz="1400" i="1" dirty="0"/>
              <a:t>; La Habana, Cuba</a:t>
            </a:r>
          </a:p>
        </p:txBody>
      </p:sp>
      <p:sp>
        <p:nvSpPr>
          <p:cNvPr id="30" name="TextBox 29"/>
          <p:cNvSpPr txBox="1"/>
          <p:nvPr/>
        </p:nvSpPr>
        <p:spPr>
          <a:xfrm>
            <a:off x="609600" y="5943600"/>
            <a:ext cx="8305800" cy="276999"/>
          </a:xfrm>
          <a:prstGeom prst="rect">
            <a:avLst/>
          </a:prstGeom>
          <a:noFill/>
        </p:spPr>
        <p:txBody>
          <a:bodyPr wrap="square" rtlCol="0">
            <a:spAutoFit/>
          </a:bodyPr>
          <a:lstStyle/>
          <a:p>
            <a:r>
              <a:rPr lang="en-US" sz="1200" i="1" dirty="0"/>
              <a:t>Source: </a:t>
            </a:r>
            <a:r>
              <a:rPr lang="en-US" sz="1200" i="1" dirty="0" err="1"/>
              <a:t>Anuario</a:t>
            </a:r>
            <a:r>
              <a:rPr lang="en-US" sz="1200" i="1" dirty="0"/>
              <a:t> </a:t>
            </a:r>
            <a:r>
              <a:rPr lang="en-US" sz="1200" i="1" dirty="0" err="1"/>
              <a:t>Estadístico</a:t>
            </a:r>
            <a:r>
              <a:rPr lang="en-US" sz="1200" i="1" dirty="0"/>
              <a:t> de </a:t>
            </a:r>
            <a:r>
              <a:rPr lang="en-US" sz="1200" i="1" dirty="0" err="1"/>
              <a:t>Salud</a:t>
            </a:r>
            <a:r>
              <a:rPr lang="en-US" sz="1200" i="1" dirty="0"/>
              <a:t> 2016, </a:t>
            </a:r>
            <a:r>
              <a:rPr lang="en-US" sz="1200" i="1" dirty="0" err="1"/>
              <a:t>Ministerio</a:t>
            </a:r>
            <a:r>
              <a:rPr lang="en-US" sz="1200" i="1" dirty="0"/>
              <a:t> de </a:t>
            </a:r>
            <a:r>
              <a:rPr lang="en-US" sz="1200" i="1" dirty="0" err="1"/>
              <a:t>Salud</a:t>
            </a:r>
            <a:r>
              <a:rPr lang="en-US" sz="1200" i="1" dirty="0"/>
              <a:t> </a:t>
            </a:r>
            <a:r>
              <a:rPr lang="en-US" sz="1200" i="1" dirty="0" err="1"/>
              <a:t>Pública</a:t>
            </a:r>
            <a:r>
              <a:rPr lang="en-US" sz="1200" i="1" dirty="0"/>
              <a:t>; La Habana, Cuba</a:t>
            </a:r>
          </a:p>
        </p:txBody>
      </p:sp>
      <p:sp>
        <p:nvSpPr>
          <p:cNvPr id="32" name="TextBox 31"/>
          <p:cNvSpPr txBox="1"/>
          <p:nvPr/>
        </p:nvSpPr>
        <p:spPr>
          <a:xfrm>
            <a:off x="152400" y="5867400"/>
            <a:ext cx="8305800" cy="276999"/>
          </a:xfrm>
          <a:prstGeom prst="rect">
            <a:avLst/>
          </a:prstGeom>
          <a:noFill/>
        </p:spPr>
        <p:txBody>
          <a:bodyPr wrap="square" rtlCol="0">
            <a:spAutoFit/>
          </a:bodyPr>
          <a:lstStyle/>
          <a:p>
            <a:r>
              <a:rPr lang="en-US" sz="1200" i="1" dirty="0"/>
              <a:t>Source: </a:t>
            </a:r>
            <a:r>
              <a:rPr lang="en-US" sz="1200" i="1" dirty="0" err="1"/>
              <a:t>Anuario</a:t>
            </a:r>
            <a:r>
              <a:rPr lang="en-US" sz="1200" i="1" dirty="0"/>
              <a:t> </a:t>
            </a:r>
            <a:r>
              <a:rPr lang="en-US" sz="1200" i="1" dirty="0" err="1"/>
              <a:t>Estadístico</a:t>
            </a:r>
            <a:r>
              <a:rPr lang="en-US" sz="1200" i="1" dirty="0"/>
              <a:t> de </a:t>
            </a:r>
            <a:r>
              <a:rPr lang="en-US" sz="1200" i="1" dirty="0" err="1"/>
              <a:t>Salud</a:t>
            </a:r>
            <a:r>
              <a:rPr lang="en-US" sz="1200" i="1" dirty="0"/>
              <a:t> 2016, </a:t>
            </a:r>
            <a:r>
              <a:rPr lang="en-US" sz="1200" i="1" dirty="0" err="1"/>
              <a:t>Ministerio</a:t>
            </a:r>
            <a:r>
              <a:rPr lang="en-US" sz="1200" i="1" dirty="0"/>
              <a:t> de </a:t>
            </a:r>
            <a:r>
              <a:rPr lang="en-US" sz="1200" i="1" dirty="0" err="1"/>
              <a:t>Salud</a:t>
            </a:r>
            <a:r>
              <a:rPr lang="en-US" sz="1200" i="1" dirty="0"/>
              <a:t> </a:t>
            </a:r>
            <a:r>
              <a:rPr lang="en-US" sz="1200" i="1" dirty="0" err="1"/>
              <a:t>Pública</a:t>
            </a:r>
            <a:r>
              <a:rPr lang="en-US" sz="1200" i="1" dirty="0"/>
              <a:t>; La Habana, Cuba</a:t>
            </a:r>
          </a:p>
        </p:txBody>
      </p:sp>
      <p:grpSp>
        <p:nvGrpSpPr>
          <p:cNvPr id="34" name="Group 33"/>
          <p:cNvGrpSpPr/>
          <p:nvPr/>
        </p:nvGrpSpPr>
        <p:grpSpPr>
          <a:xfrm>
            <a:off x="685800" y="1295400"/>
            <a:ext cx="7421578" cy="4571999"/>
            <a:chOff x="685800" y="1295400"/>
            <a:chExt cx="7421578" cy="4571999"/>
          </a:xfrm>
        </p:grpSpPr>
        <p:grpSp>
          <p:nvGrpSpPr>
            <p:cNvPr id="31" name="Group 30"/>
            <p:cNvGrpSpPr/>
            <p:nvPr/>
          </p:nvGrpSpPr>
          <p:grpSpPr>
            <a:xfrm>
              <a:off x="685800" y="1295400"/>
              <a:ext cx="7421578" cy="4571999"/>
              <a:chOff x="685800" y="1447801"/>
              <a:chExt cx="7421578" cy="4571999"/>
            </a:xfrm>
          </p:grpSpPr>
          <p:pic>
            <p:nvPicPr>
              <p:cNvPr id="5" name="Picture 4"/>
              <p:cNvPicPr>
                <a:picLocks noChangeAspect="1"/>
              </p:cNvPicPr>
              <p:nvPr/>
            </p:nvPicPr>
            <p:blipFill>
              <a:blip r:embed="rId2"/>
              <a:stretch>
                <a:fillRect/>
              </a:stretch>
            </p:blipFill>
            <p:spPr>
              <a:xfrm>
                <a:off x="685800" y="1447801"/>
                <a:ext cx="7391400" cy="4571999"/>
              </a:xfrm>
              <a:prstGeom prst="rect">
                <a:avLst/>
              </a:prstGeom>
            </p:spPr>
          </p:pic>
          <p:grpSp>
            <p:nvGrpSpPr>
              <p:cNvPr id="18" name="Group 17"/>
              <p:cNvGrpSpPr/>
              <p:nvPr/>
            </p:nvGrpSpPr>
            <p:grpSpPr>
              <a:xfrm>
                <a:off x="762000" y="1524000"/>
                <a:ext cx="7345378" cy="861775"/>
                <a:chOff x="762000" y="1524000"/>
                <a:chExt cx="7345378" cy="861775"/>
              </a:xfrm>
            </p:grpSpPr>
            <p:sp>
              <p:nvSpPr>
                <p:cNvPr id="6" name="TextBox 5"/>
                <p:cNvSpPr txBox="1"/>
                <p:nvPr/>
              </p:nvSpPr>
              <p:spPr>
                <a:xfrm>
                  <a:off x="5181600" y="1524001"/>
                  <a:ext cx="762000" cy="859536"/>
                </a:xfrm>
                <a:prstGeom prst="rect">
                  <a:avLst/>
                </a:prstGeom>
                <a:solidFill>
                  <a:srgbClr val="F8F8F8"/>
                </a:solidFill>
              </p:spPr>
              <p:txBody>
                <a:bodyPr wrap="square" rtlCol="0">
                  <a:spAutoFit/>
                </a:bodyPr>
                <a:lstStyle/>
                <a:p>
                  <a:endParaRPr lang="en-US" sz="800" b="1" dirty="0"/>
                </a:p>
                <a:p>
                  <a:pPr algn="ctr"/>
                  <a:r>
                    <a:rPr lang="en-US" sz="800" b="1" dirty="0"/>
                    <a:t>Mortality rate  children less than 5 years old</a:t>
                  </a:r>
                </a:p>
              </p:txBody>
            </p:sp>
            <p:sp>
              <p:nvSpPr>
                <p:cNvPr id="8" name="TextBox 7"/>
                <p:cNvSpPr txBox="1"/>
                <p:nvPr/>
              </p:nvSpPr>
              <p:spPr>
                <a:xfrm>
                  <a:off x="5913422" y="1524000"/>
                  <a:ext cx="792178" cy="859536"/>
                </a:xfrm>
                <a:prstGeom prst="rect">
                  <a:avLst/>
                </a:prstGeom>
                <a:solidFill>
                  <a:srgbClr val="F8F8F8"/>
                </a:solidFill>
              </p:spPr>
              <p:txBody>
                <a:bodyPr wrap="square" rtlCol="0">
                  <a:spAutoFit/>
                </a:bodyPr>
                <a:lstStyle/>
                <a:p>
                  <a:pPr algn="ctr"/>
                  <a:r>
                    <a:rPr lang="en-US" sz="800" b="1" dirty="0"/>
                    <a:t>Infant Mortality rate</a:t>
                  </a:r>
                </a:p>
                <a:p>
                  <a:pPr algn="ctr"/>
                  <a:r>
                    <a:rPr lang="en-US" sz="800" b="1" dirty="0"/>
                    <a:t>(&lt;1 </a:t>
                  </a:r>
                  <a:r>
                    <a:rPr lang="en-US" sz="800" b="1" dirty="0" err="1"/>
                    <a:t>yo</a:t>
                  </a:r>
                  <a:r>
                    <a:rPr lang="en-US" sz="800" b="1" dirty="0"/>
                    <a:t>) (every 1000 live births)</a:t>
                  </a:r>
                </a:p>
              </p:txBody>
            </p:sp>
            <p:sp>
              <p:nvSpPr>
                <p:cNvPr id="9" name="TextBox 8"/>
                <p:cNvSpPr txBox="1"/>
                <p:nvPr/>
              </p:nvSpPr>
              <p:spPr>
                <a:xfrm>
                  <a:off x="7315200" y="1524000"/>
                  <a:ext cx="792178" cy="859536"/>
                </a:xfrm>
                <a:prstGeom prst="rect">
                  <a:avLst/>
                </a:prstGeom>
                <a:solidFill>
                  <a:srgbClr val="F8F8F8"/>
                </a:solidFill>
              </p:spPr>
              <p:txBody>
                <a:bodyPr wrap="square" rtlCol="0">
                  <a:spAutoFit/>
                </a:bodyPr>
                <a:lstStyle/>
                <a:p>
                  <a:endParaRPr lang="en-US" sz="800" b="1" dirty="0"/>
                </a:p>
                <a:p>
                  <a:endParaRPr lang="en-US" sz="800" b="1" dirty="0"/>
                </a:p>
                <a:p>
                  <a:pPr algn="ctr"/>
                  <a:r>
                    <a:rPr lang="en-US" sz="800" b="1" dirty="0"/>
                    <a:t>Life Expectancy (years)</a:t>
                  </a:r>
                </a:p>
                <a:p>
                  <a:endParaRPr lang="en-US" sz="800" b="1" dirty="0"/>
                </a:p>
              </p:txBody>
            </p:sp>
            <p:sp>
              <p:nvSpPr>
                <p:cNvPr id="10" name="TextBox 9"/>
                <p:cNvSpPr txBox="1"/>
                <p:nvPr/>
              </p:nvSpPr>
              <p:spPr>
                <a:xfrm>
                  <a:off x="6705600" y="1524000"/>
                  <a:ext cx="685800" cy="859536"/>
                </a:xfrm>
                <a:prstGeom prst="rect">
                  <a:avLst/>
                </a:prstGeom>
                <a:solidFill>
                  <a:srgbClr val="F8F8F8"/>
                </a:solidFill>
              </p:spPr>
              <p:txBody>
                <a:bodyPr wrap="square" rtlCol="0">
                  <a:spAutoFit/>
                </a:bodyPr>
                <a:lstStyle/>
                <a:p>
                  <a:pPr algn="ctr"/>
                  <a:endParaRPr lang="en-US" sz="800" b="1" dirty="0"/>
                </a:p>
                <a:p>
                  <a:pPr algn="ctr"/>
                  <a:endParaRPr lang="en-US" sz="800" b="1" dirty="0"/>
                </a:p>
                <a:p>
                  <a:pPr algn="ctr"/>
                  <a:r>
                    <a:rPr lang="en-US" sz="800" b="1" dirty="0"/>
                    <a:t>Neonatal Mortality rate</a:t>
                  </a:r>
                </a:p>
                <a:p>
                  <a:pPr algn="ctr"/>
                  <a:endParaRPr lang="en-US" sz="800" b="1" dirty="0"/>
                </a:p>
              </p:txBody>
            </p:sp>
            <p:sp>
              <p:nvSpPr>
                <p:cNvPr id="11" name="TextBox 10"/>
                <p:cNvSpPr txBox="1"/>
                <p:nvPr/>
              </p:nvSpPr>
              <p:spPr>
                <a:xfrm>
                  <a:off x="762000" y="1524001"/>
                  <a:ext cx="1371600" cy="861774"/>
                </a:xfrm>
                <a:prstGeom prst="rect">
                  <a:avLst/>
                </a:prstGeom>
                <a:solidFill>
                  <a:srgbClr val="F8F8F8"/>
                </a:solidFill>
              </p:spPr>
              <p:txBody>
                <a:bodyPr wrap="square" rtlCol="0">
                  <a:spAutoFit/>
                </a:bodyPr>
                <a:lstStyle/>
                <a:p>
                  <a:endParaRPr lang="en-US" sz="1000" b="1" dirty="0"/>
                </a:p>
                <a:p>
                  <a:endParaRPr lang="en-US" sz="1000" b="1" dirty="0"/>
                </a:p>
                <a:p>
                  <a:r>
                    <a:rPr lang="en-US" sz="1000" b="1" dirty="0"/>
                    <a:t>Country / Territory</a:t>
                  </a:r>
                </a:p>
                <a:p>
                  <a:endParaRPr lang="en-US" sz="1000" b="1" dirty="0"/>
                </a:p>
                <a:p>
                  <a:endParaRPr lang="en-US" sz="1000" b="1" dirty="0"/>
                </a:p>
              </p:txBody>
            </p:sp>
            <p:sp>
              <p:nvSpPr>
                <p:cNvPr id="12" name="TextBox 11"/>
                <p:cNvSpPr txBox="1"/>
                <p:nvPr/>
              </p:nvSpPr>
              <p:spPr>
                <a:xfrm>
                  <a:off x="4389422" y="1524000"/>
                  <a:ext cx="792178" cy="859536"/>
                </a:xfrm>
                <a:prstGeom prst="rect">
                  <a:avLst/>
                </a:prstGeom>
                <a:solidFill>
                  <a:srgbClr val="F8F8F8"/>
                </a:solidFill>
              </p:spPr>
              <p:txBody>
                <a:bodyPr wrap="square" rtlCol="0">
                  <a:spAutoFit/>
                </a:bodyPr>
                <a:lstStyle/>
                <a:p>
                  <a:pPr algn="ctr"/>
                  <a:endParaRPr lang="en-US" sz="800" b="1" dirty="0"/>
                </a:p>
                <a:p>
                  <a:pPr algn="ctr"/>
                  <a:endParaRPr lang="en-US" sz="800" b="1" dirty="0"/>
                </a:p>
                <a:p>
                  <a:pPr algn="ctr"/>
                  <a:r>
                    <a:rPr lang="en-US" sz="800" b="1" dirty="0"/>
                    <a:t>Mortality rate</a:t>
                  </a:r>
                </a:p>
                <a:p>
                  <a:pPr algn="ctr"/>
                  <a:endParaRPr lang="en-US" sz="800" b="1" dirty="0"/>
                </a:p>
                <a:p>
                  <a:pPr algn="ctr"/>
                  <a:endParaRPr lang="en-US" sz="800" b="1" dirty="0"/>
                </a:p>
              </p:txBody>
            </p:sp>
            <p:sp>
              <p:nvSpPr>
                <p:cNvPr id="13" name="TextBox 12"/>
                <p:cNvSpPr txBox="1"/>
                <p:nvPr/>
              </p:nvSpPr>
              <p:spPr>
                <a:xfrm>
                  <a:off x="2895600" y="1524000"/>
                  <a:ext cx="762000" cy="859536"/>
                </a:xfrm>
                <a:prstGeom prst="rect">
                  <a:avLst/>
                </a:prstGeom>
                <a:solidFill>
                  <a:srgbClr val="F8F8F8"/>
                </a:solidFill>
              </p:spPr>
              <p:txBody>
                <a:bodyPr wrap="square" rtlCol="0">
                  <a:spAutoFit/>
                </a:bodyPr>
                <a:lstStyle/>
                <a:p>
                  <a:endParaRPr lang="en-US" sz="800" b="1" dirty="0"/>
                </a:p>
                <a:p>
                  <a:endParaRPr lang="en-US" sz="800" b="1" dirty="0"/>
                </a:p>
                <a:p>
                  <a:r>
                    <a:rPr lang="en-US" sz="800" b="1" dirty="0"/>
                    <a:t>Birth Rate</a:t>
                  </a:r>
                </a:p>
                <a:p>
                  <a:endParaRPr lang="en-US" sz="800" b="1" dirty="0"/>
                </a:p>
                <a:p>
                  <a:endParaRPr lang="en-US" sz="800" b="1" dirty="0"/>
                </a:p>
                <a:p>
                  <a:endParaRPr lang="en-US" sz="800" b="1" dirty="0"/>
                </a:p>
              </p:txBody>
            </p:sp>
            <p:sp>
              <p:nvSpPr>
                <p:cNvPr id="14" name="TextBox 13"/>
                <p:cNvSpPr txBox="1"/>
                <p:nvPr/>
              </p:nvSpPr>
              <p:spPr>
                <a:xfrm>
                  <a:off x="3581400" y="1524000"/>
                  <a:ext cx="762000" cy="830997"/>
                </a:xfrm>
                <a:prstGeom prst="rect">
                  <a:avLst/>
                </a:prstGeom>
                <a:solidFill>
                  <a:srgbClr val="F8F8F8"/>
                </a:solidFill>
              </p:spPr>
              <p:txBody>
                <a:bodyPr wrap="square" rtlCol="0">
                  <a:spAutoFit/>
                </a:bodyPr>
                <a:lstStyle/>
                <a:p>
                  <a:endParaRPr lang="en-US" sz="800" b="1" dirty="0"/>
                </a:p>
                <a:p>
                  <a:endParaRPr lang="en-US" sz="800" b="1" dirty="0"/>
                </a:p>
                <a:p>
                  <a:r>
                    <a:rPr lang="en-US" sz="800" b="1" dirty="0"/>
                    <a:t>Pregnancy</a:t>
                  </a:r>
                </a:p>
                <a:p>
                  <a:r>
                    <a:rPr lang="en-US" sz="800" b="1" dirty="0"/>
                    <a:t>Rate</a:t>
                  </a:r>
                </a:p>
                <a:p>
                  <a:endParaRPr lang="en-US" sz="800" b="1" dirty="0"/>
                </a:p>
                <a:p>
                  <a:endParaRPr lang="en-US" sz="800" b="1" dirty="0"/>
                </a:p>
              </p:txBody>
            </p:sp>
            <p:sp>
              <p:nvSpPr>
                <p:cNvPr id="15" name="TextBox 14"/>
                <p:cNvSpPr txBox="1"/>
                <p:nvPr/>
              </p:nvSpPr>
              <p:spPr>
                <a:xfrm>
                  <a:off x="2133600" y="1524000"/>
                  <a:ext cx="762000" cy="859536"/>
                </a:xfrm>
                <a:prstGeom prst="rect">
                  <a:avLst/>
                </a:prstGeom>
                <a:solidFill>
                  <a:srgbClr val="F8F8F8"/>
                </a:solidFill>
              </p:spPr>
              <p:txBody>
                <a:bodyPr wrap="square" rtlCol="0">
                  <a:spAutoFit/>
                </a:bodyPr>
                <a:lstStyle/>
                <a:p>
                  <a:endParaRPr lang="en-US" sz="800" b="1" dirty="0"/>
                </a:p>
                <a:p>
                  <a:endParaRPr lang="en-US" sz="800" b="1" dirty="0"/>
                </a:p>
                <a:p>
                  <a:pPr algn="ctr"/>
                  <a:r>
                    <a:rPr lang="en-US" sz="800" b="1" dirty="0"/>
                    <a:t>Urban population (%)</a:t>
                  </a:r>
                </a:p>
                <a:p>
                  <a:endParaRPr lang="en-US" sz="800" b="1" dirty="0"/>
                </a:p>
              </p:txBody>
            </p:sp>
          </p:grpSp>
          <p:sp>
            <p:nvSpPr>
              <p:cNvPr id="16" name="Rectangle 15"/>
              <p:cNvSpPr/>
              <p:nvPr/>
            </p:nvSpPr>
            <p:spPr>
              <a:xfrm>
                <a:off x="685800" y="3657600"/>
                <a:ext cx="73914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5800" y="5791200"/>
                <a:ext cx="73914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p:cNvSpPr txBox="1"/>
            <p:nvPr/>
          </p:nvSpPr>
          <p:spPr>
            <a:xfrm>
              <a:off x="3657600" y="1371600"/>
              <a:ext cx="762000" cy="859536"/>
            </a:xfrm>
            <a:prstGeom prst="rect">
              <a:avLst/>
            </a:prstGeom>
            <a:solidFill>
              <a:srgbClr val="F8F8F8"/>
            </a:solidFill>
          </p:spPr>
          <p:txBody>
            <a:bodyPr wrap="square" rtlCol="0">
              <a:spAutoFit/>
            </a:bodyPr>
            <a:lstStyle/>
            <a:p>
              <a:pPr algn="ctr"/>
              <a:endParaRPr lang="en-US" sz="800" b="1" dirty="0"/>
            </a:p>
            <a:p>
              <a:pPr algn="ctr"/>
              <a:endParaRPr lang="en-US" sz="800" b="1" dirty="0"/>
            </a:p>
            <a:p>
              <a:pPr algn="ctr"/>
              <a:r>
                <a:rPr lang="en-US" sz="800" b="1" dirty="0"/>
                <a:t>Overall Fertility</a:t>
              </a:r>
            </a:p>
            <a:p>
              <a:pPr algn="ctr"/>
              <a:r>
                <a:rPr lang="en-US" sz="800" b="1" dirty="0"/>
                <a:t>Rate</a:t>
              </a:r>
            </a:p>
            <a:p>
              <a:pPr algn="ctr"/>
              <a:endParaRPr lang="en-US" sz="800" b="1" dirty="0"/>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t>Health Statistics (2016): </a:t>
            </a:r>
            <a:br>
              <a:rPr lang="en-US" dirty="0"/>
            </a:br>
            <a:r>
              <a:rPr lang="en-US" dirty="0"/>
              <a:t>Cuba &amp; U.S.</a:t>
            </a:r>
          </a:p>
        </p:txBody>
      </p:sp>
      <p:sp>
        <p:nvSpPr>
          <p:cNvPr id="19" name="TextBox 18"/>
          <p:cNvSpPr txBox="1"/>
          <p:nvPr/>
        </p:nvSpPr>
        <p:spPr>
          <a:xfrm>
            <a:off x="609600" y="5559623"/>
            <a:ext cx="8305800" cy="307777"/>
          </a:xfrm>
          <a:prstGeom prst="rect">
            <a:avLst/>
          </a:prstGeom>
          <a:noFill/>
        </p:spPr>
        <p:txBody>
          <a:bodyPr wrap="square" rtlCol="0">
            <a:spAutoFit/>
          </a:bodyPr>
          <a:lstStyle/>
          <a:p>
            <a:r>
              <a:rPr lang="en-US" sz="1400" i="1" dirty="0"/>
              <a:t>Source: </a:t>
            </a:r>
            <a:r>
              <a:rPr lang="en-US" sz="1400" i="1" dirty="0" err="1"/>
              <a:t>Anuario</a:t>
            </a:r>
            <a:r>
              <a:rPr lang="en-US" sz="1400" i="1" dirty="0"/>
              <a:t> </a:t>
            </a:r>
            <a:r>
              <a:rPr lang="en-US" sz="1400" i="1" dirty="0" err="1"/>
              <a:t>Estadístico</a:t>
            </a:r>
            <a:r>
              <a:rPr lang="en-US" sz="1400" i="1" dirty="0"/>
              <a:t> de </a:t>
            </a:r>
            <a:r>
              <a:rPr lang="en-US" sz="1400" i="1" dirty="0" err="1"/>
              <a:t>Salud</a:t>
            </a:r>
            <a:r>
              <a:rPr lang="en-US" sz="1400" i="1" dirty="0"/>
              <a:t> 2016, </a:t>
            </a:r>
            <a:r>
              <a:rPr lang="en-US" sz="1400" i="1" dirty="0" err="1"/>
              <a:t>Ministerio</a:t>
            </a:r>
            <a:r>
              <a:rPr lang="en-US" sz="1400" i="1" dirty="0"/>
              <a:t> de </a:t>
            </a:r>
            <a:r>
              <a:rPr lang="en-US" sz="1400" i="1" dirty="0" err="1"/>
              <a:t>Salud</a:t>
            </a:r>
            <a:r>
              <a:rPr lang="en-US" sz="1400" i="1" dirty="0"/>
              <a:t> </a:t>
            </a:r>
            <a:r>
              <a:rPr lang="en-US" sz="1400" i="1" dirty="0" err="1"/>
              <a:t>Pública</a:t>
            </a:r>
            <a:r>
              <a:rPr lang="en-US" sz="1400" i="1" dirty="0"/>
              <a:t>; La Habana, Cuba</a:t>
            </a:r>
          </a:p>
        </p:txBody>
      </p:sp>
      <p:grpSp>
        <p:nvGrpSpPr>
          <p:cNvPr id="29" name="Group 28"/>
          <p:cNvGrpSpPr/>
          <p:nvPr/>
        </p:nvGrpSpPr>
        <p:grpSpPr>
          <a:xfrm>
            <a:off x="762000" y="1981201"/>
            <a:ext cx="7391400" cy="1752599"/>
            <a:chOff x="609600" y="1828801"/>
            <a:chExt cx="7391400" cy="1752599"/>
          </a:xfrm>
        </p:grpSpPr>
        <p:grpSp>
          <p:nvGrpSpPr>
            <p:cNvPr id="12" name="Group 11"/>
            <p:cNvGrpSpPr/>
            <p:nvPr/>
          </p:nvGrpSpPr>
          <p:grpSpPr>
            <a:xfrm>
              <a:off x="609600" y="1828801"/>
              <a:ext cx="7391400" cy="1752599"/>
              <a:chOff x="685800" y="1447801"/>
              <a:chExt cx="7391400" cy="1752599"/>
            </a:xfrm>
          </p:grpSpPr>
          <p:pic>
            <p:nvPicPr>
              <p:cNvPr id="5" name="Picture 4"/>
              <p:cNvPicPr>
                <a:picLocks noChangeAspect="1"/>
              </p:cNvPicPr>
              <p:nvPr/>
            </p:nvPicPr>
            <p:blipFill>
              <a:blip r:embed="rId2"/>
              <a:srcRect b="78334"/>
              <a:stretch>
                <a:fillRect/>
              </a:stretch>
            </p:blipFill>
            <p:spPr>
              <a:xfrm>
                <a:off x="685800" y="1447801"/>
                <a:ext cx="7391400" cy="1066799"/>
              </a:xfrm>
              <a:prstGeom prst="rect">
                <a:avLst/>
              </a:prstGeom>
            </p:spPr>
          </p:pic>
          <p:pic>
            <p:nvPicPr>
              <p:cNvPr id="9" name="Picture 8"/>
              <p:cNvPicPr>
                <a:picLocks noChangeAspect="1"/>
              </p:cNvPicPr>
              <p:nvPr/>
            </p:nvPicPr>
            <p:blipFill>
              <a:blip r:embed="rId2"/>
              <a:srcRect t="95000"/>
              <a:stretch>
                <a:fillRect/>
              </a:stretch>
            </p:blipFill>
            <p:spPr>
              <a:xfrm>
                <a:off x="685800" y="2819400"/>
                <a:ext cx="7391400" cy="381000"/>
              </a:xfrm>
              <a:prstGeom prst="rect">
                <a:avLst/>
              </a:prstGeom>
            </p:spPr>
          </p:pic>
          <p:pic>
            <p:nvPicPr>
              <p:cNvPr id="10" name="Picture 9"/>
              <p:cNvPicPr>
                <a:picLocks noChangeAspect="1"/>
              </p:cNvPicPr>
              <p:nvPr/>
            </p:nvPicPr>
            <p:blipFill>
              <a:blip r:embed="rId2"/>
              <a:srcRect t="50000" b="46667"/>
              <a:stretch>
                <a:fillRect/>
              </a:stretch>
            </p:blipFill>
            <p:spPr>
              <a:xfrm>
                <a:off x="685800" y="2514600"/>
                <a:ext cx="7391400" cy="304800"/>
              </a:xfrm>
              <a:prstGeom prst="rect">
                <a:avLst/>
              </a:prstGeom>
            </p:spPr>
          </p:pic>
        </p:grpSp>
        <p:sp>
          <p:nvSpPr>
            <p:cNvPr id="15" name="TextBox 14"/>
            <p:cNvSpPr txBox="1"/>
            <p:nvPr/>
          </p:nvSpPr>
          <p:spPr>
            <a:xfrm>
              <a:off x="5075222" y="1905001"/>
              <a:ext cx="762000" cy="923330"/>
            </a:xfrm>
            <a:prstGeom prst="rect">
              <a:avLst/>
            </a:prstGeom>
            <a:solidFill>
              <a:srgbClr val="F8F8F8"/>
            </a:solidFill>
          </p:spPr>
          <p:txBody>
            <a:bodyPr wrap="square" rtlCol="0">
              <a:spAutoFit/>
            </a:bodyPr>
            <a:lstStyle/>
            <a:p>
              <a:pPr algn="ctr"/>
              <a:r>
                <a:rPr lang="en-US" sz="900" b="1" dirty="0"/>
                <a:t>Mortality rate  children less than 5 years old</a:t>
              </a:r>
            </a:p>
          </p:txBody>
        </p:sp>
        <p:sp>
          <p:nvSpPr>
            <p:cNvPr id="17" name="TextBox 16"/>
            <p:cNvSpPr txBox="1"/>
            <p:nvPr/>
          </p:nvSpPr>
          <p:spPr>
            <a:xfrm>
              <a:off x="7162800" y="1904999"/>
              <a:ext cx="838200" cy="923544"/>
            </a:xfrm>
            <a:prstGeom prst="rect">
              <a:avLst/>
            </a:prstGeom>
            <a:solidFill>
              <a:srgbClr val="F8F8F8"/>
            </a:solidFill>
          </p:spPr>
          <p:txBody>
            <a:bodyPr wrap="square" rtlCol="0">
              <a:spAutoFit/>
            </a:bodyPr>
            <a:lstStyle/>
            <a:p>
              <a:pPr algn="ctr"/>
              <a:endParaRPr lang="en-US" sz="900" b="1" dirty="0"/>
            </a:p>
            <a:p>
              <a:pPr algn="ctr"/>
              <a:endParaRPr lang="en-US" sz="900" b="1" dirty="0"/>
            </a:p>
            <a:p>
              <a:pPr algn="ctr"/>
              <a:r>
                <a:rPr lang="en-US" sz="900" b="1" dirty="0"/>
                <a:t>Life Expectancy (years)</a:t>
              </a:r>
            </a:p>
            <a:p>
              <a:pPr algn="ctr"/>
              <a:endParaRPr lang="en-US" sz="900" b="1" dirty="0"/>
            </a:p>
          </p:txBody>
        </p:sp>
        <p:sp>
          <p:nvSpPr>
            <p:cNvPr id="18" name="TextBox 17"/>
            <p:cNvSpPr txBox="1"/>
            <p:nvPr/>
          </p:nvSpPr>
          <p:spPr>
            <a:xfrm>
              <a:off x="6523022" y="1904999"/>
              <a:ext cx="715978" cy="923330"/>
            </a:xfrm>
            <a:prstGeom prst="rect">
              <a:avLst/>
            </a:prstGeom>
            <a:solidFill>
              <a:srgbClr val="F8F8F8"/>
            </a:solidFill>
          </p:spPr>
          <p:txBody>
            <a:bodyPr wrap="square" rtlCol="0">
              <a:spAutoFit/>
            </a:bodyPr>
            <a:lstStyle/>
            <a:p>
              <a:pPr algn="ctr"/>
              <a:endParaRPr lang="en-US" sz="900" b="1" dirty="0"/>
            </a:p>
            <a:p>
              <a:pPr algn="ctr"/>
              <a:endParaRPr lang="en-US" sz="900" b="1" dirty="0"/>
            </a:p>
            <a:p>
              <a:pPr algn="ctr"/>
              <a:r>
                <a:rPr lang="en-US" sz="900" b="1" dirty="0"/>
                <a:t>Neonatal Mortality rate</a:t>
              </a:r>
            </a:p>
            <a:p>
              <a:pPr algn="ctr"/>
              <a:endParaRPr lang="en-US" sz="900" b="1" dirty="0"/>
            </a:p>
          </p:txBody>
        </p:sp>
        <p:sp>
          <p:nvSpPr>
            <p:cNvPr id="20" name="TextBox 19"/>
            <p:cNvSpPr txBox="1"/>
            <p:nvPr/>
          </p:nvSpPr>
          <p:spPr>
            <a:xfrm>
              <a:off x="685800" y="1905000"/>
              <a:ext cx="1524000" cy="923544"/>
            </a:xfrm>
            <a:prstGeom prst="rect">
              <a:avLst/>
            </a:prstGeom>
            <a:solidFill>
              <a:srgbClr val="F8F8F8"/>
            </a:solidFill>
          </p:spPr>
          <p:txBody>
            <a:bodyPr wrap="square" rtlCol="0">
              <a:spAutoFit/>
            </a:bodyPr>
            <a:lstStyle/>
            <a:p>
              <a:endParaRPr lang="en-US" sz="1050" b="1" dirty="0"/>
            </a:p>
            <a:p>
              <a:endParaRPr lang="en-US" sz="1050" b="1" dirty="0"/>
            </a:p>
            <a:p>
              <a:r>
                <a:rPr lang="en-US" sz="1050" b="1" dirty="0"/>
                <a:t>Country / Territory</a:t>
              </a:r>
            </a:p>
            <a:p>
              <a:endParaRPr lang="en-US" sz="1050" b="1" dirty="0"/>
            </a:p>
            <a:p>
              <a:endParaRPr lang="en-US" sz="1050" b="1" dirty="0"/>
            </a:p>
          </p:txBody>
        </p:sp>
        <p:sp>
          <p:nvSpPr>
            <p:cNvPr id="23" name="TextBox 22"/>
            <p:cNvSpPr txBox="1"/>
            <p:nvPr/>
          </p:nvSpPr>
          <p:spPr>
            <a:xfrm>
              <a:off x="2743200" y="1905000"/>
              <a:ext cx="762000" cy="923544"/>
            </a:xfrm>
            <a:prstGeom prst="rect">
              <a:avLst/>
            </a:prstGeom>
            <a:solidFill>
              <a:srgbClr val="F8F8F8"/>
            </a:solidFill>
          </p:spPr>
          <p:txBody>
            <a:bodyPr wrap="square" rtlCol="0">
              <a:spAutoFit/>
            </a:bodyPr>
            <a:lstStyle/>
            <a:p>
              <a:pPr algn="ctr"/>
              <a:endParaRPr lang="en-US" sz="900" b="1" dirty="0"/>
            </a:p>
            <a:p>
              <a:pPr algn="ctr"/>
              <a:endParaRPr lang="en-US" sz="900" b="1" dirty="0"/>
            </a:p>
            <a:p>
              <a:pPr algn="ctr"/>
              <a:r>
                <a:rPr lang="en-US" sz="900" b="1" dirty="0"/>
                <a:t>Birth Rate</a:t>
              </a:r>
            </a:p>
            <a:p>
              <a:pPr algn="ctr"/>
              <a:endParaRPr lang="en-US" sz="900" b="1" dirty="0"/>
            </a:p>
            <a:p>
              <a:pPr algn="ctr"/>
              <a:endParaRPr lang="en-US" sz="900" b="1" dirty="0"/>
            </a:p>
          </p:txBody>
        </p:sp>
        <p:sp>
          <p:nvSpPr>
            <p:cNvPr id="24" name="TextBox 23"/>
            <p:cNvSpPr txBox="1"/>
            <p:nvPr/>
          </p:nvSpPr>
          <p:spPr>
            <a:xfrm>
              <a:off x="3505200" y="1909971"/>
              <a:ext cx="808022" cy="923330"/>
            </a:xfrm>
            <a:prstGeom prst="rect">
              <a:avLst/>
            </a:prstGeom>
            <a:solidFill>
              <a:srgbClr val="F8F8F8"/>
            </a:solidFill>
          </p:spPr>
          <p:txBody>
            <a:bodyPr wrap="square" rtlCol="0">
              <a:spAutoFit/>
            </a:bodyPr>
            <a:lstStyle/>
            <a:p>
              <a:pPr algn="ctr"/>
              <a:endParaRPr lang="en-US" sz="900" b="1" dirty="0"/>
            </a:p>
            <a:p>
              <a:pPr algn="ctr"/>
              <a:endParaRPr lang="en-US" sz="900" b="1" dirty="0"/>
            </a:p>
            <a:p>
              <a:pPr algn="ctr"/>
              <a:r>
                <a:rPr lang="en-US" sz="900" b="1" dirty="0"/>
                <a:t>Overall Fertility</a:t>
              </a:r>
            </a:p>
            <a:p>
              <a:pPr algn="ctr"/>
              <a:r>
                <a:rPr lang="en-US" sz="900" b="1" dirty="0"/>
                <a:t>Rate</a:t>
              </a:r>
            </a:p>
            <a:p>
              <a:pPr algn="ctr"/>
              <a:endParaRPr lang="en-US" sz="900" b="1" dirty="0"/>
            </a:p>
          </p:txBody>
        </p:sp>
        <p:sp>
          <p:nvSpPr>
            <p:cNvPr id="25" name="TextBox 24"/>
            <p:cNvSpPr txBox="1"/>
            <p:nvPr/>
          </p:nvSpPr>
          <p:spPr>
            <a:xfrm>
              <a:off x="2057400" y="1905000"/>
              <a:ext cx="762000" cy="923330"/>
            </a:xfrm>
            <a:prstGeom prst="rect">
              <a:avLst/>
            </a:prstGeom>
            <a:solidFill>
              <a:srgbClr val="F8F8F8"/>
            </a:solidFill>
          </p:spPr>
          <p:txBody>
            <a:bodyPr wrap="square" rtlCol="0">
              <a:spAutoFit/>
            </a:bodyPr>
            <a:lstStyle/>
            <a:p>
              <a:pPr algn="ctr"/>
              <a:endParaRPr lang="en-US" sz="900" b="1" dirty="0"/>
            </a:p>
            <a:p>
              <a:pPr algn="ctr"/>
              <a:endParaRPr lang="en-US" sz="900" b="1" dirty="0"/>
            </a:p>
            <a:p>
              <a:pPr algn="ctr"/>
              <a:r>
                <a:rPr lang="en-US" sz="900" b="1" dirty="0"/>
                <a:t>Urban population (%)</a:t>
              </a:r>
            </a:p>
            <a:p>
              <a:pPr algn="ctr"/>
              <a:endParaRPr lang="en-US" sz="900" b="1" dirty="0"/>
            </a:p>
          </p:txBody>
        </p:sp>
        <p:sp>
          <p:nvSpPr>
            <p:cNvPr id="26" name="TextBox 25"/>
            <p:cNvSpPr txBox="1"/>
            <p:nvPr/>
          </p:nvSpPr>
          <p:spPr>
            <a:xfrm>
              <a:off x="4267200" y="1905000"/>
              <a:ext cx="808022" cy="923330"/>
            </a:xfrm>
            <a:prstGeom prst="rect">
              <a:avLst/>
            </a:prstGeom>
            <a:solidFill>
              <a:srgbClr val="F8F8F8"/>
            </a:solidFill>
          </p:spPr>
          <p:txBody>
            <a:bodyPr wrap="square" rtlCol="0">
              <a:spAutoFit/>
            </a:bodyPr>
            <a:lstStyle/>
            <a:p>
              <a:pPr algn="ctr"/>
              <a:endParaRPr lang="en-US" sz="900" b="1" dirty="0"/>
            </a:p>
            <a:p>
              <a:pPr algn="ctr"/>
              <a:endParaRPr lang="en-US" sz="900" b="1" dirty="0"/>
            </a:p>
            <a:p>
              <a:pPr algn="ctr"/>
              <a:r>
                <a:rPr lang="en-US" sz="900" b="1" dirty="0"/>
                <a:t>Mortality</a:t>
              </a:r>
            </a:p>
            <a:p>
              <a:pPr algn="ctr"/>
              <a:r>
                <a:rPr lang="en-US" sz="900" b="1" dirty="0"/>
                <a:t>Rate</a:t>
              </a:r>
            </a:p>
            <a:p>
              <a:pPr algn="ctr"/>
              <a:endParaRPr lang="en-US" sz="900" b="1" dirty="0"/>
            </a:p>
            <a:p>
              <a:pPr algn="ctr"/>
              <a:endParaRPr lang="en-US" sz="900" b="1" dirty="0"/>
            </a:p>
          </p:txBody>
        </p:sp>
        <p:sp>
          <p:nvSpPr>
            <p:cNvPr id="27" name="TextBox 26"/>
            <p:cNvSpPr txBox="1"/>
            <p:nvPr/>
          </p:nvSpPr>
          <p:spPr>
            <a:xfrm>
              <a:off x="5791200" y="1905000"/>
              <a:ext cx="762000" cy="923544"/>
            </a:xfrm>
            <a:prstGeom prst="rect">
              <a:avLst/>
            </a:prstGeom>
            <a:solidFill>
              <a:srgbClr val="F8F8F8"/>
            </a:solidFill>
          </p:spPr>
          <p:txBody>
            <a:bodyPr wrap="square" rtlCol="0">
              <a:spAutoFit/>
            </a:bodyPr>
            <a:lstStyle/>
            <a:p>
              <a:pPr algn="ctr"/>
              <a:r>
                <a:rPr lang="en-US" sz="850" b="1" dirty="0"/>
                <a:t>Infant Mortality rate</a:t>
              </a:r>
            </a:p>
            <a:p>
              <a:pPr algn="ctr"/>
              <a:r>
                <a:rPr lang="en-US" sz="850" b="1" dirty="0"/>
                <a:t>(&lt;1 </a:t>
              </a:r>
              <a:r>
                <a:rPr lang="en-US" sz="850" b="1" dirty="0" err="1"/>
                <a:t>yo</a:t>
              </a:r>
              <a:r>
                <a:rPr lang="en-US" sz="850" b="1" dirty="0"/>
                <a:t>) </a:t>
              </a:r>
              <a:r>
                <a:rPr lang="en-US" sz="800" b="1" dirty="0"/>
                <a:t>(every 1000 live births)</a:t>
              </a:r>
            </a:p>
            <a:p>
              <a:pPr algn="ctr"/>
              <a:endParaRPr lang="en-US" sz="800" b="1" dirty="0"/>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8"/>
          <p:cNvSpPr txBox="1">
            <a:spLocks noChangeArrowheads="1"/>
          </p:cNvSpPr>
          <p:nvPr/>
        </p:nvSpPr>
        <p:spPr bwMode="auto">
          <a:xfrm>
            <a:off x="609600" y="4157008"/>
            <a:ext cx="8001000" cy="1692771"/>
          </a:xfrm>
          <a:prstGeom prst="rect">
            <a:avLst/>
          </a:prstGeom>
          <a:noFill/>
          <a:ln w="9525">
            <a:noFill/>
            <a:miter lim="800000"/>
            <a:headEnd/>
            <a:tailEnd/>
          </a:ln>
        </p:spPr>
        <p:txBody>
          <a:bodyPr wrap="square">
            <a:spAutoFit/>
          </a:bodyPr>
          <a:lstStyle/>
          <a:p>
            <a:pPr algn="ctr"/>
            <a:r>
              <a:rPr lang="en-US" sz="2400" dirty="0">
                <a:latin typeface="Arial"/>
                <a:cs typeface="Arial"/>
              </a:rPr>
              <a:t>“We are a small country but we have been able to show how much can be done when it is wanted if human resources from any place can be well used.”</a:t>
            </a:r>
            <a:r>
              <a:rPr lang="en-US" sz="2400" b="1" dirty="0">
                <a:latin typeface="Arial"/>
                <a:cs typeface="Arial"/>
              </a:rPr>
              <a:t> </a:t>
            </a:r>
          </a:p>
          <a:p>
            <a:pPr algn="ctr">
              <a:spcBef>
                <a:spcPts val="1200"/>
              </a:spcBef>
            </a:pPr>
            <a:r>
              <a:rPr lang="en-US" sz="2200" i="1" dirty="0">
                <a:latin typeface="Arial"/>
                <a:cs typeface="Arial"/>
              </a:rPr>
              <a:t>~Fidel Castro </a:t>
            </a:r>
            <a:r>
              <a:rPr lang="en-US" sz="2200" i="1" dirty="0" err="1">
                <a:latin typeface="Arial"/>
                <a:cs typeface="Arial"/>
              </a:rPr>
              <a:t>Ruz</a:t>
            </a:r>
            <a:r>
              <a:rPr lang="en-US" sz="2200" i="1" dirty="0">
                <a:latin typeface="Arial"/>
                <a:cs typeface="Arial"/>
              </a:rPr>
              <a:t> </a:t>
            </a:r>
          </a:p>
        </p:txBody>
      </p:sp>
      <p:pic>
        <p:nvPicPr>
          <p:cNvPr id="5" name="Picture 5" descr="100_4085_1"/>
          <p:cNvPicPr>
            <a:picLocks noGrp="1" noChangeAspect="1" noChangeArrowheads="1"/>
          </p:cNvPicPr>
          <p:nvPr>
            <p:ph sz="half" idx="1"/>
          </p:nvPr>
        </p:nvPicPr>
        <p:blipFill>
          <a:blip r:embed="rId3"/>
          <a:srcRect t="13078" b="6439"/>
          <a:stretch>
            <a:fillRect/>
          </a:stretch>
        </p:blipFill>
        <p:spPr>
          <a:xfrm>
            <a:off x="2133600" y="228600"/>
            <a:ext cx="5105400" cy="38100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a:t>References</a:t>
            </a:r>
          </a:p>
        </p:txBody>
      </p:sp>
      <p:sp>
        <p:nvSpPr>
          <p:cNvPr id="3" name="Text Placeholder 2"/>
          <p:cNvSpPr>
            <a:spLocks noGrp="1"/>
          </p:cNvSpPr>
          <p:nvPr>
            <p:ph type="body" sz="half" idx="1"/>
          </p:nvPr>
        </p:nvSpPr>
        <p:spPr>
          <a:xfrm>
            <a:off x="685800" y="1295400"/>
            <a:ext cx="7772400" cy="4648200"/>
          </a:xfrm>
        </p:spPr>
        <p:txBody>
          <a:bodyPr/>
          <a:lstStyle/>
          <a:p>
            <a:r>
              <a:rPr lang="en-US" sz="1400" dirty="0"/>
              <a:t>Alvarez </a:t>
            </a:r>
            <a:r>
              <a:rPr lang="en-US" sz="1400" dirty="0" err="1"/>
              <a:t>Sintes</a:t>
            </a:r>
            <a:r>
              <a:rPr lang="en-US" sz="1400" dirty="0"/>
              <a:t>, Rodriguez et al.  </a:t>
            </a:r>
            <a:r>
              <a:rPr lang="en-US" sz="1400" i="1" dirty="0" err="1"/>
              <a:t>Temas</a:t>
            </a:r>
            <a:r>
              <a:rPr lang="en-US" sz="1400" i="1" dirty="0"/>
              <a:t> de </a:t>
            </a:r>
            <a:r>
              <a:rPr lang="en-US" sz="1400" i="1" dirty="0" err="1"/>
              <a:t>Medicina</a:t>
            </a:r>
            <a:r>
              <a:rPr lang="en-US" sz="1400" i="1" dirty="0"/>
              <a:t> General Integral</a:t>
            </a:r>
            <a:r>
              <a:rPr lang="en-US" sz="1400" dirty="0"/>
              <a:t>.  La Habana: Editorial </a:t>
            </a:r>
            <a:r>
              <a:rPr lang="en-US" sz="1400" dirty="0" err="1"/>
              <a:t>Ciencias</a:t>
            </a:r>
            <a:r>
              <a:rPr lang="en-US" sz="1400" dirty="0"/>
              <a:t> </a:t>
            </a:r>
            <a:r>
              <a:rPr lang="en-US" sz="1400" dirty="0" err="1"/>
              <a:t>Médicas</a:t>
            </a:r>
            <a:r>
              <a:rPr lang="en-US" sz="1400" dirty="0"/>
              <a:t>, 2001</a:t>
            </a:r>
          </a:p>
          <a:p>
            <a:r>
              <a:rPr lang="en-US" sz="1400" dirty="0"/>
              <a:t>Batista </a:t>
            </a:r>
            <a:r>
              <a:rPr lang="en-US" sz="1400" dirty="0" err="1"/>
              <a:t>Moliner</a:t>
            </a:r>
            <a:r>
              <a:rPr lang="en-US" sz="1400" dirty="0"/>
              <a:t>, Ricardo et al.  </a:t>
            </a:r>
            <a:r>
              <a:rPr lang="en-US" sz="1400" i="1" dirty="0" err="1"/>
              <a:t>Analisis</a:t>
            </a:r>
            <a:r>
              <a:rPr lang="en-US" sz="1400" i="1" dirty="0"/>
              <a:t> de la </a:t>
            </a:r>
            <a:r>
              <a:rPr lang="en-US" sz="1400" i="1" dirty="0" err="1"/>
              <a:t>Situación</a:t>
            </a:r>
            <a:r>
              <a:rPr lang="en-US" sz="1400" i="1" dirty="0"/>
              <a:t> de </a:t>
            </a:r>
            <a:r>
              <a:rPr lang="en-US" sz="1400" i="1" dirty="0" err="1"/>
              <a:t>Salud</a:t>
            </a:r>
            <a:r>
              <a:rPr lang="en-US" sz="1400" i="1" dirty="0"/>
              <a:t>: </a:t>
            </a:r>
            <a:r>
              <a:rPr lang="en-US" sz="1400" i="1" dirty="0" err="1"/>
              <a:t>Algunas</a:t>
            </a:r>
            <a:r>
              <a:rPr lang="en-US" sz="1400" i="1" dirty="0"/>
              <a:t> </a:t>
            </a:r>
            <a:r>
              <a:rPr lang="en-US" sz="1400" i="1" dirty="0" err="1"/>
              <a:t>Consideraciones</a:t>
            </a:r>
            <a:r>
              <a:rPr lang="en-US" sz="1400" i="1" dirty="0"/>
              <a:t> </a:t>
            </a:r>
            <a:r>
              <a:rPr lang="en-US" sz="1400" i="1" dirty="0" err="1"/>
              <a:t>Metodológicas</a:t>
            </a:r>
            <a:r>
              <a:rPr lang="en-US" sz="1400" i="1" dirty="0"/>
              <a:t> </a:t>
            </a:r>
            <a:r>
              <a:rPr lang="en-US" sz="1400" i="1" dirty="0" err="1"/>
              <a:t>y</a:t>
            </a:r>
            <a:r>
              <a:rPr lang="en-US" sz="1400" i="1" dirty="0"/>
              <a:t> </a:t>
            </a:r>
            <a:r>
              <a:rPr lang="en-US" sz="1400" i="1" dirty="0" err="1"/>
              <a:t>Prácticas</a:t>
            </a:r>
            <a:r>
              <a:rPr lang="en-US" sz="1400" dirty="0"/>
              <a:t>.  </a:t>
            </a:r>
            <a:r>
              <a:rPr lang="en-US" sz="1400" dirty="0" err="1"/>
              <a:t>Septiembre</a:t>
            </a:r>
            <a:r>
              <a:rPr lang="en-US" sz="1400" dirty="0"/>
              <a:t> 1998 </a:t>
            </a:r>
          </a:p>
          <a:p>
            <a:r>
              <a:rPr lang="en-US" sz="1400" dirty="0" err="1"/>
              <a:t>Dresang</a:t>
            </a:r>
            <a:r>
              <a:rPr lang="en-US" sz="1400" dirty="0"/>
              <a:t>, L. T. et al. Family Medicine in Cuba: Community-Oriented Primary Care and Complementary and Alternative Medicine. JABFM, 2005. 18(4), 297-303. doi:10.3122/jabfm.18.4.297 </a:t>
            </a:r>
          </a:p>
          <a:p>
            <a:r>
              <a:rPr lang="en-US" sz="1400" dirty="0" err="1"/>
              <a:t>Ministerio</a:t>
            </a:r>
            <a:r>
              <a:rPr lang="en-US" sz="1400" dirty="0"/>
              <a:t> de </a:t>
            </a:r>
            <a:r>
              <a:rPr lang="en-US" sz="1400" dirty="0" err="1"/>
              <a:t>Salud</a:t>
            </a:r>
            <a:r>
              <a:rPr lang="en-US" sz="1400" dirty="0"/>
              <a:t> </a:t>
            </a:r>
            <a:r>
              <a:rPr lang="en-US" sz="1400" dirty="0" err="1"/>
              <a:t>Pública</a:t>
            </a:r>
            <a:r>
              <a:rPr lang="en-US" sz="1400" i="1" dirty="0"/>
              <a:t>.  </a:t>
            </a:r>
            <a:r>
              <a:rPr lang="en-US" sz="1400" i="1" dirty="0" err="1"/>
              <a:t>Anuario</a:t>
            </a:r>
            <a:r>
              <a:rPr lang="en-US" sz="1400" i="1" dirty="0"/>
              <a:t> </a:t>
            </a:r>
            <a:r>
              <a:rPr lang="en-US" sz="1400" i="1" dirty="0" err="1"/>
              <a:t>Estadístico</a:t>
            </a:r>
            <a:r>
              <a:rPr lang="en-US" sz="1400" i="1" dirty="0"/>
              <a:t> de </a:t>
            </a:r>
            <a:r>
              <a:rPr lang="en-US" sz="1400" i="1" dirty="0" err="1"/>
              <a:t>Salud</a:t>
            </a:r>
            <a:r>
              <a:rPr lang="en-US" sz="1400" i="1" dirty="0"/>
              <a:t> 2016</a:t>
            </a:r>
            <a:r>
              <a:rPr lang="en-US" sz="1400" dirty="0"/>
              <a:t>. La Habana: Editorial </a:t>
            </a:r>
            <a:r>
              <a:rPr lang="en-US" sz="1400" dirty="0" err="1"/>
              <a:t>Ciencias</a:t>
            </a:r>
            <a:r>
              <a:rPr lang="en-US" sz="1400" dirty="0"/>
              <a:t> </a:t>
            </a:r>
            <a:r>
              <a:rPr lang="en-US" sz="1400" dirty="0" err="1"/>
              <a:t>Médicas</a:t>
            </a:r>
            <a:r>
              <a:rPr lang="en-US" sz="1400" dirty="0"/>
              <a:t>, 2017</a:t>
            </a:r>
          </a:p>
          <a:p>
            <a:r>
              <a:rPr lang="en-US" sz="1400" dirty="0" err="1"/>
              <a:t>Sánchez</a:t>
            </a:r>
            <a:r>
              <a:rPr lang="en-US" sz="1400" dirty="0"/>
              <a:t> Santos, Leonardo et al.  </a:t>
            </a:r>
            <a:r>
              <a:rPr lang="en-US" sz="1400" i="1" dirty="0" err="1"/>
              <a:t>Introducción</a:t>
            </a:r>
            <a:r>
              <a:rPr lang="en-US" sz="1400" i="1" dirty="0"/>
              <a:t> a la </a:t>
            </a:r>
            <a:r>
              <a:rPr lang="en-US" sz="1400" i="1" dirty="0" err="1"/>
              <a:t>Medicina</a:t>
            </a:r>
            <a:r>
              <a:rPr lang="en-US" sz="1400" i="1" dirty="0"/>
              <a:t> General Integral</a:t>
            </a:r>
            <a:r>
              <a:rPr lang="en-US" sz="1400" dirty="0"/>
              <a:t>. La Habana: Editorial </a:t>
            </a:r>
            <a:r>
              <a:rPr lang="en-US" sz="1400" dirty="0" err="1"/>
              <a:t>Ciencias</a:t>
            </a:r>
            <a:r>
              <a:rPr lang="en-US" sz="1400" dirty="0"/>
              <a:t> </a:t>
            </a:r>
            <a:r>
              <a:rPr lang="en-US" sz="1400" dirty="0" err="1"/>
              <a:t>Médicas</a:t>
            </a:r>
            <a:r>
              <a:rPr lang="en-US" sz="1400" dirty="0"/>
              <a:t>, 2001</a:t>
            </a:r>
          </a:p>
          <a:p>
            <a:r>
              <a:rPr lang="en-US" sz="1400" dirty="0"/>
              <a:t>Toledo </a:t>
            </a:r>
            <a:r>
              <a:rPr lang="en-US" sz="1400" dirty="0" err="1"/>
              <a:t>Curbelo</a:t>
            </a:r>
            <a:r>
              <a:rPr lang="en-US" sz="1400" dirty="0"/>
              <a:t>, Gabriel et al.  </a:t>
            </a:r>
            <a:r>
              <a:rPr lang="en-US" sz="1400" i="1" dirty="0" err="1"/>
              <a:t>Fundamentos</a:t>
            </a:r>
            <a:r>
              <a:rPr lang="en-US" sz="1400" i="1" dirty="0"/>
              <a:t> de </a:t>
            </a:r>
            <a:r>
              <a:rPr lang="en-US" sz="1400" i="1" dirty="0" err="1"/>
              <a:t>Salud</a:t>
            </a:r>
            <a:r>
              <a:rPr lang="en-US" sz="1400" i="1" dirty="0"/>
              <a:t> </a:t>
            </a:r>
            <a:r>
              <a:rPr lang="en-US" sz="1400" i="1" dirty="0" err="1"/>
              <a:t>Pública</a:t>
            </a:r>
            <a:r>
              <a:rPr lang="en-US" sz="1400" dirty="0"/>
              <a:t>. La Habana: Editorial </a:t>
            </a:r>
            <a:r>
              <a:rPr lang="en-US" sz="1400" dirty="0" err="1"/>
              <a:t>Ciencias</a:t>
            </a:r>
            <a:r>
              <a:rPr lang="en-US" sz="1400" dirty="0"/>
              <a:t> </a:t>
            </a:r>
            <a:r>
              <a:rPr lang="en-US" sz="1400" dirty="0" err="1"/>
              <a:t>Médicas</a:t>
            </a:r>
            <a:r>
              <a:rPr lang="en-US" sz="1400" dirty="0"/>
              <a:t>, 2005 </a:t>
            </a:r>
          </a:p>
          <a:p>
            <a:r>
              <a:rPr lang="en-US" sz="1400" i="1" dirty="0"/>
              <a:t>WHO Global Health Observatory Visualizations: Immunization coverage country </a:t>
            </a:r>
            <a:r>
              <a:rPr lang="en-US" sz="1400" i="1" dirty="0" err="1"/>
              <a:t>punchcards</a:t>
            </a:r>
            <a:r>
              <a:rPr lang="en-US" sz="1400" i="1" dirty="0"/>
              <a:t>, Cuba</a:t>
            </a:r>
            <a:r>
              <a:rPr lang="en-US" sz="1400" dirty="0"/>
              <a:t>.  World Health Organization. </a:t>
            </a:r>
            <a:r>
              <a:rPr lang="en-US" sz="1400" dirty="0" err="1"/>
              <a:t>http://apps.who.int/gho/data/node.wrapper.immunization-cov?x-country</a:t>
            </a:r>
            <a:r>
              <a:rPr lang="en-US" sz="1400" dirty="0"/>
              <a:t>=CUB </a:t>
            </a:r>
          </a:p>
          <a:p>
            <a:r>
              <a:rPr lang="en-US" sz="1400" dirty="0"/>
              <a:t>World Health Organization.  “WHO validates elimination of mother-to-child transmission of HIV and syphilis in Cuba,” http://www.who.int/mediacentre/news/releases/2015/mtct-hiv-cuba/en/ (January 30, 2015)</a:t>
            </a:r>
          </a:p>
          <a:p>
            <a:pPr>
              <a:buNone/>
            </a:pPr>
            <a:endParaRPr lang="en-US" sz="1400" i="1" dirty="0"/>
          </a:p>
        </p:txBody>
      </p:sp>
      <p:sp>
        <p:nvSpPr>
          <p:cNvPr id="6" name="Slide Number Placeholder 5"/>
          <p:cNvSpPr>
            <a:spLocks noGrp="1"/>
          </p:cNvSpPr>
          <p:nvPr>
            <p:ph type="sldNum" sz="quarter" idx="12"/>
          </p:nvPr>
        </p:nvSpPr>
        <p:spPr/>
        <p:txBody>
          <a:bodyPr/>
          <a:lstStyle/>
          <a:p>
            <a:pPr>
              <a:defRPr/>
            </a:pPr>
            <a:fld id="{DCFB61D1-7747-47CD-AD01-4CA65743D916}" type="slidenum">
              <a:rPr lang="en-US" smtClean="0"/>
              <a:pPr>
                <a:defRPr/>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a:t>Acknowledgements</a:t>
            </a:r>
          </a:p>
        </p:txBody>
      </p:sp>
      <p:sp>
        <p:nvSpPr>
          <p:cNvPr id="3" name="Text Placeholder 2"/>
          <p:cNvSpPr>
            <a:spLocks noGrp="1"/>
          </p:cNvSpPr>
          <p:nvPr>
            <p:ph type="body" sz="half" idx="1"/>
          </p:nvPr>
        </p:nvSpPr>
        <p:spPr>
          <a:xfrm>
            <a:off x="457200" y="1295400"/>
            <a:ext cx="8382000" cy="4114800"/>
          </a:xfrm>
        </p:spPr>
        <p:txBody>
          <a:bodyPr/>
          <a:lstStyle/>
          <a:p>
            <a:r>
              <a:rPr lang="en-US" sz="1600" dirty="0" err="1"/>
              <a:t>Escuela</a:t>
            </a:r>
            <a:r>
              <a:rPr lang="en-US" sz="1600" dirty="0"/>
              <a:t> </a:t>
            </a:r>
            <a:r>
              <a:rPr lang="en-US" sz="1600" dirty="0" err="1"/>
              <a:t>Latinoamericana</a:t>
            </a:r>
            <a:r>
              <a:rPr lang="en-US" sz="1600" dirty="0"/>
              <a:t> de </a:t>
            </a:r>
            <a:r>
              <a:rPr lang="en-US" sz="1600" dirty="0" err="1"/>
              <a:t>Medicina</a:t>
            </a:r>
            <a:r>
              <a:rPr lang="en-US" sz="1600" dirty="0"/>
              <a:t> (ELAM / Latin American School of Medicine) </a:t>
            </a:r>
          </a:p>
          <a:p>
            <a:r>
              <a:rPr lang="en-US" sz="1600" dirty="0"/>
              <a:t>Cuban Ministry of Public Health</a:t>
            </a:r>
          </a:p>
          <a:p>
            <a:r>
              <a:rPr lang="en-US" sz="1600" dirty="0"/>
              <a:t>IFCO / Pastors for Peace</a:t>
            </a:r>
          </a:p>
          <a:p>
            <a:r>
              <a:rPr lang="en-US" sz="1600" dirty="0"/>
              <a:t>Medical Education Cooperation with Cuba (MEDICC)</a:t>
            </a:r>
          </a:p>
          <a:p>
            <a:r>
              <a:rPr lang="en-US" sz="1600" dirty="0"/>
              <a:t>AAFP </a:t>
            </a:r>
          </a:p>
          <a:p>
            <a:r>
              <a:rPr lang="en-US" sz="1600" dirty="0"/>
              <a:t>Valley Family Medicine Residency of Modesto</a:t>
            </a:r>
          </a:p>
          <a:p>
            <a:r>
              <a:rPr lang="en-US" sz="1600" dirty="0"/>
              <a:t>Stanislaus Medical Society</a:t>
            </a:r>
          </a:p>
          <a:p>
            <a:r>
              <a:rPr lang="en-US" sz="1600" dirty="0"/>
              <a:t>Dr. </a:t>
            </a:r>
            <a:r>
              <a:rPr lang="en-US" sz="1600" dirty="0" err="1"/>
              <a:t>Osmany</a:t>
            </a:r>
            <a:r>
              <a:rPr lang="en-US" sz="1600" dirty="0"/>
              <a:t> Reyes</a:t>
            </a:r>
          </a:p>
          <a:p>
            <a:r>
              <a:rPr lang="en-US" sz="1600" dirty="0"/>
              <a:t>Dr. Gustavo</a:t>
            </a:r>
          </a:p>
          <a:p>
            <a:r>
              <a:rPr lang="en-US" sz="1600" dirty="0"/>
              <a:t>Medical supplies and medication donations from: </a:t>
            </a:r>
          </a:p>
          <a:p>
            <a:pPr lvl="1"/>
            <a:r>
              <a:rPr lang="en-US" sz="1600" dirty="0"/>
              <a:t>UCSF Remedy, </a:t>
            </a:r>
            <a:r>
              <a:rPr lang="en-US" sz="1600" dirty="0" err="1"/>
              <a:t>MedShare</a:t>
            </a:r>
            <a:r>
              <a:rPr lang="en-US" sz="1600" dirty="0"/>
              <a:t> Inc., Dr. </a:t>
            </a:r>
            <a:r>
              <a:rPr lang="en-US" sz="1600" dirty="0" err="1"/>
              <a:t>Tushar</a:t>
            </a:r>
            <a:r>
              <a:rPr lang="en-US" sz="1600" dirty="0"/>
              <a:t> </a:t>
            </a:r>
            <a:r>
              <a:rPr lang="en-US" sz="1600" dirty="0" err="1"/>
              <a:t>Modi</a:t>
            </a:r>
            <a:r>
              <a:rPr lang="en-US" sz="1600" dirty="0"/>
              <a:t>, Dr. Recto De Leon</a:t>
            </a:r>
          </a:p>
          <a:p>
            <a:endParaRPr lang="en-US" sz="1600" dirty="0"/>
          </a:p>
          <a:p>
            <a:pPr>
              <a:buNone/>
            </a:pPr>
            <a:endParaRPr lang="en-US" sz="1600" dirty="0"/>
          </a:p>
          <a:p>
            <a:endParaRPr lang="en-US" sz="1600" dirty="0"/>
          </a:p>
          <a:p>
            <a:endParaRPr lang="en-US" sz="1600" dirty="0"/>
          </a:p>
          <a:p>
            <a:endParaRPr lang="en-US" sz="1400" i="1" dirty="0"/>
          </a:p>
        </p:txBody>
      </p:sp>
      <p:sp>
        <p:nvSpPr>
          <p:cNvPr id="6" name="Slide Number Placeholder 5"/>
          <p:cNvSpPr>
            <a:spLocks noGrp="1"/>
          </p:cNvSpPr>
          <p:nvPr>
            <p:ph type="sldNum" sz="quarter" idx="12"/>
          </p:nvPr>
        </p:nvSpPr>
        <p:spPr/>
        <p:txBody>
          <a:bodyPr/>
          <a:lstStyle/>
          <a:p>
            <a:pPr>
              <a:defRPr/>
            </a:pPr>
            <a:fld id="{DCFB61D1-7747-47CD-AD01-4CA65743D916}" type="slidenum">
              <a:rPr lang="en-US" smtClean="0"/>
              <a:pPr>
                <a:defRPr/>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sz="quarter"/>
          </p:nvPr>
        </p:nvSpPr>
        <p:spPr>
          <a:xfrm>
            <a:off x="685800" y="-152400"/>
            <a:ext cx="7772400" cy="762000"/>
          </a:xfrm>
        </p:spPr>
        <p:txBody>
          <a:bodyPr/>
          <a:lstStyle/>
          <a:p>
            <a:pPr eaLnBrk="1" hangingPunct="1">
              <a:defRPr/>
            </a:pPr>
            <a:r>
              <a:rPr lang="en-US" sz="3200" dirty="0"/>
              <a:t>Havana, Cuba</a:t>
            </a:r>
          </a:p>
        </p:txBody>
      </p:sp>
      <p:pic>
        <p:nvPicPr>
          <p:cNvPr id="66567" name="Picture 7" descr="IMG_3881"/>
          <p:cNvPicPr>
            <a:picLocks noGrp="1" noChangeAspect="1" noChangeArrowheads="1"/>
          </p:cNvPicPr>
          <p:nvPr>
            <p:ph sz="quarter" idx="1"/>
          </p:nvPr>
        </p:nvPicPr>
        <p:blipFill>
          <a:blip r:embed="rId3"/>
          <a:srcRect/>
          <a:stretch>
            <a:fillRect/>
          </a:stretch>
        </p:blipFill>
        <p:spPr>
          <a:xfrm>
            <a:off x="838200" y="457200"/>
            <a:ext cx="3403600" cy="2552700"/>
          </a:xfrm>
        </p:spPr>
      </p:pic>
      <p:pic>
        <p:nvPicPr>
          <p:cNvPr id="66568" name="Picture 8" descr="IMG_4081"/>
          <p:cNvPicPr>
            <a:picLocks noGrp="1" noChangeAspect="1" noChangeArrowheads="1"/>
          </p:cNvPicPr>
          <p:nvPr>
            <p:ph sz="quarter" idx="2"/>
          </p:nvPr>
        </p:nvPicPr>
        <p:blipFill>
          <a:blip r:embed="rId4"/>
          <a:srcRect/>
          <a:stretch>
            <a:fillRect/>
          </a:stretch>
        </p:blipFill>
        <p:spPr>
          <a:xfrm>
            <a:off x="4800600" y="457200"/>
            <a:ext cx="3403600" cy="2552700"/>
          </a:xfrm>
        </p:spPr>
      </p:pic>
      <p:pic>
        <p:nvPicPr>
          <p:cNvPr id="66569" name="Picture 9" descr="IMG_4101"/>
          <p:cNvPicPr>
            <a:picLocks noGrp="1" noChangeAspect="1" noChangeArrowheads="1"/>
          </p:cNvPicPr>
          <p:nvPr>
            <p:ph sz="quarter" idx="3"/>
          </p:nvPr>
        </p:nvPicPr>
        <p:blipFill>
          <a:blip r:embed="rId5"/>
          <a:srcRect/>
          <a:stretch>
            <a:fillRect/>
          </a:stretch>
        </p:blipFill>
        <p:spPr>
          <a:xfrm>
            <a:off x="838200" y="3352800"/>
            <a:ext cx="3403600" cy="2552700"/>
          </a:xfrm>
        </p:spPr>
      </p:pic>
      <p:pic>
        <p:nvPicPr>
          <p:cNvPr id="66571" name="Picture 11" descr="IMG_4089"/>
          <p:cNvPicPr>
            <a:picLocks noGrp="1" noChangeAspect="1" noChangeArrowheads="1"/>
          </p:cNvPicPr>
          <p:nvPr>
            <p:ph sz="quarter" idx="4"/>
          </p:nvPr>
        </p:nvPicPr>
        <p:blipFill>
          <a:blip r:embed="rId6"/>
          <a:srcRect/>
          <a:stretch>
            <a:fillRect/>
          </a:stretch>
        </p:blipFill>
        <p:spPr>
          <a:xfrm>
            <a:off x="4800600" y="3352800"/>
            <a:ext cx="3403600" cy="2552700"/>
          </a:xfrm>
        </p:spPr>
      </p:pic>
      <p:sp>
        <p:nvSpPr>
          <p:cNvPr id="14343" name="Text Box 12"/>
          <p:cNvSpPr txBox="1">
            <a:spLocks noChangeArrowheads="1"/>
          </p:cNvSpPr>
          <p:nvPr/>
        </p:nvSpPr>
        <p:spPr bwMode="auto">
          <a:xfrm>
            <a:off x="1066800" y="2971800"/>
            <a:ext cx="2895600" cy="336550"/>
          </a:xfrm>
          <a:prstGeom prst="rect">
            <a:avLst/>
          </a:prstGeom>
          <a:noFill/>
          <a:ln w="9525">
            <a:noFill/>
            <a:miter lim="800000"/>
            <a:headEnd/>
            <a:tailEnd/>
          </a:ln>
        </p:spPr>
        <p:txBody>
          <a:bodyPr>
            <a:spAutoFit/>
          </a:bodyPr>
          <a:lstStyle/>
          <a:p>
            <a:pPr algn="ctr">
              <a:spcBef>
                <a:spcPct val="50000"/>
              </a:spcBef>
            </a:pPr>
            <a:r>
              <a:rPr lang="en-US" sz="1600"/>
              <a:t>Botanical Gardens</a:t>
            </a:r>
          </a:p>
        </p:txBody>
      </p:sp>
      <p:sp>
        <p:nvSpPr>
          <p:cNvPr id="14344" name="Text Box 13"/>
          <p:cNvSpPr txBox="1">
            <a:spLocks noChangeArrowheads="1"/>
          </p:cNvSpPr>
          <p:nvPr/>
        </p:nvSpPr>
        <p:spPr bwMode="auto">
          <a:xfrm>
            <a:off x="5029200" y="2971800"/>
            <a:ext cx="2895600" cy="336550"/>
          </a:xfrm>
          <a:prstGeom prst="rect">
            <a:avLst/>
          </a:prstGeom>
          <a:noFill/>
          <a:ln w="9525">
            <a:noFill/>
            <a:miter lim="800000"/>
            <a:headEnd/>
            <a:tailEnd/>
          </a:ln>
        </p:spPr>
        <p:txBody>
          <a:bodyPr>
            <a:spAutoFit/>
          </a:bodyPr>
          <a:lstStyle/>
          <a:p>
            <a:pPr algn="ctr">
              <a:spcBef>
                <a:spcPct val="50000"/>
              </a:spcBef>
            </a:pPr>
            <a:r>
              <a:rPr lang="en-US" sz="1600">
                <a:solidFill>
                  <a:schemeClr val="tx2"/>
                </a:solidFill>
              </a:rPr>
              <a:t>Bici-taxis in Old Havana</a:t>
            </a:r>
          </a:p>
        </p:txBody>
      </p:sp>
      <p:sp>
        <p:nvSpPr>
          <p:cNvPr id="14345" name="Text Box 14"/>
          <p:cNvSpPr txBox="1">
            <a:spLocks noChangeArrowheads="1"/>
          </p:cNvSpPr>
          <p:nvPr/>
        </p:nvSpPr>
        <p:spPr bwMode="auto">
          <a:xfrm>
            <a:off x="1143000" y="5867400"/>
            <a:ext cx="2895600" cy="336550"/>
          </a:xfrm>
          <a:prstGeom prst="rect">
            <a:avLst/>
          </a:prstGeom>
          <a:noFill/>
          <a:ln w="9525">
            <a:noFill/>
            <a:miter lim="800000"/>
            <a:headEnd/>
            <a:tailEnd/>
          </a:ln>
        </p:spPr>
        <p:txBody>
          <a:bodyPr>
            <a:spAutoFit/>
          </a:bodyPr>
          <a:lstStyle/>
          <a:p>
            <a:pPr algn="ctr">
              <a:spcBef>
                <a:spcPct val="50000"/>
              </a:spcBef>
            </a:pPr>
            <a:r>
              <a:rPr lang="en-US" sz="1600" dirty="0" err="1"/>
              <a:t>Capitolio</a:t>
            </a:r>
            <a:r>
              <a:rPr lang="en-US" sz="1600" dirty="0"/>
              <a:t> Building</a:t>
            </a:r>
          </a:p>
        </p:txBody>
      </p:sp>
      <p:sp>
        <p:nvSpPr>
          <p:cNvPr id="14346" name="Text Box 15"/>
          <p:cNvSpPr txBox="1">
            <a:spLocks noChangeArrowheads="1"/>
          </p:cNvSpPr>
          <p:nvPr/>
        </p:nvSpPr>
        <p:spPr bwMode="auto">
          <a:xfrm>
            <a:off x="5029200" y="5867400"/>
            <a:ext cx="2895600" cy="336550"/>
          </a:xfrm>
          <a:prstGeom prst="rect">
            <a:avLst/>
          </a:prstGeom>
          <a:noFill/>
          <a:ln w="9525">
            <a:noFill/>
            <a:miter lim="800000"/>
            <a:headEnd/>
            <a:tailEnd/>
          </a:ln>
        </p:spPr>
        <p:txBody>
          <a:bodyPr>
            <a:spAutoFit/>
          </a:bodyPr>
          <a:lstStyle/>
          <a:p>
            <a:pPr algn="ctr">
              <a:spcBef>
                <a:spcPct val="50000"/>
              </a:spcBef>
            </a:pPr>
            <a:r>
              <a:rPr lang="en-US" sz="1600" dirty="0"/>
              <a:t>Streets of Old Havana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1143000"/>
          </a:xfrm>
        </p:spPr>
        <p:txBody>
          <a:bodyPr/>
          <a:lstStyle/>
          <a:p>
            <a:r>
              <a:rPr lang="en-US" sz="3800" dirty="0"/>
              <a:t>Principles</a:t>
            </a:r>
            <a:r>
              <a:rPr lang="en-US" sz="3600" dirty="0"/>
              <a:t> of the Cuban Health System</a:t>
            </a:r>
          </a:p>
        </p:txBody>
      </p:sp>
      <p:sp>
        <p:nvSpPr>
          <p:cNvPr id="3" name="Content Placeholder 2"/>
          <p:cNvSpPr>
            <a:spLocks noGrp="1"/>
          </p:cNvSpPr>
          <p:nvPr>
            <p:ph idx="1"/>
          </p:nvPr>
        </p:nvSpPr>
        <p:spPr>
          <a:xfrm>
            <a:off x="609600" y="1219200"/>
            <a:ext cx="8001000" cy="4572000"/>
          </a:xfrm>
        </p:spPr>
        <p:txBody>
          <a:bodyPr/>
          <a:lstStyle/>
          <a:p>
            <a:pPr>
              <a:buNone/>
            </a:pPr>
            <a:r>
              <a:rPr lang="en-US" sz="2800" i="1" dirty="0"/>
              <a:t>Outlined in Public Health Law 41, Article 4</a:t>
            </a:r>
            <a:r>
              <a:rPr lang="en-US" sz="2800" dirty="0"/>
              <a:t>:</a:t>
            </a:r>
          </a:p>
          <a:p>
            <a:pPr marL="457200" indent="-457200">
              <a:buFont typeface="+mj-lt"/>
              <a:buAutoNum type="arabicPeriod"/>
            </a:pPr>
            <a:r>
              <a:rPr lang="en-US" sz="2800" dirty="0"/>
              <a:t>Social and state character of medicine in Cuba</a:t>
            </a:r>
          </a:p>
          <a:p>
            <a:pPr marL="457200" indent="-457200">
              <a:buFont typeface="+mj-lt"/>
              <a:buAutoNum type="arabicPeriod"/>
            </a:pPr>
            <a:r>
              <a:rPr lang="en-US" sz="2800" dirty="0"/>
              <a:t>Accessible and free services</a:t>
            </a:r>
          </a:p>
          <a:p>
            <a:pPr marL="457200" indent="-457200">
              <a:buFont typeface="+mj-lt"/>
              <a:buAutoNum type="arabicPeriod"/>
            </a:pPr>
            <a:r>
              <a:rPr lang="en-US" sz="2800" dirty="0"/>
              <a:t>Focus on prevention</a:t>
            </a:r>
          </a:p>
          <a:p>
            <a:pPr marL="457200" indent="-457200">
              <a:buFont typeface="+mj-lt"/>
              <a:buAutoNum type="arabicPeriod"/>
            </a:pPr>
            <a:r>
              <a:rPr lang="en-US" sz="2800" dirty="0"/>
              <a:t>Adequate application of science and technology</a:t>
            </a:r>
          </a:p>
          <a:p>
            <a:pPr marL="457200" indent="-457200">
              <a:buFont typeface="+mj-lt"/>
              <a:buAutoNum type="arabicPeriod"/>
            </a:pPr>
            <a:r>
              <a:rPr lang="en-US" sz="2800" dirty="0"/>
              <a:t>Community participation</a:t>
            </a:r>
          </a:p>
          <a:p>
            <a:pPr marL="457200" indent="-457200">
              <a:buFont typeface="+mj-lt"/>
              <a:buAutoNum type="arabicPeriod"/>
            </a:pPr>
            <a:r>
              <a:rPr lang="en-US" sz="2800" dirty="0"/>
              <a:t>Internationalism and collaboration</a:t>
            </a:r>
          </a:p>
          <a:p>
            <a:pPr marL="457200" indent="-457200">
              <a:buFont typeface="+mj-lt"/>
              <a:buAutoNum type="arabicPeriod"/>
            </a:pPr>
            <a:r>
              <a:rPr lang="en-US" sz="2800" dirty="0"/>
              <a:t>Planned integration and development</a:t>
            </a:r>
          </a:p>
          <a:p>
            <a:endParaRPr lang="en-US" sz="28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76200"/>
            <a:ext cx="8458200" cy="1600200"/>
          </a:xfrm>
        </p:spPr>
        <p:txBody>
          <a:bodyPr/>
          <a:lstStyle/>
          <a:p>
            <a:pPr>
              <a:spcBef>
                <a:spcPts val="600"/>
              </a:spcBef>
              <a:spcAft>
                <a:spcPts val="600"/>
              </a:spcAft>
            </a:pPr>
            <a:r>
              <a:rPr lang="en-US" sz="3600" dirty="0"/>
              <a:t>Questions / Travel to Cuba / More info</a:t>
            </a:r>
            <a:br>
              <a:rPr lang="en-US" sz="3600" dirty="0"/>
            </a:br>
            <a:r>
              <a:rPr lang="en-US" sz="3600" dirty="0"/>
              <a:t>Contact:</a:t>
            </a:r>
          </a:p>
        </p:txBody>
      </p:sp>
      <p:sp>
        <p:nvSpPr>
          <p:cNvPr id="9" name="Content Placeholder 8"/>
          <p:cNvSpPr>
            <a:spLocks noGrp="1"/>
          </p:cNvSpPr>
          <p:nvPr>
            <p:ph idx="1"/>
          </p:nvPr>
        </p:nvSpPr>
        <p:spPr>
          <a:xfrm>
            <a:off x="1295400" y="1524000"/>
            <a:ext cx="6400800" cy="1752600"/>
          </a:xfrm>
        </p:spPr>
        <p:txBody>
          <a:bodyPr/>
          <a:lstStyle/>
          <a:p>
            <a:r>
              <a:rPr lang="en-US" sz="2600" dirty="0"/>
              <a:t>Jade </a:t>
            </a:r>
            <a:r>
              <a:rPr lang="en-US" sz="2600" dirty="0" err="1"/>
              <a:t>Bito-Onon</a:t>
            </a:r>
            <a:r>
              <a:rPr lang="en-US" sz="2600" dirty="0"/>
              <a:t>: </a:t>
            </a:r>
            <a:r>
              <a:rPr lang="en-US" sz="2600" dirty="0" err="1"/>
              <a:t>jbitoonon@schsa.org</a:t>
            </a:r>
            <a:endParaRPr lang="en-US" sz="2600" dirty="0"/>
          </a:p>
          <a:p>
            <a:r>
              <a:rPr lang="en-US" sz="2600" dirty="0"/>
              <a:t>Laravic Flores: </a:t>
            </a:r>
            <a:r>
              <a:rPr lang="en-US" sz="2600" dirty="0" err="1"/>
              <a:t>laflores@schsa.org</a:t>
            </a:r>
            <a:endParaRPr lang="en-US" sz="2600" dirty="0"/>
          </a:p>
          <a:p>
            <a:r>
              <a:rPr lang="en-US" sz="2600" dirty="0" err="1"/>
              <a:t>Shraddha</a:t>
            </a:r>
            <a:r>
              <a:rPr lang="en-US" sz="2600" dirty="0"/>
              <a:t> Shah: </a:t>
            </a:r>
            <a:r>
              <a:rPr lang="en-US" sz="2600" dirty="0" err="1"/>
              <a:t>sshah@schsa.org</a:t>
            </a:r>
            <a:endParaRPr lang="en-US" sz="2600" dirty="0"/>
          </a:p>
        </p:txBody>
      </p:sp>
      <p:sp>
        <p:nvSpPr>
          <p:cNvPr id="7" name="Slide Number Placeholder 6"/>
          <p:cNvSpPr>
            <a:spLocks noGrp="1"/>
          </p:cNvSpPr>
          <p:nvPr>
            <p:ph type="sldNum" sz="quarter" idx="10"/>
          </p:nvPr>
        </p:nvSpPr>
        <p:spPr/>
        <p:txBody>
          <a:bodyPr/>
          <a:lstStyle/>
          <a:p>
            <a:pPr>
              <a:defRPr/>
            </a:pPr>
            <a:fld id="{E1964164-7CF0-43FC-9F20-FE9C3150B390}" type="slidenum">
              <a:rPr lang="en-US" smtClean="0"/>
              <a:pPr>
                <a:defRPr/>
              </a:pPr>
              <a:t>70</a:t>
            </a:fld>
            <a:endParaRPr lang="en-US"/>
          </a:p>
        </p:txBody>
      </p:sp>
      <p:pic>
        <p:nvPicPr>
          <p:cNvPr id="5" name="Picture 4" descr="Cuba blockade poster.jpg"/>
          <p:cNvPicPr>
            <a:picLocks noChangeAspect="1"/>
          </p:cNvPicPr>
          <p:nvPr/>
        </p:nvPicPr>
        <p:blipFill>
          <a:blip r:embed="rId2">
            <a:lum bright="23000"/>
          </a:blip>
          <a:srcRect l="20940" t="23704" r="45213" b="31167"/>
          <a:stretch>
            <a:fillRect/>
          </a:stretch>
        </p:blipFill>
        <p:spPr>
          <a:xfrm>
            <a:off x="5867400" y="3390900"/>
            <a:ext cx="3098800" cy="2324100"/>
          </a:xfrm>
          <a:prstGeom prst="rect">
            <a:avLst/>
          </a:prstGeom>
        </p:spPr>
      </p:pic>
      <p:pic>
        <p:nvPicPr>
          <p:cNvPr id="6" name="Picture 5" descr="Cuba pano.jpg"/>
          <p:cNvPicPr>
            <a:picLocks noChangeAspect="1"/>
          </p:cNvPicPr>
          <p:nvPr/>
        </p:nvPicPr>
        <p:blipFill>
          <a:blip r:embed="rId3">
            <a:lum bright="32000"/>
          </a:blip>
          <a:srcRect l="6606" r="49133"/>
          <a:stretch>
            <a:fillRect/>
          </a:stretch>
        </p:blipFill>
        <p:spPr>
          <a:xfrm>
            <a:off x="152400" y="3352800"/>
            <a:ext cx="5638800" cy="2362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304800"/>
            <a:ext cx="9144000" cy="1143000"/>
          </a:xfrm>
        </p:spPr>
        <p:txBody>
          <a:bodyPr/>
          <a:lstStyle/>
          <a:p>
            <a:pPr eaLnBrk="1" hangingPunct="1">
              <a:defRPr/>
            </a:pPr>
            <a:r>
              <a:rPr lang="en-US" sz="3600" dirty="0"/>
              <a:t>Brief History of the Cuban Health System</a:t>
            </a:r>
          </a:p>
        </p:txBody>
      </p:sp>
      <p:sp>
        <p:nvSpPr>
          <p:cNvPr id="36867" name="Rectangle 3"/>
          <p:cNvSpPr>
            <a:spLocks noGrp="1" noChangeArrowheads="1"/>
          </p:cNvSpPr>
          <p:nvPr>
            <p:ph type="body" idx="1"/>
          </p:nvPr>
        </p:nvSpPr>
        <p:spPr>
          <a:xfrm>
            <a:off x="762000" y="1600200"/>
            <a:ext cx="8153400" cy="4525963"/>
          </a:xfrm>
        </p:spPr>
        <p:txBody>
          <a:bodyPr/>
          <a:lstStyle/>
          <a:p>
            <a:pPr marL="609600" indent="-609600" eaLnBrk="1" hangingPunct="1">
              <a:lnSpc>
                <a:spcPct val="90000"/>
              </a:lnSpc>
              <a:spcBef>
                <a:spcPct val="0"/>
              </a:spcBef>
              <a:buFont typeface="Wingdings" pitchFamily="80" charset="2"/>
              <a:buNone/>
              <a:defRPr/>
            </a:pPr>
            <a:endParaRPr lang="es-ES_tradnl" sz="2000" b="1" dirty="0"/>
          </a:p>
          <a:p>
            <a:pPr marL="609600" indent="-609600" eaLnBrk="1" hangingPunct="1">
              <a:lnSpc>
                <a:spcPct val="90000"/>
              </a:lnSpc>
              <a:spcBef>
                <a:spcPct val="0"/>
              </a:spcBef>
              <a:buFont typeface="Wingdings" pitchFamily="80" charset="2"/>
              <a:buNone/>
              <a:defRPr/>
            </a:pPr>
            <a:r>
              <a:rPr lang="es-ES_tradnl" sz="2000" b="1" dirty="0"/>
              <a:t>1959	</a:t>
            </a:r>
            <a:r>
              <a:rPr lang="es-ES_tradnl" sz="2000" b="1" dirty="0" err="1"/>
              <a:t>New</a:t>
            </a:r>
            <a:r>
              <a:rPr lang="es-ES_tradnl" sz="2000" b="1" dirty="0"/>
              <a:t> </a:t>
            </a:r>
            <a:r>
              <a:rPr lang="es-ES_tradnl" sz="2000" b="1" dirty="0" err="1"/>
              <a:t>distribution</a:t>
            </a:r>
            <a:r>
              <a:rPr lang="es-ES_tradnl" sz="2000" b="1" dirty="0"/>
              <a:t> </a:t>
            </a:r>
            <a:r>
              <a:rPr lang="es-ES_tradnl" sz="2000" b="1" dirty="0" err="1"/>
              <a:t>of</a:t>
            </a:r>
            <a:r>
              <a:rPr lang="es-ES_tradnl" sz="2000" b="1" dirty="0"/>
              <a:t> </a:t>
            </a:r>
            <a:r>
              <a:rPr lang="es-ES_tradnl" sz="2000" b="1" dirty="0" err="1"/>
              <a:t>hospitals</a:t>
            </a:r>
            <a:r>
              <a:rPr lang="es-ES_tradnl" sz="2000" b="1" dirty="0"/>
              <a:t> post-</a:t>
            </a:r>
            <a:r>
              <a:rPr lang="es-ES_tradnl" sz="2000" b="1" dirty="0" err="1"/>
              <a:t>revolution</a:t>
            </a:r>
            <a:r>
              <a:rPr lang="es-ES_tradnl" sz="2000" b="1" dirty="0"/>
              <a:t> </a:t>
            </a:r>
          </a:p>
          <a:p>
            <a:pPr marL="609600" indent="-609600" eaLnBrk="1" hangingPunct="1">
              <a:lnSpc>
                <a:spcPct val="90000"/>
              </a:lnSpc>
              <a:spcBef>
                <a:spcPct val="0"/>
              </a:spcBef>
              <a:buFont typeface="Wingdings" pitchFamily="80" charset="2"/>
              <a:buNone/>
              <a:defRPr/>
            </a:pPr>
            <a:r>
              <a:rPr lang="es-ES_tradnl" sz="2000" b="1" dirty="0"/>
              <a:t>             (</a:t>
            </a:r>
            <a:r>
              <a:rPr lang="es-ES_tradnl" sz="2000" b="1" dirty="0" err="1"/>
              <a:t>increase</a:t>
            </a:r>
            <a:r>
              <a:rPr lang="es-ES_tradnl" sz="2000" b="1" dirty="0"/>
              <a:t> in  </a:t>
            </a:r>
            <a:r>
              <a:rPr lang="es-ES_tradnl" sz="2000" b="1" dirty="0" err="1"/>
              <a:t>number</a:t>
            </a:r>
            <a:r>
              <a:rPr lang="es-ES_tradnl" sz="2000" b="1" dirty="0"/>
              <a:t> of rural </a:t>
            </a:r>
            <a:r>
              <a:rPr lang="es-ES_tradnl" sz="2000" b="1" dirty="0" err="1"/>
              <a:t>hospitals</a:t>
            </a:r>
            <a:r>
              <a:rPr lang="es-ES_tradnl" sz="2000" b="1" dirty="0"/>
              <a:t>) </a:t>
            </a:r>
          </a:p>
          <a:p>
            <a:pPr marL="609600" indent="-609600" eaLnBrk="1" hangingPunct="1">
              <a:lnSpc>
                <a:spcPct val="90000"/>
              </a:lnSpc>
              <a:spcBef>
                <a:spcPct val="0"/>
              </a:spcBef>
              <a:buFont typeface="Wingdings" pitchFamily="80" charset="2"/>
              <a:buNone/>
              <a:defRPr/>
            </a:pPr>
            <a:endParaRPr lang="es-ES_tradnl" sz="2000" b="1" dirty="0"/>
          </a:p>
          <a:p>
            <a:pPr marL="609600" indent="-609600" eaLnBrk="1" hangingPunct="1">
              <a:lnSpc>
                <a:spcPct val="90000"/>
              </a:lnSpc>
              <a:spcBef>
                <a:spcPct val="0"/>
              </a:spcBef>
              <a:buFontTx/>
              <a:buAutoNum type="arabicPlain" startAt="1960"/>
              <a:defRPr/>
            </a:pPr>
            <a:r>
              <a:rPr lang="es-ES_tradnl" sz="2000" b="1" dirty="0"/>
              <a:t> 	1st </a:t>
            </a:r>
            <a:r>
              <a:rPr lang="es-ES_tradnl" sz="2000" b="1" dirty="0" err="1"/>
              <a:t>national</a:t>
            </a:r>
            <a:r>
              <a:rPr lang="es-ES_tradnl" sz="2000" b="1" dirty="0"/>
              <a:t> </a:t>
            </a:r>
            <a:r>
              <a:rPr lang="es-ES_tradnl" sz="2000" b="1" dirty="0" err="1"/>
              <a:t>vaccination</a:t>
            </a:r>
            <a:r>
              <a:rPr lang="es-ES_tradnl" sz="2000" b="1" dirty="0"/>
              <a:t> </a:t>
            </a:r>
            <a:r>
              <a:rPr lang="es-ES_tradnl" sz="2000" b="1" dirty="0" err="1"/>
              <a:t>campaign</a:t>
            </a:r>
            <a:endParaRPr lang="es-ES_tradnl" sz="2000" b="1" dirty="0"/>
          </a:p>
          <a:p>
            <a:pPr marL="609600" indent="-609600" eaLnBrk="1" hangingPunct="1">
              <a:lnSpc>
                <a:spcPct val="90000"/>
              </a:lnSpc>
              <a:spcBef>
                <a:spcPct val="0"/>
              </a:spcBef>
              <a:buFontTx/>
              <a:buNone/>
              <a:defRPr/>
            </a:pPr>
            <a:endParaRPr lang="es-ES_tradnl" sz="2000" b="1" dirty="0"/>
          </a:p>
          <a:p>
            <a:pPr marL="609600" indent="-609600" eaLnBrk="1" hangingPunct="1">
              <a:lnSpc>
                <a:spcPct val="90000"/>
              </a:lnSpc>
              <a:spcBef>
                <a:spcPct val="0"/>
              </a:spcBef>
              <a:buFontTx/>
              <a:buNone/>
              <a:defRPr/>
            </a:pPr>
            <a:r>
              <a:rPr lang="es-ES_tradnl" sz="2000" b="1" dirty="0"/>
              <a:t>1962 	</a:t>
            </a:r>
            <a:r>
              <a:rPr lang="es-ES_tradnl" sz="2000" b="1" dirty="0" err="1"/>
              <a:t>Antipolio</a:t>
            </a:r>
            <a:r>
              <a:rPr lang="es-ES_tradnl" sz="2000" b="1" dirty="0"/>
              <a:t> </a:t>
            </a:r>
            <a:r>
              <a:rPr lang="es-ES_tradnl" sz="2000" b="1" dirty="0" err="1"/>
              <a:t>campaign</a:t>
            </a:r>
            <a:r>
              <a:rPr lang="es-ES_tradnl" sz="2000" b="1" dirty="0"/>
              <a:t> </a:t>
            </a:r>
            <a:r>
              <a:rPr lang="es-ES_tradnl" sz="2000" b="1" dirty="0" err="1"/>
              <a:t>begins</a:t>
            </a:r>
            <a:endParaRPr lang="es-ES_tradnl" sz="2000" b="1" dirty="0"/>
          </a:p>
          <a:p>
            <a:pPr marL="609600" indent="-609600" eaLnBrk="1" hangingPunct="1">
              <a:lnSpc>
                <a:spcPct val="90000"/>
              </a:lnSpc>
              <a:spcBef>
                <a:spcPct val="0"/>
              </a:spcBef>
              <a:buFont typeface="Wingdings" pitchFamily="80" charset="2"/>
              <a:buNone/>
              <a:defRPr/>
            </a:pPr>
            <a:r>
              <a:rPr lang="es-ES_tradnl" sz="2000" b="1" dirty="0"/>
              <a:t> </a:t>
            </a:r>
          </a:p>
          <a:p>
            <a:pPr marL="609600" indent="-609600" eaLnBrk="1" hangingPunct="1">
              <a:lnSpc>
                <a:spcPct val="90000"/>
              </a:lnSpc>
              <a:spcBef>
                <a:spcPct val="0"/>
              </a:spcBef>
              <a:buFont typeface="Wingdings" pitchFamily="80" charset="2"/>
              <a:buNone/>
              <a:defRPr/>
            </a:pPr>
            <a:r>
              <a:rPr lang="es-ES_tradnl" sz="2000" b="1" dirty="0"/>
              <a:t>1972  	</a:t>
            </a:r>
            <a:r>
              <a:rPr lang="es-ES_tradnl" sz="2000" b="1" dirty="0" err="1"/>
              <a:t>Creation</a:t>
            </a:r>
            <a:r>
              <a:rPr lang="es-ES_tradnl" sz="2000" b="1" dirty="0"/>
              <a:t> of </a:t>
            </a:r>
            <a:r>
              <a:rPr lang="es-ES_tradnl" sz="2000" b="1" dirty="0" err="1"/>
              <a:t>community</a:t>
            </a:r>
            <a:r>
              <a:rPr lang="es-ES_tradnl" sz="2000" b="1" dirty="0"/>
              <a:t> </a:t>
            </a:r>
            <a:r>
              <a:rPr lang="es-ES_tradnl" sz="2000" b="1" dirty="0" err="1"/>
              <a:t>policlinics</a:t>
            </a:r>
            <a:endParaRPr lang="es-ES_tradnl" sz="2000" b="1" dirty="0"/>
          </a:p>
          <a:p>
            <a:pPr marL="609600" indent="-609600" eaLnBrk="1" hangingPunct="1">
              <a:lnSpc>
                <a:spcPct val="90000"/>
              </a:lnSpc>
              <a:spcBef>
                <a:spcPct val="0"/>
              </a:spcBef>
              <a:buFont typeface="Wingdings" pitchFamily="80" charset="2"/>
              <a:buNone/>
              <a:defRPr/>
            </a:pPr>
            <a:r>
              <a:rPr lang="es-ES_tradnl" sz="2000" b="1" dirty="0"/>
              <a:t> </a:t>
            </a:r>
          </a:p>
          <a:p>
            <a:pPr marL="609600" indent="-609600" eaLnBrk="1" hangingPunct="1">
              <a:lnSpc>
                <a:spcPct val="90000"/>
              </a:lnSpc>
              <a:spcBef>
                <a:spcPct val="0"/>
              </a:spcBef>
              <a:buFont typeface="Wingdings" pitchFamily="80" charset="2"/>
              <a:buNone/>
              <a:defRPr/>
            </a:pPr>
            <a:r>
              <a:rPr lang="es-ES_tradnl" sz="2000" b="1" dirty="0"/>
              <a:t>1984 	</a:t>
            </a:r>
            <a:r>
              <a:rPr lang="es-ES_tradnl" sz="2000" b="1" dirty="0" err="1"/>
              <a:t>Beginning</a:t>
            </a:r>
            <a:r>
              <a:rPr lang="es-ES_tradnl" sz="2000" b="1" dirty="0"/>
              <a:t> of </a:t>
            </a:r>
            <a:r>
              <a:rPr lang="es-ES_tradnl" sz="2000" b="1" dirty="0" err="1"/>
              <a:t>family</a:t>
            </a:r>
            <a:r>
              <a:rPr lang="es-ES_tradnl" sz="2000" b="1" dirty="0"/>
              <a:t> doctor and nurse </a:t>
            </a:r>
            <a:r>
              <a:rPr lang="es-ES_tradnl" sz="2000" b="1" dirty="0" err="1"/>
              <a:t>program</a:t>
            </a:r>
            <a:endParaRPr lang="es-ES_tradnl" sz="2000" b="1" dirty="0"/>
          </a:p>
          <a:p>
            <a:pPr marL="609600" indent="-609600" eaLnBrk="1" hangingPunct="1">
              <a:lnSpc>
                <a:spcPct val="90000"/>
              </a:lnSpc>
              <a:spcBef>
                <a:spcPct val="0"/>
              </a:spcBef>
              <a:buFont typeface="Wingdings" pitchFamily="80" charset="2"/>
              <a:buNone/>
              <a:defRPr/>
            </a:pPr>
            <a:r>
              <a:rPr lang="es-ES_tradnl" sz="2000" b="1" dirty="0"/>
              <a:t> </a:t>
            </a:r>
          </a:p>
          <a:p>
            <a:pPr marL="609600" indent="-609600" eaLnBrk="1" hangingPunct="1">
              <a:lnSpc>
                <a:spcPct val="90000"/>
              </a:lnSpc>
              <a:buFont typeface="Wingdings" pitchFamily="80" charset="2"/>
              <a:buChar char="§"/>
              <a:defRPr/>
            </a:pPr>
            <a:endParaRPr lang="en-US" sz="28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304800"/>
            <a:ext cx="8458200" cy="1143000"/>
          </a:xfrm>
        </p:spPr>
        <p:txBody>
          <a:bodyPr/>
          <a:lstStyle/>
          <a:p>
            <a:pPr eaLnBrk="1" hangingPunct="1">
              <a:defRPr/>
            </a:pPr>
            <a:r>
              <a:rPr lang="en-US" dirty="0"/>
              <a:t>1990 Reforms </a:t>
            </a:r>
            <a:br>
              <a:rPr lang="en-US" dirty="0"/>
            </a:br>
            <a:r>
              <a:rPr lang="en-US" sz="3600" i="1" dirty="0"/>
              <a:t>(The “Special Period”)</a:t>
            </a:r>
          </a:p>
        </p:txBody>
      </p:sp>
      <p:sp>
        <p:nvSpPr>
          <p:cNvPr id="5123" name="Rectangle 3"/>
          <p:cNvSpPr>
            <a:spLocks noGrp="1" noChangeArrowheads="1"/>
          </p:cNvSpPr>
          <p:nvPr>
            <p:ph type="body" idx="1"/>
          </p:nvPr>
        </p:nvSpPr>
        <p:spPr>
          <a:xfrm>
            <a:off x="685800" y="1905000"/>
            <a:ext cx="7772400" cy="4114800"/>
          </a:xfrm>
        </p:spPr>
        <p:txBody>
          <a:bodyPr/>
          <a:lstStyle/>
          <a:p>
            <a:pPr marL="609600" indent="-609600" eaLnBrk="1" hangingPunct="1">
              <a:buNone/>
              <a:defRPr/>
            </a:pPr>
            <a:r>
              <a:rPr lang="en-US" sz="2400" dirty="0"/>
              <a:t>Decrease the effects of the economic crisis on the population by:</a:t>
            </a:r>
          </a:p>
          <a:p>
            <a:pPr marL="609600" indent="-609600" eaLnBrk="1" hangingPunct="1">
              <a:buFontTx/>
              <a:buAutoNum type="arabicPeriod"/>
              <a:defRPr/>
            </a:pPr>
            <a:r>
              <a:rPr lang="en-US" sz="2400" dirty="0"/>
              <a:t>increasing popular participation at the local level</a:t>
            </a:r>
          </a:p>
          <a:p>
            <a:pPr marL="609600" indent="-609600" eaLnBrk="1" hangingPunct="1">
              <a:buFontTx/>
              <a:buAutoNum type="arabicPeriod"/>
              <a:defRPr/>
            </a:pPr>
            <a:r>
              <a:rPr lang="en-US" sz="2400" dirty="0"/>
              <a:t>focusing resources on vulnerable groups </a:t>
            </a:r>
          </a:p>
          <a:p>
            <a:pPr marL="609600" indent="-609600" eaLnBrk="1" hangingPunct="1">
              <a:buNone/>
              <a:defRPr/>
            </a:pPr>
            <a:r>
              <a:rPr lang="en-US" sz="2400" kern="1200" dirty="0">
                <a:ea typeface="ＭＳ Ｐゴシック" pitchFamily="80" charset="-128"/>
                <a:cs typeface="ＭＳ Ｐゴシック" pitchFamily="80" charset="-128"/>
              </a:rPr>
              <a:t>	(women, children &lt;7yo, elderly); </a:t>
            </a:r>
            <a:endParaRPr lang="en-US" sz="2400" dirty="0"/>
          </a:p>
          <a:p>
            <a:pPr marL="609600" indent="-609600" eaLnBrk="1" hangingPunct="1">
              <a:buFont typeface="+mj-lt"/>
              <a:buAutoNum type="arabicPeriod" startAt="3"/>
              <a:defRPr/>
            </a:pPr>
            <a:r>
              <a:rPr lang="en-US" sz="2400" dirty="0"/>
              <a:t>emphasizing the manufacture of essential drugs in Cuba</a:t>
            </a:r>
          </a:p>
          <a:p>
            <a:pPr marL="609600" indent="-609600" eaLnBrk="1" hangingPunct="1">
              <a:buFontTx/>
              <a:buAutoNum type="arabicPeriod" startAt="3"/>
              <a:defRPr/>
            </a:pPr>
            <a:r>
              <a:rPr lang="en-US" sz="2400" dirty="0"/>
              <a:t>integrating natural and traditional medicine  (NTM) </a:t>
            </a:r>
          </a:p>
          <a:p>
            <a:pPr marL="609600" indent="-609600" eaLnBrk="1" hangingPunct="1">
              <a:buFontTx/>
              <a:buAutoNum type="arabicPeriod" startAt="3"/>
              <a:defRPr/>
            </a:pPr>
            <a:endParaRPr lang="en-US" sz="2400" dirty="0"/>
          </a:p>
        </p:txBody>
      </p:sp>
    </p:spTree>
  </p:cSld>
  <p:clrMapOvr>
    <a:masterClrMapping/>
  </p:clrMapOvr>
</p:sld>
</file>

<file path=ppt/theme/theme1.xml><?xml version="1.0" encoding="utf-8"?>
<a:theme xmlns:a="http://schemas.openxmlformats.org/drawingml/2006/main" name="PowerPoint">
  <a:themeElements>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mpion seal">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mpion se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mpion se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mpion se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mpion se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mpion se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mpion se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mpion se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mpion se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mpion se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mpion se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mpion se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22690</TotalTime>
  <Words>4374</Words>
  <Application>Microsoft Office PowerPoint</Application>
  <PresentationFormat>On-screen Show (4:3)</PresentationFormat>
  <Paragraphs>441</Paragraphs>
  <Slides>70</Slides>
  <Notes>24</Notes>
  <HiddenSlides>0</HiddenSlides>
  <MMClips>0</MMClips>
  <ScaleCrop>false</ScaleCrop>
  <HeadingPairs>
    <vt:vector size="8" baseType="variant">
      <vt:variant>
        <vt:lpstr>Fonts Used</vt:lpstr>
      </vt:variant>
      <vt:variant>
        <vt:i4>7</vt:i4>
      </vt:variant>
      <vt:variant>
        <vt:lpstr>Theme</vt:lpstr>
      </vt:variant>
      <vt:variant>
        <vt:i4>1</vt:i4>
      </vt:variant>
      <vt:variant>
        <vt:lpstr>Links</vt:lpstr>
      </vt:variant>
      <vt:variant>
        <vt:i4>1</vt:i4>
      </vt:variant>
      <vt:variant>
        <vt:lpstr>Slide Titles</vt:lpstr>
      </vt:variant>
      <vt:variant>
        <vt:i4>70</vt:i4>
      </vt:variant>
    </vt:vector>
  </HeadingPairs>
  <TitlesOfParts>
    <vt:vector size="79" baseType="lpstr">
      <vt:lpstr>ＭＳ Ｐゴシック</vt:lpstr>
      <vt:lpstr>Arial</vt:lpstr>
      <vt:lpstr>Calibri</vt:lpstr>
      <vt:lpstr>Garamond</vt:lpstr>
      <vt:lpstr>Times New Roman</vt:lpstr>
      <vt:lpstr>Verdana</vt:lpstr>
      <vt:lpstr>Wingdings</vt:lpstr>
      <vt:lpstr>PowerPoint</vt:lpstr>
      <vt:lpstr>!OLE_LINK1</vt:lpstr>
      <vt:lpstr>The Cuban Model of the  Patient-Centered Medical Home  Three Decades in the Making:  How Cuba's Neighborhood Consultorio  Truly Integrates Family into Medicine </vt:lpstr>
      <vt:lpstr>Activity Disclaimer</vt:lpstr>
      <vt:lpstr>PowerPoint Presentation</vt:lpstr>
      <vt:lpstr>PowerPoint Presentation</vt:lpstr>
      <vt:lpstr>Cuban National Health Indicators</vt:lpstr>
      <vt:lpstr>PowerPoint Presentation</vt:lpstr>
      <vt:lpstr>Principles of the Cuban Health System</vt:lpstr>
      <vt:lpstr>Brief History of the Cuban Health System</vt:lpstr>
      <vt:lpstr>1990 Reforms  (The “Special Period”)</vt:lpstr>
      <vt:lpstr>Government Responsibilities  for Health Care</vt:lpstr>
      <vt:lpstr>National Health System Structure </vt:lpstr>
      <vt:lpstr>What is a policlínico?</vt:lpstr>
      <vt:lpstr>Programs implemented in policlínicos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 in Cuba</vt:lpstr>
      <vt:lpstr>Family Medicine in Cuba</vt:lpstr>
      <vt:lpstr>What is a consultorio?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Analysis &amp; Action Plan</vt:lpstr>
      <vt:lpstr>Medical School Curriculum:  Overview</vt:lpstr>
      <vt:lpstr>Health Statistics (2016):  International Comparisons</vt:lpstr>
      <vt:lpstr>Health Statistics (2016):  Cuba &amp; U.S.</vt:lpstr>
      <vt:lpstr>PowerPoint Presentation</vt:lpstr>
      <vt:lpstr>References</vt:lpstr>
      <vt:lpstr>Acknowledgements</vt:lpstr>
      <vt:lpstr>Havana, Cuba</vt:lpstr>
      <vt:lpstr>Questions / Travel to Cuba / More info Contact:</vt:lpstr>
    </vt:vector>
  </TitlesOfParts>
  <Manager/>
  <Company>AAFP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Rover</dc:creator>
  <cp:keywords/>
  <dc:description/>
  <cp:lastModifiedBy>Ashley Poole</cp:lastModifiedBy>
  <cp:revision>138</cp:revision>
  <cp:lastPrinted>2013-11-05T15:09:46Z</cp:lastPrinted>
  <dcterms:created xsi:type="dcterms:W3CDTF">2017-09-27T05:31:58Z</dcterms:created>
  <dcterms:modified xsi:type="dcterms:W3CDTF">2017-10-11T14:48:50Z</dcterms:modified>
  <cp:category/>
</cp:coreProperties>
</file>