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2" r:id="rId3"/>
    <p:sldId id="265" r:id="rId4"/>
    <p:sldId id="266" r:id="rId5"/>
    <p:sldId id="267" r:id="rId6"/>
    <p:sldId id="268" r:id="rId7"/>
    <p:sldId id="272" r:id="rId8"/>
    <p:sldId id="273" r:id="rId9"/>
    <p:sldId id="274" r:id="rId10"/>
    <p:sldId id="27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821893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Precepting</a:t>
            </a:r>
            <a:r>
              <a:rPr lang="en-US" dirty="0" smtClean="0"/>
              <a:t> in the Patient’s Presence in a Free Clinic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Nathan F. Bradford, MD</a:t>
            </a:r>
          </a:p>
          <a:p>
            <a:r>
              <a:rPr lang="en-US" dirty="0" smtClean="0"/>
              <a:t>Amanda Davis, MD</a:t>
            </a:r>
          </a:p>
          <a:p>
            <a:r>
              <a:rPr lang="en-US" dirty="0" smtClean="0"/>
              <a:t>Brian James </a:t>
            </a:r>
            <a:r>
              <a:rPr lang="en-US" dirty="0" err="1" smtClean="0"/>
              <a:t>Mulroy</a:t>
            </a:r>
            <a:r>
              <a:rPr lang="en-US" dirty="0" smtClean="0"/>
              <a:t>, DO</a:t>
            </a:r>
          </a:p>
          <a:p>
            <a:r>
              <a:rPr lang="en-US" dirty="0" smtClean="0"/>
              <a:t>Stoney Abercrombie, MD</a:t>
            </a:r>
          </a:p>
          <a:p>
            <a:r>
              <a:rPr lang="en-US" dirty="0" smtClean="0"/>
              <a:t>Scott </a:t>
            </a:r>
            <a:r>
              <a:rPr lang="en-US" dirty="0" err="1" smtClean="0"/>
              <a:t>Kellner</a:t>
            </a:r>
            <a:r>
              <a:rPr lang="en-US" dirty="0" smtClean="0"/>
              <a:t>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2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MS3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Amanda will insert video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8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</a:t>
            </a:r>
            <a:r>
              <a:rPr lang="en-US" dirty="0" smtClean="0"/>
              <a:t>! Simply </a:t>
            </a:r>
            <a:r>
              <a:rPr lang="en-US" dirty="0"/>
              <a:t>click on the "clipboard" icon </a:t>
            </a:r>
            <a:r>
              <a:rPr lang="en-US" dirty="0" smtClean="0"/>
              <a:t>      on </a:t>
            </a:r>
            <a:r>
              <a:rPr lang="en-US" dirty="0"/>
              <a:t>the presentation page.</a:t>
            </a:r>
          </a:p>
        </p:txBody>
      </p:sp>
      <p:pic>
        <p:nvPicPr>
          <p:cNvPr id="5" name="Picture 4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1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Traditional model of clinical teaching</a:t>
            </a:r>
          </a:p>
          <a:p>
            <a:pPr lvl="1"/>
            <a:r>
              <a:rPr lang="en-US" dirty="0" smtClean="0"/>
              <a:t>Comfortable for educators and learners alike</a:t>
            </a:r>
          </a:p>
          <a:p>
            <a:r>
              <a:rPr lang="en-US" dirty="0" smtClean="0"/>
              <a:t>Concerns surrounding </a:t>
            </a:r>
            <a:r>
              <a:rPr lang="en-US" dirty="0" err="1" smtClean="0"/>
              <a:t>precepting</a:t>
            </a:r>
            <a:r>
              <a:rPr lang="en-US" dirty="0" smtClean="0"/>
              <a:t> in the patient’s presence</a:t>
            </a:r>
          </a:p>
          <a:p>
            <a:r>
              <a:rPr lang="en-US" dirty="0" smtClean="0"/>
              <a:t>Hippocratic method</a:t>
            </a:r>
          </a:p>
          <a:p>
            <a:pPr lvl="1"/>
            <a:r>
              <a:rPr lang="en-US" dirty="0" smtClean="0"/>
              <a:t>Observe all.  </a:t>
            </a:r>
          </a:p>
          <a:p>
            <a:pPr lvl="1"/>
            <a:r>
              <a:rPr lang="en-US" dirty="0" smtClean="0"/>
              <a:t>Study the patient rather than the disease.</a:t>
            </a:r>
          </a:p>
          <a:p>
            <a:r>
              <a:rPr lang="en-US" dirty="0" smtClean="0"/>
              <a:t>Recent study showing benefits</a:t>
            </a:r>
          </a:p>
          <a:p>
            <a:pPr marL="457200" lvl="1" indent="0">
              <a:buNone/>
            </a:pPr>
            <a:r>
              <a:rPr lang="en-US" sz="1400" dirty="0"/>
              <a:t>Power, DV et al.  </a:t>
            </a:r>
            <a:r>
              <a:rPr lang="en-US" sz="1400" dirty="0" err="1"/>
              <a:t>Precepting</a:t>
            </a:r>
            <a:r>
              <a:rPr lang="en-US" sz="1400" dirty="0"/>
              <a:t> Medical Students in the Patient’s Presence: A Randomized Controlled Trial in Family Medicine Clinic. </a:t>
            </a:r>
            <a:r>
              <a:rPr lang="en-US" sz="1400" u="sng" dirty="0" err="1">
                <a:hlinkClick r:id="rId2" tooltip="Family medicine."/>
              </a:rPr>
              <a:t>Fam</a:t>
            </a:r>
            <a:r>
              <a:rPr lang="en-US" sz="1400" u="sng" dirty="0">
                <a:hlinkClick r:id="rId2" tooltip="Family medicine."/>
              </a:rPr>
              <a:t> Med.</a:t>
            </a:r>
            <a:r>
              <a:rPr lang="en-US" sz="1400" dirty="0"/>
              <a:t> 2017 Feb;49(2):97-105</a:t>
            </a:r>
          </a:p>
          <a:p>
            <a:pPr marL="457200" lvl="1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2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518"/>
            <a:ext cx="8229600" cy="1143000"/>
          </a:xfrm>
        </p:spPr>
        <p:txBody>
          <a:bodyPr/>
          <a:lstStyle/>
          <a:p>
            <a:r>
              <a:rPr lang="en-US" dirty="0" smtClean="0"/>
              <a:t>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82" y="1405324"/>
            <a:ext cx="8229600" cy="28940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Biweekly continuity clinic at Anderson Free Clinic</a:t>
            </a:r>
          </a:p>
          <a:p>
            <a:r>
              <a:rPr lang="en-US" sz="2800" dirty="0" smtClean="0"/>
              <a:t>Divided </a:t>
            </a: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</a:t>
            </a:r>
            <a:r>
              <a:rPr lang="en-US" sz="2800" dirty="0" smtClean="0"/>
              <a:t>year medical students into PIPP and traditional</a:t>
            </a:r>
          </a:p>
          <a:p>
            <a:r>
              <a:rPr lang="en-US" sz="2800" dirty="0" smtClean="0"/>
              <a:t>Surveyed patients after every encounter</a:t>
            </a:r>
          </a:p>
          <a:p>
            <a:r>
              <a:rPr lang="en-US" sz="2800" dirty="0" smtClean="0"/>
              <a:t>Collected feedback from patients and students</a:t>
            </a:r>
            <a:endParaRPr lang="en-US" sz="2800" dirty="0"/>
          </a:p>
        </p:txBody>
      </p:sp>
      <p:pic>
        <p:nvPicPr>
          <p:cNvPr id="4" name="Picture 2" descr="E:\STFM 2014 Annual Conf Presentation\720130808213745001_t6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8" y="4178289"/>
            <a:ext cx="3101789" cy="22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242" y="4178289"/>
            <a:ext cx="3227293" cy="221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8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9907"/>
              </p:ext>
            </p:extLst>
          </p:nvPr>
        </p:nvGraphicFramePr>
        <p:xfrm>
          <a:off x="431321" y="483079"/>
          <a:ext cx="8315864" cy="5406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4860"/>
                <a:gridCol w="500332"/>
                <a:gridCol w="388189"/>
                <a:gridCol w="396815"/>
                <a:gridCol w="491706"/>
                <a:gridCol w="629728"/>
                <a:gridCol w="664234"/>
              </a:tblGrid>
              <a:tr h="37093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How good was the student at</a:t>
                      </a:r>
                      <a:r>
                        <a:rPr lang="en-US" sz="1600" dirty="0" smtClean="0">
                          <a:effectLst/>
                        </a:rPr>
                        <a:t>…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Fair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Good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Very 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Good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Excellent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Does Not 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Apply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 anchor="b"/>
                </a:tc>
              </a:tr>
              <a:tr h="43544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u="sng" dirty="0">
                          <a:solidFill>
                            <a:srgbClr val="FFFF00"/>
                          </a:solidFill>
                          <a:effectLst/>
                        </a:rPr>
                        <a:t>Making you feel at </a:t>
                      </a:r>
                      <a:r>
                        <a:rPr lang="en-US" sz="1400" u="sng" dirty="0" smtClean="0">
                          <a:solidFill>
                            <a:srgbClr val="FFFF00"/>
                          </a:solidFill>
                          <a:effectLst/>
                        </a:rPr>
                        <a:t>ease</a:t>
                      </a:r>
                      <a:r>
                        <a:rPr lang="en-US" sz="1100" dirty="0" smtClean="0">
                          <a:effectLst/>
                        </a:rPr>
                        <a:t>: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introducing </a:t>
                      </a:r>
                      <a:r>
                        <a:rPr lang="en-US" sz="1100" dirty="0">
                          <a:effectLst/>
                        </a:rPr>
                        <a:t>him/herself, explaining his/her position, being friendly and warm towards you, treating you with respect; not cold or abrupt)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</a:tr>
              <a:tr h="38818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u="sng" dirty="0">
                          <a:solidFill>
                            <a:srgbClr val="FFFF00"/>
                          </a:solidFill>
                          <a:effectLst/>
                        </a:rPr>
                        <a:t>Letting you tell your “story</a:t>
                      </a:r>
                      <a:r>
                        <a:rPr lang="en-US" sz="1400" u="none" dirty="0" smtClean="0">
                          <a:solidFill>
                            <a:srgbClr val="FFFF00"/>
                          </a:solidFill>
                          <a:effectLst/>
                        </a:rPr>
                        <a:t>”:</a:t>
                      </a:r>
                      <a:r>
                        <a:rPr lang="en-US" sz="1400" u="none" baseline="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giving </a:t>
                      </a:r>
                      <a:r>
                        <a:rPr lang="en-US" sz="1100" dirty="0">
                          <a:effectLst/>
                        </a:rPr>
                        <a:t>you time to fully describe your condition in your own words; not interrupting, rushing or diverting </a:t>
                      </a:r>
                      <a:r>
                        <a:rPr lang="en-US" sz="1100" dirty="0" smtClean="0">
                          <a:effectLst/>
                        </a:rPr>
                        <a:t>you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</a:tr>
              <a:tr h="44857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u="sng" dirty="0">
                          <a:solidFill>
                            <a:srgbClr val="FFFF00"/>
                          </a:solidFill>
                          <a:effectLst/>
                        </a:rPr>
                        <a:t>Really </a:t>
                      </a:r>
                      <a:r>
                        <a:rPr lang="en-US" sz="1400" u="sng" dirty="0" smtClean="0">
                          <a:solidFill>
                            <a:srgbClr val="FFFF00"/>
                          </a:solidFill>
                          <a:effectLst/>
                        </a:rPr>
                        <a:t>listening</a:t>
                      </a:r>
                      <a:r>
                        <a:rPr lang="en-US" sz="1400" u="none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(</a:t>
                      </a:r>
                      <a:r>
                        <a:rPr lang="en-US" sz="1100" dirty="0">
                          <a:effectLst/>
                        </a:rPr>
                        <a:t>paying close attention to what you were saying; not looking at the notes or computer as you were talking)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</a:tr>
              <a:tr h="53243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u="sng" dirty="0">
                          <a:solidFill>
                            <a:srgbClr val="FFFF00"/>
                          </a:solidFill>
                          <a:effectLst/>
                        </a:rPr>
                        <a:t>Being interested in you as a whole </a:t>
                      </a:r>
                      <a:r>
                        <a:rPr lang="en-US" sz="1400" u="sng" dirty="0" smtClean="0">
                          <a:solidFill>
                            <a:srgbClr val="FFFF00"/>
                          </a:solidFill>
                          <a:effectLst/>
                        </a:rPr>
                        <a:t>person</a:t>
                      </a:r>
                      <a:r>
                        <a:rPr lang="en-US" sz="1400" u="none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asking/knowing relevant details about your life, your situation; not treating you as “just a number”)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</a:tr>
              <a:tr h="55809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u="sng" dirty="0">
                          <a:solidFill>
                            <a:srgbClr val="FFFF00"/>
                          </a:solidFill>
                          <a:effectLst/>
                        </a:rPr>
                        <a:t>Fully understanding your </a:t>
                      </a:r>
                      <a:r>
                        <a:rPr lang="en-US" sz="1400" u="sng" dirty="0" smtClean="0">
                          <a:solidFill>
                            <a:srgbClr val="FFFF00"/>
                          </a:solidFill>
                          <a:effectLst/>
                        </a:rPr>
                        <a:t>concerns:</a:t>
                      </a:r>
                      <a:r>
                        <a:rPr lang="en-US" sz="1400" b="0" u="none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communicating that he/she had accurately understood your concerns and anxieties; not overlooking or dismissing anything)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</a:tr>
              <a:tr h="47793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u="sng" dirty="0">
                          <a:solidFill>
                            <a:srgbClr val="FFFF00"/>
                          </a:solidFill>
                          <a:effectLst/>
                        </a:rPr>
                        <a:t>Showing care and </a:t>
                      </a:r>
                      <a:r>
                        <a:rPr lang="en-US" sz="1400" u="sng" dirty="0" smtClean="0">
                          <a:solidFill>
                            <a:srgbClr val="FFFF00"/>
                          </a:solidFill>
                          <a:effectLst/>
                        </a:rPr>
                        <a:t>compassion</a:t>
                      </a:r>
                      <a:r>
                        <a:rPr lang="en-US" sz="1400" u="none" dirty="0" smtClean="0">
                          <a:solidFill>
                            <a:srgbClr val="FFFF00"/>
                          </a:solidFill>
                          <a:effectLst/>
                        </a:rPr>
                        <a:t>: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seeming genuinely concerned, connecting with you on a human level; not being indifferent or “detached”)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</a:tr>
              <a:tr h="53243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u="sng" dirty="0">
                          <a:solidFill>
                            <a:srgbClr val="FFFF00"/>
                          </a:solidFill>
                          <a:effectLst/>
                        </a:rPr>
                        <a:t>Being </a:t>
                      </a:r>
                      <a:r>
                        <a:rPr lang="en-US" sz="1400" u="sng" dirty="0" smtClean="0">
                          <a:solidFill>
                            <a:srgbClr val="FFFF00"/>
                          </a:solidFill>
                          <a:effectLst/>
                        </a:rPr>
                        <a:t>positive:</a:t>
                      </a:r>
                      <a:r>
                        <a:rPr lang="en-US" sz="1400" u="none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6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having a positive approach and a positive attitude; being honest but not negative about your problems)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</a:tr>
              <a:tr h="53243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u="sng" dirty="0">
                          <a:solidFill>
                            <a:srgbClr val="FFFF00"/>
                          </a:solidFill>
                          <a:effectLst/>
                        </a:rPr>
                        <a:t>Explaining things </a:t>
                      </a:r>
                      <a:r>
                        <a:rPr lang="en-US" sz="1400" u="sng" dirty="0" smtClean="0">
                          <a:solidFill>
                            <a:srgbClr val="FFFF00"/>
                          </a:solidFill>
                          <a:effectLst/>
                        </a:rPr>
                        <a:t>clearly</a:t>
                      </a:r>
                      <a:r>
                        <a:rPr lang="en-US" sz="1400" u="none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fully answering your question; explaining clearly, giving you adequate information; not being vague)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</a:tr>
              <a:tr h="55809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u="sng" dirty="0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r>
                        <a:rPr lang="en-US" sz="1400" u="sng" dirty="0" smtClean="0">
                          <a:solidFill>
                            <a:srgbClr val="FFFF00"/>
                          </a:solidFill>
                          <a:effectLst/>
                        </a:rPr>
                        <a:t>elping </a:t>
                      </a:r>
                      <a:r>
                        <a:rPr lang="en-US" sz="1400" u="sng" dirty="0">
                          <a:solidFill>
                            <a:srgbClr val="FFFF00"/>
                          </a:solidFill>
                          <a:effectLst/>
                        </a:rPr>
                        <a:t>you to take </a:t>
                      </a:r>
                      <a:r>
                        <a:rPr lang="en-US" sz="1400" u="sng" dirty="0" smtClean="0">
                          <a:solidFill>
                            <a:srgbClr val="FFFF00"/>
                          </a:solidFill>
                          <a:effectLst/>
                        </a:rPr>
                        <a:t>control</a:t>
                      </a:r>
                      <a:r>
                        <a:rPr lang="en-US" sz="1400" u="none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exploring with you what you can do to improve your health yourself; encouraging rather than “lecturing” you)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</a:tr>
              <a:tr h="55809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u="sng" dirty="0">
                          <a:solidFill>
                            <a:srgbClr val="FFFF00"/>
                          </a:solidFill>
                          <a:effectLst/>
                        </a:rPr>
                        <a:t>Making a plan of action </a:t>
                      </a:r>
                      <a:r>
                        <a:rPr lang="en-US" sz="1400" u="sng">
                          <a:solidFill>
                            <a:srgbClr val="FFFF00"/>
                          </a:solidFill>
                          <a:effectLst/>
                        </a:rPr>
                        <a:t>with </a:t>
                      </a:r>
                      <a:r>
                        <a:rPr lang="en-US" sz="1400" u="sng" smtClean="0">
                          <a:solidFill>
                            <a:srgbClr val="FFFF00"/>
                          </a:solidFill>
                          <a:effectLst/>
                        </a:rPr>
                        <a:t>you</a:t>
                      </a:r>
                      <a:r>
                        <a:rPr lang="en-US" sz="1400" u="none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20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discussing the options, involving you in decisions as much as you want to be involved; not ignoring your views)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0" marR="38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31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109913"/>
              </p:ext>
            </p:extLst>
          </p:nvPr>
        </p:nvGraphicFramePr>
        <p:xfrm>
          <a:off x="215660" y="785000"/>
          <a:ext cx="8367623" cy="4936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9795"/>
                <a:gridCol w="1691423"/>
                <a:gridCol w="1606405"/>
              </a:tblGrid>
              <a:tr h="3915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How good was the student at…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Traditional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PIPP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Making you feel at ease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Letting you tell your “story”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Really listening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Being interested in you as a whole person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Fully understanding your concerns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Showing care and compassion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Being positive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Explaining things clearly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Helping you take control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Making a plan of action with you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22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MS3 Survey Results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3774"/>
            <a:ext cx="8229600" cy="33472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Does the </a:t>
            </a:r>
            <a:r>
              <a:rPr lang="en-US" dirty="0" err="1" smtClean="0"/>
              <a:t>precepting</a:t>
            </a:r>
            <a:r>
              <a:rPr lang="en-US" dirty="0" smtClean="0"/>
              <a:t> in the patient room affect medical student empathy?</a:t>
            </a:r>
          </a:p>
          <a:p>
            <a:r>
              <a:rPr lang="en-US" dirty="0" smtClean="0"/>
              <a:t>Using a validated tool – the Jefferson Scale of Empathy (JSE).</a:t>
            </a:r>
          </a:p>
          <a:p>
            <a:r>
              <a:rPr lang="en-US" dirty="0" smtClean="0"/>
              <a:t>20 statements graded on a 1-7 scale, higher total score = more empathy.</a:t>
            </a:r>
          </a:p>
          <a:p>
            <a:r>
              <a:rPr lang="en-US" dirty="0">
                <a:latin typeface="Arial"/>
              </a:rPr>
              <a:t>A</a:t>
            </a:r>
            <a:r>
              <a:rPr lang="en-US" dirty="0" smtClean="0">
                <a:latin typeface="Arial"/>
              </a:rPr>
              <a:t>verage JSE score is 114.3±10.4 (1).</a:t>
            </a:r>
          </a:p>
          <a:p>
            <a:r>
              <a:rPr lang="en-US" dirty="0" smtClean="0">
                <a:latin typeface="Arial"/>
              </a:rPr>
              <a:t>JSE scores decline from the beginning of 3</a:t>
            </a:r>
            <a:r>
              <a:rPr lang="en-US" baseline="30000" dirty="0" smtClean="0">
                <a:latin typeface="Arial"/>
              </a:rPr>
              <a:t>rd</a:t>
            </a:r>
            <a:r>
              <a:rPr lang="en-US" dirty="0" smtClean="0">
                <a:latin typeface="Arial"/>
              </a:rPr>
              <a:t> year to the end (2).</a:t>
            </a:r>
          </a:p>
          <a:p>
            <a:endParaRPr lang="en-US" dirty="0" smtClean="0">
              <a:latin typeface="Arial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616842"/>
            <a:ext cx="8023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err="1" smtClean="0">
                <a:latin typeface="+mn-ea"/>
              </a:rPr>
              <a:t>Hojat</a:t>
            </a:r>
            <a:r>
              <a:rPr lang="en-US" sz="1000" dirty="0" smtClean="0">
                <a:latin typeface="+mn-ea"/>
              </a:rPr>
              <a:t> </a:t>
            </a:r>
            <a:r>
              <a:rPr lang="en-US" sz="1000" dirty="0">
                <a:latin typeface="+mn-ea"/>
              </a:rPr>
              <a:t>M, </a:t>
            </a:r>
            <a:r>
              <a:rPr lang="en-US" sz="1000" dirty="0" err="1">
                <a:latin typeface="+mn-ea"/>
              </a:rPr>
              <a:t>Mangione</a:t>
            </a:r>
            <a:r>
              <a:rPr lang="en-US" sz="1000" dirty="0">
                <a:latin typeface="+mn-ea"/>
              </a:rPr>
              <a:t> S, </a:t>
            </a:r>
            <a:r>
              <a:rPr lang="en-US" sz="1000" dirty="0" err="1">
                <a:latin typeface="+mn-ea"/>
              </a:rPr>
              <a:t>Nasca</a:t>
            </a:r>
            <a:r>
              <a:rPr lang="en-US" sz="1000" dirty="0">
                <a:latin typeface="+mn-ea"/>
              </a:rPr>
              <a:t> TJ, Cohen MJM, </a:t>
            </a:r>
            <a:r>
              <a:rPr lang="en-US" sz="1000" dirty="0" err="1">
                <a:latin typeface="+mn-ea"/>
              </a:rPr>
              <a:t>Gonnella</a:t>
            </a:r>
            <a:r>
              <a:rPr lang="en-US" sz="1000" dirty="0">
                <a:latin typeface="+mn-ea"/>
              </a:rPr>
              <a:t> JS, Erdmann JB, </a:t>
            </a:r>
            <a:r>
              <a:rPr lang="en-US" sz="1000" dirty="0" err="1">
                <a:latin typeface="+mn-ea"/>
              </a:rPr>
              <a:t>Veloski</a:t>
            </a:r>
            <a:r>
              <a:rPr lang="en-US" sz="1000" dirty="0">
                <a:latin typeface="+mn-ea"/>
              </a:rPr>
              <a:t> JJ, Magee M. The Jefferson Scale of Physician Empathy: development and preliminary psychometric data. </a:t>
            </a:r>
            <a:r>
              <a:rPr lang="en-US" sz="1000" dirty="0" err="1">
                <a:latin typeface="+mn-ea"/>
              </a:rPr>
              <a:t>Educ</a:t>
            </a:r>
            <a:r>
              <a:rPr lang="en-US" sz="1000" dirty="0">
                <a:latin typeface="+mn-ea"/>
              </a:rPr>
              <a:t> </a:t>
            </a:r>
            <a:r>
              <a:rPr lang="en-US" sz="1000" dirty="0" err="1">
                <a:latin typeface="+mn-ea"/>
              </a:rPr>
              <a:t>Psychol</a:t>
            </a:r>
            <a:r>
              <a:rPr lang="en-US" sz="1000" dirty="0">
                <a:latin typeface="+mn-ea"/>
              </a:rPr>
              <a:t> Measurement 2001;61: </a:t>
            </a:r>
            <a:r>
              <a:rPr lang="en-US" sz="1000" dirty="0" smtClean="0">
                <a:latin typeface="+mn-ea"/>
              </a:rPr>
              <a:t>349–65.</a:t>
            </a:r>
          </a:p>
          <a:p>
            <a:pPr marL="228600" lvl="0" indent="-228600">
              <a:buFontTx/>
              <a:buAutoNum type="arabicPeriod"/>
            </a:pPr>
            <a:r>
              <a:rPr lang="en-US" sz="1000" dirty="0" err="1">
                <a:latin typeface="+mn-ea"/>
              </a:rPr>
              <a:t>Hojat</a:t>
            </a:r>
            <a:r>
              <a:rPr lang="en-US" sz="1000" dirty="0">
                <a:latin typeface="+mn-ea"/>
              </a:rPr>
              <a:t> M, </a:t>
            </a:r>
            <a:r>
              <a:rPr lang="en-US" sz="1000" dirty="0" err="1">
                <a:latin typeface="+mn-ea"/>
              </a:rPr>
              <a:t>Mangione</a:t>
            </a:r>
            <a:r>
              <a:rPr lang="en-US" sz="1000" dirty="0">
                <a:latin typeface="+mn-ea"/>
              </a:rPr>
              <a:t> S, </a:t>
            </a:r>
            <a:r>
              <a:rPr lang="en-US" sz="1000" dirty="0" err="1">
                <a:latin typeface="+mn-ea"/>
              </a:rPr>
              <a:t>Nasca</a:t>
            </a:r>
            <a:r>
              <a:rPr lang="en-US" sz="1000" dirty="0">
                <a:latin typeface="+mn-ea"/>
              </a:rPr>
              <a:t> TJ, </a:t>
            </a:r>
            <a:r>
              <a:rPr lang="en-US" sz="1000" dirty="0" err="1">
                <a:latin typeface="+mn-ea"/>
              </a:rPr>
              <a:t>Rattner</a:t>
            </a:r>
            <a:r>
              <a:rPr lang="en-US" sz="1000" dirty="0">
                <a:latin typeface="+mn-ea"/>
              </a:rPr>
              <a:t> S, Erdmann JB, </a:t>
            </a:r>
            <a:r>
              <a:rPr lang="en-US" sz="1000" dirty="0" err="1">
                <a:latin typeface="+mn-ea"/>
              </a:rPr>
              <a:t>Gonnella</a:t>
            </a:r>
            <a:r>
              <a:rPr lang="en-US" sz="1000" dirty="0">
                <a:latin typeface="+mn-ea"/>
              </a:rPr>
              <a:t> JS, Magee M. An empirical study of decline in empathy in medical school. Med </a:t>
            </a:r>
            <a:r>
              <a:rPr lang="en-US" sz="1000" dirty="0" err="1">
                <a:latin typeface="+mn-ea"/>
              </a:rPr>
              <a:t>Educ</a:t>
            </a:r>
            <a:r>
              <a:rPr lang="en-US" sz="1000" dirty="0">
                <a:latin typeface="+mn-ea"/>
              </a:rPr>
              <a:t> 2004;38(9):</a:t>
            </a:r>
            <a:r>
              <a:rPr lang="en-US" sz="1000" dirty="0" smtClean="0">
                <a:latin typeface="+mn-ea"/>
              </a:rPr>
              <a:t>934-941.</a:t>
            </a:r>
            <a:endParaRPr 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026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MS3 Empathy Scores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2" y="2308752"/>
            <a:ext cx="4396404" cy="3546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697" y="2425293"/>
            <a:ext cx="4100606" cy="306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5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Jefferson Scale of Empathy:</a:t>
            </a:r>
            <a:br>
              <a:rPr lang="en-US" dirty="0" smtClean="0"/>
            </a:br>
            <a:r>
              <a:rPr lang="en-US" dirty="0" smtClean="0"/>
              <a:t>Example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Graded on 1-7 scale from strongly disagree to strongly agree.</a:t>
            </a:r>
          </a:p>
          <a:p>
            <a:pPr marL="0" indent="0">
              <a:buNone/>
            </a:pPr>
            <a:endParaRPr lang="en-US" sz="2400" i="1" dirty="0" smtClean="0"/>
          </a:p>
          <a:p>
            <a:r>
              <a:rPr lang="en-US" sz="2400" i="1" dirty="0" smtClean="0"/>
              <a:t>Empathy is a therapeutic skill without which the physician’s success is limited.</a:t>
            </a:r>
          </a:p>
          <a:p>
            <a:r>
              <a:rPr lang="en-US" sz="2400" i="1" dirty="0" smtClean="0"/>
              <a:t>Patients feel better when their physicians understand their feelings.</a:t>
            </a:r>
          </a:p>
          <a:p>
            <a:r>
              <a:rPr lang="en-US" sz="2400" i="1" dirty="0" smtClean="0"/>
              <a:t>Asking patients about what is happening in their personal lives is not helpful in understanding their physical complaints.</a:t>
            </a:r>
            <a:endParaRPr lang="en-US" sz="2400" i="1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84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</TotalTime>
  <Words>737</Words>
  <Application>Microsoft Office PowerPoint</Application>
  <PresentationFormat>On-screen Show (4:3)</PresentationFormat>
  <Paragraphs>153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Times New Roman</vt:lpstr>
      <vt:lpstr>Office Theme</vt:lpstr>
      <vt:lpstr>Precepting in the Patient’s Presence in a Free Clinic</vt:lpstr>
      <vt:lpstr>Disclosures</vt:lpstr>
      <vt:lpstr>Introduction</vt:lpstr>
      <vt:lpstr>Methods </vt:lpstr>
      <vt:lpstr>PowerPoint Presentation</vt:lpstr>
      <vt:lpstr>PowerPoint Presentation</vt:lpstr>
      <vt:lpstr>MS3 Survey Results </vt:lpstr>
      <vt:lpstr>MS3 Empathy Scores</vt:lpstr>
      <vt:lpstr>Jefferson Scale of Empathy: Example Statements</vt:lpstr>
      <vt:lpstr>MS3 Feedback</vt:lpstr>
      <vt:lpstr>PowerPoint Presentation</vt:lpstr>
    </vt:vector>
  </TitlesOfParts>
  <Company>STFM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Amanda Davis</cp:lastModifiedBy>
  <cp:revision>55</cp:revision>
  <dcterms:created xsi:type="dcterms:W3CDTF">2013-07-17T19:19:39Z</dcterms:created>
  <dcterms:modified xsi:type="dcterms:W3CDTF">2018-01-30T22:19:51Z</dcterms:modified>
</cp:coreProperties>
</file>