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63" r:id="rId1"/>
  </p:sldMasterIdLst>
  <p:notesMasterIdLst>
    <p:notesMasterId r:id="rId52"/>
  </p:notesMasterIdLst>
  <p:handoutMasterIdLst>
    <p:handoutMasterId r:id="rId53"/>
  </p:handoutMasterIdLst>
  <p:sldIdLst>
    <p:sldId id="256" r:id="rId2"/>
    <p:sldId id="311" r:id="rId3"/>
    <p:sldId id="312" r:id="rId4"/>
    <p:sldId id="328" r:id="rId5"/>
    <p:sldId id="313" r:id="rId6"/>
    <p:sldId id="322" r:id="rId7"/>
    <p:sldId id="323" r:id="rId8"/>
    <p:sldId id="314" r:id="rId9"/>
    <p:sldId id="315" r:id="rId10"/>
    <p:sldId id="257" r:id="rId11"/>
    <p:sldId id="317" r:id="rId12"/>
    <p:sldId id="262" r:id="rId13"/>
    <p:sldId id="324" r:id="rId14"/>
    <p:sldId id="270" r:id="rId15"/>
    <p:sldId id="276" r:id="rId16"/>
    <p:sldId id="287" r:id="rId17"/>
    <p:sldId id="278" r:id="rId18"/>
    <p:sldId id="325" r:id="rId19"/>
    <p:sldId id="282" r:id="rId20"/>
    <p:sldId id="267" r:id="rId21"/>
    <p:sldId id="341" r:id="rId22"/>
    <p:sldId id="330" r:id="rId23"/>
    <p:sldId id="273" r:id="rId24"/>
    <p:sldId id="277" r:id="rId25"/>
    <p:sldId id="279" r:id="rId26"/>
    <p:sldId id="275" r:id="rId27"/>
    <p:sldId id="326" r:id="rId28"/>
    <p:sldId id="342" r:id="rId29"/>
    <p:sldId id="345" r:id="rId30"/>
    <p:sldId id="344" r:id="rId31"/>
    <p:sldId id="343" r:id="rId32"/>
    <p:sldId id="337" r:id="rId33"/>
    <p:sldId id="338" r:id="rId34"/>
    <p:sldId id="340" r:id="rId35"/>
    <p:sldId id="339" r:id="rId36"/>
    <p:sldId id="286" r:id="rId37"/>
    <p:sldId id="263" r:id="rId38"/>
    <p:sldId id="290" r:id="rId39"/>
    <p:sldId id="291" r:id="rId40"/>
    <p:sldId id="331" r:id="rId41"/>
    <p:sldId id="332" r:id="rId42"/>
    <p:sldId id="333" r:id="rId43"/>
    <p:sldId id="297" r:id="rId44"/>
    <p:sldId id="327" r:id="rId45"/>
    <p:sldId id="293" r:id="rId46"/>
    <p:sldId id="283" r:id="rId47"/>
    <p:sldId id="299" r:id="rId48"/>
    <p:sldId id="294" r:id="rId49"/>
    <p:sldId id="295" r:id="rId50"/>
    <p:sldId id="296"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2"/>
    <p:restoredTop sz="69969"/>
  </p:normalViewPr>
  <p:slideViewPr>
    <p:cSldViewPr snapToGrid="0" snapToObjects="1">
      <p:cViewPr>
        <p:scale>
          <a:sx n="69" d="100"/>
          <a:sy n="69" d="100"/>
        </p:scale>
        <p:origin x="608" y="30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3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A082C-104B-7C4C-A2AA-7A4E09F9B573}" type="doc">
      <dgm:prSet loTypeId="urn:microsoft.com/office/officeart/2009/layout/ReverseList" loCatId="" qsTypeId="urn:microsoft.com/office/officeart/2005/8/quickstyle/simple1" qsCatId="simple" csTypeId="urn:microsoft.com/office/officeart/2005/8/colors/accent1_2" csCatId="accent1" phldr="1"/>
      <dgm:spPr/>
      <dgm:t>
        <a:bodyPr/>
        <a:lstStyle/>
        <a:p>
          <a:endParaRPr lang="en-US"/>
        </a:p>
      </dgm:t>
    </dgm:pt>
    <dgm:pt modelId="{2BE99B1A-21B5-2643-8528-9755784065E5}">
      <dgm:prSet phldrT="[Text]"/>
      <dgm:spPr/>
      <dgm:t>
        <a:bodyPr/>
        <a:lstStyle/>
        <a:p>
          <a:pPr algn="l"/>
          <a:endParaRPr lang="en-US" dirty="0"/>
        </a:p>
        <a:p>
          <a:pPr algn="ctr"/>
          <a:r>
            <a:rPr lang="en-US" dirty="0"/>
            <a:t>LGBTQ</a:t>
          </a:r>
        </a:p>
        <a:p>
          <a:pPr algn="ctr"/>
          <a:r>
            <a:rPr lang="en-US" dirty="0"/>
            <a:t>Content	</a:t>
          </a:r>
        </a:p>
      </dgm:t>
    </dgm:pt>
    <dgm:pt modelId="{73D32FC1-1456-E444-9DFB-D1E2D794934B}" type="parTrans" cxnId="{65538EE6-653F-F34C-8989-802C7FD68B2B}">
      <dgm:prSet/>
      <dgm:spPr/>
      <dgm:t>
        <a:bodyPr/>
        <a:lstStyle/>
        <a:p>
          <a:endParaRPr lang="en-US"/>
        </a:p>
      </dgm:t>
    </dgm:pt>
    <dgm:pt modelId="{C11EA1A2-9ADF-F146-BB43-4ECE4C0DD771}" type="sibTrans" cxnId="{65538EE6-653F-F34C-8989-802C7FD68B2B}">
      <dgm:prSet/>
      <dgm:spPr/>
      <dgm:t>
        <a:bodyPr/>
        <a:lstStyle/>
        <a:p>
          <a:endParaRPr lang="en-US"/>
        </a:p>
      </dgm:t>
    </dgm:pt>
    <dgm:pt modelId="{3380720F-9244-D44A-B057-C9D00B5B3736}">
      <dgm:prSet phldrT="[Text]"/>
      <dgm:spPr/>
      <dgm:t>
        <a:bodyPr/>
        <a:lstStyle/>
        <a:p>
          <a:pPr algn="ctr"/>
          <a:endParaRPr lang="en-US" dirty="0"/>
        </a:p>
        <a:p>
          <a:pPr algn="ctr"/>
          <a:r>
            <a:rPr lang="en-US" dirty="0"/>
            <a:t>Teaching</a:t>
          </a:r>
        </a:p>
        <a:p>
          <a:pPr algn="ctr"/>
          <a:r>
            <a:rPr lang="en-US" dirty="0"/>
            <a:t>Techniques</a:t>
          </a:r>
        </a:p>
      </dgm:t>
    </dgm:pt>
    <dgm:pt modelId="{512FAC21-D533-3341-94E6-A867A5DF8143}" type="parTrans" cxnId="{D373441E-3AAB-3842-99B1-5C8FA2CA00E6}">
      <dgm:prSet/>
      <dgm:spPr/>
      <dgm:t>
        <a:bodyPr/>
        <a:lstStyle/>
        <a:p>
          <a:endParaRPr lang="en-US"/>
        </a:p>
      </dgm:t>
    </dgm:pt>
    <dgm:pt modelId="{D919ECF3-C5A0-9A46-A46C-D9DA05115D11}" type="sibTrans" cxnId="{D373441E-3AAB-3842-99B1-5C8FA2CA00E6}">
      <dgm:prSet/>
      <dgm:spPr/>
      <dgm:t>
        <a:bodyPr/>
        <a:lstStyle/>
        <a:p>
          <a:endParaRPr lang="en-US"/>
        </a:p>
      </dgm:t>
    </dgm:pt>
    <dgm:pt modelId="{F6AE9829-E3AA-A849-8DF5-C24E84874443}" type="pres">
      <dgm:prSet presAssocID="{630A082C-104B-7C4C-A2AA-7A4E09F9B573}" presName="Name0" presStyleCnt="0">
        <dgm:presLayoutVars>
          <dgm:chMax val="2"/>
          <dgm:chPref val="2"/>
          <dgm:animLvl val="lvl"/>
        </dgm:presLayoutVars>
      </dgm:prSet>
      <dgm:spPr/>
    </dgm:pt>
    <dgm:pt modelId="{2D6CB823-F6C4-6145-917E-617FD5D5D55D}" type="pres">
      <dgm:prSet presAssocID="{630A082C-104B-7C4C-A2AA-7A4E09F9B573}" presName="LeftText" presStyleLbl="revTx" presStyleIdx="0" presStyleCnt="0">
        <dgm:presLayoutVars>
          <dgm:bulletEnabled val="1"/>
        </dgm:presLayoutVars>
      </dgm:prSet>
      <dgm:spPr/>
    </dgm:pt>
    <dgm:pt modelId="{5ED8F054-FB18-1B4F-A9CB-7D14D0E6FB5E}" type="pres">
      <dgm:prSet presAssocID="{630A082C-104B-7C4C-A2AA-7A4E09F9B573}" presName="LeftNode" presStyleLbl="bgImgPlace1" presStyleIdx="0" presStyleCnt="2" custScaleY="67795">
        <dgm:presLayoutVars>
          <dgm:chMax val="2"/>
          <dgm:chPref val="2"/>
        </dgm:presLayoutVars>
      </dgm:prSet>
      <dgm:spPr/>
    </dgm:pt>
    <dgm:pt modelId="{ED16A133-C5DE-D841-AEB9-E64D550816AD}" type="pres">
      <dgm:prSet presAssocID="{630A082C-104B-7C4C-A2AA-7A4E09F9B573}" presName="RightText" presStyleLbl="revTx" presStyleIdx="0" presStyleCnt="0">
        <dgm:presLayoutVars>
          <dgm:bulletEnabled val="1"/>
        </dgm:presLayoutVars>
      </dgm:prSet>
      <dgm:spPr/>
    </dgm:pt>
    <dgm:pt modelId="{DA43B06E-4DDC-FE41-9CC8-DF464321BC1A}" type="pres">
      <dgm:prSet presAssocID="{630A082C-104B-7C4C-A2AA-7A4E09F9B573}" presName="RightNode" presStyleLbl="bgImgPlace1" presStyleIdx="1" presStyleCnt="2" custScaleX="104823" custScaleY="67795">
        <dgm:presLayoutVars>
          <dgm:chMax val="0"/>
          <dgm:chPref val="0"/>
        </dgm:presLayoutVars>
      </dgm:prSet>
      <dgm:spPr/>
    </dgm:pt>
    <dgm:pt modelId="{CF4B9C26-52D1-9D46-A23A-C6D8708873EB}" type="pres">
      <dgm:prSet presAssocID="{630A082C-104B-7C4C-A2AA-7A4E09F9B573}" presName="TopArrow" presStyleLbl="node1" presStyleIdx="0" presStyleCnt="2"/>
      <dgm:spPr/>
    </dgm:pt>
    <dgm:pt modelId="{468733AB-303C-E448-ACED-9D8767CAEF23}" type="pres">
      <dgm:prSet presAssocID="{630A082C-104B-7C4C-A2AA-7A4E09F9B573}" presName="BottomArrow" presStyleLbl="node1" presStyleIdx="1" presStyleCnt="2"/>
      <dgm:spPr/>
    </dgm:pt>
  </dgm:ptLst>
  <dgm:cxnLst>
    <dgm:cxn modelId="{D373441E-3AAB-3842-99B1-5C8FA2CA00E6}" srcId="{630A082C-104B-7C4C-A2AA-7A4E09F9B573}" destId="{3380720F-9244-D44A-B057-C9D00B5B3736}" srcOrd="1" destOrd="0" parTransId="{512FAC21-D533-3341-94E6-A867A5DF8143}" sibTransId="{D919ECF3-C5A0-9A46-A46C-D9DA05115D11}"/>
    <dgm:cxn modelId="{BD6D574B-69CF-9D48-BD72-1E9156C64891}" type="presOf" srcId="{2BE99B1A-21B5-2643-8528-9755784065E5}" destId="{2D6CB823-F6C4-6145-917E-617FD5D5D55D}" srcOrd="0" destOrd="0" presId="urn:microsoft.com/office/officeart/2009/layout/ReverseList"/>
    <dgm:cxn modelId="{D24DD15B-8290-D040-A1FD-94EADDBB2563}" type="presOf" srcId="{630A082C-104B-7C4C-A2AA-7A4E09F9B573}" destId="{F6AE9829-E3AA-A849-8DF5-C24E84874443}" srcOrd="0" destOrd="0" presId="urn:microsoft.com/office/officeart/2009/layout/ReverseList"/>
    <dgm:cxn modelId="{3EE4635D-F33D-674F-A55F-1BDA6AC18B16}" type="presOf" srcId="{3380720F-9244-D44A-B057-C9D00B5B3736}" destId="{DA43B06E-4DDC-FE41-9CC8-DF464321BC1A}" srcOrd="1" destOrd="0" presId="urn:microsoft.com/office/officeart/2009/layout/ReverseList"/>
    <dgm:cxn modelId="{48F050CC-1B58-9542-8838-468E658BB142}" type="presOf" srcId="{2BE99B1A-21B5-2643-8528-9755784065E5}" destId="{5ED8F054-FB18-1B4F-A9CB-7D14D0E6FB5E}" srcOrd="1" destOrd="0" presId="urn:microsoft.com/office/officeart/2009/layout/ReverseList"/>
    <dgm:cxn modelId="{65538EE6-653F-F34C-8989-802C7FD68B2B}" srcId="{630A082C-104B-7C4C-A2AA-7A4E09F9B573}" destId="{2BE99B1A-21B5-2643-8528-9755784065E5}" srcOrd="0" destOrd="0" parTransId="{73D32FC1-1456-E444-9DFB-D1E2D794934B}" sibTransId="{C11EA1A2-9ADF-F146-BB43-4ECE4C0DD771}"/>
    <dgm:cxn modelId="{7D24A3EC-843D-6248-975C-97E78543E156}" type="presOf" srcId="{3380720F-9244-D44A-B057-C9D00B5B3736}" destId="{ED16A133-C5DE-D841-AEB9-E64D550816AD}" srcOrd="0" destOrd="0" presId="urn:microsoft.com/office/officeart/2009/layout/ReverseList"/>
    <dgm:cxn modelId="{09773AC4-CDEB-384A-9E3E-73BB72203FF8}" type="presParOf" srcId="{F6AE9829-E3AA-A849-8DF5-C24E84874443}" destId="{2D6CB823-F6C4-6145-917E-617FD5D5D55D}" srcOrd="0" destOrd="0" presId="urn:microsoft.com/office/officeart/2009/layout/ReverseList"/>
    <dgm:cxn modelId="{141311B3-8FAB-1345-A099-B90C4AEEE86C}" type="presParOf" srcId="{F6AE9829-E3AA-A849-8DF5-C24E84874443}" destId="{5ED8F054-FB18-1B4F-A9CB-7D14D0E6FB5E}" srcOrd="1" destOrd="0" presId="urn:microsoft.com/office/officeart/2009/layout/ReverseList"/>
    <dgm:cxn modelId="{04D5E927-F519-5540-8290-873432FB6B81}" type="presParOf" srcId="{F6AE9829-E3AA-A849-8DF5-C24E84874443}" destId="{ED16A133-C5DE-D841-AEB9-E64D550816AD}" srcOrd="2" destOrd="0" presId="urn:microsoft.com/office/officeart/2009/layout/ReverseList"/>
    <dgm:cxn modelId="{0324F1DF-12FB-B241-B21C-D9E16070117E}" type="presParOf" srcId="{F6AE9829-E3AA-A849-8DF5-C24E84874443}" destId="{DA43B06E-4DDC-FE41-9CC8-DF464321BC1A}" srcOrd="3" destOrd="0" presId="urn:microsoft.com/office/officeart/2009/layout/ReverseList"/>
    <dgm:cxn modelId="{C237CC0F-6711-2B43-9B9C-5E8BF1300AE9}" type="presParOf" srcId="{F6AE9829-E3AA-A849-8DF5-C24E84874443}" destId="{CF4B9C26-52D1-9D46-A23A-C6D8708873EB}" srcOrd="4" destOrd="0" presId="urn:microsoft.com/office/officeart/2009/layout/ReverseList"/>
    <dgm:cxn modelId="{74C266A5-A18B-8D44-AA92-0E16517B2FFA}" type="presParOf" srcId="{F6AE9829-E3AA-A849-8DF5-C24E84874443}" destId="{468733AB-303C-E448-ACED-9D8767CAEF2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8F054-FB18-1B4F-A9CB-7D14D0E6FB5E}">
      <dsp:nvSpPr>
        <dsp:cNvPr id="0" name=""/>
        <dsp:cNvSpPr/>
      </dsp:nvSpPr>
      <dsp:spPr>
        <a:xfrm rot="16200000">
          <a:off x="1332400" y="990088"/>
          <a:ext cx="1421343" cy="1281202"/>
        </a:xfrm>
        <a:prstGeom prst="round2SameRect">
          <a:avLst>
            <a:gd name="adj1" fmla="val 16670"/>
            <a:gd name="adj2" fmla="val 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01600" rIns="91440" bIns="10160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t>LGBTQ</a:t>
          </a:r>
        </a:p>
        <a:p>
          <a:pPr marL="0" lvl="0" indent="0" algn="ctr" defTabSz="711200">
            <a:lnSpc>
              <a:spcPct val="90000"/>
            </a:lnSpc>
            <a:spcBef>
              <a:spcPct val="0"/>
            </a:spcBef>
            <a:spcAft>
              <a:spcPct val="35000"/>
            </a:spcAft>
            <a:buNone/>
          </a:pPr>
          <a:r>
            <a:rPr lang="en-US" sz="1600" kern="1200" dirty="0"/>
            <a:t>Content	</a:t>
          </a:r>
        </a:p>
      </dsp:txBody>
      <dsp:txXfrm rot="5400000">
        <a:off x="1465024" y="982572"/>
        <a:ext cx="1218648" cy="1296235"/>
      </dsp:txXfrm>
    </dsp:sp>
    <dsp:sp modelId="{DA43B06E-4DDC-FE41-9CC8-DF464321BC1A}">
      <dsp:nvSpPr>
        <dsp:cNvPr id="0" name=""/>
        <dsp:cNvSpPr/>
      </dsp:nvSpPr>
      <dsp:spPr>
        <a:xfrm rot="5400000">
          <a:off x="2671780" y="959192"/>
          <a:ext cx="1421343" cy="1342995"/>
        </a:xfrm>
        <a:prstGeom prst="round2SameRect">
          <a:avLst>
            <a:gd name="adj1" fmla="val 16670"/>
            <a:gd name="adj2" fmla="val 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01600" rIns="60960" bIns="101600" numCol="1" spcCol="1270" anchor="t"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t>Teaching</a:t>
          </a:r>
        </a:p>
        <a:p>
          <a:pPr marL="0" lvl="0" indent="0" algn="ctr" defTabSz="711200">
            <a:lnSpc>
              <a:spcPct val="90000"/>
            </a:lnSpc>
            <a:spcBef>
              <a:spcPct val="0"/>
            </a:spcBef>
            <a:spcAft>
              <a:spcPct val="35000"/>
            </a:spcAft>
            <a:buNone/>
          </a:pPr>
          <a:r>
            <a:rPr lang="en-US" sz="1600" kern="1200" dirty="0"/>
            <a:t>Techniques</a:t>
          </a:r>
        </a:p>
      </dsp:txBody>
      <dsp:txXfrm rot="-5400000">
        <a:off x="2710954" y="985590"/>
        <a:ext cx="1277424" cy="1290201"/>
      </dsp:txXfrm>
    </dsp:sp>
    <dsp:sp modelId="{CF4B9C26-52D1-9D46-A23A-C6D8708873EB}">
      <dsp:nvSpPr>
        <dsp:cNvPr id="0" name=""/>
        <dsp:cNvSpPr/>
      </dsp:nvSpPr>
      <dsp:spPr>
        <a:xfrm>
          <a:off x="2042941" y="0"/>
          <a:ext cx="1339379" cy="133931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8733AB-303C-E448-ACED-9D8767CAEF23}">
      <dsp:nvSpPr>
        <dsp:cNvPr id="0" name=""/>
        <dsp:cNvSpPr/>
      </dsp:nvSpPr>
      <dsp:spPr>
        <a:xfrm rot="10800000">
          <a:off x="2042941" y="1921738"/>
          <a:ext cx="1339379" cy="133931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CBA325-A4F3-8045-81F6-3B0DDE694F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534FE6-D3E7-5041-962B-88D3BFC594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579BDE-E88E-3347-9F72-42C677947D15}" type="datetimeFigureOut">
              <a:rPr lang="en-US" smtClean="0"/>
              <a:t>1/10/22</a:t>
            </a:fld>
            <a:endParaRPr lang="en-US" dirty="0"/>
          </a:p>
        </p:txBody>
      </p:sp>
      <p:sp>
        <p:nvSpPr>
          <p:cNvPr id="4" name="Footer Placeholder 3">
            <a:extLst>
              <a:ext uri="{FF2B5EF4-FFF2-40B4-BE49-F238E27FC236}">
                <a16:creationId xmlns:a16="http://schemas.microsoft.com/office/drawing/2014/main" id="{0659BD8B-E461-4C40-B7DE-CFE21BF928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35BB3E-D69A-4247-8809-CB74F676DC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6C2B51-354E-F448-B075-1858DDD77D4F}" type="slidenum">
              <a:rPr lang="en-US" smtClean="0"/>
              <a:t>‹#›</a:t>
            </a:fld>
            <a:endParaRPr lang="en-US" dirty="0"/>
          </a:p>
        </p:txBody>
      </p:sp>
    </p:spTree>
    <p:extLst>
      <p:ext uri="{BB962C8B-B14F-4D97-AF65-F5344CB8AC3E}">
        <p14:creationId xmlns:p14="http://schemas.microsoft.com/office/powerpoint/2010/main" val="896840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03317-4EEC-3447-A5F1-516ABDFC725A}" type="datetimeFigureOut">
              <a:rPr lang="en-US" smtClean="0"/>
              <a:t>1/10/22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16CD5-CC03-9A4E-9DEE-118DECD4D05F}" type="slidenum">
              <a:rPr lang="en-US" smtClean="0"/>
              <a:t>‹#›</a:t>
            </a:fld>
            <a:endParaRPr lang="en-US" dirty="0"/>
          </a:p>
        </p:txBody>
      </p:sp>
    </p:spTree>
    <p:extLst>
      <p:ext uri="{BB962C8B-B14F-4D97-AF65-F5344CB8AC3E}">
        <p14:creationId xmlns:p14="http://schemas.microsoft.com/office/powerpoint/2010/main" val="3911951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overva.org/apply/"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gileadadvancingaccess.com/copay-coupon-card" TargetMode="External"/><Relationship Id="rId4" Type="http://schemas.openxmlformats.org/officeDocument/2006/relationships/hyperlink" Target="https://advancingaccessconsent.iassist.com/"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the Basics to Latest Updates: Teaching LGBTQ care to Health Professionals </a:t>
            </a:r>
            <a:endParaRPr lang="en-US" dirty="0"/>
          </a:p>
          <a:p>
            <a:r>
              <a:rPr lang="en-US" b="1" dirty="0"/>
              <a:t>Wednesday, January 12, 2022</a:t>
            </a:r>
            <a:endParaRPr lang="en-US" dirty="0"/>
          </a:p>
          <a:p>
            <a:r>
              <a:rPr lang="en-US" b="1" dirty="0"/>
              <a:t>5:00 p.m. – 6:30 p.m. </a:t>
            </a:r>
            <a:endParaRPr lang="en-US" dirty="0"/>
          </a:p>
          <a:p>
            <a:r>
              <a:rPr lang="en-US" b="1" dirty="0"/>
              <a:t>Location: Virtual Zoom Meeting</a:t>
            </a:r>
            <a:endParaRPr lang="en-US" dirty="0"/>
          </a:p>
          <a:p>
            <a:endParaRPr lang="en-US" dirty="0"/>
          </a:p>
          <a:p>
            <a:r>
              <a:rPr lang="en-US" dirty="0"/>
              <a:t>CC: I’m Catherine Casey, and I use she/her pronouns.  In 2018 - I helped start UVA’s Adult Gender Health Clinic, formerly known as the Transgender Clinic, that provides hormones, primary care, mental health, and free legal services to gender incongruent patients.  In addition to leading the Family Medicine clerkship for many years, more recently Dana Redick and I also together created and supervise the SOM 4</a:t>
            </a:r>
            <a:r>
              <a:rPr lang="en-US" baseline="30000" dirty="0"/>
              <a:t>th</a:t>
            </a:r>
            <a:r>
              <a:rPr lang="en-US" dirty="0"/>
              <a:t> LGBTQ+ Health Elective.</a:t>
            </a:r>
          </a:p>
          <a:p>
            <a:endParaRPr lang="en-US" dirty="0"/>
          </a:p>
          <a:p>
            <a:r>
              <a:rPr lang="en-US" dirty="0"/>
              <a:t>Hi I’m Dana Redick and I use she/her pronouns.   I am a Ob/Gyn physician and I  have been at UVA since 2002 and</a:t>
            </a:r>
            <a:r>
              <a:rPr lang="en-US" baseline="0" dirty="0"/>
              <a:t> now in the gynecology </a:t>
            </a:r>
            <a:r>
              <a:rPr lang="en-US" baseline="0" dirty="0" err="1"/>
              <a:t>specialities</a:t>
            </a:r>
            <a:r>
              <a:rPr lang="en-US" baseline="0" dirty="0"/>
              <a:t> clinic </a:t>
            </a:r>
            <a:r>
              <a:rPr lang="en-US" dirty="0"/>
              <a:t>with interest in</a:t>
            </a:r>
            <a:r>
              <a:rPr lang="en-US" baseline="0" dirty="0"/>
              <a:t> LGBTQ care, uterine fibroids and menopause. From a medical education perspective I am recently stepped into the role of Dean for Pinn College, 6 </a:t>
            </a:r>
            <a:r>
              <a:rPr lang="en-US" dirty="0"/>
              <a:t>years system leader for our pre-clerkship reproductive/endocrinology course and remain thread leader for sexual health/</a:t>
            </a:r>
            <a:r>
              <a:rPr lang="en-US" dirty="0" err="1"/>
              <a:t>lbgtq</a:t>
            </a:r>
            <a:r>
              <a:rPr lang="en-US" dirty="0"/>
              <a:t> content</a:t>
            </a:r>
          </a:p>
          <a:p>
            <a:endParaRPr lang="en-US" dirty="0"/>
          </a:p>
          <a:p>
            <a:r>
              <a:rPr lang="en-US" dirty="0"/>
              <a:t>We are delighted to get to talk with you about Teaching LGBTQ health to your students.</a:t>
            </a:r>
          </a:p>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1</a:t>
            </a:fld>
            <a:endParaRPr lang="en-US" dirty="0"/>
          </a:p>
        </p:txBody>
      </p:sp>
    </p:spTree>
    <p:extLst>
      <p:ext uri="{BB962C8B-B14F-4D97-AF65-F5344CB8AC3E}">
        <p14:creationId xmlns:p14="http://schemas.microsoft.com/office/powerpoint/2010/main" val="189983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Narratives can be a powerful way for learners to understand how LGBTQ+ health content impacts actual patients.  We will experience that now by watching a video of a transgender person navigating the healthcare system.  </a:t>
            </a:r>
          </a:p>
          <a:p>
            <a:endParaRPr lang="en-US" dirty="0"/>
          </a:p>
          <a:p>
            <a:r>
              <a:rPr lang="en-US" dirty="0"/>
              <a:t>After that, we’ll practice phrases helpful for taking a history from LGBTQ+ patients, and for doing a physical on transgender patients.  Finally, we’ll go through four cases to review health disparities, prevention and screening, and local resources.</a:t>
            </a:r>
          </a:p>
        </p:txBody>
      </p:sp>
      <p:sp>
        <p:nvSpPr>
          <p:cNvPr id="4" name="Slide Number Placeholder 3"/>
          <p:cNvSpPr>
            <a:spLocks noGrp="1"/>
          </p:cNvSpPr>
          <p:nvPr>
            <p:ph type="sldNum" sz="quarter" idx="5"/>
          </p:nvPr>
        </p:nvSpPr>
        <p:spPr/>
        <p:txBody>
          <a:bodyPr/>
          <a:lstStyle/>
          <a:p>
            <a:fld id="{15B16CD5-CC03-9A4E-9DEE-118DECD4D05F}" type="slidenum">
              <a:rPr lang="en-US" smtClean="0"/>
              <a:t>10</a:t>
            </a:fld>
            <a:endParaRPr lang="en-US" dirty="0"/>
          </a:p>
        </p:txBody>
      </p:sp>
    </p:spTree>
    <p:extLst>
      <p:ext uri="{BB962C8B-B14F-4D97-AF65-F5344CB8AC3E}">
        <p14:creationId xmlns:p14="http://schemas.microsoft.com/office/powerpoint/2010/main" val="965187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medicine we listen to patients’ stories to help them to better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humans we are natural story teller - we remember better when something is told as a 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 presentation are a from of story telling.</a:t>
            </a:r>
          </a:p>
          <a:p>
            <a:endParaRPr lang="en-US" dirty="0"/>
          </a:p>
          <a:p>
            <a:r>
              <a:rPr lang="en-US" dirty="0"/>
              <a:t>For our first case, we’re going to watch a short video.</a:t>
            </a:r>
          </a:p>
        </p:txBody>
      </p:sp>
      <p:sp>
        <p:nvSpPr>
          <p:cNvPr id="4" name="Slide Number Placeholder 3"/>
          <p:cNvSpPr>
            <a:spLocks noGrp="1"/>
          </p:cNvSpPr>
          <p:nvPr>
            <p:ph type="sldNum" sz="quarter" idx="5"/>
          </p:nvPr>
        </p:nvSpPr>
        <p:spPr/>
        <p:txBody>
          <a:bodyPr/>
          <a:lstStyle/>
          <a:p>
            <a:fld id="{15B16CD5-CC03-9A4E-9DEE-118DECD4D05F}" type="slidenum">
              <a:rPr lang="en-US" smtClean="0"/>
              <a:t>11</a:t>
            </a:fld>
            <a:endParaRPr lang="en-US"/>
          </a:p>
        </p:txBody>
      </p:sp>
    </p:spTree>
    <p:extLst>
      <p:ext uri="{BB962C8B-B14F-4D97-AF65-F5344CB8AC3E}">
        <p14:creationId xmlns:p14="http://schemas.microsoft.com/office/powerpoint/2010/main" val="109085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Let’s talk about the waiting room experience.  As you saw, even the simple act of checking in was challenging for Vanessa, because she didn’t have identification that matched her gender.  This chart breaks down the many reasons patients may not have this kind of identification.  You may be aware that a law was recently passed in Virginia allowing transgender patients to have their gender marker changed on their birth certificate, without needing bottom surgery – just a letter from their treating provider.  This is both realistic and respectful, since not all transgender patients want or can afford bottom surgery.  Another Virginia law allows people to put an “X” instead of ”M” or ”F” on their driver’s licenses.  This is particularly respectful for our nonbinary patients.</a:t>
            </a:r>
          </a:p>
          <a:p>
            <a:endParaRPr lang="en-US" dirty="0"/>
          </a:p>
          <a:p>
            <a:r>
              <a:rPr lang="en-US" dirty="0"/>
              <a:t>Here the narrative gives the patient experience and context to the “bullet points” – do you thing the audience might understand (and remember) better SOGI?</a:t>
            </a:r>
          </a:p>
        </p:txBody>
      </p:sp>
      <p:sp>
        <p:nvSpPr>
          <p:cNvPr id="4" name="Slide Number Placeholder 3"/>
          <p:cNvSpPr>
            <a:spLocks noGrp="1"/>
          </p:cNvSpPr>
          <p:nvPr>
            <p:ph type="sldNum" sz="quarter" idx="5"/>
          </p:nvPr>
        </p:nvSpPr>
        <p:spPr/>
        <p:txBody>
          <a:bodyPr/>
          <a:lstStyle/>
          <a:p>
            <a:fld id="{15B16CD5-CC03-9A4E-9DEE-118DECD4D05F}" type="slidenum">
              <a:rPr lang="en-US" smtClean="0"/>
              <a:t>12</a:t>
            </a:fld>
            <a:endParaRPr lang="en-US"/>
          </a:p>
        </p:txBody>
      </p:sp>
    </p:spTree>
    <p:extLst>
      <p:ext uri="{BB962C8B-B14F-4D97-AF65-F5344CB8AC3E}">
        <p14:creationId xmlns:p14="http://schemas.microsoft.com/office/powerpoint/2010/main" val="3591057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give instructions</a:t>
            </a:r>
          </a:p>
          <a:p>
            <a:r>
              <a:rPr lang="en-US" dirty="0"/>
              <a:t>DR: Role playing, standardized patients and simulation are ways to practice and perform skills in a “low stakes” </a:t>
            </a:r>
            <a:r>
              <a:rPr lang="en-US" dirty="0" err="1"/>
              <a:t>enviromment</a:t>
            </a:r>
            <a:r>
              <a:rPr lang="en-US" dirty="0"/>
              <a:t> (unless of course it is being used for assessment – but don’t worry we are not testing you today). </a:t>
            </a:r>
          </a:p>
          <a:p>
            <a:endParaRPr lang="en-US" dirty="0"/>
          </a:p>
          <a:p>
            <a:r>
              <a:rPr lang="en-US" dirty="0"/>
              <a:t>Can you move us to break out rooms – thanks!</a:t>
            </a:r>
          </a:p>
        </p:txBody>
      </p:sp>
      <p:sp>
        <p:nvSpPr>
          <p:cNvPr id="4" name="Slide Number Placeholder 3"/>
          <p:cNvSpPr>
            <a:spLocks noGrp="1"/>
          </p:cNvSpPr>
          <p:nvPr>
            <p:ph type="sldNum" sz="quarter" idx="5"/>
          </p:nvPr>
        </p:nvSpPr>
        <p:spPr/>
        <p:txBody>
          <a:bodyPr/>
          <a:lstStyle/>
          <a:p>
            <a:fld id="{15B16CD5-CC03-9A4E-9DEE-118DECD4D05F}" type="slidenum">
              <a:rPr lang="en-US" smtClean="0"/>
              <a:t>13</a:t>
            </a:fld>
            <a:endParaRPr lang="en-US" dirty="0"/>
          </a:p>
        </p:txBody>
      </p:sp>
    </p:spTree>
    <p:extLst>
      <p:ext uri="{BB962C8B-B14F-4D97-AF65-F5344CB8AC3E}">
        <p14:creationId xmlns:p14="http://schemas.microsoft.com/office/powerpoint/2010/main" val="3238805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Share what went well, what felt awkward?</a:t>
            </a:r>
            <a:r>
              <a:rPr lang="en-US" baseline="0" dirty="0"/>
              <a:t>   Any good feedback?</a:t>
            </a:r>
          </a:p>
          <a:p>
            <a:endParaRPr lang="en-US" baseline="0" dirty="0"/>
          </a:p>
          <a:p>
            <a:r>
              <a:rPr lang="en-US" baseline="0" dirty="0"/>
              <a:t>You are an “expert” group and have provided feedback before – for learners new to giving peer feedback it is helps to give the audience resources or coaching in advance.</a:t>
            </a:r>
          </a:p>
          <a:p>
            <a:r>
              <a:rPr lang="en-US" baseline="0" dirty="0"/>
              <a:t>Near peer facilitators are a great option to expand faculty time/reach but work best when given training on content and debriefing skills in advance.  We will talk more about simulation later.</a:t>
            </a:r>
          </a:p>
        </p:txBody>
      </p:sp>
      <p:sp>
        <p:nvSpPr>
          <p:cNvPr id="4" name="Slide Number Placeholder 3"/>
          <p:cNvSpPr>
            <a:spLocks noGrp="1"/>
          </p:cNvSpPr>
          <p:nvPr>
            <p:ph type="sldNum" sz="quarter" idx="5"/>
          </p:nvPr>
        </p:nvSpPr>
        <p:spPr/>
        <p:txBody>
          <a:bodyPr/>
          <a:lstStyle/>
          <a:p>
            <a:fld id="{15B16CD5-CC03-9A4E-9DEE-118DECD4D05F}" type="slidenum">
              <a:rPr lang="en-US" smtClean="0"/>
              <a:t>14</a:t>
            </a:fld>
            <a:endParaRPr lang="en-US"/>
          </a:p>
        </p:txBody>
      </p:sp>
    </p:spTree>
    <p:extLst>
      <p:ext uri="{BB962C8B-B14F-4D97-AF65-F5344CB8AC3E}">
        <p14:creationId xmlns:p14="http://schemas.microsoft.com/office/powerpoint/2010/main" val="2638750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Just as there are nuances to taking a history from a LGBTQ patient, there are special ways to do a physical for trans patients, too.  (read slide)</a:t>
            </a:r>
          </a:p>
        </p:txBody>
      </p:sp>
      <p:sp>
        <p:nvSpPr>
          <p:cNvPr id="4" name="Slide Number Placeholder 3"/>
          <p:cNvSpPr>
            <a:spLocks noGrp="1"/>
          </p:cNvSpPr>
          <p:nvPr>
            <p:ph type="sldNum" sz="quarter" idx="5"/>
          </p:nvPr>
        </p:nvSpPr>
        <p:spPr/>
        <p:txBody>
          <a:bodyPr/>
          <a:lstStyle/>
          <a:p>
            <a:fld id="{15B16CD5-CC03-9A4E-9DEE-118DECD4D05F}" type="slidenum">
              <a:rPr lang="en-US" smtClean="0"/>
              <a:t>15</a:t>
            </a:fld>
            <a:endParaRPr lang="en-US"/>
          </a:p>
        </p:txBody>
      </p:sp>
    </p:spTree>
    <p:extLst>
      <p:ext uri="{BB962C8B-B14F-4D97-AF65-F5344CB8AC3E}">
        <p14:creationId xmlns:p14="http://schemas.microsoft.com/office/powerpoint/2010/main" val="123739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In face to face can think-pair-share </a:t>
            </a:r>
          </a:p>
          <a:p>
            <a:endParaRPr lang="en-US" dirty="0"/>
          </a:p>
          <a:p>
            <a:r>
              <a:rPr lang="en-US" dirty="0"/>
              <a:t>DR: In virtual can write in chat or move to white board</a:t>
            </a:r>
          </a:p>
          <a:p>
            <a:r>
              <a:rPr lang="en-US" dirty="0"/>
              <a:t>Just pausing and letting them think changes learning compared to giving answer right away</a:t>
            </a:r>
          </a:p>
        </p:txBody>
      </p:sp>
      <p:sp>
        <p:nvSpPr>
          <p:cNvPr id="4" name="Slide Number Placeholder 3"/>
          <p:cNvSpPr>
            <a:spLocks noGrp="1"/>
          </p:cNvSpPr>
          <p:nvPr>
            <p:ph type="sldNum" sz="quarter" idx="5"/>
          </p:nvPr>
        </p:nvSpPr>
        <p:spPr/>
        <p:txBody>
          <a:bodyPr/>
          <a:lstStyle/>
          <a:p>
            <a:fld id="{15B16CD5-CC03-9A4E-9DEE-118DECD4D05F}" type="slidenum">
              <a:rPr lang="en-US" smtClean="0"/>
              <a:t>16</a:t>
            </a:fld>
            <a:endParaRPr lang="en-US"/>
          </a:p>
        </p:txBody>
      </p:sp>
    </p:spTree>
    <p:extLst>
      <p:ext uri="{BB962C8B-B14F-4D97-AF65-F5344CB8AC3E}">
        <p14:creationId xmlns:p14="http://schemas.microsoft.com/office/powerpoint/2010/main" val="146992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I won’t go over this slide in detail because of time, but as you can see, estrogen can bring on many changes.  You might read the “risks” side</a:t>
            </a:r>
            <a:r>
              <a:rPr lang="en-US" baseline="0" dirty="0"/>
              <a:t> of this</a:t>
            </a:r>
            <a:r>
              <a:rPr lang="en-US" dirty="0"/>
              <a:t> list and think to yourself, maybe the risk of prescribing estrogen to a trans woman is too great for her health.  But weigh that against the risk of attempted suicide in trans patients (41%), as well as the risk of violence against trans women who are outed, and the risks listed in this table are dwarfed by comparison.</a:t>
            </a:r>
          </a:p>
        </p:txBody>
      </p:sp>
      <p:sp>
        <p:nvSpPr>
          <p:cNvPr id="4" name="Slide Number Placeholder 3"/>
          <p:cNvSpPr>
            <a:spLocks noGrp="1"/>
          </p:cNvSpPr>
          <p:nvPr>
            <p:ph type="sldNum" sz="quarter" idx="5"/>
          </p:nvPr>
        </p:nvSpPr>
        <p:spPr/>
        <p:txBody>
          <a:bodyPr/>
          <a:lstStyle/>
          <a:p>
            <a:fld id="{15B16CD5-CC03-9A4E-9DEE-118DECD4D05F}" type="slidenum">
              <a:rPr lang="en-US" smtClean="0"/>
              <a:t>17</a:t>
            </a:fld>
            <a:endParaRPr lang="en-US" dirty="0"/>
          </a:p>
        </p:txBody>
      </p:sp>
    </p:spTree>
    <p:extLst>
      <p:ext uri="{BB962C8B-B14F-4D97-AF65-F5344CB8AC3E}">
        <p14:creationId xmlns:p14="http://schemas.microsoft.com/office/powerpoint/2010/main" val="419510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We did this with asking you to “think” about hormones for Transwomen</a:t>
            </a:r>
          </a:p>
          <a:p>
            <a:pPr marL="228600" indent="-228600">
              <a:buAutoNum type="arabicParenR"/>
            </a:pPr>
            <a:r>
              <a:rPr lang="en-US" dirty="0"/>
              <a:t>Working groups – works well with cases and break out rooms</a:t>
            </a:r>
          </a:p>
          <a:p>
            <a:pPr marL="228600" indent="-228600">
              <a:buAutoNum type="arabicParenR"/>
            </a:pPr>
            <a:r>
              <a:rPr lang="en-US" dirty="0"/>
              <a:t>Here could assign group to work on specific topics and report back (hormones, surgery, counseling, fertility, screening)</a:t>
            </a:r>
          </a:p>
          <a:p>
            <a:pPr marL="228600" indent="-228600">
              <a:buAutoNum type="arabicParenR"/>
            </a:pPr>
            <a:r>
              <a:rPr lang="en-US" dirty="0"/>
              <a:t>Could post different experiences of patients or cases</a:t>
            </a:r>
          </a:p>
        </p:txBody>
      </p:sp>
      <p:sp>
        <p:nvSpPr>
          <p:cNvPr id="4" name="Slide Number Placeholder 3"/>
          <p:cNvSpPr>
            <a:spLocks noGrp="1"/>
          </p:cNvSpPr>
          <p:nvPr>
            <p:ph type="sldNum" sz="quarter" idx="5"/>
          </p:nvPr>
        </p:nvSpPr>
        <p:spPr/>
        <p:txBody>
          <a:bodyPr/>
          <a:lstStyle/>
          <a:p>
            <a:fld id="{15B16CD5-CC03-9A4E-9DEE-118DECD4D05F}" type="slidenum">
              <a:rPr lang="en-US" smtClean="0"/>
              <a:t>18</a:t>
            </a:fld>
            <a:endParaRPr lang="en-US" dirty="0"/>
          </a:p>
        </p:txBody>
      </p:sp>
    </p:spTree>
    <p:extLst>
      <p:ext uri="{BB962C8B-B14F-4D97-AF65-F5344CB8AC3E}">
        <p14:creationId xmlns:p14="http://schemas.microsoft.com/office/powerpoint/2010/main" val="72673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Let’s move on to case number 2, Kenyon.  (read slide)</a:t>
            </a:r>
          </a:p>
        </p:txBody>
      </p:sp>
      <p:sp>
        <p:nvSpPr>
          <p:cNvPr id="4" name="Slide Number Placeholder 3"/>
          <p:cNvSpPr>
            <a:spLocks noGrp="1"/>
          </p:cNvSpPr>
          <p:nvPr>
            <p:ph type="sldNum" sz="quarter" idx="5"/>
          </p:nvPr>
        </p:nvSpPr>
        <p:spPr/>
        <p:txBody>
          <a:bodyPr/>
          <a:lstStyle/>
          <a:p>
            <a:fld id="{15B16CD5-CC03-9A4E-9DEE-118DECD4D05F}" type="slidenum">
              <a:rPr lang="en-US" smtClean="0"/>
              <a:t>19</a:t>
            </a:fld>
            <a:endParaRPr lang="en-US"/>
          </a:p>
        </p:txBody>
      </p:sp>
    </p:spTree>
    <p:extLst>
      <p:ext uri="{BB962C8B-B14F-4D97-AF65-F5344CB8AC3E}">
        <p14:creationId xmlns:p14="http://schemas.microsoft.com/office/powerpoint/2010/main" val="421445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In today’s session, we will be doing</a:t>
            </a:r>
            <a:r>
              <a:rPr lang="en-US" baseline="0" dirty="0"/>
              <a:t> two things simultaneously.  The first is that we will review essential LGBTQ+ Health content.  This includes appropriate terminology, creating a welcoming environment,  practicing history taking skills, and updates from the CDC 2021 STI guidelines.</a:t>
            </a:r>
          </a:p>
          <a:p>
            <a:endParaRPr lang="en-US" baseline="0" dirty="0"/>
          </a:p>
          <a:p>
            <a:r>
              <a:rPr lang="en-US" baseline="0" dirty="0"/>
              <a:t>DR: We are also going to highlight some learning strategies or techniques to energize your teaching sessions.  We all hope to avoid the “ZOOMIE”</a:t>
            </a:r>
          </a:p>
          <a:p>
            <a:endParaRPr lang="en-US" b="1" dirty="0"/>
          </a:p>
          <a:p>
            <a:r>
              <a:rPr lang="en-US" b="1" dirty="0"/>
              <a:t>Description/Learning Objectives:</a:t>
            </a:r>
            <a:r>
              <a:rPr lang="en-US" dirty="0"/>
              <a:t> Need a refresher on the latest recommendations in LGBTQ+ Health?  Want to teach your students not just what to do for LGBTQ+ patients, but how to do it - while making it fun and interactive? In this 90 minute session, attendees will experience several effective approaches to teaching LGBTQ+ content to students in the health professions. At the end of this session, participants will be able to describe how unique needs of adult learners and health professions students can be synthesized into successful learning strategies, including narratives, cases, active learning, and breakout groups; explain the difference between gender identity and sexual orientation, incorporating pronoun use and inclusive language in communication, and ways health providers can reduce gender dysphoria for patients; and list several resources for teaching essential LGBTQ+ content to health professions students, including an online game in which students simulate clinical interactions with LGBTQ+ patients. (1.5 CME credits)</a:t>
            </a:r>
          </a:p>
          <a:p>
            <a:endParaRPr lang="en-US" dirty="0"/>
          </a:p>
        </p:txBody>
      </p:sp>
      <p:sp>
        <p:nvSpPr>
          <p:cNvPr id="4" name="Slide Number Placeholder 3"/>
          <p:cNvSpPr>
            <a:spLocks noGrp="1"/>
          </p:cNvSpPr>
          <p:nvPr>
            <p:ph type="sldNum" sz="quarter" idx="10"/>
          </p:nvPr>
        </p:nvSpPr>
        <p:spPr/>
        <p:txBody>
          <a:bodyPr/>
          <a:lstStyle/>
          <a:p>
            <a:fld id="{15B16CD5-CC03-9A4E-9DEE-118DECD4D05F}" type="slidenum">
              <a:rPr lang="en-US" smtClean="0"/>
              <a:t>2</a:t>
            </a:fld>
            <a:endParaRPr lang="en-US" dirty="0"/>
          </a:p>
        </p:txBody>
      </p:sp>
    </p:spTree>
    <p:extLst>
      <p:ext uri="{BB962C8B-B14F-4D97-AF65-F5344CB8AC3E}">
        <p14:creationId xmlns:p14="http://schemas.microsoft.com/office/powerpoint/2010/main" val="4179016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An helpful way to remember things you should screen for in ANY adolescent is</a:t>
            </a:r>
            <a:r>
              <a:rPr lang="en-US" baseline="0" dirty="0"/>
              <a:t> the HEADDSS mnemonic.  </a:t>
            </a:r>
            <a:r>
              <a:rPr lang="en-US" dirty="0"/>
              <a:t>HEADDSS stands for home, education, activities, drugs, depression, sex, and suicide.</a:t>
            </a:r>
            <a:r>
              <a:rPr lang="en-US" baseline="0" dirty="0"/>
              <a:t>  </a:t>
            </a:r>
            <a:r>
              <a:rPr lang="en-US" dirty="0"/>
              <a:t> It’s especially important that you screen for problems in these areas when you’re working with gender and sexual minority youth, because they have significantly higher rates of becoming victims of violence and bullying, becoming depressed and suicidal, and turning to substances to cope.  (As an aside, the HEADDSS mnemonic can be helpful for screening gender and sexual minority adults, as well).</a:t>
            </a:r>
          </a:p>
          <a:p>
            <a:endParaRPr lang="en-US" dirty="0"/>
          </a:p>
          <a:p>
            <a:r>
              <a:rPr lang="en-US" dirty="0"/>
              <a:t>If you look at the subset of transgender youth, the statistics are particularly dire.  In addition to over half of them suffering from verbal harassment, 1 in 4 are physically attacked in school, 13% are sexually assaulted, and almost 1 in 5 don’t finish school as a result of mistreatment.  Therefore, it’s really important that you, as a healthcare provider, ask about these areas, and point these youth to resources that can help them.</a:t>
            </a:r>
          </a:p>
          <a:p>
            <a:endParaRPr lang="en-US" dirty="0"/>
          </a:p>
          <a:p>
            <a:r>
              <a:rPr lang="en-US" dirty="0"/>
              <a:t>LGBTQ youth constitute up to 40% of all homeless youth, which is an astonishing statistic.  Many of these kids have been rejected by their parents.  They are disproportionately overrepresented in the foster care system.  Not surprisingly, having your parents be supportive of your gender identity and sexual orientation is associated with improved health outcomes, especially when it comes to risk of suicide.</a:t>
            </a:r>
          </a:p>
        </p:txBody>
      </p:sp>
      <p:sp>
        <p:nvSpPr>
          <p:cNvPr id="4" name="Slide Number Placeholder 3"/>
          <p:cNvSpPr>
            <a:spLocks noGrp="1"/>
          </p:cNvSpPr>
          <p:nvPr>
            <p:ph type="sldNum" sz="quarter" idx="5"/>
          </p:nvPr>
        </p:nvSpPr>
        <p:spPr/>
        <p:txBody>
          <a:bodyPr/>
          <a:lstStyle/>
          <a:p>
            <a:fld id="{15B16CD5-CC03-9A4E-9DEE-118DECD4D05F}" type="slidenum">
              <a:rPr lang="en-US" smtClean="0"/>
              <a:t>20</a:t>
            </a:fld>
            <a:endParaRPr lang="en-US"/>
          </a:p>
        </p:txBody>
      </p:sp>
    </p:spTree>
    <p:extLst>
      <p:ext uri="{BB962C8B-B14F-4D97-AF65-F5344CB8AC3E}">
        <p14:creationId xmlns:p14="http://schemas.microsoft.com/office/powerpoint/2010/main" val="2172380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Which captures your attention?  Left or right?   Color and infographics can help with recall. – even better ask the students to make an infographic or new </a:t>
            </a:r>
            <a:r>
              <a:rPr lang="en-US" dirty="0" err="1"/>
              <a:t>menomic</a:t>
            </a:r>
            <a:endParaRPr lang="en-US" dirty="0"/>
          </a:p>
          <a:p>
            <a:r>
              <a:rPr lang="en-US" dirty="0"/>
              <a:t>This requires them to prioritize and consolidate the content maybe  compare/contrast items</a:t>
            </a:r>
          </a:p>
        </p:txBody>
      </p:sp>
      <p:sp>
        <p:nvSpPr>
          <p:cNvPr id="4" name="Slide Number Placeholder 3"/>
          <p:cNvSpPr>
            <a:spLocks noGrp="1"/>
          </p:cNvSpPr>
          <p:nvPr>
            <p:ph type="sldNum" sz="quarter" idx="5"/>
          </p:nvPr>
        </p:nvSpPr>
        <p:spPr/>
        <p:txBody>
          <a:bodyPr/>
          <a:lstStyle/>
          <a:p>
            <a:fld id="{15B16CD5-CC03-9A4E-9DEE-118DECD4D05F}" type="slidenum">
              <a:rPr lang="en-US" smtClean="0"/>
              <a:t>21</a:t>
            </a:fld>
            <a:endParaRPr lang="en-US" dirty="0"/>
          </a:p>
        </p:txBody>
      </p:sp>
    </p:spTree>
    <p:extLst>
      <p:ext uri="{BB962C8B-B14F-4D97-AF65-F5344CB8AC3E}">
        <p14:creationId xmlns:p14="http://schemas.microsoft.com/office/powerpoint/2010/main" val="3906738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Here are some examples of infographics developed by our students.  They were tasked with creating educational resources for patients as a final project.  Students gave us feedback that they really enjoyed developing resources that would directly benefit patients.  Infographic creation can be a great way for students to integrate content and communication skills, while showcasing their creativity.</a:t>
            </a:r>
          </a:p>
        </p:txBody>
      </p:sp>
      <p:sp>
        <p:nvSpPr>
          <p:cNvPr id="4" name="Slide Number Placeholder 3"/>
          <p:cNvSpPr>
            <a:spLocks noGrp="1"/>
          </p:cNvSpPr>
          <p:nvPr>
            <p:ph type="sldNum" sz="quarter" idx="5"/>
          </p:nvPr>
        </p:nvSpPr>
        <p:spPr/>
        <p:txBody>
          <a:bodyPr/>
          <a:lstStyle/>
          <a:p>
            <a:fld id="{15B16CD5-CC03-9A4E-9DEE-118DECD4D05F}" type="slidenum">
              <a:rPr lang="en-US" smtClean="0"/>
              <a:t>22</a:t>
            </a:fld>
            <a:endParaRPr lang="en-US" dirty="0"/>
          </a:p>
        </p:txBody>
      </p:sp>
    </p:spTree>
    <p:extLst>
      <p:ext uri="{BB962C8B-B14F-4D97-AF65-F5344CB8AC3E}">
        <p14:creationId xmlns:p14="http://schemas.microsoft.com/office/powerpoint/2010/main" val="418347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So now that we’ve gone through risks we should screen Kenyon for, let’s move on to their questions about periods, testosterone, and surgery. </a:t>
            </a:r>
          </a:p>
          <a:p>
            <a:endParaRPr lang="en-US" dirty="0"/>
          </a:p>
          <a:p>
            <a:r>
              <a:rPr lang="en-US" dirty="0"/>
              <a:t>Periods can be stopped or decreased with oral, injectable, or implantable contraceptives</a:t>
            </a:r>
            <a:r>
              <a:rPr lang="en-US" baseline="0" dirty="0"/>
              <a:t> - </a:t>
            </a:r>
            <a:r>
              <a:rPr lang="en-US" dirty="0"/>
              <a:t>like pills, Depo-Provera, </a:t>
            </a:r>
            <a:r>
              <a:rPr lang="en-US" dirty="0" err="1"/>
              <a:t>Nexplanon</a:t>
            </a:r>
            <a:r>
              <a:rPr lang="en-US" dirty="0"/>
              <a:t>, or an IUD (works for cisgender youth with dysmenorrhea)</a:t>
            </a:r>
          </a:p>
          <a:p>
            <a:r>
              <a:rPr lang="en-US" dirty="0"/>
              <a:t>If the patient is in Tanner stage 2-4 (so basically if they’ve started puberty and aren’t’ finished with it yet),  they are eligible for Puberty Blockers. Puberty blockers, which are GnRH agonists, basically hit the “pause button” on puberty.  Things like periods, development of hips and breasts, and body hair growth will stop.  Once the puberty blockers are discontinued, the patient’s puberty of the sex they were assigned at birth will resume.  At this point, which is often age 16 for transgender teens, you can prescribe them the hormones of the gender they identify with, and they will develop secondary sex characteristics congruent with that gender.</a:t>
            </a:r>
          </a:p>
          <a:p>
            <a:endParaRPr lang="en-US" dirty="0"/>
          </a:p>
          <a:p>
            <a:r>
              <a:rPr lang="en-US" dirty="0"/>
              <a:t>At 18 (rarely younger in select cases), they are eligible for gender affirming surgery, such as breast augmentation or chest reconstruction.  At 18 they are eligible for hysterectomy, orchiectomy, and genital reconstructive surgery.  In the meantime, some adolescent and adult patients engage in the practices of binding and tucking to reduce their dysphoria related to these body parts.  Binding is common among transmasculine patients, and consists of wearing a constrictive undergarment around the chest to give a more masculine appearance under clothes.  Tucking is common among transfeminine patients, and involves pushing the testes up into the inguinal canal and taping the penis posteriorly, to give a more feminine appearance under clothes.  Both can have health ramifications, including skin breakdown and breathing problems with binding, and testicular torsion and UTIs with tucking.</a:t>
            </a:r>
          </a:p>
          <a:p>
            <a:endParaRPr lang="en-US" dirty="0"/>
          </a:p>
          <a:p>
            <a:r>
              <a:rPr lang="en-US" dirty="0"/>
              <a:t>Finally, it’s important to ask the patient about whether they hope to have genetically related children someday BEFORE starting puberty blockers and gender affirming hormones.  Patients who do can consider sperm banking or egg retrieval before undergoing gender affirming hormone therapy or surgery.</a:t>
            </a:r>
          </a:p>
        </p:txBody>
      </p:sp>
      <p:sp>
        <p:nvSpPr>
          <p:cNvPr id="4" name="Slide Number Placeholder 3"/>
          <p:cNvSpPr>
            <a:spLocks noGrp="1"/>
          </p:cNvSpPr>
          <p:nvPr>
            <p:ph type="sldNum" sz="quarter" idx="5"/>
          </p:nvPr>
        </p:nvSpPr>
        <p:spPr/>
        <p:txBody>
          <a:bodyPr/>
          <a:lstStyle/>
          <a:p>
            <a:fld id="{15B16CD5-CC03-9A4E-9DEE-118DECD4D05F}" type="slidenum">
              <a:rPr lang="en-US" smtClean="0"/>
              <a:t>23</a:t>
            </a:fld>
            <a:endParaRPr lang="en-US"/>
          </a:p>
        </p:txBody>
      </p:sp>
    </p:spTree>
    <p:extLst>
      <p:ext uri="{BB962C8B-B14F-4D97-AF65-F5344CB8AC3E}">
        <p14:creationId xmlns:p14="http://schemas.microsoft.com/office/powerpoint/2010/main" val="3595773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estrogen earlier – let’s talk about testosterone.</a:t>
            </a:r>
          </a:p>
          <a:p>
            <a:r>
              <a:rPr lang="en-US" dirty="0"/>
              <a:t>Here we have a patient assigned female at birth, before and after 5 years on testosterone.  As you can see, the changes are pretty profound.  However, even though this patient looks like a cisgender man…</a:t>
            </a:r>
          </a:p>
        </p:txBody>
      </p:sp>
      <p:sp>
        <p:nvSpPr>
          <p:cNvPr id="4" name="Slide Number Placeholder 3"/>
          <p:cNvSpPr>
            <a:spLocks noGrp="1"/>
          </p:cNvSpPr>
          <p:nvPr>
            <p:ph type="sldNum" sz="quarter" idx="5"/>
          </p:nvPr>
        </p:nvSpPr>
        <p:spPr/>
        <p:txBody>
          <a:bodyPr/>
          <a:lstStyle/>
          <a:p>
            <a:fld id="{15B16CD5-CC03-9A4E-9DEE-118DECD4D05F}" type="slidenum">
              <a:rPr lang="en-US" smtClean="0"/>
              <a:t>24</a:t>
            </a:fld>
            <a:endParaRPr lang="en-US"/>
          </a:p>
        </p:txBody>
      </p:sp>
    </p:spTree>
    <p:extLst>
      <p:ext uri="{BB962C8B-B14F-4D97-AF65-F5344CB8AC3E}">
        <p14:creationId xmlns:p14="http://schemas.microsoft.com/office/powerpoint/2010/main" val="36362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Trans men CAN get pregnant and breastfeed, if they have a uterus and mammary glands.  They can conceive while on testosterone, and testosterone is a Category X teratogen, meaning that it can cause major birth defects.  Most often, trans men conceive while off testosterone (either intentionally, by taking a planned break from it, or unintentionally, especially if there’s a lapse in being able to afford or access their testosterone).</a:t>
            </a:r>
          </a:p>
        </p:txBody>
      </p:sp>
      <p:sp>
        <p:nvSpPr>
          <p:cNvPr id="4" name="Slide Number Placeholder 3"/>
          <p:cNvSpPr>
            <a:spLocks noGrp="1"/>
          </p:cNvSpPr>
          <p:nvPr>
            <p:ph type="sldNum" sz="quarter" idx="5"/>
          </p:nvPr>
        </p:nvSpPr>
        <p:spPr/>
        <p:txBody>
          <a:bodyPr/>
          <a:lstStyle/>
          <a:p>
            <a:fld id="{15B16CD5-CC03-9A4E-9DEE-118DECD4D05F}" type="slidenum">
              <a:rPr lang="en-US" smtClean="0"/>
              <a:t>25</a:t>
            </a:fld>
            <a:endParaRPr lang="en-US"/>
          </a:p>
        </p:txBody>
      </p:sp>
    </p:spTree>
    <p:extLst>
      <p:ext uri="{BB962C8B-B14F-4D97-AF65-F5344CB8AC3E}">
        <p14:creationId xmlns:p14="http://schemas.microsoft.com/office/powerpoint/2010/main" val="3299711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Finishing up with Kenyon’s case, let’s go over some different types of gender affirming surgeries, so that you can discuss potential options with them.</a:t>
            </a:r>
          </a:p>
          <a:p>
            <a:endParaRPr lang="en-US" dirty="0"/>
          </a:p>
          <a:p>
            <a:r>
              <a:rPr lang="en-US" dirty="0"/>
              <a:t>For patients assigned male at birth, breast augmentation, orchiectomy, and </a:t>
            </a:r>
            <a:r>
              <a:rPr lang="en-US" dirty="0" err="1"/>
              <a:t>vulvovaginoplasty</a:t>
            </a:r>
            <a:r>
              <a:rPr lang="en-US" dirty="0"/>
              <a:t> are all options.   The prostate is left intact during </a:t>
            </a:r>
            <a:r>
              <a:rPr lang="en-US" dirty="0" err="1"/>
              <a:t>vulvovaginoplasty</a:t>
            </a:r>
            <a:r>
              <a:rPr lang="en-US" dirty="0"/>
              <a:t>, so patients who have had this surgery can still get prostatitis or even (very rarely) prostate cancer.  In addition to these surgeries, some patients elect for vocal feminization surgeries, tracheal shaves to reduce the appearance of the Adam’s apple, and facial feminization surgeries.</a:t>
            </a:r>
          </a:p>
          <a:p>
            <a:endParaRPr lang="en-US" dirty="0"/>
          </a:p>
          <a:p>
            <a:r>
              <a:rPr lang="en-US" dirty="0"/>
              <a:t>For patients assigned female at birth, mastectomy and chest reconstruction are common.  These surgeries differ from simple mastectomies since to goal is to create a male appearing chest.  This often involves nipple grafting.  One complication of nipple grafting is that if somebody smokes around the time of surgery, their nipples can actually </a:t>
            </a:r>
            <a:r>
              <a:rPr lang="en-US" dirty="0" err="1"/>
              <a:t>necrose</a:t>
            </a:r>
            <a:r>
              <a:rPr lang="en-US" dirty="0"/>
              <a:t> and fall off.</a:t>
            </a:r>
          </a:p>
          <a:p>
            <a:endParaRPr lang="en-US" dirty="0"/>
          </a:p>
          <a:p>
            <a:r>
              <a:rPr lang="en-US" dirty="0"/>
              <a:t>Bottom surgeries for patients assigned female at birth include hysterectomy with or without removal of the ovaries.  </a:t>
            </a:r>
            <a:r>
              <a:rPr lang="en-US" dirty="0" err="1"/>
              <a:t>Phalloplasty</a:t>
            </a:r>
            <a:r>
              <a:rPr lang="en-US" dirty="0"/>
              <a:t>, which is creation of a penis using grafted skin, has a very high complication rate.  Metoidioplasty, which releases a hormonally enlarged clitoris from its surrounding ligaments, is less complicated, but doesn’t allow for penetration or standing up to urinate.  As a result, relatively few trans men opt for either of these surgeries.</a:t>
            </a:r>
          </a:p>
          <a:p>
            <a:endParaRPr lang="en-US" dirty="0"/>
          </a:p>
          <a:p>
            <a:r>
              <a:rPr lang="en-US" dirty="0"/>
              <a:t>Having these surgeries requires letters from two separate mental health professionals.  Add that to the cost of having the surgeries, which insurance doesn’t always pay for, and you can see how they’re not often achievable for many of our patients.  </a:t>
            </a:r>
          </a:p>
        </p:txBody>
      </p:sp>
      <p:sp>
        <p:nvSpPr>
          <p:cNvPr id="4" name="Slide Number Placeholder 3"/>
          <p:cNvSpPr>
            <a:spLocks noGrp="1"/>
          </p:cNvSpPr>
          <p:nvPr>
            <p:ph type="sldNum" sz="quarter" idx="5"/>
          </p:nvPr>
        </p:nvSpPr>
        <p:spPr/>
        <p:txBody>
          <a:bodyPr/>
          <a:lstStyle/>
          <a:p>
            <a:fld id="{15B16CD5-CC03-9A4E-9DEE-118DECD4D05F}" type="slidenum">
              <a:rPr lang="en-US" smtClean="0"/>
              <a:t>26</a:t>
            </a:fld>
            <a:endParaRPr lang="en-US"/>
          </a:p>
        </p:txBody>
      </p:sp>
    </p:spTree>
    <p:extLst>
      <p:ext uri="{BB962C8B-B14F-4D97-AF65-F5344CB8AC3E}">
        <p14:creationId xmlns:p14="http://schemas.microsoft.com/office/powerpoint/2010/main" val="4050779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This is one technique to help bring all learners to classroom activities with similar knowledge levels</a:t>
            </a:r>
          </a:p>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27</a:t>
            </a:fld>
            <a:endParaRPr lang="en-US" dirty="0"/>
          </a:p>
        </p:txBody>
      </p:sp>
    </p:spTree>
    <p:extLst>
      <p:ext uri="{BB962C8B-B14F-4D97-AF65-F5344CB8AC3E}">
        <p14:creationId xmlns:p14="http://schemas.microsoft.com/office/powerpoint/2010/main" val="803708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Websites – for preparation and reference</a:t>
            </a:r>
          </a:p>
        </p:txBody>
      </p:sp>
      <p:sp>
        <p:nvSpPr>
          <p:cNvPr id="4" name="Slide Number Placeholder 3"/>
          <p:cNvSpPr>
            <a:spLocks noGrp="1"/>
          </p:cNvSpPr>
          <p:nvPr>
            <p:ph type="sldNum" sz="quarter" idx="5"/>
          </p:nvPr>
        </p:nvSpPr>
        <p:spPr/>
        <p:txBody>
          <a:bodyPr/>
          <a:lstStyle/>
          <a:p>
            <a:fld id="{15B16CD5-CC03-9A4E-9DEE-118DECD4D05F}" type="slidenum">
              <a:rPr lang="en-US" smtClean="0"/>
              <a:t>28</a:t>
            </a:fld>
            <a:endParaRPr lang="en-US" dirty="0"/>
          </a:p>
        </p:txBody>
      </p:sp>
    </p:spTree>
    <p:extLst>
      <p:ext uri="{BB962C8B-B14F-4D97-AF65-F5344CB8AC3E}">
        <p14:creationId xmlns:p14="http://schemas.microsoft.com/office/powerpoint/2010/main" val="1241488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You can used previously recorded lectures (here our Safe Space training) or create one in Panopto</a:t>
            </a:r>
          </a:p>
          <a:p>
            <a:r>
              <a:rPr lang="en-US" dirty="0"/>
              <a:t>We embedded questions for the students to answer using Qualtrics – “knowledge checks’ with idea the students would completed the Qualtrics survey to coming to class</a:t>
            </a:r>
          </a:p>
        </p:txBody>
      </p:sp>
      <p:sp>
        <p:nvSpPr>
          <p:cNvPr id="4" name="Slide Number Placeholder 3"/>
          <p:cNvSpPr>
            <a:spLocks noGrp="1"/>
          </p:cNvSpPr>
          <p:nvPr>
            <p:ph type="sldNum" sz="quarter" idx="5"/>
          </p:nvPr>
        </p:nvSpPr>
        <p:spPr/>
        <p:txBody>
          <a:bodyPr/>
          <a:lstStyle/>
          <a:p>
            <a:fld id="{15B16CD5-CC03-9A4E-9DEE-118DECD4D05F}" type="slidenum">
              <a:rPr lang="en-US" smtClean="0"/>
              <a:t>29</a:t>
            </a:fld>
            <a:endParaRPr lang="en-US" dirty="0"/>
          </a:p>
        </p:txBody>
      </p:sp>
    </p:spTree>
    <p:extLst>
      <p:ext uri="{BB962C8B-B14F-4D97-AF65-F5344CB8AC3E}">
        <p14:creationId xmlns:p14="http://schemas.microsoft.com/office/powerpoint/2010/main" val="344312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3</a:t>
            </a:fld>
            <a:endParaRPr lang="en-US" dirty="0"/>
          </a:p>
        </p:txBody>
      </p:sp>
    </p:spTree>
    <p:extLst>
      <p:ext uri="{BB962C8B-B14F-4D97-AF65-F5344CB8AC3E}">
        <p14:creationId xmlns:p14="http://schemas.microsoft.com/office/powerpoint/2010/main" val="1136270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u="none" strike="noStrike" kern="1200" dirty="0">
                <a:solidFill>
                  <a:schemeClr val="tx1"/>
                </a:solidFill>
                <a:effectLst/>
                <a:latin typeface="+mn-lt"/>
                <a:ea typeface="+mn-ea"/>
                <a:cs typeface="+mn-cs"/>
              </a:rPr>
              <a:t>Screening for bacterial STIs should occur at least every 6 months for all sexually active patients and every 3 months among MSM or among patients with ongoing risk behaviors.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Rectal and pharyngeal testing by NAAT for gonorrhea and chlamydia is recognized as an important sexual health consideration for MSM. Rectal gonorrhea and chlamydia are associated with HIV infection (</a:t>
            </a:r>
            <a:r>
              <a:rPr lang="en-US" sz="1200" b="0" i="1" u="none" strike="noStrike" kern="1200" dirty="0">
                <a:solidFill>
                  <a:schemeClr val="tx1"/>
                </a:solidFill>
                <a:effectLst/>
                <a:latin typeface="+mn-lt"/>
                <a:ea typeface="+mn-ea"/>
                <a:cs typeface="+mn-cs"/>
              </a:rPr>
              <a:t>82</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207</a:t>
            </a:r>
            <a:r>
              <a:rPr lang="en-US" sz="1200" b="0" i="0" u="none" strike="noStrike" kern="1200" dirty="0">
                <a:solidFill>
                  <a:schemeClr val="tx1"/>
                </a:solidFill>
                <a:effectLst/>
                <a:latin typeface="+mn-lt"/>
                <a:ea typeface="+mn-ea"/>
                <a:cs typeface="+mn-cs"/>
              </a:rPr>
              <a:t>), and men with repeat rectal infections can be at substantially higher risk for HIV acquisition (</a:t>
            </a:r>
            <a:r>
              <a:rPr lang="en-US" sz="1200" b="0" i="1" u="none" strike="noStrike" kern="1200" dirty="0">
                <a:solidFill>
                  <a:schemeClr val="tx1"/>
                </a:solidFill>
                <a:effectLst/>
                <a:latin typeface="+mn-lt"/>
                <a:ea typeface="+mn-ea"/>
                <a:cs typeface="+mn-cs"/>
              </a:rPr>
              <a:t>208</a:t>
            </a:r>
            <a:r>
              <a:rPr lang="en-US" sz="1200" b="0" i="0" u="none" strike="noStrike" kern="1200" dirty="0">
                <a:solidFill>
                  <a:schemeClr val="tx1"/>
                </a:solidFill>
                <a:effectLst/>
                <a:latin typeface="+mn-lt"/>
                <a:ea typeface="+mn-ea"/>
                <a:cs typeface="+mn-cs"/>
              </a:rPr>
              <a:t>). Pharyngeal infections with gonorrhea or chlamydia might be a principal source of urethral infections (</a:t>
            </a:r>
            <a:r>
              <a:rPr lang="en-US" sz="1200" b="0" i="1" u="none" strike="noStrike" kern="1200" dirty="0">
                <a:solidFill>
                  <a:schemeClr val="tx1"/>
                </a:solidFill>
                <a:effectLst/>
                <a:latin typeface="+mn-lt"/>
                <a:ea typeface="+mn-ea"/>
                <a:cs typeface="+mn-cs"/>
              </a:rPr>
              <a:t>209</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211</a:t>
            </a:r>
            <a:r>
              <a:rPr lang="en-US" sz="1200" b="0" i="0" u="none" strike="noStrike" kern="1200" dirty="0">
                <a:solidFill>
                  <a:schemeClr val="tx1"/>
                </a:solidFill>
                <a:effectLst/>
                <a:latin typeface="+mn-lt"/>
                <a:ea typeface="+mn-ea"/>
                <a:cs typeface="+mn-cs"/>
              </a:rPr>
              <a:t>). Studies have demonstrated that among MSM, prevalence of rectal gonorrhea and chlamydia ranges from 0.2% to 24% and 2.1% to 23%, respectively, and prevalence of pharyngeal gonorrhea and chlamydia ranges from 0.5% to 16.5% and 0% to 3.6%, respectively (</a:t>
            </a:r>
            <a:r>
              <a:rPr lang="en-US" sz="1200" b="0" i="1" u="none" strike="noStrike" kern="1200" dirty="0">
                <a:solidFill>
                  <a:schemeClr val="tx1"/>
                </a:solidFill>
                <a:effectLst/>
                <a:latin typeface="+mn-lt"/>
                <a:ea typeface="+mn-ea"/>
                <a:cs typeface="+mn-cs"/>
              </a:rPr>
              <a:t>171</a:t>
            </a:r>
            <a:r>
              <a:rPr lang="en-US" sz="1200" b="0" i="0" u="none" strike="noStrike" kern="1200" dirty="0">
                <a:solidFill>
                  <a:schemeClr val="tx1"/>
                </a:solidFill>
                <a:effectLst/>
                <a:latin typeface="+mn-lt"/>
                <a:ea typeface="+mn-ea"/>
                <a:cs typeface="+mn-cs"/>
              </a:rPr>
              <a:t>). Approximately 70% of gonococcal and chlamydial infections might be missed if urogenital-only testing is performed among MSM (</a:t>
            </a:r>
            <a:r>
              <a:rPr lang="en-US" sz="1200" b="0" i="1" u="none" strike="noStrike" kern="1200" dirty="0">
                <a:solidFill>
                  <a:schemeClr val="tx1"/>
                </a:solidFill>
                <a:effectLst/>
                <a:latin typeface="+mn-lt"/>
                <a:ea typeface="+mn-ea"/>
                <a:cs typeface="+mn-cs"/>
              </a:rPr>
              <a:t>212</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216</a:t>
            </a:r>
            <a:r>
              <a:rPr lang="en-US" sz="1200" b="0" i="0" u="none" strike="noStrike" kern="1200" dirty="0">
                <a:solidFill>
                  <a:schemeClr val="tx1"/>
                </a:solidFill>
                <a:effectLst/>
                <a:latin typeface="+mn-lt"/>
                <a:ea typeface="+mn-ea"/>
                <a:cs typeface="+mn-cs"/>
              </a:rPr>
              <a:t>) because most pharyngeal and rectal infections are asymptomatic. Self-collected swabs have been reported to be an acceptable means of collection for pharyngeal and rectal specimens (</a:t>
            </a:r>
            <a:r>
              <a:rPr lang="en-US" sz="1200" b="0" i="1" u="none" strike="noStrike" kern="1200" dirty="0">
                <a:solidFill>
                  <a:schemeClr val="tx1"/>
                </a:solidFill>
                <a:effectLst/>
                <a:latin typeface="+mn-lt"/>
                <a:ea typeface="+mn-ea"/>
                <a:cs typeface="+mn-cs"/>
              </a:rPr>
              <a:t>217</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219</a:t>
            </a:r>
            <a:r>
              <a:rPr lang="en-US" sz="1200" b="0" i="0" u="none" strike="noStrike" kern="1200" dirty="0">
                <a:solidFill>
                  <a:schemeClr val="tx1"/>
                </a:solidFill>
                <a:effectLst/>
                <a:latin typeface="+mn-lt"/>
                <a:ea typeface="+mn-ea"/>
                <a:cs typeface="+mn-cs"/>
              </a:rPr>
              <a:t>), which can enhance patient comfort and reduce clinical workloads.</a:t>
            </a:r>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30</a:t>
            </a:fld>
            <a:endParaRPr lang="en-US"/>
          </a:p>
        </p:txBody>
      </p:sp>
    </p:spTree>
    <p:extLst>
      <p:ext uri="{BB962C8B-B14F-4D97-AF65-F5344CB8AC3E}">
        <p14:creationId xmlns:p14="http://schemas.microsoft.com/office/powerpoint/2010/main" val="1395990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United States, the estimated lifetime risk for HIV infection among MSM is one in six, compared with heterosexual men at one in 524 and heterosexual women at one in 253 (</a:t>
            </a:r>
            <a:r>
              <a:rPr lang="en-US" sz="1200" b="0" i="1" u="none" strike="noStrike" kern="1200" dirty="0">
                <a:solidFill>
                  <a:schemeClr val="tx1"/>
                </a:solidFill>
                <a:effectLst/>
                <a:latin typeface="+mn-lt"/>
                <a:ea typeface="+mn-ea"/>
                <a:cs typeface="+mn-cs"/>
              </a:rPr>
              <a:t>191</a:t>
            </a:r>
            <a:r>
              <a:rPr lang="en-US" sz="1200" b="0" i="0" u="none" strike="noStrike" kern="1200" dirty="0">
                <a:solidFill>
                  <a:schemeClr val="tx1"/>
                </a:solidFill>
                <a:effectLst/>
                <a:latin typeface="+mn-lt"/>
                <a:ea typeface="+mn-ea"/>
                <a:cs typeface="+mn-cs"/>
              </a:rPr>
              <a:t>). These disparities are further exacerbated by race and ethnicity, with African American/Black and Hispanic/Latino MSM having a one in two and a one in four lifetime risk for HIV infection, respectively. For HIV, transmission occurs much more readily through receptive anal sex, compared with penile-vaginal sex (</a:t>
            </a:r>
            <a:r>
              <a:rPr lang="en-US" sz="1200" b="0" i="1" u="none" strike="noStrike" kern="1200" dirty="0">
                <a:solidFill>
                  <a:schemeClr val="tx1"/>
                </a:solidFill>
                <a:effectLst/>
                <a:latin typeface="+mn-lt"/>
                <a:ea typeface="+mn-ea"/>
                <a:cs typeface="+mn-cs"/>
              </a:rPr>
              <a:t>192</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31</a:t>
            </a:fld>
            <a:endParaRPr lang="en-US"/>
          </a:p>
        </p:txBody>
      </p:sp>
    </p:spTree>
    <p:extLst>
      <p:ext uri="{BB962C8B-B14F-4D97-AF65-F5344CB8AC3E}">
        <p14:creationId xmlns:p14="http://schemas.microsoft.com/office/powerpoint/2010/main" val="1468594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can YOU do to address this disparity?  In addition to encouraging HIV testing and condom use among your patients, you can offer them </a:t>
            </a:r>
            <a:r>
              <a:rPr lang="en-US" err="1"/>
              <a:t>PrEP.</a:t>
            </a:r>
            <a:r>
              <a:rPr lang="en-US"/>
              <a:t>  </a:t>
            </a:r>
            <a:r>
              <a:rPr lang="en-US" err="1"/>
              <a:t>PrEP</a:t>
            </a:r>
            <a:r>
              <a:rPr lang="en-US"/>
              <a:t> decreases the risk of HIV in patients at high risk of contracting it from sex by up to 99%.  Patients have to return for HIV and renal function testing every 3 </a:t>
            </a:r>
            <a:r>
              <a:rPr lang="en-US" err="1"/>
              <a:t>mo</a:t>
            </a:r>
            <a:r>
              <a:rPr lang="en-US"/>
              <a:t>, which can be a barrier, but can also offer opportunities for improved health through a strong longitudinal relationship with their doctor.</a:t>
            </a:r>
          </a:p>
        </p:txBody>
      </p:sp>
      <p:sp>
        <p:nvSpPr>
          <p:cNvPr id="4" name="Slide Number Placeholder 3"/>
          <p:cNvSpPr>
            <a:spLocks noGrp="1"/>
          </p:cNvSpPr>
          <p:nvPr>
            <p:ph type="sldNum" sz="quarter" idx="5"/>
          </p:nvPr>
        </p:nvSpPr>
        <p:spPr/>
        <p:txBody>
          <a:bodyPr/>
          <a:lstStyle/>
          <a:p>
            <a:fld id="{15B16CD5-CC03-9A4E-9DEE-118DECD4D05F}" type="slidenum">
              <a:rPr lang="en-US" smtClean="0"/>
              <a:t>32</a:t>
            </a:fld>
            <a:endParaRPr lang="en-US"/>
          </a:p>
        </p:txBody>
      </p:sp>
    </p:spTree>
    <p:extLst>
      <p:ext uri="{BB962C8B-B14F-4D97-AF65-F5344CB8AC3E}">
        <p14:creationId xmlns:p14="http://schemas.microsoft.com/office/powerpoint/2010/main" val="24525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line is, that if someone’s sexual or IV drug use practices put them at high risk of HIV, ask them if they are interested in </a:t>
            </a:r>
            <a:r>
              <a:rPr lang="en-US" dirty="0" err="1"/>
              <a:t>PrEP.</a:t>
            </a:r>
            <a:endParaRPr lang="en-US" dirty="0"/>
          </a:p>
          <a:p>
            <a:endParaRPr lang="en-US" dirty="0"/>
          </a:p>
          <a:p>
            <a:r>
              <a:rPr lang="en-US" dirty="0"/>
              <a:t>https://</a:t>
            </a:r>
            <a:r>
              <a:rPr lang="en-US" dirty="0" err="1"/>
              <a:t>www.cdc.gov</a:t>
            </a:r>
            <a:r>
              <a:rPr lang="en-US" dirty="0"/>
              <a:t>/</a:t>
            </a:r>
            <a:r>
              <a:rPr lang="en-US" dirty="0" err="1"/>
              <a:t>hiv</a:t>
            </a:r>
            <a:r>
              <a:rPr lang="en-US" dirty="0"/>
              <a:t>/effective-interventions/prevent/prep/</a:t>
            </a:r>
          </a:p>
          <a:p>
            <a:r>
              <a:rPr lang="en-US" sz="1200" kern="1200" dirty="0">
                <a:solidFill>
                  <a:schemeClr val="tx1"/>
                </a:solidFill>
                <a:effectLst/>
                <a:latin typeface="+mn-lt"/>
                <a:ea typeface="+mn-ea"/>
                <a:cs typeface="+mn-cs"/>
              </a:rPr>
              <a:t>Above plus: Transactional sex at higher risk (sex workers,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NOTE: Receptive anal intercourse more likely to result in transmission to guidelines including all anal/vaginal intercourse</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VDH - Financial Resources - </a:t>
            </a:r>
            <a:r>
              <a:rPr lang="en-US" sz="1200" b="0" i="0" u="none" strike="noStrike" kern="1200" dirty="0">
                <a:solidFill>
                  <a:schemeClr val="tx1"/>
                </a:solidFill>
                <a:effectLst/>
                <a:latin typeface="+mn-lt"/>
                <a:ea typeface="+mn-ea"/>
                <a:cs typeface="+mn-cs"/>
              </a:rPr>
              <a:t>DDP has begun billing for </a:t>
            </a:r>
            <a:r>
              <a:rPr lang="en-US" sz="1200" b="0" i="0" u="none" strike="noStrike" kern="1200" dirty="0" err="1">
                <a:solidFill>
                  <a:schemeClr val="tx1"/>
                </a:solidFill>
                <a:effectLst/>
                <a:latin typeface="+mn-lt"/>
                <a:ea typeface="+mn-ea"/>
                <a:cs typeface="+mn-cs"/>
              </a:rPr>
              <a:t>PrEP</a:t>
            </a:r>
            <a:r>
              <a:rPr lang="en-US" sz="1200" b="0" i="0" u="none" strike="noStrike" kern="1200" dirty="0">
                <a:solidFill>
                  <a:schemeClr val="tx1"/>
                </a:solidFill>
                <a:effectLst/>
                <a:latin typeface="+mn-lt"/>
                <a:ea typeface="+mn-ea"/>
                <a:cs typeface="+mn-cs"/>
              </a:rPr>
              <a:t> services.  Financial help is available  through:</a:t>
            </a:r>
          </a:p>
          <a:p>
            <a:pPr lvl="1"/>
            <a:r>
              <a:rPr lang="en-US" sz="1200" b="1" i="0" u="none" strike="noStrike" kern="1200" dirty="0">
                <a:solidFill>
                  <a:schemeClr val="tx1"/>
                </a:solidFill>
                <a:effectLst/>
                <a:latin typeface="+mn-lt"/>
                <a:ea typeface="+mn-ea"/>
                <a:cs typeface="+mn-cs"/>
                <a:hlinkClick r:id="rId3"/>
              </a:rPr>
              <a:t>Medicaid</a:t>
            </a:r>
            <a:endParaRPr lang="en-US" sz="1200" b="0" i="0" u="none" strike="noStrike" kern="1200" dirty="0">
              <a:solidFill>
                <a:schemeClr val="tx1"/>
              </a:solidFill>
              <a:effectLst/>
              <a:latin typeface="+mn-lt"/>
              <a:ea typeface="+mn-ea"/>
              <a:cs typeface="+mn-cs"/>
            </a:endParaRPr>
          </a:p>
          <a:p>
            <a:pPr lvl="1"/>
            <a:r>
              <a:rPr lang="en-US" sz="1200" b="1" i="0" u="none" strike="noStrike" kern="1200" dirty="0">
                <a:solidFill>
                  <a:schemeClr val="tx1"/>
                </a:solidFill>
                <a:effectLst/>
                <a:latin typeface="+mn-lt"/>
                <a:ea typeface="+mn-ea"/>
                <a:cs typeface="+mn-cs"/>
                <a:hlinkClick r:id="rId4"/>
              </a:rPr>
              <a:t>Patient assistance programs</a:t>
            </a:r>
            <a:endParaRPr lang="en-US" sz="1200" b="0" i="0" u="none" strike="noStrike" kern="1200" dirty="0">
              <a:solidFill>
                <a:schemeClr val="tx1"/>
              </a:solidFill>
              <a:effectLst/>
              <a:latin typeface="+mn-lt"/>
              <a:ea typeface="+mn-ea"/>
              <a:cs typeface="+mn-cs"/>
            </a:endParaRPr>
          </a:p>
          <a:p>
            <a:pPr lvl="1"/>
            <a:r>
              <a:rPr lang="en-US" sz="1200" b="1" i="0" u="none" strike="noStrike" kern="1200" dirty="0">
                <a:solidFill>
                  <a:schemeClr val="tx1"/>
                </a:solidFill>
                <a:effectLst/>
                <a:latin typeface="+mn-lt"/>
                <a:ea typeface="+mn-ea"/>
                <a:cs typeface="+mn-cs"/>
                <a:hlinkClick r:id="rId5"/>
              </a:rPr>
              <a:t>Co-pay assistance programs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Patients with no insurance who are not eligible for Medicaid will continue to receive </a:t>
            </a:r>
            <a:r>
              <a:rPr lang="en-US" sz="1200" b="0" i="0" u="none" strike="noStrike" kern="1200" dirty="0" err="1">
                <a:solidFill>
                  <a:schemeClr val="tx1"/>
                </a:solidFill>
                <a:effectLst/>
                <a:latin typeface="+mn-lt"/>
                <a:ea typeface="+mn-ea"/>
                <a:cs typeface="+mn-cs"/>
              </a:rPr>
              <a:t>PrEP</a:t>
            </a:r>
            <a:r>
              <a:rPr lang="en-US" sz="1200" b="0" i="0" u="none" strike="noStrike" kern="1200" dirty="0">
                <a:solidFill>
                  <a:schemeClr val="tx1"/>
                </a:solidFill>
                <a:effectLst/>
                <a:latin typeface="+mn-lt"/>
                <a:ea typeface="+mn-ea"/>
                <a:cs typeface="+mn-cs"/>
              </a:rPr>
              <a:t> at no cost (if income requirements are met).</a:t>
            </a:r>
          </a:p>
          <a:p>
            <a:r>
              <a:rPr lang="en-US" sz="1200" b="0" i="0" u="none" strike="noStrike" kern="1200" dirty="0" err="1">
                <a:solidFill>
                  <a:schemeClr val="tx1"/>
                </a:solidFill>
                <a:effectLst/>
                <a:latin typeface="+mn-lt"/>
                <a:ea typeface="+mn-ea"/>
                <a:cs typeface="+mn-cs"/>
              </a:rPr>
              <a:t>PrEP</a:t>
            </a:r>
            <a:r>
              <a:rPr lang="en-US" sz="1200" b="0" i="0" u="none" strike="noStrike" kern="1200" dirty="0">
                <a:solidFill>
                  <a:schemeClr val="tx1"/>
                </a:solidFill>
                <a:effectLst/>
                <a:latin typeface="+mn-lt"/>
                <a:ea typeface="+mn-ea"/>
                <a:cs typeface="+mn-cs"/>
              </a:rPr>
              <a:t> navigators are available at most VDH partner sites.  Navigators can assist with any questions during this transition period.  They are also available to assist with enrollment into programs for financial help for </a:t>
            </a:r>
            <a:r>
              <a:rPr lang="en-US" sz="1200" b="0" i="0" u="none" strike="noStrike" kern="1200" dirty="0" err="1">
                <a:solidFill>
                  <a:schemeClr val="tx1"/>
                </a:solidFill>
                <a:effectLst/>
                <a:latin typeface="+mn-lt"/>
                <a:ea typeface="+mn-ea"/>
                <a:cs typeface="+mn-cs"/>
              </a:rPr>
              <a:t>PrEP</a:t>
            </a:r>
            <a:r>
              <a:rPr lang="en-US" sz="1200" b="0" i="0" u="none" strike="noStrike" kern="1200" dirty="0">
                <a:solidFill>
                  <a:schemeClr val="tx1"/>
                </a:solidFill>
                <a:effectLst/>
                <a:latin typeface="+mn-lt"/>
                <a:ea typeface="+mn-ea"/>
                <a:cs typeface="+mn-cs"/>
              </a:rPr>
              <a:t> services.  Find a </a:t>
            </a:r>
            <a:r>
              <a:rPr lang="en-US" sz="1200" b="0" i="0" u="none" strike="noStrike" kern="1200" dirty="0" err="1">
                <a:solidFill>
                  <a:schemeClr val="tx1"/>
                </a:solidFill>
                <a:effectLst/>
                <a:latin typeface="+mn-lt"/>
                <a:ea typeface="+mn-ea"/>
                <a:cs typeface="+mn-cs"/>
              </a:rPr>
              <a:t>PrEP</a:t>
            </a:r>
            <a:r>
              <a:rPr lang="en-US" sz="1200" b="0" i="0" u="none" strike="noStrike" kern="1200" dirty="0">
                <a:solidFill>
                  <a:schemeClr val="tx1"/>
                </a:solidFill>
                <a:effectLst/>
                <a:latin typeface="+mn-lt"/>
                <a:ea typeface="+mn-ea"/>
                <a:cs typeface="+mn-cs"/>
              </a:rPr>
              <a:t> clinic near using the locator below and ask if they have a navigator to assist you with your needs.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33</a:t>
            </a:fld>
            <a:endParaRPr lang="en-US"/>
          </a:p>
        </p:txBody>
      </p:sp>
    </p:spTree>
    <p:extLst>
      <p:ext uri="{BB962C8B-B14F-4D97-AF65-F5344CB8AC3E}">
        <p14:creationId xmlns:p14="http://schemas.microsoft.com/office/powerpoint/2010/main" val="3729217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err="1">
                <a:solidFill>
                  <a:schemeClr val="tx1"/>
                </a:solidFill>
                <a:effectLst/>
                <a:latin typeface="+mn-lt"/>
                <a:ea typeface="+mn-ea"/>
                <a:cs typeface="+mn-cs"/>
              </a:rPr>
              <a:t>nPEP</a:t>
            </a:r>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stands for non-occupational Post Exposure Prophylaxis.  As the term suggests, the goal of </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is to prevent HIV infection after you have been exposed to the virus.  Having condom-less sex or sharing a needle with a person known to have HIV, or unknown HIV status, or in the case of sexual assault are typical uses for </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It is important to know that the medications used for </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must be started within 72 hours after the incident occurred to be effective.</a:t>
            </a:r>
          </a:p>
          <a:p>
            <a:endParaRPr lang="en-US" dirty="0"/>
          </a:p>
          <a:p>
            <a:r>
              <a:rPr lang="en-US" dirty="0"/>
              <a:t>For the nurse this would be an occupational exposure so just “pep”.  You would also consider </a:t>
            </a:r>
            <a:r>
              <a:rPr lang="en-US" dirty="0" err="1"/>
              <a:t>nPEP</a:t>
            </a:r>
            <a:r>
              <a:rPr lang="en-US" dirty="0"/>
              <a:t> for victims of sexual assault</a:t>
            </a:r>
          </a:p>
          <a:p>
            <a:r>
              <a:rPr lang="en-US" dirty="0"/>
              <a:t>For MSM and bisexual males it is their sexual behavior not sexual orientation that would prompt </a:t>
            </a:r>
            <a:r>
              <a:rPr lang="en-US" dirty="0" err="1"/>
              <a:t>PrEP</a:t>
            </a:r>
            <a:r>
              <a:rPr lang="en-US" dirty="0"/>
              <a:t> use – you need more information about sexual practices</a:t>
            </a:r>
          </a:p>
          <a:p>
            <a:r>
              <a:rPr lang="en-US" dirty="0"/>
              <a:t>The college student with chlamydia is the most likely candidate as is having vagina or anal intercourse and STI in the last 6 months</a:t>
            </a:r>
          </a:p>
          <a:p>
            <a:endParaRPr lang="en-US" dirty="0"/>
          </a:p>
          <a:p>
            <a:r>
              <a:rPr lang="en-US" dirty="0"/>
              <a:t> </a:t>
            </a:r>
          </a:p>
        </p:txBody>
      </p:sp>
      <p:sp>
        <p:nvSpPr>
          <p:cNvPr id="4" name="Slide Number Placeholder 3"/>
          <p:cNvSpPr>
            <a:spLocks noGrp="1"/>
          </p:cNvSpPr>
          <p:nvPr>
            <p:ph type="sldNum" sz="quarter" idx="5"/>
          </p:nvPr>
        </p:nvSpPr>
        <p:spPr/>
        <p:txBody>
          <a:bodyPr/>
          <a:lstStyle/>
          <a:p>
            <a:fld id="{15B16CD5-CC03-9A4E-9DEE-118DECD4D05F}" type="slidenum">
              <a:rPr lang="en-US" smtClean="0"/>
              <a:t>34</a:t>
            </a:fld>
            <a:endParaRPr lang="en-US" dirty="0"/>
          </a:p>
        </p:txBody>
      </p:sp>
    </p:spTree>
    <p:extLst>
      <p:ext uri="{BB962C8B-B14F-4D97-AF65-F5344CB8AC3E}">
        <p14:creationId xmlns:p14="http://schemas.microsoft.com/office/powerpoint/2010/main" val="151061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prevention in general and </a:t>
            </a:r>
            <a:r>
              <a:rPr lang="en-US" dirty="0" err="1"/>
              <a:t>PrEP</a:t>
            </a:r>
            <a:r>
              <a:rPr lang="en-US" dirty="0"/>
              <a:t> has been part of broader public health campaign</a:t>
            </a:r>
          </a:p>
          <a:p>
            <a:r>
              <a:rPr lang="en-US" dirty="0"/>
              <a:t>As the provider you can promote safer safe practices and ask patients about their risks</a:t>
            </a:r>
          </a:p>
          <a:p>
            <a:r>
              <a:rPr lang="en-US" dirty="0"/>
              <a:t>After counseling the patient and get baseline labs there remains important long term </a:t>
            </a:r>
            <a:r>
              <a:rPr lang="en-US" dirty="0" err="1"/>
              <a:t>followup</a:t>
            </a:r>
            <a:r>
              <a:rPr lang="en-US" dirty="0"/>
              <a:t>  - a PCP office might order serial testing and f/u visits to make sure patient adhering</a:t>
            </a:r>
          </a:p>
          <a:p>
            <a:endParaRPr lang="en-US" dirty="0"/>
          </a:p>
          <a:p>
            <a:endParaRPr lang="en-US" dirty="0"/>
          </a:p>
          <a:p>
            <a:r>
              <a:rPr lang="en-US" sz="1200" b="1" i="0" u="none" strike="noStrike" kern="1200" dirty="0" err="1">
                <a:solidFill>
                  <a:schemeClr val="tx1"/>
                </a:solidFill>
                <a:effectLst/>
                <a:latin typeface="+mn-lt"/>
                <a:ea typeface="+mn-ea"/>
                <a:cs typeface="+mn-cs"/>
              </a:rPr>
              <a:t>nPEP</a:t>
            </a:r>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stands for non-occupational Post Exposure Prophylaxis.  As the term suggests, the goal of </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is to prevent HIV infection after you have been exposed to the virus.  Having condom-less sex or sharing a needle with a person known to have HIV, or unknown HIV status, or in the case of sexual assault are typical uses for </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It is important to know that the medications used for </a:t>
            </a:r>
            <a:r>
              <a:rPr lang="en-US" sz="1200" b="0" i="0" u="none" strike="noStrike" kern="1200" dirty="0" err="1">
                <a:solidFill>
                  <a:schemeClr val="tx1"/>
                </a:solidFill>
                <a:effectLst/>
                <a:latin typeface="+mn-lt"/>
                <a:ea typeface="+mn-ea"/>
                <a:cs typeface="+mn-cs"/>
              </a:rPr>
              <a:t>nPEP</a:t>
            </a:r>
            <a:r>
              <a:rPr lang="en-US" sz="1200" b="0" i="0" u="none" strike="noStrike" kern="1200" dirty="0">
                <a:solidFill>
                  <a:schemeClr val="tx1"/>
                </a:solidFill>
                <a:effectLst/>
                <a:latin typeface="+mn-lt"/>
                <a:ea typeface="+mn-ea"/>
                <a:cs typeface="+mn-cs"/>
              </a:rPr>
              <a:t> must be started within 72 hours after the incident occurred to be effective.</a:t>
            </a:r>
          </a:p>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35</a:t>
            </a:fld>
            <a:endParaRPr lang="en-US" dirty="0"/>
          </a:p>
        </p:txBody>
      </p:sp>
    </p:spTree>
    <p:extLst>
      <p:ext uri="{BB962C8B-B14F-4D97-AF65-F5344CB8AC3E}">
        <p14:creationId xmlns:p14="http://schemas.microsoft.com/office/powerpoint/2010/main" val="789837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Let’s move on to our last case, Beth.  (read slide)</a:t>
            </a:r>
          </a:p>
        </p:txBody>
      </p:sp>
      <p:sp>
        <p:nvSpPr>
          <p:cNvPr id="4" name="Slide Number Placeholder 3"/>
          <p:cNvSpPr>
            <a:spLocks noGrp="1"/>
          </p:cNvSpPr>
          <p:nvPr>
            <p:ph type="sldNum" sz="quarter" idx="5"/>
          </p:nvPr>
        </p:nvSpPr>
        <p:spPr/>
        <p:txBody>
          <a:bodyPr/>
          <a:lstStyle/>
          <a:p>
            <a:fld id="{15B16CD5-CC03-9A4E-9DEE-118DECD4D05F}" type="slidenum">
              <a:rPr lang="en-US" smtClean="0"/>
              <a:t>36</a:t>
            </a:fld>
            <a:endParaRPr lang="en-US"/>
          </a:p>
        </p:txBody>
      </p:sp>
    </p:spTree>
    <p:extLst>
      <p:ext uri="{BB962C8B-B14F-4D97-AF65-F5344CB8AC3E}">
        <p14:creationId xmlns:p14="http://schemas.microsoft.com/office/powerpoint/2010/main" val="3227265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When it comes to healthcare for women who have sex with women, a lot of myths need to be debunked.  They can and do get pregnant, they can and do get STIs, and they can and do get cervical cancer. </a:t>
            </a:r>
          </a:p>
          <a:p>
            <a:r>
              <a:rPr lang="en-US" dirty="0"/>
              <a:t>Therefore, they may need</a:t>
            </a:r>
            <a:r>
              <a:rPr lang="en-US" baseline="0" dirty="0"/>
              <a:t> prevention of unplanned pregnancies, assistance with planned pregnancies, HPV vaccinations, STI testing, and cancer screenings – including cervical cancer screening.</a:t>
            </a:r>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37</a:t>
            </a:fld>
            <a:endParaRPr lang="en-US"/>
          </a:p>
        </p:txBody>
      </p:sp>
    </p:spTree>
    <p:extLst>
      <p:ext uri="{BB962C8B-B14F-4D97-AF65-F5344CB8AC3E}">
        <p14:creationId xmlns:p14="http://schemas.microsoft.com/office/powerpoint/2010/main" val="2747685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Beth is 64, which could mean she’s a “young 64” doing </a:t>
            </a:r>
            <a:r>
              <a:rPr lang="en-US" dirty="0" err="1"/>
              <a:t>triathalons</a:t>
            </a:r>
            <a:r>
              <a:rPr lang="en-US" dirty="0"/>
              <a:t>, or that she’s an “old 64” on 19 medications and functionally disabled.  Let’s take a minute to talk about some challenges faced by LGBTQ patients as they age.</a:t>
            </a:r>
          </a:p>
        </p:txBody>
      </p:sp>
      <p:sp>
        <p:nvSpPr>
          <p:cNvPr id="4" name="Slide Number Placeholder 3"/>
          <p:cNvSpPr>
            <a:spLocks noGrp="1"/>
          </p:cNvSpPr>
          <p:nvPr>
            <p:ph type="sldNum" sz="quarter" idx="5"/>
          </p:nvPr>
        </p:nvSpPr>
        <p:spPr/>
        <p:txBody>
          <a:bodyPr/>
          <a:lstStyle/>
          <a:p>
            <a:fld id="{15B16CD5-CC03-9A4E-9DEE-118DECD4D05F}" type="slidenum">
              <a:rPr lang="en-US" smtClean="0"/>
              <a:t>38</a:t>
            </a:fld>
            <a:endParaRPr lang="en-US"/>
          </a:p>
        </p:txBody>
      </p:sp>
    </p:spTree>
    <p:extLst>
      <p:ext uri="{BB962C8B-B14F-4D97-AF65-F5344CB8AC3E}">
        <p14:creationId xmlns:p14="http://schemas.microsoft.com/office/powerpoint/2010/main" val="701153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CC: Last but not least, I want to take a moment to talk about intersex patients, because they have unique health needs, too.   (read slide)</a:t>
            </a:r>
          </a:p>
          <a:p>
            <a:pPr marL="171450" indent="-171450">
              <a:buFontTx/>
              <a:buChar char="-"/>
            </a:pPr>
            <a:endParaRPr lang="en-US" dirty="0"/>
          </a:p>
          <a:p>
            <a:pPr marL="0" indent="0">
              <a:buFontTx/>
              <a:buNone/>
            </a:pPr>
            <a:r>
              <a:rPr lang="en-US" dirty="0"/>
              <a:t>(If</a:t>
            </a:r>
            <a:r>
              <a:rPr lang="en-US" baseline="0" dirty="0"/>
              <a:t> there is time, go over the following examples): In my clinic, I have seen a</a:t>
            </a:r>
            <a:endParaRPr lang="en-US" dirty="0"/>
          </a:p>
          <a:p>
            <a:pPr marL="171450" indent="-171450">
              <a:buFontTx/>
              <a:buChar char="-"/>
            </a:pPr>
            <a:r>
              <a:rPr lang="en-US" dirty="0" err="1"/>
              <a:t>Klinefelter’s</a:t>
            </a:r>
            <a:r>
              <a:rPr lang="en-US" dirty="0"/>
              <a:t> patient (XXY)</a:t>
            </a:r>
          </a:p>
          <a:p>
            <a:pPr marL="171450" indent="-171450">
              <a:buFontTx/>
              <a:buChar char="-"/>
            </a:pPr>
            <a:r>
              <a:rPr lang="en-US" dirty="0"/>
              <a:t>Congenital adrenal hyperplasia patient (21 hydroxylase deficiency leads to overproduction of androgen precursors)</a:t>
            </a:r>
          </a:p>
          <a:p>
            <a:pPr marL="171450" indent="-171450">
              <a:buFontTx/>
              <a:buChar char="-"/>
            </a:pPr>
            <a:r>
              <a:rPr lang="en-US" dirty="0"/>
              <a:t>Partial androgen insensitivity patient (XY but abnormality in androgen receptor, leading to feminized appearance of external genitalia, despite presence of internal testes)</a:t>
            </a:r>
          </a:p>
          <a:p>
            <a:pPr marL="171450" indent="-171450">
              <a:buFontTx/>
              <a:buChar char="-"/>
            </a:pPr>
            <a:r>
              <a:rPr lang="en-US" dirty="0"/>
              <a:t>Ambiguous genitalia patient (unclear etiology)</a:t>
            </a:r>
          </a:p>
          <a:p>
            <a:pPr marL="171450" indent="-171450">
              <a:buFontTx/>
              <a:buChar char="-"/>
            </a:pPr>
            <a:endParaRPr lang="en-US" dirty="0"/>
          </a:p>
          <a:p>
            <a:pPr marL="171450" indent="-171450">
              <a:buFontTx/>
              <a:buChar char="-"/>
            </a:pPr>
            <a:r>
              <a:rPr lang="en-US" dirty="0"/>
              <a:t>Picture: supermodel Hanna Gaby </a:t>
            </a:r>
            <a:r>
              <a:rPr lang="en-US" dirty="0" err="1"/>
              <a:t>Odiele</a:t>
            </a:r>
            <a:r>
              <a:rPr lang="en-US" dirty="0"/>
              <a:t>, who has partial androgen insensitivity syndrome</a:t>
            </a:r>
          </a:p>
        </p:txBody>
      </p:sp>
      <p:sp>
        <p:nvSpPr>
          <p:cNvPr id="4" name="Slide Number Placeholder 3"/>
          <p:cNvSpPr>
            <a:spLocks noGrp="1"/>
          </p:cNvSpPr>
          <p:nvPr>
            <p:ph type="sldNum" sz="quarter" idx="5"/>
          </p:nvPr>
        </p:nvSpPr>
        <p:spPr/>
        <p:txBody>
          <a:bodyPr/>
          <a:lstStyle/>
          <a:p>
            <a:fld id="{15B16CD5-CC03-9A4E-9DEE-118DECD4D05F}" type="slidenum">
              <a:rPr lang="en-US" smtClean="0"/>
              <a:t>39</a:t>
            </a:fld>
            <a:endParaRPr lang="en-US"/>
          </a:p>
        </p:txBody>
      </p:sp>
    </p:spTree>
    <p:extLst>
      <p:ext uri="{BB962C8B-B14F-4D97-AF65-F5344CB8AC3E}">
        <p14:creationId xmlns:p14="http://schemas.microsoft.com/office/powerpoint/2010/main" val="47569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need to engagement your audience is present whether you are in person or virtual.    When possible we have tried to think about tools and techniques that are flexible and can be used across formats.</a:t>
            </a:r>
          </a:p>
          <a:p>
            <a:r>
              <a:rPr lang="en-US" baseline="0" dirty="0"/>
              <a:t>Of course some are better for different sized groups or different settings.</a:t>
            </a:r>
          </a:p>
          <a:p>
            <a:endParaRPr lang="en-US" baseline="0" dirty="0"/>
          </a:p>
          <a:p>
            <a:r>
              <a:rPr lang="en-US" baseline="0" dirty="0"/>
              <a:t>With a large group it can be intimidating to speak up in a classroom and this is true in the virtual “zoom” meeting</a:t>
            </a:r>
          </a:p>
          <a:p>
            <a:r>
              <a:rPr lang="en-US" baseline="0" dirty="0"/>
              <a:t>Raising your hand or typing in the chat are nice way for participants to “take turns” or ask follow up questions.   You may designate the chat for certain functions – like introductions “please share the institution were you teaching or your clinical practice </a:t>
            </a:r>
            <a:r>
              <a:rPr lang="en-US" baseline="0" dirty="0" err="1"/>
              <a:t>speciality</a:t>
            </a:r>
            <a:r>
              <a:rPr lang="en-US" baseline="0" dirty="0"/>
              <a:t>” or  “ put your questions in the chat for the </a:t>
            </a:r>
            <a:r>
              <a:rPr lang="en-US" baseline="0" dirty="0" err="1"/>
              <a:t>q&amp;A</a:t>
            </a:r>
            <a:r>
              <a:rPr lang="en-US" baseline="0" dirty="0"/>
              <a:t> at the end’</a:t>
            </a:r>
          </a:p>
          <a:p>
            <a:endParaRPr lang="en-US" baseline="0" dirty="0"/>
          </a:p>
          <a:p>
            <a:r>
              <a:rPr lang="en-US" baseline="0" dirty="0"/>
              <a:t>Annotate is a great function in zoom to getting students to engage – on a pathology slide “can you circle the nuclei with atypical appearance?”  or on a </a:t>
            </a:r>
            <a:r>
              <a:rPr lang="en-US" baseline="0" dirty="0" err="1"/>
              <a:t>xray</a:t>
            </a:r>
            <a:r>
              <a:rPr lang="en-US" baseline="0" dirty="0"/>
              <a:t> – “can you indicate the location of the fracture</a:t>
            </a:r>
          </a:p>
          <a:p>
            <a:endParaRPr lang="en-US" baseline="0" dirty="0"/>
          </a:p>
          <a:p>
            <a:r>
              <a:rPr lang="en-US" baseline="0" dirty="0"/>
              <a:t>NEXT slide for details:</a:t>
            </a:r>
          </a:p>
          <a:p>
            <a:r>
              <a:rPr lang="en-US" baseline="0" dirty="0"/>
              <a:t>Zoom polling or turning point polling are nice way to engage a larger group and assessment how the audience is doing with material – do you need to pause and reteach a concept</a:t>
            </a:r>
          </a:p>
        </p:txBody>
      </p:sp>
      <p:sp>
        <p:nvSpPr>
          <p:cNvPr id="4" name="Slide Number Placeholder 3"/>
          <p:cNvSpPr>
            <a:spLocks noGrp="1"/>
          </p:cNvSpPr>
          <p:nvPr>
            <p:ph type="sldNum" sz="quarter" idx="10"/>
          </p:nvPr>
        </p:nvSpPr>
        <p:spPr/>
        <p:txBody>
          <a:bodyPr/>
          <a:lstStyle/>
          <a:p>
            <a:fld id="{15B16CD5-CC03-9A4E-9DEE-118DECD4D05F}" type="slidenum">
              <a:rPr lang="en-US" smtClean="0"/>
              <a:t>4</a:t>
            </a:fld>
            <a:endParaRPr lang="en-US" dirty="0"/>
          </a:p>
        </p:txBody>
      </p:sp>
    </p:spTree>
    <p:extLst>
      <p:ext uri="{BB962C8B-B14F-4D97-AF65-F5344CB8AC3E}">
        <p14:creationId xmlns:p14="http://schemas.microsoft.com/office/powerpoint/2010/main" val="4068498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take a minute to share one of my new favorite resources for teaching health professions learners how to work with LGBTQ+ patients.  On this site, students play games in which they interact as health professionals with LGBTQ+ patients in four scenarios.  Each game takes 20 minutes to complete.  Not only is it fun and true to life, but rubrics with competencies and evaluation guidelines are included – making your job as a teacher super easy.</a:t>
            </a:r>
          </a:p>
          <a:p>
            <a:endParaRPr lang="en-US" dirty="0"/>
          </a:p>
          <a:p>
            <a:r>
              <a:rPr lang="en-US" dirty="0"/>
              <a:t>It includes</a:t>
            </a:r>
          </a:p>
        </p:txBody>
      </p:sp>
      <p:sp>
        <p:nvSpPr>
          <p:cNvPr id="4" name="Slide Number Placeholder 3"/>
          <p:cNvSpPr>
            <a:spLocks noGrp="1"/>
          </p:cNvSpPr>
          <p:nvPr>
            <p:ph type="sldNum" sz="quarter" idx="5"/>
          </p:nvPr>
        </p:nvSpPr>
        <p:spPr/>
        <p:txBody>
          <a:bodyPr/>
          <a:lstStyle/>
          <a:p>
            <a:fld id="{15B16CD5-CC03-9A4E-9DEE-118DECD4D05F}" type="slidenum">
              <a:rPr lang="en-US" smtClean="0"/>
              <a:t>40</a:t>
            </a:fld>
            <a:endParaRPr lang="en-US" dirty="0"/>
          </a:p>
        </p:txBody>
      </p:sp>
    </p:spTree>
    <p:extLst>
      <p:ext uri="{BB962C8B-B14F-4D97-AF65-F5344CB8AC3E}">
        <p14:creationId xmlns:p14="http://schemas.microsoft.com/office/powerpoint/2010/main" val="3604734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debrief</a:t>
            </a:r>
            <a:r>
              <a:rPr lang="en-US" baseline="0" dirty="0"/>
              <a:t> – offers check for reflection – works well for before and after and required RUBIC for evaluation</a:t>
            </a:r>
          </a:p>
          <a:p>
            <a:r>
              <a:rPr lang="en-US" baseline="0" dirty="0"/>
              <a:t>Can be combined with </a:t>
            </a:r>
            <a:r>
              <a:rPr lang="en-US" sz="1200" b="1" i="0" kern="1200" dirty="0">
                <a:solidFill>
                  <a:schemeClr val="tx1"/>
                </a:solidFill>
                <a:effectLst/>
                <a:latin typeface="+mn-lt"/>
                <a:ea typeface="+mn-ea"/>
                <a:cs typeface="+mn-cs"/>
              </a:rPr>
              <a:t>Asynchronous Online Debrief</a:t>
            </a:r>
            <a:r>
              <a:rPr lang="en-US" sz="1200" b="0" i="0" kern="1200" dirty="0">
                <a:solidFill>
                  <a:schemeClr val="tx1"/>
                </a:solidFill>
                <a:effectLst/>
                <a:latin typeface="+mn-lt"/>
                <a:ea typeface="+mn-ea"/>
                <a:cs typeface="+mn-cs"/>
              </a:rPr>
              <a:t> – using a discussion board platform where a participants post responses to reflective debriefing questions. Other participants and facilitators then respond to reflective postings</a:t>
            </a:r>
          </a:p>
          <a:p>
            <a:endParaRPr lang="en-US" dirty="0"/>
          </a:p>
        </p:txBody>
      </p:sp>
      <p:sp>
        <p:nvSpPr>
          <p:cNvPr id="4" name="Slide Number Placeholder 3"/>
          <p:cNvSpPr>
            <a:spLocks noGrp="1"/>
          </p:cNvSpPr>
          <p:nvPr>
            <p:ph type="sldNum" sz="quarter" idx="10"/>
          </p:nvPr>
        </p:nvSpPr>
        <p:spPr/>
        <p:txBody>
          <a:bodyPr/>
          <a:lstStyle/>
          <a:p>
            <a:fld id="{15B16CD5-CC03-9A4E-9DEE-118DECD4D05F}" type="slidenum">
              <a:rPr lang="en-US" smtClean="0"/>
              <a:t>41</a:t>
            </a:fld>
            <a:endParaRPr lang="en-US" dirty="0"/>
          </a:p>
        </p:txBody>
      </p:sp>
    </p:spTree>
    <p:extLst>
      <p:ext uri="{BB962C8B-B14F-4D97-AF65-F5344CB8AC3E}">
        <p14:creationId xmlns:p14="http://schemas.microsoft.com/office/powerpoint/2010/main" val="3468464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42</a:t>
            </a:fld>
            <a:endParaRPr lang="en-US" dirty="0"/>
          </a:p>
        </p:txBody>
      </p:sp>
    </p:spTree>
    <p:extLst>
      <p:ext uri="{BB962C8B-B14F-4D97-AF65-F5344CB8AC3E}">
        <p14:creationId xmlns:p14="http://schemas.microsoft.com/office/powerpoint/2010/main" val="3041911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We went through a lot of information today.  Here is a summary</a:t>
            </a:r>
            <a:r>
              <a:rPr lang="en-US" baseline="0" dirty="0"/>
              <a:t> slide with the key content points of this presentation.  I’ll skip reading them aloud right now because of time constraints.</a:t>
            </a:r>
            <a:endParaRPr lang="en-US" dirty="0"/>
          </a:p>
          <a:p>
            <a:endParaRPr lang="en-US" dirty="0"/>
          </a:p>
          <a:p>
            <a:r>
              <a:rPr lang="en-US" dirty="0"/>
              <a:t>about a medical case where a trans man’s pregnancy went unnoticed during an ER visit for abdominal pain, read the New England Journal article “The Power and Limits of Classification.”</a:t>
            </a:r>
          </a:p>
        </p:txBody>
      </p:sp>
      <p:sp>
        <p:nvSpPr>
          <p:cNvPr id="4" name="Slide Number Placeholder 3"/>
          <p:cNvSpPr>
            <a:spLocks noGrp="1"/>
          </p:cNvSpPr>
          <p:nvPr>
            <p:ph type="sldNum" sz="quarter" idx="5"/>
          </p:nvPr>
        </p:nvSpPr>
        <p:spPr/>
        <p:txBody>
          <a:bodyPr/>
          <a:lstStyle/>
          <a:p>
            <a:fld id="{15B16CD5-CC03-9A4E-9DEE-118DECD4D05F}" type="slidenum">
              <a:rPr lang="en-US" smtClean="0"/>
              <a:t>43</a:t>
            </a:fld>
            <a:endParaRPr lang="en-US"/>
          </a:p>
        </p:txBody>
      </p:sp>
    </p:spTree>
    <p:extLst>
      <p:ext uri="{BB962C8B-B14F-4D97-AF65-F5344CB8AC3E}">
        <p14:creationId xmlns:p14="http://schemas.microsoft.com/office/powerpoint/2010/main" val="349630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We covered a lot: today:</a:t>
            </a:r>
          </a:p>
          <a:p>
            <a:r>
              <a:rPr lang="en-US" dirty="0"/>
              <a:t>Before, during and after class activities</a:t>
            </a:r>
          </a:p>
          <a:p>
            <a:r>
              <a:rPr lang="en-US" dirty="0"/>
              <a:t>Large and small group activities</a:t>
            </a:r>
          </a:p>
          <a:p>
            <a:r>
              <a:rPr lang="en-US" dirty="0"/>
              <a:t>Virtual options for engagement </a:t>
            </a:r>
          </a:p>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44</a:t>
            </a:fld>
            <a:endParaRPr lang="en-US" dirty="0"/>
          </a:p>
        </p:txBody>
      </p:sp>
    </p:spTree>
    <p:extLst>
      <p:ext uri="{BB962C8B-B14F-4D97-AF65-F5344CB8AC3E}">
        <p14:creationId xmlns:p14="http://schemas.microsoft.com/office/powerpoint/2010/main" val="3324284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expect you to remember everything we talked about today in fine detail.  Here are what I think are the most valuable references for practitioners, and for their patients.  </a:t>
            </a:r>
          </a:p>
        </p:txBody>
      </p:sp>
      <p:sp>
        <p:nvSpPr>
          <p:cNvPr id="4" name="Slide Number Placeholder 3"/>
          <p:cNvSpPr>
            <a:spLocks noGrp="1"/>
          </p:cNvSpPr>
          <p:nvPr>
            <p:ph type="sldNum" sz="quarter" idx="5"/>
          </p:nvPr>
        </p:nvSpPr>
        <p:spPr/>
        <p:txBody>
          <a:bodyPr/>
          <a:lstStyle/>
          <a:p>
            <a:fld id="{15B16CD5-CC03-9A4E-9DEE-118DECD4D05F}" type="slidenum">
              <a:rPr lang="en-US" smtClean="0"/>
              <a:t>45</a:t>
            </a:fld>
            <a:endParaRPr lang="en-US"/>
          </a:p>
        </p:txBody>
      </p:sp>
    </p:spTree>
    <p:extLst>
      <p:ext uri="{BB962C8B-B14F-4D97-AF65-F5344CB8AC3E}">
        <p14:creationId xmlns:p14="http://schemas.microsoft.com/office/powerpoint/2010/main" val="31614337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46</a:t>
            </a:fld>
            <a:endParaRPr lang="en-US"/>
          </a:p>
        </p:txBody>
      </p:sp>
    </p:spTree>
    <p:extLst>
      <p:ext uri="{BB962C8B-B14F-4D97-AF65-F5344CB8AC3E}">
        <p14:creationId xmlns:p14="http://schemas.microsoft.com/office/powerpoint/2010/main" val="3480873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references for this presentation, in case you are interested.</a:t>
            </a:r>
          </a:p>
        </p:txBody>
      </p:sp>
      <p:sp>
        <p:nvSpPr>
          <p:cNvPr id="4" name="Slide Number Placeholder 3"/>
          <p:cNvSpPr>
            <a:spLocks noGrp="1"/>
          </p:cNvSpPr>
          <p:nvPr>
            <p:ph type="sldNum" sz="quarter" idx="5"/>
          </p:nvPr>
        </p:nvSpPr>
        <p:spPr/>
        <p:txBody>
          <a:bodyPr/>
          <a:lstStyle/>
          <a:p>
            <a:fld id="{15B16CD5-CC03-9A4E-9DEE-118DECD4D05F}" type="slidenum">
              <a:rPr lang="en-US" smtClean="0"/>
              <a:t>48</a:t>
            </a:fld>
            <a:endParaRPr lang="en-US"/>
          </a:p>
        </p:txBody>
      </p:sp>
    </p:spTree>
    <p:extLst>
      <p:ext uri="{BB962C8B-B14F-4D97-AF65-F5344CB8AC3E}">
        <p14:creationId xmlns:p14="http://schemas.microsoft.com/office/powerpoint/2010/main" val="2650871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49</a:t>
            </a:fld>
            <a:endParaRPr lang="en-US"/>
          </a:p>
        </p:txBody>
      </p:sp>
    </p:spTree>
    <p:extLst>
      <p:ext uri="{BB962C8B-B14F-4D97-AF65-F5344CB8AC3E}">
        <p14:creationId xmlns:p14="http://schemas.microsoft.com/office/powerpoint/2010/main" val="3709589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Thank you very much for your time and attention.  If you have any questions, feel free to email me Catherine Casey at cc5ds@virginia.edu or Dana Redick at dlr6b@virginia.edu</a:t>
            </a:r>
          </a:p>
        </p:txBody>
      </p:sp>
      <p:sp>
        <p:nvSpPr>
          <p:cNvPr id="4" name="Slide Number Placeholder 3"/>
          <p:cNvSpPr>
            <a:spLocks noGrp="1"/>
          </p:cNvSpPr>
          <p:nvPr>
            <p:ph type="sldNum" sz="quarter" idx="5"/>
          </p:nvPr>
        </p:nvSpPr>
        <p:spPr/>
        <p:txBody>
          <a:bodyPr/>
          <a:lstStyle/>
          <a:p>
            <a:fld id="{15B16CD5-CC03-9A4E-9DEE-118DECD4D05F}" type="slidenum">
              <a:rPr lang="en-US" smtClean="0"/>
              <a:t>50</a:t>
            </a:fld>
            <a:endParaRPr lang="en-US"/>
          </a:p>
        </p:txBody>
      </p:sp>
    </p:spTree>
    <p:extLst>
      <p:ext uri="{BB962C8B-B14F-4D97-AF65-F5344CB8AC3E}">
        <p14:creationId xmlns:p14="http://schemas.microsoft.com/office/powerpoint/2010/main" val="282288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poll question need to be build in advance (Ashley can you LAUNCH the poll question thanks)</a:t>
            </a:r>
          </a:p>
          <a:p>
            <a:endParaRPr lang="en-US" dirty="0"/>
          </a:p>
          <a:p>
            <a:r>
              <a:rPr lang="en-US" dirty="0"/>
              <a:t>Zoom polling:</a:t>
            </a:r>
          </a:p>
          <a:p>
            <a:r>
              <a:rPr lang="en-US" dirty="0"/>
              <a:t>Ask about prior experiences with and comfort in providing care to LGBTQ patients – </a:t>
            </a:r>
          </a:p>
          <a:p>
            <a:pPr marL="228600" indent="-228600">
              <a:buAutoNum type="alphaLcParenR"/>
            </a:pPr>
            <a:r>
              <a:rPr lang="en-US" dirty="0"/>
              <a:t>No professional experience and/or Not comfortable</a:t>
            </a:r>
          </a:p>
          <a:p>
            <a:pPr marL="228600" indent="-228600">
              <a:buAutoNum type="alphaLcParenR"/>
            </a:pPr>
            <a:r>
              <a:rPr lang="en-US" dirty="0"/>
              <a:t>Rare professional experience and/or Minimal comfort</a:t>
            </a:r>
          </a:p>
          <a:p>
            <a:pPr marL="228600" indent="-228600">
              <a:buAutoNum type="alphaLcParenR"/>
            </a:pPr>
            <a:r>
              <a:rPr lang="en-US" dirty="0"/>
              <a:t>Some professional experience and/or Some comfort </a:t>
            </a:r>
          </a:p>
          <a:p>
            <a:pPr marL="228600" indent="-228600">
              <a:buAutoNum type="alphaLcParenR"/>
            </a:pPr>
            <a:r>
              <a:rPr lang="en-US" dirty="0"/>
              <a:t>Moderate professional experience and/or Moderate comfort</a:t>
            </a:r>
          </a:p>
          <a:p>
            <a:pPr marL="228600" indent="-228600">
              <a:buAutoNum type="alphaLcParenR"/>
            </a:pPr>
            <a:r>
              <a:rPr lang="en-US" dirty="0"/>
              <a:t>Significant experience and/or Very comfortable</a:t>
            </a:r>
          </a:p>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5</a:t>
            </a:fld>
            <a:endParaRPr lang="en-US" dirty="0"/>
          </a:p>
        </p:txBody>
      </p:sp>
    </p:spTree>
    <p:extLst>
      <p:ext uri="{BB962C8B-B14F-4D97-AF65-F5344CB8AC3E}">
        <p14:creationId xmlns:p14="http://schemas.microsoft.com/office/powerpoint/2010/main" val="324827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job  - on the Quiz – now let’s review some content as a large group</a:t>
            </a:r>
          </a:p>
          <a:p>
            <a:endParaRPr lang="en-US" dirty="0"/>
          </a:p>
          <a:p>
            <a:r>
              <a:rPr lang="en-US" dirty="0"/>
              <a:t>CC: Lesbian refers to women who are attracted to women.</a:t>
            </a:r>
          </a:p>
          <a:p>
            <a:r>
              <a:rPr lang="en-US" dirty="0"/>
              <a:t>Gay</a:t>
            </a:r>
            <a:r>
              <a:rPr lang="en-US" baseline="0" dirty="0"/>
              <a:t> usually refers to men who are attracted to men, though sometimes women will refer to themselves as gay.</a:t>
            </a:r>
          </a:p>
          <a:p>
            <a:r>
              <a:rPr lang="en-US" baseline="0" dirty="0"/>
              <a:t>Bisexual refers to people attracted to either men or women.  However, many bisexual people will say they are attracted to trans people too.</a:t>
            </a:r>
          </a:p>
          <a:p>
            <a:r>
              <a:rPr lang="en-US" baseline="0" dirty="0"/>
              <a:t>Transgender refers to people whose gender identity (male, female, or </a:t>
            </a:r>
            <a:r>
              <a:rPr lang="en-US" baseline="0" dirty="0" err="1"/>
              <a:t>nonbinary</a:t>
            </a:r>
            <a:r>
              <a:rPr lang="en-US" baseline="0" dirty="0"/>
              <a:t>) is different from the sex they were assigned at birth.</a:t>
            </a:r>
          </a:p>
          <a:p>
            <a:r>
              <a:rPr lang="en-US" baseline="0" dirty="0"/>
              <a:t>Queer is term that used to be disparaging but has been re-appropriated by the LGBTQ community.  Younger patients will frequently refer to themselves as queer, while older patients may have bad experiences with this term.  Queer is an umbrella term that can cover any of these identities.</a:t>
            </a:r>
          </a:p>
          <a:p>
            <a:r>
              <a:rPr lang="en-US" baseline="0" dirty="0"/>
              <a:t>Questioning refers to someone who is exploring their gender identity and/or sexual orientation.</a:t>
            </a:r>
          </a:p>
          <a:p>
            <a:r>
              <a:rPr lang="en-US" baseline="0" dirty="0"/>
              <a:t>Intersex refers to someone born with a medical condition where they are not standard “male” or “female,” but rather somewhere in between.  People can have internal genitalia that are different from their external genitalia, for instance.  Intersex conditions are much more common than once thought.</a:t>
            </a:r>
          </a:p>
          <a:p>
            <a:r>
              <a:rPr lang="en-US" baseline="0" dirty="0"/>
              <a:t>Asexual refers to people who do not have interest in sex and are not sexually attracted to others.</a:t>
            </a:r>
          </a:p>
          <a:p>
            <a:r>
              <a:rPr lang="en-US" baseline="0" dirty="0"/>
              <a:t>Finally, Allies are people who do not identify as LGBTQ+, but support and advocate for LGBTQ+ people.</a:t>
            </a:r>
          </a:p>
          <a:p>
            <a:r>
              <a:rPr lang="en-US" baseline="0" dirty="0"/>
              <a:t>One important thing to remember about all these terms is that identity does not equal behavior.  For instance, there are men married to women who also sleep with men and do not consider themselves gay or bisexual.  There are also gay men in monogamous relationships who are at very low risk for HIV.</a:t>
            </a:r>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6</a:t>
            </a:fld>
            <a:endParaRPr lang="en-US" dirty="0"/>
          </a:p>
        </p:txBody>
      </p:sp>
    </p:spTree>
    <p:extLst>
      <p:ext uri="{BB962C8B-B14F-4D97-AF65-F5344CB8AC3E}">
        <p14:creationId xmlns:p14="http://schemas.microsoft.com/office/powerpoint/2010/main" val="212581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The Gender Unicorn is a nice visual that can help learners understand</a:t>
            </a:r>
            <a:r>
              <a:rPr lang="en-US" baseline="0" dirty="0"/>
              <a:t> the differences between sexual orientation, gender identity, sex assigned at birth, and gender expression.</a:t>
            </a:r>
          </a:p>
          <a:p>
            <a:r>
              <a:rPr lang="en-US" baseline="0" dirty="0"/>
              <a:t>Gender identity is the gender you identify as – it can be male, female, a little bit of both, or other.  </a:t>
            </a:r>
          </a:p>
          <a:p>
            <a:r>
              <a:rPr lang="en-US" baseline="0" dirty="0"/>
              <a:t>Gender Expression is how you express your gender – whether it’s the clothes you wear, how you style your hair, the way you talk, or even your occupation.  Gender expression has NOTHING to do with gender identity.  For example, a woman can think of herself as a woman, but have short hair, wear pants, or work in a field that is traditionally male.</a:t>
            </a:r>
          </a:p>
          <a:p>
            <a:r>
              <a:rPr lang="en-US" baseline="0" dirty="0"/>
              <a:t>Sex assigned at birth is the sex the doctor said you were when you were born.  Usually this is based on looking at the external genitalia.  As we discussed with intersex patients, this is not 100% accurate, as internal genitalia, chromosomes and hormones may not match external genitalia.</a:t>
            </a:r>
          </a:p>
          <a:p>
            <a:r>
              <a:rPr lang="en-US" baseline="0" dirty="0"/>
              <a:t>The most important part of this slide is understanding that who someone is attracted to – physically, or emotionally – has NOTHING to do with the gender people identify with.  For instance, a trans man could be attracted to men, women, or both.  You can’t assume from someone’s gender identity who they’re attracted to, or who they are sexually active with.</a:t>
            </a:r>
            <a:endParaRPr lang="en-US" dirty="0"/>
          </a:p>
          <a:p>
            <a:endParaRPr lang="en-US" dirty="0"/>
          </a:p>
          <a:p>
            <a:r>
              <a:rPr lang="en-US" dirty="0"/>
              <a:t>Here – large group discussion </a:t>
            </a:r>
          </a:p>
          <a:p>
            <a:endParaRPr lang="en-US" dirty="0"/>
          </a:p>
          <a:p>
            <a:r>
              <a:rPr lang="en-US" dirty="0"/>
              <a:t>Large group activity – everyone “rename” ourself on the virtual meeting to include your preferred pronouns</a:t>
            </a:r>
          </a:p>
          <a:p>
            <a:endParaRPr lang="en-US" dirty="0"/>
          </a:p>
          <a:p>
            <a:r>
              <a:rPr lang="en-US" dirty="0"/>
              <a:t>While folks working on this does any have questions?</a:t>
            </a:r>
          </a:p>
          <a:p>
            <a:endParaRPr lang="en-US" dirty="0"/>
          </a:p>
          <a:p>
            <a:r>
              <a:rPr lang="en-US" dirty="0"/>
              <a:t>(Now 15-20 minutes into session – great chance to pause and ask for questions?)</a:t>
            </a:r>
          </a:p>
        </p:txBody>
      </p:sp>
      <p:sp>
        <p:nvSpPr>
          <p:cNvPr id="4" name="Slide Number Placeholder 3"/>
          <p:cNvSpPr>
            <a:spLocks noGrp="1"/>
          </p:cNvSpPr>
          <p:nvPr>
            <p:ph type="sldNum" sz="quarter" idx="5"/>
          </p:nvPr>
        </p:nvSpPr>
        <p:spPr/>
        <p:txBody>
          <a:bodyPr/>
          <a:lstStyle/>
          <a:p>
            <a:fld id="{15B16CD5-CC03-9A4E-9DEE-118DECD4D05F}" type="slidenum">
              <a:rPr lang="en-US" smtClean="0"/>
              <a:t>7</a:t>
            </a:fld>
            <a:endParaRPr lang="en-US" dirty="0"/>
          </a:p>
        </p:txBody>
      </p:sp>
    </p:spTree>
    <p:extLst>
      <p:ext uri="{BB962C8B-B14F-4D97-AF65-F5344CB8AC3E}">
        <p14:creationId xmlns:p14="http://schemas.microsoft.com/office/powerpoint/2010/main" val="138340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DR</a:t>
            </a:r>
          </a:p>
          <a:p>
            <a:pPr marL="0" indent="0">
              <a:buNone/>
            </a:pPr>
            <a:r>
              <a:rPr lang="en-US" dirty="0"/>
              <a:t>“Gamification</a:t>
            </a:r>
            <a:r>
              <a:rPr lang="en-US" baseline="0" dirty="0"/>
              <a:t>” – fun and competition can drive learning</a:t>
            </a:r>
          </a:p>
          <a:p>
            <a:pPr marL="0" indent="0">
              <a:buNone/>
            </a:pPr>
            <a:r>
              <a:rPr lang="en-US" baseline="0" dirty="0"/>
              <a:t>I am going to take the screen sharing from Dr. Casey and put up the Kahoot – you should see pin to enter</a:t>
            </a:r>
          </a:p>
          <a:p>
            <a:pPr marL="0" indent="0">
              <a:buNone/>
            </a:pPr>
            <a:endParaRPr lang="en-US" baseline="0" dirty="0"/>
          </a:p>
          <a:p>
            <a:pPr marL="0" indent="0">
              <a:buNone/>
            </a:pPr>
            <a:r>
              <a:rPr lang="en-US" baseline="0" dirty="0"/>
              <a:t>Other online products: </a:t>
            </a:r>
            <a:r>
              <a:rPr lang="en-US" baseline="0" dirty="0" err="1"/>
              <a:t>quizlet</a:t>
            </a:r>
            <a:r>
              <a:rPr lang="en-US" baseline="0" dirty="0"/>
              <a:t>, Qualtrics</a:t>
            </a:r>
          </a:p>
          <a:p>
            <a:pPr marL="0" indent="0">
              <a:buNone/>
            </a:pPr>
            <a:r>
              <a:rPr lang="en-US" baseline="0" dirty="0"/>
              <a:t>Best advice find one and get good at it.</a:t>
            </a:r>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8</a:t>
            </a:fld>
            <a:endParaRPr lang="en-US" dirty="0"/>
          </a:p>
        </p:txBody>
      </p:sp>
    </p:spTree>
    <p:extLst>
      <p:ext uri="{BB962C8B-B14F-4D97-AF65-F5344CB8AC3E}">
        <p14:creationId xmlns:p14="http://schemas.microsoft.com/office/powerpoint/2010/main" val="1303729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DR:Adult</a:t>
            </a:r>
            <a:r>
              <a:rPr lang="en-US" dirty="0"/>
              <a:t> learner may come with very different level of knowledge and experiences – teachers need to adjust methods/techniques to meet all levels</a:t>
            </a:r>
          </a:p>
          <a:p>
            <a:endParaRPr lang="en-US" dirty="0"/>
          </a:p>
          <a:p>
            <a:r>
              <a:rPr lang="en-US" dirty="0"/>
              <a:t>Most of you are familiar with turning point or other audience response options (so called “clicker questions”) – in a large group it is a great way to see if audience is “getting” the content – if not you can reinforce/repeat and if they are you can move ahead at a faster pace.</a:t>
            </a:r>
          </a:p>
          <a:p>
            <a:endParaRPr lang="en-US" dirty="0"/>
          </a:p>
          <a:p>
            <a:endParaRPr lang="en-US" dirty="0"/>
          </a:p>
        </p:txBody>
      </p:sp>
      <p:sp>
        <p:nvSpPr>
          <p:cNvPr id="4" name="Slide Number Placeholder 3"/>
          <p:cNvSpPr>
            <a:spLocks noGrp="1"/>
          </p:cNvSpPr>
          <p:nvPr>
            <p:ph type="sldNum" sz="quarter" idx="5"/>
          </p:nvPr>
        </p:nvSpPr>
        <p:spPr/>
        <p:txBody>
          <a:bodyPr/>
          <a:lstStyle/>
          <a:p>
            <a:fld id="{15B16CD5-CC03-9A4E-9DEE-118DECD4D05F}" type="slidenum">
              <a:rPr lang="en-US" smtClean="0"/>
              <a:t>9</a:t>
            </a:fld>
            <a:endParaRPr lang="en-US" dirty="0"/>
          </a:p>
        </p:txBody>
      </p:sp>
    </p:spTree>
    <p:extLst>
      <p:ext uri="{BB962C8B-B14F-4D97-AF65-F5344CB8AC3E}">
        <p14:creationId xmlns:p14="http://schemas.microsoft.com/office/powerpoint/2010/main" val="2530414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736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045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5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973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7311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560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3238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703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315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819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506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09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16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122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799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9235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5444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61BEF0D-F0BB-DE4B-95CE-6DB70DBA9567}" type="datetimeFigureOut">
              <a:rPr lang="en-US" smtClean="0"/>
              <a:pPr/>
              <a:t>1/10/22</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659511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3eDKf3PFR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hyperlink" Target="https://www.theguardian.com/society/2016/jun/20/transgender-dad-breastfeeding-pregnancy-trevor-macdonald#img-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www.google.com/imgres?imgurl=https%3A%2F%2Fi.insider.com%2F5f186cb5f0f4192cd6278fac%3Fwidth%3D700&amp;imgrefurl=https%3A%2F%2Fwww.insider.com%2Fmy-pregnant-husband-shows-pregnancy-birth-for-transgender-men-2020-7&amp;tbnid=mtMpK9m82rSx8M&amp;vet=12ahUKEwi_kO6Aoaj1AhX3rHIEHWIZDdwQMygIegUIARCSAQ..i&amp;docid=bVPnqa1VPrsYFM&amp;w=700&amp;h=525&amp;itg=1&amp;q=black%20trans%20couple%20pregnant&amp;client=safari&amp;ved=2ahUKEwi_kO6Aoaj1AhX3rHIEHWIZDdwQMygIegUIARCSAQ" TargetMode="Externa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std/life-stages-populations/msm.ht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cdc.gov/std/life-stages-populations/adolescents-tech.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uhs.umich.edu/files/uhs/field/image/condom.jp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can-sim.ca/games/courses/sogi-nursing-certification/lessons/game-links-4/"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sageusa.org/" TargetMode="External"/><Relationship Id="rId3" Type="http://schemas.openxmlformats.org/officeDocument/2006/relationships/hyperlink" Target="https://transcare.ucsf.edu/guidelines" TargetMode="External"/><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translifeline.org/" TargetMode="External"/><Relationship Id="rId5" Type="http://schemas.openxmlformats.org/officeDocument/2006/relationships/image" Target="../media/image40.jpeg"/><Relationship Id="rId4" Type="http://schemas.openxmlformats.org/officeDocument/2006/relationships/hyperlink" Target="http://www.sageusa.org/" TargetMode="External"/><Relationship Id="rId9"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hyperlink" Target="http://www.thehotline.org/resources/victims-and-survivor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mailto:info@shelterforhelpinemergency.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illiamsinstitute.law.ucla.edu/wp-content/uploads/Gates-How-Many-People-LGBT-Apr-2011.pdf" TargetMode="External"/><Relationship Id="rId3" Type="http://schemas.openxmlformats.org/officeDocument/2006/relationships/hyperlink" Target="http://www.lgbthealtheducation.org/wp-content/uploads/Building-PCMH-for-LGBT-Patients-and-Families.pdf" TargetMode="External"/><Relationship Id="rId7" Type="http://schemas.openxmlformats.org/officeDocument/2006/relationships/hyperlink" Target="https://www.cdc.gov/hiv/pdf/prepguidelines2014.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aidsmap.com/Second-case-report-of-PrEP-failure-due-to-drug-resistant-virus/page/3093327/" TargetMode="External"/><Relationship Id="rId5" Type="http://schemas.openxmlformats.org/officeDocument/2006/relationships/hyperlink" Target="http://www.aidsmap.com/Almost-certain-case-of-PrEP-failure-due-to-drug-resistance-reported-at-CROI-2016/page/3039748/" TargetMode="External"/><Relationship Id="rId10" Type="http://schemas.openxmlformats.org/officeDocument/2006/relationships/hyperlink" Target="http://www.thetaskforce.org/static_html/downloads/reports/reports/ntds_full.pdf" TargetMode="External"/><Relationship Id="rId4" Type="http://schemas.openxmlformats.org/officeDocument/2006/relationships/hyperlink" Target="https://www.aamc.org/initiatives/diversity/460724/thenutsandbolts.html" TargetMode="External"/><Relationship Id="rId9" Type="http://schemas.openxmlformats.org/officeDocument/2006/relationships/hyperlink" Target="http://www.one-colorado.org/wp-content/uploads/2012/01/OneColorado_HealthSurveyResults.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violenceprevention/pdf/nisvs_sofindings.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aamc.org/initiatives/diversity/470844/dprevstratforlgbtpersonsp2.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27E6-30DC-6B42-96FC-3424EB103155}"/>
              </a:ext>
            </a:extLst>
          </p:cNvPr>
          <p:cNvSpPr>
            <a:spLocks noGrp="1"/>
          </p:cNvSpPr>
          <p:nvPr>
            <p:ph type="ctrTitle"/>
          </p:nvPr>
        </p:nvSpPr>
        <p:spPr>
          <a:xfrm>
            <a:off x="1344474" y="695594"/>
            <a:ext cx="9503052" cy="2677648"/>
          </a:xfrm>
        </p:spPr>
        <p:txBody>
          <a:bodyPr>
            <a:normAutofit/>
          </a:bodyPr>
          <a:lstStyle/>
          <a:p>
            <a:r>
              <a:rPr lang="en-US" sz="2800" b="1" i="1" dirty="0">
                <a:solidFill>
                  <a:srgbClr val="FFFF00"/>
                </a:solidFill>
              </a:rPr>
              <a:t>From the Basics to Latest Updates: </a:t>
            </a:r>
            <a:br>
              <a:rPr lang="en-US" b="1" dirty="0"/>
            </a:br>
            <a:r>
              <a:rPr lang="en-US" dirty="0"/>
              <a:t>Teaching LGBTQ+ Health to Health Professional Students</a:t>
            </a:r>
          </a:p>
        </p:txBody>
      </p:sp>
      <p:sp>
        <p:nvSpPr>
          <p:cNvPr id="3" name="Subtitle 2">
            <a:extLst>
              <a:ext uri="{FF2B5EF4-FFF2-40B4-BE49-F238E27FC236}">
                <a16:creationId xmlns:a16="http://schemas.microsoft.com/office/drawing/2014/main" id="{571F2626-FB4C-BA4C-8129-6FE605DB1D6B}"/>
              </a:ext>
            </a:extLst>
          </p:cNvPr>
          <p:cNvSpPr>
            <a:spLocks noGrp="1"/>
          </p:cNvSpPr>
          <p:nvPr>
            <p:ph type="subTitle" idx="1"/>
          </p:nvPr>
        </p:nvSpPr>
        <p:spPr>
          <a:xfrm>
            <a:off x="1683171" y="5641707"/>
            <a:ext cx="8825658" cy="861420"/>
          </a:xfrm>
        </p:spPr>
        <p:txBody>
          <a:bodyPr>
            <a:normAutofit/>
          </a:bodyPr>
          <a:lstStyle/>
          <a:p>
            <a:pPr algn="ctr"/>
            <a:r>
              <a:rPr lang="en-US" sz="2800" b="1" dirty="0"/>
              <a:t>Catherine Casey, MD and Dana </a:t>
            </a:r>
            <a:r>
              <a:rPr lang="en-US" sz="2800" b="1" dirty="0" err="1"/>
              <a:t>redick</a:t>
            </a:r>
            <a:r>
              <a:rPr lang="en-US" sz="2800" b="1" dirty="0"/>
              <a:t>, MD</a:t>
            </a:r>
          </a:p>
        </p:txBody>
      </p:sp>
      <p:sp>
        <p:nvSpPr>
          <p:cNvPr id="4" name="Rectangle 1">
            <a:extLst>
              <a:ext uri="{FF2B5EF4-FFF2-40B4-BE49-F238E27FC236}">
                <a16:creationId xmlns:a16="http://schemas.microsoft.com/office/drawing/2014/main" id="{7C000F02-D541-D14E-98C5-EC3F156855FE}"/>
              </a:ext>
            </a:extLst>
          </p:cNvPr>
          <p:cNvSpPr>
            <a:spLocks noChangeArrowheads="1"/>
          </p:cNvSpPr>
          <p:nvPr/>
        </p:nvSpPr>
        <p:spPr bwMode="auto">
          <a:xfrm flipV="1">
            <a:off x="8244590" y="2563941"/>
            <a:ext cx="7255239"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9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Dr. Casey follows best practices for LGBTQ health with rainbows and safe space signs">
            <a:extLst>
              <a:ext uri="{FF2B5EF4-FFF2-40B4-BE49-F238E27FC236}">
                <a16:creationId xmlns:a16="http://schemas.microsoft.com/office/drawing/2014/main" id="{0E97FC75-1977-BD4F-BE96-89503DA6F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904" y="3533091"/>
            <a:ext cx="3037099" cy="2108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D5B5AC-DBAE-CC4C-AAFF-968A1278E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502" y="3533091"/>
            <a:ext cx="2983042" cy="210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71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DF61-D42F-F647-BCA4-23D6FA094C0E}"/>
              </a:ext>
            </a:extLst>
          </p:cNvPr>
          <p:cNvSpPr>
            <a:spLocks noGrp="1"/>
          </p:cNvSpPr>
          <p:nvPr>
            <p:ph type="title"/>
          </p:nvPr>
        </p:nvSpPr>
        <p:spPr/>
        <p:txBody>
          <a:bodyPr/>
          <a:lstStyle/>
          <a:p>
            <a:r>
              <a:rPr lang="en-US" dirty="0"/>
              <a:t>Next:  Narratives and Cases</a:t>
            </a:r>
          </a:p>
        </p:txBody>
      </p:sp>
      <p:sp>
        <p:nvSpPr>
          <p:cNvPr id="3" name="Content Placeholder 2">
            <a:extLst>
              <a:ext uri="{FF2B5EF4-FFF2-40B4-BE49-F238E27FC236}">
                <a16:creationId xmlns:a16="http://schemas.microsoft.com/office/drawing/2014/main" id="{71C50C51-54AB-204C-AF3F-7141C6F47256}"/>
              </a:ext>
            </a:extLst>
          </p:cNvPr>
          <p:cNvSpPr>
            <a:spLocks noGrp="1"/>
          </p:cNvSpPr>
          <p:nvPr>
            <p:ph idx="1"/>
          </p:nvPr>
        </p:nvSpPr>
        <p:spPr/>
        <p:txBody>
          <a:bodyPr>
            <a:normAutofit fontScale="92500" lnSpcReduction="10000"/>
          </a:bodyPr>
          <a:lstStyle/>
          <a:p>
            <a:r>
              <a:rPr lang="en-US" sz="2800" u="sng" dirty="0"/>
              <a:t>Watch and Listen to the Trans Clinical Experience</a:t>
            </a:r>
            <a:r>
              <a:rPr lang="en-US" sz="2800" dirty="0"/>
              <a:t>: Vanessa Goes to the Doctor</a:t>
            </a:r>
          </a:p>
          <a:p>
            <a:r>
              <a:rPr lang="en-US" sz="2800" u="sng" dirty="0"/>
              <a:t>Practice your Language</a:t>
            </a:r>
            <a:r>
              <a:rPr lang="en-US" sz="2800" dirty="0"/>
              <a:t>: for taking a social History from LGBTQ+ patients, and doing a physical on transgender/nonbinary patients</a:t>
            </a:r>
          </a:p>
          <a:p>
            <a:r>
              <a:rPr lang="en-US" sz="2800" u="sng" dirty="0"/>
              <a:t>Review LGBTQ+ medicine</a:t>
            </a:r>
            <a:r>
              <a:rPr lang="en-US" sz="2800" dirty="0"/>
              <a:t>: by working through four patient cases highlighting health disparities, prevention, treatment, and local resources</a:t>
            </a:r>
          </a:p>
          <a:p>
            <a:pPr marL="0" indent="0">
              <a:buNone/>
            </a:pPr>
            <a:endParaRPr lang="en-US" dirty="0"/>
          </a:p>
        </p:txBody>
      </p:sp>
    </p:spTree>
    <p:extLst>
      <p:ext uri="{BB962C8B-B14F-4D97-AF65-F5344CB8AC3E}">
        <p14:creationId xmlns:p14="http://schemas.microsoft.com/office/powerpoint/2010/main" val="2782767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9C98B-F518-3F4E-8369-3B9E16CA4924}"/>
              </a:ext>
            </a:extLst>
          </p:cNvPr>
          <p:cNvSpPr>
            <a:spLocks noGrp="1"/>
          </p:cNvSpPr>
          <p:nvPr>
            <p:ph type="title"/>
          </p:nvPr>
        </p:nvSpPr>
        <p:spPr/>
        <p:txBody>
          <a:bodyPr/>
          <a:lstStyle/>
          <a:p>
            <a:r>
              <a:rPr lang="en-US" dirty="0"/>
              <a:t>Case Presentation: Narrative</a:t>
            </a:r>
          </a:p>
        </p:txBody>
      </p:sp>
      <p:sp>
        <p:nvSpPr>
          <p:cNvPr id="3" name="Content Placeholder 2">
            <a:extLst>
              <a:ext uri="{FF2B5EF4-FFF2-40B4-BE49-F238E27FC236}">
                <a16:creationId xmlns:a16="http://schemas.microsoft.com/office/drawing/2014/main" id="{F4B5397C-4E58-8E4E-9318-FA506727449E}"/>
              </a:ext>
            </a:extLst>
          </p:cNvPr>
          <p:cNvSpPr>
            <a:spLocks noGrp="1"/>
          </p:cNvSpPr>
          <p:nvPr>
            <p:ph idx="1"/>
          </p:nvPr>
        </p:nvSpPr>
        <p:spPr>
          <a:xfrm>
            <a:off x="1154955" y="2603500"/>
            <a:ext cx="4826120" cy="3416300"/>
          </a:xfrm>
        </p:spPr>
        <p:txBody>
          <a:bodyPr/>
          <a:lstStyle/>
          <a:p>
            <a:r>
              <a:rPr lang="en-US" dirty="0">
                <a:hlinkClick r:id="rId3"/>
              </a:rPr>
              <a:t>https://www.youtube.com/watch?v=S3eDKf3PFRo</a:t>
            </a:r>
            <a:endParaRPr lang="en-US" dirty="0"/>
          </a:p>
          <a:p>
            <a:r>
              <a:rPr lang="en-US" dirty="0"/>
              <a:t>Case 1: Vanessa (trans woman)</a:t>
            </a:r>
          </a:p>
        </p:txBody>
      </p:sp>
      <p:pic>
        <p:nvPicPr>
          <p:cNvPr id="4" name="Picture 3">
            <a:extLst>
              <a:ext uri="{FF2B5EF4-FFF2-40B4-BE49-F238E27FC236}">
                <a16:creationId xmlns:a16="http://schemas.microsoft.com/office/drawing/2014/main" id="{C275042F-5DBD-9747-9113-B9B7B95B24A1}"/>
              </a:ext>
            </a:extLst>
          </p:cNvPr>
          <p:cNvPicPr>
            <a:picLocks noChangeAspect="1"/>
          </p:cNvPicPr>
          <p:nvPr/>
        </p:nvPicPr>
        <p:blipFill>
          <a:blip r:embed="rId4"/>
          <a:stretch>
            <a:fillRect/>
          </a:stretch>
        </p:blipFill>
        <p:spPr>
          <a:xfrm>
            <a:off x="6420985" y="2404260"/>
            <a:ext cx="5335588" cy="3996541"/>
          </a:xfrm>
          <a:prstGeom prst="rect">
            <a:avLst/>
          </a:prstGeom>
        </p:spPr>
      </p:pic>
    </p:spTree>
    <p:extLst>
      <p:ext uri="{BB962C8B-B14F-4D97-AF65-F5344CB8AC3E}">
        <p14:creationId xmlns:p14="http://schemas.microsoft.com/office/powerpoint/2010/main" val="138753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61D8-7C05-BB48-9E96-DE50FCCC76D9}"/>
              </a:ext>
            </a:extLst>
          </p:cNvPr>
          <p:cNvSpPr>
            <a:spLocks noGrp="1"/>
          </p:cNvSpPr>
          <p:nvPr>
            <p:ph type="title"/>
          </p:nvPr>
        </p:nvSpPr>
        <p:spPr>
          <a:xfrm>
            <a:off x="1139963" y="823766"/>
            <a:ext cx="8761413" cy="706964"/>
          </a:xfrm>
        </p:spPr>
        <p:txBody>
          <a:bodyPr>
            <a:normAutofit fontScale="90000"/>
          </a:bodyPr>
          <a:lstStyle/>
          <a:p>
            <a:r>
              <a:rPr lang="en-US" dirty="0"/>
              <a:t>The waiting room experience: </a:t>
            </a:r>
            <a:br>
              <a:rPr lang="en-US" dirty="0"/>
            </a:br>
            <a:r>
              <a:rPr lang="en-US" sz="2700" dirty="0"/>
              <a:t>How difficult is it to get identification that matches your name and gender?</a:t>
            </a:r>
          </a:p>
        </p:txBody>
      </p:sp>
      <p:pic>
        <p:nvPicPr>
          <p:cNvPr id="4" name="Content Placeholder 3" descr="Screen Shot 2018-01-30 at 10.44.22 PM.png">
            <a:extLst>
              <a:ext uri="{FF2B5EF4-FFF2-40B4-BE49-F238E27FC236}">
                <a16:creationId xmlns:a16="http://schemas.microsoft.com/office/drawing/2014/main" id="{B2A9AFC8-59CF-A240-A5A7-81811632F2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1190" y="2409501"/>
            <a:ext cx="3952243" cy="4238638"/>
          </a:xfrm>
          <a:prstGeom prst="rect">
            <a:avLst/>
          </a:prstGeom>
        </p:spPr>
      </p:pic>
      <p:pic>
        <p:nvPicPr>
          <p:cNvPr id="5" name="Google Shape;208;g103b819942e_0_14">
            <a:extLst>
              <a:ext uri="{FF2B5EF4-FFF2-40B4-BE49-F238E27FC236}">
                <a16:creationId xmlns:a16="http://schemas.microsoft.com/office/drawing/2014/main" id="{151EA734-9745-904F-BE82-4F4E1A368683}"/>
              </a:ext>
            </a:extLst>
          </p:cNvPr>
          <p:cNvPicPr preferRelativeResize="0"/>
          <p:nvPr/>
        </p:nvPicPr>
        <p:blipFill>
          <a:blip r:embed="rId4">
            <a:alphaModFix/>
          </a:blip>
          <a:stretch>
            <a:fillRect/>
          </a:stretch>
        </p:blipFill>
        <p:spPr>
          <a:xfrm>
            <a:off x="5520669" y="2409501"/>
            <a:ext cx="1531465" cy="4095295"/>
          </a:xfrm>
          <a:prstGeom prst="rect">
            <a:avLst/>
          </a:prstGeom>
          <a:noFill/>
          <a:ln>
            <a:noFill/>
          </a:ln>
        </p:spPr>
      </p:pic>
      <p:pic>
        <p:nvPicPr>
          <p:cNvPr id="6" name="Google Shape;216;g103b819942e_0_21">
            <a:extLst>
              <a:ext uri="{FF2B5EF4-FFF2-40B4-BE49-F238E27FC236}">
                <a16:creationId xmlns:a16="http://schemas.microsoft.com/office/drawing/2014/main" id="{7E1F2643-FBE9-9143-A13A-5604FB5F2667}"/>
              </a:ext>
            </a:extLst>
          </p:cNvPr>
          <p:cNvPicPr preferRelativeResize="0"/>
          <p:nvPr/>
        </p:nvPicPr>
        <p:blipFill>
          <a:blip r:embed="rId5">
            <a:alphaModFix/>
          </a:blip>
          <a:stretch>
            <a:fillRect/>
          </a:stretch>
        </p:blipFill>
        <p:spPr>
          <a:xfrm>
            <a:off x="7368569" y="2409501"/>
            <a:ext cx="4337093" cy="2163610"/>
          </a:xfrm>
          <a:prstGeom prst="rect">
            <a:avLst/>
          </a:prstGeom>
          <a:noFill/>
          <a:ln>
            <a:noFill/>
          </a:ln>
        </p:spPr>
      </p:pic>
      <p:sp>
        <p:nvSpPr>
          <p:cNvPr id="8" name="Google Shape;209;g103b819942e_0_14">
            <a:extLst>
              <a:ext uri="{FF2B5EF4-FFF2-40B4-BE49-F238E27FC236}">
                <a16:creationId xmlns:a16="http://schemas.microsoft.com/office/drawing/2014/main" id="{FD274208-7C90-554B-88D8-A339A1A8721C}"/>
              </a:ext>
            </a:extLst>
          </p:cNvPr>
          <p:cNvSpPr txBox="1"/>
          <p:nvPr/>
        </p:nvSpPr>
        <p:spPr>
          <a:xfrm>
            <a:off x="7233658" y="4573111"/>
            <a:ext cx="4823431" cy="1938962"/>
          </a:xfrm>
          <a:prstGeom prst="rect">
            <a:avLst/>
          </a:prstGeom>
          <a:noFill/>
          <a:ln>
            <a:noFill/>
          </a:ln>
        </p:spPr>
        <p:txBody>
          <a:bodyPr spcFirstLastPara="1" wrap="square" lIns="91425" tIns="91425" rIns="91425" bIns="91425" anchor="t" anchorCtr="0">
            <a:spAutoFit/>
          </a:bodyPr>
          <a:lstStyle/>
          <a:p>
            <a:pPr marL="457200"/>
            <a:endParaRPr sz="2400" dirty="0">
              <a:solidFill>
                <a:srgbClr val="134F5C"/>
              </a:solidFill>
              <a:latin typeface="Calibri"/>
              <a:ea typeface="Calibri"/>
              <a:cs typeface="Calibri"/>
              <a:sym typeface="Calibri"/>
            </a:endParaRPr>
          </a:p>
          <a:p>
            <a:pPr marL="457200" indent="-381000">
              <a:buClr>
                <a:srgbClr val="134F5C"/>
              </a:buClr>
              <a:buSzPts val="2400"/>
              <a:buFont typeface="Calibri"/>
              <a:buChar char="●"/>
            </a:pPr>
            <a:r>
              <a:rPr lang="en-US" dirty="0">
                <a:solidFill>
                  <a:srgbClr val="134F5C"/>
                </a:solidFill>
                <a:latin typeface="Calibri"/>
                <a:ea typeface="Calibri"/>
                <a:cs typeface="Calibri"/>
                <a:sym typeface="Calibri"/>
              </a:rPr>
              <a:t>Epic allows LIPs to update the SOGI form</a:t>
            </a:r>
            <a:endParaRPr dirty="0">
              <a:solidFill>
                <a:srgbClr val="134F5C"/>
              </a:solidFill>
              <a:latin typeface="Calibri"/>
              <a:ea typeface="Calibri"/>
              <a:cs typeface="Calibri"/>
              <a:sym typeface="Calibri"/>
            </a:endParaRPr>
          </a:p>
          <a:p>
            <a:pPr marL="457200"/>
            <a:endParaRPr dirty="0">
              <a:solidFill>
                <a:srgbClr val="134F5C"/>
              </a:solidFill>
              <a:latin typeface="Calibri"/>
              <a:ea typeface="Calibri"/>
              <a:cs typeface="Calibri"/>
              <a:sym typeface="Calibri"/>
            </a:endParaRPr>
          </a:p>
          <a:p>
            <a:pPr marL="457200" indent="-381000">
              <a:buClr>
                <a:srgbClr val="134F5C"/>
              </a:buClr>
              <a:buSzPts val="2400"/>
              <a:buFont typeface="Calibri"/>
              <a:buChar char="●"/>
            </a:pPr>
            <a:r>
              <a:rPr lang="en-US" dirty="0">
                <a:solidFill>
                  <a:srgbClr val="134F5C"/>
                </a:solidFill>
                <a:latin typeface="Calibri"/>
                <a:ea typeface="Calibri"/>
                <a:cs typeface="Calibri"/>
                <a:sym typeface="Calibri"/>
              </a:rPr>
              <a:t>Once updated, the patient’s name will be the large one in blue, the legal name will be under it, then gender identity and pronouns</a:t>
            </a:r>
            <a:endParaRPr dirty="0">
              <a:solidFill>
                <a:srgbClr val="134F5C"/>
              </a:solidFill>
              <a:latin typeface="Calibri"/>
              <a:ea typeface="Calibri"/>
              <a:cs typeface="Calibri"/>
              <a:sym typeface="Calibri"/>
            </a:endParaRPr>
          </a:p>
        </p:txBody>
      </p:sp>
    </p:spTree>
    <p:extLst>
      <p:ext uri="{BB962C8B-B14F-4D97-AF65-F5344CB8AC3E}">
        <p14:creationId xmlns:p14="http://schemas.microsoft.com/office/powerpoint/2010/main" val="145938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E231-BB91-4D49-AE8C-4119B0175D28}"/>
              </a:ext>
            </a:extLst>
          </p:cNvPr>
          <p:cNvSpPr>
            <a:spLocks noGrp="1"/>
          </p:cNvSpPr>
          <p:nvPr>
            <p:ph type="title"/>
          </p:nvPr>
        </p:nvSpPr>
        <p:spPr/>
        <p:txBody>
          <a:bodyPr/>
          <a:lstStyle/>
          <a:p>
            <a:r>
              <a:rPr lang="en-US" dirty="0"/>
              <a:t>Small Groups (BREAKOUT!!)</a:t>
            </a:r>
          </a:p>
        </p:txBody>
      </p:sp>
      <p:sp>
        <p:nvSpPr>
          <p:cNvPr id="3" name="Content Placeholder 2">
            <a:extLst>
              <a:ext uri="{FF2B5EF4-FFF2-40B4-BE49-F238E27FC236}">
                <a16:creationId xmlns:a16="http://schemas.microsoft.com/office/drawing/2014/main" id="{41B0FF10-F3A6-E246-ABAE-DC2DCF692326}"/>
              </a:ext>
            </a:extLst>
          </p:cNvPr>
          <p:cNvSpPr>
            <a:spLocks noGrp="1"/>
          </p:cNvSpPr>
          <p:nvPr>
            <p:ph idx="1"/>
          </p:nvPr>
        </p:nvSpPr>
        <p:spPr/>
        <p:txBody>
          <a:bodyPr>
            <a:normAutofit fontScale="92500" lnSpcReduction="10000"/>
          </a:bodyPr>
          <a:lstStyle/>
          <a:p>
            <a:r>
              <a:rPr lang="en-US" dirty="0">
                <a:solidFill>
                  <a:schemeClr val="tx1"/>
                </a:solidFill>
              </a:rPr>
              <a:t>We are going to place you in groups of 4-5</a:t>
            </a:r>
          </a:p>
          <a:p>
            <a:r>
              <a:rPr lang="en-US" dirty="0">
                <a:solidFill>
                  <a:schemeClr val="tx1"/>
                </a:solidFill>
              </a:rPr>
              <a:t>In the “exam” room: Practice your history-taking with Vanessa who is played one of your fellow small groups members</a:t>
            </a:r>
          </a:p>
          <a:p>
            <a:r>
              <a:rPr lang="en-US" dirty="0">
                <a:solidFill>
                  <a:schemeClr val="tx1"/>
                </a:solidFill>
              </a:rPr>
              <a:t>Rotate until all members have had chance to interview or answer questions</a:t>
            </a:r>
          </a:p>
          <a:p>
            <a:r>
              <a:rPr lang="en-US" dirty="0">
                <a:solidFill>
                  <a:schemeClr val="tx1"/>
                </a:solidFill>
              </a:rPr>
              <a:t>We will give you 5-8 minutes then bring you back to large group</a:t>
            </a:r>
          </a:p>
          <a:p>
            <a:endParaRPr lang="en-US" dirty="0">
              <a:solidFill>
                <a:schemeClr val="tx1"/>
              </a:solidFill>
            </a:endParaRPr>
          </a:p>
          <a:p>
            <a:pPr marL="0" indent="0">
              <a:buNone/>
            </a:pPr>
            <a:r>
              <a:rPr lang="en-US" b="1" u="sng" dirty="0">
                <a:solidFill>
                  <a:schemeClr val="tx1"/>
                </a:solidFill>
              </a:rPr>
              <a:t>Start with</a:t>
            </a:r>
            <a:r>
              <a:rPr lang="en-US" dirty="0">
                <a:solidFill>
                  <a:schemeClr val="tx1"/>
                </a:solidFill>
              </a:rPr>
              <a:t>:  </a:t>
            </a:r>
            <a:r>
              <a:rPr lang="en-US" dirty="0"/>
              <a:t>“My name is ____ ____, and I use ____pronouns.”   (wait for patient to introduce themselves by name/pronoun).  If they don’t say their pronoun – “What pronouns do you use?”</a:t>
            </a:r>
          </a:p>
          <a:p>
            <a:pPr marL="0" indent="0">
              <a:buNone/>
            </a:pPr>
            <a:r>
              <a:rPr lang="en-US" dirty="0"/>
              <a:t>Next asked with </a:t>
            </a:r>
            <a:r>
              <a:rPr lang="en-US" b="1" dirty="0"/>
              <a:t>reason for visit </a:t>
            </a:r>
            <a:r>
              <a:rPr lang="en-US" dirty="0"/>
              <a:t>then skip to </a:t>
            </a:r>
            <a:r>
              <a:rPr lang="en-US" b="1" dirty="0"/>
              <a:t>sexual history</a:t>
            </a:r>
          </a:p>
          <a:p>
            <a:endParaRPr lang="en-US" dirty="0">
              <a:solidFill>
                <a:schemeClr val="tx1"/>
              </a:solidFill>
            </a:endParaRPr>
          </a:p>
        </p:txBody>
      </p:sp>
    </p:spTree>
    <p:extLst>
      <p:ext uri="{BB962C8B-B14F-4D97-AF65-F5344CB8AC3E}">
        <p14:creationId xmlns:p14="http://schemas.microsoft.com/office/powerpoint/2010/main" val="3126627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829C-4A3C-D641-BDE4-95AC7A1689EE}"/>
              </a:ext>
            </a:extLst>
          </p:cNvPr>
          <p:cNvSpPr>
            <a:spLocks noGrp="1"/>
          </p:cNvSpPr>
          <p:nvPr>
            <p:ph type="title"/>
          </p:nvPr>
        </p:nvSpPr>
        <p:spPr/>
        <p:txBody>
          <a:bodyPr>
            <a:normAutofit/>
          </a:bodyPr>
          <a:lstStyle/>
          <a:p>
            <a:r>
              <a:rPr lang="en-US" dirty="0">
                <a:solidFill>
                  <a:srgbClr val="FFFF00"/>
                </a:solidFill>
              </a:rPr>
              <a:t>Large group: Debrief and Discuss</a:t>
            </a:r>
          </a:p>
        </p:txBody>
      </p:sp>
      <p:sp>
        <p:nvSpPr>
          <p:cNvPr id="7" name="Text Placeholder 6"/>
          <p:cNvSpPr>
            <a:spLocks noGrp="1"/>
          </p:cNvSpPr>
          <p:nvPr>
            <p:ph type="body" idx="1"/>
          </p:nvPr>
        </p:nvSpPr>
        <p:spPr/>
        <p:txBody>
          <a:bodyPr/>
          <a:lstStyle/>
          <a:p>
            <a:r>
              <a:rPr lang="en-US" dirty="0"/>
              <a:t>Greetings:</a:t>
            </a:r>
          </a:p>
        </p:txBody>
      </p:sp>
      <p:sp>
        <p:nvSpPr>
          <p:cNvPr id="4" name="Content Placeholder 3"/>
          <p:cNvSpPr>
            <a:spLocks noGrp="1"/>
          </p:cNvSpPr>
          <p:nvPr>
            <p:ph sz="half" idx="2"/>
          </p:nvPr>
        </p:nvSpPr>
        <p:spPr/>
        <p:txBody>
          <a:bodyPr>
            <a:normAutofit/>
          </a:bodyPr>
          <a:lstStyle/>
          <a:p>
            <a:pPr marL="0" indent="0">
              <a:buNone/>
            </a:pPr>
            <a:r>
              <a:rPr lang="en-US" sz="2800" b="1" dirty="0"/>
              <a:t>“My name is ____ ____, and I use ____pronouns.” </a:t>
            </a:r>
          </a:p>
          <a:p>
            <a:endParaRPr lang="en-US" dirty="0"/>
          </a:p>
          <a:p>
            <a:pPr marL="0" indent="0">
              <a:buNone/>
            </a:pPr>
            <a:r>
              <a:rPr lang="en-US" dirty="0">
                <a:solidFill>
                  <a:srgbClr val="7030A0"/>
                </a:solidFill>
              </a:rPr>
              <a:t>Wait for patient to introduce themselves by their name and pronouns. If they don’t say their pronouns then you can ask “What pronouns do you use?”</a:t>
            </a:r>
          </a:p>
        </p:txBody>
      </p:sp>
      <p:sp>
        <p:nvSpPr>
          <p:cNvPr id="5" name="Text Placeholder 4"/>
          <p:cNvSpPr>
            <a:spLocks noGrp="1"/>
          </p:cNvSpPr>
          <p:nvPr>
            <p:ph type="body" sz="quarter" idx="3"/>
          </p:nvPr>
        </p:nvSpPr>
        <p:spPr/>
        <p:txBody>
          <a:bodyPr/>
          <a:lstStyle/>
          <a:p>
            <a:r>
              <a:rPr lang="en-US" dirty="0"/>
              <a:t>Sexual History:</a:t>
            </a:r>
          </a:p>
        </p:txBody>
      </p:sp>
      <p:sp>
        <p:nvSpPr>
          <p:cNvPr id="6" name="Content Placeholder 5"/>
          <p:cNvSpPr>
            <a:spLocks noGrp="1"/>
          </p:cNvSpPr>
          <p:nvPr>
            <p:ph sz="quarter" idx="4"/>
          </p:nvPr>
        </p:nvSpPr>
        <p:spPr/>
        <p:txBody>
          <a:bodyPr>
            <a:noAutofit/>
          </a:bodyPr>
          <a:lstStyle/>
          <a:p>
            <a:pPr marL="0" indent="0">
              <a:buNone/>
            </a:pPr>
            <a:r>
              <a:rPr lang="en-US" sz="2400" dirty="0"/>
              <a:t>“Are you sexually active? With which genders?”</a:t>
            </a:r>
          </a:p>
          <a:p>
            <a:pPr marL="0" indent="0">
              <a:buNone/>
            </a:pPr>
            <a:r>
              <a:rPr lang="en-US" sz="2400" dirty="0"/>
              <a:t>“What parts of your body do you use during sex?” </a:t>
            </a:r>
          </a:p>
          <a:p>
            <a:pPr marL="0" indent="0">
              <a:buNone/>
            </a:pPr>
            <a:r>
              <a:rPr lang="en-US" sz="2400" dirty="0">
                <a:solidFill>
                  <a:srgbClr val="7030A0"/>
                </a:solidFill>
              </a:rPr>
              <a:t>Reflect the terms the patient uses for their body parts (clarify as needed)</a:t>
            </a:r>
          </a:p>
        </p:txBody>
      </p:sp>
    </p:spTree>
    <p:extLst>
      <p:ext uri="{BB962C8B-B14F-4D97-AF65-F5344CB8AC3E}">
        <p14:creationId xmlns:p14="http://schemas.microsoft.com/office/powerpoint/2010/main" val="179141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FC6F-649E-B34E-B60B-314FBFEC42F9}"/>
              </a:ext>
            </a:extLst>
          </p:cNvPr>
          <p:cNvSpPr>
            <a:spLocks noGrp="1"/>
          </p:cNvSpPr>
          <p:nvPr>
            <p:ph type="title"/>
          </p:nvPr>
        </p:nvSpPr>
        <p:spPr/>
        <p:txBody>
          <a:bodyPr/>
          <a:lstStyle/>
          <a:p>
            <a:r>
              <a:rPr lang="en-US" dirty="0"/>
              <a:t>Physical exams on trans patients</a:t>
            </a:r>
          </a:p>
        </p:txBody>
      </p:sp>
      <p:sp>
        <p:nvSpPr>
          <p:cNvPr id="3" name="Content Placeholder 2">
            <a:extLst>
              <a:ext uri="{FF2B5EF4-FFF2-40B4-BE49-F238E27FC236}">
                <a16:creationId xmlns:a16="http://schemas.microsoft.com/office/drawing/2014/main" id="{1A6B813D-E3E4-ED44-963C-31A1F8D464F5}"/>
              </a:ext>
            </a:extLst>
          </p:cNvPr>
          <p:cNvSpPr>
            <a:spLocks noGrp="1"/>
          </p:cNvSpPr>
          <p:nvPr>
            <p:ph idx="1"/>
          </p:nvPr>
        </p:nvSpPr>
        <p:spPr>
          <a:xfrm>
            <a:off x="685801" y="2353455"/>
            <a:ext cx="10131425" cy="4063673"/>
          </a:xfrm>
        </p:spPr>
        <p:txBody>
          <a:bodyPr>
            <a:normAutofit fontScale="92500"/>
          </a:bodyPr>
          <a:lstStyle/>
          <a:p>
            <a:r>
              <a:rPr lang="en-US" sz="2400" dirty="0"/>
              <a:t>For sensitive/private parts, like the chest and genitals, always explain the medical reason that you are asking to examine them.  Many trans patients have been subjected to “curiosity exams.”</a:t>
            </a:r>
          </a:p>
          <a:p>
            <a:r>
              <a:rPr lang="en-US" sz="2400" dirty="0"/>
              <a:t>Many trans men prefer the term “chest exam” to breast exam.  No evidence-based guidelines yet, but a screening chest exam yearly may be advisable, even if they have had top surgery, since they still have breast tissue.</a:t>
            </a:r>
          </a:p>
          <a:p>
            <a:r>
              <a:rPr lang="en-US" sz="2400" dirty="0"/>
              <a:t>It is not unusual for trans men to refuse pelvic exams, including Pap smears, even though they are still indicated for all patients 21-65 with a cervix.  </a:t>
            </a:r>
            <a:r>
              <a:rPr lang="en-US" sz="2400" dirty="0">
                <a:solidFill>
                  <a:srgbClr val="FF0AB7"/>
                </a:solidFill>
              </a:rPr>
              <a:t>Offer the HPV self-swab if they decline a Pap.  GC testing can be done with self-swabs as well.</a:t>
            </a:r>
          </a:p>
        </p:txBody>
      </p:sp>
    </p:spTree>
    <p:extLst>
      <p:ext uri="{BB962C8B-B14F-4D97-AF65-F5344CB8AC3E}">
        <p14:creationId xmlns:p14="http://schemas.microsoft.com/office/powerpoint/2010/main" val="2756074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10A5-1CB1-CC4B-B322-924135A02372}"/>
              </a:ext>
            </a:extLst>
          </p:cNvPr>
          <p:cNvSpPr>
            <a:spLocks noGrp="1"/>
          </p:cNvSpPr>
          <p:nvPr>
            <p:ph type="title"/>
          </p:nvPr>
        </p:nvSpPr>
        <p:spPr/>
        <p:txBody>
          <a:bodyPr>
            <a:normAutofit/>
          </a:bodyPr>
          <a:lstStyle/>
          <a:p>
            <a:r>
              <a:rPr lang="en-US" dirty="0"/>
              <a:t>Hormones in trans women</a:t>
            </a:r>
          </a:p>
        </p:txBody>
      </p:sp>
      <p:sp>
        <p:nvSpPr>
          <p:cNvPr id="3" name="Content Placeholder 2">
            <a:extLst>
              <a:ext uri="{FF2B5EF4-FFF2-40B4-BE49-F238E27FC236}">
                <a16:creationId xmlns:a16="http://schemas.microsoft.com/office/drawing/2014/main" id="{D321E911-FEAA-014D-A2BC-25E0AF617E60}"/>
              </a:ext>
            </a:extLst>
          </p:cNvPr>
          <p:cNvSpPr>
            <a:spLocks noGrp="1"/>
          </p:cNvSpPr>
          <p:nvPr>
            <p:ph idx="1"/>
          </p:nvPr>
        </p:nvSpPr>
        <p:spPr/>
        <p:txBody>
          <a:bodyPr>
            <a:normAutofit/>
          </a:bodyPr>
          <a:lstStyle/>
          <a:p>
            <a:r>
              <a:rPr lang="en-US" sz="2800" dirty="0">
                <a:solidFill>
                  <a:schemeClr val="tx1"/>
                </a:solidFill>
              </a:rPr>
              <a:t>You see Vanessa in clinic.  She has been on estrogen for a couple of years now.  </a:t>
            </a:r>
          </a:p>
          <a:p>
            <a:pPr marL="0" indent="0">
              <a:buNone/>
            </a:pPr>
            <a:endParaRPr lang="en-US" sz="2800" dirty="0">
              <a:solidFill>
                <a:schemeClr val="tx1"/>
              </a:solidFill>
            </a:endParaRPr>
          </a:p>
          <a:p>
            <a:pPr marL="0" indent="0">
              <a:buNone/>
            </a:pPr>
            <a:r>
              <a:rPr lang="en-US" sz="2800" dirty="0">
                <a:solidFill>
                  <a:srgbClr val="FFC000"/>
                </a:solidFill>
              </a:rPr>
              <a:t>Before we go to the next slide, take one minute to brainstorm some effects of estrogen.</a:t>
            </a:r>
          </a:p>
        </p:txBody>
      </p:sp>
    </p:spTree>
    <p:extLst>
      <p:ext uri="{BB962C8B-B14F-4D97-AF65-F5344CB8AC3E}">
        <p14:creationId xmlns:p14="http://schemas.microsoft.com/office/powerpoint/2010/main" val="325661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9033-90D4-A344-B4F7-42E39E624940}"/>
              </a:ext>
            </a:extLst>
          </p:cNvPr>
          <p:cNvSpPr>
            <a:spLocks noGrp="1"/>
          </p:cNvSpPr>
          <p:nvPr>
            <p:ph type="title"/>
          </p:nvPr>
        </p:nvSpPr>
        <p:spPr>
          <a:xfrm>
            <a:off x="669473" y="609600"/>
            <a:ext cx="10131425" cy="1456267"/>
          </a:xfrm>
        </p:spPr>
        <p:txBody>
          <a:bodyPr/>
          <a:lstStyle/>
          <a:p>
            <a:r>
              <a:rPr lang="en-US" dirty="0"/>
              <a:t>Hormones for trans women</a:t>
            </a:r>
          </a:p>
        </p:txBody>
      </p:sp>
      <p:pic>
        <p:nvPicPr>
          <p:cNvPr id="6" name="Content Placeholder 3"/>
          <p:cNvPicPr>
            <a:picLocks noChangeAspect="1"/>
          </p:cNvPicPr>
          <p:nvPr/>
        </p:nvPicPr>
        <p:blipFill>
          <a:blip r:embed="rId3"/>
          <a:stretch>
            <a:fillRect/>
          </a:stretch>
        </p:blipFill>
        <p:spPr>
          <a:xfrm>
            <a:off x="221511" y="2322507"/>
            <a:ext cx="7489808" cy="4124946"/>
          </a:xfrm>
          <a:prstGeom prst="rect">
            <a:avLst/>
          </a:prstGeom>
        </p:spPr>
      </p:pic>
      <p:pic>
        <p:nvPicPr>
          <p:cNvPr id="3080" name="Picture 8" descr="Aracely Gutierrez">
            <a:extLst>
              <a:ext uri="{FF2B5EF4-FFF2-40B4-BE49-F238E27FC236}">
                <a16:creationId xmlns:a16="http://schemas.microsoft.com/office/drawing/2014/main" id="{F052F590-99D9-B447-9F5C-E1E162054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674" y="2322507"/>
            <a:ext cx="4124946" cy="412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063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423A0-0C89-5B4D-A8CB-5E53ABDD5CC2}"/>
              </a:ext>
            </a:extLst>
          </p:cNvPr>
          <p:cNvSpPr>
            <a:spLocks noGrp="1"/>
          </p:cNvSpPr>
          <p:nvPr>
            <p:ph type="title"/>
          </p:nvPr>
        </p:nvSpPr>
        <p:spPr/>
        <p:txBody>
          <a:bodyPr/>
          <a:lstStyle/>
          <a:p>
            <a:r>
              <a:rPr lang="en-US" dirty="0"/>
              <a:t>Active Learning</a:t>
            </a:r>
          </a:p>
        </p:txBody>
      </p:sp>
      <p:sp>
        <p:nvSpPr>
          <p:cNvPr id="3" name="Content Placeholder 2">
            <a:extLst>
              <a:ext uri="{FF2B5EF4-FFF2-40B4-BE49-F238E27FC236}">
                <a16:creationId xmlns:a16="http://schemas.microsoft.com/office/drawing/2014/main" id="{00B0D84E-FCE0-6F41-9B76-A07F805A33F7}"/>
              </a:ext>
            </a:extLst>
          </p:cNvPr>
          <p:cNvSpPr>
            <a:spLocks noGrp="1"/>
          </p:cNvSpPr>
          <p:nvPr>
            <p:ph idx="1"/>
          </p:nvPr>
        </p:nvSpPr>
        <p:spPr>
          <a:xfrm>
            <a:off x="795190" y="2358887"/>
            <a:ext cx="10654688" cy="3870776"/>
          </a:xfrm>
        </p:spPr>
        <p:txBody>
          <a:bodyPr>
            <a:normAutofit lnSpcReduction="10000"/>
          </a:bodyPr>
          <a:lstStyle/>
          <a:p>
            <a:r>
              <a:rPr lang="en-US" b="1" dirty="0"/>
              <a:t>Think-pair-share </a:t>
            </a:r>
            <a:r>
              <a:rPr lang="en-US" dirty="0"/>
              <a:t>- This strategy is good for quickly responding to a prompt. For this strategy, give students a prompt or question. Allow time to think/jot down thoughts. Then match with 1-2 partners to share. </a:t>
            </a:r>
          </a:p>
          <a:p>
            <a:r>
              <a:rPr lang="en-US" b="1" dirty="0"/>
              <a:t>Working Groups </a:t>
            </a:r>
            <a:r>
              <a:rPr lang="en-US" dirty="0"/>
              <a:t>- Break students into groups to work through a question, problem, case study or segment of a key reading. Give unique work to each group, or have all groups work on the same thing. Groups should produce a deliverable and report back to the larger group. </a:t>
            </a:r>
          </a:p>
          <a:p>
            <a:r>
              <a:rPr lang="en-US" b="1" dirty="0"/>
              <a:t>Jigsaws</a:t>
            </a:r>
            <a:r>
              <a:rPr lang="en-US" dirty="0"/>
              <a:t> - are more complex structures that involve students learning about a specific topic, then sharing their newfound expertise with another small group.  </a:t>
            </a:r>
          </a:p>
          <a:p>
            <a:r>
              <a:rPr lang="en-US" b="1" dirty="0"/>
              <a:t>Four Corners </a:t>
            </a:r>
            <a:r>
              <a:rPr lang="en-US" dirty="0"/>
              <a:t>- In this technique, a key concept or quote is posted on chart paper in four corners of the room. Students rotate between corners, recording their reactions on the shared document before debriefing with the class (in an online class, use multiple google documents)</a:t>
            </a:r>
          </a:p>
        </p:txBody>
      </p:sp>
    </p:spTree>
    <p:extLst>
      <p:ext uri="{BB962C8B-B14F-4D97-AF65-F5344CB8AC3E}">
        <p14:creationId xmlns:p14="http://schemas.microsoft.com/office/powerpoint/2010/main" val="40937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C444-6394-0848-AC25-55DFFFA81DA8}"/>
              </a:ext>
            </a:extLst>
          </p:cNvPr>
          <p:cNvSpPr>
            <a:spLocks noGrp="1"/>
          </p:cNvSpPr>
          <p:nvPr>
            <p:ph type="title"/>
          </p:nvPr>
        </p:nvSpPr>
        <p:spPr/>
        <p:txBody>
          <a:bodyPr/>
          <a:lstStyle/>
          <a:p>
            <a:r>
              <a:rPr lang="en-US" dirty="0"/>
              <a:t>Case 2: Kenyon</a:t>
            </a:r>
          </a:p>
        </p:txBody>
      </p:sp>
      <p:sp>
        <p:nvSpPr>
          <p:cNvPr id="3" name="Content Placeholder 2">
            <a:extLst>
              <a:ext uri="{FF2B5EF4-FFF2-40B4-BE49-F238E27FC236}">
                <a16:creationId xmlns:a16="http://schemas.microsoft.com/office/drawing/2014/main" id="{039F9D00-58B5-5A49-A423-3AFF527039FB}"/>
              </a:ext>
            </a:extLst>
          </p:cNvPr>
          <p:cNvSpPr>
            <a:spLocks noGrp="1"/>
          </p:cNvSpPr>
          <p:nvPr>
            <p:ph idx="1"/>
          </p:nvPr>
        </p:nvSpPr>
        <p:spPr/>
        <p:txBody>
          <a:bodyPr>
            <a:normAutofit fontScale="85000" lnSpcReduction="20000"/>
          </a:bodyPr>
          <a:lstStyle/>
          <a:p>
            <a:r>
              <a:rPr lang="en-US" sz="3200" dirty="0"/>
              <a:t>On your Pediatrics rotation, a 14 year old patient  (assigned female at birth) tells you that they use they/them pronouns </a:t>
            </a:r>
            <a:r>
              <a:rPr lang="en-US" sz="3200" dirty="0">
                <a:solidFill>
                  <a:srgbClr val="FF0AB7"/>
                </a:solidFill>
              </a:rPr>
              <a:t>(but not in front of their parents yet) </a:t>
            </a:r>
            <a:r>
              <a:rPr lang="en-US" sz="3200" dirty="0"/>
              <a:t>and wants to know what options there are for making their periods go away.  They would also like testosterone, and to maybe get chest surgery someday.</a:t>
            </a:r>
          </a:p>
          <a:p>
            <a:r>
              <a:rPr lang="en-US" sz="3200" dirty="0">
                <a:solidFill>
                  <a:srgbClr val="FFC000"/>
                </a:solidFill>
              </a:rPr>
              <a:t>One minute brainstorm: How do you answer their questions, and </a:t>
            </a:r>
            <a:r>
              <a:rPr lang="en-US" sz="3200" dirty="0">
                <a:solidFill>
                  <a:srgbClr val="FF0AB7"/>
                </a:solidFill>
              </a:rPr>
              <a:t>what else </a:t>
            </a:r>
            <a:r>
              <a:rPr lang="en-US" sz="3200" dirty="0">
                <a:solidFill>
                  <a:srgbClr val="FFC000"/>
                </a:solidFill>
              </a:rPr>
              <a:t>might you screen for? </a:t>
            </a:r>
          </a:p>
        </p:txBody>
      </p:sp>
    </p:spTree>
    <p:extLst>
      <p:ext uri="{BB962C8B-B14F-4D97-AF65-F5344CB8AC3E}">
        <p14:creationId xmlns:p14="http://schemas.microsoft.com/office/powerpoint/2010/main" val="801969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4322-3479-5F47-95D3-FFE6F8869713}"/>
              </a:ext>
            </a:extLst>
          </p:cNvPr>
          <p:cNvSpPr>
            <a:spLocks noGrp="1"/>
          </p:cNvSpPr>
          <p:nvPr>
            <p:ph type="title"/>
          </p:nvPr>
        </p:nvSpPr>
        <p:spPr/>
        <p:txBody>
          <a:bodyPr/>
          <a:lstStyle/>
          <a:p>
            <a:r>
              <a:rPr lang="en-US" dirty="0"/>
              <a:t>Learning Objectives:</a:t>
            </a:r>
          </a:p>
        </p:txBody>
      </p:sp>
      <p:sp>
        <p:nvSpPr>
          <p:cNvPr id="4" name="Content Placeholder 3">
            <a:extLst>
              <a:ext uri="{FF2B5EF4-FFF2-40B4-BE49-F238E27FC236}">
                <a16:creationId xmlns:a16="http://schemas.microsoft.com/office/drawing/2014/main" id="{A71CEC1E-25C2-C440-9477-FB895407FB73}"/>
              </a:ext>
            </a:extLst>
          </p:cNvPr>
          <p:cNvSpPr>
            <a:spLocks noGrp="1"/>
          </p:cNvSpPr>
          <p:nvPr>
            <p:ph sz="half" idx="1"/>
          </p:nvPr>
        </p:nvSpPr>
        <p:spPr>
          <a:xfrm>
            <a:off x="525367" y="2338462"/>
            <a:ext cx="4391407" cy="4122299"/>
          </a:xfrm>
        </p:spPr>
        <p:txBody>
          <a:bodyPr>
            <a:normAutofit fontScale="92500"/>
          </a:bodyPr>
          <a:lstStyle/>
          <a:p>
            <a:r>
              <a:rPr lang="en-US" sz="2200" dirty="0"/>
              <a:t>Utilize appropriate terminology when discussing LGBTQ health </a:t>
            </a:r>
          </a:p>
          <a:p>
            <a:r>
              <a:rPr lang="en-US" sz="2200" dirty="0"/>
              <a:t>Learn and demonstrate the knowledge and skills to create a welcoming environment </a:t>
            </a:r>
          </a:p>
          <a:p>
            <a:r>
              <a:rPr lang="en-US" sz="2200" dirty="0"/>
              <a:t>Review and practice how to collect histories when interacting with LGBTQ patients</a:t>
            </a:r>
          </a:p>
          <a:p>
            <a:r>
              <a:rPr lang="en-US" sz="2200" dirty="0"/>
              <a:t>Highlights from CDC 2021 STI guidelines</a:t>
            </a:r>
          </a:p>
          <a:p>
            <a:endParaRPr lang="en-US" dirty="0"/>
          </a:p>
        </p:txBody>
      </p:sp>
      <p:sp>
        <p:nvSpPr>
          <p:cNvPr id="5" name="Content Placeholder 4">
            <a:extLst>
              <a:ext uri="{FF2B5EF4-FFF2-40B4-BE49-F238E27FC236}">
                <a16:creationId xmlns:a16="http://schemas.microsoft.com/office/drawing/2014/main" id="{C211C8EC-7311-7444-9F41-4998E6061508}"/>
              </a:ext>
            </a:extLst>
          </p:cNvPr>
          <p:cNvSpPr>
            <a:spLocks noGrp="1"/>
          </p:cNvSpPr>
          <p:nvPr>
            <p:ph sz="half" idx="2"/>
          </p:nvPr>
        </p:nvSpPr>
        <p:spPr>
          <a:xfrm>
            <a:off x="8019738" y="2338462"/>
            <a:ext cx="3792511" cy="4297662"/>
          </a:xfrm>
        </p:spPr>
        <p:txBody>
          <a:bodyPr>
            <a:normAutofit fontScale="92500"/>
          </a:bodyPr>
          <a:lstStyle/>
          <a:p>
            <a:r>
              <a:rPr lang="en-US" sz="2200" dirty="0"/>
              <a:t>Identify the unique needs of adult learners and health professional students</a:t>
            </a:r>
          </a:p>
          <a:p>
            <a:r>
              <a:rPr lang="en-US" sz="2200" dirty="0"/>
              <a:t>Synthesis these needs into successful learning strategies or techniques </a:t>
            </a:r>
          </a:p>
          <a:p>
            <a:r>
              <a:rPr lang="en-US" sz="2200" dirty="0"/>
              <a:t>Practice some of these strategies with your fellow learners</a:t>
            </a:r>
          </a:p>
        </p:txBody>
      </p:sp>
      <p:graphicFrame>
        <p:nvGraphicFramePr>
          <p:cNvPr id="7" name="Diagram 6">
            <a:extLst>
              <a:ext uri="{FF2B5EF4-FFF2-40B4-BE49-F238E27FC236}">
                <a16:creationId xmlns:a16="http://schemas.microsoft.com/office/drawing/2014/main" id="{225A6F03-A574-C24A-99F2-8132C396A475}"/>
              </a:ext>
            </a:extLst>
          </p:cNvPr>
          <p:cNvGraphicFramePr/>
          <p:nvPr>
            <p:extLst>
              <p:ext uri="{D42A27DB-BD31-4B8C-83A1-F6EECF244321}">
                <p14:modId xmlns:p14="http://schemas.microsoft.com/office/powerpoint/2010/main" val="3304255439"/>
              </p:ext>
            </p:extLst>
          </p:nvPr>
        </p:nvGraphicFramePr>
        <p:xfrm>
          <a:off x="3537679" y="2623278"/>
          <a:ext cx="5456420" cy="3261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079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0135-4D7F-D643-BE22-3AADB89983DC}"/>
              </a:ext>
            </a:extLst>
          </p:cNvPr>
          <p:cNvSpPr>
            <a:spLocks noGrp="1"/>
          </p:cNvSpPr>
          <p:nvPr>
            <p:ph type="title"/>
          </p:nvPr>
        </p:nvSpPr>
        <p:spPr/>
        <p:txBody>
          <a:bodyPr/>
          <a:lstStyle/>
          <a:p>
            <a:r>
              <a:rPr lang="en-US"/>
              <a:t>Gender and sexual minority youth</a:t>
            </a:r>
          </a:p>
        </p:txBody>
      </p:sp>
      <p:sp>
        <p:nvSpPr>
          <p:cNvPr id="3" name="Content Placeholder 2">
            <a:extLst>
              <a:ext uri="{FF2B5EF4-FFF2-40B4-BE49-F238E27FC236}">
                <a16:creationId xmlns:a16="http://schemas.microsoft.com/office/drawing/2014/main" id="{B139F965-76AA-B944-9B68-FE1AE3F3B790}"/>
              </a:ext>
            </a:extLst>
          </p:cNvPr>
          <p:cNvSpPr>
            <a:spLocks noGrp="1"/>
          </p:cNvSpPr>
          <p:nvPr>
            <p:ph sz="half" idx="1"/>
          </p:nvPr>
        </p:nvSpPr>
        <p:spPr>
          <a:xfrm>
            <a:off x="625301" y="2603500"/>
            <a:ext cx="6255183" cy="4097103"/>
          </a:xfrm>
        </p:spPr>
        <p:txBody>
          <a:bodyPr>
            <a:normAutofit fontScale="55000" lnSpcReduction="20000"/>
          </a:bodyPr>
          <a:lstStyle/>
          <a:p>
            <a:r>
              <a:rPr lang="en-US" sz="3300" dirty="0"/>
              <a:t>Higher rates of:</a:t>
            </a:r>
          </a:p>
          <a:p>
            <a:pPr lvl="1"/>
            <a:r>
              <a:rPr lang="en-US" sz="3300" dirty="0"/>
              <a:t>Physical and sexual violence</a:t>
            </a:r>
          </a:p>
          <a:p>
            <a:pPr lvl="1"/>
            <a:r>
              <a:rPr lang="en-US" sz="3300" dirty="0"/>
              <a:t>Bullying</a:t>
            </a:r>
          </a:p>
          <a:p>
            <a:pPr lvl="1"/>
            <a:r>
              <a:rPr lang="en-US" sz="3300" dirty="0"/>
              <a:t>Depression and suicidality</a:t>
            </a:r>
          </a:p>
          <a:p>
            <a:pPr lvl="1"/>
            <a:r>
              <a:rPr lang="en-US" sz="3300" dirty="0"/>
              <a:t>Tobacco, alcohol, and drug use</a:t>
            </a:r>
          </a:p>
          <a:p>
            <a:r>
              <a:rPr lang="en-US" sz="3300" dirty="0"/>
              <a:t>In school (K-12), </a:t>
            </a:r>
            <a:r>
              <a:rPr lang="en-US" sz="3300" dirty="0">
                <a:solidFill>
                  <a:srgbClr val="FF0AB7"/>
                </a:solidFill>
              </a:rPr>
              <a:t>transgender youth experience</a:t>
            </a:r>
            <a:r>
              <a:rPr lang="en-US" sz="3300" dirty="0"/>
              <a:t>:</a:t>
            </a:r>
          </a:p>
          <a:p>
            <a:pPr lvl="1"/>
            <a:r>
              <a:rPr lang="en-US" sz="3300" dirty="0"/>
              <a:t>verbal harassment 54%</a:t>
            </a:r>
          </a:p>
          <a:p>
            <a:pPr lvl="1"/>
            <a:r>
              <a:rPr lang="en-US" sz="3300" dirty="0"/>
              <a:t>physical attacks 24%</a:t>
            </a:r>
          </a:p>
          <a:p>
            <a:pPr lvl="1"/>
            <a:r>
              <a:rPr lang="en-US" sz="3300" dirty="0"/>
              <a:t>sexual assault 13%</a:t>
            </a:r>
          </a:p>
          <a:p>
            <a:pPr lvl="1"/>
            <a:r>
              <a:rPr lang="en-US" sz="3300" dirty="0"/>
              <a:t>leaving school due to severe mistreatment 17%</a:t>
            </a:r>
          </a:p>
          <a:p>
            <a:endParaRPr lang="en-US" dirty="0"/>
          </a:p>
        </p:txBody>
      </p:sp>
      <p:sp>
        <p:nvSpPr>
          <p:cNvPr id="4" name="Content Placeholder 3">
            <a:extLst>
              <a:ext uri="{FF2B5EF4-FFF2-40B4-BE49-F238E27FC236}">
                <a16:creationId xmlns:a16="http://schemas.microsoft.com/office/drawing/2014/main" id="{4B418BEF-E0A0-CD44-B397-1CE98732F117}"/>
              </a:ext>
            </a:extLst>
          </p:cNvPr>
          <p:cNvSpPr>
            <a:spLocks noGrp="1"/>
          </p:cNvSpPr>
          <p:nvPr>
            <p:ph sz="half" idx="2"/>
          </p:nvPr>
        </p:nvSpPr>
        <p:spPr>
          <a:xfrm>
            <a:off x="625301" y="6113997"/>
            <a:ext cx="3853393" cy="586606"/>
          </a:xfrm>
        </p:spPr>
        <p:txBody>
          <a:bodyPr>
            <a:normAutofit fontScale="55000" lnSpcReduction="20000"/>
          </a:bodyPr>
          <a:lstStyle/>
          <a:p>
            <a:r>
              <a:rPr lang="en-US" sz="3300" b="1" dirty="0">
                <a:solidFill>
                  <a:srgbClr val="FF0AB7"/>
                </a:solidFill>
              </a:rPr>
              <a:t>LGBTQ youth constitute up to 40% of all homeless youth</a:t>
            </a:r>
          </a:p>
          <a:p>
            <a:pPr marL="0" indent="0">
              <a:buNone/>
            </a:pPr>
            <a:endParaRPr lang="en-US" dirty="0"/>
          </a:p>
        </p:txBody>
      </p:sp>
      <p:pic>
        <p:nvPicPr>
          <p:cNvPr id="4101" name="Picture 5" descr="page2image3231776016">
            <a:extLst>
              <a:ext uri="{FF2B5EF4-FFF2-40B4-BE49-F238E27FC236}">
                <a16:creationId xmlns:a16="http://schemas.microsoft.com/office/drawing/2014/main" id="{52E8117B-5BA1-8E41-A40F-5DBDB0BDA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484" y="2603501"/>
            <a:ext cx="5311517"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032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F5E9-9F62-C047-B41D-EF31D38DB153}"/>
              </a:ext>
            </a:extLst>
          </p:cNvPr>
          <p:cNvSpPr>
            <a:spLocks noGrp="1"/>
          </p:cNvSpPr>
          <p:nvPr>
            <p:ph type="title"/>
          </p:nvPr>
        </p:nvSpPr>
        <p:spPr/>
        <p:txBody>
          <a:bodyPr/>
          <a:lstStyle/>
          <a:p>
            <a:r>
              <a:rPr lang="en-US" dirty="0">
                <a:solidFill>
                  <a:srgbClr val="7030A0"/>
                </a:solidFill>
                <a:highlight>
                  <a:srgbClr val="FFFF00"/>
                </a:highlight>
              </a:rPr>
              <a:t>HEEADSSS</a:t>
            </a:r>
          </a:p>
        </p:txBody>
      </p:sp>
      <p:sp>
        <p:nvSpPr>
          <p:cNvPr id="3" name="Content Placeholder 2">
            <a:extLst>
              <a:ext uri="{FF2B5EF4-FFF2-40B4-BE49-F238E27FC236}">
                <a16:creationId xmlns:a16="http://schemas.microsoft.com/office/drawing/2014/main" id="{9A6D6FEE-6B3C-7C40-8471-3AF0DF087627}"/>
              </a:ext>
            </a:extLst>
          </p:cNvPr>
          <p:cNvSpPr>
            <a:spLocks noGrp="1"/>
          </p:cNvSpPr>
          <p:nvPr>
            <p:ph idx="1"/>
          </p:nvPr>
        </p:nvSpPr>
        <p:spPr>
          <a:xfrm>
            <a:off x="397031" y="2936755"/>
            <a:ext cx="8157575" cy="3612265"/>
          </a:xfrm>
        </p:spPr>
        <p:txBody>
          <a:bodyPr>
            <a:normAutofit fontScale="85000" lnSpcReduction="10000"/>
          </a:bodyPr>
          <a:lstStyle/>
          <a:p>
            <a:pPr marL="0" lvl="0" indent="0" eaLnBrk="0" fontAlgn="base" hangingPunct="0">
              <a:lnSpc>
                <a:spcPct val="100000"/>
              </a:lnSpc>
              <a:spcBef>
                <a:spcPct val="0"/>
              </a:spcBef>
              <a:spcAft>
                <a:spcPct val="0"/>
              </a:spcAft>
              <a:buNone/>
            </a:pPr>
            <a:r>
              <a:rPr lang="en-US" altLang="en-US" sz="2400" b="1" dirty="0">
                <a:solidFill>
                  <a:srgbClr val="FF0000"/>
                </a:solidFill>
                <a:highlight>
                  <a:srgbClr val="FFFF00"/>
                </a:highlight>
                <a:latin typeface="Roboto" panose="02000000000000000000" pitchFamily="2" charset="0"/>
              </a:rPr>
              <a:t>H</a:t>
            </a:r>
            <a:r>
              <a:rPr lang="en-US" altLang="en-US" sz="2400" b="1" dirty="0">
                <a:solidFill>
                  <a:srgbClr val="FF0000"/>
                </a:solidFill>
                <a:latin typeface="Roboto" panose="02000000000000000000" pitchFamily="2" charset="0"/>
              </a:rPr>
              <a:t>OME: </a:t>
            </a:r>
            <a:r>
              <a:rPr lang="en-US" altLang="en-US" sz="2400" dirty="0">
                <a:latin typeface="Roboto" panose="02000000000000000000" pitchFamily="2" charset="0"/>
              </a:rPr>
              <a:t>who lives at home? What are the relationships like? Divorce? </a:t>
            </a:r>
            <a:endParaRPr lang="en-US" altLang="en-US" sz="2400" dirty="0"/>
          </a:p>
          <a:p>
            <a:pPr marL="0" lvl="0" indent="0" eaLnBrk="0" fontAlgn="base" hangingPunct="0">
              <a:lnSpc>
                <a:spcPct val="100000"/>
              </a:lnSpc>
              <a:spcBef>
                <a:spcPct val="0"/>
              </a:spcBef>
              <a:spcAft>
                <a:spcPct val="0"/>
              </a:spcAft>
              <a:buNone/>
            </a:pPr>
            <a:r>
              <a:rPr lang="en-US" altLang="en-US" sz="2400" b="1" dirty="0">
                <a:solidFill>
                  <a:srgbClr val="FFC000"/>
                </a:solidFill>
                <a:highlight>
                  <a:srgbClr val="FFFF00"/>
                </a:highlight>
                <a:latin typeface="Roboto" panose="02000000000000000000" pitchFamily="2" charset="0"/>
              </a:rPr>
              <a:t>E</a:t>
            </a:r>
            <a:r>
              <a:rPr lang="en-US" altLang="en-US" sz="2400" b="1" dirty="0">
                <a:solidFill>
                  <a:srgbClr val="FFC000"/>
                </a:solidFill>
                <a:latin typeface="Roboto" panose="02000000000000000000" pitchFamily="2" charset="0"/>
              </a:rPr>
              <a:t>DUCATION: </a:t>
            </a:r>
            <a:r>
              <a:rPr lang="en-US" altLang="en-US" sz="2400" dirty="0">
                <a:latin typeface="Roboto" panose="02000000000000000000" pitchFamily="2" charset="0"/>
              </a:rPr>
              <a:t>going to school? Stress of exams/grades? Friends? Bullying? </a:t>
            </a:r>
            <a:endParaRPr lang="en-US" altLang="en-US" sz="2400" dirty="0"/>
          </a:p>
          <a:p>
            <a:pPr marL="0" lvl="0" indent="0" eaLnBrk="0" fontAlgn="base" hangingPunct="0">
              <a:lnSpc>
                <a:spcPct val="100000"/>
              </a:lnSpc>
              <a:spcBef>
                <a:spcPct val="0"/>
              </a:spcBef>
              <a:spcAft>
                <a:spcPct val="0"/>
              </a:spcAft>
              <a:buNone/>
            </a:pPr>
            <a:r>
              <a:rPr lang="en-US" altLang="en-US" sz="2400" b="1" dirty="0">
                <a:solidFill>
                  <a:srgbClr val="FFFF00"/>
                </a:solidFill>
                <a:highlight>
                  <a:srgbClr val="808080"/>
                </a:highlight>
                <a:latin typeface="Roboto" panose="02000000000000000000" pitchFamily="2" charset="0"/>
              </a:rPr>
              <a:t>EATING: </a:t>
            </a:r>
            <a:r>
              <a:rPr lang="en-US" altLang="en-US" sz="2400" dirty="0">
                <a:latin typeface="Roboto" panose="02000000000000000000" pitchFamily="2" charset="0"/>
              </a:rPr>
              <a:t>stress from eating habits, weight or body shape change? </a:t>
            </a:r>
            <a:endParaRPr lang="en-US" altLang="en-US" sz="2400" dirty="0"/>
          </a:p>
          <a:p>
            <a:pPr marL="0" lvl="0" indent="0" eaLnBrk="0" fontAlgn="base" hangingPunct="0">
              <a:lnSpc>
                <a:spcPct val="100000"/>
              </a:lnSpc>
              <a:spcBef>
                <a:spcPct val="0"/>
              </a:spcBef>
              <a:spcAft>
                <a:spcPct val="0"/>
              </a:spcAft>
              <a:buNone/>
            </a:pPr>
            <a:r>
              <a:rPr lang="en-US" altLang="en-US" sz="2400" b="1" dirty="0">
                <a:solidFill>
                  <a:srgbClr val="92D050"/>
                </a:solidFill>
                <a:highlight>
                  <a:srgbClr val="FFFF00"/>
                </a:highlight>
                <a:latin typeface="Roboto" panose="02000000000000000000" pitchFamily="2" charset="0"/>
              </a:rPr>
              <a:t>A</a:t>
            </a:r>
            <a:r>
              <a:rPr lang="en-US" altLang="en-US" sz="2400" b="1" dirty="0">
                <a:solidFill>
                  <a:srgbClr val="92D050"/>
                </a:solidFill>
                <a:latin typeface="Roboto" panose="02000000000000000000" pitchFamily="2" charset="0"/>
              </a:rPr>
              <a:t>CTIVITIES</a:t>
            </a:r>
            <a:r>
              <a:rPr lang="en-US" altLang="en-US" sz="2400" b="1" dirty="0">
                <a:latin typeface="Roboto" panose="02000000000000000000" pitchFamily="2" charset="0"/>
              </a:rPr>
              <a:t>: </a:t>
            </a:r>
            <a:r>
              <a:rPr lang="en-US" altLang="en-US" sz="2400" dirty="0">
                <a:latin typeface="Roboto" panose="02000000000000000000" pitchFamily="2" charset="0"/>
              </a:rPr>
              <a:t>any hobbies? Meet with friends? Time spent on internet/TV? </a:t>
            </a:r>
            <a:endParaRPr lang="en-US" altLang="en-US" sz="2400" dirty="0"/>
          </a:p>
          <a:p>
            <a:pPr marL="0" lvl="0" indent="0" eaLnBrk="0" fontAlgn="base" hangingPunct="0">
              <a:lnSpc>
                <a:spcPct val="100000"/>
              </a:lnSpc>
              <a:spcBef>
                <a:spcPct val="0"/>
              </a:spcBef>
              <a:spcAft>
                <a:spcPct val="0"/>
              </a:spcAft>
              <a:buNone/>
            </a:pPr>
            <a:r>
              <a:rPr lang="en-US" altLang="en-US" sz="2400" b="1" dirty="0">
                <a:solidFill>
                  <a:srgbClr val="00B050"/>
                </a:solidFill>
                <a:highlight>
                  <a:srgbClr val="FFFF00"/>
                </a:highlight>
                <a:latin typeface="Roboto" panose="02000000000000000000" pitchFamily="2" charset="0"/>
              </a:rPr>
              <a:t>D</a:t>
            </a:r>
            <a:r>
              <a:rPr lang="en-US" altLang="en-US" sz="2400" b="1" dirty="0">
                <a:solidFill>
                  <a:srgbClr val="00B050"/>
                </a:solidFill>
                <a:latin typeface="Roboto" panose="02000000000000000000" pitchFamily="2" charset="0"/>
              </a:rPr>
              <a:t>RUGS</a:t>
            </a:r>
            <a:r>
              <a:rPr lang="en-US" altLang="en-US" sz="2400" b="1" dirty="0">
                <a:latin typeface="Roboto" panose="02000000000000000000" pitchFamily="2" charset="0"/>
              </a:rPr>
              <a:t>: </a:t>
            </a:r>
            <a:r>
              <a:rPr lang="en-US" altLang="en-US" sz="2400" dirty="0">
                <a:latin typeface="Roboto" panose="02000000000000000000" pitchFamily="2" charset="0"/>
              </a:rPr>
              <a:t>do you, friends or family use tobacco, alcohol or drugs? </a:t>
            </a:r>
            <a:endParaRPr lang="en-US" altLang="en-US" sz="2400" dirty="0"/>
          </a:p>
          <a:p>
            <a:pPr marL="0" lvl="0" indent="0" eaLnBrk="0" fontAlgn="base" hangingPunct="0">
              <a:lnSpc>
                <a:spcPct val="100000"/>
              </a:lnSpc>
              <a:spcBef>
                <a:spcPct val="0"/>
              </a:spcBef>
              <a:spcAft>
                <a:spcPct val="0"/>
              </a:spcAft>
              <a:buNone/>
            </a:pPr>
            <a:r>
              <a:rPr lang="en-US" altLang="en-US" sz="2400" b="1" dirty="0">
                <a:solidFill>
                  <a:srgbClr val="00B0F0"/>
                </a:solidFill>
                <a:highlight>
                  <a:srgbClr val="FFFF00"/>
                </a:highlight>
                <a:latin typeface="Roboto" panose="02000000000000000000" pitchFamily="2" charset="0"/>
              </a:rPr>
              <a:t>S</a:t>
            </a:r>
            <a:r>
              <a:rPr lang="en-US" altLang="en-US" sz="2400" b="1" dirty="0">
                <a:solidFill>
                  <a:srgbClr val="00B0F0"/>
                </a:solidFill>
                <a:latin typeface="Roboto" panose="02000000000000000000" pitchFamily="2" charset="0"/>
              </a:rPr>
              <a:t>EXUALITY: </a:t>
            </a:r>
            <a:r>
              <a:rPr lang="en-US" altLang="en-US" sz="2400" dirty="0">
                <a:latin typeface="Roboto" panose="02000000000000000000" pitchFamily="2" charset="0"/>
              </a:rPr>
              <a:t>previous or current relationship? Sexual orientation? </a:t>
            </a:r>
            <a:endParaRPr lang="en-US" altLang="en-US" sz="2400" dirty="0"/>
          </a:p>
          <a:p>
            <a:pPr marL="0" lvl="0" indent="0" eaLnBrk="0" fontAlgn="base" hangingPunct="0">
              <a:lnSpc>
                <a:spcPct val="100000"/>
              </a:lnSpc>
              <a:spcBef>
                <a:spcPct val="0"/>
              </a:spcBef>
              <a:spcAft>
                <a:spcPct val="0"/>
              </a:spcAft>
              <a:buNone/>
            </a:pPr>
            <a:r>
              <a:rPr lang="en-US" altLang="en-US" sz="2400" b="1" dirty="0">
                <a:solidFill>
                  <a:srgbClr val="0070C0"/>
                </a:solidFill>
                <a:highlight>
                  <a:srgbClr val="FFFF00"/>
                </a:highlight>
                <a:latin typeface="Roboto" panose="02000000000000000000" pitchFamily="2" charset="0"/>
              </a:rPr>
              <a:t>S</a:t>
            </a:r>
            <a:r>
              <a:rPr lang="en-US" altLang="en-US" sz="2400" b="1" dirty="0">
                <a:solidFill>
                  <a:srgbClr val="0070C0"/>
                </a:solidFill>
                <a:latin typeface="Roboto" panose="02000000000000000000" pitchFamily="2" charset="0"/>
              </a:rPr>
              <a:t>UICIDE</a:t>
            </a:r>
            <a:r>
              <a:rPr lang="en-US" altLang="en-US" sz="2400" b="1" dirty="0">
                <a:latin typeface="Roboto" panose="02000000000000000000" pitchFamily="2" charset="0"/>
              </a:rPr>
              <a:t>: </a:t>
            </a:r>
            <a:r>
              <a:rPr lang="en-US" altLang="en-US" sz="2400" dirty="0">
                <a:latin typeface="Roboto" panose="02000000000000000000" pitchFamily="2" charset="0"/>
              </a:rPr>
              <a:t>sad? Stressed? Previous or current thoughts? Medication? DSH? </a:t>
            </a:r>
            <a:endParaRPr lang="en-US" altLang="en-US" sz="2400" dirty="0"/>
          </a:p>
          <a:p>
            <a:pPr marL="0" lvl="0" indent="0" eaLnBrk="0" fontAlgn="base" hangingPunct="0">
              <a:lnSpc>
                <a:spcPct val="100000"/>
              </a:lnSpc>
              <a:spcBef>
                <a:spcPct val="0"/>
              </a:spcBef>
              <a:spcAft>
                <a:spcPct val="0"/>
              </a:spcAft>
              <a:buNone/>
            </a:pPr>
            <a:r>
              <a:rPr lang="en-US" altLang="en-US" sz="2400" b="1" dirty="0">
                <a:solidFill>
                  <a:srgbClr val="7030A0"/>
                </a:solidFill>
                <a:highlight>
                  <a:srgbClr val="FFFF00"/>
                </a:highlight>
                <a:latin typeface="Roboto" panose="02000000000000000000" pitchFamily="2" charset="0"/>
              </a:rPr>
              <a:t>S</a:t>
            </a:r>
            <a:r>
              <a:rPr lang="en-US" altLang="en-US" sz="2400" b="1" dirty="0">
                <a:solidFill>
                  <a:srgbClr val="7030A0"/>
                </a:solidFill>
                <a:latin typeface="Roboto" panose="02000000000000000000" pitchFamily="2" charset="0"/>
              </a:rPr>
              <a:t>AFETY</a:t>
            </a:r>
            <a:r>
              <a:rPr lang="en-US" altLang="en-US" sz="2400" b="1" dirty="0">
                <a:latin typeface="Roboto" panose="02000000000000000000" pitchFamily="2" charset="0"/>
              </a:rPr>
              <a:t>: </a:t>
            </a:r>
            <a:r>
              <a:rPr lang="en-US" altLang="en-US" sz="2400" dirty="0">
                <a:latin typeface="Roboto" panose="02000000000000000000" pitchFamily="2" charset="0"/>
              </a:rPr>
              <a:t>aware of any risk-taking? Violence at home or school? </a:t>
            </a:r>
            <a:endParaRPr lang="en-US" altLang="en-US" sz="2400" dirty="0">
              <a:latin typeface="Arial" panose="020B0604020202020204" pitchFamily="34" charset="0"/>
            </a:endParaRPr>
          </a:p>
          <a:p>
            <a:pPr marL="0" indent="0">
              <a:buNone/>
            </a:pPr>
            <a:endParaRPr lang="en-US" dirty="0"/>
          </a:p>
        </p:txBody>
      </p:sp>
      <p:pic>
        <p:nvPicPr>
          <p:cNvPr id="2049" name="Picture 1" descr="page1image1567550480">
            <a:extLst>
              <a:ext uri="{FF2B5EF4-FFF2-40B4-BE49-F238E27FC236}">
                <a16:creationId xmlns:a16="http://schemas.microsoft.com/office/drawing/2014/main" id="{3814D992-254D-E74F-B83C-9D779176A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37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1image1567552080">
            <a:extLst>
              <a:ext uri="{FF2B5EF4-FFF2-40B4-BE49-F238E27FC236}">
                <a16:creationId xmlns:a16="http://schemas.microsoft.com/office/drawing/2014/main" id="{C45C60DE-4078-6544-9BAB-0919F4037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69" y="-1600202"/>
            <a:ext cx="21590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1image1567553584">
            <a:extLst>
              <a:ext uri="{FF2B5EF4-FFF2-40B4-BE49-F238E27FC236}">
                <a16:creationId xmlns:a16="http://schemas.microsoft.com/office/drawing/2014/main" id="{3E825B31-CA7F-6E44-83C5-7557B5B1D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63563"/>
            <a:ext cx="2019300" cy="495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2DD65C-49F0-4043-946D-484E00F706A9}"/>
              </a:ext>
            </a:extLst>
          </p:cNvPr>
          <p:cNvSpPr txBox="1"/>
          <p:nvPr/>
        </p:nvSpPr>
        <p:spPr>
          <a:xfrm>
            <a:off x="9301769" y="2936755"/>
            <a:ext cx="2075146" cy="3139321"/>
          </a:xfrm>
          <a:prstGeom prst="rect">
            <a:avLst/>
          </a:prstGeom>
          <a:noFill/>
        </p:spPr>
        <p:txBody>
          <a:bodyPr wrap="square" rtlCol="0">
            <a:spAutoFit/>
          </a:bodyPr>
          <a:lstStyle/>
          <a:p>
            <a:r>
              <a:rPr lang="en-US" dirty="0"/>
              <a:t>Other </a:t>
            </a:r>
            <a:r>
              <a:rPr lang="en-US" dirty="0" err="1"/>
              <a:t>menomic</a:t>
            </a:r>
            <a:r>
              <a:rPr lang="en-US" dirty="0"/>
              <a:t>:</a:t>
            </a:r>
          </a:p>
          <a:p>
            <a:r>
              <a:rPr lang="en-US" dirty="0"/>
              <a:t>SSHADESS– Strengths, School, </a:t>
            </a:r>
          </a:p>
          <a:p>
            <a:r>
              <a:rPr lang="en-US" dirty="0"/>
              <a:t>Home, </a:t>
            </a:r>
          </a:p>
          <a:p>
            <a:r>
              <a:rPr lang="en-US" dirty="0"/>
              <a:t>Activities, </a:t>
            </a:r>
          </a:p>
          <a:p>
            <a:r>
              <a:rPr lang="en-US" dirty="0"/>
              <a:t>Drug use, Eating/Emotions, Sex, </a:t>
            </a:r>
          </a:p>
          <a:p>
            <a:r>
              <a:rPr lang="en-US" dirty="0"/>
              <a:t>Suicide</a:t>
            </a:r>
          </a:p>
          <a:p>
            <a:endParaRPr lang="en-US" dirty="0"/>
          </a:p>
        </p:txBody>
      </p:sp>
      <p:pic>
        <p:nvPicPr>
          <p:cNvPr id="9" name="Picture 2">
            <a:extLst>
              <a:ext uri="{FF2B5EF4-FFF2-40B4-BE49-F238E27FC236}">
                <a16:creationId xmlns:a16="http://schemas.microsoft.com/office/drawing/2014/main" id="{B0CADD1F-82EC-6D44-91BB-516EE55E8B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0801" y="663098"/>
            <a:ext cx="2592779" cy="179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89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380892" y="747038"/>
            <a:ext cx="1946031" cy="5985079"/>
          </a:xfrm>
          <a:prstGeom prst="rect">
            <a:avLst/>
          </a:prstGeom>
        </p:spPr>
      </p:pic>
      <p:pic>
        <p:nvPicPr>
          <p:cNvPr id="5" name="Picture 4"/>
          <p:cNvPicPr>
            <a:picLocks noChangeAspect="1"/>
          </p:cNvPicPr>
          <p:nvPr/>
        </p:nvPicPr>
        <p:blipFill>
          <a:blip r:embed="rId4"/>
          <a:stretch>
            <a:fillRect/>
          </a:stretch>
        </p:blipFill>
        <p:spPr>
          <a:xfrm>
            <a:off x="7672825" y="1243873"/>
            <a:ext cx="3826157" cy="5178977"/>
          </a:xfrm>
          <a:prstGeom prst="rect">
            <a:avLst/>
          </a:prstGeom>
        </p:spPr>
      </p:pic>
      <p:pic>
        <p:nvPicPr>
          <p:cNvPr id="6" name="Picture 5"/>
          <p:cNvPicPr>
            <a:picLocks noChangeAspect="1"/>
          </p:cNvPicPr>
          <p:nvPr/>
        </p:nvPicPr>
        <p:blipFill>
          <a:blip r:embed="rId5"/>
          <a:stretch>
            <a:fillRect/>
          </a:stretch>
        </p:blipFill>
        <p:spPr>
          <a:xfrm>
            <a:off x="130282" y="2010068"/>
            <a:ext cx="5077659" cy="3921810"/>
          </a:xfrm>
          <a:prstGeom prst="rect">
            <a:avLst/>
          </a:prstGeom>
        </p:spPr>
      </p:pic>
    </p:spTree>
    <p:extLst>
      <p:ext uri="{BB962C8B-B14F-4D97-AF65-F5344CB8AC3E}">
        <p14:creationId xmlns:p14="http://schemas.microsoft.com/office/powerpoint/2010/main" val="993048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9652-972F-064F-9616-B432ED1042A7}"/>
              </a:ext>
            </a:extLst>
          </p:cNvPr>
          <p:cNvSpPr>
            <a:spLocks noGrp="1"/>
          </p:cNvSpPr>
          <p:nvPr>
            <p:ph type="title"/>
          </p:nvPr>
        </p:nvSpPr>
        <p:spPr/>
        <p:txBody>
          <a:bodyPr/>
          <a:lstStyle/>
          <a:p>
            <a:r>
              <a:rPr lang="en-US"/>
              <a:t>Transgender adolescents</a:t>
            </a:r>
          </a:p>
        </p:txBody>
      </p:sp>
      <p:sp>
        <p:nvSpPr>
          <p:cNvPr id="3" name="Content Placeholder 2">
            <a:extLst>
              <a:ext uri="{FF2B5EF4-FFF2-40B4-BE49-F238E27FC236}">
                <a16:creationId xmlns:a16="http://schemas.microsoft.com/office/drawing/2014/main" id="{B6C8C14E-BEA8-AD41-84D2-63C2C230D221}"/>
              </a:ext>
            </a:extLst>
          </p:cNvPr>
          <p:cNvSpPr>
            <a:spLocks noGrp="1"/>
          </p:cNvSpPr>
          <p:nvPr>
            <p:ph idx="1"/>
          </p:nvPr>
        </p:nvSpPr>
        <p:spPr>
          <a:xfrm>
            <a:off x="424069" y="2226365"/>
            <a:ext cx="10393157" cy="4631635"/>
          </a:xfrm>
        </p:spPr>
        <p:txBody>
          <a:bodyPr>
            <a:normAutofit fontScale="92500" lnSpcReduction="20000"/>
          </a:bodyPr>
          <a:lstStyle/>
          <a:p>
            <a:r>
              <a:rPr lang="en-US" sz="2400" b="1" dirty="0"/>
              <a:t>8-12 </a:t>
            </a:r>
            <a:r>
              <a:rPr lang="en-US" sz="2400" b="1" dirty="0" err="1"/>
              <a:t>yo</a:t>
            </a:r>
            <a:r>
              <a:rPr lang="en-US" sz="2400" b="1" dirty="0"/>
              <a:t> = Puberty blockers</a:t>
            </a:r>
          </a:p>
          <a:p>
            <a:pPr lvl="1"/>
            <a:r>
              <a:rPr lang="en-US" sz="2400" dirty="0"/>
              <a:t>Tanner Stage II + Gender Dysphoria</a:t>
            </a:r>
          </a:p>
          <a:p>
            <a:pPr lvl="1"/>
            <a:r>
              <a:rPr lang="en-US" sz="2400" dirty="0"/>
              <a:t>GnRH agonists (</a:t>
            </a:r>
            <a:r>
              <a:rPr lang="en-US" sz="2400" dirty="0" err="1"/>
              <a:t>eg</a:t>
            </a:r>
            <a:r>
              <a:rPr lang="en-US" sz="2400" dirty="0"/>
              <a:t> leuprolide injections, </a:t>
            </a:r>
            <a:r>
              <a:rPr lang="en-US" sz="2400" dirty="0" err="1"/>
              <a:t>histrelin</a:t>
            </a:r>
            <a:r>
              <a:rPr lang="en-US" sz="2400" dirty="0"/>
              <a:t>)</a:t>
            </a:r>
          </a:p>
          <a:p>
            <a:pPr lvl="1"/>
            <a:r>
              <a:rPr lang="en-US" sz="2400" b="1" dirty="0"/>
              <a:t>16 </a:t>
            </a:r>
            <a:r>
              <a:rPr lang="en-US" sz="2400" b="1" dirty="0" err="1"/>
              <a:t>yo</a:t>
            </a:r>
            <a:r>
              <a:rPr lang="en-US" sz="2400" b="1" dirty="0"/>
              <a:t> = gender affirming hormones</a:t>
            </a:r>
          </a:p>
          <a:p>
            <a:pPr lvl="1"/>
            <a:r>
              <a:rPr lang="en-US" sz="2400" dirty="0"/>
              <a:t>FTM </a:t>
            </a:r>
            <a:r>
              <a:rPr lang="en-US" sz="2400" dirty="0">
                <a:sym typeface="Wingdings" panose="05000000000000000000" pitchFamily="2" charset="2"/>
              </a:rPr>
              <a:t> Testosterone</a:t>
            </a:r>
          </a:p>
          <a:p>
            <a:pPr lvl="1"/>
            <a:r>
              <a:rPr lang="en-US" sz="2400" dirty="0">
                <a:sym typeface="Wingdings" panose="05000000000000000000" pitchFamily="2" charset="2"/>
              </a:rPr>
              <a:t>MTF  Estrogen + Spironolactone</a:t>
            </a:r>
          </a:p>
          <a:p>
            <a:r>
              <a:rPr lang="en-US" sz="2400" b="1" dirty="0">
                <a:sym typeface="Wingdings" panose="05000000000000000000" pitchFamily="2" charset="2"/>
              </a:rPr>
              <a:t>18yo = Surgery</a:t>
            </a:r>
          </a:p>
          <a:p>
            <a:r>
              <a:rPr lang="en-US" sz="2400" dirty="0">
                <a:sym typeface="Wingdings" panose="05000000000000000000" pitchFamily="2" charset="2"/>
              </a:rPr>
              <a:t>Binding and Tucking</a:t>
            </a:r>
          </a:p>
          <a:p>
            <a:r>
              <a:rPr lang="en-US" sz="2400" dirty="0">
                <a:sym typeface="Wingdings" panose="05000000000000000000" pitchFamily="2" charset="2"/>
              </a:rPr>
              <a:t>Menstruation</a:t>
            </a:r>
          </a:p>
          <a:p>
            <a:pPr lvl="1"/>
            <a:r>
              <a:rPr lang="en-US" sz="2400" dirty="0">
                <a:sym typeface="Wingdings" panose="05000000000000000000" pitchFamily="2" charset="2"/>
              </a:rPr>
              <a:t>DEPO, OCPs, </a:t>
            </a:r>
            <a:r>
              <a:rPr lang="en-US" sz="2400" dirty="0" err="1">
                <a:sym typeface="Wingdings" panose="05000000000000000000" pitchFamily="2" charset="2"/>
              </a:rPr>
              <a:t>etc</a:t>
            </a:r>
            <a:r>
              <a:rPr lang="en-US" sz="2400" dirty="0">
                <a:sym typeface="Wingdings" panose="05000000000000000000" pitchFamily="2" charset="2"/>
              </a:rPr>
              <a:t>…</a:t>
            </a:r>
          </a:p>
          <a:p>
            <a:r>
              <a:rPr lang="en-US" sz="2400" dirty="0">
                <a:sym typeface="Wingdings" panose="05000000000000000000" pitchFamily="2" charset="2"/>
              </a:rPr>
              <a:t>Fertility  discussion to have before starting any therapy</a:t>
            </a:r>
            <a:endParaRPr lang="en-US" sz="2400" dirty="0"/>
          </a:p>
          <a:p>
            <a:endParaRPr lang="en-US" dirty="0"/>
          </a:p>
        </p:txBody>
      </p:sp>
      <p:pic>
        <p:nvPicPr>
          <p:cNvPr id="4" name="Picture 3" descr="Screen Shot 2018-02-13 at 5.19.14 PM.png">
            <a:extLst>
              <a:ext uri="{FF2B5EF4-FFF2-40B4-BE49-F238E27FC236}">
                <a16:creationId xmlns:a16="http://schemas.microsoft.com/office/drawing/2014/main" id="{46EA0B65-79FC-9542-9D6A-107EA6BC5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609" y="2421252"/>
            <a:ext cx="3379120" cy="3454715"/>
          </a:xfrm>
          <a:prstGeom prst="rect">
            <a:avLst/>
          </a:prstGeom>
        </p:spPr>
      </p:pic>
    </p:spTree>
    <p:extLst>
      <p:ext uri="{BB962C8B-B14F-4D97-AF65-F5344CB8AC3E}">
        <p14:creationId xmlns:p14="http://schemas.microsoft.com/office/powerpoint/2010/main" val="482688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97EE-379A-1F43-AD1B-C21935548083}"/>
              </a:ext>
            </a:extLst>
          </p:cNvPr>
          <p:cNvSpPr>
            <a:spLocks noGrp="1"/>
          </p:cNvSpPr>
          <p:nvPr>
            <p:ph type="title"/>
          </p:nvPr>
        </p:nvSpPr>
        <p:spPr/>
        <p:txBody>
          <a:bodyPr/>
          <a:lstStyle/>
          <a:p>
            <a:r>
              <a:rPr lang="en-US"/>
              <a:t>Hormones for trans men</a:t>
            </a:r>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130629" y="2647950"/>
            <a:ext cx="7035282" cy="3189960"/>
          </a:xfrm>
          <a:prstGeom prst="rect">
            <a:avLst/>
          </a:prstGeom>
        </p:spPr>
      </p:pic>
      <p:pic>
        <p:nvPicPr>
          <p:cNvPr id="2050" name="Picture 2" descr="Kristian Starla - before and after a year of testosterone treatment">
            <a:extLst>
              <a:ext uri="{FF2B5EF4-FFF2-40B4-BE49-F238E27FC236}">
                <a16:creationId xmlns:a16="http://schemas.microsoft.com/office/drawing/2014/main" id="{CECA864C-B91A-3F47-8882-403FE47E2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911" y="2647951"/>
            <a:ext cx="4929668" cy="318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35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79A8-A9AF-F74E-91F4-81D11FE43A1C}"/>
              </a:ext>
            </a:extLst>
          </p:cNvPr>
          <p:cNvSpPr>
            <a:spLocks noGrp="1"/>
          </p:cNvSpPr>
          <p:nvPr>
            <p:ph type="title"/>
          </p:nvPr>
        </p:nvSpPr>
        <p:spPr/>
        <p:txBody>
          <a:bodyPr/>
          <a:lstStyle/>
          <a:p>
            <a:r>
              <a:rPr lang="en-US" dirty="0"/>
              <a:t>People with a uterus</a:t>
            </a:r>
          </a:p>
        </p:txBody>
      </p:sp>
      <p:pic>
        <p:nvPicPr>
          <p:cNvPr id="5" name="Picture 4" descr="‘There is this assumption that goes along with the “born in the wrong body” narrative, that if you are a trans guy you would want a hysterectomy and never use your body to carry a pregnancy.’">
            <a:hlinkClick r:id="rId3"/>
            <a:extLst>
              <a:ext uri="{FF2B5EF4-FFF2-40B4-BE49-F238E27FC236}">
                <a16:creationId xmlns:a16="http://schemas.microsoft.com/office/drawing/2014/main" id="{B895D38F-43D8-3840-BDD5-CA2E8074A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351" y="2362433"/>
            <a:ext cx="6082770" cy="3649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t's Like to Be Pregnant As a Trans Man: TLC, My Pregnant Husband">
            <a:hlinkClick r:id="rId5"/>
            <a:extLst>
              <a:ext uri="{FF2B5EF4-FFF2-40B4-BE49-F238E27FC236}">
                <a16:creationId xmlns:a16="http://schemas.microsoft.com/office/drawing/2014/main" id="{724984D2-EADC-EB4F-B315-27758C371A4C}"/>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23333" y="2371734"/>
            <a:ext cx="4860069" cy="364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934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355A-433C-594A-AFB8-BBD9E4C76988}"/>
              </a:ext>
            </a:extLst>
          </p:cNvPr>
          <p:cNvSpPr>
            <a:spLocks noGrp="1"/>
          </p:cNvSpPr>
          <p:nvPr>
            <p:ph type="title"/>
          </p:nvPr>
        </p:nvSpPr>
        <p:spPr/>
        <p:txBody>
          <a:bodyPr/>
          <a:lstStyle/>
          <a:p>
            <a:r>
              <a:rPr lang="en-US"/>
              <a:t>Gender affirming surgeries</a:t>
            </a:r>
          </a:p>
        </p:txBody>
      </p:sp>
      <p:sp>
        <p:nvSpPr>
          <p:cNvPr id="3" name="Content Placeholder 2">
            <a:extLst>
              <a:ext uri="{FF2B5EF4-FFF2-40B4-BE49-F238E27FC236}">
                <a16:creationId xmlns:a16="http://schemas.microsoft.com/office/drawing/2014/main" id="{864DD906-6C66-B64F-8760-B8ABBCD0417B}"/>
              </a:ext>
            </a:extLst>
          </p:cNvPr>
          <p:cNvSpPr>
            <a:spLocks noGrp="1"/>
          </p:cNvSpPr>
          <p:nvPr>
            <p:ph idx="1"/>
          </p:nvPr>
        </p:nvSpPr>
        <p:spPr>
          <a:xfrm>
            <a:off x="685801" y="2345635"/>
            <a:ext cx="10366512" cy="4512365"/>
          </a:xfrm>
        </p:spPr>
        <p:txBody>
          <a:bodyPr>
            <a:normAutofit fontScale="92500" lnSpcReduction="10000"/>
          </a:bodyPr>
          <a:lstStyle/>
          <a:p>
            <a:r>
              <a:rPr lang="en-US" sz="2400" dirty="0"/>
              <a:t>MTF</a:t>
            </a:r>
          </a:p>
          <a:p>
            <a:pPr lvl="1"/>
            <a:r>
              <a:rPr lang="en-US" sz="2400" dirty="0"/>
              <a:t>Top Surgery (Breast Implants)</a:t>
            </a:r>
          </a:p>
          <a:p>
            <a:pPr lvl="1"/>
            <a:r>
              <a:rPr lang="en-US" sz="2400" dirty="0"/>
              <a:t>Bottom Surgery (Orchiectomy +/- </a:t>
            </a:r>
            <a:r>
              <a:rPr lang="en-US" sz="2400" dirty="0" err="1"/>
              <a:t>Vulvovaginoplasty</a:t>
            </a:r>
            <a:r>
              <a:rPr lang="en-US" sz="2400" dirty="0"/>
              <a:t>) *prostate intact</a:t>
            </a:r>
          </a:p>
          <a:p>
            <a:pPr lvl="1"/>
            <a:r>
              <a:rPr lang="en-US" sz="2400" dirty="0"/>
              <a:t>Vocal Feminization, Tracheal shave, Facial Feminization</a:t>
            </a:r>
          </a:p>
          <a:p>
            <a:r>
              <a:rPr lang="en-US" sz="2400" dirty="0"/>
              <a:t>FTM</a:t>
            </a:r>
          </a:p>
          <a:p>
            <a:pPr lvl="1"/>
            <a:r>
              <a:rPr lang="en-US" sz="2400" dirty="0"/>
              <a:t>Top Surgery (Mastectomy/chest reconstruction)</a:t>
            </a:r>
          </a:p>
          <a:p>
            <a:pPr lvl="1"/>
            <a:r>
              <a:rPr lang="en-US" sz="2400" dirty="0"/>
              <a:t>Bottom Surgery (Hysterectomy +/- BSO,</a:t>
            </a:r>
          </a:p>
          <a:p>
            <a:pPr marL="457200" lvl="1" indent="0">
              <a:buNone/>
            </a:pPr>
            <a:r>
              <a:rPr lang="en-US" sz="2400" dirty="0"/>
              <a:t> Phalloplasty, Metoidioplasty)</a:t>
            </a:r>
          </a:p>
          <a:p>
            <a:r>
              <a:rPr lang="en-US" sz="2400" dirty="0"/>
              <a:t>Steps for patients – letters, cost</a:t>
            </a:r>
          </a:p>
          <a:p>
            <a:r>
              <a:rPr lang="en-US" sz="2400" dirty="0"/>
              <a:t>Fertility ramifications</a:t>
            </a:r>
          </a:p>
        </p:txBody>
      </p:sp>
      <p:pic>
        <p:nvPicPr>
          <p:cNvPr id="4" name="Picture 3" descr="Screen Shot 2018-02-13 at 5.27.44 PM.png">
            <a:extLst>
              <a:ext uri="{FF2B5EF4-FFF2-40B4-BE49-F238E27FC236}">
                <a16:creationId xmlns:a16="http://schemas.microsoft.com/office/drawing/2014/main" id="{B38EE2FD-0D68-F946-98DC-26FA65816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2852" y="4007351"/>
            <a:ext cx="3949148" cy="2850649"/>
          </a:xfrm>
          <a:prstGeom prst="rect">
            <a:avLst/>
          </a:prstGeom>
        </p:spPr>
      </p:pic>
    </p:spTree>
    <p:extLst>
      <p:ext uri="{BB962C8B-B14F-4D97-AF65-F5344CB8AC3E}">
        <p14:creationId xmlns:p14="http://schemas.microsoft.com/office/powerpoint/2010/main" val="81554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6DB8-65AA-5F46-A21D-B4D1F3210F60}"/>
              </a:ext>
            </a:extLst>
          </p:cNvPr>
          <p:cNvSpPr>
            <a:spLocks noGrp="1"/>
          </p:cNvSpPr>
          <p:nvPr>
            <p:ph type="title"/>
          </p:nvPr>
        </p:nvSpPr>
        <p:spPr/>
        <p:txBody>
          <a:bodyPr/>
          <a:lstStyle/>
          <a:p>
            <a:r>
              <a:rPr lang="en-US" dirty="0"/>
              <a:t>Self Directed Learning</a:t>
            </a:r>
          </a:p>
        </p:txBody>
      </p:sp>
      <p:sp>
        <p:nvSpPr>
          <p:cNvPr id="3" name="Content Placeholder 2">
            <a:extLst>
              <a:ext uri="{FF2B5EF4-FFF2-40B4-BE49-F238E27FC236}">
                <a16:creationId xmlns:a16="http://schemas.microsoft.com/office/drawing/2014/main" id="{2CB86D4B-C005-3144-A1ED-25C7C2FAB68E}"/>
              </a:ext>
            </a:extLst>
          </p:cNvPr>
          <p:cNvSpPr>
            <a:spLocks noGrp="1"/>
          </p:cNvSpPr>
          <p:nvPr>
            <p:ph idx="1"/>
          </p:nvPr>
        </p:nvSpPr>
        <p:spPr/>
        <p:txBody>
          <a:bodyPr>
            <a:normAutofit lnSpcReduction="10000"/>
          </a:bodyPr>
          <a:lstStyle/>
          <a:p>
            <a:r>
              <a:rPr lang="en-US" dirty="0"/>
              <a:t>Pre-class preparation – allows and promotes active learning during class</a:t>
            </a:r>
          </a:p>
          <a:p>
            <a:r>
              <a:rPr lang="en-US" dirty="0"/>
              <a:t>Reading (textbooks, assigned chapters)</a:t>
            </a:r>
          </a:p>
          <a:p>
            <a:r>
              <a:rPr lang="en-US" dirty="0"/>
              <a:t>Websites</a:t>
            </a:r>
          </a:p>
          <a:p>
            <a:r>
              <a:rPr lang="en-US" dirty="0"/>
              <a:t>Videos – assigned or custom created</a:t>
            </a:r>
          </a:p>
          <a:p>
            <a:endParaRPr lang="en-US" dirty="0"/>
          </a:p>
          <a:p>
            <a:r>
              <a:rPr lang="en-US" dirty="0"/>
              <a:t>How do students know they are prepared? </a:t>
            </a:r>
          </a:p>
          <a:p>
            <a:r>
              <a:rPr lang="en-US" dirty="0"/>
              <a:t>Sample problems or cases</a:t>
            </a:r>
          </a:p>
          <a:p>
            <a:r>
              <a:rPr lang="en-US" dirty="0"/>
              <a:t>Pre-test quiz</a:t>
            </a:r>
          </a:p>
          <a:p>
            <a:r>
              <a:rPr lang="en-US" dirty="0"/>
              <a:t>Embedded feedback</a:t>
            </a:r>
          </a:p>
          <a:p>
            <a:pPr marL="0" indent="0">
              <a:buNone/>
            </a:pPr>
            <a:endParaRPr lang="en-US" dirty="0"/>
          </a:p>
        </p:txBody>
      </p:sp>
      <p:sp>
        <p:nvSpPr>
          <p:cNvPr id="4" name="Rectangle 3">
            <a:extLst>
              <a:ext uri="{FF2B5EF4-FFF2-40B4-BE49-F238E27FC236}">
                <a16:creationId xmlns:a16="http://schemas.microsoft.com/office/drawing/2014/main" id="{637EAEA5-6A4D-F448-B8EC-B08016A585C0}"/>
              </a:ext>
            </a:extLst>
          </p:cNvPr>
          <p:cNvSpPr/>
          <p:nvPr/>
        </p:nvSpPr>
        <p:spPr>
          <a:xfrm>
            <a:off x="6957392" y="5561166"/>
            <a:ext cx="5234608" cy="646331"/>
          </a:xfrm>
          <a:prstGeom prst="rect">
            <a:avLst/>
          </a:prstGeom>
        </p:spPr>
        <p:txBody>
          <a:bodyPr wrap="square">
            <a:spAutoFit/>
          </a:bodyPr>
          <a:lstStyle/>
          <a:p>
            <a:r>
              <a:rPr lang="en-US" sz="3600" dirty="0"/>
              <a:t>✅ Knowledge Check</a:t>
            </a:r>
          </a:p>
        </p:txBody>
      </p:sp>
    </p:spTree>
    <p:extLst>
      <p:ext uri="{BB962C8B-B14F-4D97-AF65-F5344CB8AC3E}">
        <p14:creationId xmlns:p14="http://schemas.microsoft.com/office/powerpoint/2010/main" val="694350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2ECE-8DED-C04F-8D2A-6D0824018969}"/>
              </a:ext>
            </a:extLst>
          </p:cNvPr>
          <p:cNvSpPr>
            <a:spLocks noGrp="1"/>
          </p:cNvSpPr>
          <p:nvPr>
            <p:ph type="title"/>
          </p:nvPr>
        </p:nvSpPr>
        <p:spPr>
          <a:xfrm>
            <a:off x="1154953" y="973668"/>
            <a:ext cx="6714883" cy="706964"/>
          </a:xfrm>
        </p:spPr>
        <p:txBody>
          <a:bodyPr/>
          <a:lstStyle/>
          <a:p>
            <a:r>
              <a:rPr lang="en-US" dirty="0"/>
              <a:t>2021 CDC STI Guidelines for different populations</a:t>
            </a:r>
          </a:p>
        </p:txBody>
      </p:sp>
      <p:sp>
        <p:nvSpPr>
          <p:cNvPr id="3" name="Content Placeholder 2">
            <a:extLst>
              <a:ext uri="{FF2B5EF4-FFF2-40B4-BE49-F238E27FC236}">
                <a16:creationId xmlns:a16="http://schemas.microsoft.com/office/drawing/2014/main" id="{3DC00D4E-6B2D-EC40-9440-9478E6200127}"/>
              </a:ext>
            </a:extLst>
          </p:cNvPr>
          <p:cNvSpPr>
            <a:spLocks noGrp="1"/>
          </p:cNvSpPr>
          <p:nvPr>
            <p:ph idx="1"/>
          </p:nvPr>
        </p:nvSpPr>
        <p:spPr>
          <a:xfrm>
            <a:off x="1154953" y="2318685"/>
            <a:ext cx="10852166" cy="4067124"/>
          </a:xfrm>
        </p:spPr>
        <p:txBody>
          <a:bodyPr>
            <a:normAutofit fontScale="47500" lnSpcReduction="20000"/>
          </a:bodyPr>
          <a:lstStyle/>
          <a:p>
            <a:pPr marL="0" indent="0">
              <a:buNone/>
            </a:pPr>
            <a:endParaRPr lang="en-US" sz="4200" dirty="0">
              <a:hlinkClick r:id="rId3">
                <a:extLst>
                  <a:ext uri="{A12FA001-AC4F-418D-AE19-62706E023703}">
                    <ahyp:hlinkClr xmlns:ahyp="http://schemas.microsoft.com/office/drawing/2018/hyperlinkcolor" val="tx"/>
                  </a:ext>
                </a:extLst>
              </a:hlinkClick>
            </a:endParaRPr>
          </a:p>
          <a:p>
            <a:r>
              <a:rPr lang="en-US" sz="4200" dirty="0">
                <a:hlinkClick r:id="rId3">
                  <a:extLst>
                    <a:ext uri="{A12FA001-AC4F-418D-AE19-62706E023703}">
                      <ahyp:hlinkClr xmlns:ahyp="http://schemas.microsoft.com/office/drawing/2018/hyperlinkcolor" val="tx"/>
                    </a:ext>
                  </a:extLst>
                </a:hlinkClick>
              </a:rPr>
              <a:t>Transgender and Gender Diverse</a:t>
            </a:r>
          </a:p>
          <a:p>
            <a:pPr lvl="1"/>
            <a:r>
              <a:rPr lang="en-US" sz="4200" dirty="0">
                <a:hlinkClick r:id="rId3">
                  <a:extLst>
                    <a:ext uri="{A12FA001-AC4F-418D-AE19-62706E023703}">
                      <ahyp:hlinkClr xmlns:ahyp="http://schemas.microsoft.com/office/drawing/2018/hyperlinkcolor" val="tx"/>
                    </a:ext>
                  </a:extLst>
                </a:hlinkClick>
              </a:rPr>
              <a:t>https://www.cdc.gov/std/treatment-guidelines/trans.htm</a:t>
            </a:r>
          </a:p>
          <a:p>
            <a:r>
              <a:rPr lang="en-US" sz="4200" dirty="0">
                <a:solidFill>
                  <a:schemeClr val="accent3"/>
                </a:solidFill>
                <a:hlinkClick r:id="rId3">
                  <a:extLst>
                    <a:ext uri="{A12FA001-AC4F-418D-AE19-62706E023703}">
                      <ahyp:hlinkClr xmlns:ahyp="http://schemas.microsoft.com/office/drawing/2018/hyperlinkcolor" val="tx"/>
                    </a:ext>
                  </a:extLst>
                </a:hlinkClick>
              </a:rPr>
              <a:t>WSW and WSWM</a:t>
            </a:r>
          </a:p>
          <a:p>
            <a:pPr lvl="1"/>
            <a:r>
              <a:rPr lang="en-US" sz="4200" dirty="0">
                <a:solidFill>
                  <a:schemeClr val="accent3"/>
                </a:solidFill>
                <a:hlinkClick r:id="rId3">
                  <a:extLst>
                    <a:ext uri="{A12FA001-AC4F-418D-AE19-62706E023703}">
                      <ahyp:hlinkClr xmlns:ahyp="http://schemas.microsoft.com/office/drawing/2018/hyperlinkcolor" val="tx"/>
                    </a:ext>
                  </a:extLst>
                </a:hlinkClick>
              </a:rPr>
              <a:t>https://www.cdc.gov/std/treatment-guidelines/wsw.htm</a:t>
            </a:r>
          </a:p>
          <a:p>
            <a:r>
              <a:rPr lang="en-US" sz="4200" dirty="0">
                <a:solidFill>
                  <a:srgbClr val="FB4AB6"/>
                </a:solidFill>
                <a:hlinkClick r:id="rId3">
                  <a:extLst>
                    <a:ext uri="{A12FA001-AC4F-418D-AE19-62706E023703}">
                      <ahyp:hlinkClr xmlns:ahyp="http://schemas.microsoft.com/office/drawing/2018/hyperlinkcolor" val="tx"/>
                    </a:ext>
                  </a:extLst>
                </a:hlinkClick>
              </a:rPr>
              <a:t>Gay, Bisexual, and MSM</a:t>
            </a:r>
          </a:p>
          <a:p>
            <a:pPr lvl="1"/>
            <a:r>
              <a:rPr lang="en-US" sz="4200" dirty="0">
                <a:solidFill>
                  <a:srgbClr val="FB4AB6"/>
                </a:solidFill>
                <a:hlinkClick r:id="rId3">
                  <a:extLst>
                    <a:ext uri="{A12FA001-AC4F-418D-AE19-62706E023703}">
                      <ahyp:hlinkClr xmlns:ahyp="http://schemas.microsoft.com/office/drawing/2018/hyperlinkcolor" val="tx"/>
                    </a:ext>
                  </a:extLst>
                </a:hlinkClick>
              </a:rPr>
              <a:t>https://www.cdc.gov/std/life-stages-populations/msm.htm</a:t>
            </a:r>
            <a:endParaRPr lang="en-US" sz="4200" dirty="0">
              <a:solidFill>
                <a:srgbClr val="FB4AB6"/>
              </a:solidFill>
            </a:endParaRPr>
          </a:p>
          <a:p>
            <a:r>
              <a:rPr lang="en-US" sz="4200" dirty="0"/>
              <a:t>Adolescents</a:t>
            </a:r>
          </a:p>
          <a:p>
            <a:pPr lvl="1"/>
            <a:r>
              <a:rPr lang="en-US" sz="4200" dirty="0">
                <a:hlinkClick r:id="rId4">
                  <a:extLst>
                    <a:ext uri="{A12FA001-AC4F-418D-AE19-62706E023703}">
                      <ahyp:hlinkClr xmlns:ahyp="http://schemas.microsoft.com/office/drawing/2018/hyperlinkcolor" val="tx"/>
                    </a:ext>
                  </a:extLst>
                </a:hlinkClick>
              </a:rPr>
              <a:t>https://www.cdc.gov/std/life-stages-populations/adolescents-tech.htm</a:t>
            </a:r>
            <a:endParaRPr lang="en-US" sz="4200" dirty="0"/>
          </a:p>
          <a:p>
            <a:pPr lvl="1"/>
            <a:r>
              <a:rPr lang="en-US" sz="4200" dirty="0"/>
              <a:t>https://</a:t>
            </a:r>
            <a:r>
              <a:rPr lang="en-US" sz="4200" dirty="0" err="1"/>
              <a:t>www.cdc.gov</a:t>
            </a:r>
            <a:r>
              <a:rPr lang="en-US" sz="4200" dirty="0"/>
              <a:t>/std/treatment-guidelines/</a:t>
            </a:r>
            <a:r>
              <a:rPr lang="en-US" sz="4200" dirty="0" err="1"/>
              <a:t>adolescents.htm</a:t>
            </a:r>
            <a:endParaRPr lang="en-US" sz="4200" dirty="0"/>
          </a:p>
        </p:txBody>
      </p:sp>
    </p:spTree>
    <p:extLst>
      <p:ext uri="{BB962C8B-B14F-4D97-AF65-F5344CB8AC3E}">
        <p14:creationId xmlns:p14="http://schemas.microsoft.com/office/powerpoint/2010/main" val="3935939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6A92F-C4F2-2449-82DE-930117470C05}"/>
              </a:ext>
            </a:extLst>
          </p:cNvPr>
          <p:cNvSpPr>
            <a:spLocks noGrp="1"/>
          </p:cNvSpPr>
          <p:nvPr>
            <p:ph type="title"/>
          </p:nvPr>
        </p:nvSpPr>
        <p:spPr>
          <a:xfrm>
            <a:off x="1806411" y="107845"/>
            <a:ext cx="9391978" cy="1832728"/>
          </a:xfrm>
        </p:spPr>
        <p:txBody>
          <a:bodyPr/>
          <a:lstStyle/>
          <a:p>
            <a:r>
              <a:rPr lang="en-US" dirty="0"/>
              <a:t>Pre recorded lectures (PRLs)</a:t>
            </a:r>
          </a:p>
        </p:txBody>
      </p:sp>
      <p:pic>
        <p:nvPicPr>
          <p:cNvPr id="5" name="Content Placeholder 4">
            <a:extLst>
              <a:ext uri="{FF2B5EF4-FFF2-40B4-BE49-F238E27FC236}">
                <a16:creationId xmlns:a16="http://schemas.microsoft.com/office/drawing/2014/main" id="{CD3FC225-E479-6240-8CDE-86080B942C5C}"/>
              </a:ext>
            </a:extLst>
          </p:cNvPr>
          <p:cNvPicPr>
            <a:picLocks noGrp="1" noChangeAspect="1"/>
          </p:cNvPicPr>
          <p:nvPr>
            <p:ph idx="1"/>
          </p:nvPr>
        </p:nvPicPr>
        <p:blipFill>
          <a:blip r:embed="rId3"/>
          <a:stretch>
            <a:fillRect/>
          </a:stretch>
        </p:blipFill>
        <p:spPr>
          <a:xfrm>
            <a:off x="760548" y="2580820"/>
            <a:ext cx="5466080" cy="3416300"/>
          </a:xfrm>
        </p:spPr>
      </p:pic>
      <p:pic>
        <p:nvPicPr>
          <p:cNvPr id="7" name="Picture 6">
            <a:extLst>
              <a:ext uri="{FF2B5EF4-FFF2-40B4-BE49-F238E27FC236}">
                <a16:creationId xmlns:a16="http://schemas.microsoft.com/office/drawing/2014/main" id="{C6EE84E3-F7E2-BC41-97A1-C22841041E31}"/>
              </a:ext>
            </a:extLst>
          </p:cNvPr>
          <p:cNvPicPr>
            <a:picLocks noChangeAspect="1"/>
          </p:cNvPicPr>
          <p:nvPr/>
        </p:nvPicPr>
        <p:blipFill>
          <a:blip r:embed="rId4"/>
          <a:stretch>
            <a:fillRect/>
          </a:stretch>
        </p:blipFill>
        <p:spPr>
          <a:xfrm>
            <a:off x="6778171" y="2693608"/>
            <a:ext cx="5285619" cy="3303512"/>
          </a:xfrm>
          <a:prstGeom prst="rect">
            <a:avLst/>
          </a:prstGeom>
        </p:spPr>
      </p:pic>
    </p:spTree>
    <p:extLst>
      <p:ext uri="{BB962C8B-B14F-4D97-AF65-F5344CB8AC3E}">
        <p14:creationId xmlns:p14="http://schemas.microsoft.com/office/powerpoint/2010/main" val="789006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EDB2-4597-8747-950B-B85DDF095F0C}"/>
              </a:ext>
            </a:extLst>
          </p:cNvPr>
          <p:cNvSpPr>
            <a:spLocks noGrp="1"/>
          </p:cNvSpPr>
          <p:nvPr>
            <p:ph type="title"/>
          </p:nvPr>
        </p:nvSpPr>
        <p:spPr/>
        <p:txBody>
          <a:bodyPr/>
          <a:lstStyle/>
          <a:p>
            <a:r>
              <a:rPr lang="en-US" dirty="0"/>
              <a:t>Audience</a:t>
            </a:r>
          </a:p>
        </p:txBody>
      </p:sp>
      <p:sp>
        <p:nvSpPr>
          <p:cNvPr id="3" name="Content Placeholder 2">
            <a:extLst>
              <a:ext uri="{FF2B5EF4-FFF2-40B4-BE49-F238E27FC236}">
                <a16:creationId xmlns:a16="http://schemas.microsoft.com/office/drawing/2014/main" id="{85F01C3F-6AE0-0F49-A26D-C7F058B44621}"/>
              </a:ext>
            </a:extLst>
          </p:cNvPr>
          <p:cNvSpPr>
            <a:spLocks noGrp="1"/>
          </p:cNvSpPr>
          <p:nvPr>
            <p:ph idx="1"/>
          </p:nvPr>
        </p:nvSpPr>
        <p:spPr/>
        <p:txBody>
          <a:bodyPr>
            <a:normAutofit lnSpcReduction="10000"/>
          </a:bodyPr>
          <a:lstStyle/>
          <a:p>
            <a:r>
              <a:rPr lang="en-US" dirty="0"/>
              <a:t>Here’s what we know about you:</a:t>
            </a:r>
          </a:p>
          <a:p>
            <a:pPr lvl="1"/>
            <a:r>
              <a:rPr lang="en-US" dirty="0"/>
              <a:t>You are here because you have an interest in the topic and motivate to improve your knowledge and skills</a:t>
            </a:r>
          </a:p>
          <a:p>
            <a:pPr lvl="1"/>
            <a:r>
              <a:rPr lang="en-US" i="1" dirty="0"/>
              <a:t>Faculty from UVA SOM both Charlottesville and INOVA</a:t>
            </a:r>
            <a:br>
              <a:rPr lang="en-US" dirty="0"/>
            </a:br>
            <a:endParaRPr lang="en-US" i="1" dirty="0"/>
          </a:p>
          <a:p>
            <a:r>
              <a:rPr lang="en-US" dirty="0"/>
              <a:t>Here’s what we know about adult learners</a:t>
            </a:r>
          </a:p>
          <a:p>
            <a:pPr lvl="1"/>
            <a:r>
              <a:rPr lang="en-US" dirty="0"/>
              <a:t>Self-directed/internal motivated</a:t>
            </a:r>
          </a:p>
          <a:p>
            <a:pPr lvl="1"/>
            <a:r>
              <a:rPr lang="en-US" dirty="0"/>
              <a:t>Relevant (Why do I need to know this?)</a:t>
            </a:r>
          </a:p>
          <a:p>
            <a:pPr lvl="1"/>
            <a:r>
              <a:rPr lang="en-US" dirty="0"/>
              <a:t>Best when linked with current and/or past experiences</a:t>
            </a:r>
          </a:p>
          <a:p>
            <a:pPr lvl="1"/>
            <a:r>
              <a:rPr lang="en-US" dirty="0"/>
              <a:t>Collaboration and Problem based learning</a:t>
            </a:r>
          </a:p>
          <a:p>
            <a:pPr lvl="1"/>
            <a:endParaRPr lang="en-US" dirty="0"/>
          </a:p>
        </p:txBody>
      </p:sp>
      <p:pic>
        <p:nvPicPr>
          <p:cNvPr id="4098" name="Picture 2">
            <a:extLst>
              <a:ext uri="{FF2B5EF4-FFF2-40B4-BE49-F238E27FC236}">
                <a16:creationId xmlns:a16="http://schemas.microsoft.com/office/drawing/2014/main" id="{25414EF7-75EF-DC49-AD10-CC8EF8ED8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681" y="431165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31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F234-6CDD-554E-A608-A483E550B9C9}"/>
              </a:ext>
            </a:extLst>
          </p:cNvPr>
          <p:cNvSpPr>
            <a:spLocks noGrp="1"/>
          </p:cNvSpPr>
          <p:nvPr>
            <p:ph type="title"/>
          </p:nvPr>
        </p:nvSpPr>
        <p:spPr/>
        <p:txBody>
          <a:bodyPr/>
          <a:lstStyle/>
          <a:p>
            <a:r>
              <a:rPr lang="en-US" dirty="0"/>
              <a:t>Men who have sex with men: STI screening (CDC 2021)</a:t>
            </a:r>
          </a:p>
        </p:txBody>
      </p:sp>
      <p:sp>
        <p:nvSpPr>
          <p:cNvPr id="3" name="Content Placeholder 2">
            <a:extLst>
              <a:ext uri="{FF2B5EF4-FFF2-40B4-BE49-F238E27FC236}">
                <a16:creationId xmlns:a16="http://schemas.microsoft.com/office/drawing/2014/main" id="{CD344C18-4278-CC41-B4AB-02785483C786}"/>
              </a:ext>
            </a:extLst>
          </p:cNvPr>
          <p:cNvSpPr>
            <a:spLocks noGrp="1"/>
          </p:cNvSpPr>
          <p:nvPr>
            <p:ph idx="1"/>
          </p:nvPr>
        </p:nvSpPr>
        <p:spPr>
          <a:xfrm>
            <a:off x="0" y="2345266"/>
            <a:ext cx="12192000" cy="4910667"/>
          </a:xfrm>
        </p:spPr>
        <p:txBody>
          <a:bodyPr>
            <a:normAutofit/>
          </a:bodyPr>
          <a:lstStyle/>
          <a:p>
            <a:r>
              <a:rPr lang="en-US" sz="2800" dirty="0"/>
              <a:t>Screen for STIs at least once a year</a:t>
            </a:r>
          </a:p>
          <a:p>
            <a:r>
              <a:rPr lang="en-US" sz="2800" dirty="0"/>
              <a:t>Screen for STI every 3 months based on risk factors (the 5 Ps)</a:t>
            </a:r>
          </a:p>
          <a:p>
            <a:r>
              <a:rPr lang="en-US" sz="2800" dirty="0"/>
              <a:t>Test for HIV, gonorrhea, chlamydia, syphilis (SORT A/B)</a:t>
            </a:r>
          </a:p>
          <a:p>
            <a:r>
              <a:rPr lang="en-US" sz="2800" dirty="0"/>
              <a:t>Digital anorectal exam if receptive anal intercourse</a:t>
            </a:r>
          </a:p>
          <a:p>
            <a:endParaRPr lang="en-US" sz="2800" dirty="0"/>
          </a:p>
          <a:p>
            <a:r>
              <a:rPr lang="en-US" sz="2800" dirty="0"/>
              <a:t>Ask “</a:t>
            </a:r>
            <a:r>
              <a:rPr lang="en-US" sz="2800" dirty="0">
                <a:solidFill>
                  <a:srgbClr val="FF0AB7"/>
                </a:solidFill>
              </a:rPr>
              <a:t>what parts of your body do you use during sex</a:t>
            </a:r>
            <a:r>
              <a:rPr lang="en-US" sz="2800" dirty="0"/>
              <a:t>?” to figure out </a:t>
            </a:r>
            <a:r>
              <a:rPr lang="en-US" sz="2800" b="1" i="1" dirty="0"/>
              <a:t>which body areas need to be tested for gonorrhea and chlamydia </a:t>
            </a:r>
            <a:r>
              <a:rPr lang="en-US" sz="2800" dirty="0"/>
              <a:t>(</a:t>
            </a:r>
            <a:r>
              <a:rPr lang="en-US" sz="2800" dirty="0" err="1"/>
              <a:t>eg</a:t>
            </a:r>
            <a:r>
              <a:rPr lang="en-US" sz="2800" dirty="0"/>
              <a:t> urine sample, pharyngeal and/or rectal swabs)</a:t>
            </a:r>
          </a:p>
        </p:txBody>
      </p:sp>
    </p:spTree>
    <p:extLst>
      <p:ext uri="{BB962C8B-B14F-4D97-AF65-F5344CB8AC3E}">
        <p14:creationId xmlns:p14="http://schemas.microsoft.com/office/powerpoint/2010/main" val="3884863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son holding external condom">
            <a:hlinkClick r:id="rId3" tooltip="Person holding external condom"/>
            <a:extLst>
              <a:ext uri="{FF2B5EF4-FFF2-40B4-BE49-F238E27FC236}">
                <a16:creationId xmlns:a16="http://schemas.microsoft.com/office/drawing/2014/main" id="{C6D35149-89A0-414B-9685-2FD68D92B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6133" y="374754"/>
            <a:ext cx="2065867" cy="20658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E5E94C-5ABF-3F44-A120-EA16A8D6F33B}"/>
              </a:ext>
            </a:extLst>
          </p:cNvPr>
          <p:cNvSpPr>
            <a:spLocks noGrp="1"/>
          </p:cNvSpPr>
          <p:nvPr>
            <p:ph type="title"/>
          </p:nvPr>
        </p:nvSpPr>
        <p:spPr>
          <a:xfrm>
            <a:off x="1171731" y="899285"/>
            <a:ext cx="8610600" cy="1293028"/>
          </a:xfrm>
        </p:spPr>
        <p:txBody>
          <a:bodyPr/>
          <a:lstStyle/>
          <a:p>
            <a:r>
              <a:rPr lang="en-US" dirty="0"/>
              <a:t>Incidence of HIV in MSM</a:t>
            </a:r>
          </a:p>
        </p:txBody>
      </p:sp>
      <p:sp>
        <p:nvSpPr>
          <p:cNvPr id="3" name="Content Placeholder 2">
            <a:extLst>
              <a:ext uri="{FF2B5EF4-FFF2-40B4-BE49-F238E27FC236}">
                <a16:creationId xmlns:a16="http://schemas.microsoft.com/office/drawing/2014/main" id="{F7261702-0BF5-654C-BF58-6BD52123B5C1}"/>
              </a:ext>
            </a:extLst>
          </p:cNvPr>
          <p:cNvSpPr>
            <a:spLocks noGrp="1"/>
          </p:cNvSpPr>
          <p:nvPr>
            <p:ph idx="1"/>
          </p:nvPr>
        </p:nvSpPr>
        <p:spPr>
          <a:xfrm>
            <a:off x="269823" y="1761067"/>
            <a:ext cx="11803644" cy="5096933"/>
          </a:xfrm>
        </p:spPr>
        <p:txBody>
          <a:bodyPr>
            <a:normAutofit fontScale="92500" lnSpcReduction="10000"/>
          </a:bodyPr>
          <a:lstStyle/>
          <a:p>
            <a:pPr marL="0" indent="0">
              <a:buNone/>
            </a:pPr>
            <a:endParaRPr lang="en-US" sz="2800" dirty="0"/>
          </a:p>
          <a:p>
            <a:pPr marL="0" indent="0">
              <a:buNone/>
            </a:pPr>
            <a:endParaRPr lang="en-US" sz="3500" dirty="0"/>
          </a:p>
          <a:p>
            <a:r>
              <a:rPr lang="en-US" sz="3500" dirty="0"/>
              <a:t>In 2017, gay and bisexual men made up 70% of new HIV diagnoses in the US</a:t>
            </a:r>
          </a:p>
          <a:p>
            <a:r>
              <a:rPr lang="en-US" sz="3500" dirty="0"/>
              <a:t>Remember that men who have sex with men (MSM) do not always identify as “gay” or “bisexual”  - behavior does not equal identity</a:t>
            </a:r>
          </a:p>
          <a:p>
            <a:r>
              <a:rPr lang="en-US" sz="3500" dirty="0"/>
              <a:t>Lack of condom use and/or </a:t>
            </a:r>
            <a:r>
              <a:rPr lang="en-US" sz="3500" dirty="0" err="1"/>
              <a:t>PrEP</a:t>
            </a:r>
            <a:r>
              <a:rPr lang="en-US" sz="3500" dirty="0"/>
              <a:t> put MSM at higher risk, as does anal intercourse (receptive 13x higher risk than </a:t>
            </a:r>
            <a:r>
              <a:rPr lang="en-US" sz="3500" dirty="0" err="1"/>
              <a:t>insertive</a:t>
            </a:r>
            <a:r>
              <a:rPr lang="en-US" sz="3500" dirty="0"/>
              <a:t>)</a:t>
            </a:r>
          </a:p>
          <a:p>
            <a:endParaRPr lang="en-US" sz="3500" dirty="0"/>
          </a:p>
          <a:p>
            <a:endParaRPr lang="en-US" sz="2800" dirty="0"/>
          </a:p>
          <a:p>
            <a:endParaRPr lang="en-US" sz="2800" dirty="0"/>
          </a:p>
        </p:txBody>
      </p:sp>
    </p:spTree>
    <p:extLst>
      <p:ext uri="{BB962C8B-B14F-4D97-AF65-F5344CB8AC3E}">
        <p14:creationId xmlns:p14="http://schemas.microsoft.com/office/powerpoint/2010/main" val="49587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B6F4-8073-CD45-95FB-446776482D2C}"/>
              </a:ext>
            </a:extLst>
          </p:cNvPr>
          <p:cNvSpPr>
            <a:spLocks noGrp="1"/>
          </p:cNvSpPr>
          <p:nvPr>
            <p:ph type="title"/>
          </p:nvPr>
        </p:nvSpPr>
        <p:spPr>
          <a:xfrm>
            <a:off x="2158584" y="764373"/>
            <a:ext cx="9347616" cy="1293028"/>
          </a:xfrm>
        </p:spPr>
        <p:txBody>
          <a:bodyPr>
            <a:normAutofit/>
          </a:bodyPr>
          <a:lstStyle/>
          <a:p>
            <a:r>
              <a:rPr lang="en-US" dirty="0"/>
              <a:t>Prevention and </a:t>
            </a:r>
            <a:br>
              <a:rPr lang="en-US" dirty="0"/>
            </a:br>
            <a:r>
              <a:rPr lang="en-US" dirty="0" err="1"/>
              <a:t>PrEP</a:t>
            </a:r>
            <a:r>
              <a:rPr lang="en-US" dirty="0"/>
              <a:t> (pre-exposure prophylaxis)</a:t>
            </a:r>
          </a:p>
        </p:txBody>
      </p:sp>
      <p:sp>
        <p:nvSpPr>
          <p:cNvPr id="3" name="Content Placeholder 2">
            <a:extLst>
              <a:ext uri="{FF2B5EF4-FFF2-40B4-BE49-F238E27FC236}">
                <a16:creationId xmlns:a16="http://schemas.microsoft.com/office/drawing/2014/main" id="{BB1E7A3C-96F7-004F-82E2-9360D1C7B226}"/>
              </a:ext>
            </a:extLst>
          </p:cNvPr>
          <p:cNvSpPr>
            <a:spLocks noGrp="1"/>
          </p:cNvSpPr>
          <p:nvPr>
            <p:ph idx="1"/>
          </p:nvPr>
        </p:nvSpPr>
        <p:spPr>
          <a:xfrm>
            <a:off x="670811" y="2273808"/>
            <a:ext cx="10131425" cy="4584192"/>
          </a:xfrm>
        </p:spPr>
        <p:txBody>
          <a:bodyPr>
            <a:normAutofit/>
          </a:bodyPr>
          <a:lstStyle/>
          <a:p>
            <a:r>
              <a:rPr lang="en-US" sz="2000" dirty="0"/>
              <a:t>Risk reducing behaviors including condoms use</a:t>
            </a:r>
          </a:p>
          <a:p>
            <a:r>
              <a:rPr lang="en-US" sz="2000" dirty="0"/>
              <a:t>STI and HIV testing</a:t>
            </a:r>
          </a:p>
          <a:p>
            <a:r>
              <a:rPr lang="en-US" sz="2000" dirty="0" err="1"/>
              <a:t>PrEP</a:t>
            </a:r>
            <a:endParaRPr lang="en-US" sz="2000" dirty="0"/>
          </a:p>
          <a:p>
            <a:pPr marL="0" indent="0">
              <a:buNone/>
            </a:pPr>
            <a:r>
              <a:rPr lang="en-US" sz="2000" dirty="0"/>
              <a:t>	Tenofovir-Emtricitabine (Truvada) or tenofovir alafenamide- emtricitabine 	(</a:t>
            </a:r>
            <a:r>
              <a:rPr lang="en-US" sz="2000" dirty="0" err="1"/>
              <a:t>Descovy</a:t>
            </a:r>
            <a:r>
              <a:rPr lang="en-US" sz="2000" dirty="0"/>
              <a:t>)</a:t>
            </a:r>
          </a:p>
          <a:p>
            <a:pPr lvl="1"/>
            <a:r>
              <a:rPr lang="en-US" sz="2000" dirty="0"/>
              <a:t>Side Effects = nausea, rash, headache</a:t>
            </a:r>
          </a:p>
          <a:p>
            <a:pPr lvl="1"/>
            <a:r>
              <a:rPr lang="en-US" sz="2000" b="1" dirty="0"/>
              <a:t>Check baseline HIV, Hep B, liver and kidney tests</a:t>
            </a:r>
          </a:p>
          <a:p>
            <a:pPr lvl="1"/>
            <a:r>
              <a:rPr lang="en-US" sz="2000" b="1" dirty="0"/>
              <a:t>Then HIV and renal function testing </a:t>
            </a:r>
            <a:r>
              <a:rPr lang="en-US" sz="2000" dirty="0"/>
              <a:t>q3months</a:t>
            </a:r>
          </a:p>
          <a:p>
            <a:pPr marL="0" indent="0">
              <a:buNone/>
            </a:pPr>
            <a:endParaRPr lang="en-US" dirty="0"/>
          </a:p>
        </p:txBody>
      </p:sp>
      <p:pic>
        <p:nvPicPr>
          <p:cNvPr id="4" name="Content Placeholder 3" descr="Screen Shot 2018-02-13 at 5.07.03 PM.png">
            <a:extLst>
              <a:ext uri="{FF2B5EF4-FFF2-40B4-BE49-F238E27FC236}">
                <a16:creationId xmlns:a16="http://schemas.microsoft.com/office/drawing/2014/main" id="{731B4A7A-75B4-5F40-9851-408DEF203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3506" y="4937749"/>
            <a:ext cx="4183288" cy="2136658"/>
          </a:xfrm>
          <a:prstGeom prst="rect">
            <a:avLst/>
          </a:prstGeom>
        </p:spPr>
      </p:pic>
    </p:spTree>
    <p:extLst>
      <p:ext uri="{BB962C8B-B14F-4D97-AF65-F5344CB8AC3E}">
        <p14:creationId xmlns:p14="http://schemas.microsoft.com/office/powerpoint/2010/main" val="293587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9382-64F3-6F4E-B99E-7467DC3A678C}"/>
              </a:ext>
            </a:extLst>
          </p:cNvPr>
          <p:cNvSpPr>
            <a:spLocks noGrp="1"/>
          </p:cNvSpPr>
          <p:nvPr>
            <p:ph type="title"/>
          </p:nvPr>
        </p:nvSpPr>
        <p:spPr/>
        <p:txBody>
          <a:bodyPr/>
          <a:lstStyle/>
          <a:p>
            <a:r>
              <a:rPr lang="en-US" dirty="0"/>
              <a:t>2021 CDC indications for prep</a:t>
            </a:r>
          </a:p>
        </p:txBody>
      </p:sp>
      <p:sp>
        <p:nvSpPr>
          <p:cNvPr id="3" name="Content Placeholder 2">
            <a:extLst>
              <a:ext uri="{FF2B5EF4-FFF2-40B4-BE49-F238E27FC236}">
                <a16:creationId xmlns:a16="http://schemas.microsoft.com/office/drawing/2014/main" id="{EEA833B2-D5F7-1543-9289-F827548C4D04}"/>
              </a:ext>
            </a:extLst>
          </p:cNvPr>
          <p:cNvSpPr>
            <a:spLocks noGrp="1"/>
          </p:cNvSpPr>
          <p:nvPr>
            <p:ph idx="1"/>
          </p:nvPr>
        </p:nvSpPr>
        <p:spPr>
          <a:xfrm>
            <a:off x="469946" y="2201334"/>
            <a:ext cx="10967549" cy="4656666"/>
          </a:xfrm>
        </p:spPr>
        <p:txBody>
          <a:bodyPr>
            <a:normAutofit/>
          </a:bodyPr>
          <a:lstStyle/>
          <a:p>
            <a:pPr marL="0" indent="0">
              <a:buNone/>
            </a:pPr>
            <a:r>
              <a:rPr lang="en-US" sz="2800" dirty="0"/>
              <a:t>IV drug use (sharing equipment)</a:t>
            </a:r>
          </a:p>
          <a:p>
            <a:pPr marL="0" indent="0">
              <a:buNone/>
            </a:pPr>
            <a:r>
              <a:rPr lang="en-US" sz="2800" dirty="0"/>
              <a:t>Anal or vaginal sex in past 6 months AND any of the following: </a:t>
            </a:r>
          </a:p>
          <a:p>
            <a:r>
              <a:rPr lang="en-US" sz="2800" dirty="0"/>
              <a:t>HIV-positive sexual partner (especially if partner has an unknown or detectable viral load) </a:t>
            </a:r>
          </a:p>
          <a:p>
            <a:r>
              <a:rPr lang="en-US" sz="2800" dirty="0"/>
              <a:t>Bacterial STI in past 6 months</a:t>
            </a:r>
          </a:p>
          <a:p>
            <a:r>
              <a:rPr lang="en-US" sz="2800" dirty="0"/>
              <a:t>History of inconsistent or no condom use with sexual partner(s) </a:t>
            </a:r>
          </a:p>
          <a:p>
            <a:pPr marL="0" indent="0">
              <a:buNone/>
            </a:pPr>
            <a:endParaRPr lang="en-US" sz="2800" dirty="0"/>
          </a:p>
          <a:p>
            <a:pPr marL="0" indent="0">
              <a:buNone/>
            </a:pPr>
            <a:endParaRPr lang="en-US" sz="2800" dirty="0"/>
          </a:p>
        </p:txBody>
      </p:sp>
      <p:sp>
        <p:nvSpPr>
          <p:cNvPr id="4" name="TextBox 3">
            <a:extLst>
              <a:ext uri="{FF2B5EF4-FFF2-40B4-BE49-F238E27FC236}">
                <a16:creationId xmlns:a16="http://schemas.microsoft.com/office/drawing/2014/main" id="{6E76479A-F57E-9145-B088-D17A98EAEAEF}"/>
              </a:ext>
            </a:extLst>
          </p:cNvPr>
          <p:cNvSpPr txBox="1"/>
          <p:nvPr/>
        </p:nvSpPr>
        <p:spPr>
          <a:xfrm>
            <a:off x="186790" y="6093627"/>
            <a:ext cx="12005210" cy="800219"/>
          </a:xfrm>
          <a:prstGeom prst="rect">
            <a:avLst/>
          </a:prstGeom>
          <a:noFill/>
        </p:spPr>
        <p:txBody>
          <a:bodyPr wrap="none" rtlCol="0">
            <a:spAutoFit/>
          </a:bodyPr>
          <a:lstStyle/>
          <a:p>
            <a:r>
              <a:rPr lang="en-US" sz="2800" b="1" i="1" dirty="0">
                <a:solidFill>
                  <a:srgbClr val="7030A0"/>
                </a:solidFill>
              </a:rPr>
              <a:t>The risk assessment should be a shared decision-making discussion!</a:t>
            </a:r>
          </a:p>
          <a:p>
            <a:endParaRPr lang="en-US" dirty="0"/>
          </a:p>
        </p:txBody>
      </p:sp>
    </p:spTree>
    <p:extLst>
      <p:ext uri="{BB962C8B-B14F-4D97-AF65-F5344CB8AC3E}">
        <p14:creationId xmlns:p14="http://schemas.microsoft.com/office/powerpoint/2010/main" val="308264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9B8B59-EE97-B54D-A0C4-6CE9817E77A7}"/>
              </a:ext>
            </a:extLst>
          </p:cNvPr>
          <p:cNvSpPr>
            <a:spLocks noGrp="1"/>
          </p:cNvSpPr>
          <p:nvPr>
            <p:ph type="title"/>
          </p:nvPr>
        </p:nvSpPr>
        <p:spPr>
          <a:xfrm>
            <a:off x="3105463" y="526778"/>
            <a:ext cx="8610600" cy="1293028"/>
          </a:xfrm>
        </p:spPr>
        <p:txBody>
          <a:bodyPr/>
          <a:lstStyle/>
          <a:p>
            <a:r>
              <a:rPr lang="en-US" dirty="0"/>
              <a:t>✅ Knowledge Check</a:t>
            </a:r>
          </a:p>
        </p:txBody>
      </p:sp>
      <p:sp>
        <p:nvSpPr>
          <p:cNvPr id="3" name="Content Placeholder 2">
            <a:extLst>
              <a:ext uri="{FF2B5EF4-FFF2-40B4-BE49-F238E27FC236}">
                <a16:creationId xmlns:a16="http://schemas.microsoft.com/office/drawing/2014/main" id="{90DDEE0D-1954-FD40-A9A1-970EC5913EE2}"/>
              </a:ext>
            </a:extLst>
          </p:cNvPr>
          <p:cNvSpPr>
            <a:spLocks noGrp="1"/>
          </p:cNvSpPr>
          <p:nvPr>
            <p:ph idx="1"/>
          </p:nvPr>
        </p:nvSpPr>
        <p:spPr/>
        <p:txBody>
          <a:bodyPr/>
          <a:lstStyle/>
          <a:p>
            <a:r>
              <a:rPr lang="en-US" dirty="0"/>
              <a:t> </a:t>
            </a:r>
          </a:p>
        </p:txBody>
      </p:sp>
      <p:sp>
        <p:nvSpPr>
          <p:cNvPr id="7" name="TextBox 6">
            <a:extLst>
              <a:ext uri="{FF2B5EF4-FFF2-40B4-BE49-F238E27FC236}">
                <a16:creationId xmlns:a16="http://schemas.microsoft.com/office/drawing/2014/main" id="{7311DD64-A9A3-B14C-BF64-442479BCADA2}"/>
              </a:ext>
            </a:extLst>
          </p:cNvPr>
          <p:cNvSpPr txBox="1"/>
          <p:nvPr/>
        </p:nvSpPr>
        <p:spPr>
          <a:xfrm>
            <a:off x="989351" y="2230759"/>
            <a:ext cx="8889167" cy="3785652"/>
          </a:xfrm>
          <a:prstGeom prst="rect">
            <a:avLst/>
          </a:prstGeom>
          <a:noFill/>
        </p:spPr>
        <p:txBody>
          <a:bodyPr wrap="square" rtlCol="0">
            <a:spAutoFit/>
          </a:bodyPr>
          <a:lstStyle/>
          <a:p>
            <a:r>
              <a:rPr lang="en-US" sz="2400" dirty="0">
                <a:highlight>
                  <a:srgbClr val="FFFF00"/>
                </a:highlight>
              </a:rPr>
              <a:t>Which of the following patients has an indication for prescribing pre-exposure prophylaxis (PREP). </a:t>
            </a:r>
          </a:p>
          <a:p>
            <a:endParaRPr lang="en-US" sz="2400" dirty="0">
              <a:highlight>
                <a:srgbClr val="FFFF00"/>
              </a:highlight>
            </a:endParaRPr>
          </a:p>
          <a:p>
            <a:r>
              <a:rPr lang="en-US" sz="2400" dirty="0"/>
              <a:t>Nurse present with needle stick injury from an HIV+ patient</a:t>
            </a:r>
          </a:p>
          <a:p>
            <a:endParaRPr lang="en-US" sz="2400" dirty="0"/>
          </a:p>
          <a:p>
            <a:r>
              <a:rPr lang="en-US" sz="2400" dirty="0"/>
              <a:t>MSM or Bisexual Males</a:t>
            </a:r>
          </a:p>
          <a:p>
            <a:endParaRPr lang="en-US" sz="2400" dirty="0"/>
          </a:p>
          <a:p>
            <a:r>
              <a:rPr lang="en-US" sz="2400" dirty="0"/>
              <a:t>College student with recent chlamydia infection</a:t>
            </a:r>
          </a:p>
          <a:p>
            <a:endParaRPr lang="en-US" sz="2400" dirty="0"/>
          </a:p>
          <a:p>
            <a:r>
              <a:rPr lang="en-US" sz="2400" dirty="0"/>
              <a:t>HIV infected sex worker</a:t>
            </a:r>
          </a:p>
        </p:txBody>
      </p:sp>
    </p:spTree>
    <p:extLst>
      <p:ext uri="{BB962C8B-B14F-4D97-AF65-F5344CB8AC3E}">
        <p14:creationId xmlns:p14="http://schemas.microsoft.com/office/powerpoint/2010/main" val="1820051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030" y="4734037"/>
            <a:ext cx="10258818" cy="1296340"/>
          </a:xfrm>
        </p:spPr>
        <p:txBody>
          <a:bodyPr>
            <a:noAutofit/>
          </a:bodyPr>
          <a:lstStyle/>
          <a:p>
            <a:r>
              <a:rPr lang="en-US" sz="2800" b="1" dirty="0">
                <a:highlight>
                  <a:srgbClr val="FF00FF"/>
                </a:highlight>
              </a:rPr>
              <a:t>2021 GUIDELINES - added a recommendation to inform all sexually active adults and adolescents about </a:t>
            </a:r>
            <a:r>
              <a:rPr lang="en-US" sz="2800" b="1" dirty="0" err="1">
                <a:highlight>
                  <a:srgbClr val="FF00FF"/>
                </a:highlight>
              </a:rPr>
              <a:t>PrEP</a:t>
            </a:r>
            <a:r>
              <a:rPr lang="en-US" sz="2800" b="1" dirty="0">
                <a:highlight>
                  <a:srgbClr val="FF00FF"/>
                </a:highlight>
              </a:rPr>
              <a:t> (IIIB). </a:t>
            </a:r>
          </a:p>
        </p:txBody>
      </p:sp>
      <p:sp>
        <p:nvSpPr>
          <p:cNvPr id="4" name="Picture Placeholder 3"/>
          <p:cNvSpPr>
            <a:spLocks noGrp="1"/>
          </p:cNvSpPr>
          <p:nvPr>
            <p:ph type="pic" idx="1"/>
          </p:nvPr>
        </p:nvSpPr>
        <p:spPr/>
      </p:sp>
      <p:sp>
        <p:nvSpPr>
          <p:cNvPr id="3" name="Content Placeholder 2">
            <a:extLst>
              <a:ext uri="{FF2B5EF4-FFF2-40B4-BE49-F238E27FC236}">
                <a16:creationId xmlns:a16="http://schemas.microsoft.com/office/drawing/2014/main" id="{F7C235EE-DEF6-004F-A6A0-154567DABCFB}"/>
              </a:ext>
            </a:extLst>
          </p:cNvPr>
          <p:cNvSpPr>
            <a:spLocks noGrp="1"/>
          </p:cNvSpPr>
          <p:nvPr>
            <p:ph type="body" sz="half" idx="2"/>
          </p:nvPr>
        </p:nvSpPr>
        <p:spPr/>
        <p:txBody>
          <a:bodyPr>
            <a:normAutofit/>
          </a:bodyPr>
          <a:lstStyle/>
          <a:p>
            <a:endParaRPr lang="en-US" dirty="0"/>
          </a:p>
        </p:txBody>
      </p:sp>
      <p:pic>
        <p:nvPicPr>
          <p:cNvPr id="2050" name="Picture 2" descr="Graphic showing that the three stages of the PrEP continuum of care of awareness, uptake, and retention can all be provided within a clinical care setting.">
            <a:extLst>
              <a:ext uri="{FF2B5EF4-FFF2-40B4-BE49-F238E27FC236}">
                <a16:creationId xmlns:a16="http://schemas.microsoft.com/office/drawing/2014/main" id="{D9848959-857F-BC49-990E-607BD7035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642" y="232582"/>
            <a:ext cx="8423970" cy="3838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F0F13C-D123-D542-8F04-983927A7783C}"/>
              </a:ext>
            </a:extLst>
          </p:cNvPr>
          <p:cNvSpPr txBox="1"/>
          <p:nvPr/>
        </p:nvSpPr>
        <p:spPr>
          <a:xfrm>
            <a:off x="4521487" y="6483595"/>
            <a:ext cx="7470097" cy="369332"/>
          </a:xfrm>
          <a:prstGeom prst="rect">
            <a:avLst/>
          </a:prstGeom>
          <a:noFill/>
        </p:spPr>
        <p:txBody>
          <a:bodyPr wrap="square">
            <a:spAutoFit/>
          </a:bodyPr>
          <a:lstStyle/>
          <a:p>
            <a:r>
              <a:rPr lang="en-US" dirty="0"/>
              <a:t>https://</a:t>
            </a:r>
            <a:r>
              <a:rPr lang="en-US" dirty="0" err="1"/>
              <a:t>www.cdc.gov</a:t>
            </a:r>
            <a:r>
              <a:rPr lang="en-US" dirty="0"/>
              <a:t>/</a:t>
            </a:r>
            <a:r>
              <a:rPr lang="en-US" dirty="0" err="1"/>
              <a:t>hiv</a:t>
            </a:r>
            <a:r>
              <a:rPr lang="en-US" dirty="0"/>
              <a:t>/effective-interventions/prevent/prep/</a:t>
            </a:r>
          </a:p>
        </p:txBody>
      </p:sp>
    </p:spTree>
    <p:extLst>
      <p:ext uri="{BB962C8B-B14F-4D97-AF65-F5344CB8AC3E}">
        <p14:creationId xmlns:p14="http://schemas.microsoft.com/office/powerpoint/2010/main" val="2030170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0CF04-6588-5248-B4E4-88EC5C20C404}"/>
              </a:ext>
            </a:extLst>
          </p:cNvPr>
          <p:cNvSpPr>
            <a:spLocks noGrp="1"/>
          </p:cNvSpPr>
          <p:nvPr>
            <p:ph type="title"/>
          </p:nvPr>
        </p:nvSpPr>
        <p:spPr/>
        <p:txBody>
          <a:bodyPr/>
          <a:lstStyle/>
          <a:p>
            <a:r>
              <a:rPr lang="en-US"/>
              <a:t>Case 4: </a:t>
            </a:r>
            <a:r>
              <a:rPr lang="en-US" err="1"/>
              <a:t>beth</a:t>
            </a:r>
            <a:endParaRPr lang="en-US"/>
          </a:p>
        </p:txBody>
      </p:sp>
      <p:sp>
        <p:nvSpPr>
          <p:cNvPr id="3" name="Content Placeholder 2">
            <a:extLst>
              <a:ext uri="{FF2B5EF4-FFF2-40B4-BE49-F238E27FC236}">
                <a16:creationId xmlns:a16="http://schemas.microsoft.com/office/drawing/2014/main" id="{9D45F457-2075-BF4A-B2AA-60A5E7DB858C}"/>
              </a:ext>
            </a:extLst>
          </p:cNvPr>
          <p:cNvSpPr>
            <a:spLocks noGrp="1"/>
          </p:cNvSpPr>
          <p:nvPr>
            <p:ph idx="1"/>
          </p:nvPr>
        </p:nvSpPr>
        <p:spPr>
          <a:xfrm>
            <a:off x="1154954" y="2603500"/>
            <a:ext cx="9698575" cy="3416300"/>
          </a:xfrm>
        </p:spPr>
        <p:txBody>
          <a:bodyPr>
            <a:normAutofit fontScale="92500" lnSpcReduction="10000"/>
          </a:bodyPr>
          <a:lstStyle/>
          <a:p>
            <a:r>
              <a:rPr lang="en-US" sz="3200" dirty="0"/>
              <a:t>A 64 </a:t>
            </a:r>
            <a:r>
              <a:rPr lang="en-US" sz="3200" dirty="0" err="1"/>
              <a:t>yo</a:t>
            </a:r>
            <a:r>
              <a:rPr lang="en-US" sz="3200" dirty="0"/>
              <a:t> F presents during your OBGYN rotation for her annual checkup.  She is married to a woman, and has not had a Pap smear in as long as she can remember, because her previous health provider said she didn’t need them.  </a:t>
            </a:r>
          </a:p>
          <a:p>
            <a:r>
              <a:rPr lang="en-US" sz="3200" dirty="0">
                <a:solidFill>
                  <a:srgbClr val="FFC000"/>
                </a:solidFill>
              </a:rPr>
              <a:t>List some questions you’d want to ask, as well as screening recommendations for her</a:t>
            </a:r>
            <a:r>
              <a:rPr lang="en-US" sz="3200" dirty="0">
                <a:solidFill>
                  <a:srgbClr val="FFFF00"/>
                </a:solidFill>
              </a:rPr>
              <a:t>.</a:t>
            </a:r>
          </a:p>
        </p:txBody>
      </p:sp>
      <p:pic>
        <p:nvPicPr>
          <p:cNvPr id="4098" name="Picture 2" descr="https://img.huffingtonpost.com/asset/5b9de430240000510053c342.jpeg?ops=scalefit_720_noupscale">
            <a:extLst>
              <a:ext uri="{FF2B5EF4-FFF2-40B4-BE49-F238E27FC236}">
                <a16:creationId xmlns:a16="http://schemas.microsoft.com/office/drawing/2014/main" id="{5D918D32-28D6-4143-859E-83BA3EC15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532" y="0"/>
            <a:ext cx="4707467" cy="235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2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84BF-B996-9A4F-BCF3-5ED902CFBAC7}"/>
              </a:ext>
            </a:extLst>
          </p:cNvPr>
          <p:cNvSpPr>
            <a:spLocks noGrp="1"/>
          </p:cNvSpPr>
          <p:nvPr>
            <p:ph type="title"/>
          </p:nvPr>
        </p:nvSpPr>
        <p:spPr/>
        <p:txBody>
          <a:bodyPr/>
          <a:lstStyle/>
          <a:p>
            <a:r>
              <a:rPr lang="en-US"/>
              <a:t>Women who have sex with women</a:t>
            </a:r>
          </a:p>
        </p:txBody>
      </p:sp>
      <p:sp>
        <p:nvSpPr>
          <p:cNvPr id="6" name="Content Placeholder 5">
            <a:extLst>
              <a:ext uri="{FF2B5EF4-FFF2-40B4-BE49-F238E27FC236}">
                <a16:creationId xmlns:a16="http://schemas.microsoft.com/office/drawing/2014/main" id="{83E08F56-D3F4-B34F-861E-25A5F78DB66A}"/>
              </a:ext>
            </a:extLst>
          </p:cNvPr>
          <p:cNvSpPr>
            <a:spLocks noGrp="1"/>
          </p:cNvSpPr>
          <p:nvPr>
            <p:ph idx="1"/>
          </p:nvPr>
        </p:nvSpPr>
        <p:spPr>
          <a:xfrm>
            <a:off x="685801" y="2385391"/>
            <a:ext cx="9230565" cy="3882887"/>
          </a:xfrm>
        </p:spPr>
        <p:txBody>
          <a:bodyPr>
            <a:noAutofit/>
          </a:bodyPr>
          <a:lstStyle/>
          <a:p>
            <a:r>
              <a:rPr lang="en-US" sz="2400" dirty="0"/>
              <a:t>Often, WSW have had sex with men/may be having sex with men</a:t>
            </a:r>
          </a:p>
          <a:p>
            <a:r>
              <a:rPr lang="en-US" sz="2400" dirty="0"/>
              <a:t>Prevention of unplanned pregnancies</a:t>
            </a:r>
          </a:p>
          <a:p>
            <a:r>
              <a:rPr lang="en-US" sz="2400" dirty="0"/>
              <a:t>Assistance with planned pregnancies</a:t>
            </a:r>
          </a:p>
          <a:p>
            <a:r>
              <a:rPr lang="en-US" sz="2400" dirty="0"/>
              <a:t>HPV vaccination</a:t>
            </a:r>
          </a:p>
          <a:p>
            <a:r>
              <a:rPr lang="en-US" sz="2400" dirty="0"/>
              <a:t>HPV and other STIs can be transmitted</a:t>
            </a:r>
          </a:p>
          <a:p>
            <a:r>
              <a:rPr lang="en-US" sz="2400" dirty="0"/>
              <a:t>Cancer Screenings: Breast, </a:t>
            </a:r>
            <a:r>
              <a:rPr lang="en-US" sz="2400" b="1" u="sng" dirty="0"/>
              <a:t>Cervical</a:t>
            </a:r>
            <a:endParaRPr lang="en-US" sz="2400" dirty="0"/>
          </a:p>
        </p:txBody>
      </p:sp>
      <p:pic>
        <p:nvPicPr>
          <p:cNvPr id="8" name="Picture 2" descr="women holding hands">
            <a:extLst>
              <a:ext uri="{FF2B5EF4-FFF2-40B4-BE49-F238E27FC236}">
                <a16:creationId xmlns:a16="http://schemas.microsoft.com/office/drawing/2014/main" id="{C51FBFB0-0297-AD4F-BA1A-1BE1E8F37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843" y="4611757"/>
            <a:ext cx="3697356" cy="184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48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E258-57FD-2B4E-BE06-4CB8C5862C89}"/>
              </a:ext>
            </a:extLst>
          </p:cNvPr>
          <p:cNvSpPr>
            <a:spLocks noGrp="1"/>
          </p:cNvSpPr>
          <p:nvPr>
            <p:ph type="title"/>
          </p:nvPr>
        </p:nvSpPr>
        <p:spPr/>
        <p:txBody>
          <a:bodyPr/>
          <a:lstStyle/>
          <a:p>
            <a:r>
              <a:rPr lang="en-US"/>
              <a:t>Older </a:t>
            </a:r>
            <a:r>
              <a:rPr lang="en-US" err="1"/>
              <a:t>lgbtq</a:t>
            </a:r>
            <a:r>
              <a:rPr lang="en-US"/>
              <a:t>+ patients</a:t>
            </a:r>
          </a:p>
        </p:txBody>
      </p:sp>
      <p:sp>
        <p:nvSpPr>
          <p:cNvPr id="3" name="Content Placeholder 2">
            <a:extLst>
              <a:ext uri="{FF2B5EF4-FFF2-40B4-BE49-F238E27FC236}">
                <a16:creationId xmlns:a16="http://schemas.microsoft.com/office/drawing/2014/main" id="{B55C3826-1874-5143-ADC4-823F0F5CD994}"/>
              </a:ext>
            </a:extLst>
          </p:cNvPr>
          <p:cNvSpPr>
            <a:spLocks noGrp="1"/>
          </p:cNvSpPr>
          <p:nvPr>
            <p:ph idx="1"/>
          </p:nvPr>
        </p:nvSpPr>
        <p:spPr/>
        <p:txBody>
          <a:bodyPr>
            <a:normAutofit fontScale="92500" lnSpcReduction="20000"/>
          </a:bodyPr>
          <a:lstStyle/>
          <a:p>
            <a:r>
              <a:rPr lang="en-US" sz="3200"/>
              <a:t>90% don’t have children, as opposed to 20% cisgender heterosexual elders; less likely to have family caregivers</a:t>
            </a:r>
          </a:p>
          <a:p>
            <a:r>
              <a:rPr lang="en-US" sz="3200"/>
              <a:t>Geriatric patients come out too; many wait until parents die, their children grow up, </a:t>
            </a:r>
            <a:r>
              <a:rPr lang="en-US" sz="3200" err="1"/>
              <a:t>etc</a:t>
            </a:r>
            <a:endParaRPr lang="en-US" sz="3200"/>
          </a:p>
          <a:p>
            <a:r>
              <a:rPr lang="en-US" sz="3200"/>
              <a:t>Can suffer housing discrimination, abuse in nursing homes</a:t>
            </a:r>
          </a:p>
          <a:p>
            <a:r>
              <a:rPr lang="en-US" sz="3200"/>
              <a:t>SAGE, National Resource on LGBT Aging</a:t>
            </a:r>
          </a:p>
        </p:txBody>
      </p:sp>
      <p:pic>
        <p:nvPicPr>
          <p:cNvPr id="6146" name="Picture 2" descr="https://static.independent.co.uk/s3fs-public/thumbnails/image/2017/06/21/16/untitled-9.jpg">
            <a:extLst>
              <a:ext uri="{FF2B5EF4-FFF2-40B4-BE49-F238E27FC236}">
                <a16:creationId xmlns:a16="http://schemas.microsoft.com/office/drawing/2014/main" id="{82E90DFE-A86E-704D-B356-61191CCF3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41148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75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C58-58E7-F241-9F4D-DAFC7A6E54BE}"/>
              </a:ext>
            </a:extLst>
          </p:cNvPr>
          <p:cNvSpPr>
            <a:spLocks noGrp="1"/>
          </p:cNvSpPr>
          <p:nvPr>
            <p:ph type="title"/>
          </p:nvPr>
        </p:nvSpPr>
        <p:spPr/>
        <p:txBody>
          <a:bodyPr/>
          <a:lstStyle/>
          <a:p>
            <a:r>
              <a:rPr lang="en-US"/>
              <a:t>Intersex patients</a:t>
            </a:r>
          </a:p>
        </p:txBody>
      </p:sp>
      <p:sp>
        <p:nvSpPr>
          <p:cNvPr id="3" name="Content Placeholder 2">
            <a:extLst>
              <a:ext uri="{FF2B5EF4-FFF2-40B4-BE49-F238E27FC236}">
                <a16:creationId xmlns:a16="http://schemas.microsoft.com/office/drawing/2014/main" id="{6719A01A-EE46-7E4D-ABBB-1E7C42E2678D}"/>
              </a:ext>
            </a:extLst>
          </p:cNvPr>
          <p:cNvSpPr>
            <a:spLocks noGrp="1"/>
          </p:cNvSpPr>
          <p:nvPr>
            <p:ph idx="1"/>
          </p:nvPr>
        </p:nvSpPr>
        <p:spPr>
          <a:xfrm>
            <a:off x="685801" y="2531165"/>
            <a:ext cx="10131425" cy="4326835"/>
          </a:xfrm>
        </p:spPr>
        <p:txBody>
          <a:bodyPr>
            <a:normAutofit fontScale="70000" lnSpcReduction="20000"/>
          </a:bodyPr>
          <a:lstStyle/>
          <a:p>
            <a:r>
              <a:rPr lang="en-US" sz="3200" dirty="0"/>
              <a:t>1 in 2000 live births are gender ambiguous</a:t>
            </a:r>
          </a:p>
          <a:p>
            <a:r>
              <a:rPr lang="en-US" sz="3200" dirty="0"/>
              <a:t>Other patients discover they are intersex when they don’t have a period by the time they’re 16, or during an infertility workup</a:t>
            </a:r>
          </a:p>
          <a:p>
            <a:r>
              <a:rPr lang="en-US" sz="3200" dirty="0"/>
              <a:t>Not a lot of testing available/accessible – not just chromosomes, but hormones</a:t>
            </a:r>
          </a:p>
          <a:p>
            <a:r>
              <a:rPr lang="en-US" sz="3200" dirty="0"/>
              <a:t>50% transition from the sex they were assigned at birth – “intersex of trans experience”</a:t>
            </a:r>
          </a:p>
          <a:p>
            <a:r>
              <a:rPr lang="en-US" sz="3200" dirty="0"/>
              <a:t>Medical paradigm shift from “parents/doctors decide gender at birth” to “wait and let the patient decide,” in part because of child suicides</a:t>
            </a:r>
          </a:p>
          <a:p>
            <a:r>
              <a:rPr lang="en-US" sz="3200" dirty="0"/>
              <a:t>Laws in some states prohibit genital surgery on gender ambiguous children</a:t>
            </a:r>
          </a:p>
          <a:p>
            <a:pPr marL="0" indent="0">
              <a:buNone/>
            </a:pPr>
            <a:endParaRPr lang="en-US" sz="3200" dirty="0"/>
          </a:p>
        </p:txBody>
      </p:sp>
      <p:pic>
        <p:nvPicPr>
          <p:cNvPr id="7170" name="Picture 2" descr="Img 1478 R">
            <a:extLst>
              <a:ext uri="{FF2B5EF4-FFF2-40B4-BE49-F238E27FC236}">
                <a16:creationId xmlns:a16="http://schemas.microsoft.com/office/drawing/2014/main" id="{85FEB0FA-B10F-E84A-A3C9-DBB5E2703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1"/>
            <a:ext cx="1981200"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94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6CE1-4964-8049-84ED-1B646F4AF0AD}"/>
              </a:ext>
            </a:extLst>
          </p:cNvPr>
          <p:cNvSpPr>
            <a:spLocks noGrp="1"/>
          </p:cNvSpPr>
          <p:nvPr>
            <p:ph type="title"/>
          </p:nvPr>
        </p:nvSpPr>
        <p:spPr/>
        <p:txBody>
          <a:bodyPr/>
          <a:lstStyle/>
          <a:p>
            <a:r>
              <a:rPr lang="en-US" dirty="0"/>
              <a:t>Audience Engagement</a:t>
            </a:r>
          </a:p>
        </p:txBody>
      </p:sp>
      <p:sp>
        <p:nvSpPr>
          <p:cNvPr id="3" name="Content Placeholder 2">
            <a:extLst>
              <a:ext uri="{FF2B5EF4-FFF2-40B4-BE49-F238E27FC236}">
                <a16:creationId xmlns:a16="http://schemas.microsoft.com/office/drawing/2014/main" id="{0AEE7257-CC52-4E41-9642-B13BBA281A40}"/>
              </a:ext>
            </a:extLst>
          </p:cNvPr>
          <p:cNvSpPr>
            <a:spLocks noGrp="1"/>
          </p:cNvSpPr>
          <p:nvPr>
            <p:ph idx="1"/>
          </p:nvPr>
        </p:nvSpPr>
        <p:spPr/>
        <p:txBody>
          <a:bodyPr>
            <a:normAutofit/>
          </a:bodyPr>
          <a:lstStyle/>
          <a:p>
            <a:pPr lvl="1"/>
            <a:r>
              <a:rPr lang="en-US" sz="3200" dirty="0"/>
              <a:t>Unmute and speak/Raise your hand</a:t>
            </a:r>
          </a:p>
          <a:p>
            <a:pPr lvl="1"/>
            <a:r>
              <a:rPr lang="en-US" sz="3200" dirty="0"/>
              <a:t>Type in chat or discussion board </a:t>
            </a:r>
          </a:p>
          <a:p>
            <a:pPr lvl="1"/>
            <a:r>
              <a:rPr lang="en-US" sz="3200" dirty="0"/>
              <a:t>Annotate </a:t>
            </a:r>
          </a:p>
          <a:p>
            <a:pPr lvl="1"/>
            <a:r>
              <a:rPr lang="en-US" sz="3200" dirty="0"/>
              <a:t>Zoom poll/Turning Point </a:t>
            </a:r>
          </a:p>
          <a:p>
            <a:pPr lvl="1"/>
            <a:r>
              <a:rPr lang="en-US" sz="3200" dirty="0"/>
              <a:t>Kahoot</a:t>
            </a:r>
          </a:p>
          <a:p>
            <a:endParaRPr lang="en-US" dirty="0"/>
          </a:p>
        </p:txBody>
      </p:sp>
      <p:pic>
        <p:nvPicPr>
          <p:cNvPr id="1028" name="Picture 4" descr="How to Raise Your Hand in a Zoom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960" y="4777026"/>
            <a:ext cx="2100918" cy="1621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Raise a Hand In 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960" y="3456572"/>
            <a:ext cx="1935922" cy="94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596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Learners: Online Simulation Game</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7951" t="6805" r="57527" b="3279"/>
          <a:stretch/>
        </p:blipFill>
        <p:spPr>
          <a:xfrm>
            <a:off x="0" y="2393006"/>
            <a:ext cx="5967046" cy="4371209"/>
          </a:xfrm>
        </p:spPr>
      </p:pic>
      <p:sp>
        <p:nvSpPr>
          <p:cNvPr id="10" name="Rectangle 9"/>
          <p:cNvSpPr/>
          <p:nvPr/>
        </p:nvSpPr>
        <p:spPr>
          <a:xfrm>
            <a:off x="6096000" y="2459504"/>
            <a:ext cx="6096000" cy="646331"/>
          </a:xfrm>
          <a:prstGeom prst="rect">
            <a:avLst/>
          </a:prstGeom>
        </p:spPr>
        <p:txBody>
          <a:bodyPr>
            <a:spAutoFit/>
          </a:bodyPr>
          <a:lstStyle/>
          <a:p>
            <a:r>
              <a:rPr lang="en-US" dirty="0"/>
              <a:t>http://www.can-sim.ca/games/courses/sogi-nursing-certification/</a:t>
            </a:r>
          </a:p>
        </p:txBody>
      </p:sp>
      <p:sp>
        <p:nvSpPr>
          <p:cNvPr id="11" name="TextBox 10"/>
          <p:cNvSpPr txBox="1"/>
          <p:nvPr/>
        </p:nvSpPr>
        <p:spPr>
          <a:xfrm>
            <a:off x="6096000" y="3270738"/>
            <a:ext cx="56388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Four different LGBTQ+ patient scenarios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Rubrics with competencies and evaluation guidelines for each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Each game takes 20 min to complete</a:t>
            </a:r>
          </a:p>
        </p:txBody>
      </p:sp>
      <p:sp>
        <p:nvSpPr>
          <p:cNvPr id="4" name="TextBox 3"/>
          <p:cNvSpPr txBox="1"/>
          <p:nvPr/>
        </p:nvSpPr>
        <p:spPr>
          <a:xfrm>
            <a:off x="6405457" y="5423770"/>
            <a:ext cx="4792812" cy="923330"/>
          </a:xfrm>
          <a:prstGeom prst="rect">
            <a:avLst/>
          </a:prstGeom>
          <a:noFill/>
        </p:spPr>
        <p:txBody>
          <a:bodyPr wrap="square" rtlCol="0">
            <a:spAutoFit/>
          </a:bodyPr>
          <a:lstStyle/>
          <a:p>
            <a:r>
              <a:rPr lang="en-US" dirty="0">
                <a:hlinkClick r:id="rId4"/>
              </a:rPr>
              <a:t>Sexual Orientation Gender Identity Nursing Education → Game Links – CAN-Sim</a:t>
            </a:r>
            <a:endParaRPr lang="en-US" dirty="0"/>
          </a:p>
        </p:txBody>
      </p:sp>
    </p:spTree>
    <p:extLst>
      <p:ext uri="{BB962C8B-B14F-4D97-AF65-F5344CB8AC3E}">
        <p14:creationId xmlns:p14="http://schemas.microsoft.com/office/powerpoint/2010/main" val="46990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Debriefing</a:t>
            </a:r>
          </a:p>
        </p:txBody>
      </p:sp>
      <p:sp>
        <p:nvSpPr>
          <p:cNvPr id="3" name="Content Placeholder 2"/>
          <p:cNvSpPr>
            <a:spLocks noGrp="1"/>
          </p:cNvSpPr>
          <p:nvPr>
            <p:ph idx="1"/>
          </p:nvPr>
        </p:nvSpPr>
        <p:spPr>
          <a:xfrm>
            <a:off x="391886" y="2603500"/>
            <a:ext cx="4049485" cy="3416300"/>
          </a:xfrm>
        </p:spPr>
        <p:txBody>
          <a:bodyPr>
            <a:noAutofit/>
          </a:bodyPr>
          <a:lstStyle/>
          <a:p>
            <a:r>
              <a:rPr lang="en-US" dirty="0"/>
              <a:t>Communicates effectively, respectfully and compassionately with older gay adult when completing a holistic health assessment to ensure current health needs are addressed and prioritized</a:t>
            </a:r>
          </a:p>
          <a:p>
            <a:r>
              <a:rPr lang="en-US" b="1" dirty="0"/>
              <a:t>Rate yourself:</a:t>
            </a:r>
            <a:endParaRPr lang="en-US"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25902795"/>
              </p:ext>
            </p:extLst>
          </p:nvPr>
        </p:nvGraphicFramePr>
        <p:xfrm>
          <a:off x="4784943" y="1680632"/>
          <a:ext cx="7302673" cy="4979633"/>
        </p:xfrm>
        <a:graphic>
          <a:graphicData uri="http://schemas.openxmlformats.org/drawingml/2006/table">
            <a:tbl>
              <a:tblPr firstRow="1" bandRow="1">
                <a:tableStyleId>{5C22544A-7EE6-4342-B048-85BDC9FD1C3A}</a:tableStyleId>
              </a:tblPr>
              <a:tblGrid>
                <a:gridCol w="2417523">
                  <a:extLst>
                    <a:ext uri="{9D8B030D-6E8A-4147-A177-3AD203B41FA5}">
                      <a16:colId xmlns:a16="http://schemas.microsoft.com/office/drawing/2014/main" val="2628571510"/>
                    </a:ext>
                  </a:extLst>
                </a:gridCol>
                <a:gridCol w="2417523">
                  <a:extLst>
                    <a:ext uri="{9D8B030D-6E8A-4147-A177-3AD203B41FA5}">
                      <a16:colId xmlns:a16="http://schemas.microsoft.com/office/drawing/2014/main" val="1657305236"/>
                    </a:ext>
                  </a:extLst>
                </a:gridCol>
                <a:gridCol w="2467627">
                  <a:extLst>
                    <a:ext uri="{9D8B030D-6E8A-4147-A177-3AD203B41FA5}">
                      <a16:colId xmlns:a16="http://schemas.microsoft.com/office/drawing/2014/main" val="3419223293"/>
                    </a:ext>
                  </a:extLst>
                </a:gridCol>
              </a:tblGrid>
              <a:tr h="359110">
                <a:tc>
                  <a:txBody>
                    <a:bodyPr/>
                    <a:lstStyle/>
                    <a:p>
                      <a:r>
                        <a:rPr lang="en-US" b="1" dirty="0"/>
                        <a:t>Competent</a:t>
                      </a:r>
                      <a:endParaRPr lang="en-US" dirty="0"/>
                    </a:p>
                  </a:txBody>
                  <a:tcPr/>
                </a:tc>
                <a:tc>
                  <a:txBody>
                    <a:bodyPr/>
                    <a:lstStyle/>
                    <a:p>
                      <a:r>
                        <a:rPr lang="en-US" b="1" dirty="0"/>
                        <a:t>Intermediate</a:t>
                      </a:r>
                      <a:endParaRPr lang="en-US" dirty="0"/>
                    </a:p>
                  </a:txBody>
                  <a:tcPr/>
                </a:tc>
                <a:tc>
                  <a:txBody>
                    <a:bodyPr/>
                    <a:lstStyle/>
                    <a:p>
                      <a:r>
                        <a:rPr lang="en-US" b="1" dirty="0"/>
                        <a:t>Novice</a:t>
                      </a:r>
                      <a:endParaRPr lang="en-US" dirty="0"/>
                    </a:p>
                  </a:txBody>
                  <a:tcPr/>
                </a:tc>
                <a:extLst>
                  <a:ext uri="{0D108BD9-81ED-4DB2-BD59-A6C34878D82A}">
                    <a16:rowId xmlns:a16="http://schemas.microsoft.com/office/drawing/2014/main" val="842745941"/>
                  </a:ext>
                </a:extLst>
              </a:tr>
              <a:tr h="5839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Consistently validates health seeking behaviors</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Sometimes validates health seeking behaviors</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Does not validate health seeking behaviors</a:t>
                      </a:r>
                    </a:p>
                    <a:p>
                      <a:endParaRPr lang="en-US" sz="1400" dirty="0"/>
                    </a:p>
                  </a:txBody>
                  <a:tcPr/>
                </a:tc>
                <a:extLst>
                  <a:ext uri="{0D108BD9-81ED-4DB2-BD59-A6C34878D82A}">
                    <a16:rowId xmlns:a16="http://schemas.microsoft.com/office/drawing/2014/main" val="3101883180"/>
                  </a:ext>
                </a:extLst>
              </a:tr>
              <a:tr h="8582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Consistently identifies key physical and mental health issues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Sometimes identifies key physical and mental health issues</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Does</a:t>
                      </a:r>
                      <a:r>
                        <a:rPr lang="en-US" sz="1400" baseline="0" dirty="0"/>
                        <a:t> not</a:t>
                      </a:r>
                      <a:r>
                        <a:rPr lang="en-US" sz="1400" dirty="0"/>
                        <a:t> identify key physical and mental health issues</a:t>
                      </a:r>
                    </a:p>
                    <a:p>
                      <a:endParaRPr lang="en-US" sz="1400" dirty="0"/>
                    </a:p>
                  </a:txBody>
                  <a:tcPr/>
                </a:tc>
                <a:extLst>
                  <a:ext uri="{0D108BD9-81ED-4DB2-BD59-A6C34878D82A}">
                    <a16:rowId xmlns:a16="http://schemas.microsoft.com/office/drawing/2014/main" val="82244161"/>
                  </a:ext>
                </a:extLst>
              </a:tr>
              <a:tr h="6486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Consistently prioritizes health care needs</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Sometimes prioritizes health care needs</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Does not prioritize health care needs</a:t>
                      </a:r>
                    </a:p>
                    <a:p>
                      <a:endParaRPr lang="en-US" sz="1400" dirty="0"/>
                    </a:p>
                  </a:txBody>
                  <a:tcPr/>
                </a:tc>
                <a:extLst>
                  <a:ext uri="{0D108BD9-81ED-4DB2-BD59-A6C34878D82A}">
                    <a16:rowId xmlns:a16="http://schemas.microsoft.com/office/drawing/2014/main" val="321839464"/>
                  </a:ext>
                </a:extLst>
              </a:tr>
              <a:tr h="58103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Consistently identifies current coping strategies</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Sometimes identifies current coping strategies</a:t>
                      </a:r>
                    </a:p>
                    <a:p>
                      <a:endParaRPr lang="en-US" sz="1400" dirty="0"/>
                    </a:p>
                  </a:txBody>
                  <a:tcPr/>
                </a:tc>
                <a:tc>
                  <a:txBody>
                    <a:bodyPr/>
                    <a:lstStyle/>
                    <a:p>
                      <a:r>
                        <a:rPr lang="en-US" sz="1400" dirty="0"/>
                        <a:t>Does</a:t>
                      </a:r>
                      <a:r>
                        <a:rPr lang="en-US" sz="1400" baseline="0" dirty="0"/>
                        <a:t> not identify current coping strategies</a:t>
                      </a:r>
                      <a:endParaRPr lang="en-US" sz="1400" dirty="0"/>
                    </a:p>
                  </a:txBody>
                  <a:tcPr/>
                </a:tc>
                <a:extLst>
                  <a:ext uri="{0D108BD9-81ED-4DB2-BD59-A6C34878D82A}">
                    <a16:rowId xmlns:a16="http://schemas.microsoft.com/office/drawing/2014/main" val="846985411"/>
                  </a:ext>
                </a:extLst>
              </a:tr>
              <a:tr h="7429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Consistently evaluates risk for self-harm</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Sometimes evaluates risk for self-harm</a:t>
                      </a:r>
                    </a:p>
                    <a:p>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Does not evaluate risk for self-harm</a:t>
                      </a:r>
                    </a:p>
                    <a:p>
                      <a:endParaRPr lang="en-US" sz="1400" dirty="0"/>
                    </a:p>
                  </a:txBody>
                  <a:tcPr/>
                </a:tc>
                <a:extLst>
                  <a:ext uri="{0D108BD9-81ED-4DB2-BD59-A6C34878D82A}">
                    <a16:rowId xmlns:a16="http://schemas.microsoft.com/office/drawing/2014/main" val="632550134"/>
                  </a:ext>
                </a:extLst>
              </a:tr>
              <a:tr h="2971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Consistently identifies risk-behaviors</a:t>
                      </a:r>
                    </a:p>
                    <a:p>
                      <a:endParaRPr lang="en-US" sz="1400" dirty="0"/>
                    </a:p>
                  </a:txBody>
                  <a:tcPr/>
                </a:tc>
                <a:tc>
                  <a:txBody>
                    <a:bodyPr/>
                    <a:lstStyle/>
                    <a:p>
                      <a:r>
                        <a:rPr lang="en-US" sz="1400" dirty="0"/>
                        <a:t>Sometimes</a:t>
                      </a:r>
                      <a:r>
                        <a:rPr lang="en-US" sz="1400" baseline="0" dirty="0"/>
                        <a:t> identifies</a:t>
                      </a:r>
                    </a:p>
                    <a:p>
                      <a:r>
                        <a:rPr lang="en-US" sz="1400" baseline="0" dirty="0"/>
                        <a:t>risk-behaviors</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Does not identify risk-behaviors</a:t>
                      </a:r>
                    </a:p>
                    <a:p>
                      <a:endParaRPr lang="en-US" sz="1400" dirty="0"/>
                    </a:p>
                  </a:txBody>
                  <a:tcPr/>
                </a:tc>
                <a:extLst>
                  <a:ext uri="{0D108BD9-81ED-4DB2-BD59-A6C34878D82A}">
                    <a16:rowId xmlns:a16="http://schemas.microsoft.com/office/drawing/2014/main" val="2587461335"/>
                  </a:ext>
                </a:extLst>
              </a:tr>
            </a:tbl>
          </a:graphicData>
        </a:graphic>
      </p:graphicFrame>
    </p:spTree>
    <p:extLst>
      <p:ext uri="{BB962C8B-B14F-4D97-AF65-F5344CB8AC3E}">
        <p14:creationId xmlns:p14="http://schemas.microsoft.com/office/powerpoint/2010/main" val="1746057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person and virtual debriefing</a:t>
            </a:r>
          </a:p>
        </p:txBody>
      </p:sp>
      <p:sp>
        <p:nvSpPr>
          <p:cNvPr id="3" name="Content Placeholder 2"/>
          <p:cNvSpPr>
            <a:spLocks noGrp="1"/>
          </p:cNvSpPr>
          <p:nvPr>
            <p:ph idx="1"/>
          </p:nvPr>
        </p:nvSpPr>
        <p:spPr>
          <a:xfrm>
            <a:off x="1154954" y="2603499"/>
            <a:ext cx="10328833" cy="3609041"/>
          </a:xfrm>
        </p:spPr>
        <p:txBody>
          <a:bodyPr/>
          <a:lstStyle/>
          <a:p>
            <a:r>
              <a:rPr lang="en-US" sz="2000" b="1" dirty="0"/>
              <a:t>In-person debrief: </a:t>
            </a:r>
            <a:r>
              <a:rPr lang="en-US" sz="2000" dirty="0"/>
              <a:t> the “gold standard” with face-to-face debrief in the classroom or lab setting.  Typically immediately after the simulation and with groups 6-12.</a:t>
            </a:r>
          </a:p>
          <a:p>
            <a:r>
              <a:rPr lang="en-US" sz="2000" b="1" dirty="0"/>
              <a:t>Synchronous online debrief:</a:t>
            </a:r>
            <a:r>
              <a:rPr lang="en-US" sz="2000" dirty="0"/>
              <a:t> This involves an online debrief immediately following a simulation facilitator using a video-conference software (</a:t>
            </a:r>
            <a:r>
              <a:rPr lang="en-US" sz="2000" dirty="0" err="1"/>
              <a:t>ie</a:t>
            </a:r>
            <a:r>
              <a:rPr lang="en-US" sz="2000" dirty="0"/>
              <a:t>. Zoom, Adobe Connect). Similar to an In-person Debrief, the synchronous online debrief keeps facilitator to learner ratio low</a:t>
            </a:r>
          </a:p>
          <a:p>
            <a:endParaRPr lang="en-US" dirty="0"/>
          </a:p>
        </p:txBody>
      </p:sp>
    </p:spTree>
    <p:extLst>
      <p:ext uri="{BB962C8B-B14F-4D97-AF65-F5344CB8AC3E}">
        <p14:creationId xmlns:p14="http://schemas.microsoft.com/office/powerpoint/2010/main" val="865690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1EEA-703F-9848-8630-25E3025253E5}"/>
              </a:ext>
            </a:extLst>
          </p:cNvPr>
          <p:cNvSpPr>
            <a:spLocks noGrp="1"/>
          </p:cNvSpPr>
          <p:nvPr>
            <p:ph type="title"/>
          </p:nvPr>
        </p:nvSpPr>
        <p:spPr>
          <a:xfrm>
            <a:off x="685801" y="609600"/>
            <a:ext cx="10131425" cy="1232452"/>
          </a:xfrm>
        </p:spPr>
        <p:txBody>
          <a:bodyPr>
            <a:normAutofit/>
          </a:bodyPr>
          <a:lstStyle/>
          <a:p>
            <a:pPr algn="ctr"/>
            <a:r>
              <a:rPr lang="en-US" dirty="0"/>
              <a:t>Key points for </a:t>
            </a:r>
            <a:br>
              <a:rPr lang="en-US" dirty="0"/>
            </a:br>
            <a:r>
              <a:rPr lang="en-US" dirty="0"/>
              <a:t>Medical Care of LBGTQ patients</a:t>
            </a:r>
          </a:p>
        </p:txBody>
      </p:sp>
      <p:sp>
        <p:nvSpPr>
          <p:cNvPr id="3" name="Content Placeholder 2">
            <a:extLst>
              <a:ext uri="{FF2B5EF4-FFF2-40B4-BE49-F238E27FC236}">
                <a16:creationId xmlns:a16="http://schemas.microsoft.com/office/drawing/2014/main" id="{BCC8746E-4366-D94D-AD4A-19F459900762}"/>
              </a:ext>
            </a:extLst>
          </p:cNvPr>
          <p:cNvSpPr>
            <a:spLocks noGrp="1"/>
          </p:cNvSpPr>
          <p:nvPr>
            <p:ph idx="1"/>
          </p:nvPr>
        </p:nvSpPr>
        <p:spPr>
          <a:xfrm>
            <a:off x="685801" y="2319129"/>
            <a:ext cx="11399520" cy="4538871"/>
          </a:xfrm>
        </p:spPr>
        <p:txBody>
          <a:bodyPr>
            <a:normAutofit fontScale="85000" lnSpcReduction="20000"/>
          </a:bodyPr>
          <a:lstStyle/>
          <a:p>
            <a:r>
              <a:rPr lang="en-US" sz="2000" dirty="0"/>
              <a:t>Take a respectful history  - introduce your own pronouns, and use your patient’s pronouns in conversation.</a:t>
            </a:r>
          </a:p>
          <a:p>
            <a:r>
              <a:rPr lang="en-US" sz="2000" dirty="0"/>
              <a:t>Do a respectful physical – use your patient’s names for body areas, and ask permission and explain why you’re examining sensitive areas</a:t>
            </a:r>
          </a:p>
          <a:p>
            <a:r>
              <a:rPr lang="en-US" sz="2000" dirty="0"/>
              <a:t>Use the HEADDSS mnemonic for teens.  Ask about parental support.  Be that supportive adult in their lives.</a:t>
            </a:r>
          </a:p>
          <a:p>
            <a:r>
              <a:rPr lang="en-US" sz="2000" dirty="0"/>
              <a:t>For all, ask about depression, anxiety, suicide, substances, intimate partner violence and eating disorders. </a:t>
            </a:r>
          </a:p>
          <a:p>
            <a:r>
              <a:rPr lang="en-US" sz="2000" dirty="0"/>
              <a:t>Screen for STIs – ask ”what parts of your body do you use during sex?” and screen those areas</a:t>
            </a:r>
          </a:p>
          <a:p>
            <a:r>
              <a:rPr lang="en-US" sz="2000" dirty="0"/>
              <a:t>Prescribe </a:t>
            </a:r>
            <a:r>
              <a:rPr lang="en-US" sz="2000" dirty="0" err="1"/>
              <a:t>PrEP</a:t>
            </a:r>
            <a:r>
              <a:rPr lang="en-US" sz="2000" dirty="0"/>
              <a:t> for patients at high risk of HIV (and test them every 3 </a:t>
            </a:r>
            <a:r>
              <a:rPr lang="en-US" sz="2000" dirty="0" err="1"/>
              <a:t>mo</a:t>
            </a:r>
            <a:r>
              <a:rPr lang="en-US" sz="2000" dirty="0"/>
              <a:t>)</a:t>
            </a:r>
          </a:p>
          <a:p>
            <a:r>
              <a:rPr lang="en-US" sz="2000" dirty="0"/>
              <a:t>WSW and transmen may still need birth control or assistance with fertility. </a:t>
            </a:r>
          </a:p>
          <a:p>
            <a:r>
              <a:rPr lang="en-US" sz="2000" dirty="0"/>
              <a:t>Anyone with a cervix needs Pap (or HPV self-swab).</a:t>
            </a:r>
          </a:p>
          <a:p>
            <a:r>
              <a:rPr lang="en-US" sz="2000" dirty="0"/>
              <a:t>ASSUME WHERE THERE’S A UTERUS, THERE’S A PREGNANCY.</a:t>
            </a:r>
          </a:p>
          <a:p>
            <a:r>
              <a:rPr lang="en-US" sz="2000" dirty="0"/>
              <a:t>Estrogen can cause blood clots, breast cancer and gallstones.  Testosterone can cause polycythemia.  They both can save lives.</a:t>
            </a:r>
          </a:p>
          <a:p>
            <a:endParaRPr lang="en-US" dirty="0"/>
          </a:p>
        </p:txBody>
      </p:sp>
    </p:spTree>
    <p:extLst>
      <p:ext uri="{BB962C8B-B14F-4D97-AF65-F5344CB8AC3E}">
        <p14:creationId xmlns:p14="http://schemas.microsoft.com/office/powerpoint/2010/main" val="2614117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A2DC-3D8F-9A42-9C0E-B78CC6EF6569}"/>
              </a:ext>
            </a:extLst>
          </p:cNvPr>
          <p:cNvSpPr>
            <a:spLocks noGrp="1"/>
          </p:cNvSpPr>
          <p:nvPr>
            <p:ph type="title"/>
          </p:nvPr>
        </p:nvSpPr>
        <p:spPr/>
        <p:txBody>
          <a:bodyPr/>
          <a:lstStyle/>
          <a:p>
            <a:r>
              <a:rPr lang="en-US" dirty="0"/>
              <a:t>Key Points for Teaching Adults Learners</a:t>
            </a:r>
          </a:p>
        </p:txBody>
      </p:sp>
      <p:sp>
        <p:nvSpPr>
          <p:cNvPr id="3" name="Content Placeholder 2">
            <a:extLst>
              <a:ext uri="{FF2B5EF4-FFF2-40B4-BE49-F238E27FC236}">
                <a16:creationId xmlns:a16="http://schemas.microsoft.com/office/drawing/2014/main" id="{A2C878F5-D3CC-714F-9F9A-E7F9D6E17B11}"/>
              </a:ext>
            </a:extLst>
          </p:cNvPr>
          <p:cNvSpPr>
            <a:spLocks noGrp="1"/>
          </p:cNvSpPr>
          <p:nvPr>
            <p:ph idx="1"/>
          </p:nvPr>
        </p:nvSpPr>
        <p:spPr>
          <a:xfrm>
            <a:off x="1154954" y="2603500"/>
            <a:ext cx="10758750" cy="3416300"/>
          </a:xfrm>
        </p:spPr>
        <p:txBody>
          <a:bodyPr>
            <a:normAutofit fontScale="92500" lnSpcReduction="20000"/>
          </a:bodyPr>
          <a:lstStyle/>
          <a:p>
            <a:pPr marL="0" indent="0">
              <a:buNone/>
            </a:pPr>
            <a:endParaRPr lang="en-US" sz="2800" dirty="0"/>
          </a:p>
          <a:p>
            <a:r>
              <a:rPr lang="en-US" sz="2800" dirty="0"/>
              <a:t>Identify the unique needs of adult learners and health professional students </a:t>
            </a:r>
          </a:p>
          <a:p>
            <a:r>
              <a:rPr lang="en-US" sz="2800" dirty="0"/>
              <a:t>Know your audience (for each teaching session may be different)</a:t>
            </a:r>
          </a:p>
          <a:p>
            <a:r>
              <a:rPr lang="en-US" sz="2800" dirty="0"/>
              <a:t>Engage your audience with active learning</a:t>
            </a:r>
          </a:p>
          <a:p>
            <a:r>
              <a:rPr lang="en-US" sz="2800" dirty="0"/>
              <a:t>Build in formative assessments and feedback</a:t>
            </a:r>
          </a:p>
          <a:p>
            <a:r>
              <a:rPr lang="en-US" sz="2800" dirty="0"/>
              <a:t>Make the learning relevant </a:t>
            </a:r>
            <a:r>
              <a:rPr lang="en-US" sz="3600" dirty="0">
                <a:solidFill>
                  <a:srgbClr val="FF0AB7"/>
                </a:solidFill>
                <a:latin typeface="Phosphate Inline" panose="02000506050000020004" pitchFamily="2" charset="77"/>
                <a:cs typeface="Phosphate Inline" panose="02000506050000020004" pitchFamily="2" charset="77"/>
              </a:rPr>
              <a:t>And FUN!</a:t>
            </a:r>
            <a:endParaRPr lang="en-US" sz="3600" dirty="0"/>
          </a:p>
          <a:p>
            <a:endParaRPr lang="en-US" sz="2800" dirty="0"/>
          </a:p>
          <a:p>
            <a:endParaRPr lang="en-US" dirty="0"/>
          </a:p>
        </p:txBody>
      </p:sp>
    </p:spTree>
    <p:extLst>
      <p:ext uri="{BB962C8B-B14F-4D97-AF65-F5344CB8AC3E}">
        <p14:creationId xmlns:p14="http://schemas.microsoft.com/office/powerpoint/2010/main" val="21668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D616-5A38-9745-84EC-3070476E7B40}"/>
              </a:ext>
            </a:extLst>
          </p:cNvPr>
          <p:cNvSpPr>
            <a:spLocks noGrp="1"/>
          </p:cNvSpPr>
          <p:nvPr>
            <p:ph type="title"/>
          </p:nvPr>
        </p:nvSpPr>
        <p:spPr/>
        <p:txBody>
          <a:bodyPr/>
          <a:lstStyle/>
          <a:p>
            <a:r>
              <a:rPr lang="en-US"/>
              <a:t>List of resources</a:t>
            </a:r>
          </a:p>
        </p:txBody>
      </p:sp>
      <p:sp>
        <p:nvSpPr>
          <p:cNvPr id="3" name="Content Placeholder 2">
            <a:extLst>
              <a:ext uri="{FF2B5EF4-FFF2-40B4-BE49-F238E27FC236}">
                <a16:creationId xmlns:a16="http://schemas.microsoft.com/office/drawing/2014/main" id="{55D3F845-0772-134A-BA2F-07901A698B6A}"/>
              </a:ext>
            </a:extLst>
          </p:cNvPr>
          <p:cNvSpPr>
            <a:spLocks noGrp="1"/>
          </p:cNvSpPr>
          <p:nvPr>
            <p:ph idx="1"/>
          </p:nvPr>
        </p:nvSpPr>
        <p:spPr>
          <a:xfrm>
            <a:off x="1154955" y="2603500"/>
            <a:ext cx="7039029" cy="3416300"/>
          </a:xfrm>
        </p:spPr>
        <p:txBody>
          <a:bodyPr>
            <a:normAutofit fontScale="70000" lnSpcReduction="20000"/>
          </a:bodyPr>
          <a:lstStyle/>
          <a:p>
            <a:pPr marL="0" indent="0">
              <a:buNone/>
            </a:pPr>
            <a:r>
              <a:rPr lang="en-US" sz="3200" dirty="0"/>
              <a:t>FOR PRACTITIONERS: </a:t>
            </a:r>
          </a:p>
          <a:p>
            <a:r>
              <a:rPr lang="en-US" sz="3200" dirty="0"/>
              <a:t>CDC: https://</a:t>
            </a:r>
            <a:r>
              <a:rPr lang="en-US" sz="3200" dirty="0" err="1"/>
              <a:t>www.cdc.gov</a:t>
            </a:r>
            <a:r>
              <a:rPr lang="en-US" sz="3200" dirty="0"/>
              <a:t>/</a:t>
            </a:r>
            <a:r>
              <a:rPr lang="en-US" sz="3200" dirty="0" err="1"/>
              <a:t>lgbthealth</a:t>
            </a:r>
            <a:r>
              <a:rPr lang="en-US" sz="3200" dirty="0"/>
              <a:t>/</a:t>
            </a:r>
            <a:r>
              <a:rPr lang="en-US" sz="3200" dirty="0" err="1"/>
              <a:t>index.htm</a:t>
            </a:r>
            <a:endParaRPr lang="en-US" sz="3200" dirty="0"/>
          </a:p>
          <a:p>
            <a:r>
              <a:rPr lang="en-US" sz="3200" dirty="0"/>
              <a:t>UCSF: </a:t>
            </a:r>
            <a:r>
              <a:rPr lang="en-US" sz="3200" dirty="0">
                <a:hlinkClick r:id="rId3"/>
              </a:rPr>
              <a:t>https://transcare.ucsf.edu/guidelines</a:t>
            </a:r>
            <a:endParaRPr lang="en-US" sz="3200" dirty="0"/>
          </a:p>
          <a:p>
            <a:pPr marL="0" indent="0">
              <a:buNone/>
            </a:pPr>
            <a:r>
              <a:rPr lang="en-US" sz="3200" dirty="0"/>
              <a:t>FOR PATIENTS:</a:t>
            </a:r>
          </a:p>
          <a:p>
            <a:r>
              <a:rPr lang="en-US" sz="3200" dirty="0"/>
              <a:t>The Trevor Project: </a:t>
            </a:r>
            <a:r>
              <a:rPr lang="en-US" sz="3200" dirty="0" err="1"/>
              <a:t>thetrevorproject.org</a:t>
            </a:r>
            <a:endParaRPr lang="en-US" sz="3200" dirty="0"/>
          </a:p>
          <a:p>
            <a:r>
              <a:rPr lang="en-US" sz="3200" dirty="0" err="1"/>
              <a:t>TransLifeline</a:t>
            </a:r>
            <a:r>
              <a:rPr lang="en-US" sz="3200" dirty="0"/>
              <a:t>: </a:t>
            </a:r>
            <a:r>
              <a:rPr lang="en-US" sz="3200" dirty="0" err="1"/>
              <a:t>translifeline.org</a:t>
            </a:r>
            <a:endParaRPr lang="en-US" sz="3200" dirty="0"/>
          </a:p>
          <a:p>
            <a:r>
              <a:rPr lang="en-US" sz="3200" dirty="0"/>
              <a:t>SAGE: </a:t>
            </a:r>
            <a:r>
              <a:rPr lang="en-US" sz="3200" dirty="0">
                <a:hlinkClick r:id="rId4"/>
              </a:rPr>
              <a:t>www.sageusa.org</a:t>
            </a:r>
            <a:endParaRPr lang="en-US" sz="3200" dirty="0"/>
          </a:p>
          <a:p>
            <a:endParaRPr lang="en-US" sz="3200" dirty="0"/>
          </a:p>
        </p:txBody>
      </p:sp>
      <p:pic>
        <p:nvPicPr>
          <p:cNvPr id="8201" name="Picture 9" descr="https://mms.businesswire.com/media/20190611005147/en/726806/2/TheTrevorProjectwLGBTQTag_Logo_Orange.jpg">
            <a:extLst>
              <a:ext uri="{FF2B5EF4-FFF2-40B4-BE49-F238E27FC236}">
                <a16:creationId xmlns:a16="http://schemas.microsoft.com/office/drawing/2014/main" id="{41199FB9-4590-524E-BB48-6F3F0DEF8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2496017"/>
            <a:ext cx="3584223" cy="1075267"/>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Trans Lifeline">
            <a:hlinkClick r:id="rId6"/>
            <a:extLst>
              <a:ext uri="{FF2B5EF4-FFF2-40B4-BE49-F238E27FC236}">
                <a16:creationId xmlns:a16="http://schemas.microsoft.com/office/drawing/2014/main" id="{8F41FD85-EE45-D240-BC67-7A8C7EFCC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3823" y="591161"/>
            <a:ext cx="4188354" cy="2360559"/>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Advocacy &amp; Services for LGBT Elders">
            <a:hlinkClick r:id="rId8"/>
            <a:extLst>
              <a:ext uri="{FF2B5EF4-FFF2-40B4-BE49-F238E27FC236}">
                <a16:creationId xmlns:a16="http://schemas.microsoft.com/office/drawing/2014/main" id="{47F97737-84D7-9C41-B0A2-18D227C97E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3984" y="4181079"/>
            <a:ext cx="3744366" cy="135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97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19B9-D92B-2049-A272-8B67451CB464}"/>
              </a:ext>
            </a:extLst>
          </p:cNvPr>
          <p:cNvSpPr>
            <a:spLocks noGrp="1"/>
          </p:cNvSpPr>
          <p:nvPr>
            <p:ph type="title"/>
          </p:nvPr>
        </p:nvSpPr>
        <p:spPr/>
        <p:txBody>
          <a:bodyPr/>
          <a:lstStyle/>
          <a:p>
            <a:r>
              <a:rPr lang="en-US" dirty="0"/>
              <a:t>For Patients: Intimate partner violence resources</a:t>
            </a:r>
          </a:p>
        </p:txBody>
      </p:sp>
      <p:sp>
        <p:nvSpPr>
          <p:cNvPr id="3" name="Content Placeholder 2">
            <a:extLst>
              <a:ext uri="{FF2B5EF4-FFF2-40B4-BE49-F238E27FC236}">
                <a16:creationId xmlns:a16="http://schemas.microsoft.com/office/drawing/2014/main" id="{AE773CA0-0297-6840-808B-436B7780242E}"/>
              </a:ext>
            </a:extLst>
          </p:cNvPr>
          <p:cNvSpPr>
            <a:spLocks noGrp="1"/>
          </p:cNvSpPr>
          <p:nvPr>
            <p:ph idx="1"/>
          </p:nvPr>
        </p:nvSpPr>
        <p:spPr>
          <a:xfrm>
            <a:off x="685801" y="2345635"/>
            <a:ext cx="10131425" cy="4349080"/>
          </a:xfrm>
        </p:spPr>
        <p:txBody>
          <a:bodyPr>
            <a:normAutofit fontScale="70000" lnSpcReduction="20000"/>
          </a:bodyPr>
          <a:lstStyle/>
          <a:p>
            <a:pPr marL="0" indent="0">
              <a:buNone/>
            </a:pPr>
            <a:r>
              <a:rPr lang="en-US" sz="2600" u="sng" dirty="0"/>
              <a:t>National </a:t>
            </a:r>
          </a:p>
          <a:p>
            <a:r>
              <a:rPr lang="en-US" sz="2600" dirty="0"/>
              <a:t>The National Domestic Violence Hotline </a:t>
            </a:r>
            <a:r>
              <a:rPr lang="en-US" sz="2600" b="1" dirty="0"/>
              <a:t>1-800-799-7233 (SAFE)</a:t>
            </a:r>
          </a:p>
          <a:p>
            <a:pPr marL="0" indent="0">
              <a:buNone/>
            </a:pPr>
            <a:r>
              <a:rPr lang="en-US" sz="2600" dirty="0"/>
              <a:t>      </a:t>
            </a:r>
            <a:r>
              <a:rPr lang="en-US" sz="2600" dirty="0">
                <a:hlinkClick r:id="rId3"/>
              </a:rPr>
              <a:t>http://www.thehotline.org/resources/victims-and-survivors/</a:t>
            </a:r>
            <a:endParaRPr lang="en-US" sz="2600" dirty="0"/>
          </a:p>
          <a:p>
            <a:pPr marL="0" indent="0">
              <a:buNone/>
            </a:pPr>
            <a:endParaRPr lang="en-US" sz="2600" dirty="0"/>
          </a:p>
          <a:p>
            <a:pPr>
              <a:spcBef>
                <a:spcPts val="600"/>
              </a:spcBef>
              <a:spcAft>
                <a:spcPts val="600"/>
              </a:spcAft>
            </a:pPr>
            <a:r>
              <a:rPr lang="en-US" sz="2600" dirty="0"/>
              <a:t>GLBT National Help Center </a:t>
            </a:r>
          </a:p>
          <a:p>
            <a:pPr marL="0" indent="0">
              <a:spcBef>
                <a:spcPts val="600"/>
              </a:spcBef>
              <a:spcAft>
                <a:spcPts val="600"/>
              </a:spcAft>
              <a:buNone/>
            </a:pPr>
            <a:r>
              <a:rPr lang="en-US" sz="2600" dirty="0"/>
              <a:t>     The GLBT National Help Center runs the GLBT National Hotline </a:t>
            </a:r>
            <a:r>
              <a:rPr lang="en-US" sz="2600" b="1" dirty="0"/>
              <a:t>(1-888-843-4564) </a:t>
            </a:r>
            <a:r>
              <a:rPr lang="en-US" sz="2600" dirty="0"/>
              <a:t>and the GLBT National Youth </a:t>
            </a:r>
            <a:r>
              <a:rPr lang="en-US" sz="2600" dirty="0" err="1"/>
              <a:t>Talkline</a:t>
            </a:r>
            <a:r>
              <a:rPr lang="en-US" sz="2600" dirty="0"/>
              <a:t> for youth up to age 25 </a:t>
            </a:r>
            <a:r>
              <a:rPr lang="en-US" sz="2600" b="1" dirty="0"/>
              <a:t>(1-800-246-7743)</a:t>
            </a:r>
            <a:br>
              <a:rPr lang="en-US" sz="2600" b="1" dirty="0"/>
            </a:br>
            <a:endParaRPr lang="en-US" sz="2600" b="1" dirty="0"/>
          </a:p>
          <a:p>
            <a:pPr marL="0" indent="0">
              <a:spcBef>
                <a:spcPts val="600"/>
              </a:spcBef>
              <a:spcAft>
                <a:spcPts val="600"/>
              </a:spcAft>
              <a:buNone/>
            </a:pPr>
            <a:r>
              <a:rPr lang="en-US" sz="2600" u="sng" dirty="0"/>
              <a:t>Local </a:t>
            </a:r>
          </a:p>
          <a:p>
            <a:r>
              <a:rPr lang="en-US" sz="2600" dirty="0"/>
              <a:t>Virginia Sexual and Domestic Violence Action Alliance  </a:t>
            </a:r>
          </a:p>
          <a:p>
            <a:pPr marL="0" indent="0">
              <a:buNone/>
            </a:pPr>
            <a:r>
              <a:rPr lang="en-US" sz="2600" dirty="0"/>
              <a:t>      Family Violence and Sexual </a:t>
            </a:r>
            <a:r>
              <a:rPr lang="en-US" sz="2600" dirty="0" err="1"/>
              <a:t>Assualt</a:t>
            </a:r>
            <a:r>
              <a:rPr lang="en-US" sz="2600" dirty="0"/>
              <a:t> Hotline </a:t>
            </a:r>
            <a:r>
              <a:rPr lang="en-US" sz="2600" b="1" dirty="0"/>
              <a:t>1-800-838-8238</a:t>
            </a:r>
          </a:p>
          <a:p>
            <a:r>
              <a:rPr lang="en-US" sz="2600" dirty="0"/>
              <a:t>Shelter for Help in Emergency</a:t>
            </a:r>
          </a:p>
          <a:p>
            <a:pPr marL="0" indent="0">
              <a:buNone/>
            </a:pPr>
            <a:r>
              <a:rPr lang="en-US" sz="2600" dirty="0"/>
              <a:t>      24-hr hotline: </a:t>
            </a:r>
            <a:r>
              <a:rPr lang="en-US" sz="2600" b="1" dirty="0"/>
              <a:t>434-293-8509</a:t>
            </a:r>
            <a:r>
              <a:rPr lang="en-US" sz="2600" dirty="0"/>
              <a:t>, Contact</a:t>
            </a:r>
            <a:r>
              <a:rPr lang="en-US" sz="2600" b="1" dirty="0"/>
              <a:t>: </a:t>
            </a:r>
            <a:r>
              <a:rPr lang="en-US" sz="2600" u="sng" dirty="0">
                <a:hlinkClick r:id="rId4"/>
              </a:rPr>
              <a:t>info@shelterforhelpinemergency.org</a:t>
            </a:r>
            <a:r>
              <a:rPr lang="en-US" sz="2600" dirty="0"/>
              <a:t> </a:t>
            </a:r>
          </a:p>
          <a:p>
            <a:endParaRPr lang="en-US" dirty="0"/>
          </a:p>
        </p:txBody>
      </p:sp>
    </p:spTree>
    <p:extLst>
      <p:ext uri="{BB962C8B-B14F-4D97-AF65-F5344CB8AC3E}">
        <p14:creationId xmlns:p14="http://schemas.microsoft.com/office/powerpoint/2010/main" val="3174450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F3A2-4A0B-0D41-9327-223BF95D2B99}"/>
              </a:ext>
            </a:extLst>
          </p:cNvPr>
          <p:cNvSpPr>
            <a:spLocks noGrp="1"/>
          </p:cNvSpPr>
          <p:nvPr>
            <p:ph type="title"/>
          </p:nvPr>
        </p:nvSpPr>
        <p:spPr/>
        <p:txBody>
          <a:bodyPr>
            <a:normAutofit fontScale="90000"/>
          </a:bodyPr>
          <a:lstStyle/>
          <a:p>
            <a:r>
              <a:rPr lang="en-US" dirty="0"/>
              <a:t>For learners wondering how their faith fits in to working with LGBTQ+ patients</a:t>
            </a:r>
          </a:p>
        </p:txBody>
      </p:sp>
      <p:sp>
        <p:nvSpPr>
          <p:cNvPr id="3" name="Content Placeholder 2">
            <a:extLst>
              <a:ext uri="{FF2B5EF4-FFF2-40B4-BE49-F238E27FC236}">
                <a16:creationId xmlns:a16="http://schemas.microsoft.com/office/drawing/2014/main" id="{BB2601CD-C322-5549-9C91-9F64AEEF7182}"/>
              </a:ext>
            </a:extLst>
          </p:cNvPr>
          <p:cNvSpPr>
            <a:spLocks noGrp="1"/>
          </p:cNvSpPr>
          <p:nvPr>
            <p:ph idx="1"/>
          </p:nvPr>
        </p:nvSpPr>
        <p:spPr/>
        <p:txBody>
          <a:bodyPr>
            <a:normAutofit lnSpcReduction="10000"/>
          </a:bodyPr>
          <a:lstStyle/>
          <a:p>
            <a:pPr marL="0" indent="0">
              <a:buNone/>
            </a:pPr>
            <a:r>
              <a:rPr lang="en-US" sz="2400" err="1"/>
              <a:t>Okrey</a:t>
            </a:r>
            <a:r>
              <a:rPr lang="en-US" sz="2400"/>
              <a:t> Anderson and McGuire.  Personal Faith and Professional Ethics: Best Practice with the Families of Sexual and Gender Minority Youths.  Social Work.  Vol 64, no. 4, pp 365-372.  October 2019.  </a:t>
            </a:r>
            <a:r>
              <a:rPr lang="en-US" sz="2400" err="1"/>
              <a:t>doi</a:t>
            </a:r>
            <a:r>
              <a:rPr lang="en-US" sz="2400"/>
              <a:t>: 10.1093/</a:t>
            </a:r>
            <a:r>
              <a:rPr lang="en-US" sz="2400" err="1"/>
              <a:t>sw</a:t>
            </a:r>
            <a:r>
              <a:rPr lang="en-US" sz="2400"/>
              <a:t>/swz030</a:t>
            </a:r>
          </a:p>
          <a:p>
            <a:pPr marL="0" indent="0">
              <a:buNone/>
            </a:pPr>
            <a:endParaRPr lang="en-US" sz="2400"/>
          </a:p>
          <a:p>
            <a:pPr marL="0" indent="0">
              <a:buNone/>
            </a:pPr>
            <a:r>
              <a:rPr lang="en-US" sz="2400"/>
              <a:t>Explores the potential harms and benefits of strategies such as referring to other providers for care, working with religious families of LGBTQ+ youth, Title IX exemptions and questions about the future of non-affirming providers.</a:t>
            </a:r>
          </a:p>
        </p:txBody>
      </p:sp>
    </p:spTree>
    <p:extLst>
      <p:ext uri="{BB962C8B-B14F-4D97-AF65-F5344CB8AC3E}">
        <p14:creationId xmlns:p14="http://schemas.microsoft.com/office/powerpoint/2010/main" val="3117141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0CC2F-A855-724B-8AB7-1005F6C2C9A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44D6C6E-1EF2-4840-8828-70309E0D32D7}"/>
              </a:ext>
            </a:extLst>
          </p:cNvPr>
          <p:cNvSpPr>
            <a:spLocks noGrp="1"/>
          </p:cNvSpPr>
          <p:nvPr>
            <p:ph idx="1"/>
          </p:nvPr>
        </p:nvSpPr>
        <p:spPr>
          <a:xfrm>
            <a:off x="490329" y="2093843"/>
            <a:ext cx="11701671" cy="4764157"/>
          </a:xfrm>
        </p:spPr>
        <p:txBody>
          <a:bodyPr>
            <a:normAutofit fontScale="70000" lnSpcReduction="20000"/>
          </a:bodyPr>
          <a:lstStyle/>
          <a:p>
            <a:r>
              <a:rPr lang="en-US" dirty="0">
                <a:hlinkClick r:id="rId3"/>
              </a:rPr>
              <a:t>http://www.lgbthealtheducation.org/wp-content/uploads/Building-PCMH-for-LGBT-Patients-and-Families.pdf</a:t>
            </a:r>
            <a:endParaRPr lang="en-US" dirty="0"/>
          </a:p>
          <a:p>
            <a:r>
              <a:rPr lang="en-US" dirty="0"/>
              <a:t>Molina JM et al. On-Demand Pre-exposure Prophylaxis in Men at High Risk for HIV-1 Infection. NEJM (2015);373:2237-46.</a:t>
            </a:r>
          </a:p>
          <a:p>
            <a:r>
              <a:rPr lang="en-US" dirty="0"/>
              <a:t>McCormack S et al. Pre-exposure prophylaxis to prevent the </a:t>
            </a:r>
            <a:r>
              <a:rPr lang="en-US" dirty="0" err="1"/>
              <a:t>acquisitino</a:t>
            </a:r>
            <a:r>
              <a:rPr lang="en-US" dirty="0"/>
              <a:t> of HIV-1 infection (PROUD): effectiveness results from the pilot phase of a pragmatic open-label </a:t>
            </a:r>
            <a:r>
              <a:rPr lang="en-US" dirty="0" err="1"/>
              <a:t>randomised</a:t>
            </a:r>
            <a:r>
              <a:rPr lang="en-US" dirty="0"/>
              <a:t> trial. Lancet (2016);387:53-60.</a:t>
            </a:r>
          </a:p>
          <a:p>
            <a:r>
              <a:rPr lang="en-US" dirty="0"/>
              <a:t>Association of American Medical Colleges. "The Nuts and Bolts of Caring for and Teaching about Transgender and Gender Nonconforming Youth." (May, 2016). AAMC Videos and Resources. Washington, DC: Association of American Medical Colleges. Available online at: </a:t>
            </a:r>
            <a:r>
              <a:rPr lang="en-US" dirty="0">
                <a:hlinkClick r:id="rId4"/>
              </a:rPr>
              <a:t>https://www.aamc.org/initiatives/diversity/460724/thenutsandbolts.html</a:t>
            </a:r>
            <a:endParaRPr lang="en-US" dirty="0"/>
          </a:p>
          <a:p>
            <a:r>
              <a:rPr lang="en-US" dirty="0">
                <a:hlinkClick r:id="rId5"/>
              </a:rPr>
              <a:t>http://www.aidsmap.com/Almost-certain-case-of-PrEP-failure-due-to-drug-resistance-reported-at-CROI-2016/page/3039748/</a:t>
            </a:r>
            <a:endParaRPr lang="en-US" dirty="0"/>
          </a:p>
          <a:p>
            <a:r>
              <a:rPr lang="en-US" dirty="0">
                <a:hlinkClick r:id="rId6"/>
              </a:rPr>
              <a:t>http://www.aidsmap.com/Second-case-report-of-PrEP-failure-due-to-drug-resistant-virus/page/3093327/</a:t>
            </a:r>
            <a:endParaRPr lang="en-US" dirty="0"/>
          </a:p>
          <a:p>
            <a:r>
              <a:rPr lang="en-US" dirty="0"/>
              <a:t>Centers for Disease Control and Prevention; </a:t>
            </a:r>
            <a:r>
              <a:rPr lang="en-US" i="1" dirty="0" err="1"/>
              <a:t>Preexposure</a:t>
            </a:r>
            <a:r>
              <a:rPr lang="en-US" i="1" dirty="0"/>
              <a:t> Prophylaxis for the Prevention of HIV Infection in the United States – 2014</a:t>
            </a:r>
            <a:r>
              <a:rPr lang="en-US" dirty="0"/>
              <a:t>; accessed 1-24-17. Available online at: </a:t>
            </a:r>
            <a:r>
              <a:rPr lang="en-US" dirty="0">
                <a:hlinkClick r:id="rId7"/>
              </a:rPr>
              <a:t>https://www.cdc.gov/hiv/pdf/prepguidelines2014.pdf</a:t>
            </a:r>
            <a:endParaRPr lang="en-US" dirty="0"/>
          </a:p>
          <a:p>
            <a:r>
              <a:rPr lang="en-US" dirty="0"/>
              <a:t>Gates GJ. “</a:t>
            </a:r>
            <a:r>
              <a:rPr lang="en-US" i="1" dirty="0"/>
              <a:t>How many people are lesbian, gay, bisexual, and transgender?”</a:t>
            </a:r>
            <a:r>
              <a:rPr lang="en-US" dirty="0"/>
              <a:t>. (April 2011). Los Angeles, CA. The Williams Institute. Available online at: </a:t>
            </a:r>
            <a:r>
              <a:rPr lang="en-US" dirty="0">
                <a:hlinkClick r:id="rId8"/>
              </a:rPr>
              <a:t>http://williamsinstitute.law.ucla.edu/wp-content/uploads/Gates-How-Many-People-LGBT-Apr-2011.pdf</a:t>
            </a:r>
            <a:endParaRPr lang="en-US" dirty="0"/>
          </a:p>
          <a:p>
            <a:r>
              <a:rPr lang="en-US" dirty="0"/>
              <a:t>Wight et al.  Same-Sex Legal Marriage and Psychological Well-Being: Findings from the California Health Interview Survey. The American Journal of Public Health (2013); 103:339-346.</a:t>
            </a:r>
          </a:p>
          <a:p>
            <a:r>
              <a:rPr lang="en-US" dirty="0"/>
              <a:t>One Colorado Education Fund. </a:t>
            </a:r>
            <a:r>
              <a:rPr lang="en-US" i="1" dirty="0"/>
              <a:t>Invisible: the State of LGBT Health in Colorado.</a:t>
            </a:r>
            <a:r>
              <a:rPr lang="en-US" dirty="0"/>
              <a:t> 2011. Available online at: </a:t>
            </a:r>
            <a:r>
              <a:rPr lang="en-US" dirty="0">
                <a:hlinkClick r:id="rId9"/>
              </a:rPr>
              <a:t>http://www.one-colorado.org/wp-content/uploads/2012/01/OneColorado_HealthSurveyResults.pdf</a:t>
            </a:r>
            <a:endParaRPr lang="en-US" dirty="0"/>
          </a:p>
          <a:p>
            <a:r>
              <a:rPr lang="en-US" dirty="0"/>
              <a:t>Grant JM, </a:t>
            </a:r>
            <a:r>
              <a:rPr lang="en-US" dirty="0" err="1"/>
              <a:t>Mottet</a:t>
            </a:r>
            <a:r>
              <a:rPr lang="en-US" dirty="0"/>
              <a:t> LA, Tanis J, Harrison J, Herman J, </a:t>
            </a:r>
            <a:r>
              <a:rPr lang="en-US" dirty="0" err="1"/>
              <a:t>Keisling</a:t>
            </a:r>
            <a:r>
              <a:rPr lang="en-US" dirty="0"/>
              <a:t> M. </a:t>
            </a:r>
            <a:r>
              <a:rPr lang="en-US" dirty="0">
                <a:hlinkClick r:id="rId10"/>
              </a:rPr>
              <a:t>Injustice at every turn: a report of the National Transgender Discrimination Survey</a:t>
            </a:r>
            <a:r>
              <a:rPr lang="en-US" dirty="0"/>
              <a:t> [Internet]. National Center for Transgender Equality and National Gay and Lesbian Task Force; 2011 Available online at:</a:t>
            </a:r>
          </a:p>
        </p:txBody>
      </p:sp>
    </p:spTree>
    <p:extLst>
      <p:ext uri="{BB962C8B-B14F-4D97-AF65-F5344CB8AC3E}">
        <p14:creationId xmlns:p14="http://schemas.microsoft.com/office/powerpoint/2010/main" val="855192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2EF6-A44D-7441-B34C-03D123A12AB5}"/>
              </a:ext>
            </a:extLst>
          </p:cNvPr>
          <p:cNvSpPr>
            <a:spLocks noGrp="1"/>
          </p:cNvSpPr>
          <p:nvPr>
            <p:ph type="title"/>
          </p:nvPr>
        </p:nvSpPr>
        <p:spPr/>
        <p:txBody>
          <a:bodyPr/>
          <a:lstStyle/>
          <a:p>
            <a:r>
              <a:rPr lang="en-US" dirty="0"/>
              <a:t>More references</a:t>
            </a:r>
          </a:p>
        </p:txBody>
      </p:sp>
      <p:sp>
        <p:nvSpPr>
          <p:cNvPr id="4" name="Content Placeholder 2">
            <a:extLst>
              <a:ext uri="{FF2B5EF4-FFF2-40B4-BE49-F238E27FC236}">
                <a16:creationId xmlns:a16="http://schemas.microsoft.com/office/drawing/2014/main" id="{25BA4725-95BC-FD4D-8D96-8B8E14080721}"/>
              </a:ext>
            </a:extLst>
          </p:cNvPr>
          <p:cNvSpPr>
            <a:spLocks noGrp="1"/>
          </p:cNvSpPr>
          <p:nvPr>
            <p:ph idx="1"/>
          </p:nvPr>
        </p:nvSpPr>
        <p:spPr/>
        <p:txBody>
          <a:bodyPr/>
          <a:lstStyle/>
          <a:p>
            <a:r>
              <a:rPr lang="en-US" sz="1400" dirty="0"/>
              <a:t>Walters ML et al. The National Intimate Partner and Sexual Violence Survey (NISVS): 2010 Findings on Victimization by Sexual Orientation. [Internet]. Centers for Disease Control and Prevention; 2013. Available online at: </a:t>
            </a:r>
            <a:r>
              <a:rPr lang="en-US" sz="1400" dirty="0">
                <a:hlinkClick r:id="rId3"/>
              </a:rPr>
              <a:t>https://www.cdc.gov/violenceprevention/pdf/nisvs_sofindings.pdf</a:t>
            </a:r>
            <a:endParaRPr lang="en-US" sz="1400" dirty="0"/>
          </a:p>
          <a:p>
            <a:r>
              <a:rPr lang="en-US" sz="1400" dirty="0"/>
              <a:t>Association of American Medical Colleges. "Disease Prevention Strategies for LGBT Persons – Part 2" (October, 2016). AAMC Videos and Resources. Washington, DC: Association of American Medical Colleges. Available online at: </a:t>
            </a:r>
            <a:r>
              <a:rPr lang="en-US" sz="1400" dirty="0">
                <a:hlinkClick r:id="rId4"/>
              </a:rPr>
              <a:t>https://www.aamc.org/initiatives/diversity/470844/dprevstratforlgbtpersonsp2.html</a:t>
            </a:r>
            <a:endParaRPr lang="en-US" sz="1400" dirty="0"/>
          </a:p>
          <a:p>
            <a:r>
              <a:rPr lang="en-US" sz="1400" dirty="0"/>
              <a:t>Ryan C et al. Family Rejection as a Predictor of Negative Health Outcomes in White and Latino Lesbian, Gay, and Bisexual Young Adults. Pediatrics (2009);123:346-352.</a:t>
            </a:r>
          </a:p>
          <a:p>
            <a:endParaRPr lang="en-US" sz="1400" dirty="0"/>
          </a:p>
        </p:txBody>
      </p:sp>
    </p:spTree>
    <p:extLst>
      <p:ext uri="{BB962C8B-B14F-4D97-AF65-F5344CB8AC3E}">
        <p14:creationId xmlns:p14="http://schemas.microsoft.com/office/powerpoint/2010/main" val="2782248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AA4A-6554-FF4B-8F86-3C21339B6E3F}"/>
              </a:ext>
            </a:extLst>
          </p:cNvPr>
          <p:cNvSpPr>
            <a:spLocks noGrp="1"/>
          </p:cNvSpPr>
          <p:nvPr>
            <p:ph type="title"/>
          </p:nvPr>
        </p:nvSpPr>
        <p:spPr>
          <a:xfrm>
            <a:off x="1154955" y="703845"/>
            <a:ext cx="9263209" cy="1629832"/>
          </a:xfrm>
        </p:spPr>
        <p:txBody>
          <a:bodyPr/>
          <a:lstStyle/>
          <a:p>
            <a:r>
              <a:rPr lang="en-US" sz="3200" dirty="0"/>
              <a:t>Prior experiences with and comfort in providing care to LGBTQ patients</a:t>
            </a:r>
            <a:br>
              <a:rPr lang="en-US" sz="3200" dirty="0"/>
            </a:br>
            <a:endParaRPr lang="en-US" sz="3200" dirty="0"/>
          </a:p>
        </p:txBody>
      </p:sp>
      <p:sp>
        <p:nvSpPr>
          <p:cNvPr id="3" name="Content Placeholder 2">
            <a:extLst>
              <a:ext uri="{FF2B5EF4-FFF2-40B4-BE49-F238E27FC236}">
                <a16:creationId xmlns:a16="http://schemas.microsoft.com/office/drawing/2014/main" id="{EA4681A3-A6DF-BE48-9F0B-6B97C7057B53}"/>
              </a:ext>
            </a:extLst>
          </p:cNvPr>
          <p:cNvSpPr>
            <a:spLocks noGrp="1"/>
          </p:cNvSpPr>
          <p:nvPr>
            <p:ph idx="1"/>
          </p:nvPr>
        </p:nvSpPr>
        <p:spPr>
          <a:xfrm>
            <a:off x="1154955" y="2603500"/>
            <a:ext cx="10057688" cy="3416300"/>
          </a:xfrm>
        </p:spPr>
        <p:txBody>
          <a:bodyPr/>
          <a:lstStyle/>
          <a:p>
            <a:pPr marL="228600" indent="-228600">
              <a:buAutoNum type="alphaLcParenR"/>
            </a:pPr>
            <a:r>
              <a:rPr lang="en-US" sz="2400" dirty="0"/>
              <a:t>No professional experience and/or Not comfortable</a:t>
            </a:r>
          </a:p>
          <a:p>
            <a:pPr marL="228600" indent="-228600">
              <a:buAutoNum type="alphaLcParenR"/>
            </a:pPr>
            <a:r>
              <a:rPr lang="en-US" sz="2400" dirty="0"/>
              <a:t>Rare professional experience and/or Minimal comfort</a:t>
            </a:r>
          </a:p>
          <a:p>
            <a:pPr marL="228600" indent="-228600">
              <a:buAutoNum type="alphaLcParenR"/>
            </a:pPr>
            <a:r>
              <a:rPr lang="en-US" sz="2400" dirty="0"/>
              <a:t>Some professional experience and/or Some comfort </a:t>
            </a:r>
          </a:p>
          <a:p>
            <a:pPr marL="228600" indent="-228600">
              <a:buAutoNum type="alphaLcParenR"/>
            </a:pPr>
            <a:r>
              <a:rPr lang="en-US" sz="2400" dirty="0"/>
              <a:t>Moderate professional experience and/or Moderate comfort</a:t>
            </a:r>
          </a:p>
          <a:p>
            <a:pPr marL="228600" indent="-228600">
              <a:buAutoNum type="alphaLcParenR"/>
            </a:pPr>
            <a:r>
              <a:rPr lang="en-US" sz="2400" dirty="0"/>
              <a:t>Significant experience and/or Very comfortable</a:t>
            </a:r>
          </a:p>
          <a:p>
            <a:pPr marL="0" indent="0">
              <a:buNone/>
            </a:pPr>
            <a:endParaRPr lang="en-US" dirty="0"/>
          </a:p>
        </p:txBody>
      </p:sp>
    </p:spTree>
    <p:extLst>
      <p:ext uri="{BB962C8B-B14F-4D97-AF65-F5344CB8AC3E}">
        <p14:creationId xmlns:p14="http://schemas.microsoft.com/office/powerpoint/2010/main" val="18188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AE92-B646-F748-9339-362509020CA4}"/>
              </a:ext>
            </a:extLst>
          </p:cNvPr>
          <p:cNvSpPr>
            <a:spLocks noGrp="1"/>
          </p:cNvSpPr>
          <p:nvPr>
            <p:ph type="title"/>
          </p:nvPr>
        </p:nvSpPr>
        <p:spPr/>
        <p:txBody>
          <a:bodyPr/>
          <a:lstStyle/>
          <a:p>
            <a:pPr algn="ctr"/>
            <a:endParaRPr lang="en-US"/>
          </a:p>
        </p:txBody>
      </p:sp>
      <p:pic>
        <p:nvPicPr>
          <p:cNvPr id="10255" name="Picture 15" descr="Embracing the Rainbow">
            <a:extLst>
              <a:ext uri="{FF2B5EF4-FFF2-40B4-BE49-F238E27FC236}">
                <a16:creationId xmlns:a16="http://schemas.microsoft.com/office/drawing/2014/main" id="{CDF03B59-84A9-7347-B608-38301750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389" y="1"/>
            <a:ext cx="6857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61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F4E9-278A-954F-929B-EA78846121E7}"/>
              </a:ext>
            </a:extLst>
          </p:cNvPr>
          <p:cNvSpPr>
            <a:spLocks noGrp="1"/>
          </p:cNvSpPr>
          <p:nvPr>
            <p:ph type="title"/>
          </p:nvPr>
        </p:nvSpPr>
        <p:spPr>
          <a:xfrm>
            <a:off x="1154954" y="1295400"/>
            <a:ext cx="3193890" cy="1600200"/>
          </a:xfrm>
        </p:spPr>
        <p:txBody>
          <a:bodyPr/>
          <a:lstStyle/>
          <a:p>
            <a:r>
              <a:rPr lang="en-US" sz="4000" dirty="0"/>
              <a:t>Terminology</a:t>
            </a:r>
          </a:p>
        </p:txBody>
      </p:sp>
      <p:sp>
        <p:nvSpPr>
          <p:cNvPr id="3" name="Content Placeholder 2"/>
          <p:cNvSpPr>
            <a:spLocks noGrp="1"/>
          </p:cNvSpPr>
          <p:nvPr>
            <p:ph idx="1"/>
          </p:nvPr>
        </p:nvSpPr>
        <p:spPr/>
        <p:txBody>
          <a:bodyPr>
            <a:noAutofit/>
          </a:bodyPr>
          <a:lstStyle/>
          <a:p>
            <a:r>
              <a:rPr lang="en-US" sz="3200" dirty="0"/>
              <a:t>Lesbian</a:t>
            </a:r>
          </a:p>
          <a:p>
            <a:r>
              <a:rPr lang="en-US" sz="3200" dirty="0"/>
              <a:t>Gay</a:t>
            </a:r>
          </a:p>
          <a:p>
            <a:r>
              <a:rPr lang="en-US" sz="3200" dirty="0"/>
              <a:t>Bisexual </a:t>
            </a:r>
          </a:p>
          <a:p>
            <a:r>
              <a:rPr lang="en-US" sz="3200" dirty="0"/>
              <a:t>Transgender</a:t>
            </a:r>
          </a:p>
          <a:p>
            <a:r>
              <a:rPr lang="en-US" sz="3200" dirty="0"/>
              <a:t>Queer</a:t>
            </a:r>
          </a:p>
          <a:p>
            <a:r>
              <a:rPr lang="en-US" sz="3200" dirty="0"/>
              <a:t>Questioning</a:t>
            </a:r>
          </a:p>
          <a:p>
            <a:r>
              <a:rPr lang="en-US" sz="3200" dirty="0"/>
              <a:t>Intersex</a:t>
            </a:r>
          </a:p>
          <a:p>
            <a:r>
              <a:rPr lang="en-US" sz="3200" dirty="0"/>
              <a:t>Asexual</a:t>
            </a:r>
          </a:p>
          <a:p>
            <a:r>
              <a:rPr lang="en-US" sz="3200" dirty="0"/>
              <a:t>Ally</a:t>
            </a:r>
          </a:p>
        </p:txBody>
      </p:sp>
      <p:pic>
        <p:nvPicPr>
          <p:cNvPr id="9" name="Content Placeholder 3" descr="Screen Shot 2018-02-13 at 3.35.24 PM.png">
            <a:extLst>
              <a:ext uri="{FF2B5EF4-FFF2-40B4-BE49-F238E27FC236}">
                <a16:creationId xmlns:a16="http://schemas.microsoft.com/office/drawing/2014/main" id="{F64D5D40-DFD5-0649-9CB2-B1D0DFF89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855" y="3193904"/>
            <a:ext cx="3305989" cy="1536994"/>
          </a:xfrm>
          <a:prstGeom prst="rect">
            <a:avLst/>
          </a:prstGeom>
        </p:spPr>
      </p:pic>
    </p:spTree>
    <p:extLst>
      <p:ext uri="{BB962C8B-B14F-4D97-AF65-F5344CB8AC3E}">
        <p14:creationId xmlns:p14="http://schemas.microsoft.com/office/powerpoint/2010/main" val="180856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CB7EC1-F40F-E84E-B880-052B5826AC42}"/>
              </a:ext>
            </a:extLst>
          </p:cNvPr>
          <p:cNvSpPr>
            <a:spLocks noGrp="1"/>
          </p:cNvSpPr>
          <p:nvPr>
            <p:ph type="title"/>
          </p:nvPr>
        </p:nvSpPr>
        <p:spPr/>
        <p:txBody>
          <a:bodyPr/>
          <a:lstStyle/>
          <a:p>
            <a:r>
              <a:rPr lang="en-US" dirty="0"/>
              <a:t>Terminology</a:t>
            </a:r>
          </a:p>
        </p:txBody>
      </p:sp>
      <p:pic>
        <p:nvPicPr>
          <p:cNvPr id="8" name="Content Placeholder 7">
            <a:extLst>
              <a:ext uri="{FF2B5EF4-FFF2-40B4-BE49-F238E27FC236}">
                <a16:creationId xmlns:a16="http://schemas.microsoft.com/office/drawing/2014/main" id="{AFF3E500-B2AC-D246-8276-532217B2AD21}"/>
              </a:ext>
            </a:extLst>
          </p:cNvPr>
          <p:cNvPicPr>
            <a:picLocks noGrp="1" noChangeAspect="1"/>
          </p:cNvPicPr>
          <p:nvPr>
            <p:ph idx="1"/>
          </p:nvPr>
        </p:nvPicPr>
        <p:blipFill>
          <a:blip r:embed="rId3"/>
          <a:stretch>
            <a:fillRect/>
          </a:stretch>
        </p:blipFill>
        <p:spPr>
          <a:xfrm>
            <a:off x="5781675" y="1956902"/>
            <a:ext cx="5189538" cy="3553795"/>
          </a:xfrm>
          <a:prstGeom prst="rect">
            <a:avLst/>
          </a:prstGeom>
        </p:spPr>
      </p:pic>
      <p:sp>
        <p:nvSpPr>
          <p:cNvPr id="7" name="Text Placeholder 6">
            <a:extLst>
              <a:ext uri="{FF2B5EF4-FFF2-40B4-BE49-F238E27FC236}">
                <a16:creationId xmlns:a16="http://schemas.microsoft.com/office/drawing/2014/main" id="{DCA38914-060A-CE49-B91F-B190DDD31B15}"/>
              </a:ext>
            </a:extLst>
          </p:cNvPr>
          <p:cNvSpPr>
            <a:spLocks noGrp="1"/>
          </p:cNvSpPr>
          <p:nvPr>
            <p:ph type="body" sz="half" idx="2"/>
          </p:nvPr>
        </p:nvSpPr>
        <p:spPr/>
        <p:txBody>
          <a:bodyPr/>
          <a:lstStyle/>
          <a:p>
            <a:r>
              <a:rPr lang="en-US" dirty="0"/>
              <a:t>LARGE GROUP DISCUSSION</a:t>
            </a:r>
          </a:p>
          <a:p>
            <a:r>
              <a:rPr lang="en-US" dirty="0"/>
              <a:t>LARGE GROUP ACTIVITY</a:t>
            </a:r>
          </a:p>
        </p:txBody>
      </p:sp>
    </p:spTree>
    <p:extLst>
      <p:ext uri="{BB962C8B-B14F-4D97-AF65-F5344CB8AC3E}">
        <p14:creationId xmlns:p14="http://schemas.microsoft.com/office/powerpoint/2010/main" val="373134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5873-F372-4848-BC9B-A8A15A28937C}"/>
              </a:ext>
            </a:extLst>
          </p:cNvPr>
          <p:cNvSpPr>
            <a:spLocks noGrp="1"/>
          </p:cNvSpPr>
          <p:nvPr>
            <p:ph type="title"/>
          </p:nvPr>
        </p:nvSpPr>
        <p:spPr/>
        <p:txBody>
          <a:bodyPr/>
          <a:lstStyle/>
          <a:p>
            <a:r>
              <a:rPr lang="en-US" dirty="0"/>
              <a:t>Large group activity: Kahoot</a:t>
            </a:r>
          </a:p>
        </p:txBody>
      </p:sp>
      <p:sp>
        <p:nvSpPr>
          <p:cNvPr id="3" name="Content Placeholder 2">
            <a:extLst>
              <a:ext uri="{FF2B5EF4-FFF2-40B4-BE49-F238E27FC236}">
                <a16:creationId xmlns:a16="http://schemas.microsoft.com/office/drawing/2014/main" id="{FEF27187-13A0-6449-8459-186EDD684D3A}"/>
              </a:ext>
            </a:extLst>
          </p:cNvPr>
          <p:cNvSpPr>
            <a:spLocks noGrp="1"/>
          </p:cNvSpPr>
          <p:nvPr>
            <p:ph idx="1"/>
          </p:nvPr>
        </p:nvSpPr>
        <p:spPr>
          <a:xfrm>
            <a:off x="1154955" y="2603500"/>
            <a:ext cx="5860442" cy="3416300"/>
          </a:xfrm>
        </p:spPr>
        <p:txBody>
          <a:bodyPr>
            <a:normAutofit fontScale="92500" lnSpcReduction="10000"/>
          </a:bodyPr>
          <a:lstStyle/>
          <a:p>
            <a:r>
              <a:rPr lang="en-US" dirty="0"/>
              <a:t>Easiest:  </a:t>
            </a:r>
          </a:p>
          <a:p>
            <a:pPr lvl="1"/>
            <a:r>
              <a:rPr lang="en-US" dirty="0"/>
              <a:t>Load KAHOOT app on your phone (free)</a:t>
            </a:r>
          </a:p>
          <a:p>
            <a:pPr lvl="1"/>
            <a:r>
              <a:rPr lang="en-US" dirty="0"/>
              <a:t>Watch and listen on your computer  </a:t>
            </a:r>
          </a:p>
          <a:p>
            <a:pPr lvl="1"/>
            <a:r>
              <a:rPr lang="en-US" dirty="0"/>
              <a:t>Answer questions on your mobile device</a:t>
            </a:r>
          </a:p>
          <a:p>
            <a:pPr marL="0" indent="0">
              <a:buNone/>
            </a:pPr>
            <a:endParaRPr lang="en-US" dirty="0"/>
          </a:p>
          <a:p>
            <a:r>
              <a:rPr lang="en-US" dirty="0"/>
              <a:t>Participants log in using phone </a:t>
            </a:r>
          </a:p>
          <a:p>
            <a:r>
              <a:rPr lang="en-US" dirty="0"/>
              <a:t>You can use camera to capture QR code on your mobile device</a:t>
            </a:r>
          </a:p>
          <a:p>
            <a:r>
              <a:rPr lang="en-US" dirty="0"/>
              <a:t>Enter PIN for Game</a:t>
            </a:r>
          </a:p>
          <a:p>
            <a:r>
              <a:rPr lang="en-US" dirty="0"/>
              <a:t>Instructor shares screen</a:t>
            </a:r>
          </a:p>
        </p:txBody>
      </p:sp>
      <p:pic>
        <p:nvPicPr>
          <p:cNvPr id="2050" name="Picture 2">
            <a:extLst>
              <a:ext uri="{FF2B5EF4-FFF2-40B4-BE49-F238E27FC236}">
                <a16:creationId xmlns:a16="http://schemas.microsoft.com/office/drawing/2014/main" id="{22E9ECDE-2382-2D4E-94D0-0F50D78FA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718" y="3039255"/>
            <a:ext cx="4117296" cy="231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7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E278-B83A-E14E-AAA1-E2051E945EC9}"/>
              </a:ext>
            </a:extLst>
          </p:cNvPr>
          <p:cNvSpPr>
            <a:spLocks noGrp="1"/>
          </p:cNvSpPr>
          <p:nvPr>
            <p:ph type="title"/>
          </p:nvPr>
        </p:nvSpPr>
        <p:spPr/>
        <p:txBody>
          <a:bodyPr/>
          <a:lstStyle/>
          <a:p>
            <a:r>
              <a:rPr lang="en-US" dirty="0"/>
              <a:t>Audience Engagement</a:t>
            </a:r>
          </a:p>
        </p:txBody>
      </p:sp>
      <p:sp>
        <p:nvSpPr>
          <p:cNvPr id="3" name="Content Placeholder 2">
            <a:extLst>
              <a:ext uri="{FF2B5EF4-FFF2-40B4-BE49-F238E27FC236}">
                <a16:creationId xmlns:a16="http://schemas.microsoft.com/office/drawing/2014/main" id="{E1F26ADA-283A-F04A-82F0-3945CD702BB7}"/>
              </a:ext>
            </a:extLst>
          </p:cNvPr>
          <p:cNvSpPr>
            <a:spLocks noGrp="1"/>
          </p:cNvSpPr>
          <p:nvPr>
            <p:ph idx="1"/>
          </p:nvPr>
        </p:nvSpPr>
        <p:spPr>
          <a:xfrm>
            <a:off x="1154954" y="2603500"/>
            <a:ext cx="10507393" cy="3416300"/>
          </a:xfrm>
        </p:spPr>
        <p:txBody>
          <a:bodyPr/>
          <a:lstStyle/>
          <a:p>
            <a:pPr>
              <a:buAutoNum type="arabicParenR"/>
            </a:pPr>
            <a:r>
              <a:rPr lang="en-US" sz="2800" dirty="0"/>
              <a:t>Gauge the level of knowledge (pretest),</a:t>
            </a:r>
          </a:p>
          <a:p>
            <a:pPr>
              <a:buAutoNum type="arabicParenR"/>
            </a:pPr>
            <a:r>
              <a:rPr lang="en-US" sz="2800" dirty="0"/>
              <a:t>Assess understanding of new concept or material to shape feedback during session (formative)</a:t>
            </a:r>
          </a:p>
          <a:p>
            <a:pPr marL="228600" indent="-228600">
              <a:buAutoNum type="arabicParenR"/>
            </a:pPr>
            <a:r>
              <a:rPr lang="en-US" sz="2800" dirty="0"/>
              <a:t> Help consolidate learning (post test as review game)</a:t>
            </a:r>
          </a:p>
          <a:p>
            <a:endParaRPr lang="en-US" dirty="0"/>
          </a:p>
        </p:txBody>
      </p:sp>
    </p:spTree>
    <p:extLst>
      <p:ext uri="{BB962C8B-B14F-4D97-AF65-F5344CB8AC3E}">
        <p14:creationId xmlns:p14="http://schemas.microsoft.com/office/powerpoint/2010/main" val="3593596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{CA4EDB21-8EF0-7F40-9A5E-25170EA771A7}tf10001076</Template>
  <TotalTime>13988</TotalTime>
  <Words>8598</Words>
  <Application>Microsoft Macintosh PowerPoint</Application>
  <PresentationFormat>Widescreen</PresentationFormat>
  <Paragraphs>585</Paragraphs>
  <Slides>50</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Century Gothic</vt:lpstr>
      <vt:lpstr>Phosphate Inline</vt:lpstr>
      <vt:lpstr>Roboto</vt:lpstr>
      <vt:lpstr>Wingdings</vt:lpstr>
      <vt:lpstr>Wingdings 3</vt:lpstr>
      <vt:lpstr>Ion Boardroom</vt:lpstr>
      <vt:lpstr>From the Basics to Latest Updates:  Teaching LGBTQ+ Health to Health Professional Students</vt:lpstr>
      <vt:lpstr>Learning Objectives:</vt:lpstr>
      <vt:lpstr>Audience</vt:lpstr>
      <vt:lpstr>Audience Engagement</vt:lpstr>
      <vt:lpstr>Prior experiences with and comfort in providing care to LGBTQ patients </vt:lpstr>
      <vt:lpstr>Terminology</vt:lpstr>
      <vt:lpstr>Terminology</vt:lpstr>
      <vt:lpstr>Large group activity: Kahoot</vt:lpstr>
      <vt:lpstr>Audience Engagement</vt:lpstr>
      <vt:lpstr>Next:  Narratives and Cases</vt:lpstr>
      <vt:lpstr>Case Presentation: Narrative</vt:lpstr>
      <vt:lpstr>The waiting room experience:  How difficult is it to get identification that matches your name and gender?</vt:lpstr>
      <vt:lpstr>Small Groups (BREAKOUT!!)</vt:lpstr>
      <vt:lpstr>Large group: Debrief and Discuss</vt:lpstr>
      <vt:lpstr>Physical exams on trans patients</vt:lpstr>
      <vt:lpstr>Hormones in trans women</vt:lpstr>
      <vt:lpstr>Hormones for trans women</vt:lpstr>
      <vt:lpstr>Active Learning</vt:lpstr>
      <vt:lpstr>Case 2: Kenyon</vt:lpstr>
      <vt:lpstr>Gender and sexual minority youth</vt:lpstr>
      <vt:lpstr>HEEADSSS</vt:lpstr>
      <vt:lpstr>PowerPoint Presentation</vt:lpstr>
      <vt:lpstr>Transgender adolescents</vt:lpstr>
      <vt:lpstr>Hormones for trans men</vt:lpstr>
      <vt:lpstr>People with a uterus</vt:lpstr>
      <vt:lpstr>Gender affirming surgeries</vt:lpstr>
      <vt:lpstr>Self Directed Learning</vt:lpstr>
      <vt:lpstr>2021 CDC STI Guidelines for different populations</vt:lpstr>
      <vt:lpstr>Pre recorded lectures (PRLs)</vt:lpstr>
      <vt:lpstr>Men who have sex with men: STI screening (CDC 2021)</vt:lpstr>
      <vt:lpstr>Incidence of HIV in MSM</vt:lpstr>
      <vt:lpstr>Prevention and  PrEP (pre-exposure prophylaxis)</vt:lpstr>
      <vt:lpstr>2021 CDC indications for prep</vt:lpstr>
      <vt:lpstr>✅ Knowledge Check</vt:lpstr>
      <vt:lpstr>2021 GUIDELINES - added a recommendation to inform all sexually active adults and adolescents about PrEP (IIIB). </vt:lpstr>
      <vt:lpstr>Case 4: beth</vt:lpstr>
      <vt:lpstr>Women who have sex with women</vt:lpstr>
      <vt:lpstr>Older lgbtq+ patients</vt:lpstr>
      <vt:lpstr>Intersex patients</vt:lpstr>
      <vt:lpstr>For Learners: Online Simulation Game</vt:lpstr>
      <vt:lpstr>Self Debriefing</vt:lpstr>
      <vt:lpstr>In person and virtual debriefing</vt:lpstr>
      <vt:lpstr>Key points for  Medical Care of LBGTQ patients</vt:lpstr>
      <vt:lpstr>Key Points for Teaching Adults Learners</vt:lpstr>
      <vt:lpstr>List of resources</vt:lpstr>
      <vt:lpstr>For Patients: Intimate partner violence resources</vt:lpstr>
      <vt:lpstr>For learners wondering how their faith fits in to working with LGBTQ+ patients</vt:lpstr>
      <vt:lpstr>references</vt:lpstr>
      <vt:lpstr>More references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applications of safe space training</dc:title>
  <dc:creator>Microsoft Office User</dc:creator>
  <cp:lastModifiedBy>Catherine Casey</cp:lastModifiedBy>
  <cp:revision>174</cp:revision>
  <cp:lastPrinted>2020-12-04T14:36:31Z</cp:lastPrinted>
  <dcterms:created xsi:type="dcterms:W3CDTF">2020-02-14T22:43:42Z</dcterms:created>
  <dcterms:modified xsi:type="dcterms:W3CDTF">2022-01-10T23:18:06Z</dcterms:modified>
</cp:coreProperties>
</file>