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57" r:id="rId3"/>
    <p:sldId id="262" r:id="rId4"/>
    <p:sldId id="263" r:id="rId5"/>
    <p:sldId id="264" r:id="rId6"/>
    <p:sldId id="259" r:id="rId7"/>
    <p:sldId id="269" r:id="rId8"/>
    <p:sldId id="270" r:id="rId9"/>
    <p:sldId id="271" r:id="rId10"/>
    <p:sldId id="274" r:id="rId11"/>
    <p:sldId id="275" r:id="rId12"/>
    <p:sldId id="276" r:id="rId13"/>
    <p:sldId id="277" r:id="rId14"/>
    <p:sldId id="278" r:id="rId15"/>
    <p:sldId id="282" r:id="rId16"/>
    <p:sldId id="281" r:id="rId17"/>
    <p:sldId id="279" r:id="rId18"/>
    <p:sldId id="267" r:id="rId19"/>
    <p:sldId id="266" r:id="rId20"/>
    <p:sldId id="268" r:id="rId21"/>
    <p:sldId id="272" r:id="rId22"/>
    <p:sldId id="273" r:id="rId23"/>
    <p:sldId id="284" r:id="rId24"/>
    <p:sldId id="283" r:id="rId25"/>
    <p:sldId id="2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2" autoAdjust="0"/>
    <p:restoredTop sz="86400" autoAdjust="0"/>
  </p:normalViewPr>
  <p:slideViewPr>
    <p:cSldViewPr snapToGrid="0" snapToObjects="1">
      <p:cViewPr varScale="1">
        <p:scale>
          <a:sx n="58" d="100"/>
          <a:sy n="58" d="100"/>
        </p:scale>
        <p:origin x="14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30BBD-3C4A-44CA-B99A-0C31F3005B18}" type="datetimeFigureOut">
              <a:rPr lang="en-US" smtClean="0"/>
              <a:t>5/2/2017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18FF0-D1FB-41AD-95F0-6A11D80A038B}" type="slidenum">
              <a:rPr lang="en-US" smtClean="0"/>
              <a:t>‹#›</a:t>
            </a:fld>
            <a:endParaRPr lang="en-US" dirty="0"/>
          </a:p>
        </p:txBody>
      </p:sp>
    </p:spTree>
    <p:extLst>
      <p:ext uri="{BB962C8B-B14F-4D97-AF65-F5344CB8AC3E}">
        <p14:creationId xmlns:p14="http://schemas.microsoft.com/office/powerpoint/2010/main" val="36149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these are two very common primary care issues. We were interested in looking into the effects of ADM on blood pressure in a primary care population, given the high prevalence of both HTN and ADM use. </a:t>
            </a:r>
          </a:p>
        </p:txBody>
      </p:sp>
      <p:sp>
        <p:nvSpPr>
          <p:cNvPr id="4" name="Slide Number Placeholder 3"/>
          <p:cNvSpPr>
            <a:spLocks noGrp="1"/>
          </p:cNvSpPr>
          <p:nvPr>
            <p:ph type="sldNum" sz="quarter" idx="10"/>
          </p:nvPr>
        </p:nvSpPr>
        <p:spPr/>
        <p:txBody>
          <a:bodyPr/>
          <a:lstStyle/>
          <a:p>
            <a:fld id="{C6718FF0-D1FB-41AD-95F0-6A11D80A038B}" type="slidenum">
              <a:rPr lang="en-US" smtClean="0"/>
              <a:t>1</a:t>
            </a:fld>
            <a:endParaRPr lang="en-US" dirty="0"/>
          </a:p>
        </p:txBody>
      </p:sp>
    </p:spTree>
    <p:extLst>
      <p:ext uri="{BB962C8B-B14F-4D97-AF65-F5344CB8AC3E}">
        <p14:creationId xmlns:p14="http://schemas.microsoft.com/office/powerpoint/2010/main" val="72066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10</a:t>
            </a:fld>
            <a:endParaRPr lang="en-US" dirty="0"/>
          </a:p>
        </p:txBody>
      </p:sp>
    </p:spTree>
    <p:extLst>
      <p:ext uri="{BB962C8B-B14F-4D97-AF65-F5344CB8AC3E}">
        <p14:creationId xmlns:p14="http://schemas.microsoft.com/office/powerpoint/2010/main" val="360786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12.4 percent developed hypertension (essentially five year incidence). Consistent with other studies of hypertension. Can point out validity of data, given high proportion of anxiety/depression on ADMs. Minimal age differences. </a:t>
            </a:r>
          </a:p>
        </p:txBody>
      </p:sp>
      <p:sp>
        <p:nvSpPr>
          <p:cNvPr id="4" name="Slide Number Placeholder 3"/>
          <p:cNvSpPr>
            <a:spLocks noGrp="1"/>
          </p:cNvSpPr>
          <p:nvPr>
            <p:ph type="sldNum" sz="quarter" idx="10"/>
          </p:nvPr>
        </p:nvSpPr>
        <p:spPr/>
        <p:txBody>
          <a:bodyPr/>
          <a:lstStyle/>
          <a:p>
            <a:fld id="{C6718FF0-D1FB-41AD-95F0-6A11D80A038B}" type="slidenum">
              <a:rPr lang="en-US" smtClean="0"/>
              <a:t>11</a:t>
            </a:fld>
            <a:endParaRPr lang="en-US" dirty="0"/>
          </a:p>
        </p:txBody>
      </p:sp>
    </p:spTree>
    <p:extLst>
      <p:ext uri="{BB962C8B-B14F-4D97-AF65-F5344CB8AC3E}">
        <p14:creationId xmlns:p14="http://schemas.microsoft.com/office/powerpoint/2010/main" val="400178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12</a:t>
            </a:fld>
            <a:endParaRPr lang="en-US" dirty="0"/>
          </a:p>
        </p:txBody>
      </p:sp>
    </p:spTree>
    <p:extLst>
      <p:ext uri="{BB962C8B-B14F-4D97-AF65-F5344CB8AC3E}">
        <p14:creationId xmlns:p14="http://schemas.microsoft.com/office/powerpoint/2010/main" val="310295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13</a:t>
            </a:fld>
            <a:endParaRPr lang="en-US" dirty="0"/>
          </a:p>
        </p:txBody>
      </p:sp>
    </p:spTree>
    <p:extLst>
      <p:ext uri="{BB962C8B-B14F-4D97-AF65-F5344CB8AC3E}">
        <p14:creationId xmlns:p14="http://schemas.microsoft.com/office/powerpoint/2010/main" val="355213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14</a:t>
            </a:fld>
            <a:endParaRPr lang="en-US" dirty="0"/>
          </a:p>
        </p:txBody>
      </p:sp>
    </p:spTree>
    <p:extLst>
      <p:ext uri="{BB962C8B-B14F-4D97-AF65-F5344CB8AC3E}">
        <p14:creationId xmlns:p14="http://schemas.microsoft.com/office/powerpoint/2010/main" val="355366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15</a:t>
            </a:fld>
            <a:endParaRPr lang="en-US" dirty="0"/>
          </a:p>
        </p:txBody>
      </p:sp>
    </p:spTree>
    <p:extLst>
      <p:ext uri="{BB962C8B-B14F-4D97-AF65-F5344CB8AC3E}">
        <p14:creationId xmlns:p14="http://schemas.microsoft.com/office/powerpoint/2010/main" val="234685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16</a:t>
            </a:fld>
            <a:endParaRPr lang="en-US" dirty="0"/>
          </a:p>
        </p:txBody>
      </p:sp>
    </p:spTree>
    <p:extLst>
      <p:ext uri="{BB962C8B-B14F-4D97-AF65-F5344CB8AC3E}">
        <p14:creationId xmlns:p14="http://schemas.microsoft.com/office/powerpoint/2010/main" val="388729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17</a:t>
            </a:fld>
            <a:endParaRPr lang="en-US" dirty="0"/>
          </a:p>
        </p:txBody>
      </p:sp>
    </p:spTree>
    <p:extLst>
      <p:ext uri="{BB962C8B-B14F-4D97-AF65-F5344CB8AC3E}">
        <p14:creationId xmlns:p14="http://schemas.microsoft.com/office/powerpoint/2010/main" val="140579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18</a:t>
            </a:fld>
            <a:endParaRPr lang="en-US" dirty="0"/>
          </a:p>
        </p:txBody>
      </p:sp>
    </p:spTree>
    <p:extLst>
      <p:ext uri="{BB962C8B-B14F-4D97-AF65-F5344CB8AC3E}">
        <p14:creationId xmlns:p14="http://schemas.microsoft.com/office/powerpoint/2010/main" val="362870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19</a:t>
            </a:fld>
            <a:endParaRPr lang="en-US" dirty="0"/>
          </a:p>
        </p:txBody>
      </p:sp>
    </p:spTree>
    <p:extLst>
      <p:ext uri="{BB962C8B-B14F-4D97-AF65-F5344CB8AC3E}">
        <p14:creationId xmlns:p14="http://schemas.microsoft.com/office/powerpoint/2010/main" val="340846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a:t>
            </a:fld>
            <a:endParaRPr lang="en-US" dirty="0"/>
          </a:p>
        </p:txBody>
      </p:sp>
    </p:spTree>
    <p:extLst>
      <p:ext uri="{BB962C8B-B14F-4D97-AF65-F5344CB8AC3E}">
        <p14:creationId xmlns:p14="http://schemas.microsoft.com/office/powerpoint/2010/main" val="429140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20</a:t>
            </a:fld>
            <a:endParaRPr lang="en-US" dirty="0"/>
          </a:p>
        </p:txBody>
      </p:sp>
    </p:spTree>
    <p:extLst>
      <p:ext uri="{BB962C8B-B14F-4D97-AF65-F5344CB8AC3E}">
        <p14:creationId xmlns:p14="http://schemas.microsoft.com/office/powerpoint/2010/main" val="311557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21</a:t>
            </a:fld>
            <a:endParaRPr lang="en-US" dirty="0"/>
          </a:p>
        </p:txBody>
      </p:sp>
    </p:spTree>
    <p:extLst>
      <p:ext uri="{BB962C8B-B14F-4D97-AF65-F5344CB8AC3E}">
        <p14:creationId xmlns:p14="http://schemas.microsoft.com/office/powerpoint/2010/main" val="57680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22</a:t>
            </a:fld>
            <a:endParaRPr lang="en-US" dirty="0"/>
          </a:p>
        </p:txBody>
      </p:sp>
    </p:spTree>
    <p:extLst>
      <p:ext uri="{BB962C8B-B14F-4D97-AF65-F5344CB8AC3E}">
        <p14:creationId xmlns:p14="http://schemas.microsoft.com/office/powerpoint/2010/main" val="1009810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23</a:t>
            </a:fld>
            <a:endParaRPr lang="en-US" dirty="0"/>
          </a:p>
        </p:txBody>
      </p:sp>
    </p:spTree>
    <p:extLst>
      <p:ext uri="{BB962C8B-B14F-4D97-AF65-F5344CB8AC3E}">
        <p14:creationId xmlns:p14="http://schemas.microsoft.com/office/powerpoint/2010/main" val="49567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24</a:t>
            </a:fld>
            <a:endParaRPr lang="en-US" dirty="0"/>
          </a:p>
        </p:txBody>
      </p:sp>
    </p:spTree>
    <p:extLst>
      <p:ext uri="{BB962C8B-B14F-4D97-AF65-F5344CB8AC3E}">
        <p14:creationId xmlns:p14="http://schemas.microsoft.com/office/powerpoint/2010/main" val="194651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25</a:t>
            </a:fld>
            <a:endParaRPr lang="en-US" dirty="0"/>
          </a:p>
        </p:txBody>
      </p:sp>
    </p:spTree>
    <p:extLst>
      <p:ext uri="{BB962C8B-B14F-4D97-AF65-F5344CB8AC3E}">
        <p14:creationId xmlns:p14="http://schemas.microsoft.com/office/powerpoint/2010/main" val="222063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3</a:t>
            </a:fld>
            <a:endParaRPr lang="en-US" dirty="0"/>
          </a:p>
        </p:txBody>
      </p:sp>
    </p:spTree>
    <p:extLst>
      <p:ext uri="{BB962C8B-B14F-4D97-AF65-F5344CB8AC3E}">
        <p14:creationId xmlns:p14="http://schemas.microsoft.com/office/powerpoint/2010/main" val="42760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4</a:t>
            </a:fld>
            <a:endParaRPr lang="en-US" dirty="0"/>
          </a:p>
        </p:txBody>
      </p:sp>
    </p:spTree>
    <p:extLst>
      <p:ext uri="{BB962C8B-B14F-4D97-AF65-F5344CB8AC3E}">
        <p14:creationId xmlns:p14="http://schemas.microsoft.com/office/powerpoint/2010/main" val="281042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a:t>
            </a:r>
            <a:r>
              <a:rPr lang="en-US" baseline="0" dirty="0"/>
              <a:t> recent study showed that only ~ 15% of TCA prescriptions were for depression and anxiety indications, with the bulk being written for pain, insomnia, and migraines. Similarly, SNRIs are very commonly written for pain and fibromyalgia. SSRIs are largely written for diagnoses related to depression and anxiety.</a:t>
            </a:r>
            <a:endParaRPr lang="en-US" dirty="0"/>
          </a:p>
        </p:txBody>
      </p:sp>
      <p:sp>
        <p:nvSpPr>
          <p:cNvPr id="4" name="Slide Number Placeholder 3"/>
          <p:cNvSpPr>
            <a:spLocks noGrp="1"/>
          </p:cNvSpPr>
          <p:nvPr>
            <p:ph type="sldNum" sz="quarter" idx="10"/>
          </p:nvPr>
        </p:nvSpPr>
        <p:spPr/>
        <p:txBody>
          <a:bodyPr/>
          <a:lstStyle/>
          <a:p>
            <a:fld id="{C6718FF0-D1FB-41AD-95F0-6A11D80A038B}" type="slidenum">
              <a:rPr lang="en-US" smtClean="0"/>
              <a:t>5</a:t>
            </a:fld>
            <a:endParaRPr lang="en-US"/>
          </a:p>
        </p:txBody>
      </p:sp>
    </p:spTree>
    <p:extLst>
      <p:ext uri="{BB962C8B-B14F-4D97-AF65-F5344CB8AC3E}">
        <p14:creationId xmlns:p14="http://schemas.microsoft.com/office/powerpoint/2010/main" val="309400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6</a:t>
            </a:fld>
            <a:endParaRPr lang="en-US" dirty="0"/>
          </a:p>
        </p:txBody>
      </p:sp>
    </p:spTree>
    <p:extLst>
      <p:ext uri="{BB962C8B-B14F-4D97-AF65-F5344CB8AC3E}">
        <p14:creationId xmlns:p14="http://schemas.microsoft.com/office/powerpoint/2010/main" val="220007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7</a:t>
            </a:fld>
            <a:endParaRPr lang="en-US" dirty="0"/>
          </a:p>
        </p:txBody>
      </p:sp>
    </p:spTree>
    <p:extLst>
      <p:ext uri="{BB962C8B-B14F-4D97-AF65-F5344CB8AC3E}">
        <p14:creationId xmlns:p14="http://schemas.microsoft.com/office/powerpoint/2010/main" val="358191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8</a:t>
            </a:fld>
            <a:endParaRPr lang="en-US" dirty="0"/>
          </a:p>
        </p:txBody>
      </p:sp>
    </p:spTree>
    <p:extLst>
      <p:ext uri="{BB962C8B-B14F-4D97-AF65-F5344CB8AC3E}">
        <p14:creationId xmlns:p14="http://schemas.microsoft.com/office/powerpoint/2010/main" val="182420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18FF0-D1FB-41AD-95F0-6A11D80A038B}" type="slidenum">
              <a:rPr lang="en-US" smtClean="0"/>
              <a:t>9</a:t>
            </a:fld>
            <a:endParaRPr lang="en-US" dirty="0"/>
          </a:p>
        </p:txBody>
      </p:sp>
    </p:spTree>
    <p:extLst>
      <p:ext uri="{BB962C8B-B14F-4D97-AF65-F5344CB8AC3E}">
        <p14:creationId xmlns:p14="http://schemas.microsoft.com/office/powerpoint/2010/main" val="264533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61"/>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2"/>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Helvetica" panose="020B0604020202020204" pitchFamily="34" charset="0"/>
                <a:cs typeface="Helvetica" panose="020B0604020202020204" pitchFamily="34" charset="0"/>
              </a:rPr>
              <a:t>Association Between Antidepressant Use and Time to Incident Hypertension</a:t>
            </a:r>
          </a:p>
        </p:txBody>
      </p:sp>
      <p:sp>
        <p:nvSpPr>
          <p:cNvPr id="3" name="Subtitle 2"/>
          <p:cNvSpPr>
            <a:spLocks noGrp="1"/>
          </p:cNvSpPr>
          <p:nvPr>
            <p:ph type="subTitle" idx="1"/>
          </p:nvPr>
        </p:nvSpPr>
        <p:spPr>
          <a:xfrm>
            <a:off x="0" y="4063709"/>
            <a:ext cx="9144000" cy="1752600"/>
          </a:xfrm>
        </p:spPr>
        <p:txBody>
          <a:bodyPr>
            <a:normAutofit/>
          </a:bodyPr>
          <a:lstStyle/>
          <a:p>
            <a:r>
              <a:rPr lang="en-US" i="0" dirty="0">
                <a:latin typeface="Helvetica" panose="020B0604020202020204" pitchFamily="34" charset="0"/>
                <a:cs typeface="Helvetica" panose="020B0604020202020204" pitchFamily="34" charset="0"/>
              </a:rPr>
              <a:t>Matthew A. Breeden, MD</a:t>
            </a:r>
          </a:p>
          <a:p>
            <a:r>
              <a:rPr lang="en-US" sz="2400" i="0" dirty="0">
                <a:latin typeface="Helvetica" panose="020B0604020202020204" pitchFamily="34" charset="0"/>
                <a:cs typeface="Helvetica" panose="020B0604020202020204" pitchFamily="34" charset="0"/>
              </a:rPr>
              <a:t>Department of Family and Community Medicine</a:t>
            </a:r>
          </a:p>
          <a:p>
            <a:r>
              <a:rPr lang="en-US" sz="2400" i="0" dirty="0">
                <a:latin typeface="Helvetica" panose="020B0604020202020204" pitchFamily="34" charset="0"/>
                <a:cs typeface="Helvetica" panose="020B0604020202020204" pitchFamily="34" charset="0"/>
              </a:rPr>
              <a:t>Saint Louis University School of Medicine</a:t>
            </a:r>
          </a:p>
        </p:txBody>
      </p:sp>
    </p:spTree>
    <p:extLst>
      <p:ext uri="{BB962C8B-B14F-4D97-AF65-F5344CB8AC3E}">
        <p14:creationId xmlns:p14="http://schemas.microsoft.com/office/powerpoint/2010/main" val="27218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85000" lnSpcReduction="20000"/>
          </a:bodyPr>
          <a:lstStyle/>
          <a:p>
            <a:r>
              <a:rPr lang="en-US" dirty="0"/>
              <a:t>Covariates</a:t>
            </a:r>
          </a:p>
          <a:p>
            <a:pPr lvl="1"/>
            <a:r>
              <a:rPr lang="en-US" dirty="0"/>
              <a:t>Selected based on associations with HTN and/or depression</a:t>
            </a:r>
          </a:p>
          <a:p>
            <a:pPr lvl="1"/>
            <a:r>
              <a:rPr lang="en-US" dirty="0"/>
              <a:t>Age, race, gender, marital status, neighborhood socioeconomic status (</a:t>
            </a:r>
            <a:r>
              <a:rPr lang="en-US" dirty="0" err="1"/>
              <a:t>nSES</a:t>
            </a:r>
            <a:r>
              <a:rPr lang="en-US" dirty="0"/>
              <a:t>), high clinic utilization, current smoker, substance use disorder, depression, anxiety disorder, obesity, hyperlipidemia, type II diabetes, vascular disease</a:t>
            </a:r>
          </a:p>
          <a:p>
            <a:pPr lvl="1"/>
            <a:r>
              <a:rPr lang="en-US" dirty="0"/>
              <a:t>Utilized clinic utilization to control for selection bias</a:t>
            </a:r>
          </a:p>
          <a:p>
            <a:pPr lvl="1"/>
            <a:r>
              <a:rPr lang="en-US" dirty="0"/>
              <a:t>Due to space constraints, we have omitted marital status, </a:t>
            </a:r>
            <a:r>
              <a:rPr lang="en-US" dirty="0" err="1"/>
              <a:t>nSES</a:t>
            </a:r>
            <a:r>
              <a:rPr lang="en-US" dirty="0"/>
              <a:t>, and high clinic utilization from this presentation</a:t>
            </a:r>
          </a:p>
        </p:txBody>
      </p:sp>
    </p:spTree>
    <p:extLst>
      <p:ext uri="{BB962C8B-B14F-4D97-AF65-F5344CB8AC3E}">
        <p14:creationId xmlns:p14="http://schemas.microsoft.com/office/powerpoint/2010/main" val="251119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7078913"/>
              </p:ext>
            </p:extLst>
          </p:nvPr>
        </p:nvGraphicFramePr>
        <p:xfrm>
          <a:off x="8092" y="884481"/>
          <a:ext cx="9135908" cy="5590794"/>
        </p:xfrm>
        <a:graphic>
          <a:graphicData uri="http://schemas.openxmlformats.org/drawingml/2006/table">
            <a:tbl>
              <a:tblPr firstRow="1" firstCol="1" bandRow="1">
                <a:tableStyleId>{5C22544A-7EE6-4342-B048-85BDC9FD1C3A}</a:tableStyleId>
              </a:tblPr>
              <a:tblGrid>
                <a:gridCol w="4189586">
                  <a:extLst>
                    <a:ext uri="{9D8B030D-6E8A-4147-A177-3AD203B41FA5}">
                      <a16:colId xmlns:a16="http://schemas.microsoft.com/office/drawing/2014/main" val="20000"/>
                    </a:ext>
                  </a:extLst>
                </a:gridCol>
                <a:gridCol w="4946322">
                  <a:extLst>
                    <a:ext uri="{9D8B030D-6E8A-4147-A177-3AD203B41FA5}">
                      <a16:colId xmlns:a16="http://schemas.microsoft.com/office/drawing/2014/main" val="20001"/>
                    </a:ext>
                  </a:extLst>
                </a:gridCol>
              </a:tblGrid>
              <a:tr h="633223">
                <a:tc gridSpan="2">
                  <a:txBody>
                    <a:bodyPr/>
                    <a:lstStyle/>
                    <a:p>
                      <a:pPr marL="0" marR="0">
                        <a:lnSpc>
                          <a:spcPct val="115000"/>
                        </a:lnSpc>
                        <a:spcBef>
                          <a:spcPts val="0"/>
                        </a:spcBef>
                        <a:spcAft>
                          <a:spcPts val="0"/>
                        </a:spcAft>
                      </a:pPr>
                      <a:r>
                        <a:rPr lang="en-US" sz="1900" dirty="0">
                          <a:effectLst/>
                        </a:rPr>
                        <a:t>Table 1. Distribution of </a:t>
                      </a:r>
                      <a:r>
                        <a:rPr lang="en-US" sz="1900" dirty="0" err="1">
                          <a:effectLst/>
                        </a:rPr>
                        <a:t>sociodemographics</a:t>
                      </a:r>
                      <a:r>
                        <a:rPr lang="en-US" sz="1900" dirty="0">
                          <a:effectLst/>
                        </a:rPr>
                        <a:t>, covariates, and 5-year cumulative incidence of HTN among adult, primary care  patients, overall and by ADM exposure (n=6,244)</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hMerge="1">
                  <a:txBody>
                    <a:bodyPr/>
                    <a:lstStyle/>
                    <a:p>
                      <a:endParaRPr lang="en-US"/>
                    </a:p>
                  </a:txBody>
                  <a:tcPr/>
                </a:tc>
                <a:extLst>
                  <a:ext uri="{0D108BD9-81ED-4DB2-BD59-A6C34878D82A}">
                    <a16:rowId xmlns:a16="http://schemas.microsoft.com/office/drawing/2014/main" val="10000"/>
                  </a:ext>
                </a:extLst>
              </a:tr>
              <a:tr h="633223">
                <a:tc>
                  <a:txBody>
                    <a:bodyPr/>
                    <a:lstStyle/>
                    <a:p>
                      <a:pPr marL="0" marR="0">
                        <a:lnSpc>
                          <a:spcPct val="115000"/>
                        </a:lnSpc>
                        <a:spcBef>
                          <a:spcPts val="0"/>
                        </a:spcBef>
                        <a:spcAft>
                          <a:spcPts val="0"/>
                        </a:spcAft>
                      </a:pPr>
                      <a:r>
                        <a:rPr lang="en-US" sz="1900" dirty="0">
                          <a:effectLst/>
                        </a:rPr>
                        <a:t> </a:t>
                      </a:r>
                    </a:p>
                    <a:p>
                      <a:pPr marL="0" marR="0">
                        <a:lnSpc>
                          <a:spcPct val="115000"/>
                        </a:lnSpc>
                        <a:spcBef>
                          <a:spcPts val="0"/>
                        </a:spcBef>
                        <a:spcAft>
                          <a:spcPts val="0"/>
                        </a:spcAft>
                      </a:pPr>
                      <a:r>
                        <a:rPr lang="en-US" sz="1900" dirty="0">
                          <a:effectLst/>
                        </a:rPr>
                        <a:t>Variable, no. (%)</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Total </a:t>
                      </a:r>
                    </a:p>
                    <a:p>
                      <a:pPr marL="0" marR="0" algn="ctr">
                        <a:lnSpc>
                          <a:spcPct val="115000"/>
                        </a:lnSpc>
                        <a:spcBef>
                          <a:spcPts val="0"/>
                        </a:spcBef>
                        <a:spcAft>
                          <a:spcPts val="0"/>
                        </a:spcAft>
                      </a:pPr>
                      <a:r>
                        <a:rPr lang="en-US" sz="1900" dirty="0">
                          <a:effectLst/>
                        </a:rPr>
                        <a:t>(n=6,244)</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1"/>
                  </a:ext>
                </a:extLst>
              </a:tr>
              <a:tr h="306071">
                <a:tc>
                  <a:txBody>
                    <a:bodyPr/>
                    <a:lstStyle/>
                    <a:p>
                      <a:pPr marL="0" marR="0">
                        <a:lnSpc>
                          <a:spcPct val="115000"/>
                        </a:lnSpc>
                        <a:spcBef>
                          <a:spcPts val="0"/>
                        </a:spcBef>
                        <a:spcAft>
                          <a:spcPts val="0"/>
                        </a:spcAft>
                      </a:pPr>
                      <a:r>
                        <a:rPr lang="en-US" sz="1900" dirty="0">
                          <a:effectLst/>
                        </a:rPr>
                        <a:t>Hypertension</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774 (12.4)</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2"/>
                  </a:ext>
                </a:extLst>
              </a:tr>
              <a:tr h="306071">
                <a:tc>
                  <a:txBody>
                    <a:bodyPr/>
                    <a:lstStyle/>
                    <a:p>
                      <a:pPr marL="0" marR="0">
                        <a:lnSpc>
                          <a:spcPct val="115000"/>
                        </a:lnSpc>
                        <a:spcBef>
                          <a:spcPts val="0"/>
                        </a:spcBef>
                        <a:spcAft>
                          <a:spcPts val="0"/>
                        </a:spcAft>
                      </a:pPr>
                      <a:r>
                        <a:rPr lang="en-US" sz="1900" dirty="0">
                          <a:effectLst/>
                        </a:rPr>
                        <a:t>Age, mean (</a:t>
                      </a:r>
                      <a:r>
                        <a:rPr lang="en-US" sz="1900" dirty="0" err="1">
                          <a:effectLst/>
                        </a:rPr>
                        <a:t>sd</a:t>
                      </a:r>
                      <a:r>
                        <a:rPr lang="en-US" sz="1900" dirty="0">
                          <a:effectLst/>
                        </a:rPr>
                        <a:t>)</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46.4 (15.6)</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3"/>
                  </a:ext>
                </a:extLst>
              </a:tr>
              <a:tr h="306071">
                <a:tc>
                  <a:txBody>
                    <a:bodyPr/>
                    <a:lstStyle/>
                    <a:p>
                      <a:pPr marL="0" marR="0">
                        <a:lnSpc>
                          <a:spcPct val="115000"/>
                        </a:lnSpc>
                        <a:spcBef>
                          <a:spcPts val="0"/>
                        </a:spcBef>
                        <a:spcAft>
                          <a:spcPts val="0"/>
                        </a:spcAft>
                      </a:pPr>
                      <a:r>
                        <a:rPr lang="en-US" sz="1900">
                          <a:effectLst/>
                        </a:rPr>
                        <a:t>Race: White</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4297 (68.8)</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4"/>
                  </a:ext>
                </a:extLst>
              </a:tr>
              <a:tr h="306071">
                <a:tc>
                  <a:txBody>
                    <a:bodyPr/>
                    <a:lstStyle/>
                    <a:p>
                      <a:pPr marL="0" marR="0">
                        <a:lnSpc>
                          <a:spcPct val="115000"/>
                        </a:lnSpc>
                        <a:spcBef>
                          <a:spcPts val="0"/>
                        </a:spcBef>
                        <a:spcAft>
                          <a:spcPts val="0"/>
                        </a:spcAft>
                      </a:pPr>
                      <a:r>
                        <a:rPr lang="en-US" sz="1900" dirty="0">
                          <a:effectLst/>
                        </a:rPr>
                        <a:t>Sex: Female</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3949 (63.2)</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5"/>
                  </a:ext>
                </a:extLst>
              </a:tr>
              <a:tr h="306071">
                <a:tc>
                  <a:txBody>
                    <a:bodyPr/>
                    <a:lstStyle/>
                    <a:p>
                      <a:pPr marL="0" marR="0">
                        <a:lnSpc>
                          <a:spcPct val="115000"/>
                        </a:lnSpc>
                        <a:spcBef>
                          <a:spcPts val="0"/>
                        </a:spcBef>
                        <a:spcAft>
                          <a:spcPts val="0"/>
                        </a:spcAft>
                      </a:pPr>
                      <a:r>
                        <a:rPr lang="en-US" sz="1900" dirty="0">
                          <a:effectLst/>
                        </a:rPr>
                        <a:t>Current smoker </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1164 (18.6)</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6"/>
                  </a:ext>
                </a:extLst>
              </a:tr>
              <a:tr h="306071">
                <a:tc>
                  <a:txBody>
                    <a:bodyPr/>
                    <a:lstStyle/>
                    <a:p>
                      <a:pPr marL="0" marR="0">
                        <a:lnSpc>
                          <a:spcPct val="115000"/>
                        </a:lnSpc>
                        <a:spcBef>
                          <a:spcPts val="0"/>
                        </a:spcBef>
                        <a:spcAft>
                          <a:spcPts val="0"/>
                        </a:spcAft>
                      </a:pPr>
                      <a:r>
                        <a:rPr lang="en-US" sz="1900" dirty="0">
                          <a:effectLst/>
                        </a:rPr>
                        <a:t>Substance use</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190 (3.0)</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7"/>
                  </a:ext>
                </a:extLst>
              </a:tr>
              <a:tr h="306071">
                <a:tc>
                  <a:txBody>
                    <a:bodyPr/>
                    <a:lstStyle/>
                    <a:p>
                      <a:pPr marL="0" marR="0">
                        <a:lnSpc>
                          <a:spcPct val="115000"/>
                        </a:lnSpc>
                        <a:spcBef>
                          <a:spcPts val="0"/>
                        </a:spcBef>
                        <a:spcAft>
                          <a:spcPts val="0"/>
                        </a:spcAft>
                      </a:pPr>
                      <a:r>
                        <a:rPr lang="en-US" sz="1900">
                          <a:effectLst/>
                        </a:rPr>
                        <a:t>Depression</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771 (12.4)</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8"/>
                  </a:ext>
                </a:extLst>
              </a:tr>
              <a:tr h="306071">
                <a:tc>
                  <a:txBody>
                    <a:bodyPr/>
                    <a:lstStyle/>
                    <a:p>
                      <a:pPr marL="0" marR="0">
                        <a:lnSpc>
                          <a:spcPct val="115000"/>
                        </a:lnSpc>
                        <a:spcBef>
                          <a:spcPts val="0"/>
                        </a:spcBef>
                        <a:spcAft>
                          <a:spcPts val="0"/>
                        </a:spcAft>
                      </a:pPr>
                      <a:r>
                        <a:rPr lang="en-US" sz="1900" dirty="0">
                          <a:effectLst/>
                        </a:rPr>
                        <a:t>Anxiety</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665 (10.7)</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09"/>
                  </a:ext>
                </a:extLst>
              </a:tr>
              <a:tr h="306071">
                <a:tc>
                  <a:txBody>
                    <a:bodyPr/>
                    <a:lstStyle/>
                    <a:p>
                      <a:pPr marL="0" marR="0">
                        <a:lnSpc>
                          <a:spcPct val="115000"/>
                        </a:lnSpc>
                        <a:spcBef>
                          <a:spcPts val="0"/>
                        </a:spcBef>
                        <a:spcAft>
                          <a:spcPts val="0"/>
                        </a:spcAft>
                      </a:pPr>
                      <a:r>
                        <a:rPr lang="en-US" sz="1900">
                          <a:effectLst/>
                        </a:rPr>
                        <a:t>Obese</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2365 (37.9)</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10"/>
                  </a:ext>
                </a:extLst>
              </a:tr>
              <a:tr h="306071">
                <a:tc>
                  <a:txBody>
                    <a:bodyPr/>
                    <a:lstStyle/>
                    <a:p>
                      <a:pPr marL="0" marR="0">
                        <a:lnSpc>
                          <a:spcPct val="115000"/>
                        </a:lnSpc>
                        <a:spcBef>
                          <a:spcPts val="0"/>
                        </a:spcBef>
                        <a:spcAft>
                          <a:spcPts val="0"/>
                        </a:spcAft>
                      </a:pPr>
                      <a:r>
                        <a:rPr lang="en-US" sz="1900">
                          <a:effectLst/>
                        </a:rPr>
                        <a:t>Hyperlipidemia</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1429 (22.9)</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11"/>
                  </a:ext>
                </a:extLst>
              </a:tr>
              <a:tr h="306071">
                <a:tc>
                  <a:txBody>
                    <a:bodyPr/>
                    <a:lstStyle/>
                    <a:p>
                      <a:pPr marL="0" marR="0">
                        <a:lnSpc>
                          <a:spcPct val="115000"/>
                        </a:lnSpc>
                        <a:spcBef>
                          <a:spcPts val="0"/>
                        </a:spcBef>
                        <a:spcAft>
                          <a:spcPts val="0"/>
                        </a:spcAft>
                      </a:pPr>
                      <a:r>
                        <a:rPr lang="en-US" sz="1900">
                          <a:effectLst/>
                        </a:rPr>
                        <a:t>Type II Diabetes</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391 (6.3)</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12"/>
                  </a:ext>
                </a:extLst>
              </a:tr>
              <a:tr h="306071">
                <a:tc>
                  <a:txBody>
                    <a:bodyPr/>
                    <a:lstStyle/>
                    <a:p>
                      <a:pPr marL="0" marR="0">
                        <a:lnSpc>
                          <a:spcPct val="115000"/>
                        </a:lnSpc>
                        <a:spcBef>
                          <a:spcPts val="0"/>
                        </a:spcBef>
                        <a:spcAft>
                          <a:spcPts val="0"/>
                        </a:spcAft>
                      </a:pPr>
                      <a:r>
                        <a:rPr lang="en-US" sz="1900">
                          <a:effectLst/>
                        </a:rPr>
                        <a:t>Vascular Disease</a:t>
                      </a:r>
                      <a:endParaRPr lang="en-US" sz="1900">
                        <a:effectLst/>
                        <a:latin typeface="Helvetica" panose="020B0604020202020204" pitchFamily="34" charset="0"/>
                        <a:ea typeface="Calibri"/>
                        <a:cs typeface="Helvetica" panose="020B0604020202020204" pitchFamily="34" charset="0"/>
                      </a:endParaRPr>
                    </a:p>
                  </a:txBody>
                  <a:tcPr marL="61921" marR="61921" marT="0" marB="0"/>
                </a:tc>
                <a:tc>
                  <a:txBody>
                    <a:bodyPr/>
                    <a:lstStyle/>
                    <a:p>
                      <a:pPr marL="0" marR="0" algn="ctr">
                        <a:lnSpc>
                          <a:spcPct val="115000"/>
                        </a:lnSpc>
                        <a:spcBef>
                          <a:spcPts val="0"/>
                        </a:spcBef>
                        <a:spcAft>
                          <a:spcPts val="0"/>
                        </a:spcAft>
                      </a:pPr>
                      <a:r>
                        <a:rPr lang="en-US" sz="1900" dirty="0">
                          <a:effectLst/>
                        </a:rPr>
                        <a:t>605 (9.7)</a:t>
                      </a:r>
                      <a:endParaRPr lang="en-US" sz="1900" dirty="0">
                        <a:effectLst/>
                        <a:latin typeface="Helvetica" panose="020B0604020202020204" pitchFamily="34" charset="0"/>
                        <a:ea typeface="Calibri"/>
                        <a:cs typeface="Helvetica" panose="020B0604020202020204" pitchFamily="34" charset="0"/>
                      </a:endParaRPr>
                    </a:p>
                  </a:txBody>
                  <a:tcPr marL="61921" marR="61921" marT="0" marB="0"/>
                </a:tc>
                <a:extLst>
                  <a:ext uri="{0D108BD9-81ED-4DB2-BD59-A6C34878D82A}">
                    <a16:rowId xmlns:a16="http://schemas.microsoft.com/office/drawing/2014/main" val="10013"/>
                  </a:ext>
                </a:extLst>
              </a:tr>
              <a:tr h="240539">
                <a:tc gridSpan="2">
                  <a:txBody>
                    <a:bodyPr/>
                    <a:lstStyle/>
                    <a:p>
                      <a:pPr marL="0" marR="0">
                        <a:lnSpc>
                          <a:spcPct val="115000"/>
                        </a:lnSpc>
                        <a:spcBef>
                          <a:spcPts val="0"/>
                        </a:spcBef>
                        <a:spcAft>
                          <a:spcPts val="0"/>
                        </a:spcAft>
                      </a:pPr>
                      <a:r>
                        <a:rPr lang="en-US" sz="1500" dirty="0">
                          <a:effectLst/>
                        </a:rPr>
                        <a:t>Note: ADM = antidepressant medication; BP- =  No effect on blood pressure; BP+ = Increases blood pressure</a:t>
                      </a:r>
                      <a:endParaRPr lang="en-US" sz="1500" dirty="0">
                        <a:effectLst/>
                        <a:latin typeface="Helvetica" panose="020B0604020202020204" pitchFamily="34" charset="0"/>
                        <a:ea typeface="Calibri"/>
                        <a:cs typeface="Helvetica" panose="020B0604020202020204" pitchFamily="34" charset="0"/>
                      </a:endParaRPr>
                    </a:p>
                  </a:txBody>
                  <a:tcPr marL="61921" marR="61921" marT="0" marB="0"/>
                </a:tc>
                <a:tc h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2209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28645706"/>
              </p:ext>
            </p:extLst>
          </p:nvPr>
        </p:nvGraphicFramePr>
        <p:xfrm>
          <a:off x="0" y="895579"/>
          <a:ext cx="9143999" cy="5520690"/>
        </p:xfrm>
        <a:graphic>
          <a:graphicData uri="http://schemas.openxmlformats.org/drawingml/2006/table">
            <a:tbl>
              <a:tblPr firstRow="1" firstCol="1" bandRow="1">
                <a:tableStyleId>{5C22544A-7EE6-4342-B048-85BDC9FD1C3A}</a:tableStyleId>
              </a:tblPr>
              <a:tblGrid>
                <a:gridCol w="2514813">
                  <a:extLst>
                    <a:ext uri="{9D8B030D-6E8A-4147-A177-3AD203B41FA5}">
                      <a16:colId xmlns:a16="http://schemas.microsoft.com/office/drawing/2014/main" val="20000"/>
                    </a:ext>
                  </a:extLst>
                </a:gridCol>
                <a:gridCol w="2196894">
                  <a:extLst>
                    <a:ext uri="{9D8B030D-6E8A-4147-A177-3AD203B41FA5}">
                      <a16:colId xmlns:a16="http://schemas.microsoft.com/office/drawing/2014/main" val="20001"/>
                    </a:ext>
                  </a:extLst>
                </a:gridCol>
                <a:gridCol w="2252998">
                  <a:extLst>
                    <a:ext uri="{9D8B030D-6E8A-4147-A177-3AD203B41FA5}">
                      <a16:colId xmlns:a16="http://schemas.microsoft.com/office/drawing/2014/main" val="20002"/>
                    </a:ext>
                  </a:extLst>
                </a:gridCol>
                <a:gridCol w="2179294">
                  <a:extLst>
                    <a:ext uri="{9D8B030D-6E8A-4147-A177-3AD203B41FA5}">
                      <a16:colId xmlns:a16="http://schemas.microsoft.com/office/drawing/2014/main" val="20004"/>
                    </a:ext>
                  </a:extLst>
                </a:gridCol>
              </a:tblGrid>
              <a:tr h="626449">
                <a:tc gridSpan="4">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Table 2. Distribution of </a:t>
                      </a:r>
                      <a:r>
                        <a:rPr lang="en-US" sz="1900" dirty="0" err="1">
                          <a:effectLst/>
                          <a:latin typeface="Helvetica" panose="020B0604020202020204" pitchFamily="34" charset="0"/>
                          <a:cs typeface="Helvetica" panose="020B0604020202020204" pitchFamily="34" charset="0"/>
                        </a:rPr>
                        <a:t>sociodemographics</a:t>
                      </a:r>
                      <a:r>
                        <a:rPr lang="en-US" sz="1900" dirty="0">
                          <a:effectLst/>
                          <a:latin typeface="Helvetica" panose="020B0604020202020204" pitchFamily="34" charset="0"/>
                          <a:cs typeface="Helvetica" panose="020B0604020202020204" pitchFamily="34" charset="0"/>
                        </a:rPr>
                        <a:t> and covariates among adult, primary care  patients by 5-year cumulative HTN incidence outcome (n=6,244)</a:t>
                      </a:r>
                      <a:r>
                        <a:rPr lang="en-US" sz="1900" baseline="300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0936">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 </a:t>
                      </a:r>
                    </a:p>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Variable, no. (%)</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gn="ctr">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HTN – No</a:t>
                      </a:r>
                    </a:p>
                    <a:p>
                      <a:pPr marL="0" marR="0" algn="ctr">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(n=5,470)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gn="ctr">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HTN  – Yes</a:t>
                      </a:r>
                    </a:p>
                    <a:p>
                      <a:pPr marL="0" marR="0" algn="ctr">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(n=774)</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gn="ctr">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 </a:t>
                      </a:r>
                    </a:p>
                    <a:p>
                      <a:pPr marL="0" marR="0" algn="ctr">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HR (95% CI)</a:t>
                      </a:r>
                      <a:r>
                        <a:rPr lang="en-US" sz="1900" baseline="30000" dirty="0">
                          <a:effectLst/>
                          <a:latin typeface="Helvetica" panose="020B0604020202020204" pitchFamily="34" charset="0"/>
                          <a:cs typeface="Helvetica" panose="020B0604020202020204" pitchFamily="34" charset="0"/>
                        </a:rPr>
                        <a:t>a</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1"/>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Age, mean (sd)</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44.7 (15.2)</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58.1 (13.4)</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1.04 (1.03-1.05)</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2"/>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Race: White</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3867 (70.7)</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430 (55.6)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0.57 (0.49-0.65)</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3"/>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Sex: Female</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3478 (63.6)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471 (60.9)</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0.90 (0.78-1.04)</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4"/>
                  </a:ext>
                </a:extLst>
              </a:tr>
              <a:tr h="315468">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Current smoker </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963 (17.6)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201 (26.0)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1.56 (1.32-1.83)</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5"/>
                  </a:ext>
                </a:extLst>
              </a:tr>
              <a:tr h="315468">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Substance use</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162 (3.0)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28 (3.6)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1.64 (1.12-2.39)</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6"/>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Depression</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681 (12.5)</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90 (11.6)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1.05 (0.85-1.32)</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7"/>
                  </a:ext>
                </a:extLst>
              </a:tr>
              <a:tr h="315468">
                <a:tc>
                  <a:txBody>
                    <a:bodyPr/>
                    <a:lstStyle/>
                    <a:p>
                      <a:pPr marL="0" marR="0">
                        <a:lnSpc>
                          <a:spcPct val="115000"/>
                        </a:lnSpc>
                        <a:spcBef>
                          <a:spcPts val="0"/>
                        </a:spcBef>
                        <a:spcAft>
                          <a:spcPts val="0"/>
                        </a:spcAft>
                      </a:pPr>
                      <a:r>
                        <a:rPr lang="en-US" sz="1900" dirty="0">
                          <a:effectLst/>
                          <a:latin typeface="Helvetica" panose="020B0604020202020204" pitchFamily="34" charset="0"/>
                          <a:cs typeface="Helvetica" panose="020B0604020202020204" pitchFamily="34" charset="0"/>
                        </a:rPr>
                        <a:t>Anxiety disorder</a:t>
                      </a:r>
                      <a:endParaRPr lang="en-US" sz="1900" dirty="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603 (11.0)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62 (8.0)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0.85 (0.66-1.11)</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8"/>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Obese</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1973 (36.1)</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392 (50.6)</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2.16 (1.87-2.49)</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09"/>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Hyperlipidemia</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1152 (21.1)</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277 (35.8)</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2.11 (1.82-2.45)</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10"/>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Type II Diabetes</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267 (4.9)</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124 (16.0)</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3.40 (2.81-4.12)</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11"/>
                  </a:ext>
                </a:extLst>
              </a:tr>
              <a:tr h="315468">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Vascular Disease</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482 (8.8)</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123 (15.9)</a:t>
                      </a:r>
                      <a:endParaRPr lang="en-US" sz="1900">
                        <a:effectLst/>
                        <a:latin typeface="Helvetica" panose="020B0604020202020204" pitchFamily="34" charset="0"/>
                        <a:ea typeface="Calibri"/>
                        <a:cs typeface="Helvetica" panose="020B0604020202020204" pitchFamily="34" charset="0"/>
                      </a:endParaRPr>
                    </a:p>
                  </a:txBody>
                  <a:tcPr marL="60001" marR="60001" marT="0" marB="0"/>
                </a:tc>
                <a:tc>
                  <a:txBody>
                    <a:bodyPr/>
                    <a:lstStyle/>
                    <a:p>
                      <a:pPr marL="0" marR="0">
                        <a:lnSpc>
                          <a:spcPct val="115000"/>
                        </a:lnSpc>
                        <a:spcBef>
                          <a:spcPts val="0"/>
                        </a:spcBef>
                        <a:spcAft>
                          <a:spcPts val="0"/>
                        </a:spcAft>
                      </a:pPr>
                      <a:r>
                        <a:rPr lang="en-US" sz="1900">
                          <a:effectLst/>
                          <a:latin typeface="Helvetica" panose="020B0604020202020204" pitchFamily="34" charset="0"/>
                          <a:cs typeface="Helvetica" panose="020B0604020202020204" pitchFamily="34" charset="0"/>
                        </a:rPr>
                        <a:t>2.12 (1.75-2.58)</a:t>
                      </a:r>
                      <a:endParaRPr lang="en-US" sz="1900">
                        <a:effectLst/>
                        <a:latin typeface="Helvetica" panose="020B0604020202020204" pitchFamily="34" charset="0"/>
                        <a:ea typeface="Calibri"/>
                        <a:cs typeface="Helvetica" panose="020B0604020202020204" pitchFamily="34" charset="0"/>
                      </a:endParaRPr>
                    </a:p>
                  </a:txBody>
                  <a:tcPr marL="60001" marR="60001" marT="0" marB="0"/>
                </a:tc>
                <a:extLst>
                  <a:ext uri="{0D108BD9-81ED-4DB2-BD59-A6C34878D82A}">
                    <a16:rowId xmlns:a16="http://schemas.microsoft.com/office/drawing/2014/main" val="10012"/>
                  </a:ext>
                </a:extLst>
              </a:tr>
              <a:tr h="492252">
                <a:tc gridSpan="4">
                  <a:txBody>
                    <a:bodyPr/>
                    <a:lstStyle/>
                    <a:p>
                      <a:pPr marL="0" marR="0">
                        <a:lnSpc>
                          <a:spcPct val="115000"/>
                        </a:lnSpc>
                        <a:spcBef>
                          <a:spcPts val="0"/>
                        </a:spcBef>
                        <a:spcAft>
                          <a:spcPts val="0"/>
                        </a:spcAft>
                      </a:pPr>
                      <a:r>
                        <a:rPr lang="en-US" sz="1500" dirty="0">
                          <a:effectLst/>
                          <a:latin typeface="Helvetica" panose="020B0604020202020204" pitchFamily="34" charset="0"/>
                          <a:cs typeface="Helvetica" panose="020B0604020202020204" pitchFamily="34" charset="0"/>
                        </a:rPr>
                        <a:t>Note: HTN = hypertension; HR=hazard ratio; CI=confidence interval,</a:t>
                      </a:r>
                      <a:r>
                        <a:rPr lang="en-US" sz="1500" baseline="0" dirty="0">
                          <a:effectLst/>
                          <a:latin typeface="Helvetica" panose="020B0604020202020204" pitchFamily="34" charset="0"/>
                          <a:cs typeface="Helvetica" panose="020B0604020202020204" pitchFamily="34" charset="0"/>
                        </a:rPr>
                        <a:t> </a:t>
                      </a:r>
                      <a:r>
                        <a:rPr lang="en-US" sz="1500" baseline="30000" dirty="0">
                          <a:effectLst/>
                          <a:latin typeface="Helvetica" panose="020B0604020202020204" pitchFamily="34" charset="0"/>
                          <a:cs typeface="Helvetica" panose="020B0604020202020204" pitchFamily="34" charset="0"/>
                        </a:rPr>
                        <a:t>a </a:t>
                      </a:r>
                      <a:r>
                        <a:rPr lang="en-US" sz="1500" dirty="0">
                          <a:effectLst/>
                          <a:latin typeface="Helvetica" panose="020B0604020202020204" pitchFamily="34" charset="0"/>
                          <a:cs typeface="Helvetica" panose="020B0604020202020204" pitchFamily="34" charset="0"/>
                        </a:rPr>
                        <a:t>Unadjusted hazard ratios. Comorbidities treated as time dependent variables</a:t>
                      </a:r>
                      <a:endParaRPr lang="en-US" sz="1500" dirty="0">
                        <a:effectLst/>
                        <a:latin typeface="Helvetica" panose="020B0604020202020204" pitchFamily="34" charset="0"/>
                        <a:ea typeface="Calibri"/>
                        <a:cs typeface="Helvetica" panose="020B0604020202020204" pitchFamily="34" charset="0"/>
                      </a:endParaRPr>
                    </a:p>
                  </a:txBody>
                  <a:tcPr marL="60001" marR="6000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1393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7201096"/>
              </p:ext>
            </p:extLst>
          </p:nvPr>
        </p:nvGraphicFramePr>
        <p:xfrm>
          <a:off x="0" y="923615"/>
          <a:ext cx="9130352" cy="5915115"/>
        </p:xfrm>
        <a:graphic>
          <a:graphicData uri="http://schemas.openxmlformats.org/drawingml/2006/table">
            <a:tbl>
              <a:tblPr firstRow="1" firstCol="1" bandRow="1">
                <a:tableStyleId>{5C22544A-7EE6-4342-B048-85BDC9FD1C3A}</a:tableStyleId>
              </a:tblPr>
              <a:tblGrid>
                <a:gridCol w="2906973">
                  <a:extLst>
                    <a:ext uri="{9D8B030D-6E8A-4147-A177-3AD203B41FA5}">
                      <a16:colId xmlns:a16="http://schemas.microsoft.com/office/drawing/2014/main" val="20000"/>
                    </a:ext>
                  </a:extLst>
                </a:gridCol>
                <a:gridCol w="3316406">
                  <a:extLst>
                    <a:ext uri="{9D8B030D-6E8A-4147-A177-3AD203B41FA5}">
                      <a16:colId xmlns:a16="http://schemas.microsoft.com/office/drawing/2014/main" val="20001"/>
                    </a:ext>
                  </a:extLst>
                </a:gridCol>
                <a:gridCol w="2906973">
                  <a:extLst>
                    <a:ext uri="{9D8B030D-6E8A-4147-A177-3AD203B41FA5}">
                      <a16:colId xmlns:a16="http://schemas.microsoft.com/office/drawing/2014/main" val="20002"/>
                    </a:ext>
                  </a:extLst>
                </a:gridCol>
              </a:tblGrid>
              <a:tr h="577639">
                <a:tc gridSpan="3">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Table 3. Survival models, hazard ratios and 95% confidence intervals of the relationship of ADM treatment group and time to incident HTN among adult primary care patients (n=6,244)</a:t>
                      </a:r>
                      <a:r>
                        <a:rPr lang="en-US" sz="1600" baseline="30000" dirty="0">
                          <a:effectLst/>
                          <a:latin typeface="Helvetica" panose="020B0604020202020204" pitchFamily="34" charset="0"/>
                          <a:cs typeface="Helvetica" panose="020B0604020202020204" pitchFamily="34" charset="0"/>
                        </a:rPr>
                        <a:t>a</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7041">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gn="ctr">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Unadjusted</a:t>
                      </a:r>
                    </a:p>
                    <a:p>
                      <a:pPr marL="0" marR="0" algn="ctr">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HR (95% CI)</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gn="ctr">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Overall adjusted</a:t>
                      </a:r>
                    </a:p>
                    <a:p>
                      <a:pPr marL="0" marR="0" algn="ctr">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HR (95% CI)</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1"/>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ADM</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2"/>
                  </a:ext>
                </a:extLst>
              </a:tr>
              <a:tr h="256625">
                <a:tc>
                  <a:txBody>
                    <a:bodyPr/>
                    <a:lstStyle/>
                    <a:p>
                      <a:pPr marL="18288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No ADM</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1.00</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1.00</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3"/>
                  </a:ext>
                </a:extLst>
              </a:tr>
              <a:tr h="256625">
                <a:tc>
                  <a:txBody>
                    <a:bodyPr/>
                    <a:lstStyle/>
                    <a:p>
                      <a:pPr marL="18288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ADM-BP-</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1.10 (0.90-1.34)</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1.08 (0.87-1.33)</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4"/>
                  </a:ext>
                </a:extLst>
              </a:tr>
              <a:tr h="256625">
                <a:tc>
                  <a:txBody>
                    <a:bodyPr/>
                    <a:lstStyle/>
                    <a:p>
                      <a:pPr marL="18288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ADM-BP+</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1.30 (1.08-1.57)</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1.20 (0.97-1.49)</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5"/>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Age</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1.04 (1.03-1.05)</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6"/>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Race: White</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0.60 (0.52-0.71)</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7"/>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Sex: Female</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0.93 (0.80-1.08)</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8"/>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Current smoker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1.43 (1.21-1.70)</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09"/>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Substance use disorder</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 </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1.19 (0.80-1.76)</a:t>
                      </a:r>
                      <a:endParaRPr lang="en-US" sz="160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0"/>
                  </a:ext>
                </a:extLst>
              </a:tr>
              <a:tr h="256625">
                <a:tc>
                  <a:txBody>
                    <a:bodyPr/>
                    <a:lstStyle/>
                    <a:p>
                      <a:pPr marL="0" marR="0">
                        <a:lnSpc>
                          <a:spcPct val="115000"/>
                        </a:lnSpc>
                        <a:spcBef>
                          <a:spcPts val="0"/>
                        </a:spcBef>
                        <a:spcAft>
                          <a:spcPts val="0"/>
                        </a:spcAft>
                      </a:pPr>
                      <a:r>
                        <a:rPr lang="en-US" sz="1600">
                          <a:effectLst/>
                          <a:latin typeface="Helvetica" panose="020B0604020202020204" pitchFamily="34" charset="0"/>
                          <a:cs typeface="Helvetica" panose="020B0604020202020204" pitchFamily="34" charset="0"/>
                        </a:rPr>
                        <a:t>Depression</a:t>
                      </a:r>
                      <a:endParaRPr lang="en-US" sz="160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0.88 (0.68-1.13)</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1"/>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Any anxiety disorder</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0.90 (0.68-1.18)</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2"/>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Obese</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1.78 (1.54-2.07)</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3"/>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Hyperlipidemia</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1.07 (0.91-1.26)</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4"/>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Type II Diabetes</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1.62 (1.31-1.99)</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5"/>
                  </a:ext>
                </a:extLst>
              </a:tr>
              <a:tr h="256625">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Vascular Disease</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 </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tc>
                  <a:txBody>
                    <a:bodyPr/>
                    <a:lstStyle/>
                    <a:p>
                      <a:pPr marL="0" marR="0">
                        <a:lnSpc>
                          <a:spcPct val="115000"/>
                        </a:lnSpc>
                        <a:spcBef>
                          <a:spcPts val="0"/>
                        </a:spcBef>
                        <a:spcAft>
                          <a:spcPts val="0"/>
                        </a:spcAft>
                      </a:pPr>
                      <a:r>
                        <a:rPr lang="en-US" sz="1600" dirty="0">
                          <a:effectLst/>
                          <a:latin typeface="Helvetica" panose="020B0604020202020204" pitchFamily="34" charset="0"/>
                          <a:cs typeface="Helvetica" panose="020B0604020202020204" pitchFamily="34" charset="0"/>
                        </a:rPr>
                        <a:t>0.99 (0.81-1.22)</a:t>
                      </a:r>
                      <a:endParaRPr lang="en-US" sz="1600" dirty="0">
                        <a:effectLst/>
                        <a:latin typeface="Helvetica" panose="020B0604020202020204" pitchFamily="34" charset="0"/>
                        <a:ea typeface="Calibri"/>
                        <a:cs typeface="Helvetica" panose="020B0604020202020204" pitchFamily="34" charset="0"/>
                      </a:endParaRPr>
                    </a:p>
                  </a:txBody>
                  <a:tcPr marL="48680" marR="48680" marT="0" marB="0"/>
                </a:tc>
                <a:extLst>
                  <a:ext uri="{0D108BD9-81ED-4DB2-BD59-A6C34878D82A}">
                    <a16:rowId xmlns:a16="http://schemas.microsoft.com/office/drawing/2014/main" val="10016"/>
                  </a:ext>
                </a:extLst>
              </a:tr>
              <a:tr h="570404">
                <a:tc gridSpan="3">
                  <a:txBody>
                    <a:bodyPr/>
                    <a:lstStyle/>
                    <a:p>
                      <a:pPr marL="0" marR="0">
                        <a:lnSpc>
                          <a:spcPct val="115000"/>
                        </a:lnSpc>
                        <a:spcBef>
                          <a:spcPts val="0"/>
                        </a:spcBef>
                        <a:spcAft>
                          <a:spcPts val="0"/>
                        </a:spcAft>
                      </a:pPr>
                      <a:r>
                        <a:rPr lang="en-US" sz="1500" dirty="0">
                          <a:effectLst/>
                          <a:latin typeface="Helvetica" panose="020B0604020202020204" pitchFamily="34" charset="0"/>
                          <a:cs typeface="Helvetica" panose="020B0604020202020204" pitchFamily="34" charset="0"/>
                        </a:rPr>
                        <a:t>Note: ADM=antidepressant medication; BP- =  No effect on blood pressure; BP+ = Increases blood pressure ; </a:t>
                      </a:r>
                      <a:r>
                        <a:rPr lang="en-US" sz="1500" baseline="30000" dirty="0">
                          <a:effectLst/>
                          <a:latin typeface="Helvetica" panose="020B0604020202020204" pitchFamily="34" charset="0"/>
                          <a:cs typeface="Helvetica" panose="020B0604020202020204" pitchFamily="34" charset="0"/>
                        </a:rPr>
                        <a:t>a </a:t>
                      </a:r>
                      <a:r>
                        <a:rPr lang="en-US" sz="1500" dirty="0">
                          <a:effectLst/>
                          <a:latin typeface="Helvetica" panose="020B0604020202020204" pitchFamily="34" charset="0"/>
                          <a:cs typeface="Helvetica" panose="020B0604020202020204" pitchFamily="34" charset="0"/>
                        </a:rPr>
                        <a:t>ADM treatment and Comorbidities treated as time dependent variables</a:t>
                      </a:r>
                      <a:endParaRPr lang="en-US" sz="1500" dirty="0">
                        <a:effectLst/>
                        <a:latin typeface="Helvetica" panose="020B0604020202020204" pitchFamily="34" charset="0"/>
                        <a:ea typeface="Calibri"/>
                        <a:cs typeface="Helvetica" panose="020B0604020202020204" pitchFamily="34" charset="0"/>
                      </a:endParaRPr>
                    </a:p>
                  </a:txBody>
                  <a:tcPr marL="48680" marR="486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
        <p:nvSpPr>
          <p:cNvPr id="3" name="Rectangle 2"/>
          <p:cNvSpPr/>
          <p:nvPr/>
        </p:nvSpPr>
        <p:spPr>
          <a:xfrm>
            <a:off x="2906830" y="2627696"/>
            <a:ext cx="1636294" cy="59676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235567" y="2627695"/>
            <a:ext cx="1636294" cy="59676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6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8356690"/>
              </p:ext>
            </p:extLst>
          </p:nvPr>
        </p:nvGraphicFramePr>
        <p:xfrm>
          <a:off x="566383" y="1110154"/>
          <a:ext cx="8011235" cy="4907280"/>
        </p:xfrm>
        <a:graphic>
          <a:graphicData uri="http://schemas.openxmlformats.org/drawingml/2006/table">
            <a:tbl>
              <a:tblPr firstRow="1" firstCol="1" bandRow="1">
                <a:tableStyleId>{5C22544A-7EE6-4342-B048-85BDC9FD1C3A}</a:tableStyleId>
              </a:tblPr>
              <a:tblGrid>
                <a:gridCol w="2838734">
                  <a:extLst>
                    <a:ext uri="{9D8B030D-6E8A-4147-A177-3AD203B41FA5}">
                      <a16:colId xmlns:a16="http://schemas.microsoft.com/office/drawing/2014/main" val="20000"/>
                    </a:ext>
                  </a:extLst>
                </a:gridCol>
                <a:gridCol w="1624084">
                  <a:extLst>
                    <a:ext uri="{9D8B030D-6E8A-4147-A177-3AD203B41FA5}">
                      <a16:colId xmlns:a16="http://schemas.microsoft.com/office/drawing/2014/main" val="20001"/>
                    </a:ext>
                  </a:extLst>
                </a:gridCol>
                <a:gridCol w="1651379">
                  <a:extLst>
                    <a:ext uri="{9D8B030D-6E8A-4147-A177-3AD203B41FA5}">
                      <a16:colId xmlns:a16="http://schemas.microsoft.com/office/drawing/2014/main" val="20002"/>
                    </a:ext>
                  </a:extLst>
                </a:gridCol>
                <a:gridCol w="1897038">
                  <a:extLst>
                    <a:ext uri="{9D8B030D-6E8A-4147-A177-3AD203B41FA5}">
                      <a16:colId xmlns:a16="http://schemas.microsoft.com/office/drawing/2014/main" val="20004"/>
                    </a:ext>
                  </a:extLst>
                </a:gridCol>
              </a:tblGrid>
              <a:tr h="183292">
                <a:tc gridSpan="4">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Table 4. Distribution of ADM drug class and type among primary care patients by 5-year cumulative hypertension incidence outcome, and hazard ratios (95% CI) (n=6,244)</a:t>
                      </a:r>
                      <a:r>
                        <a:rPr lang="en-US" sz="1800" baseline="30000" dirty="0">
                          <a:effectLst/>
                          <a:latin typeface="Helvetica" panose="020B0604020202020204" pitchFamily="34" charset="0"/>
                          <a:cs typeface="Helvetica" panose="020B0604020202020204" pitchFamily="34" charset="0"/>
                        </a:rPr>
                        <a:t> a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3292">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Drug class/type, no.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HTN – No</a:t>
                      </a:r>
                    </a:p>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(n=5,470)</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HTN  – Yes</a:t>
                      </a:r>
                    </a:p>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(n=774)</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HR (95% CI)</a:t>
                      </a:r>
                      <a:r>
                        <a:rPr lang="en-US" sz="1800" baseline="30000" dirty="0">
                          <a:effectLst/>
                          <a:latin typeface="Helvetica" panose="020B0604020202020204" pitchFamily="34" charset="0"/>
                          <a:cs typeface="Helvetica" panose="020B0604020202020204" pitchFamily="34" charset="0"/>
                        </a:rPr>
                        <a:t>a</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1"/>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TCA</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322 (5.9)</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60 (7.8)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1.53 (1.17-1.99)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2"/>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Amitriptyline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238 (4.4)</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48 (6.2)</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1.64 (1.23-2.20)</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3"/>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Desipramine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13 (0.2)</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6 (0.8)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3.09 (1.38-6.89)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4"/>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SSRI</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1237 (22.6)</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161 (20.8)</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1.02 (0.86-1.21)</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5"/>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Citalopram</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430 (7.9)</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59 (7.6)</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1.14 (0.87-1.48)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6"/>
                  </a:ext>
                </a:extLst>
              </a:tr>
              <a:tr h="91646">
                <a:tc>
                  <a:txBody>
                    <a:bodyPr/>
                    <a:lstStyle/>
                    <a:p>
                      <a:pPr marL="182880" marR="0">
                        <a:lnSpc>
                          <a:spcPct val="115000"/>
                        </a:lnSpc>
                        <a:spcBef>
                          <a:spcPts val="0"/>
                        </a:spcBef>
                        <a:spcAft>
                          <a:spcPts val="0"/>
                        </a:spcAft>
                      </a:pPr>
                      <a:r>
                        <a:rPr lang="en-US" sz="1800" dirty="0" err="1">
                          <a:effectLst/>
                          <a:latin typeface="Helvetica" panose="020B0604020202020204" pitchFamily="34" charset="0"/>
                          <a:cs typeface="Helvetica" panose="020B0604020202020204" pitchFamily="34" charset="0"/>
                        </a:rPr>
                        <a:t>Escitalopram</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314 (5.7)</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37 (4.8)</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0.91 (0.65-1.26)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7"/>
                  </a:ext>
                </a:extLst>
              </a:tr>
              <a:tr h="91646">
                <a:tc>
                  <a:txBody>
                    <a:bodyPr/>
                    <a:lstStyle/>
                    <a:p>
                      <a:pPr marL="182880" marR="0">
                        <a:lnSpc>
                          <a:spcPct val="115000"/>
                        </a:lnSpc>
                        <a:spcBef>
                          <a:spcPts val="0"/>
                        </a:spcBef>
                        <a:spcAft>
                          <a:spcPts val="0"/>
                        </a:spcAft>
                      </a:pPr>
                      <a:r>
                        <a:rPr lang="en-US" sz="1800" dirty="0" err="1">
                          <a:effectLst/>
                          <a:latin typeface="Helvetica" panose="020B0604020202020204" pitchFamily="34" charset="0"/>
                          <a:cs typeface="Helvetica" panose="020B0604020202020204" pitchFamily="34" charset="0"/>
                        </a:rPr>
                        <a:t>Fluoxamine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260 (4.8)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27 (2.5)</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0.84 (0.57-1.23)</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8"/>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Paroxetine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194 (3.6)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21 (2.7)</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0.82 (0.53-1.27)</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9"/>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Sertraline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354 (6.5)</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46 (5.9)</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1.05 (0.78-1.41)</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10"/>
                  </a:ext>
                </a:extLst>
              </a:tr>
              <a:tr h="381858">
                <a:tc gridSpan="4">
                  <a:txBody>
                    <a:bodyPr/>
                    <a:lstStyle/>
                    <a:p>
                      <a:pPr marL="0" marR="0">
                        <a:lnSpc>
                          <a:spcPct val="115000"/>
                        </a:lnSpc>
                        <a:spcBef>
                          <a:spcPts val="0"/>
                        </a:spcBef>
                        <a:spcAft>
                          <a:spcPts val="0"/>
                        </a:spcAft>
                      </a:pPr>
                      <a:r>
                        <a:rPr lang="en-US" sz="1400" dirty="0">
                          <a:effectLst/>
                          <a:latin typeface="Helvetica" panose="020B0604020202020204" pitchFamily="34" charset="0"/>
                          <a:cs typeface="Helvetica" panose="020B0604020202020204" pitchFamily="34" charset="0"/>
                        </a:rPr>
                        <a:t>Note: HTN = hypertension; HR=hazard ratio; CI=confidence interval;</a:t>
                      </a:r>
                      <a:r>
                        <a:rPr lang="en-US" sz="1400" baseline="0" dirty="0">
                          <a:effectLst/>
                          <a:latin typeface="Helvetica" panose="020B0604020202020204" pitchFamily="34" charset="0"/>
                          <a:cs typeface="Helvetica" panose="020B0604020202020204" pitchFamily="34" charset="0"/>
                        </a:rPr>
                        <a:t> </a:t>
                      </a:r>
                      <a:r>
                        <a:rPr lang="en-US" sz="1400" baseline="30000" dirty="0">
                          <a:effectLst/>
                          <a:latin typeface="Helvetica" panose="020B0604020202020204" pitchFamily="34" charset="0"/>
                          <a:cs typeface="Helvetica" panose="020B0604020202020204" pitchFamily="34" charset="0"/>
                        </a:rPr>
                        <a:t>a</a:t>
                      </a:r>
                      <a:r>
                        <a:rPr lang="en-US" sz="1400" baseline="0" dirty="0">
                          <a:effectLst/>
                          <a:latin typeface="Helvetica" panose="020B0604020202020204" pitchFamily="34" charset="0"/>
                          <a:cs typeface="Helvetica" panose="020B0604020202020204" pitchFamily="34" charset="0"/>
                        </a:rPr>
                        <a:t> </a:t>
                      </a:r>
                      <a:r>
                        <a:rPr lang="en-US" sz="1400" dirty="0">
                          <a:effectLst/>
                          <a:latin typeface="Helvetica" panose="020B0604020202020204" pitchFamily="34" charset="0"/>
                          <a:cs typeface="Helvetica" panose="020B0604020202020204" pitchFamily="34" charset="0"/>
                        </a:rPr>
                        <a:t>Unadjusted hazard ratios from survival model. Drug type/class treated as time dependent variables</a:t>
                      </a: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3" name="Rectangle 2"/>
          <p:cNvSpPr/>
          <p:nvPr/>
        </p:nvSpPr>
        <p:spPr>
          <a:xfrm>
            <a:off x="6666213" y="2712678"/>
            <a:ext cx="1911405" cy="95454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1944470"/>
              </p:ext>
            </p:extLst>
          </p:nvPr>
        </p:nvGraphicFramePr>
        <p:xfrm>
          <a:off x="566383" y="1068910"/>
          <a:ext cx="8011235" cy="4591812"/>
        </p:xfrm>
        <a:graphic>
          <a:graphicData uri="http://schemas.openxmlformats.org/drawingml/2006/table">
            <a:tbl>
              <a:tblPr firstRow="1" firstCol="1" bandRow="1">
                <a:tableStyleId>{5C22544A-7EE6-4342-B048-85BDC9FD1C3A}</a:tableStyleId>
              </a:tblPr>
              <a:tblGrid>
                <a:gridCol w="2838734">
                  <a:extLst>
                    <a:ext uri="{9D8B030D-6E8A-4147-A177-3AD203B41FA5}">
                      <a16:colId xmlns:a16="http://schemas.microsoft.com/office/drawing/2014/main" val="20000"/>
                    </a:ext>
                  </a:extLst>
                </a:gridCol>
                <a:gridCol w="1624084">
                  <a:extLst>
                    <a:ext uri="{9D8B030D-6E8A-4147-A177-3AD203B41FA5}">
                      <a16:colId xmlns:a16="http://schemas.microsoft.com/office/drawing/2014/main" val="20001"/>
                    </a:ext>
                  </a:extLst>
                </a:gridCol>
                <a:gridCol w="1651379">
                  <a:extLst>
                    <a:ext uri="{9D8B030D-6E8A-4147-A177-3AD203B41FA5}">
                      <a16:colId xmlns:a16="http://schemas.microsoft.com/office/drawing/2014/main" val="20002"/>
                    </a:ext>
                  </a:extLst>
                </a:gridCol>
                <a:gridCol w="1897038">
                  <a:extLst>
                    <a:ext uri="{9D8B030D-6E8A-4147-A177-3AD203B41FA5}">
                      <a16:colId xmlns:a16="http://schemas.microsoft.com/office/drawing/2014/main" val="20004"/>
                    </a:ext>
                  </a:extLst>
                </a:gridCol>
              </a:tblGrid>
              <a:tr h="183292">
                <a:tc gridSpan="4">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Table 4. Distribution of ADM drug class and type among primary care patients by 5-year cumulative hypertension incidence outcome, and hazard ratios (95% CI) (n=6,244)</a:t>
                      </a:r>
                      <a:r>
                        <a:rPr lang="en-US" sz="1800" baseline="30000" dirty="0">
                          <a:effectLst/>
                          <a:latin typeface="Helvetica" panose="020B0604020202020204" pitchFamily="34" charset="0"/>
                          <a:cs typeface="Helvetica" panose="020B0604020202020204" pitchFamily="34" charset="0"/>
                        </a:rPr>
                        <a:t> a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3292">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Drug class/type, no.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HTN – No</a:t>
                      </a:r>
                    </a:p>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(n=5,470)</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HTN  – Yes</a:t>
                      </a:r>
                    </a:p>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(n=774)</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HR (95% CI)</a:t>
                      </a:r>
                      <a:r>
                        <a:rPr lang="en-US" sz="1800" baseline="30000" dirty="0">
                          <a:effectLst/>
                          <a:latin typeface="Helvetica" panose="020B0604020202020204" pitchFamily="34" charset="0"/>
                          <a:cs typeface="Helvetica" panose="020B0604020202020204" pitchFamily="34" charset="0"/>
                        </a:rPr>
                        <a:t>a</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1"/>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SNRI</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356 (6.5)</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54 (7.0)</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1.26 (0.95-1.66)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2"/>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Desvenlafaxine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41 (0.8)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5 (0.7)</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1.08 (0.45-2.59)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3"/>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Venlafaxine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194 (3.6)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22 (2.8)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1.02 (0.67-1.56)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4"/>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Duloxetine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150 (2.7)</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30 (3.9)</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1.55 (1.08-2.24)</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5"/>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other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699 (12.8)</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94 (12.1)</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1.03 (0.83-1.28)</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6"/>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Bupropion</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427 (7.8)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58 (7.5)</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1.08 (0.83-1.42)</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7"/>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Trazodone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285 (5.2)</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39 (5.0)</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0.98 (0.71-1.35)</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8"/>
                  </a:ext>
                </a:extLst>
              </a:tr>
              <a:tr h="148170">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Mirtazapine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84 (1.5)</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12 (1.6)</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1.09 (0.62-1.93)</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9"/>
                  </a:ext>
                </a:extLst>
              </a:tr>
              <a:tr h="381858">
                <a:tc gridSpan="4">
                  <a:txBody>
                    <a:bodyPr/>
                    <a:lstStyle/>
                    <a:p>
                      <a:pPr marL="0" marR="0">
                        <a:lnSpc>
                          <a:spcPct val="115000"/>
                        </a:lnSpc>
                        <a:spcBef>
                          <a:spcPts val="0"/>
                        </a:spcBef>
                        <a:spcAft>
                          <a:spcPts val="0"/>
                        </a:spcAft>
                      </a:pPr>
                      <a:r>
                        <a:rPr lang="en-US" sz="1400" dirty="0">
                          <a:effectLst/>
                          <a:latin typeface="Helvetica" panose="020B0604020202020204" pitchFamily="34" charset="0"/>
                          <a:cs typeface="Helvetica" panose="020B0604020202020204" pitchFamily="34" charset="0"/>
                        </a:rPr>
                        <a:t>Note: HTN = hypertension; HR=hazard ratio; CI=confidence interval;</a:t>
                      </a:r>
                      <a:r>
                        <a:rPr lang="en-US" sz="1400" baseline="0" dirty="0">
                          <a:effectLst/>
                          <a:latin typeface="Helvetica" panose="020B0604020202020204" pitchFamily="34" charset="0"/>
                          <a:cs typeface="Helvetica" panose="020B0604020202020204" pitchFamily="34" charset="0"/>
                        </a:rPr>
                        <a:t> </a:t>
                      </a:r>
                      <a:r>
                        <a:rPr lang="en-US" sz="1400" baseline="30000" dirty="0">
                          <a:effectLst/>
                          <a:latin typeface="Helvetica" panose="020B0604020202020204" pitchFamily="34" charset="0"/>
                          <a:cs typeface="Helvetica" panose="020B0604020202020204" pitchFamily="34" charset="0"/>
                        </a:rPr>
                        <a:t>a</a:t>
                      </a:r>
                      <a:r>
                        <a:rPr lang="en-US" sz="1400" baseline="0" dirty="0">
                          <a:effectLst/>
                          <a:latin typeface="Helvetica" panose="020B0604020202020204" pitchFamily="34" charset="0"/>
                          <a:cs typeface="Helvetica" panose="020B0604020202020204" pitchFamily="34" charset="0"/>
                        </a:rPr>
                        <a:t> </a:t>
                      </a:r>
                      <a:r>
                        <a:rPr lang="en-US" sz="1400" dirty="0">
                          <a:effectLst/>
                          <a:latin typeface="Helvetica" panose="020B0604020202020204" pitchFamily="34" charset="0"/>
                          <a:cs typeface="Helvetica" panose="020B0604020202020204" pitchFamily="34" charset="0"/>
                        </a:rPr>
                        <a:t>Unadjusted hazard ratios from survival model. Drug type/class treated as time dependent variables</a:t>
                      </a: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5" name="Rectangle 4"/>
          <p:cNvSpPr/>
          <p:nvPr/>
        </p:nvSpPr>
        <p:spPr>
          <a:xfrm>
            <a:off x="6631806" y="2643628"/>
            <a:ext cx="1945812" cy="126423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7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1920311"/>
              </p:ext>
            </p:extLst>
          </p:nvPr>
        </p:nvGraphicFramePr>
        <p:xfrm>
          <a:off x="566383" y="1301274"/>
          <a:ext cx="8011235" cy="4276344"/>
        </p:xfrm>
        <a:graphic>
          <a:graphicData uri="http://schemas.openxmlformats.org/drawingml/2006/table">
            <a:tbl>
              <a:tblPr firstRow="1" firstCol="1" bandRow="1">
                <a:tableStyleId>{5C22544A-7EE6-4342-B048-85BDC9FD1C3A}</a:tableStyleId>
              </a:tblPr>
              <a:tblGrid>
                <a:gridCol w="2838734">
                  <a:extLst>
                    <a:ext uri="{9D8B030D-6E8A-4147-A177-3AD203B41FA5}">
                      <a16:colId xmlns:a16="http://schemas.microsoft.com/office/drawing/2014/main" val="20000"/>
                    </a:ext>
                  </a:extLst>
                </a:gridCol>
                <a:gridCol w="1624084">
                  <a:extLst>
                    <a:ext uri="{9D8B030D-6E8A-4147-A177-3AD203B41FA5}">
                      <a16:colId xmlns:a16="http://schemas.microsoft.com/office/drawing/2014/main" val="20001"/>
                    </a:ext>
                  </a:extLst>
                </a:gridCol>
                <a:gridCol w="1651379">
                  <a:extLst>
                    <a:ext uri="{9D8B030D-6E8A-4147-A177-3AD203B41FA5}">
                      <a16:colId xmlns:a16="http://schemas.microsoft.com/office/drawing/2014/main" val="20002"/>
                    </a:ext>
                  </a:extLst>
                </a:gridCol>
                <a:gridCol w="1897038">
                  <a:extLst>
                    <a:ext uri="{9D8B030D-6E8A-4147-A177-3AD203B41FA5}">
                      <a16:colId xmlns:a16="http://schemas.microsoft.com/office/drawing/2014/main" val="20004"/>
                    </a:ext>
                  </a:extLst>
                </a:gridCol>
              </a:tblGrid>
              <a:tr h="183292">
                <a:tc gridSpan="4">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Table 4. Distribution of ADM drug class and type among primary care patients by 5-year cumulative hypertension incidence outcome, and hazard ratios (95% CI) (n=6,244)</a:t>
                      </a:r>
                      <a:r>
                        <a:rPr lang="en-US" sz="1800" baseline="30000" dirty="0">
                          <a:effectLst/>
                          <a:latin typeface="Helvetica" panose="020B0604020202020204" pitchFamily="34" charset="0"/>
                          <a:cs typeface="Helvetica" panose="020B0604020202020204" pitchFamily="34" charset="0"/>
                        </a:rPr>
                        <a:t> a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3292">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Drug class/type, no. (%)</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HTN – No</a:t>
                      </a:r>
                    </a:p>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(n=5,470)</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HTN  – Yes</a:t>
                      </a:r>
                    </a:p>
                    <a:p>
                      <a:pPr marL="0" marR="0" algn="ctr">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(n=774)</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 </a:t>
                      </a:r>
                    </a:p>
                    <a:p>
                      <a:pPr marL="0" marR="0" algn="ctr">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HR (95% CI)</a:t>
                      </a:r>
                      <a:r>
                        <a:rPr lang="en-US" sz="1800" baseline="30000" dirty="0">
                          <a:effectLst/>
                          <a:latin typeface="Helvetica" panose="020B0604020202020204" pitchFamily="34" charset="0"/>
                          <a:cs typeface="Helvetica" panose="020B0604020202020204" pitchFamily="34" charset="0"/>
                        </a:rPr>
                        <a:t>a</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1"/>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TCA</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322 (5.9)</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60 (7.8)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1.53 (1.17-1.99)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2"/>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Amitriptyline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238 (4.4)</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48 (6.2)</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1.64 (1.23-2.20)</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3"/>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Desipramine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13 (0.2)</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6 (0.8)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3.09 (1.38-6.89)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4"/>
                  </a:ext>
                </a:extLst>
              </a:tr>
              <a:tr h="91646">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Any SNRI</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356 (6.5)</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54 (7.0)</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1.26 (0.95-1.66)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5"/>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Desvenlafaxine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41 (0.8)</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5 (0.7)</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1.08 (0.45-2.59)</a:t>
                      </a:r>
                      <a:endParaRPr lang="en-US" sz="180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6"/>
                  </a:ext>
                </a:extLst>
              </a:tr>
              <a:tr h="91646">
                <a:tc>
                  <a:txBody>
                    <a:bodyPr/>
                    <a:lstStyle/>
                    <a:p>
                      <a:pPr marL="18288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Venlafaxine</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194 (3.6)</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22 (2.8)</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1.02 (0.67-1.56)</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7"/>
                  </a:ext>
                </a:extLst>
              </a:tr>
              <a:tr h="91646">
                <a:tc>
                  <a:txBody>
                    <a:bodyPr/>
                    <a:lstStyle/>
                    <a:p>
                      <a:pPr marL="18288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Duloxetine</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a:effectLst/>
                          <a:latin typeface="Helvetica" panose="020B0604020202020204" pitchFamily="34" charset="0"/>
                          <a:cs typeface="Helvetica" panose="020B0604020202020204" pitchFamily="34" charset="0"/>
                        </a:rPr>
                        <a:t>150 (2.7)</a:t>
                      </a:r>
                      <a:endParaRPr lang="en-US" sz="180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30 (3.9)</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tc>
                  <a:txBody>
                    <a:bodyPr/>
                    <a:lstStyle/>
                    <a:p>
                      <a:pPr marL="0" marR="0">
                        <a:lnSpc>
                          <a:spcPct val="115000"/>
                        </a:lnSpc>
                        <a:spcBef>
                          <a:spcPts val="0"/>
                        </a:spcBef>
                        <a:spcAft>
                          <a:spcPts val="0"/>
                        </a:spcAft>
                      </a:pPr>
                      <a:r>
                        <a:rPr lang="en-US" sz="1800" dirty="0">
                          <a:effectLst/>
                          <a:latin typeface="Helvetica" panose="020B0604020202020204" pitchFamily="34" charset="0"/>
                          <a:cs typeface="Helvetica" panose="020B0604020202020204" pitchFamily="34" charset="0"/>
                        </a:rPr>
                        <a:t>1.55 (1.08-2.24)</a:t>
                      </a:r>
                      <a:endParaRPr lang="en-US" sz="1800" dirty="0">
                        <a:effectLst/>
                        <a:latin typeface="Helvetica" panose="020B0604020202020204" pitchFamily="34" charset="0"/>
                        <a:ea typeface="Calibri"/>
                        <a:cs typeface="Helvetica" panose="020B0604020202020204" pitchFamily="34" charset="0"/>
                      </a:endParaRPr>
                    </a:p>
                  </a:txBody>
                  <a:tcPr marL="29885" marR="29885" marT="0" marB="0"/>
                </a:tc>
                <a:extLst>
                  <a:ext uri="{0D108BD9-81ED-4DB2-BD59-A6C34878D82A}">
                    <a16:rowId xmlns:a16="http://schemas.microsoft.com/office/drawing/2014/main" val="10008"/>
                  </a:ext>
                </a:extLst>
              </a:tr>
              <a:tr h="381858">
                <a:tc gridSpan="4">
                  <a:txBody>
                    <a:bodyPr/>
                    <a:lstStyle/>
                    <a:p>
                      <a:pPr marL="0" marR="0">
                        <a:lnSpc>
                          <a:spcPct val="115000"/>
                        </a:lnSpc>
                        <a:spcBef>
                          <a:spcPts val="0"/>
                        </a:spcBef>
                        <a:spcAft>
                          <a:spcPts val="0"/>
                        </a:spcAft>
                      </a:pPr>
                      <a:r>
                        <a:rPr lang="en-US" sz="1400" dirty="0">
                          <a:effectLst/>
                          <a:latin typeface="Helvetica" panose="020B0604020202020204" pitchFamily="34" charset="0"/>
                          <a:cs typeface="Helvetica" panose="020B0604020202020204" pitchFamily="34" charset="0"/>
                        </a:rPr>
                        <a:t>Note: HTN = hypertension; HR=hazard ratio; CI=confidence interval;</a:t>
                      </a:r>
                      <a:r>
                        <a:rPr lang="en-US" sz="1400" baseline="0" dirty="0">
                          <a:effectLst/>
                          <a:latin typeface="Helvetica" panose="020B0604020202020204" pitchFamily="34" charset="0"/>
                          <a:cs typeface="Helvetica" panose="020B0604020202020204" pitchFamily="34" charset="0"/>
                        </a:rPr>
                        <a:t> </a:t>
                      </a:r>
                      <a:r>
                        <a:rPr lang="en-US" sz="1400" baseline="30000" dirty="0">
                          <a:effectLst/>
                          <a:latin typeface="Helvetica" panose="020B0604020202020204" pitchFamily="34" charset="0"/>
                          <a:cs typeface="Helvetica" panose="020B0604020202020204" pitchFamily="34" charset="0"/>
                        </a:rPr>
                        <a:t>a</a:t>
                      </a:r>
                      <a:r>
                        <a:rPr lang="en-US" sz="1400" baseline="0" dirty="0">
                          <a:effectLst/>
                          <a:latin typeface="Helvetica" panose="020B0604020202020204" pitchFamily="34" charset="0"/>
                          <a:cs typeface="Helvetica" panose="020B0604020202020204" pitchFamily="34" charset="0"/>
                        </a:rPr>
                        <a:t> </a:t>
                      </a:r>
                      <a:r>
                        <a:rPr lang="en-US" sz="1400" dirty="0">
                          <a:effectLst/>
                          <a:latin typeface="Helvetica" panose="020B0604020202020204" pitchFamily="34" charset="0"/>
                          <a:cs typeface="Helvetica" panose="020B0604020202020204" pitchFamily="34" charset="0"/>
                        </a:rPr>
                        <a:t>Unadjusted hazard ratios from survival model. Drug type/class treated as time dependent variables</a:t>
                      </a:r>
                    </a:p>
                  </a:txBody>
                  <a:tcPr marL="29885" marR="298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7333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p:txBody>
          <a:bodyPr/>
          <a:lstStyle/>
          <a:p>
            <a:r>
              <a:rPr lang="en-US" dirty="0"/>
              <a:t>TCAs have significant association with development of HTN</a:t>
            </a:r>
          </a:p>
          <a:p>
            <a:r>
              <a:rPr lang="en-US" dirty="0"/>
              <a:t>Duloxetine, but not other SNRIs, associated with development of HTN</a:t>
            </a:r>
          </a:p>
          <a:p>
            <a:r>
              <a:rPr lang="en-US" dirty="0"/>
              <a:t>All other ADMs lack significant association</a:t>
            </a:r>
          </a:p>
          <a:p>
            <a:pPr marL="0" indent="0">
              <a:buNone/>
            </a:pPr>
            <a:endParaRPr lang="en-US" dirty="0"/>
          </a:p>
        </p:txBody>
      </p:sp>
    </p:spTree>
    <p:extLst>
      <p:ext uri="{BB962C8B-B14F-4D97-AF65-F5344CB8AC3E}">
        <p14:creationId xmlns:p14="http://schemas.microsoft.com/office/powerpoint/2010/main" val="13636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Venlafaxine</a:t>
            </a:r>
          </a:p>
        </p:txBody>
      </p:sp>
      <p:sp>
        <p:nvSpPr>
          <p:cNvPr id="3" name="Content Placeholder 2"/>
          <p:cNvSpPr>
            <a:spLocks noGrp="1"/>
          </p:cNvSpPr>
          <p:nvPr>
            <p:ph idx="1"/>
          </p:nvPr>
        </p:nvSpPr>
        <p:spPr/>
        <p:txBody>
          <a:bodyPr/>
          <a:lstStyle/>
          <a:p>
            <a:r>
              <a:rPr lang="en-US" dirty="0"/>
              <a:t>Long</a:t>
            </a:r>
            <a:r>
              <a:rPr lang="en-US" baseline="0" dirty="0"/>
              <a:t> associated with elevated blood pressure</a:t>
            </a:r>
          </a:p>
          <a:p>
            <a:r>
              <a:rPr lang="en-US" baseline="0" dirty="0"/>
              <a:t>Dose-dependent effect</a:t>
            </a:r>
          </a:p>
          <a:p>
            <a:pPr lvl="1"/>
            <a:r>
              <a:rPr lang="en-US" dirty="0"/>
              <a:t>Most significant </a:t>
            </a:r>
            <a:r>
              <a:rPr lang="en-US" baseline="0" dirty="0"/>
              <a:t>at &gt; 300mg/day</a:t>
            </a:r>
          </a:p>
          <a:p>
            <a:pPr lvl="0"/>
            <a:r>
              <a:rPr lang="en-US" dirty="0"/>
              <a:t>Uncommon to reach these doses in primary care</a:t>
            </a:r>
          </a:p>
        </p:txBody>
      </p:sp>
      <p:sp>
        <p:nvSpPr>
          <p:cNvPr id="4" name="TextBox 3"/>
          <p:cNvSpPr txBox="1"/>
          <p:nvPr/>
        </p:nvSpPr>
        <p:spPr>
          <a:xfrm>
            <a:off x="3" y="6041721"/>
            <a:ext cx="9143999" cy="246221"/>
          </a:xfrm>
          <a:prstGeom prst="rect">
            <a:avLst/>
          </a:prstGeom>
          <a:noFill/>
        </p:spPr>
        <p:txBody>
          <a:bodyPr wrap="square" rtlCol="0">
            <a:spAutoFit/>
          </a:bodyPr>
          <a:lstStyle/>
          <a:p>
            <a:r>
              <a:rPr lang="en-US" sz="1000" dirty="0"/>
              <a:t>Source(s): ("Effexor(R) [package insert]. Wyeth Pharmaceuticals, Inc., Philadelphia, PA; February 2008.," ; </a:t>
            </a:r>
            <a:r>
              <a:rPr lang="en-US" sz="1000" dirty="0" err="1"/>
              <a:t>Thase</a:t>
            </a:r>
            <a:r>
              <a:rPr lang="en-US" sz="1000" dirty="0"/>
              <a:t> 1998)</a:t>
            </a:r>
          </a:p>
        </p:txBody>
      </p:sp>
    </p:spTree>
    <p:extLst>
      <p:ext uri="{BB962C8B-B14F-4D97-AF65-F5344CB8AC3E}">
        <p14:creationId xmlns:p14="http://schemas.microsoft.com/office/powerpoint/2010/main" val="64386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Duloxetine</a:t>
            </a:r>
          </a:p>
        </p:txBody>
      </p:sp>
      <p:sp>
        <p:nvSpPr>
          <p:cNvPr id="3" name="Content Placeholder 2"/>
          <p:cNvSpPr>
            <a:spLocks noGrp="1"/>
          </p:cNvSpPr>
          <p:nvPr>
            <p:ph idx="1"/>
          </p:nvPr>
        </p:nvSpPr>
        <p:spPr/>
        <p:txBody>
          <a:bodyPr/>
          <a:lstStyle/>
          <a:p>
            <a:r>
              <a:rPr lang="en-US" dirty="0"/>
              <a:t>Studies</a:t>
            </a:r>
            <a:r>
              <a:rPr lang="en-US" baseline="0" dirty="0"/>
              <a:t> show less significant impact on blood pressure</a:t>
            </a:r>
          </a:p>
          <a:p>
            <a:r>
              <a:rPr lang="en-US" dirty="0"/>
              <a:t>Caution still advised in prescribing</a:t>
            </a:r>
          </a:p>
        </p:txBody>
      </p:sp>
      <p:sp>
        <p:nvSpPr>
          <p:cNvPr id="4" name="TextBox 3"/>
          <p:cNvSpPr txBox="1"/>
          <p:nvPr/>
        </p:nvSpPr>
        <p:spPr>
          <a:xfrm>
            <a:off x="3" y="6041721"/>
            <a:ext cx="9143999" cy="246221"/>
          </a:xfrm>
          <a:prstGeom prst="rect">
            <a:avLst/>
          </a:prstGeom>
          <a:noFill/>
        </p:spPr>
        <p:txBody>
          <a:bodyPr wrap="square" rtlCol="0">
            <a:spAutoFit/>
          </a:bodyPr>
          <a:lstStyle/>
          <a:p>
            <a:r>
              <a:rPr lang="en-US" sz="1000" dirty="0"/>
              <a:t>Source(s): </a:t>
            </a:r>
            <a:r>
              <a:rPr lang="da-DK" sz="1000" dirty="0"/>
              <a:t>(Westanmo, Gayken et al. 2005, Wohlreich, Mallinckrodt et al. 2007)</a:t>
            </a:r>
            <a:endParaRPr lang="en-US" sz="1000" dirty="0"/>
          </a:p>
        </p:txBody>
      </p:sp>
    </p:spTree>
    <p:extLst>
      <p:ext uri="{BB962C8B-B14F-4D97-AF65-F5344CB8AC3E}">
        <p14:creationId xmlns:p14="http://schemas.microsoft.com/office/powerpoint/2010/main" val="334424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Nothing to disclose</a:t>
            </a:r>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Tricyclic Antidepressants</a:t>
            </a:r>
          </a:p>
        </p:txBody>
      </p:sp>
      <p:sp>
        <p:nvSpPr>
          <p:cNvPr id="3" name="Content Placeholder 2"/>
          <p:cNvSpPr>
            <a:spLocks noGrp="1"/>
          </p:cNvSpPr>
          <p:nvPr>
            <p:ph idx="1"/>
          </p:nvPr>
        </p:nvSpPr>
        <p:spPr/>
        <p:txBody>
          <a:bodyPr>
            <a:normAutofit fontScale="92500" lnSpcReduction="20000"/>
          </a:bodyPr>
          <a:lstStyle/>
          <a:p>
            <a:r>
              <a:rPr lang="en-US" dirty="0"/>
              <a:t>Older drugs, more side effects</a:t>
            </a:r>
          </a:p>
          <a:p>
            <a:r>
              <a:rPr lang="en-US" dirty="0"/>
              <a:t>More</a:t>
            </a:r>
            <a:r>
              <a:rPr lang="en-US" baseline="0" dirty="0"/>
              <a:t> often associated with orthostatic hypotension than hypertension</a:t>
            </a:r>
          </a:p>
          <a:p>
            <a:r>
              <a:rPr lang="en-US" baseline="0" dirty="0"/>
              <a:t>Severe blood pressure elevations in overdose</a:t>
            </a:r>
          </a:p>
          <a:p>
            <a:r>
              <a:rPr lang="en-US" baseline="0" dirty="0"/>
              <a:t>No longer commonly used for depression/anxiety</a:t>
            </a:r>
          </a:p>
          <a:p>
            <a:pPr lvl="1"/>
            <a:r>
              <a:rPr lang="en-US" dirty="0"/>
              <a:t>More likely to be used for pain, migraines, insomnia</a:t>
            </a:r>
          </a:p>
        </p:txBody>
      </p:sp>
      <p:sp>
        <p:nvSpPr>
          <p:cNvPr id="4" name="TextBox 3"/>
          <p:cNvSpPr txBox="1"/>
          <p:nvPr/>
        </p:nvSpPr>
        <p:spPr>
          <a:xfrm>
            <a:off x="3" y="6041721"/>
            <a:ext cx="9143999" cy="246221"/>
          </a:xfrm>
          <a:prstGeom prst="rect">
            <a:avLst/>
          </a:prstGeom>
          <a:noFill/>
        </p:spPr>
        <p:txBody>
          <a:bodyPr wrap="square" rtlCol="0">
            <a:spAutoFit/>
          </a:bodyPr>
          <a:lstStyle/>
          <a:p>
            <a:r>
              <a:rPr lang="en-US" sz="1000" dirty="0"/>
              <a:t>Source(s): (</a:t>
            </a:r>
            <a:r>
              <a:rPr lang="en-US" sz="1000" dirty="0" err="1"/>
              <a:t>Carvalho</a:t>
            </a:r>
            <a:r>
              <a:rPr lang="en-US" sz="1000" dirty="0"/>
              <a:t>, Sharma et al. 2016, Wong, </a:t>
            </a:r>
            <a:r>
              <a:rPr lang="en-US" sz="1000" dirty="0" err="1"/>
              <a:t>Motulsky</a:t>
            </a:r>
            <a:r>
              <a:rPr lang="en-US" sz="1000" dirty="0"/>
              <a:t> et al. 2016)</a:t>
            </a:r>
          </a:p>
        </p:txBody>
      </p:sp>
    </p:spTree>
    <p:extLst>
      <p:ext uri="{BB962C8B-B14F-4D97-AF65-F5344CB8AC3E}">
        <p14:creationId xmlns:p14="http://schemas.microsoft.com/office/powerpoint/2010/main" val="378537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SSRIs continue to maintain safe profile in relation to HTN</a:t>
            </a:r>
          </a:p>
          <a:p>
            <a:r>
              <a:rPr lang="en-US" dirty="0"/>
              <a:t>More informed</a:t>
            </a:r>
            <a:r>
              <a:rPr lang="en-US" baseline="0" dirty="0"/>
              <a:t> understanding of SNRIs, including appropriate vigilance</a:t>
            </a:r>
          </a:p>
          <a:p>
            <a:r>
              <a:rPr lang="en-US" baseline="0" dirty="0"/>
              <a:t>Renewed vigilance with TCAs</a:t>
            </a:r>
          </a:p>
          <a:p>
            <a:r>
              <a:rPr lang="en-US" baseline="0" dirty="0"/>
              <a:t>Need for further investigation into area</a:t>
            </a:r>
          </a:p>
        </p:txBody>
      </p:sp>
    </p:spTree>
    <p:extLst>
      <p:ext uri="{BB962C8B-B14F-4D97-AF65-F5344CB8AC3E}">
        <p14:creationId xmlns:p14="http://schemas.microsoft.com/office/powerpoint/2010/main" val="313614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Retrospective</a:t>
            </a:r>
          </a:p>
          <a:p>
            <a:r>
              <a:rPr lang="en-US" dirty="0"/>
              <a:t>Limited</a:t>
            </a:r>
            <a:r>
              <a:rPr lang="en-US" baseline="0" dirty="0"/>
              <a:t> by health record prescription data, impossible to ensure adherence</a:t>
            </a:r>
          </a:p>
          <a:p>
            <a:r>
              <a:rPr lang="en-US" dirty="0"/>
              <a:t>No control for pain as co-morbidity, which could affect blood pressure</a:t>
            </a:r>
            <a:endParaRPr lang="en-US" baseline="0" dirty="0"/>
          </a:p>
        </p:txBody>
      </p:sp>
    </p:spTree>
    <p:extLst>
      <p:ext uri="{BB962C8B-B14F-4D97-AF65-F5344CB8AC3E}">
        <p14:creationId xmlns:p14="http://schemas.microsoft.com/office/powerpoint/2010/main" val="286645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breedenma\Desktop\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8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0" indent="0">
              <a:buNone/>
            </a:pPr>
            <a:r>
              <a:rPr lang="en-US" sz="1000" dirty="0"/>
              <a:t>"Effexor(R) [package insert]. Wyeth Pharmaceuticals, Inc., Philadelphia, PA; February 2008.".</a:t>
            </a:r>
          </a:p>
          <a:p>
            <a:pPr marL="0" indent="0">
              <a:buNone/>
            </a:pPr>
            <a:endParaRPr lang="en-US" sz="1000" dirty="0"/>
          </a:p>
          <a:p>
            <a:pPr marL="0" indent="0">
              <a:buNone/>
            </a:pPr>
            <a:r>
              <a:rPr lang="en-US" sz="1000" dirty="0" err="1"/>
              <a:t>Carvalho</a:t>
            </a:r>
            <a:r>
              <a:rPr lang="en-US" sz="1000" dirty="0"/>
              <a:t>, A. F., M. S. Sharma, A. R. </a:t>
            </a:r>
            <a:r>
              <a:rPr lang="en-US" sz="1000" dirty="0" err="1"/>
              <a:t>Brunoni</a:t>
            </a:r>
            <a:r>
              <a:rPr lang="en-US" sz="1000" dirty="0"/>
              <a:t>, E. </a:t>
            </a:r>
            <a:r>
              <a:rPr lang="en-US" sz="1000" dirty="0" err="1"/>
              <a:t>Vieta</a:t>
            </a:r>
            <a:r>
              <a:rPr lang="en-US" sz="1000" dirty="0"/>
              <a:t> and G. A. Fava (2016). "The Safety, Tolerability and Risks Associated with the Use of Newer Generation Antidepressant Drugs: A Critical Review of the Literature." </a:t>
            </a:r>
            <a:r>
              <a:rPr lang="en-US" sz="1000" u="sng" dirty="0" err="1"/>
              <a:t>Psychother</a:t>
            </a:r>
            <a:r>
              <a:rPr lang="en-US" sz="1000" u="sng" dirty="0"/>
              <a:t> </a:t>
            </a:r>
            <a:r>
              <a:rPr lang="en-US" sz="1000" u="sng" dirty="0" err="1"/>
              <a:t>Psychosom</a:t>
            </a:r>
            <a:r>
              <a:rPr lang="en-US" sz="1000" dirty="0"/>
              <a:t> </a:t>
            </a:r>
            <a:r>
              <a:rPr lang="en-US" sz="1000" b="1" dirty="0"/>
              <a:t>85</a:t>
            </a:r>
            <a:r>
              <a:rPr lang="en-US" sz="1000" dirty="0"/>
              <a:t>(5): 270-288.</a:t>
            </a:r>
          </a:p>
          <a:p>
            <a:pPr marL="0" indent="0">
              <a:buNone/>
            </a:pPr>
            <a:endParaRPr lang="en-US" sz="1000" dirty="0"/>
          </a:p>
          <a:p>
            <a:pPr marL="0" indent="0">
              <a:buNone/>
            </a:pPr>
            <a:r>
              <a:rPr lang="en-US" sz="1000" dirty="0"/>
              <a:t>Gillespie, C. D., K. A. </a:t>
            </a:r>
            <a:r>
              <a:rPr lang="en-US" sz="1000" dirty="0" err="1"/>
              <a:t>Hurvitz</a:t>
            </a:r>
            <a:r>
              <a:rPr lang="en-US" sz="1000" dirty="0"/>
              <a:t>, C. Centers for Disease and Prevention (2013). "Prevalence of hypertension and controlled hypertension - United States, 2007-2010." </a:t>
            </a:r>
            <a:r>
              <a:rPr lang="en-US" sz="1000" u="sng" dirty="0"/>
              <a:t>MMWR </a:t>
            </a:r>
            <a:r>
              <a:rPr lang="en-US" sz="1000" u="sng" dirty="0" err="1"/>
              <a:t>Suppl</a:t>
            </a:r>
            <a:r>
              <a:rPr lang="en-US" sz="1000" dirty="0"/>
              <a:t> </a:t>
            </a:r>
            <a:r>
              <a:rPr lang="en-US" sz="1000" b="1" dirty="0"/>
              <a:t>62</a:t>
            </a:r>
            <a:r>
              <a:rPr lang="en-US" sz="1000" dirty="0"/>
              <a:t>(3): 144-148.</a:t>
            </a:r>
          </a:p>
          <a:p>
            <a:pPr marL="0" indent="0">
              <a:buNone/>
            </a:pPr>
            <a:endParaRPr lang="en-US" sz="1000" dirty="0"/>
          </a:p>
          <a:p>
            <a:pPr marL="0" indent="0">
              <a:buNone/>
            </a:pPr>
            <a:r>
              <a:rPr lang="en-US" sz="1000" dirty="0" err="1"/>
              <a:t>Olfson</a:t>
            </a:r>
            <a:r>
              <a:rPr lang="en-US" sz="1000" dirty="0"/>
              <a:t>, M. and S. C. Marcus (2009). "National patterns in antidepressant medication treatment." </a:t>
            </a:r>
            <a:r>
              <a:rPr lang="en-US" sz="1000" u="sng" dirty="0"/>
              <a:t>Arch Gen Psychiatry</a:t>
            </a:r>
            <a:r>
              <a:rPr lang="en-US" sz="1000" dirty="0"/>
              <a:t> </a:t>
            </a:r>
            <a:r>
              <a:rPr lang="en-US" sz="1000" b="1" dirty="0"/>
              <a:t>66</a:t>
            </a:r>
            <a:r>
              <a:rPr lang="en-US" sz="1000" dirty="0"/>
              <a:t>(8): 848-856.</a:t>
            </a:r>
          </a:p>
          <a:p>
            <a:pPr marL="0" indent="0">
              <a:buNone/>
            </a:pPr>
            <a:r>
              <a:rPr lang="en-US" sz="1000" dirty="0"/>
              <a:t>Pratt, L. A., D. J. Brody and Q. </a:t>
            </a:r>
            <a:r>
              <a:rPr lang="en-US" sz="1000" dirty="0" err="1"/>
              <a:t>Gu</a:t>
            </a:r>
            <a:r>
              <a:rPr lang="en-US" sz="1000" dirty="0"/>
              <a:t> (2011). "Antidepressant use in persons aged 12 and over: United States, 2005-2008." </a:t>
            </a:r>
            <a:r>
              <a:rPr lang="en-US" sz="1000" u="sng" dirty="0"/>
              <a:t>NCHS Data Brief</a:t>
            </a:r>
            <a:r>
              <a:rPr lang="en-US" sz="1000" dirty="0"/>
              <a:t>(76): 1-8.</a:t>
            </a:r>
          </a:p>
          <a:p>
            <a:pPr marL="0" indent="0">
              <a:buNone/>
            </a:pPr>
            <a:endParaRPr lang="en-US" sz="1000" dirty="0"/>
          </a:p>
          <a:p>
            <a:pPr marL="0" indent="0">
              <a:buNone/>
            </a:pPr>
            <a:r>
              <a:rPr lang="en-US" sz="1000" dirty="0" err="1"/>
              <a:t>Thase</a:t>
            </a:r>
            <a:r>
              <a:rPr lang="en-US" sz="1000" dirty="0"/>
              <a:t>, M. E. (1998). "Effects of venlafaxine on blood pressure: a meta-analysis of original data from 3744 depressed patients." </a:t>
            </a:r>
            <a:r>
              <a:rPr lang="en-US" sz="1000" u="sng" dirty="0"/>
              <a:t>J </a:t>
            </a:r>
            <a:r>
              <a:rPr lang="en-US" sz="1000" u="sng" dirty="0" err="1"/>
              <a:t>Clin</a:t>
            </a:r>
            <a:r>
              <a:rPr lang="en-US" sz="1000" u="sng" dirty="0"/>
              <a:t> Psychiatry</a:t>
            </a:r>
            <a:r>
              <a:rPr lang="en-US" sz="1000" dirty="0"/>
              <a:t> </a:t>
            </a:r>
            <a:r>
              <a:rPr lang="en-US" sz="1000" b="1" dirty="0"/>
              <a:t>59</a:t>
            </a:r>
            <a:r>
              <a:rPr lang="en-US" sz="1000" dirty="0"/>
              <a:t>(10): 502-508.</a:t>
            </a:r>
          </a:p>
          <a:p>
            <a:pPr marL="0" indent="0">
              <a:buNone/>
            </a:pPr>
            <a:endParaRPr lang="en-US" sz="1000" dirty="0"/>
          </a:p>
          <a:p>
            <a:pPr marL="0" indent="0">
              <a:buNone/>
            </a:pPr>
            <a:r>
              <a:rPr lang="en-US" sz="1000" dirty="0" err="1"/>
              <a:t>Westanmo</a:t>
            </a:r>
            <a:r>
              <a:rPr lang="en-US" sz="1000" dirty="0"/>
              <a:t>, A. D., J. </a:t>
            </a:r>
            <a:r>
              <a:rPr lang="en-US" sz="1000" dirty="0" err="1"/>
              <a:t>Gayken</a:t>
            </a:r>
            <a:r>
              <a:rPr lang="en-US" sz="1000" dirty="0"/>
              <a:t> and R. </a:t>
            </a:r>
            <a:r>
              <a:rPr lang="en-US" sz="1000" dirty="0" err="1"/>
              <a:t>Haight</a:t>
            </a:r>
            <a:r>
              <a:rPr lang="en-US" sz="1000" dirty="0"/>
              <a:t> (2005). "Duloxetine: a balanced and selective norepinephrine- and serotonin-reuptake inhibitor." </a:t>
            </a:r>
            <a:r>
              <a:rPr lang="en-US" sz="1000" u="sng" dirty="0"/>
              <a:t>Am J Health </a:t>
            </a:r>
            <a:r>
              <a:rPr lang="en-US" sz="1000" u="sng" dirty="0" err="1"/>
              <a:t>Syst</a:t>
            </a:r>
            <a:r>
              <a:rPr lang="en-US" sz="1000" u="sng" dirty="0"/>
              <a:t> Pharm</a:t>
            </a:r>
            <a:r>
              <a:rPr lang="en-US" sz="1000" dirty="0"/>
              <a:t> </a:t>
            </a:r>
            <a:r>
              <a:rPr lang="en-US" sz="1000" b="1" dirty="0"/>
              <a:t>62</a:t>
            </a:r>
            <a:r>
              <a:rPr lang="en-US" sz="1000" dirty="0"/>
              <a:t>(23): 2481-2490.</a:t>
            </a:r>
          </a:p>
          <a:p>
            <a:pPr marL="0" indent="0">
              <a:buNone/>
            </a:pPr>
            <a:endParaRPr lang="en-US" sz="1000" dirty="0"/>
          </a:p>
          <a:p>
            <a:pPr marL="0" indent="0">
              <a:buNone/>
            </a:pPr>
            <a:r>
              <a:rPr lang="en-US" sz="1000" dirty="0" err="1"/>
              <a:t>Wohlreich</a:t>
            </a:r>
            <a:r>
              <a:rPr lang="en-US" sz="1000" dirty="0"/>
              <a:t>, M. M., C. H. Mallinckrodt, A. Prakash, J. G. Watkin and W. P. Carter (2007). "Duloxetine for the treatment of major depressive disorder: safety and tolerability associated with dose escalation." </a:t>
            </a:r>
            <a:r>
              <a:rPr lang="en-US" sz="1000" u="sng" dirty="0"/>
              <a:t>Depress Anxiety</a:t>
            </a:r>
            <a:r>
              <a:rPr lang="en-US" sz="1000" dirty="0"/>
              <a:t> </a:t>
            </a:r>
            <a:r>
              <a:rPr lang="en-US" sz="1000" b="1" dirty="0"/>
              <a:t>24</a:t>
            </a:r>
            <a:r>
              <a:rPr lang="en-US" sz="1000" dirty="0"/>
              <a:t>(1): 41-52.</a:t>
            </a:r>
          </a:p>
          <a:p>
            <a:pPr marL="0" indent="0">
              <a:buNone/>
            </a:pPr>
            <a:endParaRPr lang="en-US" sz="1000" dirty="0"/>
          </a:p>
          <a:p>
            <a:pPr marL="0" indent="0">
              <a:buNone/>
            </a:pPr>
            <a:r>
              <a:rPr lang="en-US" sz="1000" dirty="0"/>
              <a:t>Wong, J., A. </a:t>
            </a:r>
            <a:r>
              <a:rPr lang="en-US" sz="1000" dirty="0" err="1"/>
              <a:t>Motulsky</a:t>
            </a:r>
            <a:r>
              <a:rPr lang="en-US" sz="1000" dirty="0"/>
              <a:t>, T. </a:t>
            </a:r>
            <a:r>
              <a:rPr lang="en-US" sz="1000" dirty="0" err="1"/>
              <a:t>Eguale</a:t>
            </a:r>
            <a:r>
              <a:rPr lang="en-US" sz="1000" dirty="0"/>
              <a:t>, D. L. </a:t>
            </a:r>
            <a:r>
              <a:rPr lang="en-US" sz="1000" dirty="0" err="1"/>
              <a:t>Buckeridge</a:t>
            </a:r>
            <a:r>
              <a:rPr lang="en-US" sz="1000" dirty="0"/>
              <a:t>, M. </a:t>
            </a:r>
            <a:r>
              <a:rPr lang="en-US" sz="1000" dirty="0" err="1"/>
              <a:t>Abrahamowicz</a:t>
            </a:r>
            <a:r>
              <a:rPr lang="en-US" sz="1000" dirty="0"/>
              <a:t> and R. Tamblyn (2016). "Treatment Indications for Antidepressants Prescribed in Primary Care in Quebec, Canada, 2006-2015." </a:t>
            </a:r>
            <a:r>
              <a:rPr lang="en-US" sz="1000" u="sng" dirty="0"/>
              <a:t>JAMA</a:t>
            </a:r>
            <a:r>
              <a:rPr lang="en-US" sz="1000" dirty="0"/>
              <a:t> </a:t>
            </a:r>
            <a:r>
              <a:rPr lang="en-US" sz="1000" b="1" dirty="0"/>
              <a:t>315</a:t>
            </a:r>
            <a:r>
              <a:rPr lang="en-US" sz="1000" dirty="0"/>
              <a:t>(20): 2230-2232.</a:t>
            </a:r>
          </a:p>
        </p:txBody>
      </p:sp>
    </p:spTree>
    <p:extLst>
      <p:ext uri="{BB962C8B-B14F-4D97-AF65-F5344CB8AC3E}">
        <p14:creationId xmlns:p14="http://schemas.microsoft.com/office/powerpoint/2010/main" val="3909741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71" y="2529334"/>
            <a:ext cx="8400499" cy="2172983"/>
          </a:xfrm>
        </p:spPr>
        <p:txBody>
          <a:bodyPr/>
          <a:lstStyle/>
          <a:p>
            <a:pPr marL="0" indent="0">
              <a:buNone/>
            </a:pPr>
            <a:r>
              <a:rPr lang="en-US" dirty="0"/>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3"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Hypertension</a:t>
            </a:r>
          </a:p>
        </p:txBody>
      </p:sp>
      <p:sp>
        <p:nvSpPr>
          <p:cNvPr id="3" name="Content Placeholder 2"/>
          <p:cNvSpPr>
            <a:spLocks noGrp="1"/>
          </p:cNvSpPr>
          <p:nvPr>
            <p:ph idx="1"/>
          </p:nvPr>
        </p:nvSpPr>
        <p:spPr/>
        <p:txBody>
          <a:bodyPr/>
          <a:lstStyle/>
          <a:p>
            <a:r>
              <a:rPr lang="en-US" dirty="0"/>
              <a:t>Age-adjusted prevalence: 29.6%</a:t>
            </a:r>
          </a:p>
          <a:p>
            <a:r>
              <a:rPr lang="en-US" dirty="0"/>
              <a:t>Approximately 48% achieve control</a:t>
            </a:r>
          </a:p>
          <a:p>
            <a:r>
              <a:rPr lang="en-US" dirty="0"/>
              <a:t>Directly related to heart disease and stroke</a:t>
            </a:r>
          </a:p>
          <a:p>
            <a:pPr lvl="1"/>
            <a:r>
              <a:rPr lang="en-US" dirty="0"/>
              <a:t>Which are the first and fourth leading causes of death, respectively</a:t>
            </a:r>
          </a:p>
        </p:txBody>
      </p:sp>
      <p:sp>
        <p:nvSpPr>
          <p:cNvPr id="4" name="TextBox 3"/>
          <p:cNvSpPr txBox="1"/>
          <p:nvPr/>
        </p:nvSpPr>
        <p:spPr>
          <a:xfrm>
            <a:off x="3" y="6041721"/>
            <a:ext cx="9143999" cy="246221"/>
          </a:xfrm>
          <a:prstGeom prst="rect">
            <a:avLst/>
          </a:prstGeom>
          <a:noFill/>
        </p:spPr>
        <p:txBody>
          <a:bodyPr wrap="square" rtlCol="0">
            <a:spAutoFit/>
          </a:bodyPr>
          <a:lstStyle/>
          <a:p>
            <a:r>
              <a:rPr lang="en-US" sz="1000" dirty="0"/>
              <a:t>Source(s): (Gillespie, </a:t>
            </a:r>
            <a:r>
              <a:rPr lang="en-US" sz="1000" dirty="0" err="1"/>
              <a:t>Hurvitz</a:t>
            </a:r>
            <a:r>
              <a:rPr lang="en-US" sz="1000" dirty="0"/>
              <a:t> et al. 2013)</a:t>
            </a:r>
          </a:p>
        </p:txBody>
      </p:sp>
    </p:spTree>
    <p:extLst>
      <p:ext uri="{BB962C8B-B14F-4D97-AF65-F5344CB8AC3E}">
        <p14:creationId xmlns:p14="http://schemas.microsoft.com/office/powerpoint/2010/main" val="29367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a:t>
            </a:r>
          </a:p>
        </p:txBody>
      </p:sp>
      <p:sp>
        <p:nvSpPr>
          <p:cNvPr id="3" name="Content Placeholder 2"/>
          <p:cNvSpPr>
            <a:spLocks noGrp="1"/>
          </p:cNvSpPr>
          <p:nvPr>
            <p:ph idx="1"/>
          </p:nvPr>
        </p:nvSpPr>
        <p:spPr/>
        <p:txBody>
          <a:bodyPr>
            <a:normAutofit fontScale="92500"/>
          </a:bodyPr>
          <a:lstStyle/>
          <a:p>
            <a:r>
              <a:rPr lang="en-US" dirty="0"/>
              <a:t>Several classes</a:t>
            </a:r>
          </a:p>
          <a:p>
            <a:pPr lvl="1"/>
            <a:r>
              <a:rPr lang="en-US" dirty="0"/>
              <a:t>Tricyclic Antidepressants (TCAs)</a:t>
            </a:r>
          </a:p>
          <a:p>
            <a:pPr lvl="1"/>
            <a:r>
              <a:rPr lang="en-US" dirty="0"/>
              <a:t>Selective Serotonin Reuptake Inhibitors (SSRIs)</a:t>
            </a:r>
          </a:p>
          <a:p>
            <a:pPr lvl="1"/>
            <a:r>
              <a:rPr lang="en-US" dirty="0"/>
              <a:t>Serotonin-Norepinephrine Reuptake Inhibitors (SNRIs)</a:t>
            </a:r>
          </a:p>
          <a:p>
            <a:pPr lvl="1"/>
            <a:r>
              <a:rPr lang="en-US" dirty="0"/>
              <a:t>Norepinephrine and Dopamine Reuptake Inhibitors (NDRIs)</a:t>
            </a:r>
          </a:p>
          <a:p>
            <a:pPr lvl="1"/>
            <a:r>
              <a:rPr lang="en-US" dirty="0"/>
              <a:t>Atypical Antidepressants</a:t>
            </a:r>
          </a:p>
          <a:p>
            <a:pPr lvl="1"/>
            <a:endParaRPr lang="en-US" dirty="0"/>
          </a:p>
        </p:txBody>
      </p:sp>
    </p:spTree>
    <p:extLst>
      <p:ext uri="{BB962C8B-B14F-4D97-AF65-F5344CB8AC3E}">
        <p14:creationId xmlns:p14="http://schemas.microsoft.com/office/powerpoint/2010/main" val="25721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a:t>
            </a:r>
          </a:p>
        </p:txBody>
      </p:sp>
      <p:sp>
        <p:nvSpPr>
          <p:cNvPr id="3" name="Content Placeholder 2"/>
          <p:cNvSpPr>
            <a:spLocks noGrp="1"/>
          </p:cNvSpPr>
          <p:nvPr>
            <p:ph idx="1"/>
          </p:nvPr>
        </p:nvSpPr>
        <p:spPr/>
        <p:txBody>
          <a:bodyPr>
            <a:normAutofit/>
          </a:bodyPr>
          <a:lstStyle/>
          <a:p>
            <a:r>
              <a:rPr lang="en-US" dirty="0"/>
              <a:t>Widely used</a:t>
            </a:r>
          </a:p>
          <a:p>
            <a:pPr lvl="1"/>
            <a:r>
              <a:rPr lang="en-US" dirty="0"/>
              <a:t>11% of US population age 12 and up</a:t>
            </a:r>
          </a:p>
          <a:p>
            <a:r>
              <a:rPr lang="en-US" dirty="0"/>
              <a:t>Frequently used for other indications, especially TCAs and SNRIs</a:t>
            </a:r>
          </a:p>
          <a:p>
            <a:r>
              <a:rPr lang="en-US" dirty="0"/>
              <a:t>Varying data regarding influence on blood pressure, some of it conflicting</a:t>
            </a:r>
          </a:p>
          <a:p>
            <a:endParaRPr lang="en-US" dirty="0"/>
          </a:p>
        </p:txBody>
      </p:sp>
      <p:sp>
        <p:nvSpPr>
          <p:cNvPr id="4" name="TextBox 3"/>
          <p:cNvSpPr txBox="1"/>
          <p:nvPr/>
        </p:nvSpPr>
        <p:spPr>
          <a:xfrm>
            <a:off x="3" y="6041721"/>
            <a:ext cx="9143999" cy="246221"/>
          </a:xfrm>
          <a:prstGeom prst="rect">
            <a:avLst/>
          </a:prstGeom>
          <a:noFill/>
        </p:spPr>
        <p:txBody>
          <a:bodyPr wrap="square" rtlCol="0">
            <a:spAutoFit/>
          </a:bodyPr>
          <a:lstStyle/>
          <a:p>
            <a:r>
              <a:rPr lang="en-US" sz="1000" dirty="0"/>
              <a:t>Source(s): (</a:t>
            </a:r>
            <a:r>
              <a:rPr lang="en-US" sz="1000" dirty="0" err="1"/>
              <a:t>Olfson</a:t>
            </a:r>
            <a:r>
              <a:rPr lang="en-US" sz="1000" dirty="0"/>
              <a:t> and Marcus 2009, Pratt, Brody et al. 2011)</a:t>
            </a:r>
          </a:p>
        </p:txBody>
      </p:sp>
    </p:spTree>
    <p:extLst>
      <p:ext uri="{BB962C8B-B14F-4D97-AF65-F5344CB8AC3E}">
        <p14:creationId xmlns:p14="http://schemas.microsoft.com/office/powerpoint/2010/main" val="427019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Investigate whether antidepressant medication (ADM) use in primary care population is associated with development of hypertension</a:t>
            </a:r>
          </a:p>
          <a:p>
            <a:r>
              <a:rPr lang="en-US" dirty="0"/>
              <a:t>Determine if certain classes of drugs, or even individual drugs, have more robust associations</a:t>
            </a:r>
          </a:p>
        </p:txBody>
      </p:sp>
    </p:spTree>
    <p:extLst>
      <p:ext uri="{BB962C8B-B14F-4D97-AF65-F5344CB8AC3E}">
        <p14:creationId xmlns:p14="http://schemas.microsoft.com/office/powerpoint/2010/main" val="12958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a:t>Data source: Primary Care</a:t>
            </a:r>
            <a:r>
              <a:rPr lang="en-US" baseline="0" dirty="0"/>
              <a:t> Patient Data Registry</a:t>
            </a:r>
          </a:p>
          <a:p>
            <a:pPr lvl="1"/>
            <a:r>
              <a:rPr lang="en-US" dirty="0"/>
              <a:t>33661 patients</a:t>
            </a:r>
          </a:p>
          <a:p>
            <a:pPr lvl="1"/>
            <a:r>
              <a:rPr lang="en-US" dirty="0"/>
              <a:t>Covers July 1, 2008 to June 30, 2015</a:t>
            </a:r>
          </a:p>
          <a:p>
            <a:pPr lvl="1"/>
            <a:r>
              <a:rPr lang="en-US" dirty="0"/>
              <a:t>De-identified data</a:t>
            </a:r>
          </a:p>
          <a:p>
            <a:pPr lvl="1"/>
            <a:r>
              <a:rPr lang="en-US" dirty="0"/>
              <a:t>Urban and suburban academic primary care clinics in St. Louis, MO metro area.</a:t>
            </a:r>
          </a:p>
        </p:txBody>
      </p:sp>
    </p:spTree>
    <p:extLst>
      <p:ext uri="{BB962C8B-B14F-4D97-AF65-F5344CB8AC3E}">
        <p14:creationId xmlns:p14="http://schemas.microsoft.com/office/powerpoint/2010/main" val="18989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92500" lnSpcReduction="10000"/>
          </a:bodyPr>
          <a:lstStyle/>
          <a:p>
            <a:r>
              <a:rPr lang="en-US" dirty="0"/>
              <a:t>Inclusion criteria</a:t>
            </a:r>
          </a:p>
          <a:p>
            <a:pPr lvl="1"/>
            <a:r>
              <a:rPr lang="en-US" dirty="0"/>
              <a:t>18 years old with completed demographic data</a:t>
            </a:r>
          </a:p>
          <a:p>
            <a:pPr lvl="1"/>
            <a:r>
              <a:rPr lang="en-US" dirty="0"/>
              <a:t>At least one visit in two-year washout period (July 1, 2008</a:t>
            </a:r>
            <a:r>
              <a:rPr lang="en-US" baseline="0" dirty="0"/>
              <a:t> to June 30, 2010)</a:t>
            </a:r>
          </a:p>
          <a:p>
            <a:pPr lvl="1"/>
            <a:r>
              <a:rPr lang="en-US" dirty="0"/>
              <a:t>At least one visit in five-year follow-up period</a:t>
            </a:r>
          </a:p>
          <a:p>
            <a:pPr lvl="1"/>
            <a:r>
              <a:rPr lang="en-US" dirty="0"/>
              <a:t>Patients with existing hypertension diagnosis in washout period were removed</a:t>
            </a:r>
          </a:p>
          <a:p>
            <a:pPr lvl="1"/>
            <a:r>
              <a:rPr lang="en-US" dirty="0"/>
              <a:t>Final sample size: 6244 adult patients without pre-existing hypertension</a:t>
            </a:r>
          </a:p>
        </p:txBody>
      </p:sp>
    </p:spTree>
    <p:extLst>
      <p:ext uri="{BB962C8B-B14F-4D97-AF65-F5344CB8AC3E}">
        <p14:creationId xmlns:p14="http://schemas.microsoft.com/office/powerpoint/2010/main" val="362961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70000" lnSpcReduction="20000"/>
          </a:bodyPr>
          <a:lstStyle/>
          <a:p>
            <a:r>
              <a:rPr lang="en-US" dirty="0"/>
              <a:t>Study design</a:t>
            </a:r>
          </a:p>
          <a:p>
            <a:pPr lvl="1"/>
            <a:r>
              <a:rPr lang="en-US" dirty="0"/>
              <a:t>Retrospective cohort, survival model</a:t>
            </a:r>
          </a:p>
          <a:p>
            <a:pPr lvl="1"/>
            <a:r>
              <a:rPr lang="en-US" dirty="0"/>
              <a:t>Cox proportional hazards models used to calculate hazard ratios</a:t>
            </a:r>
          </a:p>
          <a:p>
            <a:r>
              <a:rPr lang="en-US" dirty="0"/>
              <a:t>Predictor variable</a:t>
            </a:r>
          </a:p>
          <a:p>
            <a:pPr lvl="1"/>
            <a:r>
              <a:rPr lang="en-US" dirty="0"/>
              <a:t>Antidepressant</a:t>
            </a:r>
            <a:r>
              <a:rPr lang="en-US" baseline="0" dirty="0"/>
              <a:t> medication treatment</a:t>
            </a:r>
          </a:p>
          <a:p>
            <a:pPr lvl="2"/>
            <a:r>
              <a:rPr lang="en-US" dirty="0"/>
              <a:t>One or more prescriptions for any antidepressant</a:t>
            </a:r>
          </a:p>
          <a:p>
            <a:pPr lvl="2"/>
            <a:r>
              <a:rPr lang="en-US" dirty="0"/>
              <a:t>Analyzed both by ADM class and individual ADM</a:t>
            </a:r>
          </a:p>
          <a:p>
            <a:pPr lvl="1"/>
            <a:r>
              <a:rPr lang="en-US" dirty="0"/>
              <a:t>Three types of treatment defined</a:t>
            </a:r>
          </a:p>
          <a:p>
            <a:pPr lvl="2"/>
            <a:r>
              <a:rPr lang="en-US" dirty="0"/>
              <a:t>ADMs with recognized risk of increasing BP</a:t>
            </a:r>
          </a:p>
          <a:p>
            <a:pPr lvl="2"/>
            <a:r>
              <a:rPr lang="en-US" dirty="0"/>
              <a:t>ADMs not previously associated with increased risk</a:t>
            </a:r>
          </a:p>
          <a:p>
            <a:pPr lvl="2"/>
            <a:r>
              <a:rPr lang="en-US" dirty="0"/>
              <a:t>No prescription for ADM</a:t>
            </a:r>
          </a:p>
          <a:p>
            <a:pPr lvl="0"/>
            <a:r>
              <a:rPr lang="en-US" dirty="0"/>
              <a:t>Outcome</a:t>
            </a:r>
          </a:p>
          <a:p>
            <a:pPr lvl="1"/>
            <a:r>
              <a:rPr lang="en-US" dirty="0"/>
              <a:t>Time to incident hypertension (using ICD-9 codes)</a:t>
            </a:r>
          </a:p>
        </p:txBody>
      </p:sp>
    </p:spTree>
    <p:extLst>
      <p:ext uri="{BB962C8B-B14F-4D97-AF65-F5344CB8AC3E}">
        <p14:creationId xmlns:p14="http://schemas.microsoft.com/office/powerpoint/2010/main" val="93114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2483</TotalTime>
  <Words>2328</Words>
  <Application>Microsoft Office PowerPoint</Application>
  <PresentationFormat>On-screen Show (4:3)</PresentationFormat>
  <Paragraphs>399</Paragraphs>
  <Slides>25</Slides>
  <Notes>25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Helvetica</vt:lpstr>
      <vt:lpstr>Office Theme</vt:lpstr>
      <vt:lpstr>Association Between Antidepressant Use and Time to Incident Hypertension</vt:lpstr>
      <vt:lpstr>Disclosures</vt:lpstr>
      <vt:lpstr>Hypertension</vt:lpstr>
      <vt:lpstr>Antidepressants</vt:lpstr>
      <vt:lpstr>Antidepressants</vt:lpstr>
      <vt:lpstr>Objectives</vt:lpstr>
      <vt:lpstr>Methods</vt:lpstr>
      <vt:lpstr>Methods</vt:lpstr>
      <vt:lpstr>Methods</vt:lpstr>
      <vt:lpstr>Methods</vt:lpstr>
      <vt:lpstr>PowerPoint Presentation</vt:lpstr>
      <vt:lpstr>PowerPoint Presentation</vt:lpstr>
      <vt:lpstr>PowerPoint Presentation</vt:lpstr>
      <vt:lpstr>PowerPoint Presentation</vt:lpstr>
      <vt:lpstr>PowerPoint Presentation</vt:lpstr>
      <vt:lpstr>PowerPoint Presentation</vt:lpstr>
      <vt:lpstr>In Summary</vt:lpstr>
      <vt:lpstr>Venlafaxine</vt:lpstr>
      <vt:lpstr>Duloxetine</vt:lpstr>
      <vt:lpstr>Tricyclic Antidepressants</vt:lpstr>
      <vt:lpstr>Discussion</vt:lpstr>
      <vt:lpstr>Limitations</vt:lpstr>
      <vt:lpstr>PowerPoint Presentation</vt:lpstr>
      <vt:lpstr>References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Matt Breeden</cp:lastModifiedBy>
  <cp:revision>74</cp:revision>
  <dcterms:created xsi:type="dcterms:W3CDTF">2013-07-17T19:19:39Z</dcterms:created>
  <dcterms:modified xsi:type="dcterms:W3CDTF">2017-05-02T14:21:49Z</dcterms:modified>
</cp:coreProperties>
</file>