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8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381000" y="685800"/>
            <a:ext cx="6096000" cy="3429000"/>
          </a:xfrm>
          <a:prstGeom prst="rect">
            <a:avLst/>
          </a:prstGeom>
        </p:spPr>
        <p:txBody>
          <a:bodyPr/>
          <a:lstStyle/>
          <a:p>
            <a:endParaRPr/>
          </a:p>
        </p:txBody>
      </p:sp>
      <p:sp>
        <p:nvSpPr>
          <p:cNvPr id="29" name="Shape 29"/>
          <p:cNvSpPr>
            <a:spLocks noGrp="1"/>
          </p:cNvSpPr>
          <p:nvPr>
            <p:ph type="body" sz="quarter" idx="1"/>
          </p:nvPr>
        </p:nvSpPr>
        <p:spPr>
          <a:prstGeom prst="rect">
            <a:avLst/>
          </a:prstGeom>
        </p:spPr>
        <p:txBody>
          <a:bodyPr/>
          <a:lstStyle/>
          <a:p>
            <a:pPr marL="171450" indent="-171450">
              <a:spcBef>
                <a:spcPts val="0"/>
              </a:spcBef>
              <a:buSzPct val="100000"/>
              <a:buChar char="•"/>
            </a:pPr>
            <a:r>
              <a:t>While all medical students are taught how to perform a general physical exam, very often the Osteopathic structural exam is not incorporated into physical exam education for most medical school curriculum.  </a:t>
            </a:r>
          </a:p>
          <a:p>
            <a:pPr marL="171450" indent="-171450">
              <a:spcBef>
                <a:spcPts val="0"/>
              </a:spcBef>
              <a:buSzPct val="100000"/>
              <a:buChar char="•"/>
            </a:pPr>
            <a:r>
              <a:t>The separation of osteopathic structural skills and physical diagnosis skills leaves students with the monstrous task of how to incorporate both exams into patient care.</a:t>
            </a:r>
          </a:p>
          <a:p>
            <a:pPr marL="171450" indent="-171450">
              <a:spcBef>
                <a:spcPts val="0"/>
              </a:spcBef>
              <a:buSzPct val="100000"/>
              <a:buChar char="•"/>
            </a:pPr>
            <a:r>
              <a:t> It is expected that Osteopathic Principles and Practices are implemented into the care of the patient and the management plan in order to pass COMLEX 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381000" y="685800"/>
            <a:ext cx="6096000" cy="3429000"/>
          </a:xfrm>
          <a:prstGeom prst="rect">
            <a:avLst/>
          </a:prstGeom>
        </p:spPr>
        <p:txBody>
          <a:bodyPr/>
          <a:lstStyle/>
          <a:p>
            <a:endParaRPr/>
          </a:p>
        </p:txBody>
      </p:sp>
      <p:sp>
        <p:nvSpPr>
          <p:cNvPr id="34" name="Shape 34"/>
          <p:cNvSpPr>
            <a:spLocks noGrp="1"/>
          </p:cNvSpPr>
          <p:nvPr>
            <p:ph type="body" sz="quarter" idx="1"/>
          </p:nvPr>
        </p:nvSpPr>
        <p:spPr>
          <a:prstGeom prst="rect">
            <a:avLst/>
          </a:prstGeom>
        </p:spPr>
        <p:txBody>
          <a:bodyPr/>
          <a:lstStyle/>
          <a:p>
            <a:pPr marL="171450" indent="-171450">
              <a:spcBef>
                <a:spcPts val="0"/>
              </a:spcBef>
              <a:buSzPct val="100000"/>
              <a:buChar char="•"/>
            </a:pPr>
            <a:r>
              <a:t>While all medical students are taught how to perform a general physical exam, very often the Osteopathic structural exam is not incorporated into physical exam education for most medical school curriculum.  </a:t>
            </a:r>
          </a:p>
          <a:p>
            <a:pPr marL="171450" indent="-171450">
              <a:spcBef>
                <a:spcPts val="0"/>
              </a:spcBef>
              <a:buSzPct val="100000"/>
              <a:buChar char="•"/>
            </a:pPr>
            <a:r>
              <a:t>The separation of osteopathic structural skills and physical diagnosis skills leaves students with the monstrous task of how to incorporate both exams into patient care.</a:t>
            </a:r>
          </a:p>
          <a:p>
            <a:pPr marL="171450" indent="-171450">
              <a:spcBef>
                <a:spcPts val="0"/>
              </a:spcBef>
              <a:buSzPct val="100000"/>
              <a:buChar char="•"/>
            </a:pPr>
            <a:r>
              <a:t> It is expected that Osteopathic Principles and Practices are implemented into the care of the patient and the management plan in order to pass COMLEX 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p>
            <a:pPr marL="171450" indent="-171450">
              <a:spcBef>
                <a:spcPts val="0"/>
              </a:spcBef>
              <a:buSzPct val="100000"/>
              <a:buChar char="•"/>
            </a:pPr>
            <a:r>
              <a:t>Integrate the Osteopathic structural exam into the physical diagnosis material</a:t>
            </a:r>
          </a:p>
          <a:p>
            <a:pPr marL="171450" indent="-171450">
              <a:spcBef>
                <a:spcPts val="0"/>
              </a:spcBef>
              <a:buSzPct val="100000"/>
              <a:buChar char="•"/>
            </a:pPr>
            <a:r>
              <a:t>Utilize educators from both the Osteosciences Department and the Family Medicine Department, who are integral to teaching both the general physical exam and the Osteopathic structural exam in the first and second year of medical school</a:t>
            </a:r>
          </a:p>
          <a:p>
            <a:pPr marL="171450" indent="-171450">
              <a:spcBef>
                <a:spcPts val="0"/>
              </a:spcBef>
              <a:buSzPct val="100000"/>
              <a:buChar char="•"/>
            </a:pPr>
            <a:r>
              <a:t>Interdisciplinary approach, to incorporate examination methods from both courses, Osteopathic Manipulative Medicine (OMM) and Physical Diagnosis, to facilitate student integration of both into patient care.</a:t>
            </a:r>
          </a:p>
          <a:p>
            <a:pPr marL="171450" indent="-171450">
              <a:spcBef>
                <a:spcPts val="0"/>
              </a:spcBef>
              <a:buSzPct val="100000"/>
              <a:buChar char="•"/>
            </a:pPr>
            <a:r>
              <a:t>Integrate the Osteopathic structural exam into the physical diagnosis material, so that both courses, Osteopathic Manipulative Medicine (OMM) and Physical Diagnosis can parallel each other, seamlessly, and students can have facilitation in integrating both into patient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 name="Shape 44"/>
          <p:cNvSpPr>
            <a:spLocks noGrp="1"/>
          </p:cNvSpPr>
          <p:nvPr>
            <p:ph type="body" sz="quarter" idx="1"/>
          </p:nvPr>
        </p:nvSpPr>
        <p:spPr>
          <a:prstGeom prst="rect">
            <a:avLst/>
          </a:prstGeom>
        </p:spPr>
        <p:txBody>
          <a:bodyPr/>
          <a:lstStyle/>
          <a:p>
            <a:pPr marL="571500" indent="-571500">
              <a:spcBef>
                <a:spcPts val="0"/>
              </a:spcBef>
              <a:buSzPct val="100000"/>
              <a:buChar char="•"/>
              <a:defRPr sz="4400"/>
            </a:pPr>
            <a:r>
              <a:t>Both the Osteosciences Department and Family Medicine were isolated with regard to the didactics in the first and second year, with very little overlap.</a:t>
            </a:r>
          </a:p>
          <a:p>
            <a:pPr marL="1028700" lvl="1" indent="-571500">
              <a:spcBef>
                <a:spcPts val="0"/>
              </a:spcBef>
              <a:buSzPct val="100000"/>
              <a:buChar char="•"/>
              <a:defRPr sz="3800"/>
            </a:pPr>
            <a:r>
              <a:t>Family Medicine responsible for On Doctoring I and II courses (physical diagnosis and interpersonal communications)</a:t>
            </a:r>
          </a:p>
          <a:p>
            <a:pPr marL="1028700" lvl="1" indent="-571500">
              <a:spcBef>
                <a:spcPts val="0"/>
              </a:spcBef>
              <a:buSzPct val="100000"/>
              <a:buChar char="•"/>
              <a:defRPr sz="3800"/>
            </a:pPr>
            <a:r>
              <a:t>Osteosciences Department responsible for OMM I and II courses</a:t>
            </a:r>
          </a:p>
          <a:p>
            <a:pPr marL="571500" indent="-571500">
              <a:spcBef>
                <a:spcPts val="0"/>
              </a:spcBef>
              <a:buSzPct val="100000"/>
              <a:buChar char="•"/>
              <a:defRPr sz="4400"/>
            </a:pPr>
            <a:r>
              <a:t>General Curriculum is systems based, and both the OMM courses and On Doctoring Courses try to follow the curriculum with their didactic sessions</a:t>
            </a:r>
          </a:p>
          <a:p>
            <a:pPr marL="571500" indent="-571500">
              <a:spcBef>
                <a:spcPts val="0"/>
              </a:spcBef>
              <a:buSzPct val="100000"/>
              <a:buChar char="•"/>
              <a:defRPr sz="4400"/>
            </a:pPr>
            <a:r>
              <a:t>Courses taught independently of each other:</a:t>
            </a:r>
          </a:p>
          <a:p>
            <a:pPr marL="1028700" lvl="1" indent="-571500">
              <a:spcBef>
                <a:spcPts val="0"/>
              </a:spcBef>
              <a:buSzPct val="100000"/>
              <a:buChar char="•"/>
              <a:defRPr sz="3800"/>
            </a:pPr>
            <a:r>
              <a:t>On Doctoring never discussed osteopathic considerations in core curriculum. </a:t>
            </a:r>
          </a:p>
          <a:p>
            <a:pPr marL="1028700" lvl="1" indent="-571500">
              <a:spcBef>
                <a:spcPts val="0"/>
              </a:spcBef>
              <a:buSzPct val="100000"/>
              <a:buChar char="•"/>
              <a:defRPr sz="3800"/>
            </a:pPr>
            <a:r>
              <a:t>OMM never discussed diagnostic skills and professionalism and interpersonal skills in core curriculum.</a:t>
            </a:r>
          </a:p>
          <a:p>
            <a:pPr marL="571500" indent="-571500">
              <a:spcBef>
                <a:spcPts val="0"/>
              </a:spcBef>
              <a:buSzPct val="100000"/>
              <a:buChar char="•"/>
              <a:defRPr sz="4400"/>
            </a:pPr>
            <a:r>
              <a:t>Limited resources making it impossible to examine students from physical diagnosis all of the way through the Osteopathic Structural exam</a:t>
            </a:r>
          </a:p>
          <a:p>
            <a:pPr marL="1028700" lvl="1" indent="-571500">
              <a:spcBef>
                <a:spcPts val="0"/>
              </a:spcBef>
              <a:buSzPct val="100000"/>
              <a:buChar char="•"/>
              <a:defRPr sz="3800"/>
            </a:pPr>
            <a:r>
              <a:t>Class size of approximately 168</a:t>
            </a:r>
          </a:p>
          <a:p>
            <a:pPr marL="1028700" lvl="1" indent="-571500">
              <a:spcBef>
                <a:spcPts val="0"/>
              </a:spcBef>
              <a:buSzPct val="100000"/>
              <a:buChar char="•"/>
              <a:defRPr sz="3800"/>
            </a:pPr>
            <a:r>
              <a:t>Standardize patient laboratory with 10 examination rooms</a:t>
            </a:r>
          </a:p>
          <a:p>
            <a:pPr marL="1028700" lvl="1" indent="-571500">
              <a:spcBef>
                <a:spcPts val="0"/>
              </a:spcBef>
              <a:buSzPct val="100000"/>
              <a:buChar char="•"/>
              <a:defRPr sz="3800"/>
            </a:pPr>
            <a:r>
              <a:t>9 hours session in which to examine all students for practical exams</a:t>
            </a:r>
          </a:p>
          <a:p>
            <a:pPr marL="571500" indent="-571500">
              <a:spcBef>
                <a:spcPts val="0"/>
              </a:spcBef>
              <a:buSzPct val="100000"/>
              <a:buChar char="•"/>
              <a:defRPr sz="4400"/>
            </a:pPr>
            <a:r>
              <a:t>Student performance on CSCE (Mock COMLEX PE) and COMLEX PE were not reflective of student’s ability to integrate both physical exam and Osteopathic Structural exam and treatment into a patient encounter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prstGeom prst="rect">
            <a:avLst/>
          </a:prstGeom>
        </p:spPr>
        <p:txBody>
          <a:bodyPr/>
          <a:lstStyle/>
          <a:p>
            <a:endParaRPr/>
          </a:p>
        </p:txBody>
      </p:sp>
      <p:sp>
        <p:nvSpPr>
          <p:cNvPr id="49" name="Shape 49"/>
          <p:cNvSpPr>
            <a:spLocks noGrp="1"/>
          </p:cNvSpPr>
          <p:nvPr>
            <p:ph type="body" sz="quarter" idx="1"/>
          </p:nvPr>
        </p:nvSpPr>
        <p:spPr>
          <a:prstGeom prst="rect">
            <a:avLst/>
          </a:prstGeom>
        </p:spPr>
        <p:txBody>
          <a:bodyPr/>
          <a:lstStyle/>
          <a:p>
            <a:pPr marL="571500" indent="-571500">
              <a:spcBef>
                <a:spcPts val="0"/>
              </a:spcBef>
              <a:buSzPct val="100000"/>
              <a:buChar char="•"/>
              <a:defRPr sz="4000"/>
            </a:pPr>
            <a:r>
              <a:t>Led by educators who cross-teach in both courses and remediate CSCE and COMLEX PE failures</a:t>
            </a:r>
          </a:p>
          <a:p>
            <a:pPr marL="571500" indent="-571500">
              <a:spcBef>
                <a:spcPts val="0"/>
              </a:spcBef>
              <a:buSzPct val="100000"/>
              <a:buChar char="•"/>
              <a:defRPr sz="4000"/>
            </a:pPr>
            <a:r>
              <a:t>On Doctoring: Asked all lecturers to include a slide of Osteopathic Considerations into their physical diagnosis lectures</a:t>
            </a:r>
          </a:p>
          <a:p>
            <a:pPr marL="914400" lvl="1" indent="-457200">
              <a:spcBef>
                <a:spcPts val="0"/>
              </a:spcBef>
              <a:buSzPct val="100000"/>
              <a:buChar char="•"/>
              <a:defRPr sz="3400"/>
            </a:pPr>
            <a:r>
              <a:t>All laboratory sessions go through physical diagnosis and then discuss osteopathic structural exam considerations  and treatment</a:t>
            </a:r>
          </a:p>
          <a:p>
            <a:pPr marL="571500" indent="-571500">
              <a:spcBef>
                <a:spcPts val="0"/>
              </a:spcBef>
              <a:buSzPct val="100000"/>
              <a:buChar char="•"/>
              <a:defRPr sz="4000"/>
            </a:pPr>
            <a:r>
              <a:t>OMM: Asked all table trainers to take students through a patient from entering the office with a complaint to ROS and physical exam and then following through to Osteopathic Structural Exam</a:t>
            </a:r>
          </a:p>
          <a:p>
            <a:pPr marL="571500" indent="-571500">
              <a:spcBef>
                <a:spcPts val="0"/>
              </a:spcBef>
              <a:buSzPct val="100000"/>
              <a:buChar char="•"/>
              <a:defRPr sz="4000"/>
            </a:pPr>
            <a:r>
              <a:t>Physical Diagnosis Practicals: now include most important aspects of Osteopathic Structural Exam</a:t>
            </a:r>
          </a:p>
          <a:p>
            <a:pPr marL="571500" indent="-571500">
              <a:spcBef>
                <a:spcPts val="0"/>
              </a:spcBef>
              <a:buSzPct val="100000"/>
              <a:buChar char="•"/>
              <a:defRPr sz="4000"/>
            </a:pPr>
            <a:r>
              <a:t>OMM Practicals: now include grading for professionalism and interpersonal communications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381000" y="685800"/>
            <a:ext cx="6096000" cy="3429000"/>
          </a:xfrm>
          <a:prstGeom prst="rect">
            <a:avLst/>
          </a:prstGeom>
        </p:spPr>
        <p:txBody>
          <a:bodyPr/>
          <a:lstStyle/>
          <a:p>
            <a:endParaRPr/>
          </a:p>
        </p:txBody>
      </p:sp>
      <p:sp>
        <p:nvSpPr>
          <p:cNvPr id="64" name="Shape 64"/>
          <p:cNvSpPr>
            <a:spLocks noGrp="1"/>
          </p:cNvSpPr>
          <p:nvPr>
            <p:ph type="body" sz="quarter" idx="1"/>
          </p:nvPr>
        </p:nvSpPr>
        <p:spPr>
          <a:prstGeom prst="rect">
            <a:avLst/>
          </a:prstGeom>
        </p:spPr>
        <p:txBody>
          <a:bodyPr/>
          <a:lstStyle>
            <a:lvl1pPr>
              <a:spcBef>
                <a:spcPts val="0"/>
              </a:spcBef>
            </a:lvl1pPr>
          </a:lstStyle>
          <a:p>
            <a:r>
              <a:t>Replacement for Slide 9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381000" y="685800"/>
            <a:ext cx="6096000" cy="3429000"/>
          </a:xfrm>
          <a:prstGeom prst="rect">
            <a:avLst/>
          </a:prstGeom>
        </p:spPr>
        <p:txBody>
          <a:bodyPr/>
          <a:lstStyle/>
          <a:p>
            <a:endParaRPr/>
          </a:p>
        </p:txBody>
      </p:sp>
      <p:sp>
        <p:nvSpPr>
          <p:cNvPr id="75" name="Shape 75"/>
          <p:cNvSpPr>
            <a:spLocks noGrp="1"/>
          </p:cNvSpPr>
          <p:nvPr>
            <p:ph type="body" sz="quarter" idx="1"/>
          </p:nvPr>
        </p:nvSpPr>
        <p:spPr>
          <a:prstGeom prst="rect">
            <a:avLst/>
          </a:prstGeom>
        </p:spPr>
        <p:txBody>
          <a:bodyPr/>
          <a:lstStyle>
            <a:lvl1pPr>
              <a:spcBef>
                <a:spcPts val="0"/>
              </a:spcBef>
            </a:lvl1pPr>
          </a:lstStyle>
          <a:p>
            <a:r>
              <a:t>Replacement Slide 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85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SOM-Horizontal-Logo_1-Line-WEB-USE-ONLY.png" descr="SOM-Horizontal-Logo_1-Line-WEB-USE-ONLY.png"/>
          <p:cNvPicPr>
            <a:picLocks noChangeAspect="1"/>
          </p:cNvPicPr>
          <p:nvPr/>
        </p:nvPicPr>
        <p:blipFill>
          <a:blip r:embed="rId4">
            <a:extLst/>
          </a:blip>
          <a:stretch>
            <a:fillRect/>
          </a:stretch>
        </p:blipFill>
        <p:spPr>
          <a:xfrm>
            <a:off x="203200" y="6172200"/>
            <a:ext cx="2192338" cy="457200"/>
          </a:xfrm>
          <a:prstGeom prst="rect">
            <a:avLst/>
          </a:prstGeom>
          <a:ln w="12700">
            <a:miter lim="400000"/>
          </a:ln>
        </p:spPr>
      </p:pic>
      <p:sp>
        <p:nvSpPr>
          <p:cNvPr id="3" name="Shape 3"/>
          <p:cNvSpPr>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nchor="ctr"/>
          <a:lstStyle/>
          <a:p>
            <a:r>
              <a:t>Title Text</a:t>
            </a:r>
          </a:p>
        </p:txBody>
      </p:sp>
      <p:sp>
        <p:nvSpPr>
          <p:cNvPr id="4" name="Shape 4"/>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60957" tIns="60957" rIns="60957" bIns="60957"/>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234662" y="6357304"/>
            <a:ext cx="347739" cy="363217"/>
          </a:xfrm>
          <a:prstGeom prst="rect">
            <a:avLst/>
          </a:prstGeom>
          <a:ln w="12700">
            <a:miter lim="400000"/>
          </a:ln>
        </p:spPr>
        <p:txBody>
          <a:bodyPr wrap="none" lIns="60957" tIns="60957" rIns="60957" bIns="60957" anchor="ctr">
            <a:spAutoFit/>
          </a:bodyPr>
          <a:lstStyle>
            <a:lvl1pPr algn="r" defTabSz="1217612">
              <a:defRPr sz="16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1pPr>
      <a:lvl2pPr marL="0" marR="0" indent="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2pPr>
      <a:lvl3pPr marL="0" marR="0" indent="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3pPr>
      <a:lvl4pPr marL="0" marR="0" indent="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4pPr>
      <a:lvl5pPr marL="0" marR="0" indent="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5pPr>
      <a:lvl6pPr marL="0" marR="0" indent="45720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6pPr>
      <a:lvl7pPr marL="0" marR="0" indent="91440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7pPr>
      <a:lvl8pPr marL="0" marR="0" indent="137160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8pPr>
      <a:lvl9pPr marL="0" marR="0" indent="1828800" algn="ctr" defTabSz="1217612" rtl="0" latinLnBrk="0">
        <a:lnSpc>
          <a:spcPct val="100000"/>
        </a:lnSpc>
        <a:spcBef>
          <a:spcPts val="0"/>
        </a:spcBef>
        <a:spcAft>
          <a:spcPts val="0"/>
        </a:spcAft>
        <a:buClrTx/>
        <a:buSzTx/>
        <a:buFontTx/>
        <a:buNone/>
        <a:tabLst/>
        <a:defRPr sz="5900" b="0" i="0" u="none" strike="noStrike" cap="none" spc="0" baseline="0">
          <a:ln>
            <a:noFill/>
          </a:ln>
          <a:solidFill>
            <a:srgbClr val="000000"/>
          </a:solidFill>
          <a:uFillTx/>
          <a:latin typeface="+mj-lt"/>
          <a:ea typeface="+mj-ea"/>
          <a:cs typeface="+mj-cs"/>
          <a:sym typeface="Calibri"/>
        </a:defRPr>
      </a:lvl9pPr>
    </p:titleStyle>
    <p:bodyStyle>
      <a:lvl1pPr marL="455612" marR="0" indent="-455612"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1pPr>
      <a:lvl2pPr marL="1050538" marR="0" indent="-440938"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2pPr>
      <a:lvl3pPr marL="1626641" marR="0" indent="-4074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3pPr>
      <a:lvl4pPr marL="2311693" marR="0" indent="-482893"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4pPr>
      <a:lvl5pPr marL="3162741" marR="0" indent="-7243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5pPr>
      <a:lvl6pPr marL="3619941" marR="0" indent="-7243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6pPr>
      <a:lvl7pPr marL="4077141" marR="0" indent="-7243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7pPr>
      <a:lvl8pPr marL="4534341" marR="0" indent="-7243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8pPr>
      <a:lvl9pPr marL="4991541" marR="0" indent="-724341" algn="l" defTabSz="1217612" rtl="0" latinLnBrk="0">
        <a:lnSpc>
          <a:spcPct val="100000"/>
        </a:lnSpc>
        <a:spcBef>
          <a:spcPts val="1000"/>
        </a:spcBef>
        <a:spcAft>
          <a:spcPts val="0"/>
        </a:spcAft>
        <a:buClrTx/>
        <a:buSzPct val="100000"/>
        <a:buFont typeface="Arial"/>
        <a:buChar char=""/>
        <a:tabLst/>
        <a:defRPr sz="4300" b="0" i="0" u="none" strike="noStrike" cap="none" spc="0" baseline="0">
          <a:ln>
            <a:noFill/>
          </a:ln>
          <a:solidFill>
            <a:srgbClr val="000000"/>
          </a:solidFill>
          <a:uFillTx/>
          <a:latin typeface="+mj-lt"/>
          <a:ea typeface="+mj-ea"/>
          <a:cs typeface="+mj-cs"/>
          <a:sym typeface="Calibri"/>
        </a:defRPr>
      </a:lvl9pPr>
    </p:bodyStyle>
    <p:otherStyle>
      <a:lvl1pPr marL="0" marR="0" indent="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45720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91440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37160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182880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121761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a:spLocks noGrp="1"/>
          </p:cNvSpPr>
          <p:nvPr>
            <p:ph type="title" idx="4294967295"/>
          </p:nvPr>
        </p:nvSpPr>
        <p:spPr>
          <a:xfrm>
            <a:off x="110836" y="803564"/>
            <a:ext cx="11817927" cy="4876800"/>
          </a:xfrm>
          <a:prstGeom prst="rect">
            <a:avLst/>
          </a:prstGeom>
        </p:spPr>
        <p:txBody>
          <a:bodyPr>
            <a:normAutofit/>
          </a:bodyPr>
          <a:lstStyle/>
          <a:p>
            <a:pPr defTabSz="767095">
              <a:defRPr sz="3716" b="1"/>
            </a:pPr>
            <a:r>
              <a:rPr dirty="0"/>
              <a:t>Incorporating the use of Models and Simulators in the Physical Diagnosis training of Second year Medical Students</a:t>
            </a:r>
            <a:br>
              <a:rPr dirty="0"/>
            </a:br>
            <a:r>
              <a:rPr dirty="0"/>
              <a:t/>
            </a:r>
            <a:br>
              <a:rPr dirty="0"/>
            </a:br>
            <a:r>
              <a:rPr sz="2268" i="1" dirty="0"/>
              <a:t>Rebecca Moore, D.O.</a:t>
            </a:r>
            <a:br>
              <a:rPr sz="2268" i="1" dirty="0"/>
            </a:br>
            <a:r>
              <a:rPr sz="2268" i="1" dirty="0"/>
              <a:t>Aubrey M. Olson, D.O., </a:t>
            </a:r>
            <a:r>
              <a:rPr sz="2268" i="1" dirty="0" err="1"/>
              <a:t>M.S.Ed</a:t>
            </a:r>
            <a:r>
              <a:rPr sz="2268" i="1" dirty="0" smtClean="0"/>
              <a:t>.</a:t>
            </a:r>
            <a:r>
              <a:rPr lang="en-US" sz="2268" i="1" dirty="0" smtClean="0"/>
              <a:t/>
            </a:r>
            <a:br>
              <a:rPr lang="en-US" sz="2268" i="1" dirty="0" smtClean="0"/>
            </a:br>
            <a:r>
              <a:rPr lang="en-US" sz="2268" i="1" dirty="0" smtClean="0"/>
              <a:t>Rowan University School of Osteopathic Medicine</a:t>
            </a:r>
            <a:br>
              <a:rPr lang="en-US" sz="2268" i="1" dirty="0" smtClean="0"/>
            </a:br>
            <a:r>
              <a:rPr lang="en-US" sz="2268" i="1" dirty="0" smtClean="0"/>
              <a:t>Stratford, New Jersey</a:t>
            </a:r>
            <a:endParaRPr sz="2268" i="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idx="4294967295"/>
          </p:nvPr>
        </p:nvSpPr>
        <p:spPr>
          <a:xfrm>
            <a:off x="606425" y="115887"/>
            <a:ext cx="10972800" cy="1143001"/>
          </a:xfrm>
          <a:prstGeom prst="rect">
            <a:avLst/>
          </a:prstGeom>
        </p:spPr>
        <p:txBody>
          <a:bodyPr>
            <a:normAutofit/>
          </a:bodyPr>
          <a:lstStyle/>
          <a:p>
            <a:r>
              <a:t>Cardiology Module -- Simulator</a:t>
            </a:r>
          </a:p>
        </p:txBody>
      </p:sp>
      <p:pic>
        <p:nvPicPr>
          <p:cNvPr id="55" name="image.jpeg"/>
          <p:cNvPicPr>
            <a:picLocks noChangeAspect="1"/>
          </p:cNvPicPr>
          <p:nvPr/>
        </p:nvPicPr>
        <p:blipFill>
          <a:blip r:embed="rId2">
            <a:extLst/>
          </a:blip>
          <a:stretch>
            <a:fillRect/>
          </a:stretch>
        </p:blipFill>
        <p:spPr>
          <a:xfrm>
            <a:off x="195262" y="1106487"/>
            <a:ext cx="3394076" cy="4525963"/>
          </a:xfrm>
          <a:prstGeom prst="rect">
            <a:avLst/>
          </a:prstGeom>
          <a:ln w="12700">
            <a:miter lim="400000"/>
          </a:ln>
        </p:spPr>
      </p:pic>
      <p:sp>
        <p:nvSpPr>
          <p:cNvPr id="56" name="Shape 56"/>
          <p:cNvSpPr>
            <a:spLocks noGrp="1"/>
          </p:cNvSpPr>
          <p:nvPr>
            <p:ph type="body" sz="half" idx="4294967295"/>
          </p:nvPr>
        </p:nvSpPr>
        <p:spPr>
          <a:xfrm>
            <a:off x="6470650" y="1370012"/>
            <a:ext cx="5480050" cy="4525963"/>
          </a:xfrm>
          <a:prstGeom prst="rect">
            <a:avLst/>
          </a:prstGeom>
        </p:spPr>
        <p:txBody>
          <a:bodyPr>
            <a:normAutofit/>
          </a:bodyPr>
          <a:lstStyle/>
          <a:p>
            <a:pPr marL="428275" indent="-428275" defTabSz="1144555">
              <a:spcBef>
                <a:spcPts val="800"/>
              </a:spcBef>
              <a:buChar char="•"/>
              <a:defRPr sz="3478"/>
            </a:pPr>
            <a:r>
              <a:t>Harvey – Cardio/Pulm</a:t>
            </a:r>
          </a:p>
          <a:p>
            <a:pPr marL="428275" indent="-428275" defTabSz="1144555">
              <a:spcBef>
                <a:spcPts val="800"/>
              </a:spcBef>
              <a:buChar char="•"/>
              <a:defRPr sz="3478"/>
            </a:pPr>
            <a:r>
              <a:t>Led by physician</a:t>
            </a:r>
          </a:p>
          <a:p>
            <a:pPr marL="428275" indent="-428275" defTabSz="1144555">
              <a:spcBef>
                <a:spcPts val="800"/>
              </a:spcBef>
              <a:buChar char="•"/>
              <a:defRPr sz="3478"/>
            </a:pPr>
            <a:r>
              <a:t>Students have individual headphones</a:t>
            </a:r>
          </a:p>
          <a:p>
            <a:pPr marL="428275" indent="-428275" defTabSz="1144555">
              <a:spcBef>
                <a:spcPts val="800"/>
              </a:spcBef>
              <a:buChar char="•"/>
              <a:defRPr sz="3478"/>
            </a:pPr>
            <a:r>
              <a:t>Cardiac sounds change depending on placement of stethoscope</a:t>
            </a:r>
          </a:p>
        </p:txBody>
      </p:sp>
      <p:pic>
        <p:nvPicPr>
          <p:cNvPr id="57" name="IMG957397 (2).jpeg" descr="C:\Users\troutmam\Desktop\IMG957397 (2).jpg"/>
          <p:cNvPicPr>
            <a:picLocks noChangeAspect="1"/>
          </p:cNvPicPr>
          <p:nvPr/>
        </p:nvPicPr>
        <p:blipFill>
          <a:blip r:embed="rId3">
            <a:extLst/>
          </a:blip>
          <a:srcRect l="9167" r="24722"/>
          <a:stretch>
            <a:fillRect/>
          </a:stretch>
        </p:blipFill>
        <p:spPr>
          <a:xfrm>
            <a:off x="3668712" y="1155700"/>
            <a:ext cx="2722564" cy="5260975"/>
          </a:xfrm>
          <a:prstGeom prst="rect">
            <a:avLst/>
          </a:prstGeom>
          <a:ln w="12700">
            <a:miter lim="400000"/>
          </a:ln>
        </p:spPr>
      </p:pic>
      <p:sp>
        <p:nvSpPr>
          <p:cNvPr id="2" name="TextBox 1"/>
          <p:cNvSpPr txBox="1"/>
          <p:nvPr/>
        </p:nvSpPr>
        <p:spPr>
          <a:xfrm>
            <a:off x="1168499" y="5632450"/>
            <a:ext cx="25002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Harvey, </a:t>
            </a:r>
            <a:r>
              <a:rPr kumimoji="0" lang="en-US" sz="1800" b="0" i="0" u="none" strike="noStrike" cap="none" spc="0" normalizeH="0" baseline="0" dirty="0" err="1" smtClean="0">
                <a:ln>
                  <a:noFill/>
                </a:ln>
                <a:solidFill>
                  <a:srgbClr val="000000"/>
                </a:solidFill>
                <a:effectLst/>
                <a:uFillTx/>
                <a:latin typeface="+mj-lt"/>
                <a:ea typeface="+mj-ea"/>
                <a:cs typeface="+mj-cs"/>
                <a:sym typeface="Calibri"/>
              </a:rPr>
              <a:t>Laerdal</a:t>
            </a:r>
            <a:r>
              <a:rPr kumimoji="0" lang="en-US" sz="1800" b="0" i="0" u="none" strike="noStrike" cap="none" spc="0" normalizeH="0" baseline="0" dirty="0" smtClean="0">
                <a:ln>
                  <a:noFill/>
                </a:ln>
                <a:solidFill>
                  <a:srgbClr val="000000"/>
                </a:solidFill>
                <a:effectLst/>
                <a:uFillTx/>
                <a:latin typeface="+mj-lt"/>
                <a:ea typeface="+mj-ea"/>
                <a:cs typeface="+mj-cs"/>
                <a:sym typeface="Calibri"/>
              </a:rPr>
              <a:t> UM142</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idx="4294967295"/>
          </p:nvPr>
        </p:nvSpPr>
        <p:spPr>
          <a:xfrm>
            <a:off x="593725" y="52387"/>
            <a:ext cx="10972800" cy="862013"/>
          </a:xfrm>
          <a:prstGeom prst="rect">
            <a:avLst/>
          </a:prstGeom>
        </p:spPr>
        <p:txBody>
          <a:bodyPr>
            <a:normAutofit fontScale="90000"/>
          </a:bodyPr>
          <a:lstStyle>
            <a:lvl1pPr defTabSz="1059322">
              <a:defRPr sz="5133"/>
            </a:lvl1pPr>
          </a:lstStyle>
          <a:p>
            <a:r>
              <a:t>Cardiology Module</a:t>
            </a:r>
          </a:p>
        </p:txBody>
      </p:sp>
      <p:pic>
        <p:nvPicPr>
          <p:cNvPr id="60" name="image.png"/>
          <p:cNvPicPr>
            <a:picLocks noChangeAspect="1"/>
          </p:cNvPicPr>
          <p:nvPr/>
        </p:nvPicPr>
        <p:blipFill>
          <a:blip r:embed="rId3">
            <a:extLst/>
          </a:blip>
          <a:stretch>
            <a:fillRect/>
          </a:stretch>
        </p:blipFill>
        <p:spPr>
          <a:xfrm>
            <a:off x="754062" y="1123950"/>
            <a:ext cx="6192838" cy="4625975"/>
          </a:xfrm>
          <a:prstGeom prst="rect">
            <a:avLst/>
          </a:prstGeom>
          <a:ln w="12700">
            <a:miter lim="400000"/>
          </a:ln>
        </p:spPr>
      </p:pic>
      <p:pic>
        <p:nvPicPr>
          <p:cNvPr id="61" name="image.jpeg"/>
          <p:cNvPicPr>
            <a:picLocks noChangeAspect="1"/>
          </p:cNvPicPr>
          <p:nvPr/>
        </p:nvPicPr>
        <p:blipFill>
          <a:blip r:embed="rId4">
            <a:extLst/>
          </a:blip>
          <a:stretch>
            <a:fillRect/>
          </a:stretch>
        </p:blipFill>
        <p:spPr>
          <a:xfrm>
            <a:off x="7331075" y="914400"/>
            <a:ext cx="4027488" cy="536892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479425" y="206375"/>
            <a:ext cx="10972800" cy="482600"/>
          </a:xfrm>
          <a:prstGeom prst="rect">
            <a:avLst/>
          </a:prstGeom>
        </p:spPr>
        <p:txBody>
          <a:bodyPr>
            <a:noAutofit/>
          </a:bodyPr>
          <a:lstStyle>
            <a:lvl1pPr defTabSz="511397">
              <a:defRPr sz="2478"/>
            </a:lvl1pPr>
          </a:lstStyle>
          <a:p>
            <a:r>
              <a:rPr sz="3200" b="1" dirty="0"/>
              <a:t>Pulmonary Module</a:t>
            </a:r>
          </a:p>
        </p:txBody>
      </p:sp>
      <p:sp>
        <p:nvSpPr>
          <p:cNvPr id="67" name="Shape 67"/>
          <p:cNvSpPr>
            <a:spLocks noGrp="1"/>
          </p:cNvSpPr>
          <p:nvPr>
            <p:ph type="body" idx="4294967295"/>
          </p:nvPr>
        </p:nvSpPr>
        <p:spPr>
          <a:xfrm>
            <a:off x="479424" y="688975"/>
            <a:ext cx="10972801" cy="5310043"/>
          </a:xfrm>
          <a:prstGeom prst="rect">
            <a:avLst/>
          </a:prstGeom>
        </p:spPr>
        <p:txBody>
          <a:bodyPr>
            <a:normAutofit/>
          </a:bodyPr>
          <a:lstStyle/>
          <a:p>
            <a:pPr marL="0" indent="0" defTabSz="1047146">
              <a:spcBef>
                <a:spcPts val="400"/>
              </a:spcBef>
              <a:buSzTx/>
              <a:buNone/>
              <a:defRPr sz="2064" b="1"/>
            </a:pPr>
            <a:r>
              <a:rPr sz="2400" dirty="0"/>
              <a:t>Learning Objectives</a:t>
            </a:r>
          </a:p>
          <a:p>
            <a:pPr marL="0" indent="0" defTabSz="1047146">
              <a:spcBef>
                <a:spcPts val="400"/>
              </a:spcBef>
              <a:buSzTx/>
              <a:buNone/>
              <a:defRPr sz="2064"/>
            </a:pPr>
            <a:r>
              <a:rPr sz="2400" dirty="0"/>
              <a:t>• Review and refine pulmonary examination skills.</a:t>
            </a:r>
          </a:p>
          <a:p>
            <a:pPr marL="0" indent="0" defTabSz="1047146">
              <a:spcBef>
                <a:spcPts val="400"/>
              </a:spcBef>
              <a:buSzTx/>
              <a:buNone/>
              <a:defRPr sz="2064"/>
            </a:pPr>
            <a:r>
              <a:rPr sz="2400" dirty="0"/>
              <a:t>• Auscultate and distinguish between abnormal lung sounds.</a:t>
            </a:r>
          </a:p>
          <a:p>
            <a:pPr marL="0" indent="0" defTabSz="1047146">
              <a:spcBef>
                <a:spcPts val="400"/>
              </a:spcBef>
              <a:buSzTx/>
              <a:buNone/>
              <a:defRPr sz="2064"/>
            </a:pPr>
            <a:r>
              <a:rPr sz="2400" dirty="0"/>
              <a:t>• Write appropriate physical exam findings. </a:t>
            </a:r>
          </a:p>
          <a:p>
            <a:pPr marL="0" indent="0" defTabSz="1047146">
              <a:spcBef>
                <a:spcPts val="400"/>
              </a:spcBef>
              <a:buSzTx/>
              <a:buNone/>
              <a:defRPr sz="2064"/>
            </a:pPr>
            <a:r>
              <a:rPr sz="2400" dirty="0"/>
              <a:t>• Practice and refine your skills with your colleagues outside of lab time.</a:t>
            </a:r>
          </a:p>
          <a:p>
            <a:pPr marL="0" indent="0" defTabSz="1047146">
              <a:spcBef>
                <a:spcPts val="400"/>
              </a:spcBef>
              <a:buSzTx/>
              <a:buNone/>
              <a:defRPr sz="2064" b="1"/>
            </a:pPr>
            <a:r>
              <a:rPr sz="2400" dirty="0"/>
              <a:t>Skills to Learn:</a:t>
            </a:r>
          </a:p>
          <a:p>
            <a:pPr marL="0" indent="0" defTabSz="1047146">
              <a:spcBef>
                <a:spcPts val="400"/>
              </a:spcBef>
              <a:buSzTx/>
              <a:buNone/>
              <a:defRPr sz="2064"/>
            </a:pPr>
            <a:r>
              <a:rPr sz="2400" dirty="0"/>
              <a:t>I.  Respiratory Rate Assessment- Assess Rate and Rhythm</a:t>
            </a:r>
          </a:p>
          <a:p>
            <a:pPr marL="0" indent="0" defTabSz="1047146">
              <a:spcBef>
                <a:spcPts val="400"/>
              </a:spcBef>
              <a:buSzTx/>
              <a:buNone/>
              <a:defRPr sz="2064"/>
            </a:pPr>
            <a:r>
              <a:rPr sz="2400" dirty="0"/>
              <a:t>II. Pulmonary / Chest Examination</a:t>
            </a:r>
          </a:p>
          <a:p>
            <a:pPr marL="0" indent="0" defTabSz="1047146">
              <a:spcBef>
                <a:spcPts val="400"/>
              </a:spcBef>
              <a:buSzTx/>
              <a:buNone/>
              <a:defRPr sz="2064"/>
            </a:pPr>
            <a:r>
              <a:rPr sz="2400" dirty="0"/>
              <a:t>      a. Inspection    b. Palpation   c. Percussion   d. Auscultation (normal lung sounds)</a:t>
            </a:r>
          </a:p>
          <a:p>
            <a:pPr marL="0" indent="0" defTabSz="1047146">
              <a:spcBef>
                <a:spcPts val="400"/>
              </a:spcBef>
              <a:buSzTx/>
              <a:buNone/>
              <a:defRPr sz="2064"/>
            </a:pPr>
            <a:r>
              <a:rPr sz="2400" dirty="0"/>
              <a:t>III. Voice Transmission Tests</a:t>
            </a:r>
          </a:p>
          <a:p>
            <a:pPr marL="0" indent="0" defTabSz="1047146">
              <a:spcBef>
                <a:spcPts val="400"/>
              </a:spcBef>
              <a:buSzTx/>
              <a:buNone/>
              <a:defRPr sz="2064"/>
            </a:pPr>
            <a:r>
              <a:rPr sz="2400" dirty="0"/>
              <a:t>      a. Tactile Fremitus   b. </a:t>
            </a:r>
            <a:r>
              <a:rPr sz="2400" dirty="0" err="1"/>
              <a:t>Bronchophony</a:t>
            </a:r>
            <a:r>
              <a:rPr sz="2400" dirty="0"/>
              <a:t>  c. Whispered </a:t>
            </a:r>
            <a:r>
              <a:rPr sz="2400" dirty="0" err="1"/>
              <a:t>Pectoriloquy</a:t>
            </a:r>
            <a:r>
              <a:rPr sz="2400" dirty="0"/>
              <a:t>  d. </a:t>
            </a:r>
            <a:r>
              <a:rPr sz="2400" dirty="0" err="1"/>
              <a:t>Egophony</a:t>
            </a:r>
            <a:endParaRPr sz="2400" dirty="0"/>
          </a:p>
          <a:p>
            <a:pPr marL="0" indent="0" defTabSz="1047146">
              <a:spcBef>
                <a:spcPts val="400"/>
              </a:spcBef>
              <a:buSzTx/>
              <a:buNone/>
              <a:defRPr sz="2064"/>
            </a:pPr>
            <a:r>
              <a:rPr sz="2400" dirty="0"/>
              <a:t>IV. Osteopathic Structural Exam</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idx="4294967295"/>
          </p:nvPr>
        </p:nvSpPr>
        <p:spPr>
          <a:xfrm>
            <a:off x="400049" y="152399"/>
            <a:ext cx="11287127" cy="1143002"/>
          </a:xfrm>
          <a:prstGeom prst="rect">
            <a:avLst/>
          </a:prstGeom>
        </p:spPr>
        <p:txBody>
          <a:bodyPr>
            <a:normAutofit/>
          </a:bodyPr>
          <a:lstStyle/>
          <a:p>
            <a:r>
              <a:t>Pulmonary Module -- Simulators</a:t>
            </a:r>
          </a:p>
        </p:txBody>
      </p:sp>
      <p:sp>
        <p:nvSpPr>
          <p:cNvPr id="70" name="Shape 70"/>
          <p:cNvSpPr/>
          <p:nvPr/>
        </p:nvSpPr>
        <p:spPr>
          <a:xfrm>
            <a:off x="5021262" y="1476374"/>
            <a:ext cx="6545263" cy="5958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defTabSz="1217612">
              <a:buSzPct val="100000"/>
              <a:buFont typeface="Arial"/>
              <a:buChar char="•"/>
              <a:defRPr sz="3600"/>
            </a:pPr>
            <a:r>
              <a:t>Harvey</a:t>
            </a:r>
          </a:p>
          <a:p>
            <a:pPr marL="342900" indent="-342900" defTabSz="1217612">
              <a:buSzPct val="100000"/>
              <a:buFont typeface="Arial"/>
              <a:buChar char="•"/>
              <a:defRPr sz="3600"/>
            </a:pPr>
            <a:r>
              <a:t>SAM – Pulm/GI</a:t>
            </a:r>
          </a:p>
          <a:p>
            <a:pPr marL="800100" lvl="1" indent="-192087" defTabSz="1217612">
              <a:buSzPct val="100000"/>
              <a:buFont typeface="Arial"/>
              <a:buChar char="•"/>
              <a:defRPr sz="3600"/>
            </a:pPr>
            <a:r>
              <a:t>Led by physician</a:t>
            </a:r>
          </a:p>
          <a:p>
            <a:pPr marL="800100" lvl="1" indent="-192087" defTabSz="1217612">
              <a:buSzPct val="100000"/>
              <a:buFont typeface="Arial"/>
              <a:buChar char="•"/>
              <a:defRPr sz="3600"/>
            </a:pPr>
            <a:r>
              <a:t>Students have individual headphones</a:t>
            </a:r>
          </a:p>
          <a:p>
            <a:pPr marL="800100" lvl="1" indent="-192087" defTabSz="1217612">
              <a:buSzPct val="100000"/>
              <a:buFont typeface="Arial"/>
              <a:buChar char="•"/>
              <a:defRPr sz="3600"/>
            </a:pPr>
            <a:r>
              <a:t>Pulmonary sounds change depending on placement of stethoscope</a:t>
            </a:r>
          </a:p>
          <a:p>
            <a:pPr marL="800100" lvl="1" indent="-192087" defTabSz="1217612">
              <a:buSzPct val="100000"/>
              <a:buFont typeface="Arial"/>
              <a:buChar char="•"/>
              <a:defRPr sz="3600"/>
            </a:pPr>
            <a:endParaRPr/>
          </a:p>
          <a:p>
            <a:pPr marL="342900" indent="-342900" defTabSz="1217612">
              <a:buSzPct val="100000"/>
              <a:buFont typeface="Arial"/>
              <a:buChar char="•"/>
              <a:defRPr sz="3600"/>
            </a:pPr>
            <a:endParaRPr/>
          </a:p>
        </p:txBody>
      </p:sp>
      <p:pic>
        <p:nvPicPr>
          <p:cNvPr id="71" name="IMG957403 (2).jpeg" descr="C:\Users\troutmam\Desktop\IMG957403 (2).jpg"/>
          <p:cNvPicPr>
            <a:picLocks noChangeAspect="1"/>
          </p:cNvPicPr>
          <p:nvPr/>
        </p:nvPicPr>
        <p:blipFill>
          <a:blip r:embed="rId3">
            <a:extLst/>
          </a:blip>
          <a:srcRect l="13749" r="11041"/>
          <a:stretch>
            <a:fillRect/>
          </a:stretch>
        </p:blipFill>
        <p:spPr>
          <a:xfrm>
            <a:off x="1095375" y="1295400"/>
            <a:ext cx="3438526" cy="4222750"/>
          </a:xfrm>
          <a:prstGeom prst="rect">
            <a:avLst/>
          </a:prstGeom>
          <a:ln w="12700">
            <a:miter lim="400000"/>
          </a:ln>
        </p:spPr>
      </p:pic>
      <p:sp>
        <p:nvSpPr>
          <p:cNvPr id="72" name="Shape 72"/>
          <p:cNvSpPr>
            <a:spLocks noGrp="1"/>
          </p:cNvSpPr>
          <p:nvPr>
            <p:ph type="body" idx="4294967295"/>
          </p:nvPr>
        </p:nvSpPr>
        <p:spPr>
          <a:xfrm>
            <a:off x="609600" y="1600200"/>
            <a:ext cx="10972800" cy="4525963"/>
          </a:xfrm>
          <a:prstGeom prst="rect">
            <a:avLst/>
          </a:prstGeom>
        </p:spPr>
        <p:txBody>
          <a:bodyPr>
            <a:normAutofit/>
          </a:bodyPr>
          <a:lstStyle/>
          <a:p>
            <a:pPr>
              <a:buChar char="•"/>
            </a:pPr>
            <a:endParaRPr/>
          </a:p>
        </p:txBody>
      </p:sp>
      <p:sp>
        <p:nvSpPr>
          <p:cNvPr id="73" name="Shape 73"/>
          <p:cNvSpPr/>
          <p:nvPr/>
        </p:nvSpPr>
        <p:spPr>
          <a:xfrm>
            <a:off x="1648581" y="5666104"/>
            <a:ext cx="2885319"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smtClean="0"/>
              <a:t>Sam</a:t>
            </a:r>
            <a:r>
              <a:rPr lang="en-US" sz="1800" dirty="0" smtClean="0"/>
              <a:t>, </a:t>
            </a:r>
            <a:r>
              <a:rPr sz="1800" dirty="0" err="1" smtClean="0"/>
              <a:t>Cardionics</a:t>
            </a:r>
            <a:r>
              <a:rPr lang="en-US" sz="1800" dirty="0"/>
              <a:t> </a:t>
            </a:r>
            <a:r>
              <a:rPr sz="1800" dirty="0" smtClean="0"/>
              <a:t>904015</a:t>
            </a:r>
            <a:endParaRPr sz="1800"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593725" y="-1"/>
            <a:ext cx="10972800" cy="1143002"/>
          </a:xfrm>
          <a:prstGeom prst="rect">
            <a:avLst/>
          </a:prstGeom>
        </p:spPr>
        <p:txBody>
          <a:bodyPr>
            <a:normAutofit/>
          </a:bodyPr>
          <a:lstStyle/>
          <a:p>
            <a:r>
              <a:t>Pulmonary Module</a:t>
            </a:r>
          </a:p>
        </p:txBody>
      </p:sp>
      <p:pic>
        <p:nvPicPr>
          <p:cNvPr id="78" name="image.jpeg"/>
          <p:cNvPicPr>
            <a:picLocks noChangeAspect="1"/>
          </p:cNvPicPr>
          <p:nvPr/>
        </p:nvPicPr>
        <p:blipFill>
          <a:blip r:embed="rId2">
            <a:extLst/>
          </a:blip>
          <a:srcRect l="819" t="15612" r="4896" b="6864"/>
          <a:stretch>
            <a:fillRect/>
          </a:stretch>
        </p:blipFill>
        <p:spPr>
          <a:xfrm>
            <a:off x="161924" y="1143000"/>
            <a:ext cx="4108451" cy="4503738"/>
          </a:xfrm>
          <a:prstGeom prst="rect">
            <a:avLst/>
          </a:prstGeom>
          <a:ln w="12700">
            <a:miter lim="400000"/>
          </a:ln>
        </p:spPr>
      </p:pic>
      <p:pic>
        <p:nvPicPr>
          <p:cNvPr id="79" name="image.jpeg"/>
          <p:cNvPicPr>
            <a:picLocks noChangeAspect="1"/>
          </p:cNvPicPr>
          <p:nvPr/>
        </p:nvPicPr>
        <p:blipFill>
          <a:blip r:embed="rId3">
            <a:extLst/>
          </a:blip>
          <a:srcRect l="27632" t="25877" r="18948" b="13421"/>
          <a:stretch>
            <a:fillRect/>
          </a:stretch>
        </p:blipFill>
        <p:spPr>
          <a:xfrm>
            <a:off x="4405312" y="1966912"/>
            <a:ext cx="3349626" cy="2855914"/>
          </a:xfrm>
          <a:prstGeom prst="rect">
            <a:avLst/>
          </a:prstGeom>
          <a:ln w="12700">
            <a:miter lim="400000"/>
          </a:ln>
        </p:spPr>
      </p:pic>
      <p:pic>
        <p:nvPicPr>
          <p:cNvPr id="80" name="image.jpeg"/>
          <p:cNvPicPr>
            <a:picLocks noChangeAspect="1"/>
          </p:cNvPicPr>
          <p:nvPr/>
        </p:nvPicPr>
        <p:blipFill>
          <a:blip r:embed="rId4">
            <a:extLst/>
          </a:blip>
          <a:srcRect t="5366" r="3950" b="9977"/>
          <a:stretch>
            <a:fillRect/>
          </a:stretch>
        </p:blipFill>
        <p:spPr>
          <a:xfrm>
            <a:off x="7907337" y="1142999"/>
            <a:ext cx="4229101" cy="524192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idx="4294967295"/>
          </p:nvPr>
        </p:nvSpPr>
        <p:spPr>
          <a:xfrm>
            <a:off x="496887" y="0"/>
            <a:ext cx="10972801" cy="831850"/>
          </a:xfrm>
          <a:prstGeom prst="rect">
            <a:avLst/>
          </a:prstGeom>
        </p:spPr>
        <p:txBody>
          <a:bodyPr>
            <a:normAutofit fontScale="90000"/>
          </a:bodyPr>
          <a:lstStyle>
            <a:lvl1pPr defTabSz="1205436">
              <a:defRPr sz="4950"/>
            </a:lvl1pPr>
          </a:lstStyle>
          <a:p>
            <a:r>
              <a:t>Gastroenterology Module</a:t>
            </a:r>
          </a:p>
        </p:txBody>
      </p:sp>
      <p:sp>
        <p:nvSpPr>
          <p:cNvPr id="83" name="Shape 83"/>
          <p:cNvSpPr>
            <a:spLocks noGrp="1"/>
          </p:cNvSpPr>
          <p:nvPr>
            <p:ph type="body" idx="4294967295"/>
          </p:nvPr>
        </p:nvSpPr>
        <p:spPr>
          <a:xfrm>
            <a:off x="955241" y="691428"/>
            <a:ext cx="11471276" cy="4525963"/>
          </a:xfrm>
          <a:prstGeom prst="rect">
            <a:avLst/>
          </a:prstGeom>
        </p:spPr>
        <p:txBody>
          <a:bodyPr>
            <a:noAutofit/>
          </a:bodyPr>
          <a:lstStyle/>
          <a:p>
            <a:pPr marL="0" indent="0" defTabSz="1022794">
              <a:spcBef>
                <a:spcPts val="0"/>
              </a:spcBef>
              <a:buSzTx/>
              <a:buNone/>
              <a:defRPr sz="2016" b="1"/>
            </a:pPr>
            <a:r>
              <a:rPr sz="2400" dirty="0"/>
              <a:t>Learning Objectives</a:t>
            </a:r>
          </a:p>
          <a:p>
            <a:pPr marL="0" indent="0" defTabSz="1022794">
              <a:spcBef>
                <a:spcPts val="0"/>
              </a:spcBef>
              <a:buSzTx/>
              <a:buNone/>
              <a:defRPr sz="2016"/>
            </a:pPr>
            <a:r>
              <a:rPr sz="2200" dirty="0"/>
              <a:t>• Review and refine abdominal examination skills.</a:t>
            </a:r>
          </a:p>
          <a:p>
            <a:pPr marL="0" indent="0" defTabSz="1022794">
              <a:spcBef>
                <a:spcPts val="0"/>
              </a:spcBef>
              <a:buSzTx/>
              <a:buNone/>
              <a:defRPr sz="2016"/>
            </a:pPr>
            <a:r>
              <a:rPr sz="2200" dirty="0"/>
              <a:t>• Auscultate and distinguish between abnormal abdominal sounds.</a:t>
            </a:r>
          </a:p>
          <a:p>
            <a:pPr marL="0" indent="0" defTabSz="1022794">
              <a:spcBef>
                <a:spcPts val="0"/>
              </a:spcBef>
              <a:buSzTx/>
              <a:buNone/>
              <a:defRPr sz="2016"/>
            </a:pPr>
            <a:r>
              <a:rPr sz="2200" dirty="0"/>
              <a:t>• Write appropriate physical exam findings. </a:t>
            </a:r>
          </a:p>
          <a:p>
            <a:pPr marL="0" indent="0" defTabSz="1022794">
              <a:spcBef>
                <a:spcPts val="0"/>
              </a:spcBef>
              <a:buSzTx/>
              <a:buNone/>
              <a:defRPr sz="2016"/>
            </a:pPr>
            <a:r>
              <a:rPr sz="2200" dirty="0"/>
              <a:t>• Practice and refine your skills with your colleagues outside of lab time.</a:t>
            </a:r>
          </a:p>
          <a:p>
            <a:pPr marL="0" indent="0" defTabSz="1022794">
              <a:spcBef>
                <a:spcPts val="0"/>
              </a:spcBef>
              <a:buSzTx/>
              <a:buNone/>
              <a:defRPr sz="2016" b="1"/>
            </a:pPr>
            <a:r>
              <a:rPr sz="2400" dirty="0"/>
              <a:t>Skills to Learn:</a:t>
            </a:r>
          </a:p>
          <a:p>
            <a:pPr marL="0" indent="0" defTabSz="1022794">
              <a:spcBef>
                <a:spcPts val="0"/>
              </a:spcBef>
              <a:buSzTx/>
              <a:buNone/>
              <a:defRPr sz="2016"/>
            </a:pPr>
            <a:r>
              <a:rPr sz="2400" dirty="0"/>
              <a:t>I.  Abdominal Exam</a:t>
            </a:r>
          </a:p>
          <a:p>
            <a:pPr marL="0" indent="0" defTabSz="1022794">
              <a:spcBef>
                <a:spcPts val="0"/>
              </a:spcBef>
              <a:buSzTx/>
              <a:buNone/>
              <a:defRPr sz="2016"/>
            </a:pPr>
            <a:r>
              <a:rPr sz="2200" dirty="0"/>
              <a:t>      a. Inspection   b. Auscultation   c. Percussion   d. Palpation</a:t>
            </a:r>
          </a:p>
          <a:p>
            <a:pPr marL="0" indent="0" defTabSz="1022794">
              <a:spcBef>
                <a:spcPts val="0"/>
              </a:spcBef>
              <a:buSzTx/>
              <a:buNone/>
              <a:defRPr sz="2016"/>
            </a:pPr>
            <a:r>
              <a:rPr sz="2400" dirty="0"/>
              <a:t>II. Special Tests</a:t>
            </a:r>
          </a:p>
          <a:p>
            <a:pPr marL="0" indent="0" defTabSz="1022794">
              <a:spcBef>
                <a:spcPts val="0"/>
              </a:spcBef>
              <a:buSzTx/>
              <a:buNone/>
              <a:defRPr sz="2016"/>
            </a:pPr>
            <a:r>
              <a:rPr sz="2200" dirty="0"/>
              <a:t>      a. Ascites</a:t>
            </a:r>
          </a:p>
          <a:p>
            <a:pPr marL="0" indent="0" defTabSz="1022794">
              <a:spcBef>
                <a:spcPts val="0"/>
              </a:spcBef>
              <a:buSzTx/>
              <a:buNone/>
              <a:defRPr sz="2016"/>
            </a:pPr>
            <a:r>
              <a:rPr sz="2200" dirty="0"/>
              <a:t>           </a:t>
            </a:r>
            <a:r>
              <a:rPr sz="2200" dirty="0" err="1"/>
              <a:t>i</a:t>
            </a:r>
            <a:r>
              <a:rPr sz="2200" dirty="0"/>
              <a:t>. Shifting dullness  ii. Fluid wave iii. Whispered </a:t>
            </a:r>
            <a:r>
              <a:rPr sz="2200" dirty="0" err="1"/>
              <a:t>Pectoriloquy</a:t>
            </a:r>
            <a:r>
              <a:rPr sz="2200" dirty="0"/>
              <a:t>  iv. </a:t>
            </a:r>
            <a:r>
              <a:rPr sz="2200" dirty="0" err="1"/>
              <a:t>Egophony</a:t>
            </a:r>
            <a:endParaRPr sz="2200" dirty="0"/>
          </a:p>
          <a:p>
            <a:pPr marL="0" indent="0" defTabSz="1022794">
              <a:spcBef>
                <a:spcPts val="0"/>
              </a:spcBef>
              <a:buSzTx/>
              <a:buNone/>
              <a:defRPr sz="2016"/>
            </a:pPr>
            <a:r>
              <a:rPr sz="2200" dirty="0"/>
              <a:t>      b. Murphy’s sign  c. Lloyd’s sign  d. Rebound tenderness</a:t>
            </a:r>
          </a:p>
          <a:p>
            <a:pPr marL="0" indent="0" defTabSz="1022794">
              <a:spcBef>
                <a:spcPts val="0"/>
              </a:spcBef>
              <a:buSzTx/>
              <a:buNone/>
              <a:defRPr sz="2016"/>
            </a:pPr>
            <a:r>
              <a:rPr sz="2200" dirty="0"/>
              <a:t>      e.  Appendicitis</a:t>
            </a:r>
          </a:p>
          <a:p>
            <a:pPr marL="0" indent="0" defTabSz="1022794">
              <a:spcBef>
                <a:spcPts val="0"/>
              </a:spcBef>
              <a:buSzTx/>
              <a:buNone/>
              <a:defRPr sz="2016"/>
            </a:pPr>
            <a:r>
              <a:rPr sz="2200" dirty="0"/>
              <a:t>            </a:t>
            </a:r>
            <a:r>
              <a:rPr sz="2200" dirty="0" err="1"/>
              <a:t>i</a:t>
            </a:r>
            <a:r>
              <a:rPr sz="2200" dirty="0"/>
              <a:t>. </a:t>
            </a:r>
            <a:r>
              <a:rPr sz="2200" dirty="0" err="1"/>
              <a:t>Rovsig’s</a:t>
            </a:r>
            <a:r>
              <a:rPr sz="2200" dirty="0"/>
              <a:t> sign  ii. Obturator Sign  iii. Psoas Sign</a:t>
            </a:r>
          </a:p>
          <a:p>
            <a:pPr marL="0" indent="0" defTabSz="1022794">
              <a:spcBef>
                <a:spcPts val="0"/>
              </a:spcBef>
              <a:buSzTx/>
              <a:buNone/>
              <a:defRPr sz="2016"/>
            </a:pPr>
            <a:r>
              <a:rPr sz="2400" dirty="0"/>
              <a:t>III. Osteopathic Structural Exam</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idx="4294967295"/>
          </p:nvPr>
        </p:nvSpPr>
        <p:spPr>
          <a:xfrm>
            <a:off x="0" y="-1"/>
            <a:ext cx="12192000" cy="1143002"/>
          </a:xfrm>
          <a:prstGeom prst="rect">
            <a:avLst/>
          </a:prstGeom>
        </p:spPr>
        <p:txBody>
          <a:bodyPr>
            <a:normAutofit/>
          </a:bodyPr>
          <a:lstStyle>
            <a:lvl1pPr defTabSz="1132379">
              <a:defRPr sz="5487"/>
            </a:lvl1pPr>
          </a:lstStyle>
          <a:p>
            <a:r>
              <a:t>Gastroenterology Module -- Simulators</a:t>
            </a:r>
          </a:p>
        </p:txBody>
      </p:sp>
      <p:pic>
        <p:nvPicPr>
          <p:cNvPr id="86" name="IMG957401 (2).jpeg" descr="C:\Users\troutmam\Desktop\IMG957401 (2).jpg"/>
          <p:cNvPicPr>
            <a:picLocks noChangeAspect="1"/>
          </p:cNvPicPr>
          <p:nvPr/>
        </p:nvPicPr>
        <p:blipFill>
          <a:blip r:embed="rId2">
            <a:extLst/>
          </a:blip>
          <a:srcRect l="10255" t="2091" r="22598" b="16946"/>
          <a:stretch>
            <a:fillRect/>
          </a:stretch>
        </p:blipFill>
        <p:spPr>
          <a:xfrm>
            <a:off x="246062" y="981075"/>
            <a:ext cx="4092576" cy="3700463"/>
          </a:xfrm>
          <a:prstGeom prst="rect">
            <a:avLst/>
          </a:prstGeom>
          <a:ln w="12700">
            <a:miter lim="400000"/>
          </a:ln>
        </p:spPr>
      </p:pic>
      <p:pic>
        <p:nvPicPr>
          <p:cNvPr id="87" name="image.jpeg"/>
          <p:cNvPicPr>
            <a:picLocks noChangeAspect="1"/>
          </p:cNvPicPr>
          <p:nvPr/>
        </p:nvPicPr>
        <p:blipFill>
          <a:blip r:embed="rId3">
            <a:extLst/>
          </a:blip>
          <a:srcRect l="24473" t="26228" r="17895" b="7456"/>
          <a:stretch>
            <a:fillRect/>
          </a:stretch>
        </p:blipFill>
        <p:spPr>
          <a:xfrm>
            <a:off x="3297237" y="3705225"/>
            <a:ext cx="3513138" cy="3032125"/>
          </a:xfrm>
          <a:prstGeom prst="rect">
            <a:avLst/>
          </a:prstGeom>
          <a:ln w="12700">
            <a:miter lim="400000"/>
          </a:ln>
        </p:spPr>
      </p:pic>
      <p:sp>
        <p:nvSpPr>
          <p:cNvPr id="88" name="Shape 88"/>
          <p:cNvSpPr/>
          <p:nvPr/>
        </p:nvSpPr>
        <p:spPr>
          <a:xfrm>
            <a:off x="6153150" y="982980"/>
            <a:ext cx="5599113" cy="489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defTabSz="1217612">
              <a:buSzPct val="100000"/>
              <a:buFont typeface="Arial"/>
              <a:buChar char="•"/>
              <a:defRPr sz="3600"/>
            </a:pPr>
            <a:r>
              <a:t>SAM – Pulm/GI</a:t>
            </a:r>
          </a:p>
          <a:p>
            <a:pPr marL="800100" lvl="1" indent="-192087" defTabSz="1217612">
              <a:buSzPct val="100000"/>
              <a:buFont typeface="Arial"/>
              <a:buChar char="•"/>
              <a:defRPr sz="3600"/>
            </a:pPr>
            <a:r>
              <a:t>Led by physician</a:t>
            </a:r>
          </a:p>
          <a:p>
            <a:pPr marL="800100" lvl="1" indent="-192087" defTabSz="1217612">
              <a:buSzPct val="100000"/>
              <a:buFont typeface="Arial"/>
              <a:buChar char="•"/>
              <a:defRPr sz="3600"/>
            </a:pPr>
            <a:r>
              <a:t>Students have individual headphones</a:t>
            </a:r>
          </a:p>
          <a:p>
            <a:pPr marL="800100" lvl="1" indent="-192087" defTabSz="1217612">
              <a:buSzPct val="100000"/>
              <a:buFont typeface="Arial"/>
              <a:buChar char="•"/>
              <a:defRPr sz="3600"/>
            </a:pPr>
            <a:r>
              <a:t>Pulmonary sounds change depending on placement of stethoscope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idx="4294967295"/>
          </p:nvPr>
        </p:nvSpPr>
        <p:spPr>
          <a:xfrm>
            <a:off x="609600" y="274637"/>
            <a:ext cx="10972800" cy="1143001"/>
          </a:xfrm>
          <a:prstGeom prst="rect">
            <a:avLst/>
          </a:prstGeom>
        </p:spPr>
        <p:txBody>
          <a:bodyPr>
            <a:normAutofit/>
          </a:bodyPr>
          <a:lstStyle/>
          <a:p>
            <a:r>
              <a:t>HEENT Module -- Simulators</a:t>
            </a:r>
          </a:p>
        </p:txBody>
      </p:sp>
      <p:pic>
        <p:nvPicPr>
          <p:cNvPr id="91" name="image.jpeg"/>
          <p:cNvPicPr>
            <a:picLocks noChangeAspect="1"/>
          </p:cNvPicPr>
          <p:nvPr/>
        </p:nvPicPr>
        <p:blipFill>
          <a:blip r:embed="rId2">
            <a:extLst/>
          </a:blip>
          <a:stretch>
            <a:fillRect/>
          </a:stretch>
        </p:blipFill>
        <p:spPr>
          <a:xfrm>
            <a:off x="558800" y="1239837"/>
            <a:ext cx="6188075" cy="4641851"/>
          </a:xfrm>
          <a:prstGeom prst="rect">
            <a:avLst/>
          </a:prstGeom>
          <a:ln w="12700">
            <a:miter lim="400000"/>
          </a:ln>
        </p:spPr>
      </p:pic>
      <p:pic>
        <p:nvPicPr>
          <p:cNvPr id="92" name="image.jpeg"/>
          <p:cNvPicPr>
            <a:picLocks noChangeAspect="1"/>
          </p:cNvPicPr>
          <p:nvPr/>
        </p:nvPicPr>
        <p:blipFill>
          <a:blip r:embed="rId3">
            <a:extLst/>
          </a:blip>
          <a:stretch>
            <a:fillRect/>
          </a:stretch>
        </p:blipFill>
        <p:spPr>
          <a:xfrm>
            <a:off x="7007225" y="1224756"/>
            <a:ext cx="3503613" cy="4672013"/>
          </a:xfrm>
          <a:prstGeom prst="rect">
            <a:avLst/>
          </a:prstGeom>
          <a:ln w="12700">
            <a:miter lim="400000"/>
          </a:ln>
        </p:spPr>
      </p:pic>
      <p:sp>
        <p:nvSpPr>
          <p:cNvPr id="93" name="Shape 93"/>
          <p:cNvSpPr/>
          <p:nvPr/>
        </p:nvSpPr>
        <p:spPr>
          <a:xfrm>
            <a:off x="7007225" y="5902722"/>
            <a:ext cx="3503613"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Ear Exam </a:t>
            </a:r>
            <a:r>
              <a:rPr sz="1800" dirty="0" smtClean="0"/>
              <a:t>Sim</a:t>
            </a:r>
            <a:r>
              <a:rPr lang="en-US" sz="1800" dirty="0" smtClean="0"/>
              <a:t>, </a:t>
            </a:r>
            <a:r>
              <a:rPr sz="1800" dirty="0" smtClean="0"/>
              <a:t>Life</a:t>
            </a:r>
            <a:r>
              <a:rPr lang="en-US" sz="1800" dirty="0" smtClean="0"/>
              <a:t> </a:t>
            </a:r>
            <a:r>
              <a:rPr sz="1800" dirty="0" smtClean="0"/>
              <a:t>form</a:t>
            </a:r>
            <a:r>
              <a:rPr lang="en-US" sz="1800" dirty="0" smtClean="0"/>
              <a:t> </a:t>
            </a:r>
            <a:r>
              <a:rPr sz="1800" dirty="0" smtClean="0"/>
              <a:t>LF1019U</a:t>
            </a:r>
            <a:endParaRPr sz="1800" dirty="0"/>
          </a:p>
        </p:txBody>
      </p:sp>
      <p:sp>
        <p:nvSpPr>
          <p:cNvPr id="94" name="Shape 94"/>
          <p:cNvSpPr/>
          <p:nvPr/>
        </p:nvSpPr>
        <p:spPr>
          <a:xfrm>
            <a:off x="2793097" y="5902722"/>
            <a:ext cx="3302903"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Ear Exam </a:t>
            </a:r>
            <a:r>
              <a:rPr sz="1800" dirty="0" smtClean="0"/>
              <a:t>Sim</a:t>
            </a:r>
            <a:r>
              <a:rPr lang="en-US" sz="1800" dirty="0" smtClean="0"/>
              <a:t>, </a:t>
            </a:r>
            <a:r>
              <a:rPr sz="1800" dirty="0" smtClean="0"/>
              <a:t>Kyoto Kagaku</a:t>
            </a:r>
            <a:r>
              <a:rPr lang="en-US" sz="1800" dirty="0" smtClean="0"/>
              <a:t> </a:t>
            </a:r>
            <a:r>
              <a:rPr sz="1800" dirty="0" smtClean="0"/>
              <a:t>663</a:t>
            </a:r>
            <a:endParaRPr sz="180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609600" y="274637"/>
            <a:ext cx="10972800" cy="1143001"/>
          </a:xfrm>
          <a:prstGeom prst="rect">
            <a:avLst/>
          </a:prstGeom>
        </p:spPr>
        <p:txBody>
          <a:bodyPr>
            <a:normAutofit/>
          </a:bodyPr>
          <a:lstStyle/>
          <a:p>
            <a:r>
              <a:rPr dirty="0" smtClean="0"/>
              <a:t>O</a:t>
            </a:r>
            <a:r>
              <a:rPr lang="en-US" dirty="0" smtClean="0"/>
              <a:t>phthalmology</a:t>
            </a:r>
            <a:r>
              <a:rPr dirty="0" smtClean="0"/>
              <a:t> </a:t>
            </a:r>
            <a:r>
              <a:rPr dirty="0"/>
              <a:t>Simulator</a:t>
            </a:r>
          </a:p>
        </p:txBody>
      </p:sp>
      <p:pic>
        <p:nvPicPr>
          <p:cNvPr id="97" name="image.jpeg"/>
          <p:cNvPicPr>
            <a:picLocks noChangeAspect="1"/>
          </p:cNvPicPr>
          <p:nvPr/>
        </p:nvPicPr>
        <p:blipFill>
          <a:blip r:embed="rId2">
            <a:extLst/>
          </a:blip>
          <a:srcRect t="12200" r="3863" b="23625"/>
          <a:stretch>
            <a:fillRect/>
          </a:stretch>
        </p:blipFill>
        <p:spPr>
          <a:xfrm>
            <a:off x="223837" y="1731962"/>
            <a:ext cx="7680326" cy="3744913"/>
          </a:xfrm>
          <a:prstGeom prst="rect">
            <a:avLst/>
          </a:prstGeom>
          <a:ln w="12700">
            <a:miter lim="400000"/>
          </a:ln>
        </p:spPr>
      </p:pic>
      <p:pic>
        <p:nvPicPr>
          <p:cNvPr id="98" name="image.jpeg"/>
          <p:cNvPicPr>
            <a:picLocks noChangeAspect="1"/>
          </p:cNvPicPr>
          <p:nvPr/>
        </p:nvPicPr>
        <p:blipFill>
          <a:blip r:embed="rId3">
            <a:extLst/>
          </a:blip>
          <a:srcRect l="11308" t="23326" r="14285" b="21763"/>
          <a:stretch>
            <a:fillRect/>
          </a:stretch>
        </p:blipFill>
        <p:spPr>
          <a:xfrm>
            <a:off x="8085137" y="1662112"/>
            <a:ext cx="3878263" cy="3814763"/>
          </a:xfrm>
          <a:prstGeom prst="rect">
            <a:avLst/>
          </a:prstGeom>
          <a:ln w="12700">
            <a:miter lim="400000"/>
          </a:ln>
        </p:spPr>
      </p:pic>
      <p:sp>
        <p:nvSpPr>
          <p:cNvPr id="99" name="Shape 99"/>
          <p:cNvSpPr/>
          <p:nvPr/>
        </p:nvSpPr>
        <p:spPr>
          <a:xfrm>
            <a:off x="4114799" y="5791200"/>
            <a:ext cx="4211783"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Eye Exam </a:t>
            </a:r>
            <a:r>
              <a:rPr sz="1800" dirty="0" smtClean="0"/>
              <a:t>Sim</a:t>
            </a:r>
            <a:r>
              <a:rPr lang="en-US" sz="1800" dirty="0" smtClean="0"/>
              <a:t>, </a:t>
            </a:r>
            <a:r>
              <a:rPr sz="1800" dirty="0" err="1" smtClean="0"/>
              <a:t>Kyota</a:t>
            </a:r>
            <a:r>
              <a:rPr sz="1800" dirty="0" smtClean="0"/>
              <a:t> </a:t>
            </a:r>
            <a:r>
              <a:rPr sz="1800" dirty="0" err="1" smtClean="0"/>
              <a:t>Kagakuzero</a:t>
            </a:r>
            <a:r>
              <a:rPr lang="en-US" sz="1800" dirty="0" smtClean="0"/>
              <a:t> </a:t>
            </a:r>
            <a:r>
              <a:rPr sz="1800" dirty="0" smtClean="0"/>
              <a:t>807762</a:t>
            </a:r>
            <a:endParaRPr sz="1800"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idx="4294967295"/>
          </p:nvPr>
        </p:nvSpPr>
        <p:spPr>
          <a:xfrm>
            <a:off x="609600" y="274637"/>
            <a:ext cx="10972800" cy="1143001"/>
          </a:xfrm>
          <a:prstGeom prst="rect">
            <a:avLst/>
          </a:prstGeom>
        </p:spPr>
        <p:txBody>
          <a:bodyPr>
            <a:normAutofit/>
          </a:bodyPr>
          <a:lstStyle/>
          <a:p>
            <a:r>
              <a:t>Women’s Health Module</a:t>
            </a:r>
          </a:p>
        </p:txBody>
      </p:sp>
      <p:pic>
        <p:nvPicPr>
          <p:cNvPr id="102" name="image.jpeg"/>
          <p:cNvPicPr>
            <a:picLocks noChangeAspect="1"/>
          </p:cNvPicPr>
          <p:nvPr/>
        </p:nvPicPr>
        <p:blipFill>
          <a:blip r:embed="rId2">
            <a:extLst/>
          </a:blip>
          <a:stretch>
            <a:fillRect/>
          </a:stretch>
        </p:blipFill>
        <p:spPr>
          <a:xfrm>
            <a:off x="3078162" y="1600200"/>
            <a:ext cx="6035676" cy="452596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idx="4294967295"/>
          </p:nvPr>
        </p:nvSpPr>
        <p:spPr>
          <a:xfrm>
            <a:off x="838200" y="423862"/>
            <a:ext cx="10515600" cy="1125538"/>
          </a:xfrm>
          <a:prstGeom prst="rect">
            <a:avLst/>
          </a:prstGeom>
        </p:spPr>
        <p:txBody>
          <a:bodyPr>
            <a:normAutofit/>
          </a:bodyPr>
          <a:lstStyle>
            <a:lvl1pPr>
              <a:defRPr sz="6000" b="1"/>
            </a:lvl1pPr>
          </a:lstStyle>
          <a:p>
            <a:r>
              <a:rPr lang="en-US" dirty="0" smtClean="0"/>
              <a:t>Disclosures</a:t>
            </a:r>
            <a:endParaRPr dirty="0"/>
          </a:p>
        </p:txBody>
      </p:sp>
      <p:sp>
        <p:nvSpPr>
          <p:cNvPr id="24" name="Shape 24"/>
          <p:cNvSpPr>
            <a:spLocks noGrp="1"/>
          </p:cNvSpPr>
          <p:nvPr>
            <p:ph type="body" idx="4294967295"/>
          </p:nvPr>
        </p:nvSpPr>
        <p:spPr>
          <a:xfrm>
            <a:off x="991178" y="1990437"/>
            <a:ext cx="10515600" cy="2110509"/>
          </a:xfrm>
          <a:prstGeom prst="rect">
            <a:avLst/>
          </a:prstGeom>
        </p:spPr>
        <p:txBody>
          <a:bodyPr>
            <a:normAutofit/>
          </a:bodyPr>
          <a:lstStyle/>
          <a:p>
            <a:pPr>
              <a:spcBef>
                <a:spcPts val="600"/>
              </a:spcBef>
              <a:buChar char="•"/>
              <a:defRPr sz="2800"/>
            </a:pPr>
            <a:r>
              <a:rPr lang="en-US" dirty="0" smtClean="0"/>
              <a:t>We have no disclosures</a:t>
            </a:r>
            <a:r>
              <a:rPr dirty="0" smtClean="0"/>
              <a:t>.</a:t>
            </a:r>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609600" y="274637"/>
            <a:ext cx="10972800" cy="752476"/>
          </a:xfrm>
          <a:prstGeom prst="rect">
            <a:avLst/>
          </a:prstGeom>
        </p:spPr>
        <p:txBody>
          <a:bodyPr>
            <a:normAutofit fontScale="90000"/>
          </a:bodyPr>
          <a:lstStyle>
            <a:lvl1pPr defTabSz="888857">
              <a:defRPr sz="4307"/>
            </a:lvl1pPr>
          </a:lstStyle>
          <a:p>
            <a:r>
              <a:t>Breast/Axilla Simulators</a:t>
            </a:r>
          </a:p>
        </p:txBody>
      </p:sp>
      <p:pic>
        <p:nvPicPr>
          <p:cNvPr id="105" name="image.jpeg"/>
          <p:cNvPicPr>
            <a:picLocks noChangeAspect="1"/>
          </p:cNvPicPr>
          <p:nvPr/>
        </p:nvPicPr>
        <p:blipFill>
          <a:blip r:embed="rId2">
            <a:extLst/>
          </a:blip>
          <a:stretch>
            <a:fillRect/>
          </a:stretch>
        </p:blipFill>
        <p:spPr>
          <a:xfrm>
            <a:off x="8807450" y="1152525"/>
            <a:ext cx="3176588" cy="4235450"/>
          </a:xfrm>
          <a:prstGeom prst="rect">
            <a:avLst/>
          </a:prstGeom>
          <a:ln w="12700">
            <a:miter lim="400000"/>
          </a:ln>
        </p:spPr>
      </p:pic>
      <p:pic>
        <p:nvPicPr>
          <p:cNvPr id="106" name="image.jpeg"/>
          <p:cNvPicPr>
            <a:picLocks noChangeAspect="1"/>
          </p:cNvPicPr>
          <p:nvPr/>
        </p:nvPicPr>
        <p:blipFill>
          <a:blip r:embed="rId3">
            <a:extLst/>
          </a:blip>
          <a:srcRect r="5107"/>
          <a:stretch>
            <a:fillRect/>
          </a:stretch>
        </p:blipFill>
        <p:spPr>
          <a:xfrm>
            <a:off x="8607425" y="3270250"/>
            <a:ext cx="3576638" cy="2827338"/>
          </a:xfrm>
          <a:prstGeom prst="rect">
            <a:avLst/>
          </a:prstGeom>
          <a:ln w="12700">
            <a:miter lim="400000"/>
          </a:ln>
        </p:spPr>
      </p:pic>
      <p:pic>
        <p:nvPicPr>
          <p:cNvPr id="107" name="image.jpeg"/>
          <p:cNvPicPr>
            <a:picLocks noChangeAspect="1"/>
          </p:cNvPicPr>
          <p:nvPr/>
        </p:nvPicPr>
        <p:blipFill>
          <a:blip r:embed="rId4">
            <a:extLst/>
          </a:blip>
          <a:srcRect l="7893" r="13159"/>
          <a:stretch>
            <a:fillRect/>
          </a:stretch>
        </p:blipFill>
        <p:spPr>
          <a:xfrm>
            <a:off x="4997450" y="1716087"/>
            <a:ext cx="3609976" cy="3429001"/>
          </a:xfrm>
          <a:prstGeom prst="rect">
            <a:avLst/>
          </a:prstGeom>
          <a:ln w="12700">
            <a:miter lim="400000"/>
          </a:ln>
        </p:spPr>
      </p:pic>
      <p:pic>
        <p:nvPicPr>
          <p:cNvPr id="108" name="image.jpeg"/>
          <p:cNvPicPr>
            <a:picLocks noChangeAspect="1"/>
          </p:cNvPicPr>
          <p:nvPr/>
        </p:nvPicPr>
        <p:blipFill>
          <a:blip r:embed="rId5">
            <a:extLst/>
          </a:blip>
          <a:srcRect r="7829"/>
          <a:stretch>
            <a:fillRect/>
          </a:stretch>
        </p:blipFill>
        <p:spPr>
          <a:xfrm>
            <a:off x="7937" y="1604962"/>
            <a:ext cx="4889501" cy="3978276"/>
          </a:xfrm>
          <a:prstGeom prst="rect">
            <a:avLst/>
          </a:prstGeom>
          <a:ln w="12700">
            <a:miter lim="400000"/>
          </a:ln>
        </p:spPr>
      </p:pic>
      <p:sp>
        <p:nvSpPr>
          <p:cNvPr id="109" name="Shape 109"/>
          <p:cNvSpPr/>
          <p:nvPr/>
        </p:nvSpPr>
        <p:spPr>
          <a:xfrm>
            <a:off x="1529877" y="5571479"/>
            <a:ext cx="3548378"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Breast Exam </a:t>
            </a:r>
            <a:r>
              <a:rPr sz="1800" dirty="0" smtClean="0"/>
              <a:t>Sim</a:t>
            </a:r>
            <a:r>
              <a:rPr lang="en-US" sz="1800" dirty="0" smtClean="0"/>
              <a:t>, </a:t>
            </a:r>
            <a:r>
              <a:rPr sz="1800" dirty="0" err="1" smtClean="0"/>
              <a:t>Gaumard</a:t>
            </a:r>
            <a:r>
              <a:rPr lang="en-US" sz="1800" dirty="0"/>
              <a:t> </a:t>
            </a:r>
            <a:r>
              <a:rPr sz="1800" dirty="0" smtClean="0"/>
              <a:t>S230.42</a:t>
            </a:r>
            <a:endParaRPr sz="1800" dirty="0"/>
          </a:p>
        </p:txBody>
      </p:sp>
      <p:sp>
        <p:nvSpPr>
          <p:cNvPr id="2" name="TextBox 1"/>
          <p:cNvSpPr txBox="1"/>
          <p:nvPr/>
        </p:nvSpPr>
        <p:spPr>
          <a:xfrm>
            <a:off x="5023140" y="5229714"/>
            <a:ext cx="33842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3 Size Training Breast,</a:t>
            </a:r>
            <a:r>
              <a:rPr kumimoji="0" lang="en-US" sz="1800" b="0" i="0" u="none" strike="noStrike" cap="none" spc="0" normalizeH="0" dirty="0" smtClean="0">
                <a:ln>
                  <a:noFill/>
                </a:ln>
                <a:solidFill>
                  <a:srgbClr val="000000"/>
                </a:solidFill>
                <a:effectLst/>
                <a:uFillTx/>
                <a:latin typeface="+mj-lt"/>
                <a:ea typeface="+mj-ea"/>
                <a:cs typeface="+mj-cs"/>
                <a:sym typeface="Calibri"/>
              </a:rPr>
              <a:t> Health </a:t>
            </a:r>
            <a:r>
              <a:rPr kumimoji="0" lang="en-US" sz="1800" b="0" i="0" u="none" strike="noStrike" cap="none" spc="0" normalizeH="0" dirty="0" err="1" smtClean="0">
                <a:ln>
                  <a:noFill/>
                </a:ln>
                <a:solidFill>
                  <a:srgbClr val="000000"/>
                </a:solidFill>
                <a:effectLst/>
                <a:uFillTx/>
                <a:latin typeface="+mj-lt"/>
                <a:ea typeface="+mj-ea"/>
                <a:cs typeface="+mj-cs"/>
                <a:sym typeface="Calibri"/>
              </a:rPr>
              <a:t>Edco</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Box 2"/>
          <p:cNvSpPr txBox="1"/>
          <p:nvPr/>
        </p:nvSpPr>
        <p:spPr>
          <a:xfrm>
            <a:off x="8607425" y="6097588"/>
            <a:ext cx="383723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latin typeface="+mj-lt"/>
                <a:ea typeface="+mj-ea"/>
                <a:cs typeface="+mj-cs"/>
                <a:sym typeface="Calibri"/>
              </a:rPr>
              <a:t>Tanslucent</a:t>
            </a:r>
            <a:r>
              <a:rPr kumimoji="0" lang="en-US" sz="1800" b="0" i="0" u="none" strike="noStrike" cap="none" spc="0" normalizeH="0" baseline="0" dirty="0" smtClean="0">
                <a:ln>
                  <a:noFill/>
                </a:ln>
                <a:solidFill>
                  <a:srgbClr val="000000"/>
                </a:solidFill>
                <a:effectLst/>
                <a:uFillTx/>
                <a:latin typeface="+mj-lt"/>
                <a:ea typeface="+mj-ea"/>
                <a:cs typeface="+mj-cs"/>
                <a:sym typeface="Calibri"/>
              </a:rPr>
              <a:t> BSE</a:t>
            </a:r>
            <a:r>
              <a:rPr kumimoji="0" lang="en-US" sz="1800" b="0" i="0" u="none" strike="noStrike" cap="none" spc="0" normalizeH="0" dirty="0" smtClean="0">
                <a:ln>
                  <a:noFill/>
                </a:ln>
                <a:solidFill>
                  <a:srgbClr val="000000"/>
                </a:solidFill>
                <a:effectLst/>
                <a:uFillTx/>
                <a:latin typeface="+mj-lt"/>
                <a:ea typeface="+mj-ea"/>
                <a:cs typeface="+mj-cs"/>
                <a:sym typeface="Calibri"/>
              </a:rPr>
              <a:t> Model, Armstrong Industries UMD13220</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idx="4294967295"/>
          </p:nvPr>
        </p:nvSpPr>
        <p:spPr>
          <a:xfrm>
            <a:off x="609600" y="274637"/>
            <a:ext cx="10972800" cy="479426"/>
          </a:xfrm>
          <a:prstGeom prst="rect">
            <a:avLst/>
          </a:prstGeom>
        </p:spPr>
        <p:txBody>
          <a:bodyPr>
            <a:normAutofit fontScale="90000"/>
          </a:bodyPr>
          <a:lstStyle>
            <a:lvl1pPr defTabSz="511397">
              <a:defRPr sz="2478"/>
            </a:lvl1pPr>
          </a:lstStyle>
          <a:p>
            <a:r>
              <a:t>Female Pelvic Simulators</a:t>
            </a:r>
          </a:p>
        </p:txBody>
      </p:sp>
      <p:pic>
        <p:nvPicPr>
          <p:cNvPr id="112" name="image.jpeg"/>
          <p:cNvPicPr>
            <a:picLocks noChangeAspect="1"/>
          </p:cNvPicPr>
          <p:nvPr/>
        </p:nvPicPr>
        <p:blipFill>
          <a:blip r:embed="rId2">
            <a:extLst/>
          </a:blip>
          <a:srcRect r="7339"/>
          <a:stretch>
            <a:fillRect/>
          </a:stretch>
        </p:blipFill>
        <p:spPr>
          <a:xfrm>
            <a:off x="6370637" y="1074737"/>
            <a:ext cx="5468938" cy="4425951"/>
          </a:xfrm>
          <a:prstGeom prst="rect">
            <a:avLst/>
          </a:prstGeom>
          <a:ln w="12700">
            <a:miter lim="400000"/>
          </a:ln>
        </p:spPr>
      </p:pic>
      <p:pic>
        <p:nvPicPr>
          <p:cNvPr id="113" name="image.jpeg"/>
          <p:cNvPicPr>
            <a:picLocks noChangeAspect="1"/>
          </p:cNvPicPr>
          <p:nvPr/>
        </p:nvPicPr>
        <p:blipFill>
          <a:blip r:embed="rId3">
            <a:extLst/>
          </a:blip>
          <a:srcRect l="6307" t="13946" r="7902"/>
          <a:stretch>
            <a:fillRect/>
          </a:stretch>
        </p:blipFill>
        <p:spPr>
          <a:xfrm>
            <a:off x="288925" y="1055687"/>
            <a:ext cx="5930901" cy="4462463"/>
          </a:xfrm>
          <a:prstGeom prst="rect">
            <a:avLst/>
          </a:prstGeom>
          <a:ln w="12700">
            <a:miter lim="400000"/>
          </a:ln>
        </p:spPr>
      </p:pic>
      <p:sp>
        <p:nvSpPr>
          <p:cNvPr id="114" name="Shape 114"/>
          <p:cNvSpPr/>
          <p:nvPr/>
        </p:nvSpPr>
        <p:spPr>
          <a:xfrm>
            <a:off x="4950582" y="5819775"/>
            <a:ext cx="3001927"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err="1" smtClean="0"/>
              <a:t>Gyn</a:t>
            </a:r>
            <a:r>
              <a:rPr sz="1800" dirty="0" smtClean="0"/>
              <a:t> </a:t>
            </a:r>
            <a:r>
              <a:rPr sz="1800" dirty="0"/>
              <a:t>Sim (</a:t>
            </a:r>
            <a:r>
              <a:rPr sz="1800" dirty="0" smtClean="0"/>
              <a:t>Sue)</a:t>
            </a:r>
            <a:r>
              <a:rPr lang="en-US" sz="1800" dirty="0" smtClean="0"/>
              <a:t>, </a:t>
            </a:r>
            <a:r>
              <a:rPr sz="1800" dirty="0" err="1" smtClean="0"/>
              <a:t>Gaumard</a:t>
            </a:r>
            <a:r>
              <a:rPr lang="en-US" sz="1800" dirty="0"/>
              <a:t> </a:t>
            </a:r>
            <a:r>
              <a:rPr sz="1800" dirty="0" smtClean="0"/>
              <a:t>S503</a:t>
            </a:r>
            <a:endParaRPr sz="18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idx="4294967295"/>
          </p:nvPr>
        </p:nvSpPr>
        <p:spPr>
          <a:xfrm>
            <a:off x="609600" y="274637"/>
            <a:ext cx="10972800" cy="784226"/>
          </a:xfrm>
          <a:prstGeom prst="rect">
            <a:avLst/>
          </a:prstGeom>
        </p:spPr>
        <p:txBody>
          <a:bodyPr>
            <a:normAutofit fontScale="90000"/>
          </a:bodyPr>
          <a:lstStyle>
            <a:lvl1pPr defTabSz="949737">
              <a:defRPr sz="4601"/>
            </a:lvl1pPr>
          </a:lstStyle>
          <a:p>
            <a:r>
              <a:t>Men’s Health Module</a:t>
            </a:r>
          </a:p>
        </p:txBody>
      </p:sp>
      <p:pic>
        <p:nvPicPr>
          <p:cNvPr id="117" name="image.jpeg"/>
          <p:cNvPicPr>
            <a:picLocks noChangeAspect="1"/>
          </p:cNvPicPr>
          <p:nvPr/>
        </p:nvPicPr>
        <p:blipFill>
          <a:blip r:embed="rId2">
            <a:extLst/>
          </a:blip>
          <a:srcRect l="7365" t="7792" r="14727"/>
          <a:stretch>
            <a:fillRect/>
          </a:stretch>
        </p:blipFill>
        <p:spPr>
          <a:xfrm>
            <a:off x="159922" y="1510145"/>
            <a:ext cx="4255351" cy="3777818"/>
          </a:xfrm>
          <a:prstGeom prst="rect">
            <a:avLst/>
          </a:prstGeom>
          <a:ln w="12700">
            <a:miter lim="400000"/>
          </a:ln>
        </p:spPr>
      </p:pic>
      <p:sp>
        <p:nvSpPr>
          <p:cNvPr id="119" name="Shape 119"/>
          <p:cNvSpPr/>
          <p:nvPr/>
        </p:nvSpPr>
        <p:spPr>
          <a:xfrm>
            <a:off x="4585308" y="5708073"/>
            <a:ext cx="4766510"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Male Care Sim (</a:t>
            </a:r>
            <a:r>
              <a:rPr sz="1800" dirty="0" smtClean="0"/>
              <a:t>Zack)</a:t>
            </a:r>
            <a:r>
              <a:rPr lang="en-US" sz="1800" dirty="0" smtClean="0"/>
              <a:t>, </a:t>
            </a:r>
            <a:r>
              <a:rPr sz="1800" dirty="0" err="1" smtClean="0"/>
              <a:t>GaumardS</a:t>
            </a:r>
            <a:r>
              <a:rPr lang="en-US" sz="1800" dirty="0"/>
              <a:t> </a:t>
            </a:r>
            <a:r>
              <a:rPr sz="1800" dirty="0" smtClean="0"/>
              <a:t>230.11 </a:t>
            </a:r>
            <a:r>
              <a:rPr lang="en-US" sz="1800" dirty="0" smtClean="0"/>
              <a:t>ZACK</a:t>
            </a:r>
            <a:endParaRPr sz="1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359" r="7417"/>
          <a:stretch/>
        </p:blipFill>
        <p:spPr>
          <a:xfrm>
            <a:off x="8670984" y="1492827"/>
            <a:ext cx="3490437" cy="389413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30107"/>
          <a:stretch/>
        </p:blipFill>
        <p:spPr>
          <a:xfrm rot="5400000">
            <a:off x="4613378" y="1482075"/>
            <a:ext cx="3859501" cy="3915641"/>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idx="4294967295"/>
          </p:nvPr>
        </p:nvSpPr>
        <p:spPr>
          <a:xfrm>
            <a:off x="609600" y="274637"/>
            <a:ext cx="10972800" cy="892176"/>
          </a:xfrm>
          <a:prstGeom prst="rect">
            <a:avLst/>
          </a:prstGeom>
        </p:spPr>
        <p:txBody>
          <a:bodyPr>
            <a:normAutofit fontScale="90000"/>
          </a:bodyPr>
          <a:lstStyle>
            <a:lvl1pPr defTabSz="1083675">
              <a:defRPr sz="5251"/>
            </a:lvl1pPr>
          </a:lstStyle>
          <a:p>
            <a:r>
              <a:t>Cranial Simulators</a:t>
            </a:r>
          </a:p>
        </p:txBody>
      </p:sp>
      <p:sp>
        <p:nvSpPr>
          <p:cNvPr id="122" name="Shape 122"/>
          <p:cNvSpPr>
            <a:spLocks noGrp="1"/>
          </p:cNvSpPr>
          <p:nvPr>
            <p:ph type="body" idx="4294967295"/>
          </p:nvPr>
        </p:nvSpPr>
        <p:spPr>
          <a:xfrm>
            <a:off x="609600" y="1600200"/>
            <a:ext cx="10972800" cy="4525963"/>
          </a:xfrm>
          <a:prstGeom prst="rect">
            <a:avLst/>
          </a:prstGeom>
        </p:spPr>
        <p:txBody>
          <a:bodyPr>
            <a:normAutofit/>
          </a:bodyPr>
          <a:lstStyle/>
          <a:p>
            <a:endParaRPr/>
          </a:p>
        </p:txBody>
      </p:sp>
      <p:pic>
        <p:nvPicPr>
          <p:cNvPr id="123" name="image.jpeg"/>
          <p:cNvPicPr>
            <a:picLocks noChangeAspect="1"/>
          </p:cNvPicPr>
          <p:nvPr/>
        </p:nvPicPr>
        <p:blipFill>
          <a:blip r:embed="rId2">
            <a:extLst/>
          </a:blip>
          <a:srcRect l="6776" t="8488" r="1400" b="7398"/>
          <a:stretch>
            <a:fillRect/>
          </a:stretch>
        </p:blipFill>
        <p:spPr>
          <a:xfrm>
            <a:off x="2390775" y="1166812"/>
            <a:ext cx="7218363" cy="4959351"/>
          </a:xfrm>
          <a:prstGeom prst="rect">
            <a:avLst/>
          </a:prstGeom>
          <a:ln w="12700">
            <a:miter lim="400000"/>
          </a:ln>
        </p:spPr>
      </p:pic>
      <p:sp>
        <p:nvSpPr>
          <p:cNvPr id="124" name="Shape 124"/>
          <p:cNvSpPr/>
          <p:nvPr/>
        </p:nvSpPr>
        <p:spPr>
          <a:xfrm>
            <a:off x="4999830" y="6190218"/>
            <a:ext cx="3271333"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Bone Clones (</a:t>
            </a:r>
            <a:r>
              <a:rPr sz="1800" dirty="0" smtClean="0"/>
              <a:t>Skull)</a:t>
            </a:r>
            <a:r>
              <a:rPr lang="en-US" sz="1800" dirty="0" smtClean="0"/>
              <a:t>, </a:t>
            </a:r>
            <a:r>
              <a:rPr sz="1800" dirty="0" err="1" smtClean="0"/>
              <a:t>Erler</a:t>
            </a:r>
            <a:r>
              <a:rPr sz="1800" dirty="0" smtClean="0"/>
              <a:t> </a:t>
            </a:r>
            <a:r>
              <a:rPr sz="1800" dirty="0"/>
              <a:t>Zimmer</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idx="4294967295"/>
          </p:nvPr>
        </p:nvSpPr>
        <p:spPr>
          <a:xfrm>
            <a:off x="657225" y="274637"/>
            <a:ext cx="10972800" cy="592138"/>
          </a:xfrm>
          <a:prstGeom prst="rect">
            <a:avLst/>
          </a:prstGeom>
        </p:spPr>
        <p:txBody>
          <a:bodyPr>
            <a:normAutofit fontScale="90000"/>
          </a:bodyPr>
          <a:lstStyle>
            <a:lvl1pPr defTabSz="681862">
              <a:defRPr sz="3304"/>
            </a:lvl1pPr>
          </a:lstStyle>
          <a:p>
            <a:r>
              <a:t>Phlebotomy Simulator</a:t>
            </a:r>
          </a:p>
        </p:txBody>
      </p:sp>
      <p:pic>
        <p:nvPicPr>
          <p:cNvPr id="127" name="image.jpeg"/>
          <p:cNvPicPr>
            <a:picLocks noChangeAspect="1"/>
          </p:cNvPicPr>
          <p:nvPr/>
        </p:nvPicPr>
        <p:blipFill>
          <a:blip r:embed="rId2">
            <a:extLst/>
          </a:blip>
          <a:srcRect t="5538" b="6747"/>
          <a:stretch>
            <a:fillRect/>
          </a:stretch>
        </p:blipFill>
        <p:spPr>
          <a:xfrm>
            <a:off x="409575" y="1341437"/>
            <a:ext cx="6456363" cy="4246564"/>
          </a:xfrm>
          <a:prstGeom prst="rect">
            <a:avLst/>
          </a:prstGeom>
          <a:ln w="12700">
            <a:miter lim="400000"/>
          </a:ln>
        </p:spPr>
      </p:pic>
      <p:pic>
        <p:nvPicPr>
          <p:cNvPr id="128" name="image.jpeg"/>
          <p:cNvPicPr>
            <a:picLocks noChangeAspect="1"/>
          </p:cNvPicPr>
          <p:nvPr/>
        </p:nvPicPr>
        <p:blipFill>
          <a:blip r:embed="rId3">
            <a:extLst/>
          </a:blip>
          <a:srcRect l="21423" r="6120"/>
          <a:stretch>
            <a:fillRect/>
          </a:stretch>
        </p:blipFill>
        <p:spPr>
          <a:xfrm>
            <a:off x="7443787" y="985837"/>
            <a:ext cx="3127376" cy="5756276"/>
          </a:xfrm>
          <a:prstGeom prst="rect">
            <a:avLst/>
          </a:prstGeom>
          <a:ln w="12700">
            <a:miter lim="400000"/>
          </a:ln>
        </p:spPr>
      </p:pic>
      <p:sp>
        <p:nvSpPr>
          <p:cNvPr id="129" name="Shape 129"/>
          <p:cNvSpPr/>
          <p:nvPr/>
        </p:nvSpPr>
        <p:spPr>
          <a:xfrm>
            <a:off x="2167199" y="5758179"/>
            <a:ext cx="5009456"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defTabSz="457200">
              <a:defRPr sz="1100"/>
            </a:lvl1pPr>
          </a:lstStyle>
          <a:p>
            <a:r>
              <a:rPr sz="1800" dirty="0"/>
              <a:t>Pt Right Training </a:t>
            </a:r>
            <a:r>
              <a:rPr sz="1800" dirty="0" smtClean="0"/>
              <a:t>Arm</a:t>
            </a:r>
            <a:r>
              <a:rPr lang="en-US" sz="1800" dirty="0" smtClean="0"/>
              <a:t>, </a:t>
            </a:r>
            <a:r>
              <a:rPr sz="1800" dirty="0" err="1" smtClean="0"/>
              <a:t>Gaumard</a:t>
            </a:r>
            <a:r>
              <a:rPr lang="en-US" sz="1800" dirty="0"/>
              <a:t> </a:t>
            </a:r>
            <a:r>
              <a:rPr sz="1800" dirty="0" smtClean="0"/>
              <a:t>S402.100R.M</a:t>
            </a:r>
            <a:endParaRPr sz="1800"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609600" y="274637"/>
            <a:ext cx="10972800" cy="1143001"/>
          </a:xfrm>
          <a:prstGeom prst="rect">
            <a:avLst/>
          </a:prstGeom>
        </p:spPr>
        <p:txBody>
          <a:bodyPr>
            <a:normAutofit/>
          </a:bodyPr>
          <a:lstStyle/>
          <a:p>
            <a:r>
              <a:t>Simulation Lab</a:t>
            </a:r>
          </a:p>
        </p:txBody>
      </p:sp>
      <p:sp>
        <p:nvSpPr>
          <p:cNvPr id="132" name="Shape 132"/>
          <p:cNvSpPr>
            <a:spLocks noGrp="1"/>
          </p:cNvSpPr>
          <p:nvPr>
            <p:ph type="body" idx="4294967295"/>
          </p:nvPr>
        </p:nvSpPr>
        <p:spPr>
          <a:xfrm>
            <a:off x="609600" y="1600200"/>
            <a:ext cx="10972800" cy="4525963"/>
          </a:xfrm>
          <a:prstGeom prst="rect">
            <a:avLst/>
          </a:prstGeom>
        </p:spPr>
        <p:txBody>
          <a:bodyPr>
            <a:normAutofit/>
          </a:bodyPr>
          <a:lstStyle>
            <a:lvl1pPr>
              <a:buChar char="•"/>
            </a:lvl1pPr>
          </a:lstStyle>
          <a:p>
            <a:endParaRPr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30" t="54963" r="30769" b="24305"/>
          <a:stretch/>
        </p:blipFill>
        <p:spPr>
          <a:xfrm>
            <a:off x="269630" y="1417638"/>
            <a:ext cx="11652739" cy="3881193"/>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idx="4294967295"/>
          </p:nvPr>
        </p:nvSpPr>
        <p:spPr>
          <a:xfrm>
            <a:off x="601661" y="236535"/>
            <a:ext cx="10972801" cy="1143002"/>
          </a:xfrm>
          <a:prstGeom prst="rect">
            <a:avLst/>
          </a:prstGeom>
        </p:spPr>
        <p:txBody>
          <a:bodyPr>
            <a:normAutofit/>
          </a:bodyPr>
          <a:lstStyle>
            <a:lvl1pPr>
              <a:defRPr b="1"/>
            </a:lvl1pPr>
          </a:lstStyle>
          <a:p>
            <a:r>
              <a:rPr dirty="0"/>
              <a:t>References</a:t>
            </a:r>
          </a:p>
        </p:txBody>
      </p:sp>
      <p:sp>
        <p:nvSpPr>
          <p:cNvPr id="135" name="Shape 135"/>
          <p:cNvSpPr>
            <a:spLocks noGrp="1"/>
          </p:cNvSpPr>
          <p:nvPr>
            <p:ph type="body" idx="4294967295"/>
          </p:nvPr>
        </p:nvSpPr>
        <p:spPr>
          <a:xfrm>
            <a:off x="374648" y="1615064"/>
            <a:ext cx="11426826" cy="5478463"/>
          </a:xfrm>
          <a:prstGeom prst="rect">
            <a:avLst/>
          </a:prstGeom>
        </p:spPr>
        <p:txBody>
          <a:bodyPr>
            <a:normAutofit/>
          </a:bodyPr>
          <a:lstStyle/>
          <a:p>
            <a:pPr marL="0" indent="0">
              <a:lnSpc>
                <a:spcPct val="80000"/>
              </a:lnSpc>
              <a:spcBef>
                <a:spcPts val="400"/>
              </a:spcBef>
              <a:buSzTx/>
              <a:buNone/>
              <a:defRPr sz="1900"/>
            </a:pPr>
            <a:r>
              <a:rPr dirty="0"/>
              <a:t>1. He-</a:t>
            </a:r>
            <a:r>
              <a:rPr dirty="0" err="1"/>
              <a:t>Ya</a:t>
            </a:r>
            <a:r>
              <a:rPr dirty="0"/>
              <a:t> Ren, </a:t>
            </a:r>
            <a:r>
              <a:rPr dirty="0" err="1"/>
              <a:t>zhi</a:t>
            </a:r>
            <a:r>
              <a:rPr dirty="0"/>
              <a:t>-Jing Sun, Lan Zhu, Jing-He Land, Hui Pan and Xia Wu. “A Curriculum Using Simulation Models to  </a:t>
            </a:r>
          </a:p>
          <a:p>
            <a:pPr marL="0" indent="0">
              <a:lnSpc>
                <a:spcPct val="80000"/>
              </a:lnSpc>
              <a:spcBef>
                <a:spcPts val="400"/>
              </a:spcBef>
              <a:buSzTx/>
              <a:buNone/>
              <a:defRPr sz="1900"/>
            </a:pPr>
            <a:r>
              <a:rPr dirty="0"/>
              <a:t>     Teach Gynecology and Obstetrics o Trainees”.  China Medical Journal. April 20, 2017; 130(8)L 997-1000.</a:t>
            </a:r>
          </a:p>
          <a:p>
            <a:pPr marL="0" indent="0">
              <a:lnSpc>
                <a:spcPct val="80000"/>
              </a:lnSpc>
              <a:buChar char="•"/>
              <a:defRPr sz="1900"/>
            </a:pPr>
            <a:endParaRPr dirty="0"/>
          </a:p>
          <a:p>
            <a:pPr marL="0" indent="0">
              <a:lnSpc>
                <a:spcPct val="80000"/>
              </a:lnSpc>
              <a:spcBef>
                <a:spcPts val="400"/>
              </a:spcBef>
              <a:buSzTx/>
              <a:buNone/>
              <a:defRPr sz="1900"/>
            </a:pPr>
            <a:r>
              <a:rPr dirty="0"/>
              <a:t>2. Fatimah Lateef.  “Simulation based learning:  Just like the real thing”.  Journal of Emergency Trauma Shock.  </a:t>
            </a:r>
          </a:p>
          <a:p>
            <a:pPr marL="0" indent="0">
              <a:lnSpc>
                <a:spcPct val="80000"/>
              </a:lnSpc>
              <a:spcBef>
                <a:spcPts val="400"/>
              </a:spcBef>
              <a:buSzTx/>
              <a:buNone/>
              <a:defRPr sz="1900"/>
            </a:pPr>
            <a:r>
              <a:rPr dirty="0"/>
              <a:t>     2010 Oct-Dec; 3(4): 348-352</a:t>
            </a:r>
          </a:p>
          <a:p>
            <a:pPr marL="0" indent="0">
              <a:lnSpc>
                <a:spcPct val="80000"/>
              </a:lnSpc>
              <a:spcBef>
                <a:spcPts val="400"/>
              </a:spcBef>
              <a:buSzTx/>
              <a:buNone/>
              <a:defRPr sz="1900"/>
            </a:pPr>
            <a:r>
              <a:rPr dirty="0"/>
              <a:t> </a:t>
            </a:r>
          </a:p>
          <a:p>
            <a:pPr marL="0" indent="0">
              <a:lnSpc>
                <a:spcPct val="80000"/>
              </a:lnSpc>
              <a:buChar char="•"/>
              <a:defRPr sz="1900"/>
            </a:pPr>
            <a:endParaRPr dirty="0"/>
          </a:p>
          <a:p>
            <a:pPr marL="0" indent="0">
              <a:lnSpc>
                <a:spcPct val="80000"/>
              </a:lnSpc>
              <a:spcBef>
                <a:spcPts val="400"/>
              </a:spcBef>
              <a:buSzTx/>
              <a:buNone/>
              <a:defRPr sz="1900" i="1"/>
            </a:pPr>
            <a:r>
              <a:rPr dirty="0"/>
              <a:t>A special thank you to Sima Bennett, Kathy Roderique, and Jen Mangaro for their invaluable help in this endeavor.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idx="4294967295"/>
          </p:nvPr>
        </p:nvSpPr>
        <p:spPr>
          <a:xfrm>
            <a:off x="838200" y="423862"/>
            <a:ext cx="10515600" cy="1125538"/>
          </a:xfrm>
          <a:prstGeom prst="rect">
            <a:avLst/>
          </a:prstGeom>
        </p:spPr>
        <p:txBody>
          <a:bodyPr>
            <a:normAutofit/>
          </a:bodyPr>
          <a:lstStyle>
            <a:lvl1pPr>
              <a:defRPr sz="6000" b="1"/>
            </a:lvl1pPr>
          </a:lstStyle>
          <a:p>
            <a:r>
              <a:t>Objectives</a:t>
            </a:r>
          </a:p>
        </p:txBody>
      </p:sp>
      <p:sp>
        <p:nvSpPr>
          <p:cNvPr id="24" name="Shape 24"/>
          <p:cNvSpPr>
            <a:spLocks noGrp="1"/>
          </p:cNvSpPr>
          <p:nvPr>
            <p:ph type="body" idx="4294967295"/>
          </p:nvPr>
        </p:nvSpPr>
        <p:spPr>
          <a:xfrm>
            <a:off x="838200" y="1675678"/>
            <a:ext cx="10515600" cy="4287838"/>
          </a:xfrm>
          <a:prstGeom prst="rect">
            <a:avLst/>
          </a:prstGeom>
        </p:spPr>
        <p:txBody>
          <a:bodyPr>
            <a:normAutofit/>
          </a:bodyPr>
          <a:lstStyle/>
          <a:p>
            <a:pPr>
              <a:spcBef>
                <a:spcPts val="600"/>
              </a:spcBef>
              <a:buChar char="•"/>
              <a:defRPr sz="2800"/>
            </a:pPr>
            <a:r>
              <a:rPr dirty="0"/>
              <a:t>Demonstrate how the use of different modalities and simulators in the physical diagnosis course improves diagnostic training in our second year students.</a:t>
            </a:r>
          </a:p>
          <a:p>
            <a:pPr>
              <a:spcBef>
                <a:spcPts val="600"/>
              </a:spcBef>
              <a:buChar char="•"/>
              <a:defRPr sz="2800"/>
            </a:pPr>
            <a:r>
              <a:rPr dirty="0"/>
              <a:t>Explore how to incorporate modalities and simulators into the physical diagnosis lab.</a:t>
            </a:r>
          </a:p>
          <a:p>
            <a:pPr>
              <a:spcBef>
                <a:spcPts val="600"/>
              </a:spcBef>
              <a:buChar char="•"/>
              <a:defRPr sz="2800"/>
            </a:pPr>
            <a:r>
              <a:rPr dirty="0"/>
              <a:t>Identify novel approaches by which we can challenge our medical students, diagnostically, in the pre-clerkship years with the incorporation of these simulators and teaching modalities.</a:t>
            </a:r>
          </a:p>
        </p:txBody>
      </p:sp>
    </p:spTree>
    <p:extLst>
      <p:ext uri="{BB962C8B-B14F-4D97-AF65-F5344CB8AC3E}">
        <p14:creationId xmlns:p14="http://schemas.microsoft.com/office/powerpoint/2010/main" val="15171857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title" idx="4294967295"/>
          </p:nvPr>
        </p:nvSpPr>
        <p:spPr>
          <a:xfrm>
            <a:off x="814387" y="222250"/>
            <a:ext cx="10515601" cy="1125538"/>
          </a:xfrm>
          <a:prstGeom prst="rect">
            <a:avLst/>
          </a:prstGeom>
        </p:spPr>
        <p:txBody>
          <a:bodyPr>
            <a:normAutofit/>
          </a:bodyPr>
          <a:lstStyle>
            <a:lvl1pPr>
              <a:defRPr sz="6000" b="1"/>
            </a:lvl1pPr>
          </a:lstStyle>
          <a:p>
            <a:r>
              <a:t>Background</a:t>
            </a:r>
          </a:p>
        </p:txBody>
      </p:sp>
      <p:sp>
        <p:nvSpPr>
          <p:cNvPr id="27" name="Shape 27"/>
          <p:cNvSpPr>
            <a:spLocks noGrp="1"/>
          </p:cNvSpPr>
          <p:nvPr>
            <p:ph type="body" idx="4294967295"/>
          </p:nvPr>
        </p:nvSpPr>
        <p:spPr>
          <a:xfrm>
            <a:off x="260349" y="1482580"/>
            <a:ext cx="11623676" cy="4994276"/>
          </a:xfrm>
          <a:prstGeom prst="rect">
            <a:avLst/>
          </a:prstGeom>
        </p:spPr>
        <p:txBody>
          <a:bodyPr>
            <a:normAutofit/>
          </a:bodyPr>
          <a:lstStyle/>
          <a:p>
            <a:pPr>
              <a:spcBef>
                <a:spcPts val="500"/>
              </a:spcBef>
              <a:buChar char="•"/>
              <a:defRPr sz="2400"/>
            </a:pPr>
            <a:r>
              <a:rPr dirty="0"/>
              <a:t>Traditionally, the first and second years of medical school are completed in the classroom via lectures.  </a:t>
            </a:r>
          </a:p>
          <a:p>
            <a:pPr>
              <a:spcBef>
                <a:spcPts val="500"/>
              </a:spcBef>
              <a:buChar char="•"/>
              <a:defRPr sz="2400"/>
            </a:pPr>
            <a:r>
              <a:rPr dirty="0"/>
              <a:t>Our second year students are provided with comprehensive didactics on pathology of organ systems and how to conduct a physical exam.</a:t>
            </a:r>
          </a:p>
          <a:p>
            <a:pPr>
              <a:spcBef>
                <a:spcPts val="500"/>
              </a:spcBef>
              <a:buChar char="•"/>
              <a:defRPr sz="2400"/>
            </a:pPr>
            <a:r>
              <a:rPr dirty="0"/>
              <a:t>Much of clinical learning occurs during the third and fourth year of medical school. </a:t>
            </a:r>
          </a:p>
          <a:p>
            <a:pPr>
              <a:spcBef>
                <a:spcPts val="500"/>
              </a:spcBef>
              <a:buChar char="•"/>
              <a:defRPr sz="2400"/>
            </a:pPr>
            <a:r>
              <a:rPr dirty="0"/>
              <a:t>The challenge becomes preparing the second year students for that transition into the third year, where they are comfortable interacting with patients and performing an accurate physical exam at the same time.  </a:t>
            </a:r>
          </a:p>
          <a:p>
            <a:pPr>
              <a:spcBef>
                <a:spcPts val="500"/>
              </a:spcBef>
              <a:buChar char="•"/>
              <a:defRPr sz="2400"/>
            </a:pPr>
            <a:r>
              <a:rPr dirty="0"/>
              <a:t>We were challenged to develop a system that would accurately teach these physical diagnostic skills and transfer them to a real life clinical environment and situation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814387" y="222250"/>
            <a:ext cx="10515601" cy="1125538"/>
          </a:xfrm>
          <a:prstGeom prst="rect">
            <a:avLst/>
          </a:prstGeom>
        </p:spPr>
        <p:txBody>
          <a:bodyPr>
            <a:normAutofit/>
          </a:bodyPr>
          <a:lstStyle>
            <a:lvl1pPr>
              <a:defRPr sz="6000" b="1"/>
            </a:lvl1pPr>
          </a:lstStyle>
          <a:p>
            <a:r>
              <a:rPr dirty="0"/>
              <a:t>Background (continued)</a:t>
            </a:r>
          </a:p>
        </p:txBody>
      </p:sp>
      <p:sp>
        <p:nvSpPr>
          <p:cNvPr id="32" name="Shape 32"/>
          <p:cNvSpPr>
            <a:spLocks noGrp="1"/>
          </p:cNvSpPr>
          <p:nvPr>
            <p:ph type="body" idx="4294967295"/>
          </p:nvPr>
        </p:nvSpPr>
        <p:spPr>
          <a:xfrm>
            <a:off x="260349" y="1347788"/>
            <a:ext cx="11623676" cy="4994276"/>
          </a:xfrm>
          <a:prstGeom prst="rect">
            <a:avLst/>
          </a:prstGeom>
        </p:spPr>
        <p:txBody>
          <a:bodyPr>
            <a:normAutofit/>
          </a:bodyPr>
          <a:lstStyle/>
          <a:p>
            <a:pPr>
              <a:spcBef>
                <a:spcPts val="500"/>
              </a:spcBef>
              <a:buChar char="•"/>
              <a:defRPr sz="2400"/>
            </a:pPr>
            <a:r>
              <a:rPr dirty="0"/>
              <a:t>During the development of the second year On Doctoring course, which is responsible for teaching physical examination methods, we encountered some challenges:</a:t>
            </a:r>
          </a:p>
          <a:p>
            <a:pPr marL="989012" lvl="1" indent="-379412">
              <a:spcBef>
                <a:spcPts val="0"/>
              </a:spcBef>
              <a:defRPr sz="1800"/>
            </a:pPr>
            <a:r>
              <a:rPr dirty="0"/>
              <a:t>How do we get the students to connect the pathology they have learned in the classroom to the physical exam they are performing on a healthy real life peer?</a:t>
            </a:r>
          </a:p>
          <a:p>
            <a:pPr marL="989012" lvl="1" indent="-379412">
              <a:spcBef>
                <a:spcPts val="0"/>
              </a:spcBef>
              <a:defRPr sz="1800"/>
            </a:pPr>
            <a:r>
              <a:rPr dirty="0"/>
              <a:t>Our second year students often difficult for them to associate the pathology with the findings of their physical exam in an actual clinical setting.  </a:t>
            </a:r>
          </a:p>
          <a:p>
            <a:pPr marL="989012" lvl="1" indent="-379412">
              <a:spcBef>
                <a:spcPts val="0"/>
              </a:spcBef>
              <a:defRPr sz="1800"/>
            </a:pPr>
            <a:r>
              <a:rPr dirty="0"/>
              <a:t>Students often feel intimidated when they get into clinical situation and find that they do not maximize their clinical skills.  </a:t>
            </a:r>
          </a:p>
          <a:p>
            <a:pPr>
              <a:spcBef>
                <a:spcPts val="500"/>
              </a:spcBef>
              <a:buChar char="•"/>
              <a:defRPr sz="2400"/>
            </a:pPr>
            <a:r>
              <a:rPr dirty="0"/>
              <a:t>Students must be educated in a manner which best prepares them for an actual patient encounter and to know in which direction of the physical exam they should go with regard to chief complaint and history for the patient.  </a:t>
            </a:r>
          </a:p>
          <a:p>
            <a:pPr>
              <a:spcBef>
                <a:spcPts val="500"/>
              </a:spcBef>
              <a:buChar char="•"/>
              <a:defRPr sz="2400"/>
            </a:pPr>
            <a:r>
              <a:rPr dirty="0"/>
              <a:t>Must associate specific clinical findings with diseases in a manner that can help them formulate an appropriate assessment and plan.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idx="4294967295"/>
          </p:nvPr>
        </p:nvSpPr>
        <p:spPr>
          <a:xfrm>
            <a:off x="566737" y="203200"/>
            <a:ext cx="10515601" cy="935038"/>
          </a:xfrm>
          <a:prstGeom prst="rect">
            <a:avLst/>
          </a:prstGeom>
        </p:spPr>
        <p:txBody>
          <a:bodyPr>
            <a:normAutofit fontScale="90000"/>
          </a:bodyPr>
          <a:lstStyle>
            <a:lvl1pPr>
              <a:defRPr sz="5400" b="1"/>
            </a:lvl1pPr>
          </a:lstStyle>
          <a:p>
            <a:r>
              <a:t>Our Goal</a:t>
            </a:r>
          </a:p>
        </p:txBody>
      </p:sp>
      <p:sp>
        <p:nvSpPr>
          <p:cNvPr id="37" name="Shape 37"/>
          <p:cNvSpPr>
            <a:spLocks noGrp="1"/>
          </p:cNvSpPr>
          <p:nvPr>
            <p:ph type="body" idx="4294967295"/>
          </p:nvPr>
        </p:nvSpPr>
        <p:spPr>
          <a:xfrm>
            <a:off x="425450" y="1346200"/>
            <a:ext cx="11277600" cy="4768850"/>
          </a:xfrm>
          <a:prstGeom prst="rect">
            <a:avLst/>
          </a:prstGeom>
        </p:spPr>
        <p:txBody>
          <a:bodyPr>
            <a:normAutofit/>
          </a:bodyPr>
          <a:lstStyle/>
          <a:p>
            <a:pPr>
              <a:spcBef>
                <a:spcPts val="700"/>
              </a:spcBef>
              <a:buChar char="•"/>
              <a:defRPr sz="3200"/>
            </a:pPr>
            <a:r>
              <a:t>Utilize different modalities and simulators in order to develop a stronger physical diagnosis exam for the first and second year medical students.</a:t>
            </a:r>
          </a:p>
          <a:p>
            <a:pPr>
              <a:spcBef>
                <a:spcPts val="700"/>
              </a:spcBef>
              <a:buChar char="•"/>
              <a:defRPr sz="3200"/>
            </a:pPr>
            <a:r>
              <a:t>Use Models and Simulators to expose students to pathology early on in their medical career</a:t>
            </a:r>
          </a:p>
          <a:p>
            <a:pPr>
              <a:spcBef>
                <a:spcPts val="700"/>
              </a:spcBef>
              <a:buChar char="•"/>
              <a:defRPr sz="3200"/>
            </a:pPr>
            <a:r>
              <a:t>Allows students to maximize their physical diagnosis skills. </a:t>
            </a:r>
          </a:p>
          <a:p>
            <a:pPr>
              <a:spcBef>
                <a:spcPts val="700"/>
              </a:spcBef>
              <a:buChar char="•"/>
              <a:defRPr sz="3200"/>
            </a:pPr>
            <a:r>
              <a:t>Provide for more personalized, one-on-one feedback in real time for each student from a physician-educator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idx="4294967295"/>
          </p:nvPr>
        </p:nvSpPr>
        <p:spPr>
          <a:xfrm>
            <a:off x="530802" y="332508"/>
            <a:ext cx="10972800" cy="925513"/>
          </a:xfrm>
          <a:prstGeom prst="rect">
            <a:avLst/>
          </a:prstGeom>
        </p:spPr>
        <p:txBody>
          <a:bodyPr>
            <a:normAutofit fontScale="90000"/>
          </a:bodyPr>
          <a:lstStyle>
            <a:lvl1pPr>
              <a:defRPr sz="5300"/>
            </a:lvl1pPr>
          </a:lstStyle>
          <a:p>
            <a:r>
              <a:rPr dirty="0"/>
              <a:t>The Challenges</a:t>
            </a:r>
          </a:p>
        </p:txBody>
      </p:sp>
      <p:sp>
        <p:nvSpPr>
          <p:cNvPr id="42" name="Shape 42"/>
          <p:cNvSpPr>
            <a:spLocks noGrp="1"/>
          </p:cNvSpPr>
          <p:nvPr>
            <p:ph type="body" idx="4294967295"/>
          </p:nvPr>
        </p:nvSpPr>
        <p:spPr>
          <a:xfrm>
            <a:off x="120650" y="1547235"/>
            <a:ext cx="12071350" cy="5532438"/>
          </a:xfrm>
          <a:prstGeom prst="rect">
            <a:avLst/>
          </a:prstGeom>
        </p:spPr>
        <p:txBody>
          <a:bodyPr>
            <a:normAutofit/>
          </a:bodyPr>
          <a:lstStyle/>
          <a:p>
            <a:pPr>
              <a:lnSpc>
                <a:spcPct val="80000"/>
              </a:lnSpc>
              <a:spcBef>
                <a:spcPts val="700"/>
              </a:spcBef>
              <a:buChar char="•"/>
              <a:defRPr sz="3000"/>
            </a:pPr>
            <a:r>
              <a:rPr dirty="0"/>
              <a:t>Simulators are expensive</a:t>
            </a:r>
          </a:p>
          <a:p>
            <a:pPr>
              <a:lnSpc>
                <a:spcPct val="80000"/>
              </a:lnSpc>
              <a:spcBef>
                <a:spcPts val="700"/>
              </a:spcBef>
              <a:buChar char="•"/>
              <a:defRPr sz="3000"/>
            </a:pPr>
            <a:r>
              <a:rPr dirty="0"/>
              <a:t>How do we find the best simulators with the funding granted?</a:t>
            </a:r>
          </a:p>
          <a:p>
            <a:pPr>
              <a:lnSpc>
                <a:spcPct val="80000"/>
              </a:lnSpc>
              <a:spcBef>
                <a:spcPts val="700"/>
              </a:spcBef>
              <a:buChar char="•"/>
              <a:defRPr sz="3000"/>
            </a:pPr>
            <a:r>
              <a:rPr dirty="0"/>
              <a:t>How do we provide a small group simulator encounter with limited resources?</a:t>
            </a:r>
          </a:p>
          <a:p>
            <a:pPr>
              <a:lnSpc>
                <a:spcPct val="80000"/>
              </a:lnSpc>
              <a:spcBef>
                <a:spcPts val="700"/>
              </a:spcBef>
              <a:buChar char="•"/>
              <a:defRPr sz="3000"/>
            </a:pPr>
            <a:r>
              <a:rPr dirty="0"/>
              <a:t>How do we fit this in an already packed curriculum?</a:t>
            </a:r>
          </a:p>
          <a:p>
            <a:pPr>
              <a:lnSpc>
                <a:spcPct val="80000"/>
              </a:lnSpc>
              <a:spcBef>
                <a:spcPts val="700"/>
              </a:spcBef>
              <a:buChar char="•"/>
              <a:defRPr sz="3000"/>
            </a:pPr>
            <a:r>
              <a:rPr dirty="0"/>
              <a:t>How do we make this a worthwhile experience for the students?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609600" y="0"/>
            <a:ext cx="10972800" cy="1001713"/>
          </a:xfrm>
          <a:prstGeom prst="rect">
            <a:avLst/>
          </a:prstGeom>
        </p:spPr>
        <p:txBody>
          <a:bodyPr>
            <a:normAutofit/>
          </a:bodyPr>
          <a:lstStyle>
            <a:lvl1pPr>
              <a:defRPr sz="5300"/>
            </a:lvl1pPr>
          </a:lstStyle>
          <a:p>
            <a:r>
              <a:t>Simulators</a:t>
            </a:r>
          </a:p>
        </p:txBody>
      </p:sp>
      <p:pic>
        <p:nvPicPr>
          <p:cNvPr id="47" name="image.jpeg"/>
          <p:cNvPicPr>
            <a:picLocks noChangeAspect="1"/>
          </p:cNvPicPr>
          <p:nvPr/>
        </p:nvPicPr>
        <p:blipFill>
          <a:blip r:embed="rId3">
            <a:extLst/>
          </a:blip>
          <a:stretch>
            <a:fillRect/>
          </a:stretch>
        </p:blipFill>
        <p:spPr>
          <a:xfrm>
            <a:off x="2808287" y="1001712"/>
            <a:ext cx="6575426" cy="493077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609600" y="0"/>
            <a:ext cx="10972800" cy="716107"/>
          </a:xfrm>
          <a:prstGeom prst="rect">
            <a:avLst/>
          </a:prstGeom>
        </p:spPr>
        <p:txBody>
          <a:bodyPr>
            <a:normAutofit/>
          </a:bodyPr>
          <a:lstStyle>
            <a:lvl1pPr defTabSz="487045">
              <a:defRPr sz="2360"/>
            </a:lvl1pPr>
          </a:lstStyle>
          <a:p>
            <a:r>
              <a:rPr sz="3000" b="1" dirty="0"/>
              <a:t>Cardiology Module</a:t>
            </a:r>
          </a:p>
        </p:txBody>
      </p:sp>
      <p:sp>
        <p:nvSpPr>
          <p:cNvPr id="52" name="Shape 52"/>
          <p:cNvSpPr>
            <a:spLocks noGrp="1"/>
          </p:cNvSpPr>
          <p:nvPr>
            <p:ph type="body" idx="4294967295"/>
          </p:nvPr>
        </p:nvSpPr>
        <p:spPr>
          <a:xfrm>
            <a:off x="463548" y="591416"/>
            <a:ext cx="11728452" cy="5781676"/>
          </a:xfrm>
          <a:prstGeom prst="rect">
            <a:avLst/>
          </a:prstGeom>
        </p:spPr>
        <p:txBody>
          <a:bodyPr>
            <a:normAutofit/>
          </a:bodyPr>
          <a:lstStyle/>
          <a:p>
            <a:pPr marL="405495" indent="-405495" defTabSz="1083675">
              <a:spcBef>
                <a:spcPts val="500"/>
              </a:spcBef>
              <a:buChar char="•"/>
              <a:defRPr sz="2136" b="1"/>
            </a:pPr>
            <a:r>
              <a:rPr sz="2400" dirty="0"/>
              <a:t>Learning Objectives</a:t>
            </a:r>
          </a:p>
          <a:p>
            <a:pPr marL="405495" indent="-405495" defTabSz="1083675">
              <a:spcBef>
                <a:spcPts val="400"/>
              </a:spcBef>
              <a:buSzTx/>
              <a:buNone/>
              <a:defRPr sz="1958"/>
            </a:pPr>
            <a:r>
              <a:rPr sz="2400" dirty="0"/>
              <a:t>	</a:t>
            </a:r>
            <a:r>
              <a:rPr sz="2200" dirty="0"/>
              <a:t>• Review and refine cardiac examination skills</a:t>
            </a:r>
          </a:p>
          <a:p>
            <a:pPr marL="405495" indent="-405495" defTabSz="1083675">
              <a:spcBef>
                <a:spcPts val="400"/>
              </a:spcBef>
              <a:buSzTx/>
              <a:buNone/>
              <a:defRPr sz="1958"/>
            </a:pPr>
            <a:r>
              <a:rPr sz="2200" dirty="0"/>
              <a:t>	• Auscultate and distinguish between abnormal heart sounds.</a:t>
            </a:r>
          </a:p>
          <a:p>
            <a:pPr marL="405495" indent="-405495" defTabSz="1083675">
              <a:spcBef>
                <a:spcPts val="400"/>
              </a:spcBef>
              <a:buSzTx/>
              <a:buNone/>
              <a:defRPr sz="1958"/>
            </a:pPr>
            <a:r>
              <a:rPr sz="2200" dirty="0"/>
              <a:t>	• Practice and refine your skills with your colleagues outside of lab time</a:t>
            </a:r>
            <a:r>
              <a:rPr sz="2400" dirty="0"/>
              <a:t>.</a:t>
            </a:r>
          </a:p>
          <a:p>
            <a:pPr marL="405495" indent="-405495" defTabSz="1083675">
              <a:spcBef>
                <a:spcPts val="500"/>
              </a:spcBef>
              <a:buChar char="•"/>
              <a:defRPr sz="2136" b="1"/>
            </a:pPr>
            <a:r>
              <a:rPr sz="2400" dirty="0"/>
              <a:t>Skills to </a:t>
            </a:r>
            <a:r>
              <a:rPr sz="2400" i="1" u="sng" dirty="0"/>
              <a:t>Review:</a:t>
            </a:r>
          </a:p>
          <a:p>
            <a:pPr marL="405495" indent="-405495" defTabSz="1083675">
              <a:spcBef>
                <a:spcPts val="500"/>
              </a:spcBef>
              <a:buSzTx/>
              <a:buNone/>
              <a:defRPr sz="2136" b="1"/>
            </a:pPr>
            <a:r>
              <a:rPr sz="2400" dirty="0"/>
              <a:t>	</a:t>
            </a:r>
            <a:r>
              <a:rPr sz="2400" u="sng" dirty="0"/>
              <a:t>1) Arterial Pulse Assessment</a:t>
            </a:r>
            <a:r>
              <a:rPr sz="2400" b="0" dirty="0"/>
              <a:t>- Assess Rate and Rhythm</a:t>
            </a:r>
            <a:endParaRPr sz="2400" dirty="0"/>
          </a:p>
          <a:p>
            <a:pPr marL="405495" indent="-405495" defTabSz="1083675">
              <a:spcBef>
                <a:spcPts val="400"/>
              </a:spcBef>
              <a:buSzTx/>
              <a:buNone/>
              <a:defRPr sz="1958" b="1"/>
            </a:pPr>
            <a:r>
              <a:rPr sz="2400" dirty="0"/>
              <a:t>	</a:t>
            </a:r>
            <a:r>
              <a:rPr sz="2400" u="sng" dirty="0"/>
              <a:t>2) Carotid Pulse Assessment-</a:t>
            </a:r>
            <a:r>
              <a:rPr sz="2400" b="0" dirty="0"/>
              <a:t> Shape, Amplitude	</a:t>
            </a:r>
          </a:p>
          <a:p>
            <a:pPr marL="405495" indent="-405495" defTabSz="1083675">
              <a:spcBef>
                <a:spcPts val="400"/>
              </a:spcBef>
              <a:buSzTx/>
              <a:buNone/>
              <a:defRPr sz="1958" b="1"/>
            </a:pPr>
            <a:r>
              <a:rPr sz="2400" dirty="0"/>
              <a:t>	</a:t>
            </a:r>
            <a:r>
              <a:rPr sz="2400" u="sng" dirty="0"/>
              <a:t>3) Auscultation for Carotid Bruits</a:t>
            </a:r>
          </a:p>
          <a:p>
            <a:pPr marL="405495" indent="-405495" defTabSz="1083675">
              <a:spcBef>
                <a:spcPts val="400"/>
              </a:spcBef>
              <a:buSzTx/>
              <a:buNone/>
              <a:defRPr sz="1958" b="1"/>
            </a:pPr>
            <a:r>
              <a:rPr sz="2400" dirty="0"/>
              <a:t>	</a:t>
            </a:r>
            <a:r>
              <a:rPr sz="2400" u="sng" dirty="0"/>
              <a:t>4) Blood Pressure Assessment</a:t>
            </a:r>
          </a:p>
          <a:p>
            <a:pPr marL="405495" indent="-405495" defTabSz="1083675">
              <a:spcBef>
                <a:spcPts val="400"/>
              </a:spcBef>
              <a:buSzTx/>
              <a:buNone/>
              <a:defRPr sz="1958" b="1"/>
            </a:pPr>
            <a:r>
              <a:rPr sz="2400" dirty="0"/>
              <a:t>	</a:t>
            </a:r>
            <a:r>
              <a:rPr sz="2400" u="sng" dirty="0"/>
              <a:t>5) Assessment of Jugular Venous Pressure</a:t>
            </a:r>
            <a:r>
              <a:rPr sz="2400" b="0" dirty="0"/>
              <a:t> Vertical dist. from right atrium (&lt;9 </a:t>
            </a:r>
            <a:r>
              <a:rPr sz="2400" b="0" dirty="0" smtClean="0"/>
              <a:t>cm)</a:t>
            </a:r>
            <a:endParaRPr lang="en-US" sz="2400" b="0" dirty="0" smtClean="0"/>
          </a:p>
          <a:p>
            <a:pPr marL="405495" indent="-405495" defTabSz="1083675">
              <a:spcBef>
                <a:spcPts val="400"/>
              </a:spcBef>
              <a:buSzTx/>
              <a:buNone/>
              <a:defRPr sz="1958" b="1"/>
            </a:pPr>
            <a:r>
              <a:rPr lang="en-US" sz="2400" dirty="0"/>
              <a:t> </a:t>
            </a:r>
            <a:r>
              <a:rPr lang="en-US" sz="2400" dirty="0" smtClean="0"/>
              <a:t>     </a:t>
            </a:r>
            <a:r>
              <a:rPr sz="2400" u="sng" dirty="0" smtClean="0"/>
              <a:t>6</a:t>
            </a:r>
            <a:r>
              <a:rPr sz="2400" u="sng" dirty="0"/>
              <a:t>) Cardiac </a:t>
            </a:r>
            <a:r>
              <a:rPr sz="2400" u="sng" dirty="0" smtClean="0"/>
              <a:t>Examination</a:t>
            </a:r>
            <a:endParaRPr lang="en-US" sz="2400" u="sng" dirty="0" smtClean="0"/>
          </a:p>
          <a:p>
            <a:pPr marL="405495" indent="-405495" defTabSz="1083675">
              <a:spcBef>
                <a:spcPts val="400"/>
              </a:spcBef>
              <a:buSzTx/>
              <a:buNone/>
              <a:defRPr sz="1958" b="1"/>
            </a:pPr>
            <a:r>
              <a:rPr lang="en-US" sz="2400" dirty="0"/>
              <a:t> 	</a:t>
            </a:r>
            <a:r>
              <a:rPr lang="en-US" sz="2400" dirty="0" smtClean="0"/>
              <a:t>	</a:t>
            </a:r>
            <a:r>
              <a:rPr sz="2400" dirty="0" smtClean="0"/>
              <a:t>a</a:t>
            </a:r>
            <a:r>
              <a:rPr sz="2400" dirty="0"/>
              <a:t>. Inspection  b. Palpation</a:t>
            </a:r>
            <a:r>
              <a:rPr sz="2400" b="0" dirty="0"/>
              <a:t>  </a:t>
            </a:r>
            <a:r>
              <a:rPr sz="2400" dirty="0"/>
              <a:t>c. Percussion</a:t>
            </a:r>
            <a:r>
              <a:rPr sz="2400" b="0" dirty="0"/>
              <a:t>  </a:t>
            </a:r>
            <a:r>
              <a:rPr sz="2400" dirty="0"/>
              <a:t>d. Auscultation (normal heart sounds)</a:t>
            </a:r>
          </a:p>
          <a:p>
            <a:pPr marL="405495" indent="-405495" defTabSz="1083675">
              <a:spcBef>
                <a:spcPts val="500"/>
              </a:spcBef>
              <a:buSzTx/>
              <a:buNone/>
              <a:defRPr sz="2136" b="1"/>
            </a:pPr>
            <a:r>
              <a:rPr sz="2400" dirty="0"/>
              <a:t>	</a:t>
            </a:r>
            <a:r>
              <a:rPr sz="2400" u="sng" dirty="0"/>
              <a:t>7) Osteopathic structural assessment for Cardiovascular system</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RowanSOM%20WIDEtemplate_yellow%20curve%20bkgrnd[1]">
  <a:themeElements>
    <a:clrScheme name="RowanSOM%20WIDEtemplate_yellow%20curve%20bkgrnd[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owanSOM%20WIDEtemplate_yellow%20curve%20bkgrnd[1]">
      <a:majorFont>
        <a:latin typeface="Calibri"/>
        <a:ea typeface="Calibri"/>
        <a:cs typeface="Calibri"/>
      </a:majorFont>
      <a:minorFont>
        <a:latin typeface="Helvetica"/>
        <a:ea typeface="Helvetica"/>
        <a:cs typeface="Helvetica"/>
      </a:minorFont>
    </a:fontScheme>
    <a:fmtScheme name="RowanSOM%20WIDEtemplate_yellow%20curve%20bkgrnd[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owanSOM%20WIDEtemplate_yellow%20curve%20bkgrnd[1]">
  <a:themeElements>
    <a:clrScheme name="RowanSOM%20WIDEtemplate_yellow%20curve%20bkgrnd[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RowanSOM%20WIDEtemplate_yellow%20curve%20bkgrnd[1]">
      <a:majorFont>
        <a:latin typeface="Calibri"/>
        <a:ea typeface="Calibri"/>
        <a:cs typeface="Calibri"/>
      </a:majorFont>
      <a:minorFont>
        <a:latin typeface="Helvetica"/>
        <a:ea typeface="Helvetica"/>
        <a:cs typeface="Helvetica"/>
      </a:minorFont>
    </a:fontScheme>
    <a:fmtScheme name="RowanSOM%20WIDEtemplate_yellow%20curve%20bkgrnd[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TotalTime>
  <Words>1588</Words>
  <Application>Microsoft Office PowerPoint</Application>
  <PresentationFormat>Widescreen</PresentationFormat>
  <Paragraphs>153</Paragraphs>
  <Slides>26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RowanSOM%20WIDEtemplate_yellow%20curve%20bkgrnd[1]</vt:lpstr>
      <vt:lpstr>Incorporating the use of Models and Simulators in the Physical Diagnosis training of Second year Medical Students  Rebecca Moore, D.O. Aubrey M. Olson, D.O., M.S.Ed. Rowan University School of Osteopathic Medicine Stratford, New Jersey</vt:lpstr>
      <vt:lpstr>Disclosures</vt:lpstr>
      <vt:lpstr>Objectives</vt:lpstr>
      <vt:lpstr>Background</vt:lpstr>
      <vt:lpstr>Background (continued)</vt:lpstr>
      <vt:lpstr>Our Goal</vt:lpstr>
      <vt:lpstr>The Challenges</vt:lpstr>
      <vt:lpstr>Simulators</vt:lpstr>
      <vt:lpstr>Cardiology Module</vt:lpstr>
      <vt:lpstr>Cardiology Module -- Simulator</vt:lpstr>
      <vt:lpstr>Cardiology Module</vt:lpstr>
      <vt:lpstr>Pulmonary Module</vt:lpstr>
      <vt:lpstr>Pulmonary Module -- Simulators</vt:lpstr>
      <vt:lpstr>Pulmonary Module</vt:lpstr>
      <vt:lpstr>Gastroenterology Module</vt:lpstr>
      <vt:lpstr>Gastroenterology Module -- Simulators</vt:lpstr>
      <vt:lpstr>HEENT Module -- Simulators</vt:lpstr>
      <vt:lpstr>Ophthalmology Simulator</vt:lpstr>
      <vt:lpstr>Women’s Health Module</vt:lpstr>
      <vt:lpstr>Breast/Axilla Simulators</vt:lpstr>
      <vt:lpstr>Female Pelvic Simulators</vt:lpstr>
      <vt:lpstr>Men’s Health Module</vt:lpstr>
      <vt:lpstr>Cranial Simulators</vt:lpstr>
      <vt:lpstr>Phlebotomy Simulator</vt:lpstr>
      <vt:lpstr>Simulation Lab</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the use of Models and Simulators in the Physical Diagnosis training of Second year Medical Students  Rebecca Moore, D.O. Aubrey M. Olson, D.O., M.S.Ed. Rowan University School of Osteopathic Medicine Stratford, New Jersey</dc:title>
  <dc:creator>Olson, Aubrey Marisa</dc:creator>
  <cp:lastModifiedBy>Olson, Aubrey Marisa</cp:lastModifiedBy>
  <cp:revision>8</cp:revision>
  <dcterms:modified xsi:type="dcterms:W3CDTF">2018-02-03T03:20:17Z</dcterms:modified>
</cp:coreProperties>
</file>