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256" r:id="rId5"/>
    <p:sldId id="257" r:id="rId6"/>
    <p:sldId id="258" r:id="rId7"/>
    <p:sldId id="259" r:id="rId8"/>
    <p:sldId id="260" r:id="rId9"/>
    <p:sldId id="262" r:id="rId10"/>
    <p:sldId id="261" r:id="rId11"/>
    <p:sldId id="263" r:id="rId12"/>
    <p:sldId id="275" r:id="rId13"/>
    <p:sldId id="282" r:id="rId14"/>
    <p:sldId id="280" r:id="rId15"/>
    <p:sldId id="274" r:id="rId16"/>
    <p:sldId id="278" r:id="rId17"/>
    <p:sldId id="279" r:id="rId18"/>
    <p:sldId id="277" r:id="rId19"/>
    <p:sldId id="266" r:id="rId20"/>
    <p:sldId id="281" r:id="rId21"/>
    <p:sldId id="284" r:id="rId22"/>
    <p:sldId id="285" r:id="rId23"/>
    <p:sldId id="286" r:id="rId24"/>
    <p:sldId id="283" r:id="rId25"/>
    <p:sldId id="288" r:id="rId26"/>
    <p:sldId id="265" r:id="rId27"/>
    <p:sldId id="289" r:id="rId28"/>
    <p:sldId id="343" r:id="rId29"/>
    <p:sldId id="269" r:id="rId30"/>
    <p:sldId id="270" r:id="rId31"/>
    <p:sldId id="329" r:id="rId32"/>
    <p:sldId id="344" r:id="rId33"/>
    <p:sldId id="353" r:id="rId34"/>
    <p:sldId id="355" r:id="rId35"/>
    <p:sldId id="352" r:id="rId36"/>
    <p:sldId id="330" r:id="rId37"/>
    <p:sldId id="336" r:id="rId38"/>
    <p:sldId id="337" r:id="rId39"/>
    <p:sldId id="292" r:id="rId40"/>
    <p:sldId id="291" r:id="rId41"/>
    <p:sldId id="293" r:id="rId42"/>
    <p:sldId id="287" r:id="rId43"/>
    <p:sldId id="356" r:id="rId44"/>
    <p:sldId id="328" r:id="rId45"/>
    <p:sldId id="312" r:id="rId46"/>
    <p:sldId id="357" r:id="rId47"/>
    <p:sldId id="358" r:id="rId48"/>
    <p:sldId id="359" r:id="rId49"/>
    <p:sldId id="318" r:id="rId50"/>
    <p:sldId id="319" r:id="rId51"/>
    <p:sldId id="322" r:id="rId52"/>
    <p:sldId id="321" r:id="rId53"/>
    <p:sldId id="324" r:id="rId54"/>
    <p:sldId id="297" r:id="rId55"/>
    <p:sldId id="320" r:id="rId56"/>
    <p:sldId id="323" r:id="rId57"/>
    <p:sldId id="271" r:id="rId58"/>
    <p:sldId id="272" r:id="rId59"/>
    <p:sldId id="273" r:id="rId60"/>
    <p:sldId id="360" r:id="rId61"/>
    <p:sldId id="361" r:id="rId62"/>
    <p:sldId id="315" r:id="rId63"/>
    <p:sldId id="313" r:id="rId64"/>
    <p:sldId id="362" r:id="rId65"/>
    <p:sldId id="364" r:id="rId66"/>
    <p:sldId id="365" r:id="rId67"/>
    <p:sldId id="366" r:id="rId68"/>
    <p:sldId id="268" r:id="rId69"/>
    <p:sldId id="317" r:id="rId70"/>
  </p:sldIdLst>
  <p:sldSz cx="10058400" cy="7772400"/>
  <p:notesSz cx="6858000" cy="1790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964D2-0186-451B-A962-BEDA1A35FA0F}" v="8" dt="2022-06-28T00:09:12.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7" autoAdjust="0"/>
    <p:restoredTop sz="84875" autoAdjust="0"/>
  </p:normalViewPr>
  <p:slideViewPr>
    <p:cSldViewPr snapToGrid="0">
      <p:cViewPr varScale="1">
        <p:scale>
          <a:sx n="41" d="100"/>
          <a:sy n="41" d="100"/>
        </p:scale>
        <p:origin x="7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atlantichealthorg-my.sharepoint.com/personal/christina_johnson_atlantichealth_org/Documents/2016-2019%20Presentations/Div%20In%20Hlth%2001-15-18/S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tlantichealthorg-my.sharepoint.com/personal/christina_johnson_atlantichealth_org/Documents/2016-2019%20Presentations/Div%20In%20Hlth%2001-15-18/Sta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43"/>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0D40-426F-AA61-A3514BA48B2F}"/>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0D40-426F-AA61-A3514BA48B2F}"/>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0D40-426F-AA61-A3514BA48B2F}"/>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0D40-426F-AA61-A3514BA48B2F}"/>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0D40-426F-AA61-A3514BA48B2F}"/>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0D40-426F-AA61-A3514BA48B2F}"/>
              </c:ext>
            </c:extLst>
          </c:dPt>
          <c:dLbls>
            <c:dLbl>
              <c:idx val="0"/>
              <c:layout>
                <c:manualLayout>
                  <c:x val="-1.9802197464948684E-2"/>
                  <c:y val="-7.478742608988484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455933710765493"/>
                      <c:h val="0.12058660230279836"/>
                    </c:manualLayout>
                  </c15:layout>
                </c:ext>
                <c:ext xmlns:c16="http://schemas.microsoft.com/office/drawing/2014/chart" uri="{C3380CC4-5D6E-409C-BE32-E72D297353CC}">
                  <c16:uniqueId val="{00000001-0D40-426F-AA61-A3514BA48B2F}"/>
                </c:ext>
              </c:extLst>
            </c:dLbl>
            <c:dLbl>
              <c:idx val="1"/>
              <c:layout>
                <c:manualLayout>
                  <c:x val="4.6646802439682035E-2"/>
                  <c:y val="-5.5786687471890493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D40-426F-AA61-A3514BA48B2F}"/>
                </c:ext>
              </c:extLst>
            </c:dLbl>
            <c:dLbl>
              <c:idx val="2"/>
              <c:layout>
                <c:manualLayout>
                  <c:x val="3.5567034939878284E-2"/>
                  <c:y val="2.0304084254006937E-2"/>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D40-426F-AA61-A3514BA48B2F}"/>
                </c:ext>
              </c:extLst>
            </c:dLbl>
            <c:dLbl>
              <c:idx val="3"/>
              <c:layout>
                <c:manualLayout>
                  <c:x val="6.3451870206731306E-2"/>
                  <c:y val="5.00741878712605E-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4"/>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D40-426F-AA61-A3514BA48B2F}"/>
                </c:ext>
              </c:extLst>
            </c:dLbl>
            <c:dLbl>
              <c:idx val="4"/>
              <c:layout>
                <c:manualLayout>
                  <c:x val="-1.2570949762619075E-2"/>
                  <c:y val="1.7627243761393217E-2"/>
                </c:manualLayout>
              </c:layout>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5"/>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D40-426F-AA61-A3514BA48B2F}"/>
                </c:ext>
              </c:extLst>
            </c:dLbl>
            <c:dLbl>
              <c:idx val="5"/>
              <c:layout>
                <c:manualLayout>
                  <c:x val="0.13861841254802265"/>
                  <c:y val="2.4350428755491059E-2"/>
                </c:manualLayout>
              </c:layout>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6"/>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951411032298646"/>
                      <c:h val="0.12517882267429709"/>
                    </c:manualLayout>
                  </c15:layout>
                </c:ext>
                <c:ext xmlns:c16="http://schemas.microsoft.com/office/drawing/2014/chart" uri="{C3380CC4-5D6E-409C-BE32-E72D297353CC}">
                  <c16:uniqueId val="{0000000B-0D40-426F-AA61-A3514BA48B2F}"/>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Sheet1!$C$3:$C$8</c:f>
              <c:strCache>
                <c:ptCount val="6"/>
                <c:pt idx="0">
                  <c:v>White/Caucasian</c:v>
                </c:pt>
                <c:pt idx="1">
                  <c:v>Black/AA</c:v>
                </c:pt>
                <c:pt idx="2">
                  <c:v>Asian</c:v>
                </c:pt>
                <c:pt idx="3">
                  <c:v>Hispanic/Latino</c:v>
                </c:pt>
                <c:pt idx="4">
                  <c:v>Multiple Ethnicities</c:v>
                </c:pt>
                <c:pt idx="5">
                  <c:v>America Indian/Alaskan Native</c:v>
                </c:pt>
              </c:strCache>
            </c:strRef>
          </c:cat>
          <c:val>
            <c:numRef>
              <c:f>Sheet1!$D$3:$D$8</c:f>
              <c:numCache>
                <c:formatCode>General</c:formatCode>
                <c:ptCount val="6"/>
                <c:pt idx="0">
                  <c:v>60.7</c:v>
                </c:pt>
                <c:pt idx="1">
                  <c:v>13.4</c:v>
                </c:pt>
                <c:pt idx="2">
                  <c:v>5.8</c:v>
                </c:pt>
                <c:pt idx="3">
                  <c:v>18.100000000000001</c:v>
                </c:pt>
                <c:pt idx="4">
                  <c:v>2.7</c:v>
                </c:pt>
                <c:pt idx="5">
                  <c:v>1.3</c:v>
                </c:pt>
              </c:numCache>
            </c:numRef>
          </c:val>
          <c:extLst>
            <c:ext xmlns:c16="http://schemas.microsoft.com/office/drawing/2014/chart" uri="{C3380CC4-5D6E-409C-BE32-E72D297353CC}">
              <c16:uniqueId val="{0000000C-0D40-426F-AA61-A3514BA48B2F}"/>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Sheet1!$F$3:$F$8</c:f>
              <c:strCache>
                <c:ptCount val="6"/>
                <c:pt idx="0">
                  <c:v>51.2</c:v>
                </c:pt>
                <c:pt idx="1">
                  <c:v>6.5</c:v>
                </c:pt>
                <c:pt idx="2">
                  <c:v>19.8</c:v>
                </c:pt>
                <c:pt idx="3">
                  <c:v>6.4</c:v>
                </c:pt>
                <c:pt idx="4">
                  <c:v>2.4</c:v>
                </c:pt>
                <c:pt idx="5">
                  <c:v>0.3</c:v>
                </c:pt>
              </c:strCache>
            </c:strRef>
          </c:tx>
          <c:explosion val="61"/>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5C4D-4BD0-9777-AB0D941955C2}"/>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5C4D-4BD0-9777-AB0D941955C2}"/>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5C4D-4BD0-9777-AB0D941955C2}"/>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5C4D-4BD0-9777-AB0D941955C2}"/>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5C4D-4BD0-9777-AB0D941955C2}"/>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5C4D-4BD0-9777-AB0D941955C2}"/>
              </c:ext>
            </c:extLst>
          </c:dPt>
          <c:dLbls>
            <c:dLbl>
              <c:idx val="0"/>
              <c:layout>
                <c:manualLayout>
                  <c:x val="-9.4251968503937002E-3"/>
                  <c:y val="-5.7531018849916488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ext>
                <c:ext xmlns:c16="http://schemas.microsoft.com/office/drawing/2014/chart" uri="{C3380CC4-5D6E-409C-BE32-E72D297353CC}">
                  <c16:uniqueId val="{00000001-5C4D-4BD0-9777-AB0D941955C2}"/>
                </c:ext>
              </c:extLst>
            </c:dLbl>
            <c:dLbl>
              <c:idx val="1"/>
              <c:layout>
                <c:manualLayout>
                  <c:x val="5.3835124316875198E-2"/>
                  <c:y val="-7.0930091166085035E-2"/>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C4D-4BD0-9777-AB0D941955C2}"/>
                </c:ext>
              </c:extLst>
            </c:dLbl>
            <c:dLbl>
              <c:idx val="2"/>
              <c:layout>
                <c:manualLayout>
                  <c:x val="3.5417396472735493E-2"/>
                  <c:y val="7.9848806241669991E-3"/>
                </c:manualLayout>
              </c:layout>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C4D-4BD0-9777-AB0D941955C2}"/>
                </c:ext>
              </c:extLst>
            </c:dLbl>
            <c:dLbl>
              <c:idx val="3"/>
              <c:layout>
                <c:manualLayout>
                  <c:x val="3.467891162903234E-2"/>
                  <c:y val="5.0567201773676136E-2"/>
                </c:manualLayout>
              </c:layout>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C4D-4BD0-9777-AB0D941955C2}"/>
                </c:ext>
              </c:extLst>
            </c:dLbl>
            <c:dLbl>
              <c:idx val="4"/>
              <c:delete val="1"/>
              <c:extLst>
                <c:ext xmlns:c15="http://schemas.microsoft.com/office/drawing/2012/chart" uri="{CE6537A1-D6FC-4f65-9D91-7224C49458BB}"/>
                <c:ext xmlns:c16="http://schemas.microsoft.com/office/drawing/2014/chart" uri="{C3380CC4-5D6E-409C-BE32-E72D297353CC}">
                  <c16:uniqueId val="{00000009-5C4D-4BD0-9777-AB0D941955C2}"/>
                </c:ext>
              </c:extLst>
            </c:dLbl>
            <c:dLbl>
              <c:idx val="5"/>
              <c:layout>
                <c:manualLayout>
                  <c:x val="0.1196791483228925"/>
                  <c:y val="4.3675635980999043E-2"/>
                </c:manualLayout>
              </c:layout>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6"/>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C4D-4BD0-9777-AB0D941955C2}"/>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Sheet1!$C$3:$C$8</c:f>
              <c:strCache>
                <c:ptCount val="6"/>
                <c:pt idx="0">
                  <c:v>White/Caucasian</c:v>
                </c:pt>
                <c:pt idx="1">
                  <c:v>Black/AA</c:v>
                </c:pt>
                <c:pt idx="2">
                  <c:v>Asian</c:v>
                </c:pt>
                <c:pt idx="3">
                  <c:v>Hispanic/Latino</c:v>
                </c:pt>
                <c:pt idx="4">
                  <c:v>Multiple Ethnicities</c:v>
                </c:pt>
                <c:pt idx="5">
                  <c:v>America Indian/Alaskan Native</c:v>
                </c:pt>
              </c:strCache>
            </c:strRef>
          </c:cat>
          <c:val>
            <c:numRef>
              <c:f>Sheet1!$F$3:$F$8</c:f>
              <c:numCache>
                <c:formatCode>General</c:formatCode>
                <c:ptCount val="6"/>
                <c:pt idx="0">
                  <c:v>51.2</c:v>
                </c:pt>
                <c:pt idx="1">
                  <c:v>6.5</c:v>
                </c:pt>
                <c:pt idx="2">
                  <c:v>19.8</c:v>
                </c:pt>
                <c:pt idx="3">
                  <c:v>6.4</c:v>
                </c:pt>
                <c:pt idx="4">
                  <c:v>2.4</c:v>
                </c:pt>
                <c:pt idx="5">
                  <c:v>0.3</c:v>
                </c:pt>
              </c:numCache>
            </c:numRef>
          </c:val>
          <c:extLst>
            <c:ext xmlns:c16="http://schemas.microsoft.com/office/drawing/2014/chart" uri="{C3380CC4-5D6E-409C-BE32-E72D297353CC}">
              <c16:uniqueId val="{0000000C-5C4D-4BD0-9777-AB0D941955C2}"/>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23228A9-2E04-4D53-868A-689954D124C6}" type="datetimeFigureOut">
              <a:rPr lang="en-US" smtClean="0"/>
              <a:t>6/27/2022</a:t>
            </a:fld>
            <a:endParaRPr lang="en-US"/>
          </a:p>
        </p:txBody>
      </p:sp>
      <p:sp>
        <p:nvSpPr>
          <p:cNvPr id="4" name="Slide Image Placeholder 3"/>
          <p:cNvSpPr>
            <a:spLocks noGrp="1" noRot="1" noChangeAspect="1"/>
          </p:cNvSpPr>
          <p:nvPr>
            <p:ph type="sldImg" idx="2"/>
          </p:nvPr>
        </p:nvSpPr>
        <p:spPr>
          <a:xfrm>
            <a:off x="3074988" y="857250"/>
            <a:ext cx="29940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B7FD8AC-AD78-4EB8-949C-1D1E39AEFCE7}" type="slidenum">
              <a:rPr lang="en-US" smtClean="0"/>
              <a:t>‹#›</a:t>
            </a:fld>
            <a:endParaRPr lang="en-US"/>
          </a:p>
        </p:txBody>
      </p:sp>
    </p:spTree>
    <p:extLst>
      <p:ext uri="{BB962C8B-B14F-4D97-AF65-F5344CB8AC3E}">
        <p14:creationId xmlns:p14="http://schemas.microsoft.com/office/powerpoint/2010/main" val="164470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tZd4no4gZnc"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minorityhealth.hhs.gov/npa/templates/browse.aspx?lvl=1&amp;lvlid=34" TargetMode="External"/><Relationship Id="rId4" Type="http://schemas.openxmlformats.org/officeDocument/2006/relationships/hyperlink" Target="http://www.hhs.gov/"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hhs.gov/"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minorityhealth.hhs.gov/npa/templates/browse.aspx?lvl=1&amp;lvlid=34"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ubmed/2156362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ncbi.nlm.nih.gov/pubmed/?term=Richard%20P%5bAuthor%5d&amp;cauthor=true&amp;cauthor_uid=21563622" TargetMode="External"/><Relationship Id="rId5" Type="http://schemas.openxmlformats.org/officeDocument/2006/relationships/hyperlink" Target="https://www.ncbi.nlm.nih.gov/pubmed/?term=Gaskin%20D%5bAuthor%5d&amp;cauthor=true&amp;cauthor_uid=21563622" TargetMode="External"/><Relationship Id="rId4" Type="http://schemas.openxmlformats.org/officeDocument/2006/relationships/hyperlink" Target="https://www.ncbi.nlm.nih.gov/pubmed/?term=LaVeist%20TA%5bAuthor%5d&amp;cauthor=true&amp;cauthor_uid=2156362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urveymonkey.com/r/HX3J72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Voting_Rights_Act"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glc.yale.edu/" TargetMode="External"/><Relationship Id="rId4" Type="http://schemas.openxmlformats.org/officeDocument/2006/relationships/hyperlink" Target="https://en.wikipedia.org/wiki/Native_American_civil_rights#cite_note-60"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urveymonkey.com/r/XNVNCMZ"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57250"/>
            <a:ext cx="2994025" cy="2314575"/>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OBJECTIVES:  </a:t>
            </a:r>
            <a:r>
              <a:rPr lang="en-US" sz="1200" kern="1200" dirty="0">
                <a:solidFill>
                  <a:schemeClr val="tx1"/>
                </a:solidFill>
                <a:effectLst/>
                <a:latin typeface="+mn-lt"/>
                <a:ea typeface="+mn-ea"/>
                <a:cs typeface="+mn-cs"/>
              </a:rPr>
              <a:t>Upon completion of the program, attendees should be able to: </a:t>
            </a:r>
          </a:p>
          <a:p>
            <a:pPr lvl="0"/>
            <a:r>
              <a:rPr lang="en-US" sz="1200" kern="1200" dirty="0">
                <a:solidFill>
                  <a:schemeClr val="tx1"/>
                </a:solidFill>
                <a:effectLst/>
                <a:latin typeface="+mn-lt"/>
                <a:ea typeface="+mn-ea"/>
                <a:cs typeface="+mn-cs"/>
              </a:rPr>
              <a:t>Discern how health equity can be affected by the lack of diversity in the physician workforce</a:t>
            </a:r>
          </a:p>
          <a:p>
            <a:pPr lvl="0"/>
            <a:r>
              <a:rPr lang="en-US" sz="1200" kern="1200" dirty="0">
                <a:solidFill>
                  <a:schemeClr val="tx1"/>
                </a:solidFill>
                <a:effectLst/>
                <a:latin typeface="+mn-lt"/>
                <a:ea typeface="+mn-ea"/>
                <a:cs typeface="+mn-cs"/>
              </a:rPr>
              <a:t>Recognize obstacles faced by underrepresented in clinical medicine, medical education and attending physicians and faculty</a:t>
            </a:r>
          </a:p>
          <a:p>
            <a:pPr lvl="0"/>
            <a:r>
              <a:rPr lang="en-US" sz="1200" kern="1200" dirty="0">
                <a:solidFill>
                  <a:schemeClr val="tx1"/>
                </a:solidFill>
                <a:effectLst/>
                <a:latin typeface="+mn-lt"/>
                <a:ea typeface="+mn-ea"/>
                <a:cs typeface="+mn-cs"/>
              </a:rPr>
              <a:t>Express how lack of diversity in physician workforce impacts health care disparities</a:t>
            </a:r>
          </a:p>
          <a:p>
            <a:pPr lvl="0"/>
            <a:r>
              <a:rPr lang="en-US" sz="1200" kern="1200" dirty="0">
                <a:solidFill>
                  <a:schemeClr val="tx1"/>
                </a:solidFill>
                <a:effectLst/>
                <a:latin typeface="+mn-lt"/>
                <a:ea typeface="+mn-ea"/>
                <a:cs typeface="+mn-cs"/>
              </a:rPr>
              <a:t>Identify ways to decrease these disparities by implementing curriculum in social justice, advocacy and community engagement in medical education </a:t>
            </a:r>
          </a:p>
          <a:p>
            <a:pPr lvl="0"/>
            <a:r>
              <a:rPr lang="en-US" sz="1200" kern="1200" dirty="0">
                <a:solidFill>
                  <a:schemeClr val="tx1"/>
                </a:solidFill>
                <a:effectLst/>
                <a:latin typeface="+mn-lt"/>
                <a:ea typeface="+mn-ea"/>
                <a:cs typeface="+mn-cs"/>
              </a:rPr>
              <a:t>Images:</a:t>
            </a:r>
          </a:p>
          <a:p>
            <a:pPr lvl="0"/>
            <a:r>
              <a:rPr lang="en-US" sz="1200" kern="1200" dirty="0">
                <a:solidFill>
                  <a:schemeClr val="tx1"/>
                </a:solidFill>
                <a:effectLst/>
                <a:latin typeface="+mn-lt"/>
                <a:ea typeface="+mn-ea"/>
                <a:cs typeface="+mn-cs"/>
              </a:rPr>
              <a:t>https://www.credibly.com/wp-content/uploads/2013/03/physicians.jpg</a:t>
            </a:r>
          </a:p>
          <a:p>
            <a:pPr lvl="0"/>
            <a:r>
              <a:rPr lang="en-US" sz="1200" kern="1200" dirty="0">
                <a:solidFill>
                  <a:schemeClr val="tx1"/>
                </a:solidFill>
                <a:effectLst/>
                <a:latin typeface="+mn-lt"/>
                <a:ea typeface="+mn-ea"/>
                <a:cs typeface="+mn-cs"/>
              </a:rPr>
              <a:t>https://www.newswise.com/images/uploads/2016/10/20/UMH_L_PreMed-022x.png</a:t>
            </a:r>
          </a:p>
          <a:p>
            <a:pPr lvl="0"/>
            <a:r>
              <a:rPr lang="en-US" sz="1200" kern="1200" dirty="0">
                <a:solidFill>
                  <a:schemeClr val="tx1"/>
                </a:solidFill>
                <a:effectLst/>
                <a:latin typeface="+mn-lt"/>
                <a:ea typeface="+mn-ea"/>
                <a:cs typeface="+mn-cs"/>
              </a:rPr>
              <a:t>https://www.ama-assn.org/sites/ama-assn.org/files/styles/article_stub_800_x_600/public/wire/Media%20Root/2018-03-07-index-COACHDIVERSITY.jpg?itok=Qi37cirQ</a:t>
            </a:r>
          </a:p>
          <a:p>
            <a:pPr lvl="0"/>
            <a:r>
              <a:rPr lang="en-US" sz="1200" kern="1200" dirty="0">
                <a:solidFill>
                  <a:schemeClr val="tx1"/>
                </a:solidFill>
                <a:effectLst/>
                <a:latin typeface="+mn-lt"/>
                <a:ea typeface="+mn-ea"/>
                <a:cs typeface="+mn-cs"/>
              </a:rPr>
              <a:t>https://media.gettyimages.com/vectors/flat-design-diverse-medical-professionals-themed-icon-with-shadow-vector-id1011636970</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a:t>
            </a:fld>
            <a:endParaRPr lang="en-US"/>
          </a:p>
        </p:txBody>
      </p:sp>
    </p:spTree>
    <p:extLst>
      <p:ext uri="{BB962C8B-B14F-4D97-AF65-F5344CB8AC3E}">
        <p14:creationId xmlns:p14="http://schemas.microsoft.com/office/powerpoint/2010/main" val="58139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15</a:t>
            </a:fld>
            <a:endParaRPr lang="en-US"/>
          </a:p>
        </p:txBody>
      </p:sp>
    </p:spTree>
    <p:extLst>
      <p:ext uri="{BB962C8B-B14F-4D97-AF65-F5344CB8AC3E}">
        <p14:creationId xmlns:p14="http://schemas.microsoft.com/office/powerpoint/2010/main" val="365637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Percentages of medical school graduates by race and ethnicity have remained consistent over time. Whites (58.8%) and Asians (19.8%) continue to represent the largest proportion of medical school graduates, with the two groups composing more than three-quarters of medical students graduating in 2015. Also for 2015, Whites make up 47.8% of applicants and 51.2% of matriculants and remain the majority of graduates. The 2015 medical school graduates comprise 5.7% Black or African Americans and 4.6% Hispanic or Latinos.</a:t>
            </a:r>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16</a:t>
            </a:fld>
            <a:endParaRPr lang="en-US"/>
          </a:p>
        </p:txBody>
      </p:sp>
    </p:spTree>
    <p:extLst>
      <p:ext uri="{BB962C8B-B14F-4D97-AF65-F5344CB8AC3E}">
        <p14:creationId xmlns:p14="http://schemas.microsoft.com/office/powerpoint/2010/main" val="15394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Currently, 39% of full-time faculty are female; however, female faculty from some racial and ethnic minority groups continue to be underrepresented in academic medicine. Only 4% of full-time faculty identify as Black or African American, Latino or Hispanic, Native American or Alaska Native, or Native Hawaiian or Pacific Islander females. This stark racial and ethnic disparity among full-time faculty is mirrored at the department chair level, with women of color representing only 3% of department chairs in academic medicine.</a:t>
            </a:r>
            <a:r>
              <a:rPr lang="en-US" sz="1200" b="0" i="0" kern="1200" baseline="30000" dirty="0">
                <a:solidFill>
                  <a:schemeClr val="tx1"/>
                </a:solidFill>
                <a:effectLst/>
                <a:latin typeface="+mn-lt"/>
                <a:ea typeface="+mn-ea"/>
                <a:cs typeface="+mn-cs"/>
              </a:rPr>
              <a:t>3</a:t>
            </a:r>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17</a:t>
            </a:fld>
            <a:endParaRPr lang="en-US"/>
          </a:p>
        </p:txBody>
      </p:sp>
    </p:spTree>
    <p:extLst>
      <p:ext uri="{BB962C8B-B14F-4D97-AF65-F5344CB8AC3E}">
        <p14:creationId xmlns:p14="http://schemas.microsoft.com/office/powerpoint/2010/main" val="450035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Currently, 39% of full-time faculty are female; however, female faculty from some racial and ethnic minority groups continue to be underrepresented in academic medicine. Only 4% of full-time faculty identify as Black or African American, Latino or Hispanic, Native American or Alaska Native, or Native Hawaiian or Pacific Islander females. This stark racial and ethnic disparity among full-time faculty is mirrored at the department chair level, with women of color representing only 3% of department chairs in academic medicine.</a:t>
            </a:r>
            <a:r>
              <a:rPr lang="en-US" sz="1200" b="0" i="0" kern="1200" baseline="30000" dirty="0">
                <a:solidFill>
                  <a:schemeClr val="tx1"/>
                </a:solidFill>
                <a:effectLst/>
                <a:latin typeface="+mn-lt"/>
                <a:ea typeface="+mn-ea"/>
                <a:cs typeface="+mn-cs"/>
              </a:rPr>
              <a:t>3</a:t>
            </a:r>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18</a:t>
            </a:fld>
            <a:endParaRPr lang="en-US"/>
          </a:p>
        </p:txBody>
      </p:sp>
    </p:spTree>
    <p:extLst>
      <p:ext uri="{BB962C8B-B14F-4D97-AF65-F5344CB8AC3E}">
        <p14:creationId xmlns:p14="http://schemas.microsoft.com/office/powerpoint/2010/main" val="2674697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2015, medical school matriculants often come from middle and upper income families across racial and ethnic groups. More than 70% of White, 60% of Asian, and 50% American Indian or Alaska Native and Native Hawaiian or Other Pacific Islander matriculants have a parents whose combined gross income over $100,000. Hispanic or Latino and Black or African American matriculants, at more than 40%, report a parental combined gross income over $100,000. Compared with their peers, Black or African American (31%), Hispanic or Latino (29%), and Asian (16%) matriculants are more likely to have parents with a combined gross income under $50,000.</a:t>
            </a:r>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19</a:t>
            </a:fld>
            <a:endParaRPr lang="en-US"/>
          </a:p>
        </p:txBody>
      </p:sp>
    </p:spTree>
    <p:extLst>
      <p:ext uri="{BB962C8B-B14F-4D97-AF65-F5344CB8AC3E}">
        <p14:creationId xmlns:p14="http://schemas.microsoft.com/office/powerpoint/2010/main" val="2551578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Currently, 39% of full-time faculty are female; however, female faculty from some racial and ethnic minority groups continue to be underrepresented in academic medicine. Only 4% of full-time faculty identify as Black or African American, Latino or Hispanic, Native American or Alaska Native, or Native Hawaiian or Pacific Islander females. This stark racial and ethnic disparity among full-time faculty is mirrored at the department chair level, with women of color representing only 3% of department chairs in academic medicine. </a:t>
            </a:r>
          </a:p>
          <a:p>
            <a:r>
              <a:rPr lang="en-US" sz="1200" b="0" i="0" kern="1200" dirty="0">
                <a:solidFill>
                  <a:schemeClr val="tx1"/>
                </a:solidFill>
                <a:effectLst/>
                <a:latin typeface="+mn-lt"/>
                <a:ea typeface="+mn-ea"/>
                <a:cs typeface="+mn-cs"/>
              </a:rPr>
              <a:t>Image: https://www.insidehighered.com/sites/default/server_files/styles/large/public/media/iStock-641115106.jpg?itok=MH9eXCjW</a:t>
            </a:r>
          </a:p>
        </p:txBody>
      </p:sp>
      <p:sp>
        <p:nvSpPr>
          <p:cNvPr id="4" name="Slide Number Placeholder 3"/>
          <p:cNvSpPr>
            <a:spLocks noGrp="1"/>
          </p:cNvSpPr>
          <p:nvPr>
            <p:ph type="sldNum" sz="quarter" idx="10"/>
          </p:nvPr>
        </p:nvSpPr>
        <p:spPr/>
        <p:txBody>
          <a:bodyPr/>
          <a:lstStyle/>
          <a:p>
            <a:fld id="{9B7FD8AC-AD78-4EB8-949C-1D1E39AEFCE7}" type="slidenum">
              <a:rPr lang="en-US" smtClean="0"/>
              <a:t>20</a:t>
            </a:fld>
            <a:endParaRPr lang="en-US"/>
          </a:p>
        </p:txBody>
      </p:sp>
    </p:spTree>
    <p:extLst>
      <p:ext uri="{BB962C8B-B14F-4D97-AF65-F5344CB8AC3E}">
        <p14:creationId xmlns:p14="http://schemas.microsoft.com/office/powerpoint/2010/main" val="1481946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https://www.youtube.com/watch?v=tZd4no4gZnc</a:t>
            </a:r>
            <a:r>
              <a:rPr lang="en-US" dirty="0"/>
              <a:t> </a:t>
            </a:r>
          </a:p>
          <a:p>
            <a:endParaRPr lang="en-US" dirty="0"/>
          </a:p>
          <a:p>
            <a:r>
              <a:rPr lang="en-US" b="1" dirty="0"/>
              <a:t>Health Equity:</a:t>
            </a:r>
            <a:r>
              <a:rPr lang="en-US" dirty="0"/>
              <a:t> </a:t>
            </a:r>
            <a:endParaRPr lang="en-US" dirty="0">
              <a:cs typeface="Calibri"/>
            </a:endParaRPr>
          </a:p>
          <a:p>
            <a:r>
              <a:rPr lang="en-US" dirty="0"/>
              <a:t>Health Equity is “attainment of the highest level of health for all people. Achieving health equity requires valuing everyone equally with focused and ongoing societal efforts to address avoidable inequalities, historical and contemporary injustices, and the elimination of health and health care disparities.” – National Partnership for Action to End Health Disparities. U.S. Department of Health and Human Services.  </a:t>
            </a:r>
          </a:p>
          <a:p>
            <a:r>
              <a:rPr lang="en-US" dirty="0">
                <a:hlinkClick r:id="rId4"/>
              </a:rPr>
              <a:t>www.hhs.gov</a:t>
            </a:r>
            <a:r>
              <a:rPr lang="en-US" dirty="0"/>
              <a:t>. </a:t>
            </a:r>
            <a:r>
              <a:rPr lang="en-US" dirty="0">
                <a:hlinkClick r:id="rId5"/>
              </a:rPr>
              <a:t>http://www.minorityhealth.hhs.gov/npa/templates/browse.aspx?lvl=1&amp;lvlid=34</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9B7FD8AC-AD78-4EB8-949C-1D1E39AEFCE7}" type="slidenum">
              <a:rPr lang="en-US" smtClean="0"/>
              <a:t>21</a:t>
            </a:fld>
            <a:endParaRPr lang="en-US"/>
          </a:p>
        </p:txBody>
      </p:sp>
    </p:spTree>
    <p:extLst>
      <p:ext uri="{BB962C8B-B14F-4D97-AF65-F5344CB8AC3E}">
        <p14:creationId xmlns:p14="http://schemas.microsoft.com/office/powerpoint/2010/main" val="64811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Physician – patient concordance (http://www.annfammed.org/content/6/3/198.full) and health care disparities</a:t>
            </a:r>
          </a:p>
          <a:p>
            <a:r>
              <a:rPr lang="en-US" dirty="0"/>
              <a:t>Cultural competency and health outcomes</a:t>
            </a:r>
          </a:p>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22</a:t>
            </a:fld>
            <a:endParaRPr lang="en-US"/>
          </a:p>
        </p:txBody>
      </p:sp>
    </p:spTree>
    <p:extLst>
      <p:ext uri="{BB962C8B-B14F-4D97-AF65-F5344CB8AC3E}">
        <p14:creationId xmlns:p14="http://schemas.microsoft.com/office/powerpoint/2010/main" val="1147795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stereotypes and labels and beliefs.</a:t>
            </a:r>
          </a:p>
          <a:p>
            <a:r>
              <a:rPr lang="en-US" dirty="0"/>
              <a:t>Biases are preference and beliefs.</a:t>
            </a:r>
          </a:p>
          <a:p>
            <a:r>
              <a:rPr lang="en-US" dirty="0"/>
              <a:t>Stereotypes are sometimes more often recognized than biases.</a:t>
            </a:r>
          </a:p>
          <a:p>
            <a:r>
              <a:rPr lang="en-US" b="1" dirty="0"/>
              <a:t>Our job is to offer the same quality of care to all patients, eliminate biased behavior towards patients, and encourage participatory decision making.</a:t>
            </a:r>
            <a:endParaRPr lang="en-US" dirty="0"/>
          </a:p>
          <a:p>
            <a:endParaRPr lang="en-US" dirty="0">
              <a:cs typeface="Calibri"/>
            </a:endParaRPr>
          </a:p>
          <a:p>
            <a:r>
              <a:rPr lang="en-US" b="1" dirty="0"/>
              <a:t>Health Disparities:</a:t>
            </a:r>
            <a:r>
              <a:rPr lang="en-US" dirty="0"/>
              <a:t> </a:t>
            </a:r>
            <a:endParaRPr lang="en-US" dirty="0">
              <a:cs typeface="Calibri"/>
            </a:endParaRPr>
          </a:p>
          <a:p>
            <a:r>
              <a:rPr lang="en-US" dirty="0"/>
              <a:t>A </a:t>
            </a:r>
            <a:r>
              <a:rPr lang="en-US" i="1" dirty="0"/>
              <a:t>health disparity</a:t>
            </a:r>
            <a:r>
              <a:rPr lang="en-US" dirty="0"/>
              <a:t> is “a particular type of health difference that is closely linked with social, economic, and/or environmental disadvantage. Health disparities adversely affect groups of people who have systematically experienced greater obstacles to health based on their racial or ethnic group; religion; socioeconomic status; gender; age; mental health; cognitive, sensory, or physical disability; sexual orientation or gender identity; geographic location; or other characteristics historically linked to discrimination or exclusion.” – National Partnership for Action to End Health Disparities. U.S. Department of Health and Human Services.  </a:t>
            </a:r>
            <a:endParaRPr lang="en-US" dirty="0">
              <a:cs typeface="Calibri"/>
            </a:endParaRPr>
          </a:p>
          <a:p>
            <a:r>
              <a:rPr lang="en-US" dirty="0">
                <a:hlinkClick r:id="rId3"/>
              </a:rPr>
              <a:t>www.hhs.gov</a:t>
            </a:r>
            <a:r>
              <a:rPr lang="en-US" dirty="0"/>
              <a:t>. </a:t>
            </a:r>
            <a:r>
              <a:rPr lang="en-US" dirty="0">
                <a:hlinkClick r:id="rId4"/>
              </a:rPr>
              <a:t>http://www.minorityhealth.hhs.gov/npa/templates/browse.aspx?lvl=1&amp;lvlid=34</a:t>
            </a:r>
            <a:r>
              <a:rPr lang="en-US" dirty="0"/>
              <a:t> </a:t>
            </a:r>
            <a:endParaRPr lang="en-US" dirty="0">
              <a:cs typeface="Calibri"/>
            </a:endParaRPr>
          </a:p>
          <a:p>
            <a:r>
              <a:rPr lang="en-US" dirty="0"/>
              <a:t> </a:t>
            </a:r>
            <a:endParaRPr lang="en-US" dirty="0">
              <a:cs typeface="Calibri"/>
            </a:endParaRPr>
          </a:p>
          <a:p>
            <a:r>
              <a:rPr lang="en-US" b="1" dirty="0"/>
              <a:t>Healthcare Disparities:</a:t>
            </a:r>
            <a:r>
              <a:rPr lang="en-US" dirty="0"/>
              <a:t> </a:t>
            </a:r>
            <a:endParaRPr lang="en-US" dirty="0">
              <a:cs typeface="Calibri"/>
            </a:endParaRPr>
          </a:p>
          <a:p>
            <a:r>
              <a:rPr lang="en-US" dirty="0"/>
              <a:t>Health care disparities are “racial or ethnic differences in the quality of health care that are not due to access-related factors or clinical needs, preferences, and appropriateness of intervention.” — Smedley, BD, Stith AY, Nelson AR. Institute of Medicine. Committee on Understanding and Eliminating Racial and Ethnic Disparities in Health Care, Board on Health Policy, Institute of Medicine. Washington, DC: National Academy Press; 2002. </a:t>
            </a:r>
            <a:r>
              <a:rPr lang="en-US" u="sng" dirty="0"/>
              <a:t>Unequal Treatment: Confronting Racial and Ethnic Disparities in Health Care</a:t>
            </a:r>
            <a:r>
              <a:rPr lang="en-US" dirty="0"/>
              <a:t>.</a:t>
            </a:r>
          </a:p>
          <a:p>
            <a:endParaRPr lang="en-US" dirty="0">
              <a:cs typeface="Calibri"/>
            </a:endParaRPr>
          </a:p>
        </p:txBody>
      </p:sp>
      <p:sp>
        <p:nvSpPr>
          <p:cNvPr id="4" name="Slide Number Placeholder 3"/>
          <p:cNvSpPr>
            <a:spLocks noGrp="1"/>
          </p:cNvSpPr>
          <p:nvPr>
            <p:ph type="sldNum" sz="quarter" idx="10"/>
          </p:nvPr>
        </p:nvSpPr>
        <p:spPr/>
        <p:txBody>
          <a:bodyPr/>
          <a:lstStyle/>
          <a:p>
            <a:fld id="{EFA65D3F-25AF-4C22-9427-7C3768151EF7}" type="slidenum">
              <a:rPr lang="en-US" smtClean="0"/>
              <a:t>23</a:t>
            </a:fld>
            <a:endParaRPr lang="en-US"/>
          </a:p>
        </p:txBody>
      </p:sp>
    </p:spTree>
    <p:extLst>
      <p:ext uri="{BB962C8B-B14F-4D97-AF65-F5344CB8AC3E}">
        <p14:creationId xmlns:p14="http://schemas.microsoft.com/office/powerpoint/2010/main" val="294598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Unconscious (or unrecognized).</a:t>
            </a:r>
          </a:p>
          <a:p>
            <a:r>
              <a:rPr lang="en-US" dirty="0"/>
              <a:t>Example of explicit bias: </a:t>
            </a:r>
            <a:r>
              <a:rPr lang="en-US" i="1" dirty="0"/>
              <a:t>Those patients on opioids are all drug addicts and manipulative.  Perhaps you prefer English-speaking patients.</a:t>
            </a:r>
            <a:endParaRPr lang="en-US" dirty="0"/>
          </a:p>
          <a:p>
            <a:r>
              <a:rPr lang="en-US" dirty="0"/>
              <a:t>Bias is culturally rooted, and generally directed at value and belief systems different from our own. Bias falls into the realm of the unconscious when it transcends our moment-to-moment perception and awareness. the impact of bias may not be different whether it is conscious or unconscious. Both can create inequities in opportunity and treatment, and also very poor decision-making (cook ross)</a:t>
            </a:r>
          </a:p>
        </p:txBody>
      </p:sp>
      <p:sp>
        <p:nvSpPr>
          <p:cNvPr id="4" name="Slide Number Placeholder 3"/>
          <p:cNvSpPr>
            <a:spLocks noGrp="1"/>
          </p:cNvSpPr>
          <p:nvPr>
            <p:ph type="sldNum" sz="quarter" idx="10"/>
          </p:nvPr>
        </p:nvSpPr>
        <p:spPr/>
        <p:txBody>
          <a:bodyPr/>
          <a:lstStyle/>
          <a:p>
            <a:fld id="{EFA65D3F-25AF-4C22-9427-7C3768151EF7}" type="slidenum">
              <a:rPr lang="en-US" smtClean="0"/>
              <a:t>24</a:t>
            </a:fld>
            <a:endParaRPr lang="en-US"/>
          </a:p>
        </p:txBody>
      </p:sp>
    </p:spTree>
    <p:extLst>
      <p:ext uri="{BB962C8B-B14F-4D97-AF65-F5344CB8AC3E}">
        <p14:creationId xmlns:p14="http://schemas.microsoft.com/office/powerpoint/2010/main" val="304875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2</a:t>
            </a:fld>
            <a:endParaRPr lang="en-US"/>
          </a:p>
        </p:txBody>
      </p:sp>
    </p:spTree>
    <p:extLst>
      <p:ext uri="{BB962C8B-B14F-4D97-AF65-F5344CB8AC3E}">
        <p14:creationId xmlns:p14="http://schemas.microsoft.com/office/powerpoint/2010/main" val="1404947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25</a:t>
            </a:fld>
            <a:endParaRPr lang="en-US"/>
          </a:p>
        </p:txBody>
      </p:sp>
    </p:spTree>
    <p:extLst>
      <p:ext uri="{BB962C8B-B14F-4D97-AF65-F5344CB8AC3E}">
        <p14:creationId xmlns:p14="http://schemas.microsoft.com/office/powerpoint/2010/main" val="338653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https://www.youtube.com/watch?v=ze7Fff2YKfM</a:t>
            </a:r>
          </a:p>
        </p:txBody>
      </p:sp>
      <p:sp>
        <p:nvSpPr>
          <p:cNvPr id="4" name="Slide Number Placeholder 3"/>
          <p:cNvSpPr>
            <a:spLocks noGrp="1"/>
          </p:cNvSpPr>
          <p:nvPr>
            <p:ph type="sldNum" sz="quarter" idx="10"/>
          </p:nvPr>
        </p:nvSpPr>
        <p:spPr/>
        <p:txBody>
          <a:bodyPr/>
          <a:lstStyle/>
          <a:p>
            <a:fld id="{EFA65D3F-25AF-4C22-9427-7C3768151EF7}" type="slidenum">
              <a:rPr lang="en-US" smtClean="0"/>
              <a:t>26</a:t>
            </a:fld>
            <a:endParaRPr lang="en-US"/>
          </a:p>
        </p:txBody>
      </p:sp>
    </p:spTree>
    <p:extLst>
      <p:ext uri="{BB962C8B-B14F-4D97-AF65-F5344CB8AC3E}">
        <p14:creationId xmlns:p14="http://schemas.microsoft.com/office/powerpoint/2010/main" val="397597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hlinkClick r:id="rId3" tooltip="International journal of health services : planning, administration, evaluation."/>
              </a:rPr>
              <a:t>Int</a:t>
            </a:r>
            <a:r>
              <a:rPr lang="en-US" sz="1200" b="0" i="0" u="sng" kern="1200" dirty="0">
                <a:solidFill>
                  <a:schemeClr val="tx1"/>
                </a:solidFill>
                <a:effectLst/>
                <a:latin typeface="+mn-lt"/>
                <a:ea typeface="+mn-ea"/>
                <a:cs typeface="+mn-cs"/>
                <a:hlinkClick r:id="rId3" tooltip="International journal of health services : planning, administration, evaluation."/>
              </a:rPr>
              <a:t> J Health Serv.</a:t>
            </a:r>
            <a:r>
              <a:rPr lang="en-US" sz="1200" b="0" i="0" kern="1200" dirty="0">
                <a:solidFill>
                  <a:schemeClr val="tx1"/>
                </a:solidFill>
                <a:effectLst/>
                <a:latin typeface="+mn-lt"/>
                <a:ea typeface="+mn-ea"/>
                <a:cs typeface="+mn-cs"/>
              </a:rPr>
              <a:t> 2011;41(2):231-8.</a:t>
            </a:r>
          </a:p>
          <a:p>
            <a:r>
              <a:rPr lang="en-US" sz="1200" b="1" i="0" kern="1200" dirty="0">
                <a:solidFill>
                  <a:schemeClr val="tx1"/>
                </a:solidFill>
                <a:effectLst/>
                <a:latin typeface="+mn-lt"/>
                <a:ea typeface="+mn-ea"/>
                <a:cs typeface="+mn-cs"/>
              </a:rPr>
              <a:t>Estimating the economic burden of racial health inequalities in the United States.</a:t>
            </a:r>
          </a:p>
          <a:p>
            <a:r>
              <a:rPr lang="en-US" sz="1200" b="0" i="0" u="sng" kern="1200" dirty="0" err="1">
                <a:solidFill>
                  <a:schemeClr val="tx1"/>
                </a:solidFill>
                <a:effectLst/>
                <a:latin typeface="+mn-lt"/>
                <a:ea typeface="+mn-ea"/>
                <a:cs typeface="+mn-cs"/>
                <a:hlinkClick r:id="rId4"/>
              </a:rPr>
              <a:t>LaVeist</a:t>
            </a:r>
            <a:r>
              <a:rPr lang="en-US" sz="1200" b="0" i="0" u="sng" kern="1200" dirty="0">
                <a:solidFill>
                  <a:schemeClr val="tx1"/>
                </a:solidFill>
                <a:effectLst/>
                <a:latin typeface="+mn-lt"/>
                <a:ea typeface="+mn-ea"/>
                <a:cs typeface="+mn-cs"/>
                <a:hlinkClick r:id="rId4"/>
              </a:rPr>
              <a:t> TA</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Gaskin D</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Richard P</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FA65D3F-25AF-4C22-9427-7C3768151EF7}" type="slidenum">
              <a:rPr lang="en-US" smtClean="0"/>
              <a:t>27</a:t>
            </a:fld>
            <a:endParaRPr lang="en-US"/>
          </a:p>
        </p:txBody>
      </p:sp>
    </p:spTree>
    <p:extLst>
      <p:ext uri="{BB962C8B-B14F-4D97-AF65-F5344CB8AC3E}">
        <p14:creationId xmlns:p14="http://schemas.microsoft.com/office/powerpoint/2010/main" val="1665708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https://www.youtube.com/watch?v=ze7Fff2YKfM</a:t>
            </a:r>
          </a:p>
          <a:p>
            <a:r>
              <a:rPr lang="en-US" sz="1200" b="1" i="0" kern="1200">
                <a:solidFill>
                  <a:schemeClr val="tx1"/>
                </a:solidFill>
                <a:effectLst/>
                <a:latin typeface="+mn-lt"/>
                <a:ea typeface="+mn-ea"/>
                <a:cs typeface="+mn-cs"/>
              </a:rPr>
              <a:t>Cartwright</a:t>
            </a:r>
            <a:r>
              <a:rPr lang="en-US" sz="1200" b="0" i="0" kern="1200">
                <a:solidFill>
                  <a:schemeClr val="tx1"/>
                </a:solidFill>
                <a:effectLst/>
                <a:latin typeface="+mn-lt"/>
                <a:ea typeface="+mn-ea"/>
                <a:cs typeface="+mn-cs"/>
              </a:rPr>
              <a:t> is best known as the inventor of the 'mental illness' of </a:t>
            </a:r>
            <a:r>
              <a:rPr lang="en-US" sz="1200" b="0" i="0" kern="1200" err="1">
                <a:solidFill>
                  <a:schemeClr val="tx1"/>
                </a:solidFill>
                <a:effectLst/>
                <a:latin typeface="+mn-lt"/>
                <a:ea typeface="+mn-ea"/>
                <a:cs typeface="+mn-cs"/>
              </a:rPr>
              <a:t>drapetomania</a:t>
            </a:r>
            <a:r>
              <a:rPr lang="en-US" sz="1200" b="0" i="0" kern="1200">
                <a:solidFill>
                  <a:schemeClr val="tx1"/>
                </a:solidFill>
                <a:effectLst/>
                <a:latin typeface="+mn-lt"/>
                <a:ea typeface="+mn-ea"/>
                <a:cs typeface="+mn-cs"/>
              </a:rPr>
              <a:t>, the desire of a slave for freedom, and an outspoken critic of germ theory.</a:t>
            </a:r>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28</a:t>
            </a:fld>
            <a:endParaRPr lang="en-US"/>
          </a:p>
        </p:txBody>
      </p:sp>
    </p:spTree>
    <p:extLst>
      <p:ext uri="{BB962C8B-B14F-4D97-AF65-F5344CB8AC3E}">
        <p14:creationId xmlns:p14="http://schemas.microsoft.com/office/powerpoint/2010/main" val="3238526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https://www.youtube.com/watch?v=ze7Fff2YKfM</a:t>
            </a:r>
          </a:p>
          <a:p>
            <a:r>
              <a:rPr lang="en-US" sz="1200" b="1" i="0" kern="1200">
                <a:solidFill>
                  <a:schemeClr val="tx1"/>
                </a:solidFill>
                <a:effectLst/>
                <a:latin typeface="+mn-lt"/>
                <a:ea typeface="+mn-ea"/>
                <a:cs typeface="+mn-cs"/>
              </a:rPr>
              <a:t>Cartwright</a:t>
            </a:r>
            <a:r>
              <a:rPr lang="en-US" sz="1200" b="0" i="0" kern="1200">
                <a:solidFill>
                  <a:schemeClr val="tx1"/>
                </a:solidFill>
                <a:effectLst/>
                <a:latin typeface="+mn-lt"/>
                <a:ea typeface="+mn-ea"/>
                <a:cs typeface="+mn-cs"/>
              </a:rPr>
              <a:t> is best known as the inventor of the 'mental illness' of </a:t>
            </a:r>
            <a:r>
              <a:rPr lang="en-US" sz="1200" b="0" i="0" kern="1200" err="1">
                <a:solidFill>
                  <a:schemeClr val="tx1"/>
                </a:solidFill>
                <a:effectLst/>
                <a:latin typeface="+mn-lt"/>
                <a:ea typeface="+mn-ea"/>
                <a:cs typeface="+mn-cs"/>
              </a:rPr>
              <a:t>drapetomania</a:t>
            </a:r>
            <a:r>
              <a:rPr lang="en-US" sz="1200" b="0" i="0" kern="1200">
                <a:solidFill>
                  <a:schemeClr val="tx1"/>
                </a:solidFill>
                <a:effectLst/>
                <a:latin typeface="+mn-lt"/>
                <a:ea typeface="+mn-ea"/>
                <a:cs typeface="+mn-cs"/>
              </a:rPr>
              <a:t>, the desire of a slave for freedom, and an outspoken critic of germ theory.</a:t>
            </a:r>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29</a:t>
            </a:fld>
            <a:endParaRPr lang="en-US"/>
          </a:p>
        </p:txBody>
      </p:sp>
    </p:spTree>
    <p:extLst>
      <p:ext uri="{BB962C8B-B14F-4D97-AF65-F5344CB8AC3E}">
        <p14:creationId xmlns:p14="http://schemas.microsoft.com/office/powerpoint/2010/main" val="3238526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 review reveals the persistence of racial and ethnic disparities in acute, chronic, cancer, and palliative pain care across the lifespan and treatment settings, with minorities receiving lesser quality pain care than non-Hispanic whites. </a:t>
            </a:r>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30</a:t>
            </a:fld>
            <a:endParaRPr lang="en-US"/>
          </a:p>
        </p:txBody>
      </p:sp>
    </p:spTree>
    <p:extLst>
      <p:ext uri="{BB962C8B-B14F-4D97-AF65-F5344CB8AC3E}">
        <p14:creationId xmlns:p14="http://schemas.microsoft.com/office/powerpoint/2010/main" val="59147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https://www.youtube.com/watch?v=ze7Fff2YKfM</a:t>
            </a:r>
          </a:p>
          <a:p>
            <a:r>
              <a:rPr lang="en-US"/>
              <a:t>Blacks have thicker skin, blacks have stronger immune systems.</a:t>
            </a:r>
          </a:p>
        </p:txBody>
      </p:sp>
      <p:sp>
        <p:nvSpPr>
          <p:cNvPr id="4" name="Slide Number Placeholder 3"/>
          <p:cNvSpPr>
            <a:spLocks noGrp="1"/>
          </p:cNvSpPr>
          <p:nvPr>
            <p:ph type="sldNum" sz="quarter" idx="10"/>
          </p:nvPr>
        </p:nvSpPr>
        <p:spPr/>
        <p:txBody>
          <a:bodyPr/>
          <a:lstStyle/>
          <a:p>
            <a:fld id="{EFA65D3F-25AF-4C22-9427-7C3768151EF7}" type="slidenum">
              <a:rPr lang="en-US" smtClean="0"/>
              <a:t>31</a:t>
            </a:fld>
            <a:endParaRPr lang="en-US"/>
          </a:p>
        </p:txBody>
      </p:sp>
    </p:spTree>
    <p:extLst>
      <p:ext uri="{BB962C8B-B14F-4D97-AF65-F5344CB8AC3E}">
        <p14:creationId xmlns:p14="http://schemas.microsoft.com/office/powerpoint/2010/main" val="3594480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https://www.youtube.com/watch?v=ze7Fff2YKfM</a:t>
            </a:r>
          </a:p>
        </p:txBody>
      </p:sp>
      <p:sp>
        <p:nvSpPr>
          <p:cNvPr id="4" name="Slide Number Placeholder 3"/>
          <p:cNvSpPr>
            <a:spLocks noGrp="1"/>
          </p:cNvSpPr>
          <p:nvPr>
            <p:ph type="sldNum" sz="quarter" idx="10"/>
          </p:nvPr>
        </p:nvSpPr>
        <p:spPr/>
        <p:txBody>
          <a:bodyPr/>
          <a:lstStyle/>
          <a:p>
            <a:fld id="{EFA65D3F-25AF-4C22-9427-7C3768151EF7}" type="slidenum">
              <a:rPr lang="en-US" smtClean="0"/>
              <a:t>32</a:t>
            </a:fld>
            <a:endParaRPr lang="en-US"/>
          </a:p>
        </p:txBody>
      </p:sp>
    </p:spTree>
    <p:extLst>
      <p:ext uri="{BB962C8B-B14F-4D97-AF65-F5344CB8AC3E}">
        <p14:creationId xmlns:p14="http://schemas.microsoft.com/office/powerpoint/2010/main" val="885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https://journals.lww.com/academicmedicine/Fulltext/2003/05000/Gender_Differences_in_Academic_Advancement_.15.aspx</a:t>
            </a:r>
          </a:p>
          <a:p>
            <a:r>
              <a:rPr lang="en-US" sz="1200" b="0" i="0" kern="1200">
                <a:solidFill>
                  <a:schemeClr val="tx1"/>
                </a:solidFill>
                <a:effectLst/>
                <a:latin typeface="+mn-lt"/>
                <a:ea typeface="+mn-ea"/>
                <a:cs typeface="+mn-cs"/>
              </a:rPr>
              <a:t>A total of 198 faculty members completed the questionnaire. The data showed significant gender differences in faculty salaries, ranks, tracks, leadership positions, resources, and perceptions of academic climate. On average, women earned $12,777 or 11% less than men, after adjusting for rank, track, degree, specialty, years in rank, and administrative positions (</a:t>
            </a:r>
            <a:r>
              <a:rPr lang="en-US" sz="1200" b="0" i="1" kern="1200">
                <a:solidFill>
                  <a:schemeClr val="tx1"/>
                </a:solidFill>
                <a:effectLst/>
                <a:latin typeface="+mn-lt"/>
                <a:ea typeface="+mn-ea"/>
                <a:cs typeface="+mn-cs"/>
              </a:rPr>
              <a:t>p</a:t>
            </a:r>
            <a:r>
              <a:rPr lang="en-US" sz="1200" b="0" i="0" kern="1200">
                <a:solidFill>
                  <a:schemeClr val="tx1"/>
                </a:solidFill>
                <a:effectLst/>
                <a:latin typeface="+mn-lt"/>
                <a:ea typeface="+mn-ea"/>
                <a:cs typeface="+mn-cs"/>
              </a:rPr>
              <a:t> &lt; .0003). Of female faculty, 62% were assistant professors (49% of women were non–tenure-eligible assistant professors), while 55% of male faculty were promoted and tenured. Almost a third of women reported being discriminated against, compared with only 5% of men (</a:t>
            </a:r>
            <a:r>
              <a:rPr lang="en-US" sz="1200" b="0" i="1" kern="1200">
                <a:solidFill>
                  <a:schemeClr val="tx1"/>
                </a:solidFill>
                <a:effectLst/>
                <a:latin typeface="+mn-lt"/>
                <a:ea typeface="+mn-ea"/>
                <a:cs typeface="+mn-cs"/>
              </a:rPr>
              <a:t>p</a:t>
            </a:r>
            <a:r>
              <a:rPr lang="en-US" sz="1200" b="0" i="0" kern="1200">
                <a:solidFill>
                  <a:schemeClr val="tx1"/>
                </a:solidFill>
                <a:effectLst/>
                <a:latin typeface="+mn-lt"/>
                <a:ea typeface="+mn-ea"/>
                <a:cs typeface="+mn-cs"/>
              </a:rPr>
              <a:t> &lt; .00001).</a:t>
            </a:r>
            <a:endParaRPr lang="en-US"/>
          </a:p>
        </p:txBody>
      </p:sp>
      <p:sp>
        <p:nvSpPr>
          <p:cNvPr id="4" name="Slide Number Placeholder 3"/>
          <p:cNvSpPr>
            <a:spLocks noGrp="1"/>
          </p:cNvSpPr>
          <p:nvPr>
            <p:ph type="sldNum" sz="quarter" idx="5"/>
          </p:nvPr>
        </p:nvSpPr>
        <p:spPr/>
        <p:txBody>
          <a:bodyPr/>
          <a:lstStyle/>
          <a:p>
            <a:fld id="{EFA65D3F-25AF-4C22-9427-7C3768151EF7}" type="slidenum">
              <a:rPr lang="en-US" smtClean="0"/>
              <a:t>33</a:t>
            </a:fld>
            <a:endParaRPr lang="en-US"/>
          </a:p>
        </p:txBody>
      </p:sp>
    </p:spTree>
    <p:extLst>
      <p:ext uri="{BB962C8B-B14F-4D97-AF65-F5344CB8AC3E}">
        <p14:creationId xmlns:p14="http://schemas.microsoft.com/office/powerpoint/2010/main" val="3126147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https://link.springer.com/article/10.1023/A:1018839203698</a:t>
            </a:r>
          </a:p>
          <a:p>
            <a:endParaRPr lang="en-US"/>
          </a:p>
        </p:txBody>
      </p:sp>
      <p:sp>
        <p:nvSpPr>
          <p:cNvPr id="4" name="Slide Number Placeholder 3"/>
          <p:cNvSpPr>
            <a:spLocks noGrp="1"/>
          </p:cNvSpPr>
          <p:nvPr>
            <p:ph type="sldNum" sz="quarter" idx="5"/>
          </p:nvPr>
        </p:nvSpPr>
        <p:spPr/>
        <p:txBody>
          <a:bodyPr/>
          <a:lstStyle/>
          <a:p>
            <a:fld id="{EFA65D3F-25AF-4C22-9427-7C3768151EF7}" type="slidenum">
              <a:rPr lang="en-US" smtClean="0"/>
              <a:t>34</a:t>
            </a:fld>
            <a:endParaRPr lang="en-US"/>
          </a:p>
        </p:txBody>
      </p:sp>
    </p:spTree>
    <p:extLst>
      <p:ext uri="{BB962C8B-B14F-4D97-AF65-F5344CB8AC3E}">
        <p14:creationId xmlns:p14="http://schemas.microsoft.com/office/powerpoint/2010/main" val="2432897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3</a:t>
            </a:fld>
            <a:endParaRPr lang="en-US"/>
          </a:p>
        </p:txBody>
      </p:sp>
    </p:spTree>
    <p:extLst>
      <p:ext uri="{BB962C8B-B14F-4D97-AF65-F5344CB8AC3E}">
        <p14:creationId xmlns:p14="http://schemas.microsoft.com/office/powerpoint/2010/main" val="3216214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https://www.aamc.org/media/5826/download</a:t>
            </a:r>
          </a:p>
        </p:txBody>
      </p:sp>
      <p:sp>
        <p:nvSpPr>
          <p:cNvPr id="4" name="Slide Number Placeholder 3"/>
          <p:cNvSpPr>
            <a:spLocks noGrp="1"/>
          </p:cNvSpPr>
          <p:nvPr>
            <p:ph type="sldNum" sz="quarter" idx="5"/>
          </p:nvPr>
        </p:nvSpPr>
        <p:spPr/>
        <p:txBody>
          <a:bodyPr/>
          <a:lstStyle/>
          <a:p>
            <a:fld id="{EFA65D3F-25AF-4C22-9427-7C3768151EF7}" type="slidenum">
              <a:rPr lang="en-US" smtClean="0"/>
              <a:t>35</a:t>
            </a:fld>
            <a:endParaRPr lang="en-US"/>
          </a:p>
        </p:txBody>
      </p:sp>
    </p:spTree>
    <p:extLst>
      <p:ext uri="{BB962C8B-B14F-4D97-AF65-F5344CB8AC3E}">
        <p14:creationId xmlns:p14="http://schemas.microsoft.com/office/powerpoint/2010/main" val="43793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Currently, 39% of full-time faculty are female; however, female faculty from some racial and ethnic minority groups continue to be underrepresented in academic medicine. Only 4% of full-time faculty identify as Black or African American, Latino or Hispanic, Native American or Alaska Native, or Native Hawaiian or Pacific Islander females. This stark racial and ethnic disparity among full-time faculty is mirrored at the department chair level, with women of color representing only 3% of department chairs in academic medicine. </a:t>
            </a:r>
          </a:p>
          <a:p>
            <a:r>
              <a:rPr lang="en-US" sz="1200" b="0" i="0" kern="1200" dirty="0">
                <a:solidFill>
                  <a:schemeClr val="tx1"/>
                </a:solidFill>
                <a:effectLst/>
                <a:latin typeface="+mn-lt"/>
                <a:ea typeface="+mn-ea"/>
                <a:cs typeface="+mn-cs"/>
              </a:rPr>
              <a:t>Image: https://www.insidehighered.com/sites/default/server_files/styles/large/public/media/iStock-641115106.jpg?itok=MH9eXCjW</a:t>
            </a:r>
          </a:p>
        </p:txBody>
      </p:sp>
      <p:sp>
        <p:nvSpPr>
          <p:cNvPr id="4" name="Slide Number Placeholder 3"/>
          <p:cNvSpPr>
            <a:spLocks noGrp="1"/>
          </p:cNvSpPr>
          <p:nvPr>
            <p:ph type="sldNum" sz="quarter" idx="10"/>
          </p:nvPr>
        </p:nvSpPr>
        <p:spPr/>
        <p:txBody>
          <a:bodyPr/>
          <a:lstStyle/>
          <a:p>
            <a:fld id="{9B7FD8AC-AD78-4EB8-949C-1D1E39AEFCE7}" type="slidenum">
              <a:rPr lang="en-US" smtClean="0"/>
              <a:t>36</a:t>
            </a:fld>
            <a:endParaRPr lang="en-US"/>
          </a:p>
        </p:txBody>
      </p:sp>
    </p:spTree>
    <p:extLst>
      <p:ext uri="{BB962C8B-B14F-4D97-AF65-F5344CB8AC3E}">
        <p14:creationId xmlns:p14="http://schemas.microsoft.com/office/powerpoint/2010/main" val="87334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37</a:t>
            </a:fld>
            <a:endParaRPr lang="en-US"/>
          </a:p>
        </p:txBody>
      </p:sp>
    </p:spTree>
    <p:extLst>
      <p:ext uri="{BB962C8B-B14F-4D97-AF65-F5344CB8AC3E}">
        <p14:creationId xmlns:p14="http://schemas.microsoft.com/office/powerpoint/2010/main" val="299172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38</a:t>
            </a:fld>
            <a:endParaRPr lang="en-US"/>
          </a:p>
        </p:txBody>
      </p:sp>
    </p:spTree>
    <p:extLst>
      <p:ext uri="{BB962C8B-B14F-4D97-AF65-F5344CB8AC3E}">
        <p14:creationId xmlns:p14="http://schemas.microsoft.com/office/powerpoint/2010/main" val="4133817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 – B, B</a:t>
            </a:r>
          </a:p>
        </p:txBody>
      </p:sp>
      <p:sp>
        <p:nvSpPr>
          <p:cNvPr id="4" name="Slide Number Placeholder 3"/>
          <p:cNvSpPr>
            <a:spLocks noGrp="1"/>
          </p:cNvSpPr>
          <p:nvPr>
            <p:ph type="sldNum" sz="quarter" idx="10"/>
          </p:nvPr>
        </p:nvSpPr>
        <p:spPr/>
        <p:txBody>
          <a:bodyPr/>
          <a:lstStyle/>
          <a:p>
            <a:fld id="{9B7FD8AC-AD78-4EB8-949C-1D1E39AEFCE7}" type="slidenum">
              <a:rPr lang="en-US" smtClean="0"/>
              <a:t>39</a:t>
            </a:fld>
            <a:endParaRPr lang="en-US"/>
          </a:p>
        </p:txBody>
      </p:sp>
    </p:spTree>
    <p:extLst>
      <p:ext uri="{BB962C8B-B14F-4D97-AF65-F5344CB8AC3E}">
        <p14:creationId xmlns:p14="http://schemas.microsoft.com/office/powerpoint/2010/main" val="3261812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40</a:t>
            </a:fld>
            <a:endParaRPr lang="en-US"/>
          </a:p>
        </p:txBody>
      </p:sp>
    </p:spTree>
    <p:extLst>
      <p:ext uri="{BB962C8B-B14F-4D97-AF65-F5344CB8AC3E}">
        <p14:creationId xmlns:p14="http://schemas.microsoft.com/office/powerpoint/2010/main" val="67900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3634741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959278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Attribution: https://www.youtube.com/watch?v=1jBAetCVYwc</a:t>
            </a:r>
          </a:p>
          <a:p>
            <a:pPr marL="0" lvl="0" indent="0" algn="l" rtl="0">
              <a:spcBef>
                <a:spcPts val="0"/>
              </a:spcBef>
              <a:spcAft>
                <a:spcPts val="0"/>
              </a:spcAft>
              <a:buNone/>
            </a:pPr>
            <a:endParaRPr lang="en-US"/>
          </a:p>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extLst>
      <p:ext uri="{BB962C8B-B14F-4D97-AF65-F5344CB8AC3E}">
        <p14:creationId xmlns:p14="http://schemas.microsoft.com/office/powerpoint/2010/main" val="1938466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extLst>
      <p:ext uri="{BB962C8B-B14F-4D97-AF65-F5344CB8AC3E}">
        <p14:creationId xmlns:p14="http://schemas.microsoft.com/office/powerpoint/2010/main" val="273452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https://www.surveymonkey.com/r/HX3J72X</a:t>
            </a:r>
          </a:p>
          <a:p>
            <a:endParaRPr lang="en-US" dirty="0">
              <a:cs typeface="Calibri"/>
            </a:endParaRPr>
          </a:p>
        </p:txBody>
      </p:sp>
      <p:sp>
        <p:nvSpPr>
          <p:cNvPr id="4" name="Slide Number Placeholder 3"/>
          <p:cNvSpPr>
            <a:spLocks noGrp="1"/>
          </p:cNvSpPr>
          <p:nvPr>
            <p:ph type="sldNum" sz="quarter" idx="10"/>
          </p:nvPr>
        </p:nvSpPr>
        <p:spPr/>
        <p:txBody>
          <a:bodyPr/>
          <a:lstStyle/>
          <a:p>
            <a:fld id="{9B7FD8AC-AD78-4EB8-949C-1D1E39AEFCE7}" type="slidenum">
              <a:rPr lang="en-US" smtClean="0"/>
              <a:t>4</a:t>
            </a:fld>
            <a:endParaRPr lang="en-US"/>
          </a:p>
        </p:txBody>
      </p:sp>
    </p:spTree>
    <p:extLst>
      <p:ext uri="{BB962C8B-B14F-4D97-AF65-F5344CB8AC3E}">
        <p14:creationId xmlns:p14="http://schemas.microsoft.com/office/powerpoint/2010/main" val="776333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extLst>
      <p:ext uri="{BB962C8B-B14F-4D97-AF65-F5344CB8AC3E}">
        <p14:creationId xmlns:p14="http://schemas.microsoft.com/office/powerpoint/2010/main" val="2403013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extLst>
      <p:ext uri="{BB962C8B-B14F-4D97-AF65-F5344CB8AC3E}">
        <p14:creationId xmlns:p14="http://schemas.microsoft.com/office/powerpoint/2010/main" val="2221745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extLst>
      <p:ext uri="{BB962C8B-B14F-4D97-AF65-F5344CB8AC3E}">
        <p14:creationId xmlns:p14="http://schemas.microsoft.com/office/powerpoint/2010/main" val="3144665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extLst>
      <p:ext uri="{BB962C8B-B14F-4D97-AF65-F5344CB8AC3E}">
        <p14:creationId xmlns:p14="http://schemas.microsoft.com/office/powerpoint/2010/main" val="3163996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extLst>
      <p:ext uri="{BB962C8B-B14F-4D97-AF65-F5344CB8AC3E}">
        <p14:creationId xmlns:p14="http://schemas.microsoft.com/office/powerpoint/2010/main" val="1203637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extLst>
      <p:ext uri="{BB962C8B-B14F-4D97-AF65-F5344CB8AC3E}">
        <p14:creationId xmlns:p14="http://schemas.microsoft.com/office/powerpoint/2010/main" val="2887369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51</a:t>
            </a:fld>
            <a:endParaRPr lang="en-US"/>
          </a:p>
        </p:txBody>
      </p:sp>
    </p:spTree>
    <p:extLst>
      <p:ext uri="{BB962C8B-B14F-4D97-AF65-F5344CB8AC3E}">
        <p14:creationId xmlns:p14="http://schemas.microsoft.com/office/powerpoint/2010/main" val="2665256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extLst>
      <p:ext uri="{BB962C8B-B14F-4D97-AF65-F5344CB8AC3E}">
        <p14:creationId xmlns:p14="http://schemas.microsoft.com/office/powerpoint/2010/main" val="4208137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e8ed1c3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e8ed1c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Patients may be at greater risk of exposure to implicit bias due to their age, body habitus, color, disability, economic status, gender identity, immigration status, mental health, nationality, race/ethnicity, religion, or sexual orientation.</a:t>
            </a:r>
          </a:p>
          <a:p>
            <a:endParaRPr lang="en-US" sz="1050"/>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Affinity</a:t>
            </a:r>
            <a:r>
              <a:rPr lang="en-US" sz="1200" b="0" i="0" u="none" strike="noStrike" kern="1200" cap="none">
                <a:solidFill>
                  <a:schemeClr val="tx1"/>
                </a:solidFill>
                <a:effectLst/>
                <a:latin typeface="Calibri"/>
                <a:ea typeface="Calibri"/>
                <a:cs typeface="Calibri"/>
                <a:sym typeface="Calibri"/>
              </a:rPr>
              <a:t> – Preference for people who share qualities with you or someone you like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Anchoring </a:t>
            </a:r>
            <a:r>
              <a:rPr lang="en-US" sz="1200" b="0" i="0" u="none" strike="noStrike" kern="1200" cap="none">
                <a:solidFill>
                  <a:schemeClr val="tx1"/>
                </a:solidFill>
                <a:effectLst/>
                <a:latin typeface="Calibri"/>
                <a:ea typeface="Calibri"/>
                <a:cs typeface="Calibri"/>
                <a:sym typeface="Calibri"/>
              </a:rPr>
              <a:t>– Tendency to rely too heavily on the first piece of information offered when you are making decisions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Attribution</a:t>
            </a:r>
            <a:r>
              <a:rPr lang="en-US" sz="1200" b="0" i="0" u="none" strike="noStrike" kern="1200" cap="none">
                <a:solidFill>
                  <a:schemeClr val="tx1"/>
                </a:solidFill>
                <a:effectLst/>
                <a:latin typeface="Calibri"/>
                <a:ea typeface="Calibri"/>
                <a:cs typeface="Calibri"/>
                <a:sym typeface="Calibri"/>
              </a:rPr>
              <a:t> – Tendency to attribute other people’s successes to luck or help from others and attribute their failures to lack of skill or personal shortcomings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Beauty</a:t>
            </a:r>
            <a:r>
              <a:rPr lang="en-US" sz="1200" b="0" i="0" u="none" strike="noStrike" kern="1200" cap="none">
                <a:solidFill>
                  <a:schemeClr val="tx1"/>
                </a:solidFill>
                <a:effectLst/>
                <a:latin typeface="Calibri"/>
                <a:ea typeface="Calibri"/>
                <a:cs typeface="Calibri"/>
                <a:sym typeface="Calibri"/>
              </a:rPr>
              <a:t> – Assumptions about people’s skills or personality based on their physical appearance and tendency to favor people who are more attractive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Confirmation</a:t>
            </a:r>
            <a:r>
              <a:rPr lang="en-US" sz="1200" b="0" i="0" u="none" strike="noStrike" kern="1200" cap="none">
                <a:solidFill>
                  <a:schemeClr val="tx1"/>
                </a:solidFill>
                <a:effectLst/>
                <a:latin typeface="Calibri"/>
                <a:ea typeface="Calibri"/>
                <a:cs typeface="Calibri"/>
                <a:sym typeface="Calibri"/>
              </a:rPr>
              <a:t> – Selective focus on information that supports your initial opinion(s)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Conformity</a:t>
            </a:r>
            <a:r>
              <a:rPr lang="en-US" sz="1200" b="0" i="0" u="none" strike="noStrike" kern="1200" cap="none">
                <a:solidFill>
                  <a:schemeClr val="tx1"/>
                </a:solidFill>
                <a:effectLst/>
                <a:latin typeface="Calibri"/>
                <a:ea typeface="Calibri"/>
                <a:cs typeface="Calibri"/>
                <a:sym typeface="Calibri"/>
              </a:rPr>
              <a:t> – Tendency to be swayed too much by the views of other people</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Contrast </a:t>
            </a:r>
            <a:r>
              <a:rPr lang="en-US" sz="1200" b="0" i="0" u="none" strike="noStrike" kern="1200" cap="none">
                <a:solidFill>
                  <a:schemeClr val="tx1"/>
                </a:solidFill>
                <a:effectLst/>
                <a:latin typeface="Calibri"/>
                <a:ea typeface="Calibri"/>
                <a:cs typeface="Calibri"/>
                <a:sym typeface="Calibri"/>
              </a:rPr>
              <a:t>– Assessment of two or more similar things by comparing them with one another rather than looking at their individual merits</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Gender</a:t>
            </a:r>
            <a:r>
              <a:rPr lang="en-US" sz="1200" b="0" i="0" u="none" strike="noStrike" kern="1200" cap="none">
                <a:solidFill>
                  <a:schemeClr val="tx1"/>
                </a:solidFill>
                <a:effectLst/>
                <a:latin typeface="Calibri"/>
                <a:ea typeface="Calibri"/>
                <a:cs typeface="Calibri"/>
                <a:sym typeface="Calibri"/>
              </a:rPr>
              <a:t> – Preference for one gender over the other </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Halo</a:t>
            </a:r>
            <a:r>
              <a:rPr lang="en-US" sz="1200" b="0" i="0" u="none" strike="noStrike" kern="1200" cap="none">
                <a:solidFill>
                  <a:schemeClr val="tx1"/>
                </a:solidFill>
                <a:effectLst/>
                <a:latin typeface="Calibri"/>
                <a:ea typeface="Calibri"/>
                <a:cs typeface="Calibri"/>
                <a:sym typeface="Calibri"/>
              </a:rPr>
              <a:t> – Focus on one particularly positive feature about a person that clouds your judgement</a:t>
            </a:r>
          </a:p>
          <a:p>
            <a:pPr marL="285750" lvl="0" indent="-285750">
              <a:buFont typeface="Arial" panose="020B0604020202020204" pitchFamily="34" charset="0"/>
              <a:buChar char="•"/>
            </a:pPr>
            <a:r>
              <a:rPr lang="en-US" sz="1200" b="1" i="0" u="none" strike="noStrike" kern="1200" cap="none">
                <a:solidFill>
                  <a:schemeClr val="tx1"/>
                </a:solidFill>
                <a:effectLst/>
                <a:latin typeface="Calibri"/>
                <a:ea typeface="Calibri"/>
                <a:cs typeface="Calibri"/>
                <a:sym typeface="Calibri"/>
              </a:rPr>
              <a:t>Horns</a:t>
            </a:r>
            <a:r>
              <a:rPr lang="en-US" sz="1200" b="0" i="0" u="none" strike="noStrike" kern="1200" cap="none">
                <a:solidFill>
                  <a:schemeClr val="tx1"/>
                </a:solidFill>
                <a:effectLst/>
                <a:latin typeface="Calibri"/>
                <a:ea typeface="Calibri"/>
                <a:cs typeface="Calibri"/>
                <a:sym typeface="Calibri"/>
              </a:rPr>
              <a:t> – Focus on one particularly negative feature about a person that clouds your judgement</a:t>
            </a:r>
          </a:p>
          <a:p>
            <a:pPr marL="0" lvl="0" indent="0" algn="l" rtl="0">
              <a:spcBef>
                <a:spcPts val="0"/>
              </a:spcBef>
              <a:spcAft>
                <a:spcPts val="0"/>
              </a:spcAft>
              <a:buNone/>
            </a:pPr>
            <a:endParaRPr lang="en-US"/>
          </a:p>
        </p:txBody>
      </p:sp>
      <p:sp>
        <p:nvSpPr>
          <p:cNvPr id="121" name="Google Shape;121;g3de8ed1c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extLst>
      <p:ext uri="{BB962C8B-B14F-4D97-AF65-F5344CB8AC3E}">
        <p14:creationId xmlns:p14="http://schemas.microsoft.com/office/powerpoint/2010/main" val="3165364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https://www.youtube.com/watch?v=ze7Fff2YKfM</a:t>
            </a:r>
          </a:p>
        </p:txBody>
      </p:sp>
      <p:sp>
        <p:nvSpPr>
          <p:cNvPr id="4" name="Slide Number Placeholder 3"/>
          <p:cNvSpPr>
            <a:spLocks noGrp="1"/>
          </p:cNvSpPr>
          <p:nvPr>
            <p:ph type="sldNum" sz="quarter" idx="10"/>
          </p:nvPr>
        </p:nvSpPr>
        <p:spPr/>
        <p:txBody>
          <a:bodyPr/>
          <a:lstStyle/>
          <a:p>
            <a:fld id="{EFA65D3F-25AF-4C22-9427-7C3768151EF7}" type="slidenum">
              <a:rPr lang="en-US" smtClean="0"/>
              <a:t>54</a:t>
            </a:fld>
            <a:endParaRPr lang="en-US"/>
          </a:p>
        </p:txBody>
      </p:sp>
    </p:spTree>
    <p:extLst>
      <p:ext uri="{BB962C8B-B14F-4D97-AF65-F5344CB8AC3E}">
        <p14:creationId xmlns:p14="http://schemas.microsoft.com/office/powerpoint/2010/main" val="334026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things are baked into the framework of this country and they affect people in this country every day.  This is why saying ‘this no longer exists’ is not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Latino American civil rights timeline: http://www.pbs.org/latino-americans/en/timeline/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1965 the </a:t>
            </a:r>
            <a:r>
              <a:rPr lang="en-US" dirty="0">
                <a:effectLst/>
                <a:hlinkClick r:id="rId3" tooltip="Voting Rights Act"/>
              </a:rPr>
              <a:t>Voting Rights Act</a:t>
            </a:r>
            <a:r>
              <a:rPr lang="en-US" dirty="0">
                <a:effectLst/>
              </a:rPr>
              <a:t> (VRA) put an end to individual states' claims on whether or not Natives were allowed to vote through a federal law. Section 2 of the VRA states that, "No voting qualification or prerequisite to voting, or standard, practice, or procedure, shall be imposed or applied by any State or political subdivision to deny or abridge the right of any citizen of the United States to vote on account of race or color".</a:t>
            </a:r>
            <a:r>
              <a:rPr lang="en-US" baseline="30000" dirty="0">
                <a:effectLst/>
                <a:hlinkClick r:id="rId4"/>
              </a:rPr>
              <a:t>[60]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https://i.pinimg.com/originals/74/15/18/741518857d75ef133a7dbbca426a2f46.jpg  - colorful timeline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https://cdn-images-1.medium.com/max/1600/1*JqNDSUG4uRiz3vWT4MXuYA.jpeg – white supremacy timeline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\https://glc.yale.edu/acceptance-America - </a:t>
            </a:r>
            <a:r>
              <a:rPr lang="en-US" sz="1200" b="0" i="0" u="none" strike="noStrike" kern="1200" dirty="0">
                <a:solidFill>
                  <a:schemeClr val="tx1"/>
                </a:solidFill>
                <a:effectLst/>
                <a:latin typeface="+mn-lt"/>
                <a:ea typeface="+mn-ea"/>
                <a:cs typeface="+mn-cs"/>
                <a:hlinkClick r:id="rId5" tooltip="Home"/>
              </a:rPr>
              <a:t>The Gilder Lehrman Center for the Study of Slavery, Resistance, and Abolition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7FD8AC-AD78-4EB8-949C-1D1E39AEFCE7}" type="slidenum">
              <a:rPr lang="en-US" smtClean="0"/>
              <a:t>9</a:t>
            </a:fld>
            <a:endParaRPr lang="en-US"/>
          </a:p>
        </p:txBody>
      </p:sp>
    </p:spTree>
    <p:extLst>
      <p:ext uri="{BB962C8B-B14F-4D97-AF65-F5344CB8AC3E}">
        <p14:creationId xmlns:p14="http://schemas.microsoft.com/office/powerpoint/2010/main" val="4062289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55</a:t>
            </a:fld>
            <a:endParaRPr lang="en-US"/>
          </a:p>
        </p:txBody>
      </p:sp>
    </p:spTree>
    <p:extLst>
      <p:ext uri="{BB962C8B-B14F-4D97-AF65-F5344CB8AC3E}">
        <p14:creationId xmlns:p14="http://schemas.microsoft.com/office/powerpoint/2010/main" val="4408673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Culture Made Me Do It: Lay Theories of Responsibility for Automatic Prejudice Eric Luis Uhlmann HEC Paris Brian A. </a:t>
            </a:r>
            <a:r>
              <a:rPr lang="en-US" err="1"/>
              <a:t>Nosek</a:t>
            </a:r>
            <a:r>
              <a:rPr lang="en-US"/>
              <a:t> University of Virginia</a:t>
            </a:r>
          </a:p>
          <a:p>
            <a:r>
              <a:rPr lang="en-US" sz="1200" b="0" i="0" kern="1200">
                <a:solidFill>
                  <a:schemeClr val="tx1"/>
                </a:solidFill>
                <a:effectLst/>
                <a:latin typeface="+mn-lt"/>
                <a:ea typeface="+mn-ea"/>
                <a:cs typeface="+mn-cs"/>
              </a:rPr>
              <a:t>Own the belief – acknowledge your role in acting on it.  Saying ‘it’s how I grew up’ is dismissive, and removes the responsibility from you to address the belief.</a:t>
            </a:r>
          </a:p>
          <a:p>
            <a:r>
              <a:rPr lang="en-US" sz="1200" b="0" i="0" kern="1200">
                <a:solidFill>
                  <a:schemeClr val="tx1"/>
                </a:solidFill>
                <a:effectLst/>
                <a:latin typeface="+mn-lt"/>
                <a:ea typeface="+mn-ea"/>
                <a:cs typeface="+mn-cs"/>
              </a:rPr>
              <a:t>Promote multicultural NOT colorblind messaging (Wilton et al., 2015). History, culture, skin color are real. Saying ‘you don’t see them’ diminishes their importance and reflects your privilege (removes you from having to acknowledge their experience).</a:t>
            </a:r>
          </a:p>
          <a:p>
            <a:r>
              <a:rPr lang="en-US" sz="1200" b="0" i="0" kern="1200">
                <a:solidFill>
                  <a:schemeClr val="tx1"/>
                </a:solidFill>
                <a:effectLst/>
                <a:latin typeface="+mn-lt"/>
                <a:ea typeface="+mn-ea"/>
                <a:cs typeface="+mn-cs"/>
              </a:rPr>
              <a:t>In retreating to comfort, you allow yourself to become the subject of conversation and sympathy and deflect the discussion about race (or whatever the uncomfortable issue)</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56</a:t>
            </a:fld>
            <a:endParaRPr lang="en-US"/>
          </a:p>
        </p:txBody>
      </p:sp>
    </p:spTree>
    <p:extLst>
      <p:ext uri="{BB962C8B-B14F-4D97-AF65-F5344CB8AC3E}">
        <p14:creationId xmlns:p14="http://schemas.microsoft.com/office/powerpoint/2010/main" val="3864927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Addressing is working on ways to evaluate your bias and how it influences your behaviors.</a:t>
            </a:r>
          </a:p>
          <a:p>
            <a:r>
              <a:rPr lang="en-US"/>
              <a:t>Normal ideas – what is ‘normal’ to you? Why is it normal? Does normal mean ‘right’ to you? In what ways? (This includes language, food, beliefs, habits and preferences (i.e. culture)). </a:t>
            </a:r>
          </a:p>
          <a:p>
            <a:r>
              <a:rPr lang="en-US"/>
              <a:t>To acknowledge difference, you have to be curious about what people think and believe.</a:t>
            </a:r>
          </a:p>
        </p:txBody>
      </p:sp>
      <p:sp>
        <p:nvSpPr>
          <p:cNvPr id="4" name="Slide Number Placeholder 3"/>
          <p:cNvSpPr>
            <a:spLocks noGrp="1"/>
          </p:cNvSpPr>
          <p:nvPr>
            <p:ph type="sldNum" sz="quarter" idx="10"/>
          </p:nvPr>
        </p:nvSpPr>
        <p:spPr/>
        <p:txBody>
          <a:bodyPr/>
          <a:lstStyle/>
          <a:p>
            <a:fld id="{EFA65D3F-25AF-4C22-9427-7C3768151EF7}" type="slidenum">
              <a:rPr lang="en-US" smtClean="0"/>
              <a:t>57</a:t>
            </a:fld>
            <a:endParaRPr lang="en-US"/>
          </a:p>
        </p:txBody>
      </p:sp>
    </p:spTree>
    <p:extLst>
      <p:ext uri="{BB962C8B-B14F-4D97-AF65-F5344CB8AC3E}">
        <p14:creationId xmlns:p14="http://schemas.microsoft.com/office/powerpoint/2010/main" val="4285809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clinician, it is your job to provide evidence-based medicine to our patients.</a:t>
            </a:r>
          </a:p>
          <a:p>
            <a:r>
              <a:rPr lang="en-US"/>
              <a:t>Example: Have you asked your patients about HIV screening?  (</a:t>
            </a:r>
            <a:r>
              <a:rPr lang="en-US" i="1"/>
              <a:t>[N.B. – guidelines are currently under review].</a:t>
            </a:r>
          </a:p>
          <a:p>
            <a:r>
              <a:rPr lang="en-US" i="0"/>
              <a:t>If you did not ask, why? Was the patient asexual or between partners? Was the visit not related to screening? Or, were there times that you assumed you knew their status? Were you uncomfortable asking the question?  Did you make an assumption that because of their sexual orientation, age, appearance, or socioeconomic status that they were at lower risk?</a:t>
            </a:r>
          </a:p>
        </p:txBody>
      </p:sp>
      <p:sp>
        <p:nvSpPr>
          <p:cNvPr id="4" name="Slide Number Placeholder 3"/>
          <p:cNvSpPr>
            <a:spLocks noGrp="1"/>
          </p:cNvSpPr>
          <p:nvPr>
            <p:ph type="sldNum" sz="quarter" idx="10"/>
          </p:nvPr>
        </p:nvSpPr>
        <p:spPr/>
        <p:txBody>
          <a:bodyPr/>
          <a:lstStyle/>
          <a:p>
            <a:fld id="{EFA65D3F-25AF-4C22-9427-7C3768151EF7}" type="slidenum">
              <a:rPr lang="en-US" smtClean="0"/>
              <a:t>58</a:t>
            </a:fld>
            <a:endParaRPr lang="en-US"/>
          </a:p>
        </p:txBody>
      </p:sp>
    </p:spTree>
    <p:extLst>
      <p:ext uri="{BB962C8B-B14F-4D97-AF65-F5344CB8AC3E}">
        <p14:creationId xmlns:p14="http://schemas.microsoft.com/office/powerpoint/2010/main" val="6665198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59</a:t>
            </a:fld>
            <a:endParaRPr lang="en-US"/>
          </a:p>
        </p:txBody>
      </p:sp>
    </p:spTree>
    <p:extLst>
      <p:ext uri="{BB962C8B-B14F-4D97-AF65-F5344CB8AC3E}">
        <p14:creationId xmlns:p14="http://schemas.microsoft.com/office/powerpoint/2010/main" val="80515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60</a:t>
            </a:fld>
            <a:endParaRPr lang="en-US"/>
          </a:p>
        </p:txBody>
      </p:sp>
    </p:spTree>
    <p:extLst>
      <p:ext uri="{BB962C8B-B14F-4D97-AF65-F5344CB8AC3E}">
        <p14:creationId xmlns:p14="http://schemas.microsoft.com/office/powerpoint/2010/main" val="604052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role is not to point out to you what your biases are, but to give you tools to become aware of your own biases (acknowledge), be mindful to actively confront your biases (address), and to confront biased behavior when you see it (advocate).</a:t>
            </a:r>
          </a:p>
        </p:txBody>
      </p:sp>
      <p:sp>
        <p:nvSpPr>
          <p:cNvPr id="4" name="Slide Number Placeholder 3"/>
          <p:cNvSpPr>
            <a:spLocks noGrp="1"/>
          </p:cNvSpPr>
          <p:nvPr>
            <p:ph type="sldNum" sz="quarter" idx="10"/>
          </p:nvPr>
        </p:nvSpPr>
        <p:spPr/>
        <p:txBody>
          <a:bodyPr/>
          <a:lstStyle/>
          <a:p>
            <a:fld id="{EFA65D3F-25AF-4C22-9427-7C3768151EF7}" type="slidenum">
              <a:rPr lang="en-US" smtClean="0"/>
              <a:t>61</a:t>
            </a:fld>
            <a:endParaRPr lang="en-US"/>
          </a:p>
        </p:txBody>
      </p:sp>
    </p:spTree>
    <p:extLst>
      <p:ext uri="{BB962C8B-B14F-4D97-AF65-F5344CB8AC3E}">
        <p14:creationId xmlns:p14="http://schemas.microsoft.com/office/powerpoint/2010/main" val="657508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https://jamanetwork.com/journals/jamanetworkopen/fullarticle/2703945</a:t>
            </a:r>
          </a:p>
          <a:p>
            <a:endParaRPr lang="en-US"/>
          </a:p>
        </p:txBody>
      </p:sp>
      <p:sp>
        <p:nvSpPr>
          <p:cNvPr id="4" name="Slide Number Placeholder 3"/>
          <p:cNvSpPr>
            <a:spLocks noGrp="1"/>
          </p:cNvSpPr>
          <p:nvPr>
            <p:ph type="sldNum" sz="quarter" idx="5"/>
          </p:nvPr>
        </p:nvSpPr>
        <p:spPr/>
        <p:txBody>
          <a:bodyPr/>
          <a:lstStyle/>
          <a:p>
            <a:fld id="{EFA65D3F-25AF-4C22-9427-7C3768151EF7}" type="slidenum">
              <a:rPr lang="en-US" smtClean="0"/>
              <a:t>64</a:t>
            </a:fld>
            <a:endParaRPr lang="en-US"/>
          </a:p>
        </p:txBody>
      </p:sp>
    </p:spTree>
    <p:extLst>
      <p:ext uri="{BB962C8B-B14F-4D97-AF65-F5344CB8AC3E}">
        <p14:creationId xmlns:p14="http://schemas.microsoft.com/office/powerpoint/2010/main" val="4073512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A65D3F-25AF-4C22-9427-7C3768151EF7}" type="slidenum">
              <a:rPr lang="en-US" smtClean="0"/>
              <a:t>65</a:t>
            </a:fld>
            <a:endParaRPr lang="en-US"/>
          </a:p>
        </p:txBody>
      </p:sp>
    </p:spTree>
    <p:extLst>
      <p:ext uri="{BB962C8B-B14F-4D97-AF65-F5344CB8AC3E}">
        <p14:creationId xmlns:p14="http://schemas.microsoft.com/office/powerpoint/2010/main" val="1106510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https://www.surveymonkey.com/r/XNVNCMZ</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9B7FD8AC-AD78-4EB8-949C-1D1E39AEFCE7}" type="slidenum">
              <a:rPr lang="en-US" smtClean="0"/>
              <a:t>66</a:t>
            </a:fld>
            <a:endParaRPr lang="en-US"/>
          </a:p>
        </p:txBody>
      </p:sp>
    </p:spTree>
    <p:extLst>
      <p:ext uri="{BB962C8B-B14F-4D97-AF65-F5344CB8AC3E}">
        <p14:creationId xmlns:p14="http://schemas.microsoft.com/office/powerpoint/2010/main" val="230679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10</a:t>
            </a:fld>
            <a:endParaRPr lang="en-US"/>
          </a:p>
        </p:txBody>
      </p:sp>
    </p:spTree>
    <p:extLst>
      <p:ext uri="{BB962C8B-B14F-4D97-AF65-F5344CB8AC3E}">
        <p14:creationId xmlns:p14="http://schemas.microsoft.com/office/powerpoint/2010/main" val="390675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Matriculants: White (51.2, Native Hawaiian 0.1, Hispanic 6/4, AA 6.5, Asian 19.8, Am </a:t>
            </a:r>
            <a:r>
              <a:rPr lang="en-US" dirty="0" err="1"/>
              <a:t>Ind</a:t>
            </a:r>
            <a:r>
              <a:rPr lang="en-US" dirty="0"/>
              <a:t> 0.3,  - White/Asian= 71%, Others combined = 13.3</a:t>
            </a:r>
          </a:p>
        </p:txBody>
      </p:sp>
      <p:sp>
        <p:nvSpPr>
          <p:cNvPr id="4" name="Slide Number Placeholder 3"/>
          <p:cNvSpPr>
            <a:spLocks noGrp="1"/>
          </p:cNvSpPr>
          <p:nvPr>
            <p:ph type="sldNum" sz="quarter" idx="10"/>
          </p:nvPr>
        </p:nvSpPr>
        <p:spPr/>
        <p:txBody>
          <a:bodyPr/>
          <a:lstStyle/>
          <a:p>
            <a:fld id="{9B7FD8AC-AD78-4EB8-949C-1D1E39AEFCE7}" type="slidenum">
              <a:rPr lang="en-US" smtClean="0"/>
              <a:t>12</a:t>
            </a:fld>
            <a:endParaRPr lang="en-US"/>
          </a:p>
        </p:txBody>
      </p:sp>
    </p:spTree>
    <p:extLst>
      <p:ext uri="{BB962C8B-B14F-4D97-AF65-F5344CB8AC3E}">
        <p14:creationId xmlns:p14="http://schemas.microsoft.com/office/powerpoint/2010/main" val="285853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in averages reflect approximately &lt; 10 questions.</a:t>
            </a:r>
          </a:p>
          <a:p>
            <a:r>
              <a:rPr lang="en-US" dirty="0"/>
              <a:t>https://students-residents.aamc.org/applying-medical-school/article/how-new-mcat-exam-scored/</a:t>
            </a:r>
          </a:p>
          <a:p>
            <a:r>
              <a:rPr lang="en-US" dirty="0"/>
              <a:t>Reddit: https://www.reddit.com/r/Mcat/comments/4impgc/help_us_determine_the_scoring_scale_for_the_aamc/</a:t>
            </a:r>
          </a:p>
          <a:p>
            <a:pPr fontAlgn="base"/>
            <a:r>
              <a:rPr lang="en-US" sz="1200" b="0" i="0" kern="1200" dirty="0">
                <a:solidFill>
                  <a:schemeClr val="tx1"/>
                </a:solidFill>
                <a:effectLst/>
                <a:latin typeface="+mn-lt"/>
                <a:ea typeface="+mn-ea"/>
                <a:cs typeface="+mn-cs"/>
              </a:rPr>
              <a:t>Physical Sciences Out of 59 questions</a:t>
            </a:r>
          </a:p>
          <a:p>
            <a:pPr fontAlgn="base"/>
            <a:r>
              <a:rPr lang="en-US" sz="1200" b="0" i="0" kern="1200" dirty="0">
                <a:solidFill>
                  <a:schemeClr val="tx1"/>
                </a:solidFill>
                <a:effectLst/>
                <a:latin typeface="+mn-lt"/>
                <a:ea typeface="+mn-ea"/>
                <a:cs typeface="+mn-cs"/>
              </a:rPr>
              <a:t>126: 39-42, 127: 43-46, 128: 47-49</a:t>
            </a:r>
          </a:p>
          <a:p>
            <a:pPr fontAlgn="base"/>
            <a:r>
              <a:rPr lang="en-US" sz="1200" b="0" i="0" kern="1200" dirty="0">
                <a:solidFill>
                  <a:schemeClr val="tx1"/>
                </a:solidFill>
                <a:effectLst/>
                <a:latin typeface="+mn-lt"/>
                <a:ea typeface="+mn-ea"/>
                <a:cs typeface="+mn-cs"/>
              </a:rPr>
              <a:t>129: 50-52</a:t>
            </a:r>
          </a:p>
          <a:p>
            <a:pPr fontAlgn="base"/>
            <a:r>
              <a:rPr lang="en-US" sz="1200" b="0" i="0" kern="1200" dirty="0">
                <a:solidFill>
                  <a:schemeClr val="tx1"/>
                </a:solidFill>
                <a:effectLst/>
                <a:latin typeface="+mn-lt"/>
                <a:ea typeface="+mn-ea"/>
                <a:cs typeface="+mn-cs"/>
              </a:rPr>
              <a:t>130: 53-55</a:t>
            </a:r>
          </a:p>
          <a:p>
            <a:pPr fontAlgn="base"/>
            <a:r>
              <a:rPr lang="en-US" sz="1200" b="0" i="0" kern="1200" dirty="0">
                <a:solidFill>
                  <a:schemeClr val="tx1"/>
                </a:solidFill>
                <a:effectLst/>
                <a:latin typeface="+mn-lt"/>
                <a:ea typeface="+mn-ea"/>
                <a:cs typeface="+mn-cs"/>
              </a:rPr>
              <a:t>131: 56-57</a:t>
            </a:r>
          </a:p>
          <a:p>
            <a:pPr fontAlgn="base"/>
            <a:r>
              <a:rPr lang="en-US" sz="1200" b="0" i="0" kern="1200" dirty="0">
                <a:solidFill>
                  <a:schemeClr val="tx1"/>
                </a:solidFill>
                <a:effectLst/>
                <a:latin typeface="+mn-lt"/>
                <a:ea typeface="+mn-ea"/>
                <a:cs typeface="+mn-cs"/>
              </a:rPr>
              <a:t>132: 58-59</a:t>
            </a:r>
          </a:p>
          <a:p>
            <a:pPr fontAlgn="base"/>
            <a:r>
              <a:rPr lang="en-US" sz="1200" b="0" i="0" kern="1200" dirty="0">
                <a:solidFill>
                  <a:schemeClr val="tx1"/>
                </a:solidFill>
                <a:effectLst/>
                <a:latin typeface="+mn-lt"/>
                <a:ea typeface="+mn-ea"/>
                <a:cs typeface="+mn-cs"/>
              </a:rPr>
              <a:t>CARs: Out of 53</a:t>
            </a:r>
          </a:p>
          <a:p>
            <a:pPr fontAlgn="base"/>
            <a:r>
              <a:rPr lang="en-US" sz="1200" b="0" i="0" kern="1200" dirty="0">
                <a:solidFill>
                  <a:schemeClr val="tx1"/>
                </a:solidFill>
                <a:effectLst/>
                <a:latin typeface="+mn-lt"/>
                <a:ea typeface="+mn-ea"/>
                <a:cs typeface="+mn-cs"/>
              </a:rPr>
              <a:t>122: 27-28</a:t>
            </a:r>
          </a:p>
          <a:p>
            <a:pPr fontAlgn="base"/>
            <a:r>
              <a:rPr lang="en-US" sz="1200" b="0" i="0" kern="1200" dirty="0">
                <a:solidFill>
                  <a:schemeClr val="tx1"/>
                </a:solidFill>
                <a:effectLst/>
                <a:latin typeface="+mn-lt"/>
                <a:ea typeface="+mn-ea"/>
                <a:cs typeface="+mn-cs"/>
              </a:rPr>
              <a:t>123: 30-31</a:t>
            </a:r>
          </a:p>
          <a:p>
            <a:pPr fontAlgn="base"/>
            <a:r>
              <a:rPr lang="en-US" sz="1200" b="0" i="0" kern="1200" dirty="0">
                <a:solidFill>
                  <a:schemeClr val="tx1"/>
                </a:solidFill>
                <a:effectLst/>
                <a:latin typeface="+mn-lt"/>
                <a:ea typeface="+mn-ea"/>
                <a:cs typeface="+mn-cs"/>
              </a:rPr>
              <a:t>124: 33-35</a:t>
            </a:r>
          </a:p>
          <a:p>
            <a:pPr fontAlgn="base"/>
            <a:r>
              <a:rPr lang="en-US" sz="1200" b="0" i="0" kern="1200" dirty="0">
                <a:solidFill>
                  <a:schemeClr val="tx1"/>
                </a:solidFill>
                <a:effectLst/>
                <a:latin typeface="+mn-lt"/>
                <a:ea typeface="+mn-ea"/>
                <a:cs typeface="+mn-cs"/>
              </a:rPr>
              <a:t>125: 36-38</a:t>
            </a:r>
          </a:p>
          <a:p>
            <a:pPr fontAlgn="base"/>
            <a:r>
              <a:rPr lang="en-US" sz="1200" b="0" i="0" kern="1200" dirty="0">
                <a:solidFill>
                  <a:schemeClr val="tx1"/>
                </a:solidFill>
                <a:effectLst/>
                <a:latin typeface="+mn-lt"/>
                <a:ea typeface="+mn-ea"/>
                <a:cs typeface="+mn-cs"/>
              </a:rPr>
              <a:t>126: 39-40</a:t>
            </a:r>
          </a:p>
          <a:p>
            <a:pPr fontAlgn="base"/>
            <a:r>
              <a:rPr lang="en-US" sz="1200" b="0" i="0" kern="1200" dirty="0">
                <a:solidFill>
                  <a:schemeClr val="tx1"/>
                </a:solidFill>
                <a:effectLst/>
                <a:latin typeface="+mn-lt"/>
                <a:ea typeface="+mn-ea"/>
                <a:cs typeface="+mn-cs"/>
              </a:rPr>
              <a:t>127: 41-42</a:t>
            </a:r>
          </a:p>
          <a:p>
            <a:pPr fontAlgn="base"/>
            <a:r>
              <a:rPr lang="en-US" sz="1200" b="0" i="0" kern="1200" dirty="0">
                <a:solidFill>
                  <a:schemeClr val="tx1"/>
                </a:solidFill>
                <a:effectLst/>
                <a:latin typeface="+mn-lt"/>
                <a:ea typeface="+mn-ea"/>
                <a:cs typeface="+mn-cs"/>
              </a:rPr>
              <a:t>128: 43-45</a:t>
            </a:r>
          </a:p>
          <a:p>
            <a:pPr fontAlgn="base"/>
            <a:r>
              <a:rPr lang="en-US" sz="1200" b="0" i="0" kern="1200" dirty="0">
                <a:solidFill>
                  <a:schemeClr val="tx1"/>
                </a:solidFill>
                <a:effectLst/>
                <a:latin typeface="+mn-lt"/>
                <a:ea typeface="+mn-ea"/>
                <a:cs typeface="+mn-cs"/>
              </a:rPr>
              <a:t>129: 46</a:t>
            </a:r>
          </a:p>
          <a:p>
            <a:pPr fontAlgn="base"/>
            <a:r>
              <a:rPr lang="en-US" sz="1200" b="0" i="0" kern="1200" dirty="0">
                <a:solidFill>
                  <a:schemeClr val="tx1"/>
                </a:solidFill>
                <a:effectLst/>
                <a:latin typeface="+mn-lt"/>
                <a:ea typeface="+mn-ea"/>
                <a:cs typeface="+mn-cs"/>
              </a:rPr>
              <a:t>130: 47-48</a:t>
            </a:r>
          </a:p>
          <a:p>
            <a:pPr fontAlgn="base"/>
            <a:r>
              <a:rPr lang="en-US" sz="1200" b="0" i="0" kern="1200" dirty="0">
                <a:solidFill>
                  <a:schemeClr val="tx1"/>
                </a:solidFill>
                <a:effectLst/>
                <a:latin typeface="+mn-lt"/>
                <a:ea typeface="+mn-ea"/>
                <a:cs typeface="+mn-cs"/>
              </a:rPr>
              <a:t>131: 49</a:t>
            </a:r>
          </a:p>
          <a:p>
            <a:pPr fontAlgn="base"/>
            <a:r>
              <a:rPr lang="en-US" sz="1200" b="0" i="0" kern="1200" dirty="0">
                <a:solidFill>
                  <a:schemeClr val="tx1"/>
                </a:solidFill>
                <a:effectLst/>
                <a:latin typeface="+mn-lt"/>
                <a:ea typeface="+mn-ea"/>
                <a:cs typeface="+mn-cs"/>
              </a:rPr>
              <a:t>132: 50-52</a:t>
            </a:r>
          </a:p>
          <a:p>
            <a:pPr fontAlgn="base"/>
            <a:r>
              <a:rPr lang="en-US" sz="1200" b="0" i="0" kern="1200" dirty="0">
                <a:solidFill>
                  <a:schemeClr val="tx1"/>
                </a:solidFill>
                <a:effectLst/>
                <a:latin typeface="+mn-lt"/>
                <a:ea typeface="+mn-ea"/>
                <a:cs typeface="+mn-cs"/>
              </a:rPr>
              <a:t>BIO</a:t>
            </a:r>
          </a:p>
          <a:p>
            <a:pPr fontAlgn="base"/>
            <a:r>
              <a:rPr lang="en-US" sz="1200" b="0" i="0" kern="1200" dirty="0">
                <a:solidFill>
                  <a:schemeClr val="tx1"/>
                </a:solidFill>
                <a:effectLst/>
                <a:latin typeface="+mn-lt"/>
                <a:ea typeface="+mn-ea"/>
                <a:cs typeface="+mn-cs"/>
              </a:rPr>
              <a:t>125: Up to 40</a:t>
            </a:r>
          </a:p>
          <a:p>
            <a:pPr fontAlgn="base"/>
            <a:r>
              <a:rPr lang="en-US" sz="1200" b="0" i="0" kern="1200" dirty="0">
                <a:solidFill>
                  <a:schemeClr val="tx1"/>
                </a:solidFill>
                <a:effectLst/>
                <a:latin typeface="+mn-lt"/>
                <a:ea typeface="+mn-ea"/>
                <a:cs typeface="+mn-cs"/>
              </a:rPr>
              <a:t>126: 41-43</a:t>
            </a:r>
          </a:p>
          <a:p>
            <a:pPr fontAlgn="base"/>
            <a:r>
              <a:rPr lang="en-US" sz="1200" b="0" i="0" kern="1200" dirty="0">
                <a:solidFill>
                  <a:schemeClr val="tx1"/>
                </a:solidFill>
                <a:effectLst/>
                <a:latin typeface="+mn-lt"/>
                <a:ea typeface="+mn-ea"/>
                <a:cs typeface="+mn-cs"/>
              </a:rPr>
              <a:t>127: 44-46</a:t>
            </a:r>
          </a:p>
          <a:p>
            <a:pPr fontAlgn="base"/>
            <a:r>
              <a:rPr lang="en-US" sz="1200" b="0" i="0" kern="1200" dirty="0">
                <a:solidFill>
                  <a:schemeClr val="tx1"/>
                </a:solidFill>
                <a:effectLst/>
                <a:latin typeface="+mn-lt"/>
                <a:ea typeface="+mn-ea"/>
                <a:cs typeface="+mn-cs"/>
              </a:rPr>
              <a:t>128: 47-49</a:t>
            </a:r>
          </a:p>
          <a:p>
            <a:pPr fontAlgn="base"/>
            <a:r>
              <a:rPr lang="en-US" sz="1200" b="0" i="0" kern="1200" dirty="0">
                <a:solidFill>
                  <a:schemeClr val="tx1"/>
                </a:solidFill>
                <a:effectLst/>
                <a:latin typeface="+mn-lt"/>
                <a:ea typeface="+mn-ea"/>
                <a:cs typeface="+mn-cs"/>
              </a:rPr>
              <a:t>129: 50-51</a:t>
            </a:r>
          </a:p>
          <a:p>
            <a:pPr fontAlgn="base"/>
            <a:r>
              <a:rPr lang="en-US" sz="1200" b="0" i="0" kern="1200" dirty="0">
                <a:solidFill>
                  <a:schemeClr val="tx1"/>
                </a:solidFill>
                <a:effectLst/>
                <a:latin typeface="+mn-lt"/>
                <a:ea typeface="+mn-ea"/>
                <a:cs typeface="+mn-cs"/>
              </a:rPr>
              <a:t>130: 52-54</a:t>
            </a:r>
          </a:p>
          <a:p>
            <a:pPr fontAlgn="base"/>
            <a:r>
              <a:rPr lang="en-US" sz="1200" b="0" i="0" kern="1200" dirty="0">
                <a:solidFill>
                  <a:schemeClr val="tx1"/>
                </a:solidFill>
                <a:effectLst/>
                <a:latin typeface="+mn-lt"/>
                <a:ea typeface="+mn-ea"/>
                <a:cs typeface="+mn-cs"/>
              </a:rPr>
              <a:t>131: 55-56</a:t>
            </a:r>
          </a:p>
          <a:p>
            <a:pPr fontAlgn="base"/>
            <a:r>
              <a:rPr lang="en-US" sz="1200" b="0" i="0" kern="1200" dirty="0">
                <a:solidFill>
                  <a:schemeClr val="tx1"/>
                </a:solidFill>
                <a:effectLst/>
                <a:latin typeface="+mn-lt"/>
                <a:ea typeface="+mn-ea"/>
                <a:cs typeface="+mn-cs"/>
              </a:rPr>
              <a:t>132: 57-59</a:t>
            </a:r>
          </a:p>
          <a:p>
            <a:pPr fontAlgn="base"/>
            <a:r>
              <a:rPr lang="en-US" sz="1200" b="0" i="0" kern="1200" dirty="0">
                <a:solidFill>
                  <a:schemeClr val="tx1"/>
                </a:solidFill>
                <a:effectLst/>
                <a:latin typeface="+mn-lt"/>
                <a:ea typeface="+mn-ea"/>
                <a:cs typeface="+mn-cs"/>
              </a:rPr>
              <a:t>Psych/</a:t>
            </a:r>
            <a:r>
              <a:rPr lang="en-US" sz="1200" b="0" i="0" kern="1200" dirty="0" err="1">
                <a:solidFill>
                  <a:schemeClr val="tx1"/>
                </a:solidFill>
                <a:effectLst/>
                <a:latin typeface="+mn-lt"/>
                <a:ea typeface="+mn-ea"/>
                <a:cs typeface="+mn-cs"/>
              </a:rPr>
              <a:t>Soc</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124: 35-38/39</a:t>
            </a:r>
          </a:p>
          <a:p>
            <a:pPr fontAlgn="base"/>
            <a:r>
              <a:rPr lang="en-US" sz="1200" b="0" i="0" kern="1200" dirty="0">
                <a:solidFill>
                  <a:schemeClr val="tx1"/>
                </a:solidFill>
                <a:effectLst/>
                <a:latin typeface="+mn-lt"/>
                <a:ea typeface="+mn-ea"/>
                <a:cs typeface="+mn-cs"/>
              </a:rPr>
              <a:t>125: 40-41</a:t>
            </a:r>
          </a:p>
          <a:p>
            <a:pPr fontAlgn="base"/>
            <a:r>
              <a:rPr lang="en-US" sz="1200" b="0" i="0" kern="1200" dirty="0">
                <a:solidFill>
                  <a:schemeClr val="tx1"/>
                </a:solidFill>
                <a:effectLst/>
                <a:latin typeface="+mn-lt"/>
                <a:ea typeface="+mn-ea"/>
                <a:cs typeface="+mn-cs"/>
              </a:rPr>
              <a:t>126: 42-44</a:t>
            </a:r>
          </a:p>
          <a:p>
            <a:pPr fontAlgn="base"/>
            <a:r>
              <a:rPr lang="en-US" sz="1200" b="0" i="0" kern="1200" dirty="0">
                <a:solidFill>
                  <a:schemeClr val="tx1"/>
                </a:solidFill>
                <a:effectLst/>
                <a:latin typeface="+mn-lt"/>
                <a:ea typeface="+mn-ea"/>
                <a:cs typeface="+mn-cs"/>
              </a:rPr>
              <a:t>127: 45-48</a:t>
            </a:r>
          </a:p>
          <a:p>
            <a:pPr fontAlgn="base"/>
            <a:r>
              <a:rPr lang="en-US" sz="1200" b="0" i="0" kern="1200" dirty="0">
                <a:solidFill>
                  <a:schemeClr val="tx1"/>
                </a:solidFill>
                <a:effectLst/>
                <a:latin typeface="+mn-lt"/>
                <a:ea typeface="+mn-ea"/>
                <a:cs typeface="+mn-cs"/>
              </a:rPr>
              <a:t>128: 49-50</a:t>
            </a:r>
          </a:p>
          <a:p>
            <a:pPr fontAlgn="base"/>
            <a:r>
              <a:rPr lang="en-US" sz="1200" b="0" i="0" kern="1200" dirty="0">
                <a:solidFill>
                  <a:schemeClr val="tx1"/>
                </a:solidFill>
                <a:effectLst/>
                <a:latin typeface="+mn-lt"/>
                <a:ea typeface="+mn-ea"/>
                <a:cs typeface="+mn-cs"/>
              </a:rPr>
              <a:t>129: 51-53</a:t>
            </a:r>
          </a:p>
          <a:p>
            <a:pPr fontAlgn="base"/>
            <a:r>
              <a:rPr lang="en-US" sz="1200" b="0" i="0" kern="1200" dirty="0">
                <a:solidFill>
                  <a:schemeClr val="tx1"/>
                </a:solidFill>
                <a:effectLst/>
                <a:latin typeface="+mn-lt"/>
                <a:ea typeface="+mn-ea"/>
                <a:cs typeface="+mn-cs"/>
              </a:rPr>
              <a:t>130: 54-55</a:t>
            </a:r>
          </a:p>
          <a:p>
            <a:pPr fontAlgn="base"/>
            <a:r>
              <a:rPr lang="en-US" sz="1200" b="0" i="0" kern="1200" dirty="0">
                <a:solidFill>
                  <a:schemeClr val="tx1"/>
                </a:solidFill>
                <a:effectLst/>
                <a:latin typeface="+mn-lt"/>
                <a:ea typeface="+mn-ea"/>
                <a:cs typeface="+mn-cs"/>
              </a:rPr>
              <a:t>131: 56</a:t>
            </a:r>
          </a:p>
          <a:p>
            <a:pPr fontAlgn="base"/>
            <a:r>
              <a:rPr lang="en-US" sz="1200" b="0" i="0" kern="1200" dirty="0">
                <a:solidFill>
                  <a:schemeClr val="tx1"/>
                </a:solidFill>
                <a:effectLst/>
                <a:latin typeface="+mn-lt"/>
                <a:ea typeface="+mn-ea"/>
                <a:cs typeface="+mn-cs"/>
              </a:rPr>
              <a:t>132: 57-59</a:t>
            </a:r>
          </a:p>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13</a:t>
            </a:fld>
            <a:endParaRPr lang="en-US"/>
          </a:p>
        </p:txBody>
      </p:sp>
    </p:spTree>
    <p:extLst>
      <p:ext uri="{BB962C8B-B14F-4D97-AF65-F5344CB8AC3E}">
        <p14:creationId xmlns:p14="http://schemas.microsoft.com/office/powerpoint/2010/main" val="1428710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FD8AC-AD78-4EB8-949C-1D1E39AEFCE7}" type="slidenum">
              <a:rPr lang="en-US" smtClean="0"/>
              <a:t>14</a:t>
            </a:fld>
            <a:endParaRPr lang="en-US"/>
          </a:p>
        </p:txBody>
      </p:sp>
    </p:spTree>
    <p:extLst>
      <p:ext uri="{BB962C8B-B14F-4D97-AF65-F5344CB8AC3E}">
        <p14:creationId xmlns:p14="http://schemas.microsoft.com/office/powerpoint/2010/main" val="410956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B0838-908C-44B0-BA8A-A1F2FF2985F2}"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4002636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B0838-908C-44B0-BA8A-A1F2FF2985F2}"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276918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B0838-908C-44B0-BA8A-A1F2FF2985F2}"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2304378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B0838-908C-44B0-BA8A-A1F2FF2985F2}"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195043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DB0838-908C-44B0-BA8A-A1F2FF2985F2}" type="datetimeFigureOut">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176798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B0838-908C-44B0-BA8A-A1F2FF2985F2}"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261065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B0838-908C-44B0-BA8A-A1F2FF2985F2}" type="datetimeFigureOut">
              <a:rPr lang="en-US" smtClean="0"/>
              <a:t>6/27/2022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48809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B0838-908C-44B0-BA8A-A1F2FF2985F2}" type="datetimeFigureOut">
              <a:rPr lang="en-US" smtClean="0"/>
              <a:t>6/27/2022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237402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B0838-908C-44B0-BA8A-A1F2FF2985F2}" type="datetimeFigureOut">
              <a:rPr lang="en-US" smtClean="0"/>
              <a:t>6/27/2022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303565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7DB0838-908C-44B0-BA8A-A1F2FF2985F2}"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178515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7DB0838-908C-44B0-BA8A-A1F2FF2985F2}" type="datetimeFigureOut">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CB7FF-EACA-4091-89DC-E1BA7F4AB7DA}" type="slidenum">
              <a:rPr lang="en-US" smtClean="0"/>
              <a:t>‹#›</a:t>
            </a:fld>
            <a:endParaRPr lang="en-US"/>
          </a:p>
        </p:txBody>
      </p:sp>
    </p:spTree>
    <p:extLst>
      <p:ext uri="{BB962C8B-B14F-4D97-AF65-F5344CB8AC3E}">
        <p14:creationId xmlns:p14="http://schemas.microsoft.com/office/powerpoint/2010/main" val="88923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47DB0838-908C-44B0-BA8A-A1F2FF2985F2}" type="datetimeFigureOut">
              <a:rPr lang="en-US" smtClean="0"/>
              <a:t>6/27/2022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FFCCB7FF-EACA-4091-89DC-E1BA7F4AB7DA}" type="slidenum">
              <a:rPr lang="en-US" smtClean="0"/>
              <a:t>‹#›</a:t>
            </a:fld>
            <a:endParaRPr lang="en-US"/>
          </a:p>
        </p:txBody>
      </p:sp>
    </p:spTree>
    <p:extLst>
      <p:ext uri="{BB962C8B-B14F-4D97-AF65-F5344CB8AC3E}">
        <p14:creationId xmlns:p14="http://schemas.microsoft.com/office/powerpoint/2010/main" val="1245812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tZd4no4gZnc" TargetMode="Externa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ze7Fff2YKfM" TargetMode="External"/><Relationship Id="rId5" Type="http://schemas.openxmlformats.org/officeDocument/2006/relationships/image" Target="../media/image15.jpeg"/><Relationship Id="rId4" Type="http://schemas.openxmlformats.org/officeDocument/2006/relationships/hyperlink" Target="https://www.youtube.com/watch?v=ze7Fff2YKf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journals.lww.com/academicmedicine/toc/2003/0500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aamc.org/media/5826/downloa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aamc.org/media/5826/downloa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h3.googleusercontent.com/proxy/5KOKoo1IreZgIdQQqvrRWEgULbaSF8sCSqYT0rgaCkNngAhE6hjrfMeVPhTvXlchVeh0LBWangK-rgPuOCybNJ8fDtEuwMlxQzLCgjEuAQIBjBK3-4QLICo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thumbs.dreamstime.com/z/recruitment-ageism-concept-unfairness-employment-problem-seniors-human-resources-department-hire-people-under-isolated-172105959.jpg"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1jBAetCVYwc?feature=oembed" TargetMode="External"/><Relationship Id="rId5" Type="http://schemas.openxmlformats.org/officeDocument/2006/relationships/hyperlink" Target="https://www.youtube.com/watch?v=1jBAetCVYwc" TargetMode="Externa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i.pinimg.com/originals/0d/5e/21/0d5e213ae0e90afed203dcde94f550cc.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verywellmind.com/thmb/PNUaRIgPrRjVV7oQ7Jqaz9YQuqk=/1333x1000/smart/filters:no_upscale()/what-is-a-confirmation-bias-2795024_FINAL-7c3ed57bf47a4c7fa0cb98920fcd041c.p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i.ytimg.com/vi/NyMGHZdn_W0/maxresdefault.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hbr.org/resources/images/article_assets/2016/04/apr15-18-90786576-bor.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t3.ftcdn.net/jpg/02/90/20/26/360_F_290202665_TDVsNqcfhNCFBKVWATlBDylIqEHt1myK.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ncrypted-tbn0.gstatic.com/images?q=tbn:ANd9GcSli3ydyA_pQzgSG-8lasmtQZtwVOgAojjF0g&amp;usqp=CA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assets-global.website-files.com/5b1e83cea247157206d50024/602266570f9e2b4c96a97401_Screenshot%202021-02-09%20at%2010.04.35.pn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hyperlink" Target="https://implicit.harvard.edu/implicit/takeatest.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Bq_xYSOZrgU"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45C62D-BB97-4184-9E06-68BA6832B0EA}"/>
              </a:ext>
            </a:extLst>
          </p:cNvPr>
          <p:cNvGrpSpPr/>
          <p:nvPr/>
        </p:nvGrpSpPr>
        <p:grpSpPr>
          <a:xfrm>
            <a:off x="82550" y="359644"/>
            <a:ext cx="9893300" cy="7138171"/>
            <a:chOff x="82550" y="317114"/>
            <a:chExt cx="9893300" cy="7138171"/>
          </a:xfrm>
        </p:grpSpPr>
        <p:pic>
          <p:nvPicPr>
            <p:cNvPr id="1026" name="Picture 2" descr="Related image">
              <a:extLst>
                <a:ext uri="{FF2B5EF4-FFF2-40B4-BE49-F238E27FC236}">
                  <a16:creationId xmlns:a16="http://schemas.microsoft.com/office/drawing/2014/main" id="{DB8EB8E9-0093-4584-B28E-F519DD31DFD1}"/>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2550" y="317114"/>
              <a:ext cx="4986146" cy="3363874"/>
            </a:xfrm>
            <a:prstGeom prst="rect">
              <a:avLst/>
            </a:prstGeom>
            <a:noFill/>
            <a:ln w="41275">
              <a:noFill/>
            </a:ln>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6C0B569A-45DB-4429-8945-474670FC2CD3}"/>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673211" y="3606425"/>
              <a:ext cx="6302639" cy="3842679"/>
            </a:xfrm>
            <a:prstGeom prst="rect">
              <a:avLst/>
            </a:prstGeom>
            <a:noFill/>
            <a:ln w="44450">
              <a:noFill/>
            </a:ln>
            <a:extLst>
              <a:ext uri="{909E8E84-426E-40DD-AFC4-6F175D3DCCD1}">
                <a14:hiddenFill xmlns:a14="http://schemas.microsoft.com/office/drawing/2010/main">
                  <a:solidFill>
                    <a:srgbClr val="FFFFFF"/>
                  </a:solidFill>
                </a14:hiddenFill>
              </a:ext>
            </a:extLst>
          </p:spPr>
        </p:pic>
        <p:pic>
          <p:nvPicPr>
            <p:cNvPr id="1030" name="Picture 6" descr="Image result for diverse medical students cartoon">
              <a:extLst>
                <a:ext uri="{FF2B5EF4-FFF2-40B4-BE49-F238E27FC236}">
                  <a16:creationId xmlns:a16="http://schemas.microsoft.com/office/drawing/2014/main" id="{5E239BC8-518D-40AA-8342-F3A0735C21B7}"/>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879301" y="317115"/>
              <a:ext cx="5096548" cy="3239862"/>
            </a:xfrm>
            <a:prstGeom prst="rect">
              <a:avLst/>
            </a:prstGeom>
            <a:noFill/>
            <a:ln w="44450">
              <a:noFill/>
            </a:ln>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371CDACE-6B95-4198-BBE1-79EA15A3ECBB}"/>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2550" y="3589717"/>
              <a:ext cx="3560088" cy="3865568"/>
            </a:xfrm>
            <a:prstGeom prst="rect">
              <a:avLst/>
            </a:prstGeom>
            <a:noFill/>
            <a:ln w="41275">
              <a:no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B5CF1C04-0223-49B1-91AC-00B3C0C63BD9}"/>
              </a:ext>
            </a:extLst>
          </p:cNvPr>
          <p:cNvSpPr>
            <a:spLocks noGrp="1"/>
          </p:cNvSpPr>
          <p:nvPr>
            <p:ph type="ctrTitle"/>
          </p:nvPr>
        </p:nvSpPr>
        <p:spPr>
          <a:xfrm>
            <a:off x="4879301" y="642803"/>
            <a:ext cx="5096548" cy="2705947"/>
          </a:xfrm>
        </p:spPr>
        <p:txBody>
          <a:bodyPr>
            <a:normAutofit/>
          </a:bodyPr>
          <a:lstStyle/>
          <a:p>
            <a:r>
              <a:rPr lang="en-US" b="1" dirty="0"/>
              <a:t>In Health Professions</a:t>
            </a:r>
          </a:p>
        </p:txBody>
      </p:sp>
      <p:sp>
        <p:nvSpPr>
          <p:cNvPr id="10" name="Title 1">
            <a:extLst>
              <a:ext uri="{FF2B5EF4-FFF2-40B4-BE49-F238E27FC236}">
                <a16:creationId xmlns:a16="http://schemas.microsoft.com/office/drawing/2014/main" id="{E9A27D98-20EC-4259-9C74-362599D591BA}"/>
              </a:ext>
            </a:extLst>
          </p:cNvPr>
          <p:cNvSpPr txBox="1">
            <a:spLocks/>
          </p:cNvSpPr>
          <p:nvPr/>
        </p:nvSpPr>
        <p:spPr>
          <a:xfrm>
            <a:off x="82549" y="834322"/>
            <a:ext cx="5096548" cy="2705947"/>
          </a:xfrm>
          <a:prstGeom prst="rect">
            <a:avLst/>
          </a:prstGeom>
        </p:spPr>
        <p:txBody>
          <a:bodyPr vert="horz" lIns="91440" tIns="45720" rIns="91440" bIns="45720" rtlCol="0" anchor="ctr">
            <a:normAutofit fontScale="97500"/>
          </a:bodyPr>
          <a:lstStyle>
            <a:lvl1pPr algn="ctr" defTabSz="1005840" rtl="0" eaLnBrk="1" latinLnBrk="0" hangingPunct="1">
              <a:lnSpc>
                <a:spcPct val="90000"/>
              </a:lnSpc>
              <a:spcBef>
                <a:spcPct val="0"/>
              </a:spcBef>
              <a:buNone/>
              <a:defRPr sz="6600" kern="1200">
                <a:solidFill>
                  <a:schemeClr val="tx1"/>
                </a:solidFill>
                <a:latin typeface="+mj-lt"/>
                <a:ea typeface="+mj-ea"/>
                <a:cs typeface="+mj-cs"/>
              </a:defRPr>
            </a:lvl1pPr>
          </a:lstStyle>
          <a:p>
            <a:r>
              <a:rPr lang="en-US" sz="8600" b="1" dirty="0"/>
              <a:t>Diversity and Bias</a:t>
            </a:r>
          </a:p>
        </p:txBody>
      </p:sp>
      <p:sp>
        <p:nvSpPr>
          <p:cNvPr id="3" name="Subtitle 2">
            <a:extLst>
              <a:ext uri="{FF2B5EF4-FFF2-40B4-BE49-F238E27FC236}">
                <a16:creationId xmlns:a16="http://schemas.microsoft.com/office/drawing/2014/main" id="{03D206B3-562A-4036-B7F0-99961ABE42DD}"/>
              </a:ext>
            </a:extLst>
          </p:cNvPr>
          <p:cNvSpPr>
            <a:spLocks noGrp="1"/>
          </p:cNvSpPr>
          <p:nvPr>
            <p:ph type="subTitle" idx="1"/>
          </p:nvPr>
        </p:nvSpPr>
        <p:spPr>
          <a:xfrm>
            <a:off x="1731736" y="4671699"/>
            <a:ext cx="6594927" cy="1863354"/>
          </a:xfrm>
        </p:spPr>
        <p:txBody>
          <a:bodyPr anchor="ctr">
            <a:normAutofit/>
          </a:bodyPr>
          <a:lstStyle/>
          <a:p>
            <a:r>
              <a:rPr lang="en-US" sz="3600" b="1" dirty="0"/>
              <a:t>Dr. Christina Johnson</a:t>
            </a:r>
          </a:p>
          <a:p>
            <a:r>
              <a:rPr lang="en-US" sz="3600" b="1" dirty="0"/>
              <a:t>Dr. Judith Washington</a:t>
            </a:r>
          </a:p>
          <a:p>
            <a:r>
              <a:rPr lang="en-US" sz="3600" b="1" dirty="0"/>
              <a:t>Susan Gross</a:t>
            </a:r>
          </a:p>
        </p:txBody>
      </p:sp>
      <p:sp>
        <p:nvSpPr>
          <p:cNvPr id="5" name="Rectangle 4">
            <a:extLst>
              <a:ext uri="{FF2B5EF4-FFF2-40B4-BE49-F238E27FC236}">
                <a16:creationId xmlns:a16="http://schemas.microsoft.com/office/drawing/2014/main" id="{6FF4365F-25E9-46BE-8449-962848A1F4A8}"/>
              </a:ext>
            </a:extLst>
          </p:cNvPr>
          <p:cNvSpPr/>
          <p:nvPr/>
        </p:nvSpPr>
        <p:spPr>
          <a:xfrm>
            <a:off x="0" y="218364"/>
            <a:ext cx="5029200" cy="332190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245DFB-4650-4147-91C0-5DB3B1E08F76}"/>
              </a:ext>
            </a:extLst>
          </p:cNvPr>
          <p:cNvSpPr/>
          <p:nvPr/>
        </p:nvSpPr>
        <p:spPr>
          <a:xfrm>
            <a:off x="-1" y="3617013"/>
            <a:ext cx="9975849" cy="384267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828411-0090-452C-9CD7-BDA388E832D6}"/>
              </a:ext>
            </a:extLst>
          </p:cNvPr>
          <p:cNvSpPr/>
          <p:nvPr/>
        </p:nvSpPr>
        <p:spPr>
          <a:xfrm>
            <a:off x="4961516" y="207214"/>
            <a:ext cx="5029200" cy="332190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B05B9-9D8A-4EB1-8387-DD4FDAED21E2}"/>
              </a:ext>
            </a:extLst>
          </p:cNvPr>
          <p:cNvSpPr/>
          <p:nvPr/>
        </p:nvSpPr>
        <p:spPr>
          <a:xfrm>
            <a:off x="2476500" y="2870200"/>
            <a:ext cx="5308600"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Definitions</a:t>
            </a:r>
          </a:p>
        </p:txBody>
      </p:sp>
    </p:spTree>
    <p:extLst>
      <p:ext uri="{BB962C8B-B14F-4D97-AF65-F5344CB8AC3E}">
        <p14:creationId xmlns:p14="http://schemas.microsoft.com/office/powerpoint/2010/main" val="1844974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365C-6CEF-4DD4-B4CC-934DD5514D03}"/>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Definition #1: URM</a:t>
            </a:r>
          </a:p>
        </p:txBody>
      </p:sp>
      <p:sp>
        <p:nvSpPr>
          <p:cNvPr id="3" name="Content Placeholder 2">
            <a:extLst>
              <a:ext uri="{FF2B5EF4-FFF2-40B4-BE49-F238E27FC236}">
                <a16:creationId xmlns:a16="http://schemas.microsoft.com/office/drawing/2014/main" id="{D322CB5A-58BD-4C57-A85B-73D68258EF8D}"/>
              </a:ext>
            </a:extLst>
          </p:cNvPr>
          <p:cNvSpPr txBox="1">
            <a:spLocks/>
          </p:cNvSpPr>
          <p:nvPr/>
        </p:nvSpPr>
        <p:spPr>
          <a:xfrm>
            <a:off x="691515" y="2069042"/>
            <a:ext cx="8841368" cy="4931516"/>
          </a:xfrm>
          <a:prstGeom prst="rect">
            <a:avLst/>
          </a:prstGeom>
        </p:spPr>
        <p:txBody>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fontAlgn="base">
              <a:buNone/>
            </a:pPr>
            <a:r>
              <a:rPr lang="en-US" dirty="0"/>
              <a:t>Underrepresented in medicine means those ethnic populations that are underrepresented in the medical profession relative to their numbers in the general population.  ​</a:t>
            </a:r>
          </a:p>
        </p:txBody>
      </p:sp>
    </p:spTree>
    <p:extLst>
      <p:ext uri="{BB962C8B-B14F-4D97-AF65-F5344CB8AC3E}">
        <p14:creationId xmlns:p14="http://schemas.microsoft.com/office/powerpoint/2010/main" val="359811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2352-7080-49E3-BB50-6DE1E2CC0A15}"/>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Diversity</a:t>
            </a:r>
          </a:p>
        </p:txBody>
      </p:sp>
      <p:sp>
        <p:nvSpPr>
          <p:cNvPr id="6" name="Rectangle 5">
            <a:extLst>
              <a:ext uri="{FF2B5EF4-FFF2-40B4-BE49-F238E27FC236}">
                <a16:creationId xmlns:a16="http://schemas.microsoft.com/office/drawing/2014/main" id="{F97CF056-E543-4A9A-87C0-3675D48B5B78}"/>
              </a:ext>
            </a:extLst>
          </p:cNvPr>
          <p:cNvSpPr/>
          <p:nvPr/>
        </p:nvSpPr>
        <p:spPr>
          <a:xfrm>
            <a:off x="524192" y="5792264"/>
            <a:ext cx="8842694" cy="1502305"/>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fontAlgn="base"/>
            <a:r>
              <a:rPr lang="en-US" sz="2400" b="1" dirty="0">
                <a:solidFill>
                  <a:schemeClr val="bg1"/>
                </a:solidFill>
              </a:rPr>
              <a:t>African American, Hispanic, or American Indian and Pacific Islander students collectively make up only ~25% of all medical school students while representing almost 33% of the national population.</a:t>
            </a:r>
          </a:p>
        </p:txBody>
      </p:sp>
      <p:sp>
        <p:nvSpPr>
          <p:cNvPr id="3" name="Rectangle 2">
            <a:extLst>
              <a:ext uri="{FF2B5EF4-FFF2-40B4-BE49-F238E27FC236}">
                <a16:creationId xmlns:a16="http://schemas.microsoft.com/office/drawing/2014/main" id="{F69D9ECF-4958-4D49-81B4-88EAAC764D39}"/>
              </a:ext>
            </a:extLst>
          </p:cNvPr>
          <p:cNvSpPr/>
          <p:nvPr/>
        </p:nvSpPr>
        <p:spPr>
          <a:xfrm>
            <a:off x="977900" y="1258890"/>
            <a:ext cx="2667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Population 2017</a:t>
            </a:r>
          </a:p>
        </p:txBody>
      </p:sp>
      <p:sp>
        <p:nvSpPr>
          <p:cNvPr id="8" name="Rectangle 7">
            <a:extLst>
              <a:ext uri="{FF2B5EF4-FFF2-40B4-BE49-F238E27FC236}">
                <a16:creationId xmlns:a16="http://schemas.microsoft.com/office/drawing/2014/main" id="{03243814-0D73-4594-A695-7D66486F91BF}"/>
              </a:ext>
            </a:extLst>
          </p:cNvPr>
          <p:cNvSpPr/>
          <p:nvPr/>
        </p:nvSpPr>
        <p:spPr>
          <a:xfrm>
            <a:off x="5431154" y="1258890"/>
            <a:ext cx="3935731"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Medical School Population 2017</a:t>
            </a:r>
          </a:p>
        </p:txBody>
      </p:sp>
      <p:sp>
        <p:nvSpPr>
          <p:cNvPr id="9" name="TextBox 8">
            <a:extLst>
              <a:ext uri="{FF2B5EF4-FFF2-40B4-BE49-F238E27FC236}">
                <a16:creationId xmlns:a16="http://schemas.microsoft.com/office/drawing/2014/main" id="{8112A07D-A467-4ADC-9DE0-5823AE7ABD36}"/>
              </a:ext>
            </a:extLst>
          </p:cNvPr>
          <p:cNvSpPr txBox="1"/>
          <p:nvPr/>
        </p:nvSpPr>
        <p:spPr>
          <a:xfrm>
            <a:off x="6673215" y="7422776"/>
            <a:ext cx="3385186" cy="369332"/>
          </a:xfrm>
          <a:prstGeom prst="rect">
            <a:avLst/>
          </a:prstGeom>
          <a:noFill/>
        </p:spPr>
        <p:txBody>
          <a:bodyPr wrap="square" rtlCol="0">
            <a:spAutoFit/>
          </a:bodyPr>
          <a:lstStyle/>
          <a:p>
            <a:pPr algn="r"/>
            <a:r>
              <a:rPr lang="en-US" b="1" dirty="0">
                <a:solidFill>
                  <a:schemeClr val="bg1">
                    <a:lumMod val="50000"/>
                  </a:schemeClr>
                </a:solidFill>
              </a:rPr>
              <a:t>AAMC 2018, US Census 2017</a:t>
            </a:r>
          </a:p>
        </p:txBody>
      </p:sp>
      <p:graphicFrame>
        <p:nvGraphicFramePr>
          <p:cNvPr id="11" name="Chart 10">
            <a:extLst>
              <a:ext uri="{FF2B5EF4-FFF2-40B4-BE49-F238E27FC236}">
                <a16:creationId xmlns:a16="http://schemas.microsoft.com/office/drawing/2014/main" id="{9E32B8D3-7F25-41D8-957A-736BBBE06728}"/>
              </a:ext>
            </a:extLst>
          </p:cNvPr>
          <p:cNvGraphicFramePr>
            <a:graphicFrameLocks/>
          </p:cNvGraphicFramePr>
          <p:nvPr>
            <p:extLst>
              <p:ext uri="{D42A27DB-BD31-4B8C-83A1-F6EECF244321}">
                <p14:modId xmlns:p14="http://schemas.microsoft.com/office/powerpoint/2010/main" val="3373956244"/>
              </p:ext>
            </p:extLst>
          </p:nvPr>
        </p:nvGraphicFramePr>
        <p:xfrm>
          <a:off x="130174" y="2054701"/>
          <a:ext cx="4458536" cy="383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02785900-9116-437F-A64B-F2908D0AD493}"/>
              </a:ext>
            </a:extLst>
          </p:cNvPr>
          <p:cNvGraphicFramePr>
            <a:graphicFrameLocks/>
          </p:cNvGraphicFramePr>
          <p:nvPr>
            <p:extLst>
              <p:ext uri="{D42A27DB-BD31-4B8C-83A1-F6EECF244321}">
                <p14:modId xmlns:p14="http://schemas.microsoft.com/office/powerpoint/2010/main" val="2541764565"/>
              </p:ext>
            </p:extLst>
          </p:nvPr>
        </p:nvGraphicFramePr>
        <p:xfrm>
          <a:off x="4945539" y="1996697"/>
          <a:ext cx="5020630" cy="42756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8403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2352-7080-49E3-BB50-6DE1E2CC0A15}"/>
              </a:ext>
            </a:extLst>
          </p:cNvPr>
          <p:cNvSpPr txBox="1">
            <a:spLocks/>
          </p:cNvSpPr>
          <p:nvPr/>
        </p:nvSpPr>
        <p:spPr>
          <a:xfrm>
            <a:off x="161607" y="413810"/>
            <a:ext cx="9735185"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Admissions</a:t>
            </a:r>
          </a:p>
        </p:txBody>
      </p:sp>
      <p:sp>
        <p:nvSpPr>
          <p:cNvPr id="10" name="Rectangle 9">
            <a:extLst>
              <a:ext uri="{FF2B5EF4-FFF2-40B4-BE49-F238E27FC236}">
                <a16:creationId xmlns:a16="http://schemas.microsoft.com/office/drawing/2014/main" id="{67F33E13-7276-40A0-AA62-AFB17A9264F3}"/>
              </a:ext>
            </a:extLst>
          </p:cNvPr>
          <p:cNvSpPr/>
          <p:nvPr/>
        </p:nvSpPr>
        <p:spPr>
          <a:xfrm>
            <a:off x="691515" y="6121579"/>
            <a:ext cx="8675373" cy="115039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chemeClr val="bg1"/>
                </a:solidFill>
              </a:rPr>
              <a:t>Matriculants to medical school have similar test scores.</a:t>
            </a:r>
          </a:p>
        </p:txBody>
      </p:sp>
      <p:graphicFrame>
        <p:nvGraphicFramePr>
          <p:cNvPr id="6" name="Table 5">
            <a:extLst>
              <a:ext uri="{FF2B5EF4-FFF2-40B4-BE49-F238E27FC236}">
                <a16:creationId xmlns:a16="http://schemas.microsoft.com/office/drawing/2014/main" id="{83863A49-B4A7-4B79-AF6C-F07F6005F28D}"/>
              </a:ext>
            </a:extLst>
          </p:cNvPr>
          <p:cNvGraphicFramePr>
            <a:graphicFrameLocks noGrp="1"/>
          </p:cNvGraphicFramePr>
          <p:nvPr>
            <p:extLst>
              <p:ext uri="{D42A27DB-BD31-4B8C-83A1-F6EECF244321}">
                <p14:modId xmlns:p14="http://schemas.microsoft.com/office/powerpoint/2010/main" val="1608320574"/>
              </p:ext>
            </p:extLst>
          </p:nvPr>
        </p:nvGraphicFramePr>
        <p:xfrm>
          <a:off x="1758315" y="1916115"/>
          <a:ext cx="6911123" cy="3145536"/>
        </p:xfrm>
        <a:graphic>
          <a:graphicData uri="http://schemas.openxmlformats.org/drawingml/2006/table">
            <a:tbl>
              <a:tblPr firstRow="1" bandRow="1">
                <a:tableStyleId>{5940675A-B579-460E-94D1-54222C63F5DA}</a:tableStyleId>
              </a:tblPr>
              <a:tblGrid>
                <a:gridCol w="5679424">
                  <a:extLst>
                    <a:ext uri="{9D8B030D-6E8A-4147-A177-3AD203B41FA5}">
                      <a16:colId xmlns:a16="http://schemas.microsoft.com/office/drawing/2014/main" val="2251219255"/>
                    </a:ext>
                  </a:extLst>
                </a:gridCol>
                <a:gridCol w="1231699">
                  <a:extLst>
                    <a:ext uri="{9D8B030D-6E8A-4147-A177-3AD203B41FA5}">
                      <a16:colId xmlns:a16="http://schemas.microsoft.com/office/drawing/2014/main" val="2931724165"/>
                    </a:ext>
                  </a:extLst>
                </a:gridCol>
              </a:tblGrid>
              <a:tr h="370840">
                <a:tc>
                  <a:txBody>
                    <a:bodyPr/>
                    <a:lstStyle/>
                    <a:p>
                      <a:r>
                        <a:rPr lang="en-US" dirty="0"/>
                        <a:t>Average MCAT Score for Applicants and Matriculants</a:t>
                      </a:r>
                    </a:p>
                  </a:txBody>
                  <a:tcPr/>
                </a:tc>
                <a:tc>
                  <a:txBody>
                    <a:bodyPr/>
                    <a:lstStyle/>
                    <a:p>
                      <a:r>
                        <a:rPr lang="en-US"/>
                        <a:t>505.6</a:t>
                      </a:r>
                      <a:endParaRPr lang="en-US" dirty="0"/>
                    </a:p>
                  </a:txBody>
                  <a:tcPr/>
                </a:tc>
                <a:extLst>
                  <a:ext uri="{0D108BD9-81ED-4DB2-BD59-A6C34878D82A}">
                    <a16:rowId xmlns:a16="http://schemas.microsoft.com/office/drawing/2014/main" val="3758435828"/>
                  </a:ext>
                </a:extLst>
              </a:tr>
              <a:tr h="370840">
                <a:tc>
                  <a:txBody>
                    <a:bodyPr/>
                    <a:lstStyle/>
                    <a:p>
                      <a:r>
                        <a:rPr lang="en-US" dirty="0"/>
                        <a:t>American Indian or Alaska Native</a:t>
                      </a:r>
                    </a:p>
                  </a:txBody>
                  <a:tcPr/>
                </a:tc>
                <a:tc>
                  <a:txBody>
                    <a:bodyPr/>
                    <a:lstStyle/>
                    <a:p>
                      <a:r>
                        <a:rPr lang="en-US" dirty="0"/>
                        <a:t>498.6</a:t>
                      </a:r>
                    </a:p>
                  </a:txBody>
                  <a:tcPr/>
                </a:tc>
                <a:extLst>
                  <a:ext uri="{0D108BD9-81ED-4DB2-BD59-A6C34878D82A}">
                    <a16:rowId xmlns:a16="http://schemas.microsoft.com/office/drawing/2014/main" val="1853383385"/>
                  </a:ext>
                </a:extLst>
              </a:tr>
              <a:tr h="370840">
                <a:tc>
                  <a:txBody>
                    <a:bodyPr/>
                    <a:lstStyle/>
                    <a:p>
                      <a:r>
                        <a:rPr lang="en-US" dirty="0"/>
                        <a:t>Asian</a:t>
                      </a:r>
                    </a:p>
                  </a:txBody>
                  <a:tcPr/>
                </a:tc>
                <a:tc>
                  <a:txBody>
                    <a:bodyPr/>
                    <a:lstStyle/>
                    <a:p>
                      <a:r>
                        <a:rPr lang="en-US" dirty="0"/>
                        <a:t>507.9</a:t>
                      </a:r>
                    </a:p>
                  </a:txBody>
                  <a:tcPr/>
                </a:tc>
                <a:extLst>
                  <a:ext uri="{0D108BD9-81ED-4DB2-BD59-A6C34878D82A}">
                    <a16:rowId xmlns:a16="http://schemas.microsoft.com/office/drawing/2014/main" val="3218754673"/>
                  </a:ext>
                </a:extLst>
              </a:tr>
              <a:tr h="370840">
                <a:tc>
                  <a:txBody>
                    <a:bodyPr/>
                    <a:lstStyle/>
                    <a:p>
                      <a:r>
                        <a:rPr lang="en-US" dirty="0"/>
                        <a:t>Black or African American</a:t>
                      </a:r>
                    </a:p>
                  </a:txBody>
                  <a:tcPr/>
                </a:tc>
                <a:tc>
                  <a:txBody>
                    <a:bodyPr/>
                    <a:lstStyle/>
                    <a:p>
                      <a:r>
                        <a:rPr lang="en-US" dirty="0"/>
                        <a:t>497.1</a:t>
                      </a:r>
                    </a:p>
                  </a:txBody>
                  <a:tcPr/>
                </a:tc>
                <a:extLst>
                  <a:ext uri="{0D108BD9-81ED-4DB2-BD59-A6C34878D82A}">
                    <a16:rowId xmlns:a16="http://schemas.microsoft.com/office/drawing/2014/main" val="551728367"/>
                  </a:ext>
                </a:extLst>
              </a:tr>
              <a:tr h="370840">
                <a:tc>
                  <a:txBody>
                    <a:bodyPr/>
                    <a:lstStyle/>
                    <a:p>
                      <a:r>
                        <a:rPr lang="en-US" dirty="0"/>
                        <a:t>Hispanic or Latino</a:t>
                      </a:r>
                    </a:p>
                  </a:txBody>
                  <a:tcPr/>
                </a:tc>
                <a:tc>
                  <a:txBody>
                    <a:bodyPr/>
                    <a:lstStyle/>
                    <a:p>
                      <a:r>
                        <a:rPr lang="en-US" dirty="0"/>
                        <a:t>499.9</a:t>
                      </a:r>
                    </a:p>
                  </a:txBody>
                  <a:tcPr/>
                </a:tc>
                <a:extLst>
                  <a:ext uri="{0D108BD9-81ED-4DB2-BD59-A6C34878D82A}">
                    <a16:rowId xmlns:a16="http://schemas.microsoft.com/office/drawing/2014/main" val="2407876796"/>
                  </a:ext>
                </a:extLst>
              </a:tr>
              <a:tr h="370840">
                <a:tc>
                  <a:txBody>
                    <a:bodyPr/>
                    <a:lstStyle/>
                    <a:p>
                      <a:r>
                        <a:rPr lang="en-US" dirty="0"/>
                        <a:t>Native Hawaiian or Pacific Islander</a:t>
                      </a:r>
                    </a:p>
                  </a:txBody>
                  <a:tcPr/>
                </a:tc>
                <a:tc>
                  <a:txBody>
                    <a:bodyPr/>
                    <a:lstStyle/>
                    <a:p>
                      <a:r>
                        <a:rPr lang="en-US" dirty="0"/>
                        <a:t>502.8</a:t>
                      </a:r>
                    </a:p>
                  </a:txBody>
                  <a:tcPr/>
                </a:tc>
                <a:extLst>
                  <a:ext uri="{0D108BD9-81ED-4DB2-BD59-A6C34878D82A}">
                    <a16:rowId xmlns:a16="http://schemas.microsoft.com/office/drawing/2014/main" val="500302108"/>
                  </a:ext>
                </a:extLst>
              </a:tr>
              <a:tr h="370840">
                <a:tc>
                  <a:txBody>
                    <a:bodyPr/>
                    <a:lstStyle/>
                    <a:p>
                      <a:r>
                        <a:rPr lang="en-US" dirty="0"/>
                        <a:t>White</a:t>
                      </a:r>
                    </a:p>
                  </a:txBody>
                  <a:tcPr/>
                </a:tc>
                <a:tc>
                  <a:txBody>
                    <a:bodyPr/>
                    <a:lstStyle/>
                    <a:p>
                      <a:r>
                        <a:rPr lang="en-US" dirty="0"/>
                        <a:t>507.1</a:t>
                      </a:r>
                    </a:p>
                  </a:txBody>
                  <a:tcPr/>
                </a:tc>
                <a:extLst>
                  <a:ext uri="{0D108BD9-81ED-4DB2-BD59-A6C34878D82A}">
                    <a16:rowId xmlns:a16="http://schemas.microsoft.com/office/drawing/2014/main" val="4135378558"/>
                  </a:ext>
                </a:extLst>
              </a:tr>
              <a:tr h="370840">
                <a:tc>
                  <a:txBody>
                    <a:bodyPr/>
                    <a:lstStyle/>
                    <a:p>
                      <a:r>
                        <a:rPr lang="en-US" dirty="0"/>
                        <a:t>Multiple Ethnicity</a:t>
                      </a:r>
                    </a:p>
                  </a:txBody>
                  <a:tcPr/>
                </a:tc>
                <a:tc>
                  <a:txBody>
                    <a:bodyPr/>
                    <a:lstStyle/>
                    <a:p>
                      <a:r>
                        <a:rPr lang="en-US" dirty="0"/>
                        <a:t>504.4</a:t>
                      </a:r>
                    </a:p>
                  </a:txBody>
                  <a:tcPr/>
                </a:tc>
                <a:extLst>
                  <a:ext uri="{0D108BD9-81ED-4DB2-BD59-A6C34878D82A}">
                    <a16:rowId xmlns:a16="http://schemas.microsoft.com/office/drawing/2014/main" val="589548401"/>
                  </a:ext>
                </a:extLst>
              </a:tr>
            </a:tbl>
          </a:graphicData>
        </a:graphic>
      </p:graphicFrame>
      <p:sp>
        <p:nvSpPr>
          <p:cNvPr id="7" name="TextBox 6">
            <a:extLst>
              <a:ext uri="{FF2B5EF4-FFF2-40B4-BE49-F238E27FC236}">
                <a16:creationId xmlns:a16="http://schemas.microsoft.com/office/drawing/2014/main" id="{9F85B076-55FF-414B-8C1F-4AAAFC326585}"/>
              </a:ext>
            </a:extLst>
          </p:cNvPr>
          <p:cNvSpPr txBox="1"/>
          <p:nvPr/>
        </p:nvSpPr>
        <p:spPr>
          <a:xfrm>
            <a:off x="7705165" y="7422776"/>
            <a:ext cx="2353235" cy="369332"/>
          </a:xfrm>
          <a:prstGeom prst="rect">
            <a:avLst/>
          </a:prstGeom>
          <a:noFill/>
        </p:spPr>
        <p:txBody>
          <a:bodyPr wrap="square" rtlCol="0">
            <a:spAutoFit/>
          </a:bodyPr>
          <a:lstStyle/>
          <a:p>
            <a:pPr algn="r"/>
            <a:r>
              <a:rPr lang="en-US" b="1" dirty="0">
                <a:solidFill>
                  <a:schemeClr val="bg1">
                    <a:lumMod val="50000"/>
                  </a:schemeClr>
                </a:solidFill>
              </a:rPr>
              <a:t>AAMC 2018</a:t>
            </a:r>
          </a:p>
        </p:txBody>
      </p:sp>
    </p:spTree>
    <p:extLst>
      <p:ext uri="{BB962C8B-B14F-4D97-AF65-F5344CB8AC3E}">
        <p14:creationId xmlns:p14="http://schemas.microsoft.com/office/powerpoint/2010/main" val="4072090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2352-7080-49E3-BB50-6DE1E2CC0A15}"/>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Medical School Diversity</a:t>
            </a:r>
          </a:p>
        </p:txBody>
      </p:sp>
      <p:sp>
        <p:nvSpPr>
          <p:cNvPr id="6" name="TextBox 5">
            <a:extLst>
              <a:ext uri="{FF2B5EF4-FFF2-40B4-BE49-F238E27FC236}">
                <a16:creationId xmlns:a16="http://schemas.microsoft.com/office/drawing/2014/main" id="{4C6E3145-5322-4B5E-9B75-38A6F1A9D1C5}"/>
              </a:ext>
            </a:extLst>
          </p:cNvPr>
          <p:cNvSpPr txBox="1"/>
          <p:nvPr/>
        </p:nvSpPr>
        <p:spPr>
          <a:xfrm>
            <a:off x="7705165" y="7422776"/>
            <a:ext cx="2353235" cy="369332"/>
          </a:xfrm>
          <a:prstGeom prst="rect">
            <a:avLst/>
          </a:prstGeom>
          <a:noFill/>
        </p:spPr>
        <p:txBody>
          <a:bodyPr wrap="square" rtlCol="0">
            <a:spAutoFit/>
          </a:bodyPr>
          <a:lstStyle/>
          <a:p>
            <a:pPr algn="r"/>
            <a:r>
              <a:rPr lang="en-US" b="1" dirty="0">
                <a:solidFill>
                  <a:schemeClr val="bg1">
                    <a:lumMod val="50000"/>
                  </a:schemeClr>
                </a:solidFill>
              </a:rPr>
              <a:t>AAMC 2018</a:t>
            </a:r>
          </a:p>
        </p:txBody>
      </p:sp>
      <p:sp>
        <p:nvSpPr>
          <p:cNvPr id="7" name="Rectangle 6">
            <a:extLst>
              <a:ext uri="{FF2B5EF4-FFF2-40B4-BE49-F238E27FC236}">
                <a16:creationId xmlns:a16="http://schemas.microsoft.com/office/drawing/2014/main" id="{EDA8F187-FD36-424B-B8AF-3E859A5B7347}"/>
              </a:ext>
            </a:extLst>
          </p:cNvPr>
          <p:cNvSpPr/>
          <p:nvPr/>
        </p:nvSpPr>
        <p:spPr>
          <a:xfrm>
            <a:off x="691515" y="6121579"/>
            <a:ext cx="8675373" cy="115039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chemeClr val="bg1"/>
                </a:solidFill>
              </a:rPr>
              <a:t>Black or African American applicants have lower medical school acceptance rates than peer applicants.</a:t>
            </a:r>
          </a:p>
        </p:txBody>
      </p:sp>
      <p:pic>
        <p:nvPicPr>
          <p:cNvPr id="8" name="Picture 7">
            <a:extLst>
              <a:ext uri="{FF2B5EF4-FFF2-40B4-BE49-F238E27FC236}">
                <a16:creationId xmlns:a16="http://schemas.microsoft.com/office/drawing/2014/main" id="{2C7CD70B-1CF6-45BD-84D9-56BBC4CFA8E5}"/>
              </a:ext>
            </a:extLst>
          </p:cNvPr>
          <p:cNvPicPr>
            <a:picLocks noChangeAspect="1"/>
          </p:cNvPicPr>
          <p:nvPr/>
        </p:nvPicPr>
        <p:blipFill rotWithShape="1">
          <a:blip r:embed="rId3"/>
          <a:srcRect l="39245" t="26655" r="6875" b="22615"/>
          <a:stretch/>
        </p:blipFill>
        <p:spPr>
          <a:xfrm>
            <a:off x="2448597" y="1916115"/>
            <a:ext cx="6242685" cy="3306156"/>
          </a:xfrm>
          <a:prstGeom prst="rect">
            <a:avLst/>
          </a:prstGeom>
        </p:spPr>
      </p:pic>
    </p:spTree>
    <p:extLst>
      <p:ext uri="{BB962C8B-B14F-4D97-AF65-F5344CB8AC3E}">
        <p14:creationId xmlns:p14="http://schemas.microsoft.com/office/powerpoint/2010/main" val="1889474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E5B0D86-8968-417E-9330-9114104E1AEA}"/>
              </a:ext>
            </a:extLst>
          </p:cNvPr>
          <p:cNvGrpSpPr/>
          <p:nvPr/>
        </p:nvGrpSpPr>
        <p:grpSpPr>
          <a:xfrm>
            <a:off x="691512" y="1305143"/>
            <a:ext cx="8467986" cy="4921892"/>
            <a:chOff x="691512" y="1305143"/>
            <a:chExt cx="8467986" cy="4921892"/>
          </a:xfrm>
        </p:grpSpPr>
        <p:pic>
          <p:nvPicPr>
            <p:cNvPr id="3" name="Picture 2">
              <a:extLst>
                <a:ext uri="{FF2B5EF4-FFF2-40B4-BE49-F238E27FC236}">
                  <a16:creationId xmlns:a16="http://schemas.microsoft.com/office/drawing/2014/main" id="{A4D2C5C2-5AA5-4ABE-9FDD-5E911907BF35}"/>
                </a:ext>
              </a:extLst>
            </p:cNvPr>
            <p:cNvPicPr>
              <a:picLocks noChangeAspect="1"/>
            </p:cNvPicPr>
            <p:nvPr/>
          </p:nvPicPr>
          <p:blipFill rotWithShape="1">
            <a:blip r:embed="rId3"/>
            <a:srcRect l="17566" t="27333" r="12480" b="22539"/>
            <a:stretch/>
          </p:blipFill>
          <p:spPr>
            <a:xfrm>
              <a:off x="691512" y="1305143"/>
              <a:ext cx="8467986" cy="2460946"/>
            </a:xfrm>
            <a:prstGeom prst="rect">
              <a:avLst/>
            </a:prstGeom>
          </p:spPr>
        </p:pic>
        <p:pic>
          <p:nvPicPr>
            <p:cNvPr id="4" name="Picture 3">
              <a:extLst>
                <a:ext uri="{FF2B5EF4-FFF2-40B4-BE49-F238E27FC236}">
                  <a16:creationId xmlns:a16="http://schemas.microsoft.com/office/drawing/2014/main" id="{920244B9-5C96-48C4-90C4-CB106CDC682A}"/>
                </a:ext>
              </a:extLst>
            </p:cNvPr>
            <p:cNvPicPr>
              <a:picLocks noChangeAspect="1"/>
            </p:cNvPicPr>
            <p:nvPr/>
          </p:nvPicPr>
          <p:blipFill rotWithShape="1">
            <a:blip r:embed="rId4"/>
            <a:srcRect l="18953" t="26785" r="18336" b="20073"/>
            <a:stretch/>
          </p:blipFill>
          <p:spPr>
            <a:xfrm>
              <a:off x="939484" y="3766089"/>
              <a:ext cx="7972041" cy="2460946"/>
            </a:xfrm>
            <a:prstGeom prst="rect">
              <a:avLst/>
            </a:prstGeom>
          </p:spPr>
        </p:pic>
      </p:grpSp>
      <p:sp>
        <p:nvSpPr>
          <p:cNvPr id="6" name="TextBox 5">
            <a:extLst>
              <a:ext uri="{FF2B5EF4-FFF2-40B4-BE49-F238E27FC236}">
                <a16:creationId xmlns:a16="http://schemas.microsoft.com/office/drawing/2014/main" id="{4C6E3145-5322-4B5E-9B75-38A6F1A9D1C5}"/>
              </a:ext>
            </a:extLst>
          </p:cNvPr>
          <p:cNvSpPr txBox="1"/>
          <p:nvPr/>
        </p:nvSpPr>
        <p:spPr>
          <a:xfrm>
            <a:off x="7705165" y="7422776"/>
            <a:ext cx="2353235" cy="369332"/>
          </a:xfrm>
          <a:prstGeom prst="rect">
            <a:avLst/>
          </a:prstGeom>
          <a:noFill/>
        </p:spPr>
        <p:txBody>
          <a:bodyPr wrap="square" rtlCol="0">
            <a:spAutoFit/>
          </a:bodyPr>
          <a:lstStyle/>
          <a:p>
            <a:pPr algn="r"/>
            <a:r>
              <a:rPr lang="en-US" b="1" dirty="0">
                <a:solidFill>
                  <a:schemeClr val="bg1">
                    <a:lumMod val="50000"/>
                  </a:schemeClr>
                </a:solidFill>
              </a:rPr>
              <a:t>AAMC 2018</a:t>
            </a:r>
          </a:p>
        </p:txBody>
      </p:sp>
      <p:sp>
        <p:nvSpPr>
          <p:cNvPr id="7" name="Rectangle 6">
            <a:extLst>
              <a:ext uri="{FF2B5EF4-FFF2-40B4-BE49-F238E27FC236}">
                <a16:creationId xmlns:a16="http://schemas.microsoft.com/office/drawing/2014/main" id="{EDA8F187-FD36-424B-B8AF-3E859A5B7347}"/>
              </a:ext>
            </a:extLst>
          </p:cNvPr>
          <p:cNvSpPr/>
          <p:nvPr/>
        </p:nvSpPr>
        <p:spPr>
          <a:xfrm>
            <a:off x="691515" y="6121579"/>
            <a:ext cx="8675373" cy="115039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chemeClr val="bg1"/>
                </a:solidFill>
              </a:rPr>
              <a:t>Asians, Hispanics and African-Americans are accepted at similar rates regardless of the number of applicants.</a:t>
            </a:r>
          </a:p>
        </p:txBody>
      </p:sp>
      <p:sp>
        <p:nvSpPr>
          <p:cNvPr id="9" name="Title 1">
            <a:extLst>
              <a:ext uri="{FF2B5EF4-FFF2-40B4-BE49-F238E27FC236}">
                <a16:creationId xmlns:a16="http://schemas.microsoft.com/office/drawing/2014/main" id="{D7DE4096-77E3-4872-9E0D-8070D2F7BAF2}"/>
              </a:ext>
            </a:extLst>
          </p:cNvPr>
          <p:cNvSpPr txBox="1">
            <a:spLocks/>
          </p:cNvSpPr>
          <p:nvPr/>
        </p:nvSpPr>
        <p:spPr>
          <a:xfrm>
            <a:off x="161607" y="413810"/>
            <a:ext cx="9735185"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Admissions</a:t>
            </a:r>
          </a:p>
        </p:txBody>
      </p:sp>
    </p:spTree>
    <p:extLst>
      <p:ext uri="{BB962C8B-B14F-4D97-AF65-F5344CB8AC3E}">
        <p14:creationId xmlns:p14="http://schemas.microsoft.com/office/powerpoint/2010/main" val="2920728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44872-3D6F-460A-AFB0-DAD55453904C}"/>
              </a:ext>
            </a:extLst>
          </p:cNvPr>
          <p:cNvPicPr>
            <a:picLocks noChangeAspect="1"/>
          </p:cNvPicPr>
          <p:nvPr/>
        </p:nvPicPr>
        <p:blipFill rotWithShape="1">
          <a:blip r:embed="rId3"/>
          <a:srcRect l="24748" t="26431" r="37499" b="18350"/>
          <a:stretch/>
        </p:blipFill>
        <p:spPr>
          <a:xfrm>
            <a:off x="2108200" y="1358899"/>
            <a:ext cx="5537200" cy="4555692"/>
          </a:xfrm>
          <a:prstGeom prst="rect">
            <a:avLst/>
          </a:prstGeom>
        </p:spPr>
      </p:pic>
      <p:sp>
        <p:nvSpPr>
          <p:cNvPr id="5" name="Rectangle 4">
            <a:extLst>
              <a:ext uri="{FF2B5EF4-FFF2-40B4-BE49-F238E27FC236}">
                <a16:creationId xmlns:a16="http://schemas.microsoft.com/office/drawing/2014/main" id="{E6B075ED-2BF9-472C-B01E-5525B7EAF61A}"/>
              </a:ext>
            </a:extLst>
          </p:cNvPr>
          <p:cNvSpPr/>
          <p:nvPr/>
        </p:nvSpPr>
        <p:spPr>
          <a:xfrm>
            <a:off x="691515" y="6121579"/>
            <a:ext cx="8675373" cy="115039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chemeClr val="bg1"/>
                </a:solidFill>
              </a:rPr>
              <a:t> Hispanic or Latino graduates show a notable gap between 2011 matriculants (8.5%) and 2015 graduates (4.6%). </a:t>
            </a:r>
          </a:p>
        </p:txBody>
      </p:sp>
      <p:sp>
        <p:nvSpPr>
          <p:cNvPr id="6" name="Title 1">
            <a:extLst>
              <a:ext uri="{FF2B5EF4-FFF2-40B4-BE49-F238E27FC236}">
                <a16:creationId xmlns:a16="http://schemas.microsoft.com/office/drawing/2014/main" id="{AAE6C52F-69FC-4292-996A-9FEF23837356}"/>
              </a:ext>
            </a:extLst>
          </p:cNvPr>
          <p:cNvSpPr txBox="1">
            <a:spLocks/>
          </p:cNvSpPr>
          <p:nvPr/>
        </p:nvSpPr>
        <p:spPr>
          <a:xfrm>
            <a:off x="161607" y="413810"/>
            <a:ext cx="9735185"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Graduates</a:t>
            </a:r>
          </a:p>
        </p:txBody>
      </p:sp>
    </p:spTree>
    <p:extLst>
      <p:ext uri="{BB962C8B-B14F-4D97-AF65-F5344CB8AC3E}">
        <p14:creationId xmlns:p14="http://schemas.microsoft.com/office/powerpoint/2010/main" val="1283242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D8A9A-F4FF-4F03-AE1A-2A989CDBD16E}"/>
              </a:ext>
            </a:extLst>
          </p:cNvPr>
          <p:cNvPicPr>
            <a:picLocks noChangeAspect="1"/>
          </p:cNvPicPr>
          <p:nvPr/>
        </p:nvPicPr>
        <p:blipFill rotWithShape="1">
          <a:blip r:embed="rId3"/>
          <a:srcRect l="18308" t="23064" r="38384" b="32043"/>
          <a:stretch/>
        </p:blipFill>
        <p:spPr>
          <a:xfrm>
            <a:off x="1729454" y="1600200"/>
            <a:ext cx="6599492" cy="3848100"/>
          </a:xfrm>
          <a:prstGeom prst="rect">
            <a:avLst/>
          </a:prstGeom>
        </p:spPr>
      </p:pic>
      <p:sp>
        <p:nvSpPr>
          <p:cNvPr id="5" name="Title 1">
            <a:extLst>
              <a:ext uri="{FF2B5EF4-FFF2-40B4-BE49-F238E27FC236}">
                <a16:creationId xmlns:a16="http://schemas.microsoft.com/office/drawing/2014/main" id="{FBC773A9-AE4E-4805-B504-F7A76B22A59B}"/>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Diversity</a:t>
            </a:r>
          </a:p>
        </p:txBody>
      </p:sp>
      <p:sp>
        <p:nvSpPr>
          <p:cNvPr id="7" name="TextBox 6">
            <a:extLst>
              <a:ext uri="{FF2B5EF4-FFF2-40B4-BE49-F238E27FC236}">
                <a16:creationId xmlns:a16="http://schemas.microsoft.com/office/drawing/2014/main" id="{AA9DDBAF-7187-49FD-8ED8-2CB4F7B728CF}"/>
              </a:ext>
            </a:extLst>
          </p:cNvPr>
          <p:cNvSpPr txBox="1"/>
          <p:nvPr/>
        </p:nvSpPr>
        <p:spPr>
          <a:xfrm>
            <a:off x="6673215" y="7422776"/>
            <a:ext cx="3385186" cy="369332"/>
          </a:xfrm>
          <a:prstGeom prst="rect">
            <a:avLst/>
          </a:prstGeom>
          <a:noFill/>
        </p:spPr>
        <p:txBody>
          <a:bodyPr wrap="square" rtlCol="0">
            <a:spAutoFit/>
          </a:bodyPr>
          <a:lstStyle/>
          <a:p>
            <a:pPr algn="r"/>
            <a:r>
              <a:rPr lang="en-US" b="1" dirty="0">
                <a:solidFill>
                  <a:schemeClr val="bg1">
                    <a:lumMod val="50000"/>
                  </a:schemeClr>
                </a:solidFill>
              </a:rPr>
              <a:t>AAMC 2018</a:t>
            </a:r>
          </a:p>
        </p:txBody>
      </p:sp>
      <p:sp>
        <p:nvSpPr>
          <p:cNvPr id="8" name="Rectangle 7">
            <a:extLst>
              <a:ext uri="{FF2B5EF4-FFF2-40B4-BE49-F238E27FC236}">
                <a16:creationId xmlns:a16="http://schemas.microsoft.com/office/drawing/2014/main" id="{BBBCBF0F-C73A-40A4-A7F2-0F9D9136440E}"/>
              </a:ext>
            </a:extLst>
          </p:cNvPr>
          <p:cNvSpPr/>
          <p:nvPr/>
        </p:nvSpPr>
        <p:spPr>
          <a:xfrm>
            <a:off x="524192" y="5792264"/>
            <a:ext cx="8842694" cy="1502305"/>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fontAlgn="base"/>
            <a:r>
              <a:rPr lang="en-US" sz="2400" b="1" dirty="0">
                <a:solidFill>
                  <a:schemeClr val="bg1"/>
                </a:solidFill>
              </a:rPr>
              <a:t>African American, Hispanic, or American Indian and Pacific Islander faculty members collectively make up only 9% of academic medicine while representing almost 33% of the national population.</a:t>
            </a:r>
          </a:p>
        </p:txBody>
      </p:sp>
    </p:spTree>
    <p:extLst>
      <p:ext uri="{BB962C8B-B14F-4D97-AF65-F5344CB8AC3E}">
        <p14:creationId xmlns:p14="http://schemas.microsoft.com/office/powerpoint/2010/main" val="85486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D8A9A-F4FF-4F03-AE1A-2A989CDBD16E}"/>
              </a:ext>
            </a:extLst>
          </p:cNvPr>
          <p:cNvPicPr>
            <a:picLocks noChangeAspect="1"/>
          </p:cNvPicPr>
          <p:nvPr/>
        </p:nvPicPr>
        <p:blipFill rotWithShape="1">
          <a:blip r:embed="rId3"/>
          <a:srcRect l="18308" t="23064" r="38384" b="32043"/>
          <a:stretch/>
        </p:blipFill>
        <p:spPr>
          <a:xfrm>
            <a:off x="1729454" y="1600200"/>
            <a:ext cx="6599492" cy="3848100"/>
          </a:xfrm>
          <a:prstGeom prst="rect">
            <a:avLst/>
          </a:prstGeom>
        </p:spPr>
      </p:pic>
      <p:sp>
        <p:nvSpPr>
          <p:cNvPr id="5" name="Title 1">
            <a:extLst>
              <a:ext uri="{FF2B5EF4-FFF2-40B4-BE49-F238E27FC236}">
                <a16:creationId xmlns:a16="http://schemas.microsoft.com/office/drawing/2014/main" id="{FBC773A9-AE4E-4805-B504-F7A76B22A59B}"/>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Diversity</a:t>
            </a:r>
          </a:p>
        </p:txBody>
      </p:sp>
      <p:sp>
        <p:nvSpPr>
          <p:cNvPr id="6" name="Rectangle 5">
            <a:extLst>
              <a:ext uri="{FF2B5EF4-FFF2-40B4-BE49-F238E27FC236}">
                <a16:creationId xmlns:a16="http://schemas.microsoft.com/office/drawing/2014/main" id="{7BCAAC8D-001D-488E-AF37-231C8D003562}"/>
              </a:ext>
            </a:extLst>
          </p:cNvPr>
          <p:cNvSpPr/>
          <p:nvPr/>
        </p:nvSpPr>
        <p:spPr>
          <a:xfrm>
            <a:off x="524192" y="5792264"/>
            <a:ext cx="8842694" cy="1502305"/>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fontAlgn="base"/>
            <a:r>
              <a:rPr lang="en-US" sz="2400" b="1" dirty="0">
                <a:solidFill>
                  <a:schemeClr val="bg1"/>
                </a:solidFill>
              </a:rPr>
              <a:t>Only 4% of full-time faculty identify as Black or African American, Latino or Hispanic, Native American or Alaska Native, or Native Hawaiian or Pacific Islander females. </a:t>
            </a:r>
          </a:p>
        </p:txBody>
      </p:sp>
      <p:sp>
        <p:nvSpPr>
          <p:cNvPr id="7" name="TextBox 6">
            <a:extLst>
              <a:ext uri="{FF2B5EF4-FFF2-40B4-BE49-F238E27FC236}">
                <a16:creationId xmlns:a16="http://schemas.microsoft.com/office/drawing/2014/main" id="{AA9DDBAF-7187-49FD-8ED8-2CB4F7B728CF}"/>
              </a:ext>
            </a:extLst>
          </p:cNvPr>
          <p:cNvSpPr txBox="1"/>
          <p:nvPr/>
        </p:nvSpPr>
        <p:spPr>
          <a:xfrm>
            <a:off x="6673215" y="7422776"/>
            <a:ext cx="3385186" cy="369332"/>
          </a:xfrm>
          <a:prstGeom prst="rect">
            <a:avLst/>
          </a:prstGeom>
          <a:noFill/>
        </p:spPr>
        <p:txBody>
          <a:bodyPr wrap="square" rtlCol="0">
            <a:spAutoFit/>
          </a:bodyPr>
          <a:lstStyle/>
          <a:p>
            <a:pPr algn="r"/>
            <a:r>
              <a:rPr lang="en-US" b="1" dirty="0">
                <a:solidFill>
                  <a:schemeClr val="bg1">
                    <a:lumMod val="50000"/>
                  </a:schemeClr>
                </a:solidFill>
              </a:rPr>
              <a:t>AAMC 2018</a:t>
            </a:r>
          </a:p>
        </p:txBody>
      </p:sp>
    </p:spTree>
    <p:extLst>
      <p:ext uri="{BB962C8B-B14F-4D97-AF65-F5344CB8AC3E}">
        <p14:creationId xmlns:p14="http://schemas.microsoft.com/office/powerpoint/2010/main" val="1977612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C773A9-AE4E-4805-B504-F7A76B22A59B}"/>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URM and Medical School Diversity</a:t>
            </a:r>
          </a:p>
        </p:txBody>
      </p:sp>
      <p:sp>
        <p:nvSpPr>
          <p:cNvPr id="6" name="Rectangle 5">
            <a:extLst>
              <a:ext uri="{FF2B5EF4-FFF2-40B4-BE49-F238E27FC236}">
                <a16:creationId xmlns:a16="http://schemas.microsoft.com/office/drawing/2014/main" id="{7BCAAC8D-001D-488E-AF37-231C8D003562}"/>
              </a:ext>
            </a:extLst>
          </p:cNvPr>
          <p:cNvSpPr/>
          <p:nvPr/>
        </p:nvSpPr>
        <p:spPr>
          <a:xfrm>
            <a:off x="524192" y="5461000"/>
            <a:ext cx="8842694" cy="1833569"/>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fontAlgn="base"/>
            <a:r>
              <a:rPr lang="en-US" sz="2400" b="1" dirty="0">
                <a:solidFill>
                  <a:schemeClr val="bg1"/>
                </a:solidFill>
              </a:rPr>
              <a:t>Medical school matriculants often come from middle and upper income families across racial and ethnic groups. Compared with their peers, Black or African American (31%), Hispanic or Latino (29%), and Asian (16%) matriculants are more likely to have parents with a combined gross income under $50,000.</a:t>
            </a:r>
          </a:p>
        </p:txBody>
      </p:sp>
      <p:sp>
        <p:nvSpPr>
          <p:cNvPr id="7" name="TextBox 6">
            <a:extLst>
              <a:ext uri="{FF2B5EF4-FFF2-40B4-BE49-F238E27FC236}">
                <a16:creationId xmlns:a16="http://schemas.microsoft.com/office/drawing/2014/main" id="{AA9DDBAF-7187-49FD-8ED8-2CB4F7B728CF}"/>
              </a:ext>
            </a:extLst>
          </p:cNvPr>
          <p:cNvSpPr txBox="1"/>
          <p:nvPr/>
        </p:nvSpPr>
        <p:spPr>
          <a:xfrm>
            <a:off x="6673215" y="7422776"/>
            <a:ext cx="3385186" cy="369332"/>
          </a:xfrm>
          <a:prstGeom prst="rect">
            <a:avLst/>
          </a:prstGeom>
          <a:noFill/>
        </p:spPr>
        <p:txBody>
          <a:bodyPr wrap="square" rtlCol="0">
            <a:spAutoFit/>
          </a:bodyPr>
          <a:lstStyle/>
          <a:p>
            <a:pPr algn="r"/>
            <a:r>
              <a:rPr lang="en-US" b="1" dirty="0">
                <a:solidFill>
                  <a:schemeClr val="bg1">
                    <a:lumMod val="50000"/>
                  </a:schemeClr>
                </a:solidFill>
              </a:rPr>
              <a:t>AAMC 2018</a:t>
            </a:r>
          </a:p>
        </p:txBody>
      </p:sp>
      <p:graphicFrame>
        <p:nvGraphicFramePr>
          <p:cNvPr id="8" name="Table 7">
            <a:extLst>
              <a:ext uri="{FF2B5EF4-FFF2-40B4-BE49-F238E27FC236}">
                <a16:creationId xmlns:a16="http://schemas.microsoft.com/office/drawing/2014/main" id="{D5DDEAD6-E667-496C-BF91-1261E2A2AC37}"/>
              </a:ext>
            </a:extLst>
          </p:cNvPr>
          <p:cNvGraphicFramePr>
            <a:graphicFrameLocks noGrp="1"/>
          </p:cNvGraphicFramePr>
          <p:nvPr>
            <p:extLst>
              <p:ext uri="{D42A27DB-BD31-4B8C-83A1-F6EECF244321}">
                <p14:modId xmlns:p14="http://schemas.microsoft.com/office/powerpoint/2010/main" val="61813274"/>
              </p:ext>
            </p:extLst>
          </p:nvPr>
        </p:nvGraphicFramePr>
        <p:xfrm>
          <a:off x="1472089" y="1675336"/>
          <a:ext cx="6946900" cy="3531661"/>
        </p:xfrm>
        <a:graphic>
          <a:graphicData uri="http://schemas.openxmlformats.org/drawingml/2006/table">
            <a:tbl>
              <a:tblPr/>
              <a:tblGrid>
                <a:gridCol w="5464894">
                  <a:extLst>
                    <a:ext uri="{9D8B030D-6E8A-4147-A177-3AD203B41FA5}">
                      <a16:colId xmlns:a16="http://schemas.microsoft.com/office/drawing/2014/main" val="2312574895"/>
                    </a:ext>
                  </a:extLst>
                </a:gridCol>
                <a:gridCol w="1482006">
                  <a:extLst>
                    <a:ext uri="{9D8B030D-6E8A-4147-A177-3AD203B41FA5}">
                      <a16:colId xmlns:a16="http://schemas.microsoft.com/office/drawing/2014/main" val="3412424416"/>
                    </a:ext>
                  </a:extLst>
                </a:gridCol>
              </a:tblGrid>
              <a:tr h="504523">
                <a:tc gridSpan="2">
                  <a:txBody>
                    <a:bodyPr/>
                    <a:lstStyle/>
                    <a:p>
                      <a:pPr algn="ctr" fontAlgn="b"/>
                      <a:r>
                        <a:rPr lang="en-US" sz="2800" b="1" i="0" u="none" strike="noStrike" dirty="0">
                          <a:solidFill>
                            <a:srgbClr val="000000"/>
                          </a:solidFill>
                          <a:effectLst/>
                          <a:latin typeface="Calibri" panose="020F0502020204030204" pitchFamily="34" charset="0"/>
                        </a:rPr>
                        <a:t>Income &gt; $100,000 (%)</a:t>
                      </a:r>
                    </a:p>
                  </a:txBody>
                  <a:tcPr marL="7620" marR="7620" marT="7620" marB="0" anchor="b">
                    <a:lnL>
                      <a:noFill/>
                    </a:lnL>
                    <a:lnR>
                      <a:noFill/>
                    </a:lnR>
                    <a:lnT>
                      <a:noFill/>
                    </a:lnT>
                    <a:lnB>
                      <a:noFill/>
                    </a:lnB>
                  </a:tcPr>
                </a:tc>
                <a:tc hMerge="1">
                  <a:txBody>
                    <a:bodyPr/>
                    <a:lstStyle/>
                    <a:p>
                      <a:pPr algn="l" fontAlgn="b"/>
                      <a:endParaRPr lang="en-US" sz="28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266791403"/>
                  </a:ext>
                </a:extLst>
              </a:tr>
              <a:tr h="504523">
                <a:tc>
                  <a:txBody>
                    <a:bodyPr/>
                    <a:lstStyle/>
                    <a:p>
                      <a:pPr algn="l" fontAlgn="b"/>
                      <a:r>
                        <a:rPr lang="en-US" sz="2800" b="0" i="0" u="none" strike="noStrike">
                          <a:solidFill>
                            <a:srgbClr val="000000"/>
                          </a:solidFill>
                          <a:effectLst/>
                          <a:latin typeface="Calibri" panose="020F0502020204030204" pitchFamily="34" charset="0"/>
                        </a:rPr>
                        <a:t>American Indian or Alaska Native</a:t>
                      </a:r>
                    </a:p>
                  </a:txBody>
                  <a:tcPr marL="7620" marR="7620" marT="7620"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51.8</a:t>
                      </a:r>
                    </a:p>
                  </a:txBody>
                  <a:tcPr marL="7620" marR="7620" marT="7620" marB="0" anchor="b">
                    <a:lnL>
                      <a:noFill/>
                    </a:lnL>
                    <a:lnR>
                      <a:noFill/>
                    </a:lnR>
                    <a:lnT>
                      <a:noFill/>
                    </a:lnT>
                    <a:lnB>
                      <a:noFill/>
                    </a:lnB>
                  </a:tcPr>
                </a:tc>
                <a:extLst>
                  <a:ext uri="{0D108BD9-81ED-4DB2-BD59-A6C34878D82A}">
                    <a16:rowId xmlns:a16="http://schemas.microsoft.com/office/drawing/2014/main" val="3236783869"/>
                  </a:ext>
                </a:extLst>
              </a:tr>
              <a:tr h="504523">
                <a:tc>
                  <a:txBody>
                    <a:bodyPr/>
                    <a:lstStyle/>
                    <a:p>
                      <a:pPr algn="l" fontAlgn="b"/>
                      <a:r>
                        <a:rPr lang="en-US" sz="2800" b="0" i="0" u="none" strike="noStrike">
                          <a:solidFill>
                            <a:srgbClr val="000000"/>
                          </a:solidFill>
                          <a:effectLst/>
                          <a:latin typeface="Calibri" panose="020F0502020204030204" pitchFamily="34" charset="0"/>
                        </a:rPr>
                        <a:t>Asian</a:t>
                      </a:r>
                    </a:p>
                  </a:txBody>
                  <a:tcPr marL="7620" marR="7620" marT="7620"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64.4</a:t>
                      </a:r>
                    </a:p>
                  </a:txBody>
                  <a:tcPr marL="7620" marR="7620" marT="7620" marB="0" anchor="b">
                    <a:lnL>
                      <a:noFill/>
                    </a:lnL>
                    <a:lnR>
                      <a:noFill/>
                    </a:lnR>
                    <a:lnT>
                      <a:noFill/>
                    </a:lnT>
                    <a:lnB>
                      <a:noFill/>
                    </a:lnB>
                  </a:tcPr>
                </a:tc>
                <a:extLst>
                  <a:ext uri="{0D108BD9-81ED-4DB2-BD59-A6C34878D82A}">
                    <a16:rowId xmlns:a16="http://schemas.microsoft.com/office/drawing/2014/main" val="2145216367"/>
                  </a:ext>
                </a:extLst>
              </a:tr>
              <a:tr h="504523">
                <a:tc>
                  <a:txBody>
                    <a:bodyPr/>
                    <a:lstStyle/>
                    <a:p>
                      <a:pPr algn="l" fontAlgn="b"/>
                      <a:r>
                        <a:rPr lang="en-US" sz="2800" b="0" i="0" u="none" strike="noStrike">
                          <a:solidFill>
                            <a:srgbClr val="000000"/>
                          </a:solidFill>
                          <a:effectLst/>
                          <a:latin typeface="Calibri" panose="020F0502020204030204" pitchFamily="34" charset="0"/>
                        </a:rPr>
                        <a:t>Black or African American</a:t>
                      </a:r>
                    </a:p>
                  </a:txBody>
                  <a:tcPr marL="7620" marR="7620" marT="7620"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40.3</a:t>
                      </a:r>
                    </a:p>
                  </a:txBody>
                  <a:tcPr marL="7620" marR="7620" marT="7620" marB="0" anchor="b">
                    <a:lnL>
                      <a:noFill/>
                    </a:lnL>
                    <a:lnR>
                      <a:noFill/>
                    </a:lnR>
                    <a:lnT>
                      <a:noFill/>
                    </a:lnT>
                    <a:lnB>
                      <a:noFill/>
                    </a:lnB>
                  </a:tcPr>
                </a:tc>
                <a:extLst>
                  <a:ext uri="{0D108BD9-81ED-4DB2-BD59-A6C34878D82A}">
                    <a16:rowId xmlns:a16="http://schemas.microsoft.com/office/drawing/2014/main" val="1357397441"/>
                  </a:ext>
                </a:extLst>
              </a:tr>
              <a:tr h="504523">
                <a:tc>
                  <a:txBody>
                    <a:bodyPr/>
                    <a:lstStyle/>
                    <a:p>
                      <a:pPr algn="l" fontAlgn="b"/>
                      <a:r>
                        <a:rPr lang="en-US" sz="2800" b="0" i="0" u="none" strike="noStrike">
                          <a:solidFill>
                            <a:srgbClr val="000000"/>
                          </a:solidFill>
                          <a:effectLst/>
                          <a:latin typeface="Calibri" panose="020F0502020204030204" pitchFamily="34" charset="0"/>
                        </a:rPr>
                        <a:t>Hispanic or Latino</a:t>
                      </a:r>
                    </a:p>
                  </a:txBody>
                  <a:tcPr marL="7620" marR="7620" marT="7620"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44.6</a:t>
                      </a:r>
                    </a:p>
                  </a:txBody>
                  <a:tcPr marL="7620" marR="7620" marT="7620" marB="0" anchor="b">
                    <a:lnL>
                      <a:noFill/>
                    </a:lnL>
                    <a:lnR>
                      <a:noFill/>
                    </a:lnR>
                    <a:lnT>
                      <a:noFill/>
                    </a:lnT>
                    <a:lnB>
                      <a:noFill/>
                    </a:lnB>
                  </a:tcPr>
                </a:tc>
                <a:extLst>
                  <a:ext uri="{0D108BD9-81ED-4DB2-BD59-A6C34878D82A}">
                    <a16:rowId xmlns:a16="http://schemas.microsoft.com/office/drawing/2014/main" val="4230207109"/>
                  </a:ext>
                </a:extLst>
              </a:tr>
              <a:tr h="504523">
                <a:tc>
                  <a:txBody>
                    <a:bodyPr/>
                    <a:lstStyle/>
                    <a:p>
                      <a:pPr algn="l" fontAlgn="b"/>
                      <a:r>
                        <a:rPr lang="en-US" sz="2800" b="0" i="0" u="none" strike="noStrike">
                          <a:solidFill>
                            <a:srgbClr val="000000"/>
                          </a:solidFill>
                          <a:effectLst/>
                          <a:latin typeface="Calibri" panose="020F0502020204030204" pitchFamily="34" charset="0"/>
                        </a:rPr>
                        <a:t>Native Hawaiian or Pacific Islander</a:t>
                      </a:r>
                    </a:p>
                  </a:txBody>
                  <a:tcPr marL="7620" marR="7620" marT="7620" marB="0" anchor="b">
                    <a:lnL>
                      <a:noFill/>
                    </a:lnL>
                    <a:lnR>
                      <a:noFill/>
                    </a:lnR>
                    <a:lnT>
                      <a:noFill/>
                    </a:lnT>
                    <a:lnB>
                      <a:noFill/>
                    </a:lnB>
                  </a:tcPr>
                </a:tc>
                <a:tc>
                  <a:txBody>
                    <a:bodyPr/>
                    <a:lstStyle/>
                    <a:p>
                      <a:pPr algn="r" fontAlgn="b"/>
                      <a:r>
                        <a:rPr lang="en-US" sz="2800" b="0" i="0" u="none" strike="noStrike">
                          <a:solidFill>
                            <a:srgbClr val="000000"/>
                          </a:solidFill>
                          <a:effectLst/>
                          <a:latin typeface="Calibri" panose="020F0502020204030204" pitchFamily="34" charset="0"/>
                        </a:rPr>
                        <a:t>55.6</a:t>
                      </a:r>
                    </a:p>
                  </a:txBody>
                  <a:tcPr marL="7620" marR="7620" marT="7620" marB="0" anchor="b">
                    <a:lnL>
                      <a:noFill/>
                    </a:lnL>
                    <a:lnR>
                      <a:noFill/>
                    </a:lnR>
                    <a:lnT>
                      <a:noFill/>
                    </a:lnT>
                    <a:lnB>
                      <a:noFill/>
                    </a:lnB>
                  </a:tcPr>
                </a:tc>
                <a:extLst>
                  <a:ext uri="{0D108BD9-81ED-4DB2-BD59-A6C34878D82A}">
                    <a16:rowId xmlns:a16="http://schemas.microsoft.com/office/drawing/2014/main" val="3094822227"/>
                  </a:ext>
                </a:extLst>
              </a:tr>
              <a:tr h="504523">
                <a:tc>
                  <a:txBody>
                    <a:bodyPr/>
                    <a:lstStyle/>
                    <a:p>
                      <a:pPr algn="l" fontAlgn="b"/>
                      <a:r>
                        <a:rPr lang="en-US" sz="2800" b="0" i="0" u="none" strike="noStrike">
                          <a:solidFill>
                            <a:srgbClr val="000000"/>
                          </a:solidFill>
                          <a:effectLst/>
                          <a:latin typeface="Calibri" panose="020F0502020204030204" pitchFamily="34" charset="0"/>
                        </a:rPr>
                        <a:t>White</a:t>
                      </a:r>
                    </a:p>
                  </a:txBody>
                  <a:tcPr marL="7620" marR="7620" marT="7620" marB="0" anchor="b">
                    <a:lnL>
                      <a:noFill/>
                    </a:lnL>
                    <a:lnR>
                      <a:noFill/>
                    </a:lnR>
                    <a:lnT>
                      <a:noFill/>
                    </a:lnT>
                    <a:lnB>
                      <a:noFill/>
                    </a:lnB>
                  </a:tcPr>
                </a:tc>
                <a:tc>
                  <a:txBody>
                    <a:bodyPr/>
                    <a:lstStyle/>
                    <a:p>
                      <a:pPr algn="r" fontAlgn="b"/>
                      <a:r>
                        <a:rPr lang="en-US" sz="2800" b="0" i="0" u="none" strike="noStrike" dirty="0">
                          <a:solidFill>
                            <a:srgbClr val="000000"/>
                          </a:solidFill>
                          <a:effectLst/>
                          <a:latin typeface="Calibri" panose="020F0502020204030204" pitchFamily="34" charset="0"/>
                        </a:rPr>
                        <a:t>72.5</a:t>
                      </a:r>
                    </a:p>
                  </a:txBody>
                  <a:tcPr marL="7620" marR="7620" marT="7620" marB="0" anchor="b">
                    <a:lnL>
                      <a:noFill/>
                    </a:lnL>
                    <a:lnR>
                      <a:noFill/>
                    </a:lnR>
                    <a:lnT>
                      <a:noFill/>
                    </a:lnT>
                    <a:lnB>
                      <a:noFill/>
                    </a:lnB>
                  </a:tcPr>
                </a:tc>
                <a:extLst>
                  <a:ext uri="{0D108BD9-81ED-4DB2-BD59-A6C34878D82A}">
                    <a16:rowId xmlns:a16="http://schemas.microsoft.com/office/drawing/2014/main" val="3397705648"/>
                  </a:ext>
                </a:extLst>
              </a:tr>
            </a:tbl>
          </a:graphicData>
        </a:graphic>
      </p:graphicFrame>
    </p:spTree>
    <p:extLst>
      <p:ext uri="{BB962C8B-B14F-4D97-AF65-F5344CB8AC3E}">
        <p14:creationId xmlns:p14="http://schemas.microsoft.com/office/powerpoint/2010/main" val="59591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A04C4-B217-4FEF-99EB-AFABE75CB30F}"/>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t>Objectives</a:t>
            </a:r>
            <a:endParaRPr lang="en-US" dirty="0"/>
          </a:p>
        </p:txBody>
      </p:sp>
      <p:sp>
        <p:nvSpPr>
          <p:cNvPr id="3" name="Content Placeholder 2">
            <a:extLst>
              <a:ext uri="{FF2B5EF4-FFF2-40B4-BE49-F238E27FC236}">
                <a16:creationId xmlns:a16="http://schemas.microsoft.com/office/drawing/2014/main" id="{EE81ADCC-BF55-4BEC-BF2C-073306F2F6CB}"/>
              </a:ext>
            </a:extLst>
          </p:cNvPr>
          <p:cNvSpPr txBox="1">
            <a:spLocks/>
          </p:cNvSpPr>
          <p:nvPr/>
        </p:nvSpPr>
        <p:spPr>
          <a:xfrm>
            <a:off x="691515" y="2069042"/>
            <a:ext cx="8675370" cy="4931516"/>
          </a:xfrm>
          <a:prstGeom prst="rect">
            <a:avLst/>
          </a:prstGeom>
        </p:spPr>
        <p:txBody>
          <a:bodyPr vert="horz" lIns="91440" tIns="45720" rIns="91440" bIns="45720" rtlCol="0" anchor="t">
            <a:normAutofit lnSpcReduction="10000"/>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lvl="0"/>
            <a:r>
              <a:rPr lang="en-US" sz="3200" dirty="0"/>
              <a:t>Discern how health equity can be affected by the lack of diversity in the physician workforce.</a:t>
            </a:r>
          </a:p>
          <a:p>
            <a:pPr lvl="0"/>
            <a:r>
              <a:rPr lang="en-US" sz="3200" dirty="0"/>
              <a:t>Recognize obstacles faced by underrepresented in clinical medicine, medical education and attending physicians and faculty.</a:t>
            </a:r>
          </a:p>
          <a:p>
            <a:pPr lvl="0"/>
            <a:r>
              <a:rPr lang="en-US" sz="3200" dirty="0"/>
              <a:t>Express how lack of diversity in physician workforce impacts health care disparities.</a:t>
            </a:r>
          </a:p>
          <a:p>
            <a:pPr lvl="0"/>
            <a:r>
              <a:rPr lang="en-US" sz="3200" dirty="0"/>
              <a:t>Identify ways to decrease these disparities by implementing curriculum in social justice, advocacy and community engagement in medical education </a:t>
            </a:r>
          </a:p>
        </p:txBody>
      </p:sp>
    </p:spTree>
    <p:extLst>
      <p:ext uri="{BB962C8B-B14F-4D97-AF65-F5344CB8AC3E}">
        <p14:creationId xmlns:p14="http://schemas.microsoft.com/office/powerpoint/2010/main" val="427665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C773A9-AE4E-4805-B504-F7A76B22A59B}"/>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What Fewer URM in Medical Education Means for You</a:t>
            </a:r>
          </a:p>
        </p:txBody>
      </p:sp>
      <p:sp>
        <p:nvSpPr>
          <p:cNvPr id="6" name="Rectangle 5">
            <a:extLst>
              <a:ext uri="{FF2B5EF4-FFF2-40B4-BE49-F238E27FC236}">
                <a16:creationId xmlns:a16="http://schemas.microsoft.com/office/drawing/2014/main" id="{7BCAAC8D-001D-488E-AF37-231C8D003562}"/>
              </a:ext>
            </a:extLst>
          </p:cNvPr>
          <p:cNvSpPr/>
          <p:nvPr/>
        </p:nvSpPr>
        <p:spPr>
          <a:xfrm>
            <a:off x="6097783" y="3578283"/>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Fewer URM colleagues.</a:t>
            </a:r>
          </a:p>
        </p:txBody>
      </p:sp>
      <p:sp>
        <p:nvSpPr>
          <p:cNvPr id="7" name="TextBox 6">
            <a:extLst>
              <a:ext uri="{FF2B5EF4-FFF2-40B4-BE49-F238E27FC236}">
                <a16:creationId xmlns:a16="http://schemas.microsoft.com/office/drawing/2014/main" id="{AA9DDBAF-7187-49FD-8ED8-2CB4F7B728CF}"/>
              </a:ext>
            </a:extLst>
          </p:cNvPr>
          <p:cNvSpPr txBox="1"/>
          <p:nvPr/>
        </p:nvSpPr>
        <p:spPr>
          <a:xfrm>
            <a:off x="6673215" y="7422776"/>
            <a:ext cx="3385186" cy="369332"/>
          </a:xfrm>
          <a:prstGeom prst="rect">
            <a:avLst/>
          </a:prstGeom>
          <a:noFill/>
        </p:spPr>
        <p:txBody>
          <a:bodyPr wrap="square" rtlCol="0">
            <a:spAutoFit/>
          </a:bodyPr>
          <a:lstStyle/>
          <a:p>
            <a:pPr algn="r"/>
            <a:r>
              <a:rPr lang="en-US" b="1" dirty="0">
                <a:solidFill>
                  <a:schemeClr val="bg1">
                    <a:lumMod val="50000"/>
                  </a:schemeClr>
                </a:solidFill>
              </a:rPr>
              <a:t>AAMC 2018</a:t>
            </a:r>
          </a:p>
        </p:txBody>
      </p:sp>
      <p:sp>
        <p:nvSpPr>
          <p:cNvPr id="8" name="Rectangle 7">
            <a:extLst>
              <a:ext uri="{FF2B5EF4-FFF2-40B4-BE49-F238E27FC236}">
                <a16:creationId xmlns:a16="http://schemas.microsoft.com/office/drawing/2014/main" id="{DEC71830-B482-4874-906C-25723B94504E}"/>
              </a:ext>
            </a:extLst>
          </p:cNvPr>
          <p:cNvSpPr/>
          <p:nvPr/>
        </p:nvSpPr>
        <p:spPr>
          <a:xfrm>
            <a:off x="6097782" y="4518179"/>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Fewer URM faculty.</a:t>
            </a:r>
          </a:p>
        </p:txBody>
      </p:sp>
      <p:sp>
        <p:nvSpPr>
          <p:cNvPr id="9" name="Rectangle 8">
            <a:extLst>
              <a:ext uri="{FF2B5EF4-FFF2-40B4-BE49-F238E27FC236}">
                <a16:creationId xmlns:a16="http://schemas.microsoft.com/office/drawing/2014/main" id="{447C40AA-9F50-4820-8841-F25F7F93ED7E}"/>
              </a:ext>
            </a:extLst>
          </p:cNvPr>
          <p:cNvSpPr/>
          <p:nvPr/>
        </p:nvSpPr>
        <p:spPr>
          <a:xfrm>
            <a:off x="6097784" y="2662036"/>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Fewer economically diverse colleagues.</a:t>
            </a:r>
          </a:p>
        </p:txBody>
      </p:sp>
      <p:pic>
        <p:nvPicPr>
          <p:cNvPr id="2050" name="Picture 2" descr="Image result for medical student diversity cartoon">
            <a:extLst>
              <a:ext uri="{FF2B5EF4-FFF2-40B4-BE49-F238E27FC236}">
                <a16:creationId xmlns:a16="http://schemas.microsoft.com/office/drawing/2014/main" id="{96AD4F1A-EB63-48D5-A478-25A71085E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96" y="1916115"/>
            <a:ext cx="5072698" cy="507269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8B7AE25-A0E5-420F-A860-4CD0190F72CB}"/>
              </a:ext>
            </a:extLst>
          </p:cNvPr>
          <p:cNvSpPr/>
          <p:nvPr/>
        </p:nvSpPr>
        <p:spPr>
          <a:xfrm>
            <a:off x="6097782" y="5458075"/>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Less exposure to diversity in your professional life.</a:t>
            </a:r>
          </a:p>
        </p:txBody>
      </p:sp>
    </p:spTree>
    <p:extLst>
      <p:ext uri="{BB962C8B-B14F-4D97-AF65-F5344CB8AC3E}">
        <p14:creationId xmlns:p14="http://schemas.microsoft.com/office/powerpoint/2010/main" val="174667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365C-6CEF-4DD4-B4CC-934DD5514D03}"/>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Definition #2 Health Equity</a:t>
            </a:r>
          </a:p>
        </p:txBody>
      </p:sp>
      <p:sp>
        <p:nvSpPr>
          <p:cNvPr id="8" name="TextBox 7">
            <a:extLst>
              <a:ext uri="{FF2B5EF4-FFF2-40B4-BE49-F238E27FC236}">
                <a16:creationId xmlns:a16="http://schemas.microsoft.com/office/drawing/2014/main" id="{B8756305-304A-4A6A-A9B3-0057C161A2C7}"/>
              </a:ext>
            </a:extLst>
          </p:cNvPr>
          <p:cNvSpPr txBox="1"/>
          <p:nvPr/>
        </p:nvSpPr>
        <p:spPr>
          <a:xfrm>
            <a:off x="6794501" y="7422776"/>
            <a:ext cx="3263900" cy="369332"/>
          </a:xfrm>
          <a:prstGeom prst="rect">
            <a:avLst/>
          </a:prstGeom>
          <a:noFill/>
        </p:spPr>
        <p:txBody>
          <a:bodyPr wrap="square" rtlCol="0">
            <a:spAutoFit/>
          </a:bodyPr>
          <a:lstStyle/>
          <a:p>
            <a:pPr algn="r"/>
            <a:r>
              <a:rPr lang="en-US" b="1" dirty="0">
                <a:solidFill>
                  <a:schemeClr val="bg1">
                    <a:lumMod val="50000"/>
                  </a:schemeClr>
                </a:solidFill>
              </a:rPr>
              <a:t>Center for Prevention MN 2018</a:t>
            </a:r>
          </a:p>
        </p:txBody>
      </p:sp>
      <p:pic>
        <p:nvPicPr>
          <p:cNvPr id="3" name="Online Media 2">
            <a:hlinkClick r:id="" action="ppaction://media"/>
            <a:extLst>
              <a:ext uri="{FF2B5EF4-FFF2-40B4-BE49-F238E27FC236}">
                <a16:creationId xmlns:a16="http://schemas.microsoft.com/office/drawing/2014/main" id="{6438398D-135E-47BF-B926-5C6F547B44A3}"/>
              </a:ext>
            </a:extLst>
          </p:cNvPr>
          <p:cNvPicPr>
            <a:picLocks noRot="1" noChangeAspect="1"/>
          </p:cNvPicPr>
          <p:nvPr>
            <a:videoFile r:link="rId1"/>
          </p:nvPr>
        </p:nvPicPr>
        <p:blipFill>
          <a:blip r:embed="rId4"/>
          <a:stretch>
            <a:fillRect/>
          </a:stretch>
        </p:blipFill>
        <p:spPr>
          <a:xfrm>
            <a:off x="572947" y="1916115"/>
            <a:ext cx="8395504" cy="4722471"/>
          </a:xfrm>
          <a:prstGeom prst="rect">
            <a:avLst/>
          </a:prstGeom>
        </p:spPr>
      </p:pic>
    </p:spTree>
    <p:extLst>
      <p:ext uri="{BB962C8B-B14F-4D97-AF65-F5344CB8AC3E}">
        <p14:creationId xmlns:p14="http://schemas.microsoft.com/office/powerpoint/2010/main" val="141784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C773A9-AE4E-4805-B504-F7A76B22A59B}"/>
              </a:ext>
            </a:extLst>
          </p:cNvPr>
          <p:cNvSpPr txBox="1">
            <a:spLocks/>
          </p:cNvSpPr>
          <p:nvPr/>
        </p:nvSpPr>
        <p:spPr>
          <a:xfrm>
            <a:off x="691514" y="413810"/>
            <a:ext cx="9125585"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Factors that Influence Health Equity</a:t>
            </a:r>
          </a:p>
        </p:txBody>
      </p:sp>
      <p:sp>
        <p:nvSpPr>
          <p:cNvPr id="6" name="Rectangle 5">
            <a:extLst>
              <a:ext uri="{FF2B5EF4-FFF2-40B4-BE49-F238E27FC236}">
                <a16:creationId xmlns:a16="http://schemas.microsoft.com/office/drawing/2014/main" id="{7BCAAC8D-001D-488E-AF37-231C8D003562}"/>
              </a:ext>
            </a:extLst>
          </p:cNvPr>
          <p:cNvSpPr/>
          <p:nvPr/>
        </p:nvSpPr>
        <p:spPr>
          <a:xfrm>
            <a:off x="749300" y="6446969"/>
            <a:ext cx="8842694" cy="112223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fontAlgn="base"/>
            <a:r>
              <a:rPr lang="en-US" sz="2400" b="1" dirty="0">
                <a:solidFill>
                  <a:schemeClr val="bg1"/>
                </a:solidFill>
              </a:rPr>
              <a:t>Our job is to offer the same quality of care to all patients, eliminate biased behavior towards patients, and encourage participatory decision making.</a:t>
            </a:r>
          </a:p>
        </p:txBody>
      </p:sp>
      <p:sp>
        <p:nvSpPr>
          <p:cNvPr id="2" name="Rectangle 1">
            <a:extLst>
              <a:ext uri="{FF2B5EF4-FFF2-40B4-BE49-F238E27FC236}">
                <a16:creationId xmlns:a16="http://schemas.microsoft.com/office/drawing/2014/main" id="{E7264A50-1630-487C-B52C-1E618BA5D00D}"/>
              </a:ext>
            </a:extLst>
          </p:cNvPr>
          <p:cNvSpPr/>
          <p:nvPr/>
        </p:nvSpPr>
        <p:spPr>
          <a:xfrm>
            <a:off x="4908013" y="37015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3" name="Picture 2">
            <a:extLst>
              <a:ext uri="{FF2B5EF4-FFF2-40B4-BE49-F238E27FC236}">
                <a16:creationId xmlns:a16="http://schemas.microsoft.com/office/drawing/2014/main" id="{A640DC2F-C071-48D3-B97E-2A7BCFA8253F}"/>
              </a:ext>
            </a:extLst>
          </p:cNvPr>
          <p:cNvPicPr>
            <a:picLocks noChangeAspect="1"/>
          </p:cNvPicPr>
          <p:nvPr/>
        </p:nvPicPr>
        <p:blipFill rotWithShape="1">
          <a:blip r:embed="rId3"/>
          <a:srcRect r="6563" b="1816"/>
          <a:stretch/>
        </p:blipFill>
        <p:spPr>
          <a:xfrm>
            <a:off x="174364" y="1325431"/>
            <a:ext cx="9642735" cy="5121538"/>
          </a:xfrm>
          <a:prstGeom prst="rect">
            <a:avLst/>
          </a:prstGeom>
        </p:spPr>
      </p:pic>
      <p:sp>
        <p:nvSpPr>
          <p:cNvPr id="4" name="Rectangle 3">
            <a:extLst>
              <a:ext uri="{FF2B5EF4-FFF2-40B4-BE49-F238E27FC236}">
                <a16:creationId xmlns:a16="http://schemas.microsoft.com/office/drawing/2014/main" id="{5CE30E09-2E8B-4149-92B0-1C289718389D}"/>
              </a:ext>
            </a:extLst>
          </p:cNvPr>
          <p:cNvSpPr/>
          <p:nvPr/>
        </p:nvSpPr>
        <p:spPr>
          <a:xfrm>
            <a:off x="6921500" y="4070866"/>
            <a:ext cx="2895599" cy="53923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527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sz="4800" dirty="0"/>
              <a:t>Factors that Influence Health Equity: Stereotype and Bias</a:t>
            </a:r>
          </a:p>
        </p:txBody>
      </p:sp>
      <p:sp>
        <p:nvSpPr>
          <p:cNvPr id="17" name="Rectangle 16">
            <a:extLst>
              <a:ext uri="{FF2B5EF4-FFF2-40B4-BE49-F238E27FC236}">
                <a16:creationId xmlns:a16="http://schemas.microsoft.com/office/drawing/2014/main" id="{00448B6B-3950-47EC-88C0-A7C1C9BD2D39}"/>
              </a:ext>
            </a:extLst>
          </p:cNvPr>
          <p:cNvSpPr/>
          <p:nvPr/>
        </p:nvSpPr>
        <p:spPr>
          <a:xfrm>
            <a:off x="691512" y="6607438"/>
            <a:ext cx="8675373" cy="909508"/>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bg1"/>
                </a:solidFill>
              </a:rPr>
              <a:t>Most of us hold and are influenced by biases and stereotypes.</a:t>
            </a:r>
          </a:p>
        </p:txBody>
      </p:sp>
      <p:graphicFrame>
        <p:nvGraphicFramePr>
          <p:cNvPr id="5" name="Table 4">
            <a:extLst>
              <a:ext uri="{FF2B5EF4-FFF2-40B4-BE49-F238E27FC236}">
                <a16:creationId xmlns:a16="http://schemas.microsoft.com/office/drawing/2014/main" id="{3ACE61BC-E8A3-427C-A071-7F12491B3A7A}"/>
              </a:ext>
            </a:extLst>
          </p:cNvPr>
          <p:cNvGraphicFramePr>
            <a:graphicFrameLocks noGrp="1"/>
          </p:cNvGraphicFramePr>
          <p:nvPr>
            <p:extLst>
              <p:ext uri="{D42A27DB-BD31-4B8C-83A1-F6EECF244321}">
                <p14:modId xmlns:p14="http://schemas.microsoft.com/office/powerpoint/2010/main" val="1194973699"/>
              </p:ext>
            </p:extLst>
          </p:nvPr>
        </p:nvGraphicFramePr>
        <p:xfrm>
          <a:off x="691512" y="2383496"/>
          <a:ext cx="8675370" cy="3245818"/>
        </p:xfrm>
        <a:graphic>
          <a:graphicData uri="http://schemas.openxmlformats.org/drawingml/2006/table">
            <a:tbl>
              <a:tblPr/>
              <a:tblGrid>
                <a:gridCol w="4337685">
                  <a:extLst>
                    <a:ext uri="{9D8B030D-6E8A-4147-A177-3AD203B41FA5}">
                      <a16:colId xmlns:a16="http://schemas.microsoft.com/office/drawing/2014/main" val="2518553831"/>
                    </a:ext>
                  </a:extLst>
                </a:gridCol>
                <a:gridCol w="4337685">
                  <a:extLst>
                    <a:ext uri="{9D8B030D-6E8A-4147-A177-3AD203B41FA5}">
                      <a16:colId xmlns:a16="http://schemas.microsoft.com/office/drawing/2014/main" val="1332792115"/>
                    </a:ext>
                  </a:extLst>
                </a:gridCol>
              </a:tblGrid>
              <a:tr h="723749">
                <a:tc>
                  <a:txBody>
                    <a:bodyPr/>
                    <a:lstStyle/>
                    <a:p>
                      <a:pPr algn="ctr" rtl="0" fontAlgn="base"/>
                      <a:r>
                        <a:rPr lang="en-US" sz="2800" b="1" i="0" dirty="0">
                          <a:effectLst/>
                          <a:latin typeface="Calibri" panose="020F0502020204030204" pitchFamily="34" charset="0"/>
                        </a:rPr>
                        <a:t>Stereotype</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rtl="0" fontAlgn="base"/>
                      <a:r>
                        <a:rPr lang="en-US" sz="2800" b="1" i="0" dirty="0">
                          <a:effectLst/>
                          <a:latin typeface="Calibri" panose="020F0502020204030204" pitchFamily="34" charset="0"/>
                        </a:rPr>
                        <a:t>Bias</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217700705"/>
                  </a:ext>
                </a:extLst>
              </a:tr>
              <a:tr h="723749">
                <a:tc>
                  <a:txBody>
                    <a:bodyPr/>
                    <a:lstStyle/>
                    <a:p>
                      <a:pPr algn="l" rtl="0" fontAlgn="base"/>
                      <a:r>
                        <a:rPr lang="en-US" sz="2800" b="0" i="0" dirty="0">
                          <a:effectLst/>
                          <a:latin typeface="Calibri" panose="020F0502020204030204" pitchFamily="34" charset="0"/>
                        </a:rPr>
                        <a:t>Preconceived idea</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2800" b="0" i="0" dirty="0">
                          <a:effectLst/>
                          <a:latin typeface="Calibri" panose="020F0502020204030204" pitchFamily="34" charset="0"/>
                        </a:rPr>
                        <a:t>Personal preference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3535004"/>
                  </a:ext>
                </a:extLst>
              </a:tr>
              <a:tr h="723749">
                <a:tc>
                  <a:txBody>
                    <a:bodyPr/>
                    <a:lstStyle/>
                    <a:p>
                      <a:pPr algn="l" rtl="0" fontAlgn="base"/>
                      <a:r>
                        <a:rPr lang="en-US" sz="2800" b="0" i="0" dirty="0">
                          <a:effectLst/>
                        </a:rPr>
                        <a:t>Example: Women are accommodating and emotional; men are self-confident and aggressive.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2800" b="0" i="0" dirty="0">
                          <a:effectLst/>
                        </a:rPr>
                        <a:t>Example: Preferring a male leader to a female leader.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970723"/>
                  </a:ext>
                </a:extLst>
              </a:tr>
            </a:tbl>
          </a:graphicData>
        </a:graphic>
      </p:graphicFrame>
    </p:spTree>
    <p:extLst>
      <p:ext uri="{BB962C8B-B14F-4D97-AF65-F5344CB8AC3E}">
        <p14:creationId xmlns:p14="http://schemas.microsoft.com/office/powerpoint/2010/main" val="1879308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dirty="0"/>
              <a:t>Explicit Bias vs. Implicit Bias</a:t>
            </a:r>
          </a:p>
        </p:txBody>
      </p:sp>
      <p:sp>
        <p:nvSpPr>
          <p:cNvPr id="18" name="Rectangle 17">
            <a:extLst>
              <a:ext uri="{FF2B5EF4-FFF2-40B4-BE49-F238E27FC236}">
                <a16:creationId xmlns:a16="http://schemas.microsoft.com/office/drawing/2014/main" id="{73444D78-1875-49A5-B606-129FF7845778}"/>
              </a:ext>
            </a:extLst>
          </p:cNvPr>
          <p:cNvSpPr/>
          <p:nvPr/>
        </p:nvSpPr>
        <p:spPr>
          <a:xfrm>
            <a:off x="691512" y="6607438"/>
            <a:ext cx="8675373" cy="909508"/>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bg1"/>
                </a:solidFill>
              </a:rPr>
              <a:t>You may be impacted by bias whether or not it is conscious or unconscious.</a:t>
            </a:r>
          </a:p>
        </p:txBody>
      </p:sp>
      <p:graphicFrame>
        <p:nvGraphicFramePr>
          <p:cNvPr id="3" name="Table 2">
            <a:extLst>
              <a:ext uri="{FF2B5EF4-FFF2-40B4-BE49-F238E27FC236}">
                <a16:creationId xmlns:a16="http://schemas.microsoft.com/office/drawing/2014/main" id="{233D9AC8-3C19-4BE8-8CE5-487B397FAC77}"/>
              </a:ext>
            </a:extLst>
          </p:cNvPr>
          <p:cNvGraphicFramePr>
            <a:graphicFrameLocks noGrp="1"/>
          </p:cNvGraphicFramePr>
          <p:nvPr/>
        </p:nvGraphicFramePr>
        <p:xfrm>
          <a:off x="691512" y="1778812"/>
          <a:ext cx="8675370" cy="4555362"/>
        </p:xfrm>
        <a:graphic>
          <a:graphicData uri="http://schemas.openxmlformats.org/drawingml/2006/table">
            <a:tbl>
              <a:tblPr/>
              <a:tblGrid>
                <a:gridCol w="4337685">
                  <a:extLst>
                    <a:ext uri="{9D8B030D-6E8A-4147-A177-3AD203B41FA5}">
                      <a16:colId xmlns:a16="http://schemas.microsoft.com/office/drawing/2014/main" val="2518553831"/>
                    </a:ext>
                  </a:extLst>
                </a:gridCol>
                <a:gridCol w="4337685">
                  <a:extLst>
                    <a:ext uri="{9D8B030D-6E8A-4147-A177-3AD203B41FA5}">
                      <a16:colId xmlns:a16="http://schemas.microsoft.com/office/drawing/2014/main" val="1332792115"/>
                    </a:ext>
                  </a:extLst>
                </a:gridCol>
              </a:tblGrid>
              <a:tr h="723749">
                <a:tc>
                  <a:txBody>
                    <a:bodyPr/>
                    <a:lstStyle/>
                    <a:p>
                      <a:pPr algn="ctr" rtl="0" fontAlgn="base"/>
                      <a:r>
                        <a:rPr lang="en-US" sz="2800" b="1" i="0" dirty="0">
                          <a:effectLst/>
                          <a:latin typeface="Calibri" panose="020F0502020204030204" pitchFamily="34" charset="0"/>
                        </a:rPr>
                        <a:t>Explicit Bias</a:t>
                      </a:r>
                      <a:r>
                        <a:rPr lang="en-US" sz="2800" b="0" i="0" dirty="0">
                          <a:effectLst/>
                          <a:latin typeface="Calibri" panose="020F0502020204030204" pitchFamily="34" charset="0"/>
                        </a:rPr>
                        <a:t>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rtl="0" fontAlgn="base"/>
                      <a:r>
                        <a:rPr lang="en-US" sz="2800" b="1" i="0" dirty="0">
                          <a:effectLst/>
                          <a:latin typeface="Calibri" panose="020F0502020204030204" pitchFamily="34" charset="0"/>
                        </a:rPr>
                        <a:t>Implicit Bias</a:t>
                      </a:r>
                      <a:r>
                        <a:rPr lang="en-US" sz="2800" b="0" i="0" dirty="0">
                          <a:effectLst/>
                          <a:latin typeface="Calibri" panose="020F0502020204030204" pitchFamily="34" charset="0"/>
                        </a:rPr>
                        <a:t>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217700705"/>
                  </a:ext>
                </a:extLst>
              </a:tr>
              <a:tr h="723749">
                <a:tc>
                  <a:txBody>
                    <a:bodyPr/>
                    <a:lstStyle/>
                    <a:p>
                      <a:pPr algn="l" rtl="0" fontAlgn="base"/>
                      <a:r>
                        <a:rPr lang="en-US" sz="2800" b="0" i="0">
                          <a:effectLst/>
                          <a:latin typeface="Calibri" panose="020F0502020204030204" pitchFamily="34" charset="0"/>
                        </a:rPr>
                        <a:t>Expressed directly </a:t>
                      </a:r>
                      <a:endParaRPr lang="en-US" sz="4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2800" b="0" i="0" dirty="0">
                          <a:effectLst/>
                          <a:latin typeface="Calibri" panose="020F0502020204030204" pitchFamily="34" charset="0"/>
                        </a:rPr>
                        <a:t>Expressed indirectly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3535004"/>
                  </a:ext>
                </a:extLst>
              </a:tr>
              <a:tr h="723749">
                <a:tc>
                  <a:txBody>
                    <a:bodyPr/>
                    <a:lstStyle/>
                    <a:p>
                      <a:pPr algn="l" rtl="0" fontAlgn="base"/>
                      <a:r>
                        <a:rPr lang="en-US" sz="2800" b="0" i="0" dirty="0">
                          <a:effectLst/>
                          <a:latin typeface="Calibri" panose="020F0502020204030204" pitchFamily="34" charset="0"/>
                        </a:rPr>
                        <a:t>Aware of bias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2800" b="0" i="0" dirty="0">
                          <a:effectLst/>
                          <a:latin typeface="Calibri" panose="020F0502020204030204" pitchFamily="34" charset="0"/>
                        </a:rPr>
                        <a:t>Unaware of bias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8660493"/>
                  </a:ext>
                </a:extLst>
              </a:tr>
              <a:tr h="723749">
                <a:tc>
                  <a:txBody>
                    <a:bodyPr/>
                    <a:lstStyle/>
                    <a:p>
                      <a:pPr algn="l" rtl="0" fontAlgn="base"/>
                      <a:r>
                        <a:rPr lang="en-US" sz="2800" b="0" i="0">
                          <a:effectLst/>
                          <a:latin typeface="Calibri" panose="020F0502020204030204" pitchFamily="34" charset="0"/>
                        </a:rPr>
                        <a:t>Operates consciously </a:t>
                      </a:r>
                      <a:endParaRPr lang="en-US" sz="4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2800" b="0" i="0" dirty="0">
                          <a:effectLst/>
                          <a:latin typeface="Calibri" panose="020F0502020204030204" pitchFamily="34" charset="0"/>
                        </a:rPr>
                        <a:t>Operates subconsciously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124712"/>
                  </a:ext>
                </a:extLst>
              </a:tr>
              <a:tr h="1660366">
                <a:tc>
                  <a:txBody>
                    <a:bodyPr/>
                    <a:lstStyle/>
                    <a:p>
                      <a:pPr algn="l" rtl="0" fontAlgn="base"/>
                      <a:r>
                        <a:rPr lang="en-US" sz="2800" b="0" i="0">
                          <a:effectLst/>
                          <a:latin typeface="Calibri" panose="020F0502020204030204" pitchFamily="34" charset="0"/>
                        </a:rPr>
                        <a:t>Example: “I like Whites more than Latinos” </a:t>
                      </a:r>
                      <a:endParaRPr lang="en-US" sz="44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2800" b="0" i="0" dirty="0">
                          <a:effectLst/>
                          <a:latin typeface="Calibri" panose="020F0502020204030204" pitchFamily="34" charset="0"/>
                        </a:rPr>
                        <a:t>Example: One sits further away from a Latino than a White individual. </a:t>
                      </a:r>
                      <a:endParaRPr lang="en-US" sz="44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0203505"/>
                  </a:ext>
                </a:extLst>
              </a:tr>
            </a:tbl>
          </a:graphicData>
        </a:graphic>
      </p:graphicFrame>
    </p:spTree>
    <p:extLst>
      <p:ext uri="{BB962C8B-B14F-4D97-AF65-F5344CB8AC3E}">
        <p14:creationId xmlns:p14="http://schemas.microsoft.com/office/powerpoint/2010/main" val="378695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ECA882-550A-457F-86DC-C18E1818911C}"/>
              </a:ext>
            </a:extLst>
          </p:cNvPr>
          <p:cNvSpPr>
            <a:spLocks noGrp="1"/>
          </p:cNvSpPr>
          <p:nvPr>
            <p:ph idx="1"/>
          </p:nvPr>
        </p:nvSpPr>
        <p:spPr>
          <a:xfrm>
            <a:off x="691515" y="1420442"/>
            <a:ext cx="8675370" cy="4931516"/>
          </a:xfrm>
          <a:solidFill>
            <a:schemeClr val="bg1">
              <a:alpha val="77000"/>
            </a:schemeClr>
          </a:solidFill>
        </p:spPr>
        <p:txBody>
          <a:bodyPr anchor="ctr">
            <a:normAutofit/>
          </a:bodyPr>
          <a:lstStyle/>
          <a:p>
            <a:pPr marL="0" indent="0" algn="ctr">
              <a:buNone/>
            </a:pPr>
            <a:r>
              <a:rPr lang="en-US" sz="7200" dirty="0">
                <a:latin typeface="Abadi Extra Light" panose="020B0204020104020204" pitchFamily="34" charset="0"/>
              </a:rPr>
              <a:t>Evidence</a:t>
            </a:r>
          </a:p>
        </p:txBody>
      </p:sp>
    </p:spTree>
    <p:extLst>
      <p:ext uri="{BB962C8B-B14F-4D97-AF65-F5344CB8AC3E}">
        <p14:creationId xmlns:p14="http://schemas.microsoft.com/office/powerpoint/2010/main" val="95062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dirty="0"/>
              <a:t>Implicit Bias Affects Healthcare</a:t>
            </a:r>
          </a:p>
        </p:txBody>
      </p:sp>
      <p:sp>
        <p:nvSpPr>
          <p:cNvPr id="3" name="TextBox 2">
            <a:extLst>
              <a:ext uri="{FF2B5EF4-FFF2-40B4-BE49-F238E27FC236}">
                <a16:creationId xmlns:a16="http://schemas.microsoft.com/office/drawing/2014/main" id="{A1093EF6-EC2C-49CB-9F2D-BB62F6B964B8}"/>
              </a:ext>
            </a:extLst>
          </p:cNvPr>
          <p:cNvSpPr txBox="1"/>
          <p:nvPr/>
        </p:nvSpPr>
        <p:spPr>
          <a:xfrm>
            <a:off x="691512" y="1762541"/>
            <a:ext cx="8818248" cy="4708981"/>
          </a:xfrm>
          <a:prstGeom prst="rect">
            <a:avLst/>
          </a:prstGeom>
          <a:noFill/>
        </p:spPr>
        <p:txBody>
          <a:bodyPr wrap="square" rtlCol="0">
            <a:spAutoFit/>
          </a:bodyPr>
          <a:lstStyle/>
          <a:p>
            <a:r>
              <a:rPr lang="en-US" sz="2400" b="1" dirty="0"/>
              <a:t>Physicians harbor the same biases as the general population.</a:t>
            </a:r>
          </a:p>
          <a:p>
            <a:r>
              <a:rPr lang="en-US" sz="2000" dirty="0"/>
              <a:t>Am J Public Health. 2015 December; 105(12): e60–e76; BMC Med Ethics. 2017; 18: 19</a:t>
            </a:r>
          </a:p>
          <a:p>
            <a:endParaRPr lang="en-US" sz="2000" dirty="0"/>
          </a:p>
          <a:p>
            <a:r>
              <a:rPr lang="en-US" sz="2400" b="1" dirty="0"/>
              <a:t>Biases contribute to poor visit communication and poor ratings of care.</a:t>
            </a:r>
          </a:p>
          <a:p>
            <a:r>
              <a:rPr lang="en-US" sz="2000" dirty="0"/>
              <a:t>Am J Public Health. 2012;102:979–987; Ann Intern Med. 2003;139:907-915; Ann Fam Med 2013;11:43-52</a:t>
            </a:r>
          </a:p>
          <a:p>
            <a:endParaRPr lang="en-US" sz="2000" dirty="0"/>
          </a:p>
          <a:p>
            <a:r>
              <a:rPr lang="en-US" sz="2400" b="1" dirty="0"/>
              <a:t>Adversely affect promotion, publication and grant attainment</a:t>
            </a:r>
            <a:r>
              <a:rPr lang="en-US" sz="2400" dirty="0"/>
              <a:t>.</a:t>
            </a:r>
          </a:p>
          <a:p>
            <a:r>
              <a:rPr lang="fr-FR" sz="2000" dirty="0" err="1"/>
              <a:t>Ginther</a:t>
            </a:r>
            <a:r>
              <a:rPr lang="fr-FR" sz="2000" dirty="0"/>
              <a:t> DK, et al. Science. 2011; 333:1015.</a:t>
            </a:r>
          </a:p>
          <a:p>
            <a:endParaRPr lang="fr-FR" sz="2000" dirty="0"/>
          </a:p>
          <a:p>
            <a:r>
              <a:rPr lang="fr-FR" sz="2400" b="1" dirty="0" err="1"/>
              <a:t>Contributes</a:t>
            </a:r>
            <a:r>
              <a:rPr lang="fr-FR" sz="2400" b="1" dirty="0"/>
              <a:t> to </a:t>
            </a:r>
            <a:r>
              <a:rPr lang="fr-FR" sz="2400" b="1" dirty="0" err="1"/>
              <a:t>health</a:t>
            </a:r>
            <a:r>
              <a:rPr lang="fr-FR" sz="2400" b="1" dirty="0"/>
              <a:t> </a:t>
            </a:r>
            <a:r>
              <a:rPr lang="fr-FR" sz="2400" b="1" dirty="0" err="1"/>
              <a:t>disparities</a:t>
            </a:r>
            <a:r>
              <a:rPr lang="fr-FR" sz="2400" b="1" dirty="0"/>
              <a:t>.</a:t>
            </a:r>
          </a:p>
          <a:p>
            <a:r>
              <a:rPr lang="fr-FR" sz="2000" dirty="0"/>
              <a:t>Institute of </a:t>
            </a:r>
            <a:r>
              <a:rPr lang="fr-FR" sz="2000" dirty="0" err="1"/>
              <a:t>Medicine</a:t>
            </a:r>
            <a:r>
              <a:rPr lang="fr-FR" sz="2000" dirty="0"/>
              <a:t> 2002; </a:t>
            </a:r>
            <a:r>
              <a:rPr lang="en-US" sz="2000" dirty="0"/>
              <a:t>JAMA. 2005;294:473-481</a:t>
            </a:r>
            <a:endParaRPr lang="en-US" sz="2000" b="1" dirty="0"/>
          </a:p>
        </p:txBody>
      </p:sp>
    </p:spTree>
    <p:extLst>
      <p:ext uri="{BB962C8B-B14F-4D97-AF65-F5344CB8AC3E}">
        <p14:creationId xmlns:p14="http://schemas.microsoft.com/office/powerpoint/2010/main" val="2512829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a:xfrm>
            <a:off x="691515" y="413810"/>
            <a:ext cx="9046844" cy="1502305"/>
          </a:xfrm>
        </p:spPr>
        <p:txBody>
          <a:bodyPr/>
          <a:lstStyle/>
          <a:p>
            <a:r>
              <a:rPr lang="en-US" dirty="0"/>
              <a:t>Implicit Bias Affects Healthcare </a:t>
            </a:r>
          </a:p>
        </p:txBody>
      </p:sp>
      <p:sp>
        <p:nvSpPr>
          <p:cNvPr id="3" name="TextBox 2">
            <a:extLst>
              <a:ext uri="{FF2B5EF4-FFF2-40B4-BE49-F238E27FC236}">
                <a16:creationId xmlns:a16="http://schemas.microsoft.com/office/drawing/2014/main" id="{2545461B-D856-491F-9D5B-E9772A9DB362}"/>
              </a:ext>
            </a:extLst>
          </p:cNvPr>
          <p:cNvSpPr txBox="1"/>
          <p:nvPr/>
        </p:nvSpPr>
        <p:spPr>
          <a:xfrm>
            <a:off x="462840" y="6192456"/>
            <a:ext cx="8675373" cy="584775"/>
          </a:xfrm>
          <a:prstGeom prst="rect">
            <a:avLst/>
          </a:prstGeom>
          <a:noFill/>
        </p:spPr>
        <p:txBody>
          <a:bodyPr wrap="square" rtlCol="0">
            <a:spAutoFit/>
          </a:bodyPr>
          <a:lstStyle/>
          <a:p>
            <a:pPr algn="ctr"/>
            <a:r>
              <a:rPr lang="en-US" sz="3200" dirty="0">
                <a:hlinkClick r:id="rId4"/>
              </a:rPr>
              <a:t>https://www.youtube.com/watch?v=ze7Fff2YKfM</a:t>
            </a:r>
            <a:r>
              <a:rPr lang="en-US" sz="3200" dirty="0"/>
              <a:t> </a:t>
            </a:r>
          </a:p>
        </p:txBody>
      </p:sp>
      <p:pic>
        <p:nvPicPr>
          <p:cNvPr id="5" name="Online Media 4">
            <a:hlinkClick r:id="" action="ppaction://media"/>
            <a:extLst>
              <a:ext uri="{FF2B5EF4-FFF2-40B4-BE49-F238E27FC236}">
                <a16:creationId xmlns:a16="http://schemas.microsoft.com/office/drawing/2014/main" id="{9D69175B-A877-4BB1-BDFC-666EF538BA7D}"/>
              </a:ext>
            </a:extLst>
          </p:cNvPr>
          <p:cNvPicPr>
            <a:picLocks noRot="1" noChangeAspect="1"/>
          </p:cNvPicPr>
          <p:nvPr>
            <a:videoFile r:link="rId1"/>
          </p:nvPr>
        </p:nvPicPr>
        <p:blipFill>
          <a:blip r:embed="rId5"/>
          <a:stretch>
            <a:fillRect/>
          </a:stretch>
        </p:blipFill>
        <p:spPr>
          <a:xfrm>
            <a:off x="816015" y="1562582"/>
            <a:ext cx="7633504" cy="4629874"/>
          </a:xfrm>
          <a:prstGeom prst="rect">
            <a:avLst/>
          </a:prstGeom>
        </p:spPr>
      </p:pic>
    </p:spTree>
    <p:extLst>
      <p:ext uri="{BB962C8B-B14F-4D97-AF65-F5344CB8AC3E}">
        <p14:creationId xmlns:p14="http://schemas.microsoft.com/office/powerpoint/2010/main" val="310786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a:latin typeface="Abadi Extra Light" panose="020B0204020104020204" pitchFamily="34" charset="0"/>
              </a:rPr>
              <a:t>Implicit Bias Affects Healthcare</a:t>
            </a:r>
          </a:p>
        </p:txBody>
      </p:sp>
      <p:sp>
        <p:nvSpPr>
          <p:cNvPr id="6" name="Rectangle 5">
            <a:extLst>
              <a:ext uri="{FF2B5EF4-FFF2-40B4-BE49-F238E27FC236}">
                <a16:creationId xmlns:a16="http://schemas.microsoft.com/office/drawing/2014/main" id="{D6283602-92CB-4E33-8BA1-781701A1E016}"/>
              </a:ext>
            </a:extLst>
          </p:cNvPr>
          <p:cNvSpPr/>
          <p:nvPr/>
        </p:nvSpPr>
        <p:spPr>
          <a:xfrm>
            <a:off x="691512" y="6607438"/>
            <a:ext cx="8675373" cy="909508"/>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bg1"/>
                </a:solidFill>
                <a:latin typeface="Abadi Extra Light" panose="020B0204020104020204" pitchFamily="34" charset="0"/>
              </a:rPr>
              <a:t>Biases in patient care are often rooted in historical stereotypes.</a:t>
            </a:r>
          </a:p>
        </p:txBody>
      </p:sp>
      <p:sp>
        <p:nvSpPr>
          <p:cNvPr id="10" name="Rectangle 9">
            <a:extLst>
              <a:ext uri="{FF2B5EF4-FFF2-40B4-BE49-F238E27FC236}">
                <a16:creationId xmlns:a16="http://schemas.microsoft.com/office/drawing/2014/main" id="{626B6530-7719-4A55-90FD-ECC21BEAFE64}"/>
              </a:ext>
            </a:extLst>
          </p:cNvPr>
          <p:cNvSpPr/>
          <p:nvPr/>
        </p:nvSpPr>
        <p:spPr>
          <a:xfrm>
            <a:off x="2680733" y="5110064"/>
            <a:ext cx="5029200" cy="1477328"/>
          </a:xfrm>
          <a:prstGeom prst="rect">
            <a:avLst/>
          </a:prstGeom>
        </p:spPr>
        <p:txBody>
          <a:bodyPr>
            <a:spAutoFit/>
          </a:bodyPr>
          <a:lstStyle/>
          <a:p>
            <a:pPr algn="ctr"/>
            <a:r>
              <a:rPr lang="en-US">
                <a:latin typeface="Abadi Extra Light" panose="020B0204020104020204" pitchFamily="34" charset="0"/>
              </a:rPr>
              <a:t>Samuel </a:t>
            </a:r>
            <a:r>
              <a:rPr lang="en-US" err="1">
                <a:latin typeface="Abadi Extra Light" panose="020B0204020104020204" pitchFamily="34" charset="0"/>
              </a:rPr>
              <a:t>Cartright</a:t>
            </a:r>
            <a:r>
              <a:rPr lang="en-US">
                <a:latin typeface="Abadi Extra Light" panose="020B0204020104020204" pitchFamily="34" charset="0"/>
              </a:rPr>
              <a:t>, M.D. Report on the diseases and physical peculiarities of the Negro race.</a:t>
            </a:r>
          </a:p>
          <a:p>
            <a:pPr algn="ctr"/>
            <a:r>
              <a:rPr lang="en-US">
                <a:latin typeface="Abadi Extra Light" panose="020B0204020104020204" pitchFamily="34" charset="0"/>
              </a:rPr>
              <a:t>De Bow's Review. Southern and Western States</a:t>
            </a:r>
          </a:p>
          <a:p>
            <a:pPr algn="ctr"/>
            <a:r>
              <a:rPr lang="en-US">
                <a:latin typeface="Abadi Extra Light" panose="020B0204020104020204" pitchFamily="34" charset="0"/>
              </a:rPr>
              <a:t>Volume XI, New Orleans, 1851</a:t>
            </a:r>
          </a:p>
          <a:p>
            <a:pPr algn="ctr"/>
            <a:r>
              <a:rPr lang="en-US">
                <a:latin typeface="Abadi Extra Light" panose="020B0204020104020204" pitchFamily="34" charset="0"/>
              </a:rPr>
              <a:t>AMS Press, Inc. New York, 1967</a:t>
            </a:r>
          </a:p>
        </p:txBody>
      </p:sp>
      <p:pic>
        <p:nvPicPr>
          <p:cNvPr id="12" name="Picture 11">
            <a:extLst>
              <a:ext uri="{FF2B5EF4-FFF2-40B4-BE49-F238E27FC236}">
                <a16:creationId xmlns:a16="http://schemas.microsoft.com/office/drawing/2014/main" id="{BDB55A02-8BFD-47B1-9D2A-DDFF5C8A1A5B}"/>
              </a:ext>
            </a:extLst>
          </p:cNvPr>
          <p:cNvPicPr>
            <a:picLocks noChangeAspect="1"/>
          </p:cNvPicPr>
          <p:nvPr/>
        </p:nvPicPr>
        <p:blipFill rotWithShape="1">
          <a:blip r:embed="rId3"/>
          <a:srcRect l="32478" t="27317" r="8989" b="27318"/>
          <a:stretch/>
        </p:blipFill>
        <p:spPr>
          <a:xfrm>
            <a:off x="1186932" y="1607270"/>
            <a:ext cx="7684532" cy="3350204"/>
          </a:xfrm>
          <a:prstGeom prst="rect">
            <a:avLst/>
          </a:prstGeom>
          <a:ln>
            <a:solidFill>
              <a:schemeClr val="tx1"/>
            </a:solidFill>
          </a:ln>
        </p:spPr>
      </p:pic>
      <p:sp>
        <p:nvSpPr>
          <p:cNvPr id="13" name="Rectangle 12">
            <a:extLst>
              <a:ext uri="{FF2B5EF4-FFF2-40B4-BE49-F238E27FC236}">
                <a16:creationId xmlns:a16="http://schemas.microsoft.com/office/drawing/2014/main" id="{BA4C4E77-B342-451A-8400-2CEC1B284829}"/>
              </a:ext>
            </a:extLst>
          </p:cNvPr>
          <p:cNvSpPr/>
          <p:nvPr/>
        </p:nvSpPr>
        <p:spPr>
          <a:xfrm>
            <a:off x="962526" y="2807370"/>
            <a:ext cx="8053137" cy="7587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40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a:latin typeface="Abadi Extra Light" panose="020B0204020104020204" pitchFamily="34" charset="0"/>
              </a:rPr>
              <a:t>Implicit Bias Affects Healthcare</a:t>
            </a:r>
          </a:p>
        </p:txBody>
      </p:sp>
      <p:sp>
        <p:nvSpPr>
          <p:cNvPr id="6" name="Rectangle 5">
            <a:extLst>
              <a:ext uri="{FF2B5EF4-FFF2-40B4-BE49-F238E27FC236}">
                <a16:creationId xmlns:a16="http://schemas.microsoft.com/office/drawing/2014/main" id="{D6283602-92CB-4E33-8BA1-781701A1E016}"/>
              </a:ext>
            </a:extLst>
          </p:cNvPr>
          <p:cNvSpPr/>
          <p:nvPr/>
        </p:nvSpPr>
        <p:spPr>
          <a:xfrm>
            <a:off x="691512" y="6607438"/>
            <a:ext cx="8675373" cy="909508"/>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bg1"/>
                </a:solidFill>
                <a:latin typeface="Abadi Extra Light" panose="020B0204020104020204" pitchFamily="34" charset="0"/>
              </a:rPr>
              <a:t>Biases in patient care are often rooted in historical stereotypes.</a:t>
            </a:r>
          </a:p>
        </p:txBody>
      </p:sp>
      <p:sp>
        <p:nvSpPr>
          <p:cNvPr id="10" name="Rectangle 9">
            <a:extLst>
              <a:ext uri="{FF2B5EF4-FFF2-40B4-BE49-F238E27FC236}">
                <a16:creationId xmlns:a16="http://schemas.microsoft.com/office/drawing/2014/main" id="{626B6530-7719-4A55-90FD-ECC21BEAFE64}"/>
              </a:ext>
            </a:extLst>
          </p:cNvPr>
          <p:cNvSpPr/>
          <p:nvPr/>
        </p:nvSpPr>
        <p:spPr>
          <a:xfrm>
            <a:off x="2680733" y="5110064"/>
            <a:ext cx="5029200" cy="1477328"/>
          </a:xfrm>
          <a:prstGeom prst="rect">
            <a:avLst/>
          </a:prstGeom>
        </p:spPr>
        <p:txBody>
          <a:bodyPr>
            <a:spAutoFit/>
          </a:bodyPr>
          <a:lstStyle/>
          <a:p>
            <a:pPr algn="ctr"/>
            <a:r>
              <a:rPr lang="en-US">
                <a:latin typeface="Abadi Extra Light" panose="020B0204020104020204" pitchFamily="34" charset="0"/>
              </a:rPr>
              <a:t>Samuel </a:t>
            </a:r>
            <a:r>
              <a:rPr lang="en-US" err="1">
                <a:latin typeface="Abadi Extra Light" panose="020B0204020104020204" pitchFamily="34" charset="0"/>
              </a:rPr>
              <a:t>Cartright</a:t>
            </a:r>
            <a:r>
              <a:rPr lang="en-US">
                <a:latin typeface="Abadi Extra Light" panose="020B0204020104020204" pitchFamily="34" charset="0"/>
              </a:rPr>
              <a:t>, M.D. Report on the diseases and physical peculiarities of the Negro race.</a:t>
            </a:r>
          </a:p>
          <a:p>
            <a:pPr algn="ctr"/>
            <a:r>
              <a:rPr lang="en-US">
                <a:latin typeface="Abadi Extra Light" panose="020B0204020104020204" pitchFamily="34" charset="0"/>
              </a:rPr>
              <a:t>De Bow's Review. Southern and Western States</a:t>
            </a:r>
          </a:p>
          <a:p>
            <a:pPr algn="ctr"/>
            <a:r>
              <a:rPr lang="en-US">
                <a:latin typeface="Abadi Extra Light" panose="020B0204020104020204" pitchFamily="34" charset="0"/>
              </a:rPr>
              <a:t>Volume XI, New Orleans, 1851</a:t>
            </a:r>
          </a:p>
          <a:p>
            <a:pPr algn="ctr"/>
            <a:r>
              <a:rPr lang="en-US">
                <a:latin typeface="Abadi Extra Light" panose="020B0204020104020204" pitchFamily="34" charset="0"/>
              </a:rPr>
              <a:t>AMS Press, Inc. New York, 1967</a:t>
            </a:r>
          </a:p>
        </p:txBody>
      </p:sp>
      <p:pic>
        <p:nvPicPr>
          <p:cNvPr id="12" name="Picture 11">
            <a:extLst>
              <a:ext uri="{FF2B5EF4-FFF2-40B4-BE49-F238E27FC236}">
                <a16:creationId xmlns:a16="http://schemas.microsoft.com/office/drawing/2014/main" id="{BDB55A02-8BFD-47B1-9D2A-DDFF5C8A1A5B}"/>
              </a:ext>
            </a:extLst>
          </p:cNvPr>
          <p:cNvPicPr>
            <a:picLocks noChangeAspect="1"/>
          </p:cNvPicPr>
          <p:nvPr/>
        </p:nvPicPr>
        <p:blipFill rotWithShape="1">
          <a:blip r:embed="rId3"/>
          <a:srcRect l="32478" t="27317" r="8989" b="27318"/>
          <a:stretch/>
        </p:blipFill>
        <p:spPr>
          <a:xfrm>
            <a:off x="1186932" y="1607270"/>
            <a:ext cx="7684532" cy="3350204"/>
          </a:xfrm>
          <a:prstGeom prst="rect">
            <a:avLst/>
          </a:prstGeom>
          <a:ln>
            <a:solidFill>
              <a:schemeClr val="tx1"/>
            </a:solidFill>
          </a:ln>
        </p:spPr>
      </p:pic>
      <p:sp>
        <p:nvSpPr>
          <p:cNvPr id="13" name="Rectangle 12">
            <a:extLst>
              <a:ext uri="{FF2B5EF4-FFF2-40B4-BE49-F238E27FC236}">
                <a16:creationId xmlns:a16="http://schemas.microsoft.com/office/drawing/2014/main" id="{BA4C4E77-B342-451A-8400-2CEC1B284829}"/>
              </a:ext>
            </a:extLst>
          </p:cNvPr>
          <p:cNvSpPr/>
          <p:nvPr/>
        </p:nvSpPr>
        <p:spPr>
          <a:xfrm>
            <a:off x="962526" y="2807370"/>
            <a:ext cx="8053137" cy="7587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75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A04C4-B217-4FEF-99EB-AFABE75CB30F}"/>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The Contract</a:t>
            </a:r>
          </a:p>
        </p:txBody>
      </p:sp>
      <p:sp>
        <p:nvSpPr>
          <p:cNvPr id="3" name="Content Placeholder 2">
            <a:extLst>
              <a:ext uri="{FF2B5EF4-FFF2-40B4-BE49-F238E27FC236}">
                <a16:creationId xmlns:a16="http://schemas.microsoft.com/office/drawing/2014/main" id="{EE81ADCC-BF55-4BEC-BF2C-073306F2F6CB}"/>
              </a:ext>
            </a:extLst>
          </p:cNvPr>
          <p:cNvSpPr txBox="1">
            <a:spLocks/>
          </p:cNvSpPr>
          <p:nvPr/>
        </p:nvSpPr>
        <p:spPr>
          <a:xfrm>
            <a:off x="691515" y="2069042"/>
            <a:ext cx="8675370" cy="4931516"/>
          </a:xfrm>
          <a:prstGeom prst="rect">
            <a:avLst/>
          </a:prstGeom>
        </p:spPr>
        <p:txBody>
          <a:bodyPr vert="horz" lIns="91440" tIns="45720" rIns="91440" bIns="45720" rtlCol="0" anchor="t">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3200" dirty="0"/>
              <a:t>Listen with respect</a:t>
            </a:r>
          </a:p>
          <a:p>
            <a:r>
              <a:rPr lang="en-US" sz="3200" dirty="0"/>
              <a:t>Be honest</a:t>
            </a:r>
          </a:p>
          <a:p>
            <a:r>
              <a:rPr lang="en-US" sz="3200" dirty="0"/>
              <a:t>Push your growing edge</a:t>
            </a:r>
          </a:p>
          <a:p>
            <a:r>
              <a:rPr lang="en-US" sz="3200" dirty="0"/>
              <a:t>Judgement-free zone</a:t>
            </a:r>
          </a:p>
          <a:p>
            <a:r>
              <a:rPr lang="en-US" sz="3200" dirty="0"/>
              <a:t>Participate</a:t>
            </a:r>
          </a:p>
          <a:p>
            <a:r>
              <a:rPr lang="en-US" sz="3200" dirty="0"/>
              <a:t>No quick fix</a:t>
            </a:r>
          </a:p>
          <a:p>
            <a:r>
              <a:rPr lang="en-US" sz="3200" dirty="0"/>
              <a:t>Disconnect from technology (for the most part…)</a:t>
            </a:r>
          </a:p>
        </p:txBody>
      </p:sp>
    </p:spTree>
    <p:extLst>
      <p:ext uri="{BB962C8B-B14F-4D97-AF65-F5344CB8AC3E}">
        <p14:creationId xmlns:p14="http://schemas.microsoft.com/office/powerpoint/2010/main" val="2701848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a:latin typeface="Abadi Extra Light" panose="020B0204020104020204" pitchFamily="34" charset="0"/>
              </a:rPr>
              <a:t>Implicit Bias Affects Healthcare</a:t>
            </a:r>
          </a:p>
        </p:txBody>
      </p:sp>
      <p:sp>
        <p:nvSpPr>
          <p:cNvPr id="4" name="Rectangle 3">
            <a:extLst>
              <a:ext uri="{FF2B5EF4-FFF2-40B4-BE49-F238E27FC236}">
                <a16:creationId xmlns:a16="http://schemas.microsoft.com/office/drawing/2014/main" id="{648AFD27-CF55-41A4-A12D-ED65DB9A249B}"/>
              </a:ext>
            </a:extLst>
          </p:cNvPr>
          <p:cNvSpPr/>
          <p:nvPr/>
        </p:nvSpPr>
        <p:spPr>
          <a:xfrm>
            <a:off x="691512" y="6607438"/>
            <a:ext cx="8675373" cy="909508"/>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bg1"/>
                </a:solidFill>
                <a:latin typeface="Abadi Extra Light" panose="020B0204020104020204" pitchFamily="34" charset="0"/>
              </a:rPr>
              <a:t>Biases in patient care are often rooted in historical stereotypes.</a:t>
            </a:r>
          </a:p>
        </p:txBody>
      </p:sp>
      <p:pic>
        <p:nvPicPr>
          <p:cNvPr id="3" name="Picture 2">
            <a:extLst>
              <a:ext uri="{FF2B5EF4-FFF2-40B4-BE49-F238E27FC236}">
                <a16:creationId xmlns:a16="http://schemas.microsoft.com/office/drawing/2014/main" id="{EEDBC995-08AC-4947-851D-54405DB9251D}"/>
              </a:ext>
            </a:extLst>
          </p:cNvPr>
          <p:cNvPicPr>
            <a:picLocks noChangeAspect="1"/>
          </p:cNvPicPr>
          <p:nvPr/>
        </p:nvPicPr>
        <p:blipFill rotWithShape="1">
          <a:blip r:embed="rId3"/>
          <a:srcRect l="26315" t="22426" r="17225" b="37879"/>
          <a:stretch/>
        </p:blipFill>
        <p:spPr>
          <a:xfrm>
            <a:off x="540589" y="2204048"/>
            <a:ext cx="5869709" cy="3108051"/>
          </a:xfrm>
          <a:prstGeom prst="rect">
            <a:avLst/>
          </a:prstGeom>
          <a:ln>
            <a:solidFill>
              <a:schemeClr val="tx1"/>
            </a:solidFill>
          </a:ln>
        </p:spPr>
      </p:pic>
      <p:sp>
        <p:nvSpPr>
          <p:cNvPr id="6" name="Rectangle 5">
            <a:extLst>
              <a:ext uri="{FF2B5EF4-FFF2-40B4-BE49-F238E27FC236}">
                <a16:creationId xmlns:a16="http://schemas.microsoft.com/office/drawing/2014/main" id="{0BFCB2BE-28DE-4046-B1B3-466C1C0582E5}"/>
              </a:ext>
            </a:extLst>
          </p:cNvPr>
          <p:cNvSpPr/>
          <p:nvPr/>
        </p:nvSpPr>
        <p:spPr>
          <a:xfrm>
            <a:off x="6410298" y="1865247"/>
            <a:ext cx="3497179" cy="3785652"/>
          </a:xfrm>
          <a:prstGeom prst="rect">
            <a:avLst/>
          </a:prstGeom>
        </p:spPr>
        <p:txBody>
          <a:bodyPr wrap="square">
            <a:spAutoFit/>
          </a:bodyPr>
          <a:lstStyle/>
          <a:p>
            <a:pPr algn="ctr"/>
            <a:r>
              <a:rPr lang="en-US" sz="2400">
                <a:latin typeface="Abadi Extra Light" panose="020B0204020104020204" pitchFamily="34" charset="0"/>
              </a:rPr>
              <a:t>‘</a:t>
            </a:r>
            <a:r>
              <a:rPr lang="en-US" sz="2400" i="1">
                <a:latin typeface="Abadi Extra Light" panose="020B0204020104020204" pitchFamily="34" charset="0"/>
              </a:rPr>
              <a:t>This review reveals the persistence of racial and ethnic disparities in acute, chronic, cancer, and palliative pain care across the lifespan and treatment settings, with minorities receiving lesser quality pain care than non-Hispanic whites.’ </a:t>
            </a:r>
          </a:p>
        </p:txBody>
      </p:sp>
    </p:spTree>
    <p:extLst>
      <p:ext uri="{BB962C8B-B14F-4D97-AF65-F5344CB8AC3E}">
        <p14:creationId xmlns:p14="http://schemas.microsoft.com/office/powerpoint/2010/main" val="1169730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a:latin typeface="Abadi Extra Light" panose="020B0204020104020204" pitchFamily="34" charset="0"/>
              </a:rPr>
              <a:t>Implicit Bias Affects Healthcare</a:t>
            </a:r>
          </a:p>
        </p:txBody>
      </p:sp>
      <p:pic>
        <p:nvPicPr>
          <p:cNvPr id="5" name="Picture 4">
            <a:extLst>
              <a:ext uri="{FF2B5EF4-FFF2-40B4-BE49-F238E27FC236}">
                <a16:creationId xmlns:a16="http://schemas.microsoft.com/office/drawing/2014/main" id="{88C7546C-10F1-4BF8-AA2F-DA0F3AF0586A}"/>
              </a:ext>
            </a:extLst>
          </p:cNvPr>
          <p:cNvPicPr>
            <a:picLocks noChangeAspect="1"/>
          </p:cNvPicPr>
          <p:nvPr/>
        </p:nvPicPr>
        <p:blipFill rotWithShape="1">
          <a:blip r:embed="rId3"/>
          <a:srcRect l="31100" t="30618" r="10048" b="35641"/>
          <a:stretch/>
        </p:blipFill>
        <p:spPr>
          <a:xfrm>
            <a:off x="854046" y="1711577"/>
            <a:ext cx="8683173" cy="2800264"/>
          </a:xfrm>
          <a:prstGeom prst="rect">
            <a:avLst/>
          </a:prstGeom>
          <a:ln>
            <a:solidFill>
              <a:schemeClr val="tx1"/>
            </a:solidFill>
          </a:ln>
        </p:spPr>
      </p:pic>
      <p:sp>
        <p:nvSpPr>
          <p:cNvPr id="4" name="Rectangle 3">
            <a:extLst>
              <a:ext uri="{FF2B5EF4-FFF2-40B4-BE49-F238E27FC236}">
                <a16:creationId xmlns:a16="http://schemas.microsoft.com/office/drawing/2014/main" id="{648AFD27-CF55-41A4-A12D-ED65DB9A249B}"/>
              </a:ext>
            </a:extLst>
          </p:cNvPr>
          <p:cNvSpPr/>
          <p:nvPr/>
        </p:nvSpPr>
        <p:spPr>
          <a:xfrm>
            <a:off x="691512" y="6607438"/>
            <a:ext cx="8675373" cy="909508"/>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bg1"/>
                </a:solidFill>
                <a:latin typeface="Abadi Extra Light" panose="020B0204020104020204" pitchFamily="34" charset="0"/>
              </a:rPr>
              <a:t>Biases in patient care are often rooted in historical stereotypes.</a:t>
            </a:r>
          </a:p>
        </p:txBody>
      </p:sp>
      <p:sp>
        <p:nvSpPr>
          <p:cNvPr id="3" name="Rectangle 2">
            <a:extLst>
              <a:ext uri="{FF2B5EF4-FFF2-40B4-BE49-F238E27FC236}">
                <a16:creationId xmlns:a16="http://schemas.microsoft.com/office/drawing/2014/main" id="{6134EE9C-E881-4266-90B7-276D4C90E0CE}"/>
              </a:ext>
            </a:extLst>
          </p:cNvPr>
          <p:cNvSpPr/>
          <p:nvPr/>
        </p:nvSpPr>
        <p:spPr>
          <a:xfrm>
            <a:off x="1343521" y="4590143"/>
            <a:ext cx="7704221" cy="1938992"/>
          </a:xfrm>
          <a:prstGeom prst="rect">
            <a:avLst/>
          </a:prstGeom>
        </p:spPr>
        <p:txBody>
          <a:bodyPr wrap="square">
            <a:spAutoFit/>
          </a:bodyPr>
          <a:lstStyle/>
          <a:p>
            <a:pPr algn="ctr"/>
            <a:r>
              <a:rPr lang="en-US" sz="2000" i="1">
                <a:latin typeface="Abadi Extra Light" panose="020B0204020104020204" pitchFamily="34" charset="0"/>
              </a:rPr>
              <a:t>‘A substantial number of white laypeople and medical students and residents hold false beliefs about biological differences between blacks and whites and demonstrates that these beliefs predict racial bias in pain perception and treatment recommendation accuracy. It also provides the first evidence that racial bias in pain perception is associated with racial bias in pain treatment recommendations.’</a:t>
            </a:r>
          </a:p>
        </p:txBody>
      </p:sp>
    </p:spTree>
    <p:extLst>
      <p:ext uri="{BB962C8B-B14F-4D97-AF65-F5344CB8AC3E}">
        <p14:creationId xmlns:p14="http://schemas.microsoft.com/office/powerpoint/2010/main" val="153948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p:txBody>
          <a:bodyPr/>
          <a:lstStyle/>
          <a:p>
            <a:r>
              <a:rPr lang="en-US">
                <a:latin typeface="Abadi Extra Light" panose="020B0204020104020204" pitchFamily="34" charset="0"/>
              </a:rPr>
              <a:t>Implicit Bias Affects Healthcare</a:t>
            </a:r>
          </a:p>
        </p:txBody>
      </p:sp>
      <p:sp>
        <p:nvSpPr>
          <p:cNvPr id="3" name="TextBox 2">
            <a:extLst>
              <a:ext uri="{FF2B5EF4-FFF2-40B4-BE49-F238E27FC236}">
                <a16:creationId xmlns:a16="http://schemas.microsoft.com/office/drawing/2014/main" id="{A1093EF6-EC2C-49CB-9F2D-BB62F6B964B8}"/>
              </a:ext>
            </a:extLst>
          </p:cNvPr>
          <p:cNvSpPr txBox="1"/>
          <p:nvPr/>
        </p:nvSpPr>
        <p:spPr>
          <a:xfrm>
            <a:off x="691515" y="2060494"/>
            <a:ext cx="8818248" cy="4708981"/>
          </a:xfrm>
          <a:prstGeom prst="rect">
            <a:avLst/>
          </a:prstGeom>
          <a:noFill/>
        </p:spPr>
        <p:txBody>
          <a:bodyPr wrap="square" rtlCol="0">
            <a:spAutoFit/>
          </a:bodyPr>
          <a:lstStyle/>
          <a:p>
            <a:r>
              <a:rPr lang="en-US" sz="2800" b="1">
                <a:latin typeface="Abadi Extra Light" panose="020B0204020104020204" pitchFamily="34" charset="0"/>
              </a:rPr>
              <a:t>Physicians harbor the same biases as the general population.</a:t>
            </a:r>
          </a:p>
          <a:p>
            <a:r>
              <a:rPr lang="en-US" sz="2000">
                <a:latin typeface="Abadi Extra Light" panose="020B0204020104020204" pitchFamily="34" charset="0"/>
              </a:rPr>
              <a:t>BMC Med Ethics. 2017 Mar 1;1891):19</a:t>
            </a:r>
          </a:p>
          <a:p>
            <a:endParaRPr lang="en-US" sz="2000">
              <a:latin typeface="Abadi Extra Light" panose="020B0204020104020204" pitchFamily="34" charset="0"/>
            </a:endParaRPr>
          </a:p>
          <a:p>
            <a:r>
              <a:rPr lang="en-US" sz="2800" b="1">
                <a:latin typeface="Abadi Extra Light" panose="020B0204020104020204" pitchFamily="34" charset="0"/>
              </a:rPr>
              <a:t>Biases contribute to poor visit communication and poor ratings of care.</a:t>
            </a:r>
          </a:p>
          <a:p>
            <a:r>
              <a:rPr lang="en-US" sz="2000">
                <a:latin typeface="Abadi Extra Light" panose="020B0204020104020204" pitchFamily="34" charset="0"/>
              </a:rPr>
              <a:t>Am J Public Health. 2012;102:979–987; Ann Intern Med. 2003;139:907-915; Ann Fam Med 2013;11:43-52</a:t>
            </a:r>
          </a:p>
          <a:p>
            <a:endParaRPr lang="en-US" sz="2000">
              <a:latin typeface="Abadi Extra Light" panose="020B0204020104020204" pitchFamily="34" charset="0"/>
            </a:endParaRPr>
          </a:p>
          <a:p>
            <a:r>
              <a:rPr lang="en-US" sz="2800" b="1">
                <a:latin typeface="Abadi Extra Light" panose="020B0204020104020204" pitchFamily="34" charset="0"/>
              </a:rPr>
              <a:t>Adversely affect promotion, publication and grant attainment</a:t>
            </a:r>
            <a:r>
              <a:rPr lang="en-US" sz="2800">
                <a:latin typeface="Abadi Extra Light" panose="020B0204020104020204" pitchFamily="34" charset="0"/>
              </a:rPr>
              <a:t>.</a:t>
            </a:r>
          </a:p>
          <a:p>
            <a:r>
              <a:rPr lang="fr-FR" sz="2000" err="1">
                <a:latin typeface="Abadi Extra Light" panose="020B0204020104020204" pitchFamily="34" charset="0"/>
              </a:rPr>
              <a:t>Ginther</a:t>
            </a:r>
            <a:r>
              <a:rPr lang="fr-FR" sz="2000">
                <a:latin typeface="Abadi Extra Light" panose="020B0204020104020204" pitchFamily="34" charset="0"/>
              </a:rPr>
              <a:t> DK, et al. Science. 2011; 333:1015.</a:t>
            </a:r>
          </a:p>
          <a:p>
            <a:endParaRPr lang="fr-FR" sz="2000">
              <a:latin typeface="Abadi Extra Light" panose="020B0204020104020204" pitchFamily="34" charset="0"/>
            </a:endParaRPr>
          </a:p>
          <a:p>
            <a:r>
              <a:rPr lang="fr-FR" sz="2800" b="1" err="1">
                <a:latin typeface="Abadi Extra Light" panose="020B0204020104020204" pitchFamily="34" charset="0"/>
              </a:rPr>
              <a:t>Contributes</a:t>
            </a:r>
            <a:r>
              <a:rPr lang="fr-FR" sz="2800" b="1">
                <a:latin typeface="Abadi Extra Light" panose="020B0204020104020204" pitchFamily="34" charset="0"/>
              </a:rPr>
              <a:t> to </a:t>
            </a:r>
            <a:r>
              <a:rPr lang="fr-FR" sz="2800" b="1" err="1">
                <a:latin typeface="Abadi Extra Light" panose="020B0204020104020204" pitchFamily="34" charset="0"/>
              </a:rPr>
              <a:t>health</a:t>
            </a:r>
            <a:r>
              <a:rPr lang="fr-FR" sz="2800" b="1">
                <a:latin typeface="Abadi Extra Light" panose="020B0204020104020204" pitchFamily="34" charset="0"/>
              </a:rPr>
              <a:t> </a:t>
            </a:r>
            <a:r>
              <a:rPr lang="fr-FR" sz="2800" b="1" err="1">
                <a:latin typeface="Abadi Extra Light" panose="020B0204020104020204" pitchFamily="34" charset="0"/>
              </a:rPr>
              <a:t>disparities</a:t>
            </a:r>
            <a:r>
              <a:rPr lang="fr-FR" sz="2800" b="1">
                <a:latin typeface="Abadi Extra Light" panose="020B0204020104020204" pitchFamily="34" charset="0"/>
              </a:rPr>
              <a:t>.</a:t>
            </a:r>
          </a:p>
          <a:p>
            <a:r>
              <a:rPr lang="fr-FR" sz="2000">
                <a:latin typeface="Abadi Extra Light" panose="020B0204020104020204" pitchFamily="34" charset="0"/>
              </a:rPr>
              <a:t>Institute of </a:t>
            </a:r>
            <a:r>
              <a:rPr lang="fr-FR" sz="2000" err="1">
                <a:latin typeface="Abadi Extra Light" panose="020B0204020104020204" pitchFamily="34" charset="0"/>
              </a:rPr>
              <a:t>Medicine</a:t>
            </a:r>
            <a:r>
              <a:rPr lang="fr-FR" sz="2000">
                <a:latin typeface="Abadi Extra Light" panose="020B0204020104020204" pitchFamily="34" charset="0"/>
              </a:rPr>
              <a:t> 2002; </a:t>
            </a:r>
            <a:r>
              <a:rPr lang="en-US" sz="2000">
                <a:latin typeface="Abadi Extra Light" panose="020B0204020104020204" pitchFamily="34" charset="0"/>
              </a:rPr>
              <a:t>JAMA. 2005;294:473-481</a:t>
            </a:r>
            <a:endParaRPr lang="en-US" sz="2000" b="1">
              <a:latin typeface="Abadi Extra Light" panose="020B0204020104020204" pitchFamily="34" charset="0"/>
            </a:endParaRPr>
          </a:p>
        </p:txBody>
      </p:sp>
    </p:spTree>
    <p:extLst>
      <p:ext uri="{BB962C8B-B14F-4D97-AF65-F5344CB8AC3E}">
        <p14:creationId xmlns:p14="http://schemas.microsoft.com/office/powerpoint/2010/main" val="293163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3059C-CD06-490A-8760-FA3C31404A26}"/>
              </a:ext>
            </a:extLst>
          </p:cNvPr>
          <p:cNvPicPr>
            <a:picLocks noChangeAspect="1"/>
          </p:cNvPicPr>
          <p:nvPr/>
        </p:nvPicPr>
        <p:blipFill rotWithShape="1">
          <a:blip r:embed="rId3"/>
          <a:srcRect l="10877" t="24892" r="35390" b="36436"/>
          <a:stretch/>
        </p:blipFill>
        <p:spPr>
          <a:xfrm>
            <a:off x="1193191" y="2103525"/>
            <a:ext cx="7672018" cy="3105893"/>
          </a:xfrm>
          <a:prstGeom prst="rect">
            <a:avLst/>
          </a:prstGeom>
          <a:ln>
            <a:solidFill>
              <a:schemeClr val="tx1"/>
            </a:solidFill>
          </a:ln>
        </p:spPr>
      </p:pic>
      <p:sp>
        <p:nvSpPr>
          <p:cNvPr id="5" name="Rectangle 4">
            <a:extLst>
              <a:ext uri="{FF2B5EF4-FFF2-40B4-BE49-F238E27FC236}">
                <a16:creationId xmlns:a16="http://schemas.microsoft.com/office/drawing/2014/main" id="{114C1425-B439-4976-A256-0F7BBA3A8731}"/>
              </a:ext>
            </a:extLst>
          </p:cNvPr>
          <p:cNvSpPr/>
          <p:nvPr/>
        </p:nvSpPr>
        <p:spPr>
          <a:xfrm>
            <a:off x="2514600" y="5209418"/>
            <a:ext cx="5029200" cy="400110"/>
          </a:xfrm>
          <a:prstGeom prst="rect">
            <a:avLst/>
          </a:prstGeom>
          <a:solidFill>
            <a:schemeClr val="bg1">
              <a:lumMod val="85000"/>
            </a:schemeClr>
          </a:solidFill>
          <a:ln>
            <a:solidFill>
              <a:schemeClr val="bg2"/>
            </a:solidFill>
          </a:ln>
        </p:spPr>
        <p:txBody>
          <a:bodyPr>
            <a:spAutoFit/>
          </a:bodyPr>
          <a:lstStyle/>
          <a:p>
            <a:pPr algn="ctr"/>
            <a:r>
              <a:rPr lang="en-US" sz="2000">
                <a:solidFill>
                  <a:srgbClr val="3B3030"/>
                </a:solidFill>
                <a:latin typeface="Aldhabi" panose="01000000000000000000" pitchFamily="2" charset="-78"/>
                <a:cs typeface="Aldhabi" panose="01000000000000000000" pitchFamily="2" charset="-78"/>
              </a:rPr>
              <a:t>Academic Medicine: </a:t>
            </a:r>
            <a:r>
              <a:rPr lang="en-US" sz="2000">
                <a:solidFill>
                  <a:srgbClr val="2D5A89"/>
                </a:solidFill>
                <a:latin typeface="Aldhabi" panose="01000000000000000000" pitchFamily="2" charset="-78"/>
                <a:cs typeface="Aldhabi" panose="01000000000000000000" pitchFamily="2" charset="-78"/>
                <a:hlinkClick r:id="rId4"/>
              </a:rPr>
              <a:t>May 2003 - Volume 78 - Issue 5 - p 500-508</a:t>
            </a:r>
            <a:endParaRPr lang="en-US" sz="2000">
              <a:latin typeface="Aldhabi" panose="01000000000000000000" pitchFamily="2" charset="-78"/>
              <a:cs typeface="Aldhabi" panose="01000000000000000000" pitchFamily="2" charset="-78"/>
            </a:endParaRPr>
          </a:p>
        </p:txBody>
      </p:sp>
      <p:sp>
        <p:nvSpPr>
          <p:cNvPr id="7" name="Title 1">
            <a:extLst>
              <a:ext uri="{FF2B5EF4-FFF2-40B4-BE49-F238E27FC236}">
                <a16:creationId xmlns:a16="http://schemas.microsoft.com/office/drawing/2014/main" id="{E2BF5113-D496-4B80-8F02-55268BCB6611}"/>
              </a:ext>
            </a:extLst>
          </p:cNvPr>
          <p:cNvSpPr>
            <a:spLocks noGrp="1"/>
          </p:cNvSpPr>
          <p:nvPr>
            <p:ph type="title"/>
          </p:nvPr>
        </p:nvSpPr>
        <p:spPr>
          <a:xfrm>
            <a:off x="691515" y="413810"/>
            <a:ext cx="8675370" cy="1502305"/>
          </a:xfrm>
        </p:spPr>
        <p:txBody>
          <a:bodyPr/>
          <a:lstStyle/>
          <a:p>
            <a:r>
              <a:rPr lang="en-US">
                <a:latin typeface="Abadi Extra Light" panose="020B0204020104020204" pitchFamily="34" charset="0"/>
              </a:rPr>
              <a:t>Implicit Bias Affects Professional Interactions</a:t>
            </a:r>
          </a:p>
        </p:txBody>
      </p:sp>
      <p:sp>
        <p:nvSpPr>
          <p:cNvPr id="8" name="Rectangle 7">
            <a:extLst>
              <a:ext uri="{FF2B5EF4-FFF2-40B4-BE49-F238E27FC236}">
                <a16:creationId xmlns:a16="http://schemas.microsoft.com/office/drawing/2014/main" id="{7169B8F4-0133-4EFA-8C88-06718DFB8EF0}"/>
              </a:ext>
            </a:extLst>
          </p:cNvPr>
          <p:cNvSpPr/>
          <p:nvPr/>
        </p:nvSpPr>
        <p:spPr>
          <a:xfrm>
            <a:off x="1193191" y="6117571"/>
            <a:ext cx="7899816" cy="1384995"/>
          </a:xfrm>
          <a:prstGeom prst="rect">
            <a:avLst/>
          </a:prstGeom>
        </p:spPr>
        <p:txBody>
          <a:bodyPr wrap="square">
            <a:spAutoFit/>
          </a:bodyPr>
          <a:lstStyle/>
          <a:p>
            <a:r>
              <a:rPr lang="en-US" sz="2800">
                <a:latin typeface="Abadi Extra Light" panose="020B0204020104020204" pitchFamily="34" charset="0"/>
              </a:rPr>
              <a:t>Biases influence differences in faculty salaries, ranks, tracks, leadership positions, resources, and perceptions of academic climate…</a:t>
            </a:r>
          </a:p>
        </p:txBody>
      </p:sp>
    </p:spTree>
    <p:extLst>
      <p:ext uri="{BB962C8B-B14F-4D97-AF65-F5344CB8AC3E}">
        <p14:creationId xmlns:p14="http://schemas.microsoft.com/office/powerpoint/2010/main" val="104712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4DA3E-C29E-4DC4-A328-51C1AE4A408B}"/>
              </a:ext>
            </a:extLst>
          </p:cNvPr>
          <p:cNvPicPr>
            <a:picLocks noChangeAspect="1"/>
          </p:cNvPicPr>
          <p:nvPr/>
        </p:nvPicPr>
        <p:blipFill rotWithShape="1">
          <a:blip r:embed="rId3"/>
          <a:srcRect l="43129" t="24537" r="16491" b="6307"/>
          <a:stretch/>
        </p:blipFill>
        <p:spPr>
          <a:xfrm>
            <a:off x="3292815" y="622299"/>
            <a:ext cx="6563046" cy="6322519"/>
          </a:xfrm>
          <a:prstGeom prst="rect">
            <a:avLst/>
          </a:prstGeom>
        </p:spPr>
      </p:pic>
      <p:sp>
        <p:nvSpPr>
          <p:cNvPr id="4" name="Rectangle 3">
            <a:extLst>
              <a:ext uri="{FF2B5EF4-FFF2-40B4-BE49-F238E27FC236}">
                <a16:creationId xmlns:a16="http://schemas.microsoft.com/office/drawing/2014/main" id="{4C4BCD2C-B9B9-4CF3-87D6-DBFB7AA52741}"/>
              </a:ext>
            </a:extLst>
          </p:cNvPr>
          <p:cNvSpPr/>
          <p:nvPr/>
        </p:nvSpPr>
        <p:spPr>
          <a:xfrm>
            <a:off x="96297" y="1937643"/>
            <a:ext cx="3294603" cy="3539430"/>
          </a:xfrm>
          <a:prstGeom prst="rect">
            <a:avLst/>
          </a:prstGeom>
        </p:spPr>
        <p:txBody>
          <a:bodyPr wrap="square">
            <a:spAutoFit/>
          </a:bodyPr>
          <a:lstStyle/>
          <a:p>
            <a:r>
              <a:rPr lang="en-US" sz="2800">
                <a:latin typeface="Abadi Extra Light" panose="020B0204020104020204" pitchFamily="34" charset="0"/>
              </a:rPr>
              <a:t>Biases influence hiring, performance evaluations,  promotion, perception of leadership ability, perception of skills, perception of communication…</a:t>
            </a:r>
          </a:p>
        </p:txBody>
      </p:sp>
      <p:sp>
        <p:nvSpPr>
          <p:cNvPr id="2" name="Rectangle 1">
            <a:extLst>
              <a:ext uri="{FF2B5EF4-FFF2-40B4-BE49-F238E27FC236}">
                <a16:creationId xmlns:a16="http://schemas.microsoft.com/office/drawing/2014/main" id="{C341F638-C84A-4147-80E7-79F1464EF1FD}"/>
              </a:ext>
            </a:extLst>
          </p:cNvPr>
          <p:cNvSpPr/>
          <p:nvPr/>
        </p:nvSpPr>
        <p:spPr>
          <a:xfrm>
            <a:off x="4168711" y="6944818"/>
            <a:ext cx="4811252" cy="646331"/>
          </a:xfrm>
          <a:prstGeom prst="rect">
            <a:avLst/>
          </a:prstGeom>
        </p:spPr>
        <p:txBody>
          <a:bodyPr wrap="none">
            <a:spAutoFit/>
          </a:bodyPr>
          <a:lstStyle/>
          <a:p>
            <a:pPr algn="ctr"/>
            <a:r>
              <a:rPr lang="en-US" sz="1200">
                <a:latin typeface="Abadi Extra Light" panose="020B0204020104020204" pitchFamily="34" charset="0"/>
              </a:rPr>
              <a:t>Unconscious Bias in Faculty and Leadership Recruitment: A Literature Review</a:t>
            </a:r>
          </a:p>
          <a:p>
            <a:pPr algn="ctr"/>
            <a:r>
              <a:rPr lang="en-US" sz="1200">
                <a:latin typeface="Abadi Extra Light" panose="020B0204020104020204" pitchFamily="34" charset="0"/>
              </a:rPr>
              <a:t>AAMC Analysis in Brief, Volume 9, Number 2, August 2009</a:t>
            </a:r>
          </a:p>
          <a:p>
            <a:pPr algn="ctr"/>
            <a:r>
              <a:rPr lang="en-US" sz="1200">
                <a:latin typeface="Abadi Extra Light" panose="020B0204020104020204" pitchFamily="34" charset="0"/>
                <a:hlinkClick r:id="rId4"/>
              </a:rPr>
              <a:t>https://www.aamc.org/media/5826/download</a:t>
            </a:r>
            <a:r>
              <a:rPr lang="en-US" sz="1200">
                <a:latin typeface="Abadi Extra Light" panose="020B0204020104020204" pitchFamily="34" charset="0"/>
              </a:rPr>
              <a:t> </a:t>
            </a:r>
          </a:p>
        </p:txBody>
      </p:sp>
    </p:spTree>
    <p:extLst>
      <p:ext uri="{BB962C8B-B14F-4D97-AF65-F5344CB8AC3E}">
        <p14:creationId xmlns:p14="http://schemas.microsoft.com/office/powerpoint/2010/main" val="561199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4620C-2642-404E-A4E7-1A7AE7D95590}"/>
              </a:ext>
            </a:extLst>
          </p:cNvPr>
          <p:cNvPicPr>
            <a:picLocks noChangeAspect="1"/>
          </p:cNvPicPr>
          <p:nvPr/>
        </p:nvPicPr>
        <p:blipFill rotWithShape="1">
          <a:blip r:embed="rId3"/>
          <a:srcRect l="20930" t="25664" r="39112" b="9314"/>
          <a:stretch/>
        </p:blipFill>
        <p:spPr>
          <a:xfrm>
            <a:off x="3368355" y="647700"/>
            <a:ext cx="6389436" cy="6258886"/>
          </a:xfrm>
          <a:prstGeom prst="rect">
            <a:avLst/>
          </a:prstGeom>
        </p:spPr>
      </p:pic>
      <p:sp>
        <p:nvSpPr>
          <p:cNvPr id="3" name="Rectangle 2">
            <a:extLst>
              <a:ext uri="{FF2B5EF4-FFF2-40B4-BE49-F238E27FC236}">
                <a16:creationId xmlns:a16="http://schemas.microsoft.com/office/drawing/2014/main" id="{50609DD1-9427-4EC1-8C86-46CCAC064002}"/>
              </a:ext>
            </a:extLst>
          </p:cNvPr>
          <p:cNvSpPr/>
          <p:nvPr/>
        </p:nvSpPr>
        <p:spPr>
          <a:xfrm>
            <a:off x="96297" y="1937643"/>
            <a:ext cx="3294603" cy="2677656"/>
          </a:xfrm>
          <a:prstGeom prst="rect">
            <a:avLst/>
          </a:prstGeom>
        </p:spPr>
        <p:txBody>
          <a:bodyPr wrap="square">
            <a:spAutoFit/>
          </a:bodyPr>
          <a:lstStyle/>
          <a:p>
            <a:r>
              <a:rPr lang="en-US" sz="2800">
                <a:latin typeface="Abadi Extra Light" panose="020B0204020104020204" pitchFamily="34" charset="0"/>
              </a:rPr>
              <a:t>…Letters of recommendation, review of grant applications, applicant selection, and job opportunities. </a:t>
            </a:r>
          </a:p>
        </p:txBody>
      </p:sp>
      <p:sp>
        <p:nvSpPr>
          <p:cNvPr id="4" name="Rectangle 3">
            <a:extLst>
              <a:ext uri="{FF2B5EF4-FFF2-40B4-BE49-F238E27FC236}">
                <a16:creationId xmlns:a16="http://schemas.microsoft.com/office/drawing/2014/main" id="{117D8E7C-3D6B-4A1B-A800-9618D9755998}"/>
              </a:ext>
            </a:extLst>
          </p:cNvPr>
          <p:cNvSpPr/>
          <p:nvPr/>
        </p:nvSpPr>
        <p:spPr>
          <a:xfrm>
            <a:off x="4168711" y="6944818"/>
            <a:ext cx="4811252" cy="646331"/>
          </a:xfrm>
          <a:prstGeom prst="rect">
            <a:avLst/>
          </a:prstGeom>
        </p:spPr>
        <p:txBody>
          <a:bodyPr wrap="none">
            <a:spAutoFit/>
          </a:bodyPr>
          <a:lstStyle/>
          <a:p>
            <a:pPr algn="ctr"/>
            <a:r>
              <a:rPr lang="en-US" sz="1200">
                <a:latin typeface="Abadi Extra Light" panose="020B0204020104020204" pitchFamily="34" charset="0"/>
              </a:rPr>
              <a:t>Unconscious Bias in Faculty and Leadership Recruitment: A Literature Review</a:t>
            </a:r>
          </a:p>
          <a:p>
            <a:pPr algn="ctr"/>
            <a:r>
              <a:rPr lang="en-US" sz="1200">
                <a:latin typeface="Abadi Extra Light" panose="020B0204020104020204" pitchFamily="34" charset="0"/>
              </a:rPr>
              <a:t>AAMC Analysis in Brief, Volume 9, Number 2, August 2009</a:t>
            </a:r>
          </a:p>
          <a:p>
            <a:pPr algn="ctr"/>
            <a:r>
              <a:rPr lang="en-US" sz="1200">
                <a:latin typeface="Abadi Extra Light" panose="020B0204020104020204" pitchFamily="34" charset="0"/>
                <a:hlinkClick r:id="rId4"/>
              </a:rPr>
              <a:t>https://www.aamc.org/media/5826/download</a:t>
            </a:r>
            <a:r>
              <a:rPr lang="en-US" sz="1200">
                <a:latin typeface="Abadi Extra Light" panose="020B0204020104020204" pitchFamily="34" charset="0"/>
              </a:rPr>
              <a:t> </a:t>
            </a:r>
          </a:p>
        </p:txBody>
      </p:sp>
    </p:spTree>
    <p:extLst>
      <p:ext uri="{BB962C8B-B14F-4D97-AF65-F5344CB8AC3E}">
        <p14:creationId xmlns:p14="http://schemas.microsoft.com/office/powerpoint/2010/main" val="2214501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C773A9-AE4E-4805-B504-F7A76B22A59B}"/>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Your Biases Effect Your Medical Education</a:t>
            </a:r>
          </a:p>
        </p:txBody>
      </p:sp>
      <p:sp>
        <p:nvSpPr>
          <p:cNvPr id="6" name="Rectangle 5">
            <a:extLst>
              <a:ext uri="{FF2B5EF4-FFF2-40B4-BE49-F238E27FC236}">
                <a16:creationId xmlns:a16="http://schemas.microsoft.com/office/drawing/2014/main" id="{7BCAAC8D-001D-488E-AF37-231C8D003562}"/>
              </a:ext>
            </a:extLst>
          </p:cNvPr>
          <p:cNvSpPr/>
          <p:nvPr/>
        </p:nvSpPr>
        <p:spPr>
          <a:xfrm>
            <a:off x="6097783" y="3578283"/>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Biases influence patient outcomes.</a:t>
            </a:r>
          </a:p>
        </p:txBody>
      </p:sp>
      <p:sp>
        <p:nvSpPr>
          <p:cNvPr id="7" name="TextBox 6">
            <a:extLst>
              <a:ext uri="{FF2B5EF4-FFF2-40B4-BE49-F238E27FC236}">
                <a16:creationId xmlns:a16="http://schemas.microsoft.com/office/drawing/2014/main" id="{AA9DDBAF-7187-49FD-8ED8-2CB4F7B728CF}"/>
              </a:ext>
            </a:extLst>
          </p:cNvPr>
          <p:cNvSpPr txBox="1"/>
          <p:nvPr/>
        </p:nvSpPr>
        <p:spPr>
          <a:xfrm>
            <a:off x="6673215" y="7422776"/>
            <a:ext cx="3385186" cy="369332"/>
          </a:xfrm>
          <a:prstGeom prst="rect">
            <a:avLst/>
          </a:prstGeom>
          <a:noFill/>
        </p:spPr>
        <p:txBody>
          <a:bodyPr wrap="square" rtlCol="0">
            <a:spAutoFit/>
          </a:bodyPr>
          <a:lstStyle/>
          <a:p>
            <a:pPr algn="r"/>
            <a:r>
              <a:rPr lang="en-US" b="1" dirty="0">
                <a:solidFill>
                  <a:schemeClr val="bg1">
                    <a:lumMod val="50000"/>
                  </a:schemeClr>
                </a:solidFill>
              </a:rPr>
              <a:t>AAMC 2018</a:t>
            </a:r>
          </a:p>
        </p:txBody>
      </p:sp>
      <p:sp>
        <p:nvSpPr>
          <p:cNvPr id="8" name="Rectangle 7">
            <a:extLst>
              <a:ext uri="{FF2B5EF4-FFF2-40B4-BE49-F238E27FC236}">
                <a16:creationId xmlns:a16="http://schemas.microsoft.com/office/drawing/2014/main" id="{DEC71830-B482-4874-906C-25723B94504E}"/>
              </a:ext>
            </a:extLst>
          </p:cNvPr>
          <p:cNvSpPr/>
          <p:nvPr/>
        </p:nvSpPr>
        <p:spPr>
          <a:xfrm>
            <a:off x="6097782" y="4518179"/>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Biases influence your interactions with your colleagues.</a:t>
            </a:r>
          </a:p>
        </p:txBody>
      </p:sp>
      <p:sp>
        <p:nvSpPr>
          <p:cNvPr id="9" name="Rectangle 8">
            <a:extLst>
              <a:ext uri="{FF2B5EF4-FFF2-40B4-BE49-F238E27FC236}">
                <a16:creationId xmlns:a16="http://schemas.microsoft.com/office/drawing/2014/main" id="{447C40AA-9F50-4820-8841-F25F7F93ED7E}"/>
              </a:ext>
            </a:extLst>
          </p:cNvPr>
          <p:cNvSpPr/>
          <p:nvPr/>
        </p:nvSpPr>
        <p:spPr>
          <a:xfrm>
            <a:off x="6097784" y="2662036"/>
            <a:ext cx="3579615" cy="784816"/>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b="1" dirty="0">
                <a:solidFill>
                  <a:schemeClr val="bg1"/>
                </a:solidFill>
              </a:rPr>
              <a:t>Biases influence patient interactions.</a:t>
            </a:r>
          </a:p>
        </p:txBody>
      </p:sp>
      <p:pic>
        <p:nvPicPr>
          <p:cNvPr id="2050" name="Picture 2" descr="Image result for medical student diversity cartoon">
            <a:extLst>
              <a:ext uri="{FF2B5EF4-FFF2-40B4-BE49-F238E27FC236}">
                <a16:creationId xmlns:a16="http://schemas.microsoft.com/office/drawing/2014/main" id="{96AD4F1A-EB63-48D5-A478-25A71085E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96" y="1916115"/>
            <a:ext cx="5072698" cy="507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874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B05B9-9D8A-4EB1-8387-DD4FDAED21E2}"/>
              </a:ext>
            </a:extLst>
          </p:cNvPr>
          <p:cNvSpPr/>
          <p:nvPr/>
        </p:nvSpPr>
        <p:spPr>
          <a:xfrm>
            <a:off x="2374900" y="1028700"/>
            <a:ext cx="5308600" cy="153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Stand Up</a:t>
            </a:r>
          </a:p>
        </p:txBody>
      </p:sp>
      <p:sp>
        <p:nvSpPr>
          <p:cNvPr id="8" name="Rectangle 7">
            <a:extLst>
              <a:ext uri="{FF2B5EF4-FFF2-40B4-BE49-F238E27FC236}">
                <a16:creationId xmlns:a16="http://schemas.microsoft.com/office/drawing/2014/main" id="{5262D571-1778-4683-84C6-9672C74D0855}"/>
              </a:ext>
            </a:extLst>
          </p:cNvPr>
          <p:cNvSpPr/>
          <p:nvPr/>
        </p:nvSpPr>
        <p:spPr>
          <a:xfrm>
            <a:off x="2374900" y="2940050"/>
            <a:ext cx="5308600" cy="153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Stretch</a:t>
            </a:r>
          </a:p>
        </p:txBody>
      </p:sp>
      <p:sp>
        <p:nvSpPr>
          <p:cNvPr id="9" name="Rectangle 8">
            <a:extLst>
              <a:ext uri="{FF2B5EF4-FFF2-40B4-BE49-F238E27FC236}">
                <a16:creationId xmlns:a16="http://schemas.microsoft.com/office/drawing/2014/main" id="{41BAF041-BDD7-4114-8249-4843AF60D620}"/>
              </a:ext>
            </a:extLst>
          </p:cNvPr>
          <p:cNvSpPr/>
          <p:nvPr/>
        </p:nvSpPr>
        <p:spPr>
          <a:xfrm>
            <a:off x="2374900" y="4851400"/>
            <a:ext cx="5308600" cy="153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Breathe</a:t>
            </a:r>
          </a:p>
        </p:txBody>
      </p:sp>
    </p:spTree>
    <p:extLst>
      <p:ext uri="{BB962C8B-B14F-4D97-AF65-F5344CB8AC3E}">
        <p14:creationId xmlns:p14="http://schemas.microsoft.com/office/powerpoint/2010/main" val="1875553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B05B9-9D8A-4EB1-8387-DD4FDAED21E2}"/>
              </a:ext>
            </a:extLst>
          </p:cNvPr>
          <p:cNvSpPr/>
          <p:nvPr/>
        </p:nvSpPr>
        <p:spPr>
          <a:xfrm>
            <a:off x="2603500" y="1384300"/>
            <a:ext cx="5308600"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Group Work</a:t>
            </a:r>
          </a:p>
        </p:txBody>
      </p:sp>
      <p:sp>
        <p:nvSpPr>
          <p:cNvPr id="3" name="Flowchart: Process 2">
            <a:extLst>
              <a:ext uri="{FF2B5EF4-FFF2-40B4-BE49-F238E27FC236}">
                <a16:creationId xmlns:a16="http://schemas.microsoft.com/office/drawing/2014/main" id="{8AD9A99A-0BC4-4C39-8509-F520B332AF66}"/>
              </a:ext>
            </a:extLst>
          </p:cNvPr>
          <p:cNvSpPr/>
          <p:nvPr/>
        </p:nvSpPr>
        <p:spPr>
          <a:xfrm>
            <a:off x="1089868" y="4406900"/>
            <a:ext cx="1676400" cy="1143000"/>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8800" dirty="0"/>
              <a:t>A</a:t>
            </a:r>
          </a:p>
        </p:txBody>
      </p:sp>
      <p:sp>
        <p:nvSpPr>
          <p:cNvPr id="4" name="Flowchart: Process 3">
            <a:extLst>
              <a:ext uri="{FF2B5EF4-FFF2-40B4-BE49-F238E27FC236}">
                <a16:creationId xmlns:a16="http://schemas.microsoft.com/office/drawing/2014/main" id="{985B1AA7-270E-41A9-A560-FD330E9E752F}"/>
              </a:ext>
            </a:extLst>
          </p:cNvPr>
          <p:cNvSpPr/>
          <p:nvPr/>
        </p:nvSpPr>
        <p:spPr>
          <a:xfrm>
            <a:off x="3060700" y="4406900"/>
            <a:ext cx="1676400" cy="1143000"/>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8800" dirty="0"/>
              <a:t>A</a:t>
            </a:r>
          </a:p>
        </p:txBody>
      </p:sp>
      <p:sp>
        <p:nvSpPr>
          <p:cNvPr id="5" name="Flowchart: Process 4">
            <a:extLst>
              <a:ext uri="{FF2B5EF4-FFF2-40B4-BE49-F238E27FC236}">
                <a16:creationId xmlns:a16="http://schemas.microsoft.com/office/drawing/2014/main" id="{BFAE7F5D-3993-4508-87E7-817CAEA278B8}"/>
              </a:ext>
            </a:extLst>
          </p:cNvPr>
          <p:cNvSpPr/>
          <p:nvPr/>
        </p:nvSpPr>
        <p:spPr>
          <a:xfrm>
            <a:off x="5717332" y="4406900"/>
            <a:ext cx="1676400" cy="1143000"/>
          </a:xfrm>
          <a:prstGeom prst="flowChartProcess">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8800" dirty="0"/>
              <a:t>B</a:t>
            </a:r>
          </a:p>
        </p:txBody>
      </p:sp>
      <p:sp>
        <p:nvSpPr>
          <p:cNvPr id="7" name="TextBox 6">
            <a:extLst>
              <a:ext uri="{FF2B5EF4-FFF2-40B4-BE49-F238E27FC236}">
                <a16:creationId xmlns:a16="http://schemas.microsoft.com/office/drawing/2014/main" id="{ADF1C335-EC8D-47BB-8374-411D5339AD65}"/>
              </a:ext>
            </a:extLst>
          </p:cNvPr>
          <p:cNvSpPr txBox="1"/>
          <p:nvPr/>
        </p:nvSpPr>
        <p:spPr>
          <a:xfrm>
            <a:off x="3060700" y="6324600"/>
            <a:ext cx="4724400" cy="707886"/>
          </a:xfrm>
          <a:prstGeom prst="rect">
            <a:avLst/>
          </a:prstGeom>
          <a:noFill/>
        </p:spPr>
        <p:txBody>
          <a:bodyPr wrap="square" rtlCol="0">
            <a:spAutoFit/>
          </a:bodyPr>
          <a:lstStyle/>
          <a:p>
            <a:pPr algn="ctr"/>
            <a:r>
              <a:rPr lang="en-US" sz="4000" b="1" dirty="0"/>
              <a:t>Bring your phone!!!</a:t>
            </a:r>
          </a:p>
        </p:txBody>
      </p:sp>
      <p:sp>
        <p:nvSpPr>
          <p:cNvPr id="8" name="Flowchart: Process 7">
            <a:extLst>
              <a:ext uri="{FF2B5EF4-FFF2-40B4-BE49-F238E27FC236}">
                <a16:creationId xmlns:a16="http://schemas.microsoft.com/office/drawing/2014/main" id="{BFAE7F5D-3993-4508-87E7-817CAEA278B8}"/>
              </a:ext>
            </a:extLst>
          </p:cNvPr>
          <p:cNvSpPr/>
          <p:nvPr/>
        </p:nvSpPr>
        <p:spPr>
          <a:xfrm>
            <a:off x="7785100" y="4406900"/>
            <a:ext cx="1676400" cy="1143000"/>
          </a:xfrm>
          <a:prstGeom prst="flowChartProcess">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8800" dirty="0"/>
              <a:t>B</a:t>
            </a:r>
          </a:p>
        </p:txBody>
      </p:sp>
    </p:spTree>
    <p:extLst>
      <p:ext uri="{BB962C8B-B14F-4D97-AF65-F5344CB8AC3E}">
        <p14:creationId xmlns:p14="http://schemas.microsoft.com/office/powerpoint/2010/main" val="2629952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2A6C-B412-4B3A-934B-093863B3D7A8}"/>
              </a:ext>
            </a:extLst>
          </p:cNvPr>
          <p:cNvSpPr txBox="1"/>
          <p:nvPr/>
        </p:nvSpPr>
        <p:spPr>
          <a:xfrm>
            <a:off x="1454150" y="711200"/>
            <a:ext cx="7150100" cy="2031325"/>
          </a:xfrm>
          <a:prstGeom prst="rect">
            <a:avLst/>
          </a:prstGeom>
          <a:noFill/>
        </p:spPr>
        <p:txBody>
          <a:bodyPr wrap="square" rtlCol="0">
            <a:spAutoFit/>
          </a:bodyPr>
          <a:lstStyle/>
          <a:p>
            <a:r>
              <a:rPr lang="en-US" dirty="0"/>
              <a:t>1. </a:t>
            </a:r>
            <a:r>
              <a:rPr lang="en-US" b="1" dirty="0"/>
              <a:t>Theater of the oppressed - URM medical student</a:t>
            </a:r>
          </a:p>
          <a:p>
            <a:endParaRPr lang="en-US" dirty="0"/>
          </a:p>
          <a:p>
            <a:pPr marL="285750" indent="-285750">
              <a:buFontTx/>
              <a:buChar char="-"/>
            </a:pPr>
            <a:r>
              <a:rPr lang="en-US" dirty="0"/>
              <a:t>Scenarios and small groups have to negotiate</a:t>
            </a:r>
          </a:p>
          <a:p>
            <a:pPr marL="285750" indent="-285750">
              <a:buFontTx/>
              <a:buChar char="-"/>
            </a:pPr>
            <a:r>
              <a:rPr lang="en-US" dirty="0"/>
              <a:t>E.g. – purchasing books, applying for rotations, housing, &gt; given general income, social outings during medical school, saving money, fun travel, interesting electives</a:t>
            </a:r>
          </a:p>
          <a:p>
            <a:pPr marL="285750" indent="-285750">
              <a:buFontTx/>
              <a:buChar char="-"/>
            </a:pPr>
            <a:r>
              <a:rPr lang="en-US" dirty="0"/>
              <a:t>Goal: understanding issues URM face</a:t>
            </a:r>
          </a:p>
        </p:txBody>
      </p:sp>
      <p:sp>
        <p:nvSpPr>
          <p:cNvPr id="3" name="TextBox 2">
            <a:extLst>
              <a:ext uri="{FF2B5EF4-FFF2-40B4-BE49-F238E27FC236}">
                <a16:creationId xmlns:a16="http://schemas.microsoft.com/office/drawing/2014/main" id="{E2A4CCBB-1091-40F0-BBFA-4D427243F928}"/>
              </a:ext>
            </a:extLst>
          </p:cNvPr>
          <p:cNvSpPr txBox="1"/>
          <p:nvPr/>
        </p:nvSpPr>
        <p:spPr>
          <a:xfrm>
            <a:off x="1543050" y="3009562"/>
            <a:ext cx="7150100" cy="2585323"/>
          </a:xfrm>
          <a:prstGeom prst="rect">
            <a:avLst/>
          </a:prstGeom>
          <a:noFill/>
        </p:spPr>
        <p:txBody>
          <a:bodyPr wrap="square" rtlCol="0">
            <a:spAutoFit/>
          </a:bodyPr>
          <a:lstStyle/>
          <a:p>
            <a:r>
              <a:rPr lang="en-US" dirty="0"/>
              <a:t>2. </a:t>
            </a:r>
            <a:r>
              <a:rPr lang="en-US" b="1" dirty="0"/>
              <a:t>Privilege Walk</a:t>
            </a:r>
          </a:p>
          <a:p>
            <a:endParaRPr lang="en-US" dirty="0"/>
          </a:p>
          <a:p>
            <a:pPr fontAlgn="base"/>
            <a:r>
              <a:rPr lang="en-US" b="1" dirty="0"/>
              <a:t>OBJECTIVES: </a:t>
            </a:r>
            <a:r>
              <a:rPr lang="en-US" dirty="0"/>
              <a:t> </a:t>
            </a:r>
          </a:p>
          <a:p>
            <a:pPr fontAlgn="base"/>
            <a:r>
              <a:rPr lang="en-US" dirty="0"/>
              <a:t>Participants will be able to:  </a:t>
            </a:r>
          </a:p>
          <a:p>
            <a:pPr fontAlgn="base"/>
            <a:r>
              <a:rPr lang="en-US" dirty="0"/>
              <a:t>Recognize that privilege is unearned  </a:t>
            </a:r>
          </a:p>
          <a:p>
            <a:pPr fontAlgn="base"/>
            <a:r>
              <a:rPr lang="en-US" dirty="0"/>
              <a:t>Recognize the diversity present within the group  </a:t>
            </a:r>
          </a:p>
          <a:p>
            <a:pPr fontAlgn="base"/>
            <a:r>
              <a:rPr lang="en-US" dirty="0"/>
              <a:t>Explain different types of privilege  </a:t>
            </a:r>
          </a:p>
          <a:p>
            <a:pPr fontAlgn="base"/>
            <a:r>
              <a:rPr lang="en-US" dirty="0"/>
              <a:t>Recognize the importance of not making assumptions  </a:t>
            </a:r>
          </a:p>
          <a:p>
            <a:pPr fontAlgn="base"/>
            <a:r>
              <a:rPr lang="en-US" dirty="0"/>
              <a:t>Recognize the value of diversity</a:t>
            </a:r>
          </a:p>
        </p:txBody>
      </p:sp>
      <p:sp>
        <p:nvSpPr>
          <p:cNvPr id="4" name="TextBox 3">
            <a:extLst>
              <a:ext uri="{FF2B5EF4-FFF2-40B4-BE49-F238E27FC236}">
                <a16:creationId xmlns:a16="http://schemas.microsoft.com/office/drawing/2014/main" id="{260A4502-9B25-4482-85C7-485F4C99236E}"/>
              </a:ext>
            </a:extLst>
          </p:cNvPr>
          <p:cNvSpPr txBox="1"/>
          <p:nvPr/>
        </p:nvSpPr>
        <p:spPr>
          <a:xfrm>
            <a:off x="1543050" y="5584924"/>
            <a:ext cx="7150100" cy="2031325"/>
          </a:xfrm>
          <a:prstGeom prst="rect">
            <a:avLst/>
          </a:prstGeom>
          <a:noFill/>
        </p:spPr>
        <p:txBody>
          <a:bodyPr wrap="square" rtlCol="0">
            <a:spAutoFit/>
          </a:bodyPr>
          <a:lstStyle/>
          <a:p>
            <a:r>
              <a:rPr lang="en-US" dirty="0"/>
              <a:t>3. </a:t>
            </a:r>
            <a:r>
              <a:rPr lang="en-US" b="1" dirty="0"/>
              <a:t>Advocacy – Identifying Bias  </a:t>
            </a:r>
          </a:p>
          <a:p>
            <a:endParaRPr lang="en-US" dirty="0"/>
          </a:p>
          <a:p>
            <a:pPr marL="285750" indent="-285750">
              <a:buFontTx/>
              <a:buChar char="-"/>
            </a:pPr>
            <a:r>
              <a:rPr lang="en-US" dirty="0"/>
              <a:t>Each person responds to when they felt bias, what they did, how it affected them</a:t>
            </a:r>
          </a:p>
          <a:p>
            <a:pPr marL="285750" indent="-285750">
              <a:buFontTx/>
              <a:buChar char="-"/>
            </a:pPr>
            <a:r>
              <a:rPr lang="en-US" dirty="0"/>
              <a:t>Skit with biased behavior</a:t>
            </a:r>
          </a:p>
          <a:p>
            <a:pPr marL="285750" indent="-285750">
              <a:buFontTx/>
              <a:buChar char="-"/>
            </a:pPr>
            <a:r>
              <a:rPr lang="en-US" dirty="0"/>
              <a:t>Goals: explore how biases impact your education/medical school experience, learn to acknowledge your biases</a:t>
            </a:r>
          </a:p>
        </p:txBody>
      </p:sp>
    </p:spTree>
    <p:extLst>
      <p:ext uri="{BB962C8B-B14F-4D97-AF65-F5344CB8AC3E}">
        <p14:creationId xmlns:p14="http://schemas.microsoft.com/office/powerpoint/2010/main" val="127196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EC2A-7594-4A96-A34C-2712C7D1A622}"/>
              </a:ext>
            </a:extLst>
          </p:cNvPr>
          <p:cNvSpPr txBox="1">
            <a:spLocks/>
          </p:cNvSpPr>
          <p:nvPr/>
        </p:nvSpPr>
        <p:spPr>
          <a:xfrm>
            <a:off x="659328" y="124155"/>
            <a:ext cx="8675370" cy="2355177"/>
          </a:xfrm>
          <a:prstGeom prst="rect">
            <a:avLst/>
          </a:prstGeom>
        </p:spPr>
        <p:txBody>
          <a:bodyPr anchor="t"/>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lnSpc>
                <a:spcPct val="100000"/>
              </a:lnSpc>
            </a:pPr>
            <a:r>
              <a:rPr lang="en-US" sz="4800" dirty="0"/>
              <a:t>Pre-Survey</a:t>
            </a:r>
            <a:br>
              <a:rPr lang="en-US" sz="4800" dirty="0">
                <a:cs typeface="Calibri Light"/>
              </a:rPr>
            </a:br>
            <a:r>
              <a:rPr lang="en-US" sz="2400" b="1" dirty="0">
                <a:latin typeface="Calibri"/>
                <a:cs typeface="Calibri"/>
              </a:rPr>
              <a:t>Thank you for completing this survey. </a:t>
            </a:r>
            <a:endParaRPr lang="en-US" sz="4800">
              <a:latin typeface="Calibri"/>
              <a:cs typeface="Calibri"/>
            </a:endParaRPr>
          </a:p>
          <a:p>
            <a:pPr algn="ctr">
              <a:lnSpc>
                <a:spcPct val="100000"/>
              </a:lnSpc>
            </a:pPr>
            <a:r>
              <a:rPr lang="en-US" sz="2400" b="1" dirty="0">
                <a:latin typeface="Calibri"/>
                <a:cs typeface="Calibri"/>
              </a:rPr>
              <a:t>Your results are anonymous and will help us to evaluate and improve future lectures, workshops and research.</a:t>
            </a:r>
            <a:endParaRPr lang="en-US" sz="4800" dirty="0">
              <a:latin typeface="Calibri"/>
              <a:cs typeface="Calibri"/>
            </a:endParaRPr>
          </a:p>
        </p:txBody>
      </p:sp>
      <p:pic>
        <p:nvPicPr>
          <p:cNvPr id="5" name="Picture 4">
            <a:extLst>
              <a:ext uri="{FF2B5EF4-FFF2-40B4-BE49-F238E27FC236}">
                <a16:creationId xmlns:a16="http://schemas.microsoft.com/office/drawing/2014/main" id="{30EB8045-915C-4AED-8E2A-F41D4BE8B902}"/>
              </a:ext>
            </a:extLst>
          </p:cNvPr>
          <p:cNvPicPr>
            <a:picLocks noChangeAspect="1"/>
          </p:cNvPicPr>
          <p:nvPr/>
        </p:nvPicPr>
        <p:blipFill rotWithShape="1">
          <a:blip r:embed="rId3"/>
          <a:srcRect l="40243" t="32206" r="40000" b="39479"/>
          <a:stretch/>
        </p:blipFill>
        <p:spPr>
          <a:xfrm>
            <a:off x="2063496" y="1987296"/>
            <a:ext cx="6043558" cy="5413248"/>
          </a:xfrm>
          <a:prstGeom prst="rect">
            <a:avLst/>
          </a:prstGeom>
        </p:spPr>
      </p:pic>
    </p:spTree>
    <p:extLst>
      <p:ext uri="{BB962C8B-B14F-4D97-AF65-F5344CB8AC3E}">
        <p14:creationId xmlns:p14="http://schemas.microsoft.com/office/powerpoint/2010/main" val="571025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ECA882-550A-457F-86DC-C18E1818911C}"/>
              </a:ext>
            </a:extLst>
          </p:cNvPr>
          <p:cNvSpPr>
            <a:spLocks noGrp="1"/>
          </p:cNvSpPr>
          <p:nvPr>
            <p:ph idx="1"/>
          </p:nvPr>
        </p:nvSpPr>
        <p:spPr>
          <a:xfrm>
            <a:off x="691515" y="1420442"/>
            <a:ext cx="8675370" cy="4931516"/>
          </a:xfrm>
          <a:solidFill>
            <a:schemeClr val="bg1">
              <a:alpha val="77000"/>
            </a:schemeClr>
          </a:solidFill>
        </p:spPr>
        <p:txBody>
          <a:bodyPr anchor="ctr">
            <a:normAutofit/>
          </a:bodyPr>
          <a:lstStyle/>
          <a:p>
            <a:pPr marL="0" indent="0" algn="ctr">
              <a:buNone/>
            </a:pPr>
            <a:r>
              <a:rPr lang="en-US" sz="7200" dirty="0">
                <a:latin typeface="Abadi Extra Light" panose="020B0204020104020204" pitchFamily="34" charset="0"/>
              </a:rPr>
              <a:t>Recognition</a:t>
            </a:r>
          </a:p>
        </p:txBody>
      </p:sp>
    </p:spTree>
    <p:extLst>
      <p:ext uri="{BB962C8B-B14F-4D97-AF65-F5344CB8AC3E}">
        <p14:creationId xmlns:p14="http://schemas.microsoft.com/office/powerpoint/2010/main" val="1572801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pic>
        <p:nvPicPr>
          <p:cNvPr id="2050" name="Picture 2" descr="Matt Andrews Illustration: Alien Affinity Group">
            <a:extLst>
              <a:ext uri="{FF2B5EF4-FFF2-40B4-BE49-F238E27FC236}">
                <a16:creationId xmlns:a16="http://schemas.microsoft.com/office/drawing/2014/main" id="{F9A8F3A0-273E-4ED3-8A43-C7E0CD24D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4" y="2559050"/>
            <a:ext cx="5757890" cy="41282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AC35E7-3FA9-4364-85B4-155023CF7045}"/>
              </a:ext>
            </a:extLst>
          </p:cNvPr>
          <p:cNvSpPr/>
          <p:nvPr/>
        </p:nvSpPr>
        <p:spPr>
          <a:xfrm>
            <a:off x="5855405" y="2836253"/>
            <a:ext cx="4129087" cy="1988237"/>
          </a:xfrm>
          <a:prstGeom prst="rect">
            <a:avLst/>
          </a:prstGeom>
        </p:spPr>
        <p:txBody>
          <a:bodyPr wrap="square">
            <a:spAutoFit/>
          </a:bodyPr>
          <a:lstStyle/>
          <a:p>
            <a:pPr lvl="0" algn="ctr"/>
            <a:endParaRPr lang="en-US" sz="3080">
              <a:latin typeface="Abadi Extra Light" panose="020B0204020104020204" pitchFamily="34" charset="0"/>
              <a:ea typeface="Calibri"/>
              <a:cs typeface="Calibri"/>
              <a:sym typeface="Calibri"/>
            </a:endParaRPr>
          </a:p>
          <a:p>
            <a:pPr lvl="0" algn="ctr"/>
            <a:r>
              <a:rPr lang="en-US" sz="3080">
                <a:latin typeface="Abadi Extra Light" panose="020B0204020104020204" pitchFamily="34" charset="0"/>
                <a:ea typeface="Calibri"/>
                <a:cs typeface="Calibri"/>
                <a:sym typeface="Calibri"/>
              </a:rPr>
              <a:t>Preference for people who share qualities with you or someone you like</a:t>
            </a:r>
          </a:p>
        </p:txBody>
      </p:sp>
      <p:sp>
        <p:nvSpPr>
          <p:cNvPr id="10" name="Rectangle 9">
            <a:extLst>
              <a:ext uri="{FF2B5EF4-FFF2-40B4-BE49-F238E27FC236}">
                <a16:creationId xmlns:a16="http://schemas.microsoft.com/office/drawing/2014/main" id="{497D261B-3BA7-4116-BE90-E7B14F4EC39B}"/>
              </a:ext>
            </a:extLst>
          </p:cNvPr>
          <p:cNvSpPr/>
          <p:nvPr/>
        </p:nvSpPr>
        <p:spPr>
          <a:xfrm>
            <a:off x="5964865" y="5268726"/>
            <a:ext cx="4129087" cy="1311128"/>
          </a:xfrm>
          <a:prstGeom prst="rect">
            <a:avLst/>
          </a:prstGeom>
        </p:spPr>
        <p:txBody>
          <a:bodyPr wrap="square">
            <a:spAutoFit/>
          </a:bodyPr>
          <a:lstStyle/>
          <a:p>
            <a:pPr algn="ctr"/>
            <a:r>
              <a:rPr lang="en-US" sz="2640" i="1">
                <a:solidFill>
                  <a:srgbClr val="0070C0"/>
                </a:solidFill>
                <a:latin typeface="Abadi Extra Light" panose="020B0204020104020204" pitchFamily="34" charset="0"/>
              </a:rPr>
              <a:t>Wow – this person does everything I do…we should pick them!</a:t>
            </a:r>
          </a:p>
        </p:txBody>
      </p:sp>
      <p:sp>
        <p:nvSpPr>
          <p:cNvPr id="11" name="Rectangle 10">
            <a:extLst>
              <a:ext uri="{FF2B5EF4-FFF2-40B4-BE49-F238E27FC236}">
                <a16:creationId xmlns:a16="http://schemas.microsoft.com/office/drawing/2014/main" id="{16F8B7C9-3C01-49B4-962B-8A6E865873CD}"/>
              </a:ext>
            </a:extLst>
          </p:cNvPr>
          <p:cNvSpPr/>
          <p:nvPr/>
        </p:nvSpPr>
        <p:spPr>
          <a:xfrm>
            <a:off x="7218042" y="2270247"/>
            <a:ext cx="1625573"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Affinity</a:t>
            </a:r>
            <a:r>
              <a:rPr lang="en-US" sz="3960">
                <a:latin typeface="Abadi Extra Light" panose="020B0204020104020204" pitchFamily="34" charset="0"/>
                <a:ea typeface="Calibri"/>
                <a:cs typeface="Calibri"/>
                <a:sym typeface="Calibri"/>
              </a:rPr>
              <a:t> </a:t>
            </a:r>
          </a:p>
        </p:txBody>
      </p:sp>
      <p:sp>
        <p:nvSpPr>
          <p:cNvPr id="2" name="Rectangle 1">
            <a:extLst>
              <a:ext uri="{FF2B5EF4-FFF2-40B4-BE49-F238E27FC236}">
                <a16:creationId xmlns:a16="http://schemas.microsoft.com/office/drawing/2014/main" id="{8B6E28BE-1DD3-4763-A8BD-F2C87284826E}"/>
              </a:ext>
            </a:extLst>
          </p:cNvPr>
          <p:cNvSpPr/>
          <p:nvPr/>
        </p:nvSpPr>
        <p:spPr>
          <a:xfrm>
            <a:off x="935665" y="6606188"/>
            <a:ext cx="5029200" cy="153888"/>
          </a:xfrm>
          <a:prstGeom prst="rect">
            <a:avLst/>
          </a:prstGeom>
        </p:spPr>
        <p:txBody>
          <a:bodyPr>
            <a:spAutoFit/>
          </a:bodyPr>
          <a:lstStyle/>
          <a:p>
            <a:r>
              <a:rPr lang="en-US" sz="400">
                <a:solidFill>
                  <a:schemeClr val="bg1">
                    <a:lumMod val="75000"/>
                  </a:schemeClr>
                </a:solidFill>
                <a:hlinkClick r:id="rId4">
                  <a:extLst>
                    <a:ext uri="{A12FA001-AC4F-418D-AE19-62706E023703}">
                      <ahyp:hlinkClr xmlns:ahyp="http://schemas.microsoft.com/office/drawing/2018/hyperlinkcolor" val="tx"/>
                    </a:ext>
                  </a:extLst>
                </a:hlinkClick>
              </a:rPr>
              <a:t>https://lh3.googleusercontent.com/proxy/5KOKoo1IreZgIdQQqvrRWEgULbaSF8sCSqYT0rgaCkNngAhE6hjrfMeVPhTvXlchVeh0LBWangK-rgPuOCybNJ8fDtEuwMlxQzLCgjEuAQIBjBK3-4QLICox</a:t>
            </a:r>
            <a:r>
              <a:rPr lang="en-US" sz="400">
                <a:solidFill>
                  <a:schemeClr val="bg1">
                    <a:lumMod val="75000"/>
                  </a:schemeClr>
                </a:solidFill>
              </a:rPr>
              <a:t> </a:t>
            </a:r>
          </a:p>
        </p:txBody>
      </p:sp>
    </p:spTree>
    <p:extLst>
      <p:ext uri="{BB962C8B-B14F-4D97-AF65-F5344CB8AC3E}">
        <p14:creationId xmlns:p14="http://schemas.microsoft.com/office/powerpoint/2010/main" val="1464517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5855405" y="2625728"/>
            <a:ext cx="4350843" cy="2462213"/>
          </a:xfrm>
          <a:prstGeom prst="rect">
            <a:avLst/>
          </a:prstGeom>
        </p:spPr>
        <p:txBody>
          <a:bodyPr wrap="square">
            <a:spAutoFit/>
          </a:bodyPr>
          <a:lstStyle/>
          <a:p>
            <a:pPr lvl="0" algn="ctr"/>
            <a:endParaRPr lang="en-US" sz="3080">
              <a:latin typeface="Abadi Extra Light" panose="020B0204020104020204" pitchFamily="34" charset="0"/>
              <a:ea typeface="Calibri"/>
              <a:cs typeface="Calibri"/>
              <a:sym typeface="Calibri"/>
            </a:endParaRPr>
          </a:p>
          <a:p>
            <a:pPr lvl="0" algn="ctr"/>
            <a:r>
              <a:rPr lang="en-US" sz="3080">
                <a:latin typeface="Abadi Extra Light" panose="020B0204020104020204" pitchFamily="34" charset="0"/>
                <a:ea typeface="Calibri"/>
                <a:cs typeface="Calibri"/>
                <a:sym typeface="Calibri"/>
              </a:rPr>
              <a:t>Tendency to rely to heavily on the first piece of information offered when you are making decisions.</a:t>
            </a:r>
          </a:p>
        </p:txBody>
      </p:sp>
      <p:sp>
        <p:nvSpPr>
          <p:cNvPr id="10" name="Rectangle 9">
            <a:extLst>
              <a:ext uri="{FF2B5EF4-FFF2-40B4-BE49-F238E27FC236}">
                <a16:creationId xmlns:a16="http://schemas.microsoft.com/office/drawing/2014/main" id="{497D261B-3BA7-4116-BE90-E7B14F4EC39B}"/>
              </a:ext>
            </a:extLst>
          </p:cNvPr>
          <p:cNvSpPr/>
          <p:nvPr/>
        </p:nvSpPr>
        <p:spPr>
          <a:xfrm>
            <a:off x="5707557" y="5395149"/>
            <a:ext cx="4350843" cy="904863"/>
          </a:xfrm>
          <a:prstGeom prst="rect">
            <a:avLst/>
          </a:prstGeom>
        </p:spPr>
        <p:txBody>
          <a:bodyPr wrap="square">
            <a:spAutoFit/>
          </a:bodyPr>
          <a:lstStyle/>
          <a:p>
            <a:pPr algn="ctr"/>
            <a:r>
              <a:rPr lang="en-US" sz="2640" i="1">
                <a:solidFill>
                  <a:srgbClr val="0070C0"/>
                </a:solidFill>
                <a:latin typeface="Abadi Extra Light" panose="020B0204020104020204" pitchFamily="34" charset="0"/>
              </a:rPr>
              <a:t>‘The candidate is qualified but is older …’</a:t>
            </a:r>
          </a:p>
        </p:txBody>
      </p:sp>
      <p:sp>
        <p:nvSpPr>
          <p:cNvPr id="11" name="Rectangle 10">
            <a:extLst>
              <a:ext uri="{FF2B5EF4-FFF2-40B4-BE49-F238E27FC236}">
                <a16:creationId xmlns:a16="http://schemas.microsoft.com/office/drawing/2014/main" id="{16F8B7C9-3C01-49B4-962B-8A6E865873CD}"/>
              </a:ext>
            </a:extLst>
          </p:cNvPr>
          <p:cNvSpPr/>
          <p:nvPr/>
        </p:nvSpPr>
        <p:spPr>
          <a:xfrm>
            <a:off x="6961657" y="2270247"/>
            <a:ext cx="2138341"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Anchoring</a:t>
            </a:r>
            <a:endParaRPr lang="en-US" sz="3960">
              <a:latin typeface="Abadi Extra Light" panose="020B0204020104020204" pitchFamily="34" charset="0"/>
              <a:ea typeface="Calibri"/>
              <a:cs typeface="Calibri"/>
              <a:sym typeface="Calibri"/>
            </a:endParaRPr>
          </a:p>
        </p:txBody>
      </p:sp>
      <p:pic>
        <p:nvPicPr>
          <p:cNvPr id="1026" name="Picture 2" descr="Recruitment Ageism Concept. Unfairness And Employment Problem Stock Vector  - Illustration of problem, concept: 172105959">
            <a:extLst>
              <a:ext uri="{FF2B5EF4-FFF2-40B4-BE49-F238E27FC236}">
                <a16:creationId xmlns:a16="http://schemas.microsoft.com/office/drawing/2014/main" id="{5B1321C5-17CE-4740-A507-793212A7E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5" t="7861" r="6875" b="13801"/>
          <a:stretch/>
        </p:blipFill>
        <p:spPr bwMode="auto">
          <a:xfrm>
            <a:off x="287199" y="2188848"/>
            <a:ext cx="5568206" cy="3596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D7200-0DE0-4A65-88D8-915E2B519EF7}"/>
              </a:ext>
            </a:extLst>
          </p:cNvPr>
          <p:cNvSpPr/>
          <p:nvPr/>
        </p:nvSpPr>
        <p:spPr>
          <a:xfrm>
            <a:off x="1585513" y="5785591"/>
            <a:ext cx="5029200" cy="138499"/>
          </a:xfrm>
          <a:prstGeom prst="rect">
            <a:avLst/>
          </a:prstGeom>
        </p:spPr>
        <p:txBody>
          <a:bodyPr>
            <a:spAutoFit/>
          </a:bodyPr>
          <a:lstStyle/>
          <a:p>
            <a:r>
              <a:rPr lang="en-US" sz="300">
                <a:solidFill>
                  <a:schemeClr val="bg1">
                    <a:lumMod val="75000"/>
                  </a:schemeClr>
                </a:solidFill>
                <a:hlinkClick r:id="rId4">
                  <a:extLst>
                    <a:ext uri="{A12FA001-AC4F-418D-AE19-62706E023703}">
                      <ahyp:hlinkClr xmlns:ahyp="http://schemas.microsoft.com/office/drawing/2018/hyperlinkcolor" val="tx"/>
                    </a:ext>
                  </a:extLst>
                </a:hlinkClick>
              </a:rPr>
              <a:t>https://thumbs.dreamstime.com/z/recruitment-ageism-concept-unfairness-employment-problem-seniors-human-resources-department-hire-people-under-isolated-172105959.jpg</a:t>
            </a:r>
            <a:r>
              <a:rPr lang="en-US" sz="300">
                <a:solidFill>
                  <a:schemeClr val="bg1">
                    <a:lumMod val="75000"/>
                  </a:schemeClr>
                </a:solidFill>
              </a:rPr>
              <a:t> </a:t>
            </a:r>
          </a:p>
        </p:txBody>
      </p:sp>
    </p:spTree>
    <p:extLst>
      <p:ext uri="{BB962C8B-B14F-4D97-AF65-F5344CB8AC3E}">
        <p14:creationId xmlns:p14="http://schemas.microsoft.com/office/powerpoint/2010/main" val="1408452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307449" y="3115348"/>
            <a:ext cx="3446760" cy="3342453"/>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Tendency to attribute other people’s successes to luck or help from others and attribute their failures to lack of skill or personal shortcomings</a:t>
            </a:r>
          </a:p>
        </p:txBody>
      </p:sp>
      <p:sp>
        <p:nvSpPr>
          <p:cNvPr id="11" name="Rectangle 10">
            <a:extLst>
              <a:ext uri="{FF2B5EF4-FFF2-40B4-BE49-F238E27FC236}">
                <a16:creationId xmlns:a16="http://schemas.microsoft.com/office/drawing/2014/main" id="{16F8B7C9-3C01-49B4-962B-8A6E865873CD}"/>
              </a:ext>
            </a:extLst>
          </p:cNvPr>
          <p:cNvSpPr/>
          <p:nvPr/>
        </p:nvSpPr>
        <p:spPr>
          <a:xfrm>
            <a:off x="6941429" y="2270247"/>
            <a:ext cx="2178802"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Attribution</a:t>
            </a:r>
            <a:endParaRPr lang="en-US" sz="3960">
              <a:latin typeface="Abadi Extra Light" panose="020B0204020104020204" pitchFamily="34" charset="0"/>
              <a:ea typeface="Calibri"/>
              <a:cs typeface="Calibri"/>
              <a:sym typeface="Calibri"/>
            </a:endParaRPr>
          </a:p>
        </p:txBody>
      </p:sp>
      <p:pic>
        <p:nvPicPr>
          <p:cNvPr id="2" name="Online Media 1" title="Understanding Attribution Bias">
            <a:hlinkClick r:id="" action="ppaction://media"/>
            <a:extLst>
              <a:ext uri="{FF2B5EF4-FFF2-40B4-BE49-F238E27FC236}">
                <a16:creationId xmlns:a16="http://schemas.microsoft.com/office/drawing/2014/main" id="{175C6559-11D1-4777-9585-45E6401C4B52}"/>
              </a:ext>
            </a:extLst>
          </p:cNvPr>
          <p:cNvPicPr>
            <a:picLocks noRot="1" noChangeAspect="1"/>
          </p:cNvPicPr>
          <p:nvPr>
            <a:videoFile r:link="rId1"/>
          </p:nvPr>
        </p:nvPicPr>
        <p:blipFill>
          <a:blip r:embed="rId4"/>
          <a:stretch>
            <a:fillRect/>
          </a:stretch>
        </p:blipFill>
        <p:spPr>
          <a:xfrm>
            <a:off x="70175" y="2362882"/>
            <a:ext cx="6444109" cy="3624811"/>
          </a:xfrm>
          <a:prstGeom prst="rect">
            <a:avLst/>
          </a:prstGeom>
        </p:spPr>
      </p:pic>
      <p:sp>
        <p:nvSpPr>
          <p:cNvPr id="3" name="Rectangle 2">
            <a:extLst>
              <a:ext uri="{FF2B5EF4-FFF2-40B4-BE49-F238E27FC236}">
                <a16:creationId xmlns:a16="http://schemas.microsoft.com/office/drawing/2014/main" id="{35AFC1D9-0BB3-4481-8C33-D466C181CE4B}"/>
              </a:ext>
            </a:extLst>
          </p:cNvPr>
          <p:cNvSpPr/>
          <p:nvPr/>
        </p:nvSpPr>
        <p:spPr>
          <a:xfrm>
            <a:off x="1019022" y="6038081"/>
            <a:ext cx="4953536" cy="369332"/>
          </a:xfrm>
          <a:prstGeom prst="rect">
            <a:avLst/>
          </a:prstGeom>
        </p:spPr>
        <p:txBody>
          <a:bodyPr wrap="none">
            <a:spAutoFit/>
          </a:bodyPr>
          <a:lstStyle/>
          <a:p>
            <a:pPr lvl="0"/>
            <a:r>
              <a:rPr lang="en-US">
                <a:hlinkClick r:id="rId5"/>
              </a:rPr>
              <a:t>https://www.youtube.com/watch?v=1jBAetCVYwc</a:t>
            </a:r>
            <a:r>
              <a:rPr lang="en-US"/>
              <a:t> </a:t>
            </a:r>
          </a:p>
        </p:txBody>
      </p:sp>
    </p:spTree>
    <p:extLst>
      <p:ext uri="{BB962C8B-B14F-4D97-AF65-F5344CB8AC3E}">
        <p14:creationId xmlns:p14="http://schemas.microsoft.com/office/powerpoint/2010/main" val="256018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b="1">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307449" y="3115348"/>
            <a:ext cx="3750951" cy="3342453"/>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Assumptions about people’s skills or personality based on their physical appearance and tendency to favor people who are more attractive</a:t>
            </a:r>
          </a:p>
        </p:txBody>
      </p:sp>
      <p:sp>
        <p:nvSpPr>
          <p:cNvPr id="11" name="Rectangle 10">
            <a:extLst>
              <a:ext uri="{FF2B5EF4-FFF2-40B4-BE49-F238E27FC236}">
                <a16:creationId xmlns:a16="http://schemas.microsoft.com/office/drawing/2014/main" id="{16F8B7C9-3C01-49B4-962B-8A6E865873CD}"/>
              </a:ext>
            </a:extLst>
          </p:cNvPr>
          <p:cNvSpPr/>
          <p:nvPr/>
        </p:nvSpPr>
        <p:spPr>
          <a:xfrm>
            <a:off x="7274053" y="2270247"/>
            <a:ext cx="1513556"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Beauty</a:t>
            </a:r>
          </a:p>
        </p:txBody>
      </p:sp>
      <p:sp>
        <p:nvSpPr>
          <p:cNvPr id="9" name="Rectangle 8">
            <a:extLst>
              <a:ext uri="{FF2B5EF4-FFF2-40B4-BE49-F238E27FC236}">
                <a16:creationId xmlns:a16="http://schemas.microsoft.com/office/drawing/2014/main" id="{09433335-23E0-45A7-BB4F-EA74FD7A4F41}"/>
              </a:ext>
            </a:extLst>
          </p:cNvPr>
          <p:cNvSpPr/>
          <p:nvPr/>
        </p:nvSpPr>
        <p:spPr>
          <a:xfrm>
            <a:off x="6462736" y="6655755"/>
            <a:ext cx="3136190" cy="904863"/>
          </a:xfrm>
          <a:prstGeom prst="rect">
            <a:avLst/>
          </a:prstGeom>
        </p:spPr>
        <p:txBody>
          <a:bodyPr wrap="square">
            <a:spAutoFit/>
          </a:bodyPr>
          <a:lstStyle/>
          <a:p>
            <a:pPr algn="ctr"/>
            <a:r>
              <a:rPr lang="en-US" sz="2640" i="1">
                <a:solidFill>
                  <a:srgbClr val="0070C0"/>
                </a:solidFill>
                <a:latin typeface="Abadi Extra Light" panose="020B0204020104020204" pitchFamily="34" charset="0"/>
              </a:rPr>
              <a:t>Using photos in your review processes.</a:t>
            </a:r>
          </a:p>
        </p:txBody>
      </p:sp>
      <p:pic>
        <p:nvPicPr>
          <p:cNvPr id="2050" name="Picture 2" descr="Pin on Supermodel Saturdays #SMS">
            <a:extLst>
              <a:ext uri="{FF2B5EF4-FFF2-40B4-BE49-F238E27FC236}">
                <a16:creationId xmlns:a16="http://schemas.microsoft.com/office/drawing/2014/main" id="{8BBB1167-5344-4203-814B-ED6E73EA8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118" y="2270247"/>
            <a:ext cx="4274288" cy="4274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FC8E6F0-0979-4BB8-BB1A-C1B18A1932DC}"/>
              </a:ext>
            </a:extLst>
          </p:cNvPr>
          <p:cNvSpPr/>
          <p:nvPr/>
        </p:nvSpPr>
        <p:spPr>
          <a:xfrm>
            <a:off x="1236118" y="6564794"/>
            <a:ext cx="5029200" cy="230832"/>
          </a:xfrm>
          <a:prstGeom prst="rect">
            <a:avLst/>
          </a:prstGeom>
        </p:spPr>
        <p:txBody>
          <a:bodyPr>
            <a:spAutoFit/>
          </a:bodyPr>
          <a:lstStyle/>
          <a:p>
            <a:r>
              <a:rPr lang="en-US" sz="900">
                <a:solidFill>
                  <a:schemeClr val="bg1">
                    <a:lumMod val="75000"/>
                  </a:schemeClr>
                </a:solidFill>
                <a:hlinkClick r:id="rId4">
                  <a:extLst>
                    <a:ext uri="{A12FA001-AC4F-418D-AE19-62706E023703}">
                      <ahyp:hlinkClr xmlns:ahyp="http://schemas.microsoft.com/office/drawing/2018/hyperlinkcolor" val="tx"/>
                    </a:ext>
                  </a:extLst>
                </a:hlinkClick>
              </a:rPr>
              <a:t>https://i.pinimg.com/originals/0d/5e/21/0d5e213ae0e90afed203dcde94f550cc.jpg</a:t>
            </a:r>
            <a:r>
              <a:rPr lang="en-US" sz="900">
                <a:solidFill>
                  <a:schemeClr val="bg1">
                    <a:lumMod val="75000"/>
                  </a:schemeClr>
                </a:solidFill>
              </a:rPr>
              <a:t> </a:t>
            </a:r>
          </a:p>
        </p:txBody>
      </p:sp>
    </p:spTree>
    <p:extLst>
      <p:ext uri="{BB962C8B-B14F-4D97-AF65-F5344CB8AC3E}">
        <p14:creationId xmlns:p14="http://schemas.microsoft.com/office/powerpoint/2010/main" val="486723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537352" y="3115348"/>
            <a:ext cx="3750951" cy="1717393"/>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Selective focus on information that supports your initial opinion(s).</a:t>
            </a:r>
          </a:p>
        </p:txBody>
      </p:sp>
      <p:sp>
        <p:nvSpPr>
          <p:cNvPr id="11" name="Rectangle 10">
            <a:extLst>
              <a:ext uri="{FF2B5EF4-FFF2-40B4-BE49-F238E27FC236}">
                <a16:creationId xmlns:a16="http://schemas.microsoft.com/office/drawing/2014/main" id="{16F8B7C9-3C01-49B4-962B-8A6E865873CD}"/>
              </a:ext>
            </a:extLst>
          </p:cNvPr>
          <p:cNvSpPr/>
          <p:nvPr/>
        </p:nvSpPr>
        <p:spPr>
          <a:xfrm>
            <a:off x="7003985" y="2270247"/>
            <a:ext cx="2643480"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Confirmation</a:t>
            </a:r>
          </a:p>
        </p:txBody>
      </p:sp>
      <p:sp>
        <p:nvSpPr>
          <p:cNvPr id="9" name="Rectangle 8">
            <a:extLst>
              <a:ext uri="{FF2B5EF4-FFF2-40B4-BE49-F238E27FC236}">
                <a16:creationId xmlns:a16="http://schemas.microsoft.com/office/drawing/2014/main" id="{09433335-23E0-45A7-BB4F-EA74FD7A4F41}"/>
              </a:ext>
            </a:extLst>
          </p:cNvPr>
          <p:cNvSpPr/>
          <p:nvPr/>
        </p:nvSpPr>
        <p:spPr>
          <a:xfrm>
            <a:off x="6450249" y="4983784"/>
            <a:ext cx="3750951" cy="1311128"/>
          </a:xfrm>
          <a:prstGeom prst="rect">
            <a:avLst/>
          </a:prstGeom>
        </p:spPr>
        <p:txBody>
          <a:bodyPr wrap="square">
            <a:spAutoFit/>
          </a:bodyPr>
          <a:lstStyle/>
          <a:p>
            <a:pPr algn="ctr"/>
            <a:r>
              <a:rPr lang="en-US" sz="2640" i="1">
                <a:solidFill>
                  <a:srgbClr val="0070C0"/>
                </a:solidFill>
                <a:latin typeface="Abadi Extra Light" panose="020B0204020104020204" pitchFamily="34" charset="0"/>
              </a:rPr>
              <a:t>‘They came from this school so that’s why they don’t have  ____’.</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4861560" y="3718560"/>
            <a:ext cx="335280" cy="335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pic>
        <p:nvPicPr>
          <p:cNvPr id="4" name="Picture 3">
            <a:extLst>
              <a:ext uri="{FF2B5EF4-FFF2-40B4-BE49-F238E27FC236}">
                <a16:creationId xmlns:a16="http://schemas.microsoft.com/office/drawing/2014/main" id="{659EF710-1426-47E7-A750-445E444E0666}"/>
              </a:ext>
            </a:extLst>
          </p:cNvPr>
          <p:cNvPicPr>
            <a:picLocks noChangeAspect="1"/>
          </p:cNvPicPr>
          <p:nvPr/>
        </p:nvPicPr>
        <p:blipFill rotWithShape="1">
          <a:blip r:embed="rId3"/>
          <a:srcRect l="4952" t="24062" r="30466" b="21813"/>
          <a:stretch/>
        </p:blipFill>
        <p:spPr>
          <a:xfrm>
            <a:off x="0" y="2447493"/>
            <a:ext cx="6496043" cy="3062336"/>
          </a:xfrm>
          <a:prstGeom prst="rect">
            <a:avLst/>
          </a:prstGeom>
        </p:spPr>
      </p:pic>
      <p:sp>
        <p:nvSpPr>
          <p:cNvPr id="3" name="Rectangle 2">
            <a:extLst>
              <a:ext uri="{FF2B5EF4-FFF2-40B4-BE49-F238E27FC236}">
                <a16:creationId xmlns:a16="http://schemas.microsoft.com/office/drawing/2014/main" id="{7EAC61B5-75CB-4352-AAD8-903B9B2EA721}"/>
              </a:ext>
            </a:extLst>
          </p:cNvPr>
          <p:cNvSpPr/>
          <p:nvPr/>
        </p:nvSpPr>
        <p:spPr>
          <a:xfrm>
            <a:off x="1093552" y="5639348"/>
            <a:ext cx="5029200" cy="153888"/>
          </a:xfrm>
          <a:prstGeom prst="rect">
            <a:avLst/>
          </a:prstGeom>
        </p:spPr>
        <p:txBody>
          <a:bodyPr>
            <a:spAutoFit/>
          </a:bodyPr>
          <a:lstStyle/>
          <a:p>
            <a:r>
              <a:rPr lang="en-US" sz="400">
                <a:solidFill>
                  <a:schemeClr val="bg1">
                    <a:lumMod val="75000"/>
                  </a:schemeClr>
                </a:solidFill>
                <a:hlinkClick r:id="rId4">
                  <a:extLst>
                    <a:ext uri="{A12FA001-AC4F-418D-AE19-62706E023703}">
                      <ahyp:hlinkClr xmlns:ahyp="http://schemas.microsoft.com/office/drawing/2018/hyperlinkcolor" val="tx"/>
                    </a:ext>
                  </a:extLst>
                </a:hlinkClick>
              </a:rPr>
              <a:t>https://www.verywellmind.com/thmb/PNUaRIgPrRjVV7oQ7Jqaz9YQuqk=/1333x1000/smart/filters:no_upscale()/what-is-a-confirmation-bias-2795024_FINAL-7c3ed57bf47a4c7fa0cb98920fcd041c.png</a:t>
            </a:r>
            <a:r>
              <a:rPr lang="en-US" sz="400">
                <a:solidFill>
                  <a:schemeClr val="bg1">
                    <a:lumMod val="75000"/>
                  </a:schemeClr>
                </a:solidFill>
              </a:rPr>
              <a:t> </a:t>
            </a:r>
          </a:p>
        </p:txBody>
      </p:sp>
    </p:spTree>
    <p:extLst>
      <p:ext uri="{BB962C8B-B14F-4D97-AF65-F5344CB8AC3E}">
        <p14:creationId xmlns:p14="http://schemas.microsoft.com/office/powerpoint/2010/main" val="3974330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439141" y="3337588"/>
            <a:ext cx="3750951" cy="1311128"/>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Tendency to be swayed too much by the views of other people</a:t>
            </a:r>
          </a:p>
        </p:txBody>
      </p:sp>
      <p:sp>
        <p:nvSpPr>
          <p:cNvPr id="11" name="Rectangle 10">
            <a:extLst>
              <a:ext uri="{FF2B5EF4-FFF2-40B4-BE49-F238E27FC236}">
                <a16:creationId xmlns:a16="http://schemas.microsoft.com/office/drawing/2014/main" id="{16F8B7C9-3C01-49B4-962B-8A6E865873CD}"/>
              </a:ext>
            </a:extLst>
          </p:cNvPr>
          <p:cNvSpPr/>
          <p:nvPr/>
        </p:nvSpPr>
        <p:spPr>
          <a:xfrm>
            <a:off x="7188235" y="2270247"/>
            <a:ext cx="2274982"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Conformity</a:t>
            </a:r>
          </a:p>
        </p:txBody>
      </p:sp>
      <p:sp>
        <p:nvSpPr>
          <p:cNvPr id="9" name="Rectangle 8">
            <a:extLst>
              <a:ext uri="{FF2B5EF4-FFF2-40B4-BE49-F238E27FC236}">
                <a16:creationId xmlns:a16="http://schemas.microsoft.com/office/drawing/2014/main" id="{09433335-23E0-45A7-BB4F-EA74FD7A4F41}"/>
              </a:ext>
            </a:extLst>
          </p:cNvPr>
          <p:cNvSpPr/>
          <p:nvPr/>
        </p:nvSpPr>
        <p:spPr>
          <a:xfrm>
            <a:off x="6431475" y="4983785"/>
            <a:ext cx="3750951" cy="904863"/>
          </a:xfrm>
          <a:prstGeom prst="rect">
            <a:avLst/>
          </a:prstGeom>
        </p:spPr>
        <p:txBody>
          <a:bodyPr wrap="square">
            <a:spAutoFit/>
          </a:bodyPr>
          <a:lstStyle/>
          <a:p>
            <a:pPr algn="ctr"/>
            <a:r>
              <a:rPr lang="en-US" sz="2640" i="1">
                <a:solidFill>
                  <a:srgbClr val="0070C0"/>
                </a:solidFill>
                <a:latin typeface="Abadi Extra Light" panose="020B0204020104020204" pitchFamily="34" charset="0"/>
              </a:rPr>
              <a:t>‘Everyone else seemed to like them...’</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4861560" y="3718560"/>
            <a:ext cx="335280" cy="335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pic>
        <p:nvPicPr>
          <p:cNvPr id="3" name="Picture 2">
            <a:extLst>
              <a:ext uri="{FF2B5EF4-FFF2-40B4-BE49-F238E27FC236}">
                <a16:creationId xmlns:a16="http://schemas.microsoft.com/office/drawing/2014/main" id="{F1AE6227-B056-4DA7-B5C4-8B56AF8025B8}"/>
              </a:ext>
            </a:extLst>
          </p:cNvPr>
          <p:cNvPicPr>
            <a:picLocks noChangeAspect="1"/>
          </p:cNvPicPr>
          <p:nvPr/>
        </p:nvPicPr>
        <p:blipFill rotWithShape="1">
          <a:blip r:embed="rId3"/>
          <a:srcRect l="5328" r="4173"/>
          <a:stretch/>
        </p:blipFill>
        <p:spPr>
          <a:xfrm>
            <a:off x="445216" y="2625728"/>
            <a:ext cx="5993925" cy="3709072"/>
          </a:xfrm>
          <a:prstGeom prst="rect">
            <a:avLst/>
          </a:prstGeom>
        </p:spPr>
      </p:pic>
      <p:sp>
        <p:nvSpPr>
          <p:cNvPr id="4" name="Rectangle 3">
            <a:extLst>
              <a:ext uri="{FF2B5EF4-FFF2-40B4-BE49-F238E27FC236}">
                <a16:creationId xmlns:a16="http://schemas.microsoft.com/office/drawing/2014/main" id="{2DD8DCBC-7A88-443D-B254-A48297034932}"/>
              </a:ext>
            </a:extLst>
          </p:cNvPr>
          <p:cNvSpPr/>
          <p:nvPr/>
        </p:nvSpPr>
        <p:spPr>
          <a:xfrm>
            <a:off x="2682240" y="6317668"/>
            <a:ext cx="5029200" cy="184666"/>
          </a:xfrm>
          <a:prstGeom prst="rect">
            <a:avLst/>
          </a:prstGeom>
        </p:spPr>
        <p:txBody>
          <a:bodyPr>
            <a:spAutoFit/>
          </a:bodyPr>
          <a:lstStyle/>
          <a:p>
            <a:r>
              <a:rPr lang="en-US" sz="600">
                <a:solidFill>
                  <a:schemeClr val="bg1">
                    <a:lumMod val="75000"/>
                  </a:schemeClr>
                </a:solidFill>
                <a:hlinkClick r:id="rId4">
                  <a:extLst>
                    <a:ext uri="{A12FA001-AC4F-418D-AE19-62706E023703}">
                      <ahyp:hlinkClr xmlns:ahyp="http://schemas.microsoft.com/office/drawing/2018/hyperlinkcolor" val="tx"/>
                    </a:ext>
                  </a:extLst>
                </a:hlinkClick>
              </a:rPr>
              <a:t>https://i.ytimg.com/vi/NyMGHZdn_W0/maxresdefault.jpg</a:t>
            </a:r>
            <a:r>
              <a:rPr lang="en-US" sz="600">
                <a:solidFill>
                  <a:schemeClr val="bg1">
                    <a:lumMod val="75000"/>
                  </a:schemeClr>
                </a:solidFill>
              </a:rPr>
              <a:t> </a:t>
            </a:r>
          </a:p>
        </p:txBody>
      </p:sp>
    </p:spTree>
    <p:extLst>
      <p:ext uri="{BB962C8B-B14F-4D97-AF65-F5344CB8AC3E}">
        <p14:creationId xmlns:p14="http://schemas.microsoft.com/office/powerpoint/2010/main" val="232448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556658" y="3277399"/>
            <a:ext cx="3357363" cy="2529923"/>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Assessment of two or more similar things by comparing them with one another rather than looking at their individual merits</a:t>
            </a:r>
          </a:p>
        </p:txBody>
      </p:sp>
      <p:sp>
        <p:nvSpPr>
          <p:cNvPr id="11" name="Rectangle 10">
            <a:extLst>
              <a:ext uri="{FF2B5EF4-FFF2-40B4-BE49-F238E27FC236}">
                <a16:creationId xmlns:a16="http://schemas.microsoft.com/office/drawing/2014/main" id="{16F8B7C9-3C01-49B4-962B-8A6E865873CD}"/>
              </a:ext>
            </a:extLst>
          </p:cNvPr>
          <p:cNvSpPr/>
          <p:nvPr/>
        </p:nvSpPr>
        <p:spPr>
          <a:xfrm>
            <a:off x="7419068" y="2270247"/>
            <a:ext cx="1813317"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Contrast</a:t>
            </a:r>
          </a:p>
        </p:txBody>
      </p:sp>
      <p:sp>
        <p:nvSpPr>
          <p:cNvPr id="9" name="Rectangle 8">
            <a:extLst>
              <a:ext uri="{FF2B5EF4-FFF2-40B4-BE49-F238E27FC236}">
                <a16:creationId xmlns:a16="http://schemas.microsoft.com/office/drawing/2014/main" id="{09433335-23E0-45A7-BB4F-EA74FD7A4F41}"/>
              </a:ext>
            </a:extLst>
          </p:cNvPr>
          <p:cNvSpPr/>
          <p:nvPr/>
        </p:nvSpPr>
        <p:spPr>
          <a:xfrm>
            <a:off x="101794" y="6308251"/>
            <a:ext cx="10190091" cy="904863"/>
          </a:xfrm>
          <a:prstGeom prst="rect">
            <a:avLst/>
          </a:prstGeom>
        </p:spPr>
        <p:txBody>
          <a:bodyPr wrap="square">
            <a:spAutoFit/>
          </a:bodyPr>
          <a:lstStyle/>
          <a:p>
            <a:pPr algn="ctr"/>
            <a:r>
              <a:rPr lang="en-US" sz="2640" i="1">
                <a:solidFill>
                  <a:srgbClr val="0070C0"/>
                </a:solidFill>
                <a:latin typeface="Abadi Extra Light" panose="020B0204020104020204" pitchFamily="34" charset="0"/>
              </a:rPr>
              <a:t>Comparing employees to each other instead of to a company standard.</a:t>
            </a:r>
          </a:p>
          <a:p>
            <a:pPr algn="ctr"/>
            <a:r>
              <a:rPr lang="en-US" sz="2640" i="1">
                <a:solidFill>
                  <a:srgbClr val="0070C0"/>
                </a:solidFill>
                <a:latin typeface="Abadi Extra Light" panose="020B0204020104020204" pitchFamily="34" charset="0"/>
              </a:rPr>
              <a:t>Doesn’t allow for individualization of strengths/merit.</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4861560" y="3718560"/>
            <a:ext cx="335280" cy="335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pic>
        <p:nvPicPr>
          <p:cNvPr id="4" name="Picture 3">
            <a:extLst>
              <a:ext uri="{FF2B5EF4-FFF2-40B4-BE49-F238E27FC236}">
                <a16:creationId xmlns:a16="http://schemas.microsoft.com/office/drawing/2014/main" id="{C3782EF1-FE56-4533-913C-B6344F206B22}"/>
              </a:ext>
            </a:extLst>
          </p:cNvPr>
          <p:cNvPicPr>
            <a:picLocks noChangeAspect="1"/>
          </p:cNvPicPr>
          <p:nvPr/>
        </p:nvPicPr>
        <p:blipFill>
          <a:blip r:embed="rId3"/>
          <a:stretch>
            <a:fillRect/>
          </a:stretch>
        </p:blipFill>
        <p:spPr>
          <a:xfrm>
            <a:off x="314325" y="2415217"/>
            <a:ext cx="6510519" cy="3645891"/>
          </a:xfrm>
          <a:prstGeom prst="rect">
            <a:avLst/>
          </a:prstGeom>
        </p:spPr>
      </p:pic>
      <p:sp>
        <p:nvSpPr>
          <p:cNvPr id="3" name="Rectangle 2">
            <a:extLst>
              <a:ext uri="{FF2B5EF4-FFF2-40B4-BE49-F238E27FC236}">
                <a16:creationId xmlns:a16="http://schemas.microsoft.com/office/drawing/2014/main" id="{01911AEA-F25D-4F59-9B56-19900A9E3E37}"/>
              </a:ext>
            </a:extLst>
          </p:cNvPr>
          <p:cNvSpPr/>
          <p:nvPr/>
        </p:nvSpPr>
        <p:spPr>
          <a:xfrm>
            <a:off x="2131828" y="6088307"/>
            <a:ext cx="5029200" cy="184666"/>
          </a:xfrm>
          <a:prstGeom prst="rect">
            <a:avLst/>
          </a:prstGeom>
        </p:spPr>
        <p:txBody>
          <a:bodyPr>
            <a:spAutoFit/>
          </a:bodyPr>
          <a:lstStyle/>
          <a:p>
            <a:r>
              <a:rPr lang="en-US" sz="600">
                <a:solidFill>
                  <a:schemeClr val="bg1">
                    <a:lumMod val="75000"/>
                  </a:schemeClr>
                </a:solidFill>
                <a:hlinkClick r:id="rId4">
                  <a:extLst>
                    <a:ext uri="{A12FA001-AC4F-418D-AE19-62706E023703}">
                      <ahyp:hlinkClr xmlns:ahyp="http://schemas.microsoft.com/office/drawing/2018/hyperlinkcolor" val="tx"/>
                    </a:ext>
                  </a:extLst>
                </a:hlinkClick>
              </a:rPr>
              <a:t>https://hbr.org/resources/images/article_assets/2016/04/apr15-18-90786576-bor.jpg</a:t>
            </a:r>
            <a:r>
              <a:rPr lang="en-US" sz="600">
                <a:solidFill>
                  <a:schemeClr val="bg1">
                    <a:lumMod val="75000"/>
                  </a:schemeClr>
                </a:solidFill>
              </a:rPr>
              <a:t> </a:t>
            </a:r>
          </a:p>
        </p:txBody>
      </p:sp>
    </p:spTree>
    <p:extLst>
      <p:ext uri="{BB962C8B-B14F-4D97-AF65-F5344CB8AC3E}">
        <p14:creationId xmlns:p14="http://schemas.microsoft.com/office/powerpoint/2010/main" val="246108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556658" y="3277399"/>
            <a:ext cx="3750951" cy="904863"/>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Preference for one gender over the other </a:t>
            </a:r>
          </a:p>
        </p:txBody>
      </p:sp>
      <p:sp>
        <p:nvSpPr>
          <p:cNvPr id="11" name="Rectangle 10">
            <a:extLst>
              <a:ext uri="{FF2B5EF4-FFF2-40B4-BE49-F238E27FC236}">
                <a16:creationId xmlns:a16="http://schemas.microsoft.com/office/drawing/2014/main" id="{16F8B7C9-3C01-49B4-962B-8A6E865873CD}"/>
              </a:ext>
            </a:extLst>
          </p:cNvPr>
          <p:cNvSpPr/>
          <p:nvPr/>
        </p:nvSpPr>
        <p:spPr>
          <a:xfrm>
            <a:off x="7532080" y="2270247"/>
            <a:ext cx="1587294"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Gender</a:t>
            </a:r>
          </a:p>
        </p:txBody>
      </p:sp>
      <p:sp>
        <p:nvSpPr>
          <p:cNvPr id="9" name="Rectangle 8">
            <a:extLst>
              <a:ext uri="{FF2B5EF4-FFF2-40B4-BE49-F238E27FC236}">
                <a16:creationId xmlns:a16="http://schemas.microsoft.com/office/drawing/2014/main" id="{09433335-23E0-45A7-BB4F-EA74FD7A4F41}"/>
              </a:ext>
            </a:extLst>
          </p:cNvPr>
          <p:cNvSpPr/>
          <p:nvPr/>
        </p:nvSpPr>
        <p:spPr>
          <a:xfrm>
            <a:off x="6556658" y="4313882"/>
            <a:ext cx="3501742" cy="1311128"/>
          </a:xfrm>
          <a:prstGeom prst="rect">
            <a:avLst/>
          </a:prstGeom>
        </p:spPr>
        <p:txBody>
          <a:bodyPr wrap="square">
            <a:spAutoFit/>
          </a:bodyPr>
          <a:lstStyle/>
          <a:p>
            <a:pPr algn="ctr"/>
            <a:r>
              <a:rPr lang="en-US" sz="2640" i="1">
                <a:solidFill>
                  <a:srgbClr val="0070C0"/>
                </a:solidFill>
                <a:latin typeface="Abadi Extra Light" panose="020B0204020104020204" pitchFamily="34" charset="0"/>
              </a:rPr>
              <a:t>The male candidate will probably be less trouble for the office…</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2149173" y="2845222"/>
            <a:ext cx="609191" cy="6091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pic>
        <p:nvPicPr>
          <p:cNvPr id="3074" name="Picture 2" descr="199,316 BEST Female Doctor Isolated IMAGES, STOCK PHOTOS &amp; VECTORS | Adobe  Stock">
            <a:extLst>
              <a:ext uri="{FF2B5EF4-FFF2-40B4-BE49-F238E27FC236}">
                <a16:creationId xmlns:a16="http://schemas.microsoft.com/office/drawing/2014/main" id="{81D4F19B-DD1F-404B-9E92-6F816910D9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91516" y="2164407"/>
            <a:ext cx="5029200" cy="2149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9,316 BEST Female Doctor Isolated IMAGES, STOCK PHOTOS &amp; VECTORS | Adobe  Stock">
            <a:extLst>
              <a:ext uri="{FF2B5EF4-FFF2-40B4-BE49-F238E27FC236}">
                <a16:creationId xmlns:a16="http://schemas.microsoft.com/office/drawing/2014/main" id="{0E03D2E7-A34F-4F12-934D-6F51CC1DA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91515" y="4523246"/>
            <a:ext cx="5029201" cy="21494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B32F3E-698A-449F-9F1A-979DAFFBE5CE}"/>
              </a:ext>
            </a:extLst>
          </p:cNvPr>
          <p:cNvSpPr/>
          <p:nvPr/>
        </p:nvSpPr>
        <p:spPr>
          <a:xfrm>
            <a:off x="1329470" y="6697419"/>
            <a:ext cx="5029200" cy="184666"/>
          </a:xfrm>
          <a:prstGeom prst="rect">
            <a:avLst/>
          </a:prstGeom>
        </p:spPr>
        <p:txBody>
          <a:bodyPr>
            <a:spAutoFit/>
          </a:bodyPr>
          <a:lstStyle/>
          <a:p>
            <a:r>
              <a:rPr lang="en-US" sz="600">
                <a:solidFill>
                  <a:schemeClr val="bg1">
                    <a:lumMod val="75000"/>
                  </a:schemeClr>
                </a:solidFill>
                <a:hlinkClick r:id="rId4">
                  <a:extLst>
                    <a:ext uri="{A12FA001-AC4F-418D-AE19-62706E023703}">
                      <ahyp:hlinkClr xmlns:ahyp="http://schemas.microsoft.com/office/drawing/2018/hyperlinkcolor" val="tx"/>
                    </a:ext>
                  </a:extLst>
                </a:hlinkClick>
              </a:rPr>
              <a:t>https://t3.ftcdn.net/jpg/02/90/20/26/360_F_290202665_TDVsNqcfhNCFBKVWATlBDylIqEHt1myK.jpg</a:t>
            </a:r>
            <a:r>
              <a:rPr lang="en-US" sz="600">
                <a:solidFill>
                  <a:schemeClr val="bg1">
                    <a:lumMod val="75000"/>
                  </a:schemeClr>
                </a:solidFill>
              </a:rPr>
              <a:t> </a:t>
            </a:r>
          </a:p>
        </p:txBody>
      </p:sp>
    </p:spTree>
    <p:extLst>
      <p:ext uri="{BB962C8B-B14F-4D97-AF65-F5344CB8AC3E}">
        <p14:creationId xmlns:p14="http://schemas.microsoft.com/office/powerpoint/2010/main" val="3167444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556658" y="3277399"/>
            <a:ext cx="3750951" cy="2123658"/>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Focus on one particularly positive feature about a person that clouds your judgement</a:t>
            </a:r>
          </a:p>
        </p:txBody>
      </p:sp>
      <p:sp>
        <p:nvSpPr>
          <p:cNvPr id="11" name="Rectangle 10">
            <a:extLst>
              <a:ext uri="{FF2B5EF4-FFF2-40B4-BE49-F238E27FC236}">
                <a16:creationId xmlns:a16="http://schemas.microsoft.com/office/drawing/2014/main" id="{16F8B7C9-3C01-49B4-962B-8A6E865873CD}"/>
              </a:ext>
            </a:extLst>
          </p:cNvPr>
          <p:cNvSpPr/>
          <p:nvPr/>
        </p:nvSpPr>
        <p:spPr>
          <a:xfrm>
            <a:off x="7790966" y="2270247"/>
            <a:ext cx="1069524"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Halo</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2149172" y="3045582"/>
            <a:ext cx="609191" cy="6091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pic>
        <p:nvPicPr>
          <p:cNvPr id="3" name="Picture 2">
            <a:extLst>
              <a:ext uri="{FF2B5EF4-FFF2-40B4-BE49-F238E27FC236}">
                <a16:creationId xmlns:a16="http://schemas.microsoft.com/office/drawing/2014/main" id="{4D30DCED-B834-47C8-99B8-B6131A0E4E6D}"/>
              </a:ext>
            </a:extLst>
          </p:cNvPr>
          <p:cNvPicPr>
            <a:picLocks noChangeAspect="1"/>
          </p:cNvPicPr>
          <p:nvPr/>
        </p:nvPicPr>
        <p:blipFill>
          <a:blip r:embed="rId3"/>
          <a:stretch>
            <a:fillRect/>
          </a:stretch>
        </p:blipFill>
        <p:spPr>
          <a:xfrm>
            <a:off x="1039531" y="2270247"/>
            <a:ext cx="4806392" cy="4397337"/>
          </a:xfrm>
          <a:prstGeom prst="rect">
            <a:avLst/>
          </a:prstGeom>
        </p:spPr>
      </p:pic>
      <p:sp>
        <p:nvSpPr>
          <p:cNvPr id="4" name="Rectangle 3">
            <a:extLst>
              <a:ext uri="{FF2B5EF4-FFF2-40B4-BE49-F238E27FC236}">
                <a16:creationId xmlns:a16="http://schemas.microsoft.com/office/drawing/2014/main" id="{2A7D407B-F413-417C-AE7A-4CDF6E8FEF26}"/>
              </a:ext>
            </a:extLst>
          </p:cNvPr>
          <p:cNvSpPr/>
          <p:nvPr/>
        </p:nvSpPr>
        <p:spPr>
          <a:xfrm>
            <a:off x="1527458" y="6741460"/>
            <a:ext cx="5029200" cy="184666"/>
          </a:xfrm>
          <a:prstGeom prst="rect">
            <a:avLst/>
          </a:prstGeom>
        </p:spPr>
        <p:txBody>
          <a:bodyPr>
            <a:spAutoFit/>
          </a:bodyPr>
          <a:lstStyle/>
          <a:p>
            <a:r>
              <a:rPr lang="en-US" sz="600">
                <a:solidFill>
                  <a:schemeClr val="bg1">
                    <a:lumMod val="75000"/>
                  </a:schemeClr>
                </a:solidFill>
                <a:hlinkClick r:id="rId4">
                  <a:extLst>
                    <a:ext uri="{A12FA001-AC4F-418D-AE19-62706E023703}">
                      <ahyp:hlinkClr xmlns:ahyp="http://schemas.microsoft.com/office/drawing/2018/hyperlinkcolor" val="tx"/>
                    </a:ext>
                  </a:extLst>
                </a:hlinkClick>
              </a:rPr>
              <a:t>https://encrypted-tbn0.gstatic.com/images?q=tbn:ANd9GcSli3ydyA_pQzgSG-8lasmtQZtwVOgAojjF0g&amp;usqp=CAU</a:t>
            </a:r>
            <a:r>
              <a:rPr lang="en-US" sz="600">
                <a:solidFill>
                  <a:schemeClr val="bg1">
                    <a:lumMod val="75000"/>
                  </a:schemeClr>
                </a:solidFill>
              </a:rPr>
              <a:t> </a:t>
            </a:r>
          </a:p>
        </p:txBody>
      </p:sp>
    </p:spTree>
    <p:extLst>
      <p:ext uri="{BB962C8B-B14F-4D97-AF65-F5344CB8AC3E}">
        <p14:creationId xmlns:p14="http://schemas.microsoft.com/office/powerpoint/2010/main" val="38380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ell phones away">
            <a:extLst>
              <a:ext uri="{FF2B5EF4-FFF2-40B4-BE49-F238E27FC236}">
                <a16:creationId xmlns:a16="http://schemas.microsoft.com/office/drawing/2014/main" id="{CE01B7A8-FA77-41F5-A757-91D17B694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56" y="393700"/>
            <a:ext cx="5298344" cy="6781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E5A06AF-5E63-4FF5-BAF4-07BD4848E267}"/>
              </a:ext>
            </a:extLst>
          </p:cNvPr>
          <p:cNvSpPr txBox="1">
            <a:spLocks/>
          </p:cNvSpPr>
          <p:nvPr/>
        </p:nvSpPr>
        <p:spPr>
          <a:xfrm>
            <a:off x="6445885" y="1346200"/>
            <a:ext cx="2921000" cy="5829300"/>
          </a:xfrm>
          <a:prstGeom prst="rect">
            <a:avLst/>
          </a:prstGeom>
        </p:spPr>
        <p:txBody>
          <a:bodyPr vert="horz" lIns="91440" tIns="45720" rIns="91440" bIns="45720" rtlCol="0" anchor="t">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lvl="0" indent="0">
              <a:buNone/>
            </a:pPr>
            <a:r>
              <a:rPr lang="en-US" sz="3200" dirty="0"/>
              <a:t>Why?</a:t>
            </a:r>
          </a:p>
          <a:p>
            <a:pPr marL="0" lvl="0" indent="0">
              <a:buNone/>
            </a:pPr>
            <a:endParaRPr lang="en-US" sz="3200" dirty="0"/>
          </a:p>
          <a:p>
            <a:pPr marL="0" lvl="0" indent="0">
              <a:buNone/>
            </a:pPr>
            <a:r>
              <a:rPr lang="en-US" sz="3200" dirty="0"/>
              <a:t>Be present.</a:t>
            </a:r>
          </a:p>
          <a:p>
            <a:pPr marL="0" lvl="0" indent="0">
              <a:buNone/>
            </a:pPr>
            <a:endParaRPr lang="en-US" sz="3200" dirty="0"/>
          </a:p>
          <a:p>
            <a:pPr marL="0" lvl="0" indent="0">
              <a:buNone/>
            </a:pPr>
            <a:r>
              <a:rPr lang="en-US" sz="3200" dirty="0"/>
              <a:t>Be engaged.</a:t>
            </a:r>
          </a:p>
          <a:p>
            <a:pPr marL="0" lvl="0" indent="0">
              <a:buNone/>
            </a:pPr>
            <a:endParaRPr lang="en-US" sz="3200" dirty="0"/>
          </a:p>
          <a:p>
            <a:pPr marL="0" lvl="0" indent="0">
              <a:buNone/>
            </a:pPr>
            <a:r>
              <a:rPr lang="en-US" sz="3200" dirty="0"/>
              <a:t>Be a little uncomfortable…</a:t>
            </a:r>
          </a:p>
        </p:txBody>
      </p:sp>
    </p:spTree>
    <p:extLst>
      <p:ext uri="{BB962C8B-B14F-4D97-AF65-F5344CB8AC3E}">
        <p14:creationId xmlns:p14="http://schemas.microsoft.com/office/powerpoint/2010/main" val="1882716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458119"/>
          </a:xfrm>
          <a:prstGeom prst="rect">
            <a:avLst/>
          </a:prstGeom>
        </p:spPr>
        <p:txBody>
          <a:bodyPr spcFirstLastPara="1" vert="horz" lIns="100568" tIns="50270" rIns="100568" bIns="50270" rtlCol="0" anchor="b" anchorCtr="0">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Implicit Bias and Common Interactions</a:t>
            </a:r>
          </a:p>
        </p:txBody>
      </p:sp>
      <p:sp>
        <p:nvSpPr>
          <p:cNvPr id="7" name="Rectangle 6">
            <a:extLst>
              <a:ext uri="{FF2B5EF4-FFF2-40B4-BE49-F238E27FC236}">
                <a16:creationId xmlns:a16="http://schemas.microsoft.com/office/drawing/2014/main" id="{D8AC35E7-3FA9-4364-85B4-155023CF7045}"/>
              </a:ext>
            </a:extLst>
          </p:cNvPr>
          <p:cNvSpPr/>
          <p:nvPr/>
        </p:nvSpPr>
        <p:spPr>
          <a:xfrm>
            <a:off x="6556658" y="3277399"/>
            <a:ext cx="3750951" cy="2123658"/>
          </a:xfrm>
          <a:prstGeom prst="rect">
            <a:avLst/>
          </a:prstGeom>
        </p:spPr>
        <p:txBody>
          <a:bodyPr wrap="square">
            <a:spAutoFit/>
          </a:bodyPr>
          <a:lstStyle/>
          <a:p>
            <a:pPr marL="314325" indent="-314325">
              <a:buFont typeface="Arial" panose="020B0604020202020204" pitchFamily="34" charset="0"/>
              <a:buChar char="•"/>
            </a:pPr>
            <a:r>
              <a:rPr lang="en-US" sz="2640">
                <a:latin typeface="Abadi Extra Light" panose="020B0204020104020204" pitchFamily="34" charset="0"/>
                <a:ea typeface="Calibri"/>
                <a:cs typeface="Calibri"/>
                <a:sym typeface="Calibri"/>
              </a:rPr>
              <a:t>Focus on one particularly negative feature about a person that clouds your judgement</a:t>
            </a:r>
          </a:p>
        </p:txBody>
      </p:sp>
      <p:sp>
        <p:nvSpPr>
          <p:cNvPr id="11" name="Rectangle 10">
            <a:extLst>
              <a:ext uri="{FF2B5EF4-FFF2-40B4-BE49-F238E27FC236}">
                <a16:creationId xmlns:a16="http://schemas.microsoft.com/office/drawing/2014/main" id="{16F8B7C9-3C01-49B4-962B-8A6E865873CD}"/>
              </a:ext>
            </a:extLst>
          </p:cNvPr>
          <p:cNvSpPr/>
          <p:nvPr/>
        </p:nvSpPr>
        <p:spPr>
          <a:xfrm>
            <a:off x="7649197" y="2270247"/>
            <a:ext cx="1353063"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Horns</a:t>
            </a:r>
          </a:p>
        </p:txBody>
      </p:sp>
      <p:sp>
        <p:nvSpPr>
          <p:cNvPr id="9" name="Rectangle 8">
            <a:extLst>
              <a:ext uri="{FF2B5EF4-FFF2-40B4-BE49-F238E27FC236}">
                <a16:creationId xmlns:a16="http://schemas.microsoft.com/office/drawing/2014/main" id="{09433335-23E0-45A7-BB4F-EA74FD7A4F41}"/>
              </a:ext>
            </a:extLst>
          </p:cNvPr>
          <p:cNvSpPr/>
          <p:nvPr/>
        </p:nvSpPr>
        <p:spPr>
          <a:xfrm>
            <a:off x="6556658" y="5583459"/>
            <a:ext cx="3501742" cy="498598"/>
          </a:xfrm>
          <a:prstGeom prst="rect">
            <a:avLst/>
          </a:prstGeom>
        </p:spPr>
        <p:txBody>
          <a:bodyPr wrap="square">
            <a:spAutoFit/>
          </a:bodyPr>
          <a:lstStyle/>
          <a:p>
            <a:pPr algn="ctr"/>
            <a:r>
              <a:rPr lang="en-US" sz="2640" i="1">
                <a:solidFill>
                  <a:srgbClr val="0070C0"/>
                </a:solidFill>
                <a:latin typeface="Abadi Extra Light" panose="020B0204020104020204" pitchFamily="34" charset="0"/>
              </a:rPr>
              <a:t>I didn’t like his suit…</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2149172" y="3045582"/>
            <a:ext cx="609191" cy="6091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pic>
        <p:nvPicPr>
          <p:cNvPr id="4098" name="Picture 2" descr="What is the halo and horn effect and how does it influence hiring?">
            <a:extLst>
              <a:ext uri="{FF2B5EF4-FFF2-40B4-BE49-F238E27FC236}">
                <a16:creationId xmlns:a16="http://schemas.microsoft.com/office/drawing/2014/main" id="{A7F2405A-2DDA-444B-B284-2AA45EAF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40" y="2521159"/>
            <a:ext cx="5323006" cy="33115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D45F63E-923C-4C20-91BD-11FCB033F208}"/>
              </a:ext>
            </a:extLst>
          </p:cNvPr>
          <p:cNvSpPr/>
          <p:nvPr/>
        </p:nvSpPr>
        <p:spPr>
          <a:xfrm>
            <a:off x="1349946" y="5583459"/>
            <a:ext cx="5029200" cy="184666"/>
          </a:xfrm>
          <a:prstGeom prst="rect">
            <a:avLst/>
          </a:prstGeom>
        </p:spPr>
        <p:txBody>
          <a:bodyPr>
            <a:spAutoFit/>
          </a:bodyPr>
          <a:lstStyle/>
          <a:p>
            <a:r>
              <a:rPr lang="en-US" sz="600">
                <a:solidFill>
                  <a:schemeClr val="bg1">
                    <a:lumMod val="75000"/>
                  </a:schemeClr>
                </a:solidFill>
                <a:hlinkClick r:id="rId4">
                  <a:extLst>
                    <a:ext uri="{A12FA001-AC4F-418D-AE19-62706E023703}">
                      <ahyp:hlinkClr xmlns:ahyp="http://schemas.microsoft.com/office/drawing/2018/hyperlinkcolor" val="tx"/>
                    </a:ext>
                  </a:extLst>
                </a:hlinkClick>
              </a:rPr>
              <a:t>https://assets-global.website-files.com/5b1e83cea247157206d50024/602266570f9e2b4c96a97401_Screenshot%202021-02-09%20at%2010.04.35.png</a:t>
            </a:r>
            <a:r>
              <a:rPr lang="en-US" sz="600">
                <a:solidFill>
                  <a:schemeClr val="bg1">
                    <a:lumMod val="75000"/>
                  </a:schemeClr>
                </a:solidFill>
              </a:rPr>
              <a:t> </a:t>
            </a:r>
          </a:p>
        </p:txBody>
      </p:sp>
    </p:spTree>
    <p:extLst>
      <p:ext uri="{BB962C8B-B14F-4D97-AF65-F5344CB8AC3E}">
        <p14:creationId xmlns:p14="http://schemas.microsoft.com/office/powerpoint/2010/main" val="1829122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B05B9-9D8A-4EB1-8387-DD4FDAED21E2}"/>
              </a:ext>
            </a:extLst>
          </p:cNvPr>
          <p:cNvSpPr/>
          <p:nvPr/>
        </p:nvSpPr>
        <p:spPr>
          <a:xfrm>
            <a:off x="2476500" y="2870200"/>
            <a:ext cx="5308600"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Advocacy</a:t>
            </a:r>
          </a:p>
        </p:txBody>
      </p:sp>
    </p:spTree>
    <p:extLst>
      <p:ext uri="{BB962C8B-B14F-4D97-AF65-F5344CB8AC3E}">
        <p14:creationId xmlns:p14="http://schemas.microsoft.com/office/powerpoint/2010/main" val="3725335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8" name="Google Shape;124;p16">
            <a:extLst>
              <a:ext uri="{FF2B5EF4-FFF2-40B4-BE49-F238E27FC236}">
                <a16:creationId xmlns:a16="http://schemas.microsoft.com/office/drawing/2014/main" id="{EF5C047C-5999-4B00-B27F-BDB030AB31AB}"/>
              </a:ext>
            </a:extLst>
          </p:cNvPr>
          <p:cNvSpPr txBox="1">
            <a:spLocks/>
          </p:cNvSpPr>
          <p:nvPr/>
        </p:nvSpPr>
        <p:spPr>
          <a:xfrm>
            <a:off x="691515" y="515938"/>
            <a:ext cx="6817197" cy="1008061"/>
          </a:xfrm>
          <a:prstGeom prst="rect">
            <a:avLst/>
          </a:prstGeom>
        </p:spPr>
        <p:txBody>
          <a:bodyPr spcFirstLastPara="1" vert="horz" lIns="100568" tIns="50270" rIns="100568" bIns="50270" rtlCol="0"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Mitigation of Implicit Bias</a:t>
            </a:r>
          </a:p>
        </p:txBody>
      </p:sp>
      <p:sp>
        <p:nvSpPr>
          <p:cNvPr id="11" name="Rectangle 10">
            <a:extLst>
              <a:ext uri="{FF2B5EF4-FFF2-40B4-BE49-F238E27FC236}">
                <a16:creationId xmlns:a16="http://schemas.microsoft.com/office/drawing/2014/main" id="{16F8B7C9-3C01-49B4-962B-8A6E865873CD}"/>
              </a:ext>
            </a:extLst>
          </p:cNvPr>
          <p:cNvSpPr/>
          <p:nvPr/>
        </p:nvSpPr>
        <p:spPr>
          <a:xfrm>
            <a:off x="4094909" y="2154338"/>
            <a:ext cx="1476686"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Riddle:</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2149172" y="3045582"/>
            <a:ext cx="609191" cy="6091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sp>
        <p:nvSpPr>
          <p:cNvPr id="3" name="Rectangle 2">
            <a:extLst>
              <a:ext uri="{FF2B5EF4-FFF2-40B4-BE49-F238E27FC236}">
                <a16:creationId xmlns:a16="http://schemas.microsoft.com/office/drawing/2014/main" id="{701C9C1A-DEAE-4782-B5D7-039A2468DBDD}"/>
              </a:ext>
            </a:extLst>
          </p:cNvPr>
          <p:cNvSpPr/>
          <p:nvPr/>
        </p:nvSpPr>
        <p:spPr>
          <a:xfrm>
            <a:off x="1002906" y="3045583"/>
            <a:ext cx="8052589" cy="3884140"/>
          </a:xfrm>
          <a:prstGeom prst="rect">
            <a:avLst/>
          </a:prstGeom>
        </p:spPr>
        <p:txBody>
          <a:bodyPr wrap="square">
            <a:spAutoFit/>
          </a:bodyPr>
          <a:lstStyle/>
          <a:p>
            <a:r>
              <a:rPr lang="en-US" sz="3520">
                <a:solidFill>
                  <a:srgbClr val="212121"/>
                </a:solidFill>
                <a:latin typeface="Abadi Extra Light" panose="020B0204020104020204" pitchFamily="34" charset="0"/>
              </a:rPr>
              <a:t>A father and son get in a car crash and are rushed to the hospital. The father dies. The boy is taken to the operating room and the surgeon says, “I can’t operate on this boy, because he’s my son.”</a:t>
            </a:r>
          </a:p>
          <a:p>
            <a:endParaRPr lang="en-US" sz="3520">
              <a:solidFill>
                <a:srgbClr val="212121"/>
              </a:solidFill>
              <a:latin typeface="Abadi Extra Light" panose="020B0204020104020204" pitchFamily="34" charset="0"/>
            </a:endParaRPr>
          </a:p>
          <a:p>
            <a:pPr algn="ctr"/>
            <a:r>
              <a:rPr lang="en-US" sz="3520">
                <a:solidFill>
                  <a:srgbClr val="212121"/>
                </a:solidFill>
                <a:latin typeface="Abadi Extra Light" panose="020B0204020104020204" pitchFamily="34" charset="0"/>
              </a:rPr>
              <a:t>How is this possible?</a:t>
            </a:r>
          </a:p>
        </p:txBody>
      </p:sp>
    </p:spTree>
    <p:extLst>
      <p:ext uri="{BB962C8B-B14F-4D97-AF65-F5344CB8AC3E}">
        <p14:creationId xmlns:p14="http://schemas.microsoft.com/office/powerpoint/2010/main" val="990450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1" name="Rectangle 10">
            <a:extLst>
              <a:ext uri="{FF2B5EF4-FFF2-40B4-BE49-F238E27FC236}">
                <a16:creationId xmlns:a16="http://schemas.microsoft.com/office/drawing/2014/main" id="{16F8B7C9-3C01-49B4-962B-8A6E865873CD}"/>
              </a:ext>
            </a:extLst>
          </p:cNvPr>
          <p:cNvSpPr/>
          <p:nvPr/>
        </p:nvSpPr>
        <p:spPr>
          <a:xfrm>
            <a:off x="4094909" y="2154338"/>
            <a:ext cx="1476686" cy="701731"/>
          </a:xfrm>
          <a:prstGeom prst="rect">
            <a:avLst/>
          </a:prstGeom>
          <a:ln/>
        </p:spPr>
        <p:style>
          <a:lnRef idx="1">
            <a:schemeClr val="accent6"/>
          </a:lnRef>
          <a:fillRef idx="3">
            <a:schemeClr val="accent6"/>
          </a:fillRef>
          <a:effectRef idx="2">
            <a:schemeClr val="accent6"/>
          </a:effectRef>
          <a:fontRef idx="minor">
            <a:schemeClr val="lt1"/>
          </a:fontRef>
        </p:style>
        <p:txBody>
          <a:bodyPr wrap="none">
            <a:spAutoFit/>
          </a:bodyPr>
          <a:lstStyle/>
          <a:p>
            <a:pPr lvl="0" algn="ctr"/>
            <a:r>
              <a:rPr lang="en-US" sz="3960" b="1">
                <a:latin typeface="Abadi Extra Light" panose="020B0204020104020204" pitchFamily="34" charset="0"/>
                <a:ea typeface="Calibri"/>
                <a:cs typeface="Calibri"/>
                <a:sym typeface="Calibri"/>
              </a:rPr>
              <a:t>Riddle:</a:t>
            </a:r>
          </a:p>
        </p:txBody>
      </p:sp>
      <p:sp>
        <p:nvSpPr>
          <p:cNvPr id="2" name="AutoShape 4" descr="Examples of confirmation bias">
            <a:extLst>
              <a:ext uri="{FF2B5EF4-FFF2-40B4-BE49-F238E27FC236}">
                <a16:creationId xmlns:a16="http://schemas.microsoft.com/office/drawing/2014/main" id="{127A9B56-7AE1-41CD-81C2-AC5D436B65FE}"/>
              </a:ext>
            </a:extLst>
          </p:cNvPr>
          <p:cNvSpPr>
            <a:spLocks noChangeAspect="1" noChangeArrowheads="1"/>
          </p:cNvSpPr>
          <p:nvPr/>
        </p:nvSpPr>
        <p:spPr bwMode="auto">
          <a:xfrm>
            <a:off x="2149172" y="3045582"/>
            <a:ext cx="609191" cy="6091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latin typeface="Abadi Extra Light" panose="020B0204020104020204" pitchFamily="34" charset="0"/>
            </a:endParaRPr>
          </a:p>
        </p:txBody>
      </p:sp>
      <p:sp>
        <p:nvSpPr>
          <p:cNvPr id="3" name="Rectangle 2">
            <a:extLst>
              <a:ext uri="{FF2B5EF4-FFF2-40B4-BE49-F238E27FC236}">
                <a16:creationId xmlns:a16="http://schemas.microsoft.com/office/drawing/2014/main" id="{701C9C1A-DEAE-4782-B5D7-039A2468DBDD}"/>
              </a:ext>
            </a:extLst>
          </p:cNvPr>
          <p:cNvSpPr/>
          <p:nvPr/>
        </p:nvSpPr>
        <p:spPr>
          <a:xfrm>
            <a:off x="1002906" y="3045583"/>
            <a:ext cx="8052589" cy="3884140"/>
          </a:xfrm>
          <a:prstGeom prst="rect">
            <a:avLst/>
          </a:prstGeom>
        </p:spPr>
        <p:txBody>
          <a:bodyPr wrap="square">
            <a:spAutoFit/>
          </a:bodyPr>
          <a:lstStyle/>
          <a:p>
            <a:r>
              <a:rPr lang="en-US" sz="3520">
                <a:solidFill>
                  <a:srgbClr val="212121"/>
                </a:solidFill>
                <a:latin typeface="Abadi Extra Light" panose="020B0204020104020204" pitchFamily="34" charset="0"/>
              </a:rPr>
              <a:t>A father and son get in a car crash and are rushed to the hospital. The father dies. The boy is taken to the operating room and the surgeon says, “I can’t operate on this boy, because he’s my son.”</a:t>
            </a:r>
          </a:p>
          <a:p>
            <a:endParaRPr lang="en-US" sz="3520">
              <a:solidFill>
                <a:srgbClr val="212121"/>
              </a:solidFill>
              <a:latin typeface="Abadi Extra Light" panose="020B0204020104020204" pitchFamily="34" charset="0"/>
            </a:endParaRPr>
          </a:p>
          <a:p>
            <a:r>
              <a:rPr lang="en-US" sz="3520">
                <a:solidFill>
                  <a:srgbClr val="212121"/>
                </a:solidFill>
                <a:latin typeface="Abadi Extra Light" panose="020B0204020104020204" pitchFamily="34" charset="0"/>
              </a:rPr>
              <a:t>How is this possible?</a:t>
            </a:r>
          </a:p>
        </p:txBody>
      </p:sp>
      <p:sp>
        <p:nvSpPr>
          <p:cNvPr id="4" name="Rectangle 3">
            <a:extLst>
              <a:ext uri="{FF2B5EF4-FFF2-40B4-BE49-F238E27FC236}">
                <a16:creationId xmlns:a16="http://schemas.microsoft.com/office/drawing/2014/main" id="{DA0BA7B9-88AB-455D-8FC1-0AA290A65A86}"/>
              </a:ext>
            </a:extLst>
          </p:cNvPr>
          <p:cNvSpPr/>
          <p:nvPr/>
        </p:nvSpPr>
        <p:spPr>
          <a:xfrm>
            <a:off x="5029200" y="5390548"/>
            <a:ext cx="4467726" cy="218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badi Extra Light" panose="020B0204020104020204" pitchFamily="34" charset="0"/>
              </a:rPr>
              <a:t>40-75% of people can’t solve this riddle because they’re unable to imagine the surgeon is a woman. The surgeon is the boy’s mother.</a:t>
            </a:r>
          </a:p>
        </p:txBody>
      </p:sp>
      <p:sp>
        <p:nvSpPr>
          <p:cNvPr id="7" name="Google Shape;124;p16">
            <a:extLst>
              <a:ext uri="{FF2B5EF4-FFF2-40B4-BE49-F238E27FC236}">
                <a16:creationId xmlns:a16="http://schemas.microsoft.com/office/drawing/2014/main" id="{67CE95C4-9B96-4F74-B3F4-023F4DA28D29}"/>
              </a:ext>
            </a:extLst>
          </p:cNvPr>
          <p:cNvSpPr txBox="1">
            <a:spLocks/>
          </p:cNvSpPr>
          <p:nvPr/>
        </p:nvSpPr>
        <p:spPr>
          <a:xfrm>
            <a:off x="691515" y="515938"/>
            <a:ext cx="6817197" cy="1008061"/>
          </a:xfrm>
          <a:prstGeom prst="rect">
            <a:avLst/>
          </a:prstGeom>
        </p:spPr>
        <p:txBody>
          <a:bodyPr spcFirstLastPara="1" vert="horz" lIns="100568" tIns="50270" rIns="100568" bIns="50270" rtlCol="0"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Mitigation of Implicit Bias</a:t>
            </a:r>
          </a:p>
        </p:txBody>
      </p:sp>
    </p:spTree>
    <p:extLst>
      <p:ext uri="{BB962C8B-B14F-4D97-AF65-F5344CB8AC3E}">
        <p14:creationId xmlns:p14="http://schemas.microsoft.com/office/powerpoint/2010/main" val="1045167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2666C5-16F5-4CE6-805A-FD463A35E9CC}"/>
              </a:ext>
            </a:extLst>
          </p:cNvPr>
          <p:cNvSpPr/>
          <p:nvPr/>
        </p:nvSpPr>
        <p:spPr>
          <a:xfrm>
            <a:off x="829477" y="1916115"/>
            <a:ext cx="4337689" cy="9095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ysClr val="windowText" lastClr="000000"/>
                </a:solidFill>
                <a:latin typeface="Abadi Extra Light" panose="020B0204020104020204" pitchFamily="34" charset="0"/>
              </a:rPr>
              <a:t>Acknowledge</a:t>
            </a:r>
          </a:p>
        </p:txBody>
      </p:sp>
      <p:sp>
        <p:nvSpPr>
          <p:cNvPr id="5" name="Rectangle 4">
            <a:extLst>
              <a:ext uri="{FF2B5EF4-FFF2-40B4-BE49-F238E27FC236}">
                <a16:creationId xmlns:a16="http://schemas.microsoft.com/office/drawing/2014/main" id="{517BA82D-18E1-47E0-8EE6-32337D3EB9FE}"/>
              </a:ext>
            </a:extLst>
          </p:cNvPr>
          <p:cNvSpPr/>
          <p:nvPr/>
        </p:nvSpPr>
        <p:spPr>
          <a:xfrm>
            <a:off x="3384226" y="3431446"/>
            <a:ext cx="4337689" cy="9095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ysClr val="windowText" lastClr="000000"/>
                </a:solidFill>
                <a:latin typeface="Abadi Extra Light" panose="020B0204020104020204" pitchFamily="34" charset="0"/>
              </a:rPr>
              <a:t>Address</a:t>
            </a:r>
          </a:p>
        </p:txBody>
      </p:sp>
      <p:sp>
        <p:nvSpPr>
          <p:cNvPr id="6" name="Rectangle 5">
            <a:extLst>
              <a:ext uri="{FF2B5EF4-FFF2-40B4-BE49-F238E27FC236}">
                <a16:creationId xmlns:a16="http://schemas.microsoft.com/office/drawing/2014/main" id="{304BC79F-1E6D-40C4-857E-CD01FA947D2B}"/>
              </a:ext>
            </a:extLst>
          </p:cNvPr>
          <p:cNvSpPr/>
          <p:nvPr/>
        </p:nvSpPr>
        <p:spPr>
          <a:xfrm>
            <a:off x="5167166" y="5101839"/>
            <a:ext cx="4337689" cy="9095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ysClr val="windowText" lastClr="000000"/>
                </a:solidFill>
                <a:latin typeface="Abadi Extra Light" panose="020B0204020104020204" pitchFamily="34" charset="0"/>
              </a:rPr>
              <a:t>Advocate</a:t>
            </a:r>
          </a:p>
        </p:txBody>
      </p:sp>
      <p:sp>
        <p:nvSpPr>
          <p:cNvPr id="8" name="Google Shape;124;p16">
            <a:extLst>
              <a:ext uri="{FF2B5EF4-FFF2-40B4-BE49-F238E27FC236}">
                <a16:creationId xmlns:a16="http://schemas.microsoft.com/office/drawing/2014/main" id="{D396E518-6D63-468C-B86B-2360E1C4436D}"/>
              </a:ext>
            </a:extLst>
          </p:cNvPr>
          <p:cNvSpPr txBox="1">
            <a:spLocks/>
          </p:cNvSpPr>
          <p:nvPr/>
        </p:nvSpPr>
        <p:spPr>
          <a:xfrm>
            <a:off x="691515" y="515938"/>
            <a:ext cx="6817197" cy="1008061"/>
          </a:xfrm>
          <a:prstGeom prst="rect">
            <a:avLst/>
          </a:prstGeom>
        </p:spPr>
        <p:txBody>
          <a:bodyPr spcFirstLastPara="1" vert="horz" lIns="100568" tIns="50270" rIns="100568" bIns="50270" rtlCol="0"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sz="5280">
                <a:latin typeface="Abadi Extra Light" panose="020B0204020104020204" pitchFamily="34" charset="0"/>
                <a:ea typeface="Georgia"/>
                <a:cs typeface="Arial" panose="020B0604020202020204" pitchFamily="34" charset="0"/>
                <a:sym typeface="Georgia"/>
              </a:rPr>
              <a:t>Mitigation of Implicit Bias</a:t>
            </a:r>
          </a:p>
        </p:txBody>
      </p:sp>
    </p:spTree>
    <p:extLst>
      <p:ext uri="{BB962C8B-B14F-4D97-AF65-F5344CB8AC3E}">
        <p14:creationId xmlns:p14="http://schemas.microsoft.com/office/powerpoint/2010/main" val="540072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a:xfrm>
            <a:off x="691514" y="413810"/>
            <a:ext cx="9107805" cy="1502305"/>
          </a:xfrm>
        </p:spPr>
        <p:txBody>
          <a:bodyPr/>
          <a:lstStyle/>
          <a:p>
            <a:r>
              <a:rPr lang="en-US">
                <a:latin typeface="Abadi Extra Light" panose="020B0204020104020204" pitchFamily="34" charset="0"/>
              </a:rPr>
              <a:t>Mitigating Bias: Acknowledgement</a:t>
            </a:r>
          </a:p>
        </p:txBody>
      </p:sp>
      <p:pic>
        <p:nvPicPr>
          <p:cNvPr id="3" name="Picture 2">
            <a:extLst>
              <a:ext uri="{FF2B5EF4-FFF2-40B4-BE49-F238E27FC236}">
                <a16:creationId xmlns:a16="http://schemas.microsoft.com/office/drawing/2014/main" id="{14FDA2F3-C6B2-48C8-AA92-EABED8D5F52F}"/>
              </a:ext>
            </a:extLst>
          </p:cNvPr>
          <p:cNvPicPr>
            <a:picLocks noChangeAspect="1"/>
          </p:cNvPicPr>
          <p:nvPr/>
        </p:nvPicPr>
        <p:blipFill rotWithShape="1">
          <a:blip r:embed="rId3"/>
          <a:srcRect l="6876" t="4478" r="13939" b="14175"/>
          <a:stretch/>
        </p:blipFill>
        <p:spPr>
          <a:xfrm>
            <a:off x="226239" y="2445953"/>
            <a:ext cx="4909987" cy="2837247"/>
          </a:xfrm>
          <a:prstGeom prst="rect">
            <a:avLst/>
          </a:prstGeom>
        </p:spPr>
      </p:pic>
      <p:sp>
        <p:nvSpPr>
          <p:cNvPr id="7" name="Rectangle 6">
            <a:extLst>
              <a:ext uri="{FF2B5EF4-FFF2-40B4-BE49-F238E27FC236}">
                <a16:creationId xmlns:a16="http://schemas.microsoft.com/office/drawing/2014/main" id="{26EEEF08-5767-4F7E-8A1E-2AB882E4B8CD}"/>
              </a:ext>
            </a:extLst>
          </p:cNvPr>
          <p:cNvSpPr/>
          <p:nvPr/>
        </p:nvSpPr>
        <p:spPr>
          <a:xfrm>
            <a:off x="691512" y="6607438"/>
            <a:ext cx="8675373" cy="9095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a:solidFill>
                  <a:schemeClr val="bg1"/>
                </a:solidFill>
              </a:rPr>
              <a:t>Acknowledge areas in which you are biased.</a:t>
            </a:r>
          </a:p>
        </p:txBody>
      </p:sp>
      <p:sp>
        <p:nvSpPr>
          <p:cNvPr id="8" name="Rectangle 7">
            <a:extLst>
              <a:ext uri="{FF2B5EF4-FFF2-40B4-BE49-F238E27FC236}">
                <a16:creationId xmlns:a16="http://schemas.microsoft.com/office/drawing/2014/main" id="{C01622E1-5ABE-4C44-97A6-EA6AE5F9DDD1}"/>
              </a:ext>
            </a:extLst>
          </p:cNvPr>
          <p:cNvSpPr/>
          <p:nvPr/>
        </p:nvSpPr>
        <p:spPr>
          <a:xfrm>
            <a:off x="691512" y="5911744"/>
            <a:ext cx="8675373" cy="523220"/>
          </a:xfrm>
          <a:prstGeom prst="rect">
            <a:avLst/>
          </a:prstGeom>
        </p:spPr>
        <p:txBody>
          <a:bodyPr wrap="square">
            <a:spAutoFit/>
          </a:bodyPr>
          <a:lstStyle/>
          <a:p>
            <a:pPr algn="ctr"/>
            <a:r>
              <a:rPr lang="en-US" sz="2800">
                <a:hlinkClick r:id="rId4"/>
              </a:rPr>
              <a:t>https://implicit.harvard.edu/implicit/takeatest.html</a:t>
            </a:r>
            <a:r>
              <a:rPr lang="en-US" sz="2800"/>
              <a:t> </a:t>
            </a:r>
          </a:p>
        </p:txBody>
      </p:sp>
      <p:pic>
        <p:nvPicPr>
          <p:cNvPr id="9" name="Content Placeholder 5" descr="Screen Shot 2015-08-16 at 11.14.34 PM.png">
            <a:extLst>
              <a:ext uri="{FF2B5EF4-FFF2-40B4-BE49-F238E27FC236}">
                <a16:creationId xmlns:a16="http://schemas.microsoft.com/office/drawing/2014/main" id="{A0AC7907-765E-48AA-8960-22597856E667}"/>
              </a:ext>
            </a:extLst>
          </p:cNvPr>
          <p:cNvPicPr/>
          <p:nvPr/>
        </p:nvPicPr>
        <p:blipFill>
          <a:blip r:embed="rId5"/>
          <a:srcRect t="-10245" b="-10245"/>
          <a:stretch>
            <a:fillRect/>
          </a:stretch>
        </p:blipFill>
        <p:spPr bwMode="auto">
          <a:xfrm>
            <a:off x="5515429" y="2310517"/>
            <a:ext cx="4120470" cy="3151366"/>
          </a:xfrm>
          <a:prstGeom prst="rect">
            <a:avLst/>
          </a:prstGeom>
          <a:noFill/>
          <a:ln>
            <a:noFill/>
          </a:ln>
          <a:effectLst/>
        </p:spPr>
      </p:pic>
    </p:spTree>
    <p:extLst>
      <p:ext uri="{BB962C8B-B14F-4D97-AF65-F5344CB8AC3E}">
        <p14:creationId xmlns:p14="http://schemas.microsoft.com/office/powerpoint/2010/main" val="1254457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a:xfrm>
            <a:off x="691514" y="413810"/>
            <a:ext cx="9107805" cy="1502305"/>
          </a:xfrm>
        </p:spPr>
        <p:txBody>
          <a:bodyPr/>
          <a:lstStyle/>
          <a:p>
            <a:r>
              <a:rPr lang="en-US">
                <a:latin typeface="Abadi Extra Light" panose="020B0204020104020204" pitchFamily="34" charset="0"/>
              </a:rPr>
              <a:t>Mitigating Bias: Acknowledgement</a:t>
            </a:r>
          </a:p>
        </p:txBody>
      </p:sp>
      <p:sp>
        <p:nvSpPr>
          <p:cNvPr id="7" name="Rectangle 6">
            <a:extLst>
              <a:ext uri="{FF2B5EF4-FFF2-40B4-BE49-F238E27FC236}">
                <a16:creationId xmlns:a16="http://schemas.microsoft.com/office/drawing/2014/main" id="{26EEEF08-5767-4F7E-8A1E-2AB882E4B8CD}"/>
              </a:ext>
            </a:extLst>
          </p:cNvPr>
          <p:cNvSpPr/>
          <p:nvPr/>
        </p:nvSpPr>
        <p:spPr>
          <a:xfrm>
            <a:off x="740088" y="2846458"/>
            <a:ext cx="8675373" cy="909508"/>
          </a:xfrm>
          <a:prstGeom prst="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tx1"/>
                </a:solidFill>
                <a:latin typeface="Abadi Extra Light" panose="020B0204020104020204" pitchFamily="34" charset="0"/>
              </a:rPr>
              <a:t>Dismissing your belief as a part of your history or culture.</a:t>
            </a:r>
          </a:p>
        </p:txBody>
      </p:sp>
      <p:sp>
        <p:nvSpPr>
          <p:cNvPr id="5" name="Rectangle 4">
            <a:extLst>
              <a:ext uri="{FF2B5EF4-FFF2-40B4-BE49-F238E27FC236}">
                <a16:creationId xmlns:a16="http://schemas.microsoft.com/office/drawing/2014/main" id="{E0E1CC04-42B1-4133-A362-8F0C730E1D4E}"/>
              </a:ext>
            </a:extLst>
          </p:cNvPr>
          <p:cNvSpPr/>
          <p:nvPr/>
        </p:nvSpPr>
        <p:spPr>
          <a:xfrm>
            <a:off x="2366011" y="1737371"/>
            <a:ext cx="5326377" cy="909508"/>
          </a:xfrm>
          <a:prstGeom prst="rect">
            <a:avLst/>
          </a:prstGeom>
          <a:no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ysClr val="windowText" lastClr="000000"/>
                </a:solidFill>
                <a:latin typeface="Abadi Extra Light" panose="020B0204020104020204" pitchFamily="34" charset="0"/>
              </a:rPr>
              <a:t>Acknowledgement Pitfalls:</a:t>
            </a:r>
          </a:p>
        </p:txBody>
      </p:sp>
      <p:sp>
        <p:nvSpPr>
          <p:cNvPr id="6" name="Rectangle 5">
            <a:extLst>
              <a:ext uri="{FF2B5EF4-FFF2-40B4-BE49-F238E27FC236}">
                <a16:creationId xmlns:a16="http://schemas.microsoft.com/office/drawing/2014/main" id="{810D4250-87A7-4173-94DC-E8D3FC66B1F7}"/>
              </a:ext>
            </a:extLst>
          </p:cNvPr>
          <p:cNvSpPr/>
          <p:nvPr/>
        </p:nvSpPr>
        <p:spPr>
          <a:xfrm>
            <a:off x="740088" y="4016435"/>
            <a:ext cx="8675373" cy="909508"/>
          </a:xfrm>
          <a:prstGeom prst="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tx1"/>
                </a:solidFill>
                <a:latin typeface="Abadi Extra Light" panose="020B0204020104020204" pitchFamily="34" charset="0"/>
              </a:rPr>
              <a:t>‘I don’t see color’. This erases what may be important to that person and reflects your privilege.</a:t>
            </a:r>
          </a:p>
        </p:txBody>
      </p:sp>
      <p:sp>
        <p:nvSpPr>
          <p:cNvPr id="9" name="Rectangle 8">
            <a:extLst>
              <a:ext uri="{FF2B5EF4-FFF2-40B4-BE49-F238E27FC236}">
                <a16:creationId xmlns:a16="http://schemas.microsoft.com/office/drawing/2014/main" id="{A0C5F9ED-66DB-4D03-A9D4-AA2C439EDFF6}"/>
              </a:ext>
            </a:extLst>
          </p:cNvPr>
          <p:cNvSpPr/>
          <p:nvPr/>
        </p:nvSpPr>
        <p:spPr>
          <a:xfrm>
            <a:off x="740088" y="6449082"/>
            <a:ext cx="8675373" cy="9095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a:solidFill>
                  <a:schemeClr val="bg1"/>
                </a:solidFill>
                <a:latin typeface="Abadi Extra Light" panose="020B0204020104020204" pitchFamily="34" charset="0"/>
              </a:rPr>
              <a:t>Acknowledge your belief and examine how it influences your behavior.</a:t>
            </a:r>
          </a:p>
        </p:txBody>
      </p:sp>
      <p:sp>
        <p:nvSpPr>
          <p:cNvPr id="10" name="Rectangle 9">
            <a:extLst>
              <a:ext uri="{FF2B5EF4-FFF2-40B4-BE49-F238E27FC236}">
                <a16:creationId xmlns:a16="http://schemas.microsoft.com/office/drawing/2014/main" id="{B906EAF6-A0D5-4981-9FA2-38462AEBE1F2}"/>
              </a:ext>
            </a:extLst>
          </p:cNvPr>
          <p:cNvSpPr/>
          <p:nvPr/>
        </p:nvSpPr>
        <p:spPr>
          <a:xfrm>
            <a:off x="740088" y="5125521"/>
            <a:ext cx="8675373" cy="909508"/>
          </a:xfrm>
          <a:prstGeom prst="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a:solidFill>
                  <a:schemeClr val="tx1"/>
                </a:solidFill>
                <a:latin typeface="Abadi Extra Light" panose="020B0204020104020204" pitchFamily="34" charset="0"/>
              </a:rPr>
              <a:t>Retreating to comfort and away from uncomfortable feelings and emotions.</a:t>
            </a:r>
          </a:p>
        </p:txBody>
      </p:sp>
    </p:spTree>
    <p:extLst>
      <p:ext uri="{BB962C8B-B14F-4D97-AF65-F5344CB8AC3E}">
        <p14:creationId xmlns:p14="http://schemas.microsoft.com/office/powerpoint/2010/main" val="3698143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a:xfrm>
            <a:off x="691514" y="413810"/>
            <a:ext cx="9107805" cy="1502305"/>
          </a:xfrm>
        </p:spPr>
        <p:txBody>
          <a:bodyPr/>
          <a:lstStyle/>
          <a:p>
            <a:r>
              <a:rPr lang="en-US">
                <a:latin typeface="Abadi Extra Light" panose="020B0204020104020204" pitchFamily="34" charset="0"/>
              </a:rPr>
              <a:t>Mitigating: Address it Head On</a:t>
            </a:r>
          </a:p>
        </p:txBody>
      </p:sp>
      <p:graphicFrame>
        <p:nvGraphicFramePr>
          <p:cNvPr id="4" name="Table 3">
            <a:extLst>
              <a:ext uri="{FF2B5EF4-FFF2-40B4-BE49-F238E27FC236}">
                <a16:creationId xmlns:a16="http://schemas.microsoft.com/office/drawing/2014/main" id="{8B4506A7-A1FF-4A34-A155-444B0505FB60}"/>
              </a:ext>
            </a:extLst>
          </p:cNvPr>
          <p:cNvGraphicFramePr>
            <a:graphicFrameLocks noGrp="1"/>
          </p:cNvGraphicFramePr>
          <p:nvPr/>
        </p:nvGraphicFramePr>
        <p:xfrm>
          <a:off x="786760" y="1916114"/>
          <a:ext cx="8829680" cy="4365501"/>
        </p:xfrm>
        <a:graphic>
          <a:graphicData uri="http://schemas.openxmlformats.org/drawingml/2006/table">
            <a:tbl>
              <a:tblPr firstRow="1" bandRow="1">
                <a:tableStyleId>{0E3FDE45-AF77-4B5C-9715-49D594BDF05E}</a:tableStyleId>
              </a:tblPr>
              <a:tblGrid>
                <a:gridCol w="4318640">
                  <a:extLst>
                    <a:ext uri="{9D8B030D-6E8A-4147-A177-3AD203B41FA5}">
                      <a16:colId xmlns:a16="http://schemas.microsoft.com/office/drawing/2014/main" val="646319732"/>
                    </a:ext>
                  </a:extLst>
                </a:gridCol>
                <a:gridCol w="4511040">
                  <a:extLst>
                    <a:ext uri="{9D8B030D-6E8A-4147-A177-3AD203B41FA5}">
                      <a16:colId xmlns:a16="http://schemas.microsoft.com/office/drawing/2014/main" val="3940060238"/>
                    </a:ext>
                  </a:extLst>
                </a:gridCol>
              </a:tblGrid>
              <a:tr h="967083">
                <a:tc>
                  <a:txBody>
                    <a:bodyPr/>
                    <a:lstStyle/>
                    <a:p>
                      <a:pPr algn="ctr"/>
                      <a:r>
                        <a:rPr lang="en-US" sz="2800" b="1">
                          <a:latin typeface="Abadi Extra Light" panose="020B0204020104020204" pitchFamily="34" charset="0"/>
                        </a:rPr>
                        <a:t>Use Evidence-Based Medicine</a:t>
                      </a:r>
                    </a:p>
                  </a:txBody>
                  <a:tcPr anchor="ctr">
                    <a:lnR w="12700" cap="flat" cmpd="sng" algn="ctr">
                      <a:solidFill>
                        <a:schemeClr val="tx1"/>
                      </a:solidFill>
                      <a:prstDash val="solid"/>
                      <a:round/>
                      <a:headEnd type="none" w="med" len="med"/>
                      <a:tailEnd type="none" w="med" len="med"/>
                    </a:lnR>
                  </a:tcPr>
                </a:tc>
                <a:tc>
                  <a:txBody>
                    <a:bodyPr/>
                    <a:lstStyle/>
                    <a:p>
                      <a:pPr algn="ctr"/>
                      <a:r>
                        <a:rPr lang="en-US" sz="2800" b="1">
                          <a:latin typeface="Abadi Extra Light" panose="020B0204020104020204" pitchFamily="34" charset="0"/>
                        </a:rPr>
                        <a:t>Preference vs. What’s ‘Right’</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50183160"/>
                  </a:ext>
                </a:extLst>
              </a:tr>
              <a:tr h="1132806">
                <a:tc>
                  <a:txBody>
                    <a:bodyPr/>
                    <a:lstStyle/>
                    <a:p>
                      <a:pPr algn="ctr"/>
                      <a:r>
                        <a:rPr lang="en-US" sz="2800" b="1">
                          <a:latin typeface="Abadi Extra Light" panose="020B0204020104020204" pitchFamily="34" charset="0"/>
                        </a:rPr>
                        <a:t>Use Interpreter Services</a:t>
                      </a:r>
                    </a:p>
                  </a:txBody>
                  <a:tcPr anchor="ctr">
                    <a:lnR w="12700" cap="flat" cmpd="sng" algn="ctr">
                      <a:solidFill>
                        <a:schemeClr val="tx1"/>
                      </a:solidFill>
                      <a:prstDash val="solid"/>
                      <a:round/>
                      <a:headEnd type="none" w="med" len="med"/>
                      <a:tailEnd type="none" w="med" len="med"/>
                    </a:lnR>
                  </a:tcPr>
                </a:tc>
                <a:tc>
                  <a:txBody>
                    <a:bodyPr/>
                    <a:lstStyle/>
                    <a:p>
                      <a:pPr algn="ctr"/>
                      <a:r>
                        <a:rPr lang="en-US" sz="2800" b="1">
                          <a:latin typeface="Abadi Extra Light" panose="020B0204020104020204" pitchFamily="34" charset="0"/>
                        </a:rPr>
                        <a:t>Acknowledge Difference</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54654081"/>
                  </a:ext>
                </a:extLst>
              </a:tr>
              <a:tr h="1132806">
                <a:tc>
                  <a:txBody>
                    <a:bodyPr/>
                    <a:lstStyle/>
                    <a:p>
                      <a:pPr algn="ctr"/>
                      <a:r>
                        <a:rPr lang="en-US" sz="2800" b="1">
                          <a:latin typeface="Abadi Extra Light" panose="020B0204020104020204" pitchFamily="34" charset="0"/>
                        </a:rPr>
                        <a:t>Be Open to Feedback</a:t>
                      </a:r>
                    </a:p>
                  </a:txBody>
                  <a:tcPr anchor="ctr">
                    <a:lnR w="12700" cap="flat" cmpd="sng" algn="ctr">
                      <a:solidFill>
                        <a:schemeClr val="tx1"/>
                      </a:solidFill>
                      <a:prstDash val="solid"/>
                      <a:round/>
                      <a:headEnd type="none" w="med" len="med"/>
                      <a:tailEnd type="none" w="med" len="med"/>
                    </a:lnR>
                  </a:tcPr>
                </a:tc>
                <a:tc>
                  <a:txBody>
                    <a:bodyPr/>
                    <a:lstStyle/>
                    <a:p>
                      <a:pPr algn="ctr"/>
                      <a:r>
                        <a:rPr lang="en-US" sz="2800" b="1">
                          <a:latin typeface="Abadi Extra Light" panose="020B0204020104020204" pitchFamily="34" charset="0"/>
                        </a:rPr>
                        <a:t>Acknowledge Discomfort</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93029974"/>
                  </a:ext>
                </a:extLst>
              </a:tr>
              <a:tr h="1132806">
                <a:tc>
                  <a:txBody>
                    <a:bodyPr/>
                    <a:lstStyle/>
                    <a:p>
                      <a:pPr algn="ctr"/>
                      <a:r>
                        <a:rPr lang="en-US" sz="2800" b="1">
                          <a:latin typeface="Abadi Extra Light" panose="020B0204020104020204" pitchFamily="34" charset="0"/>
                        </a:rPr>
                        <a:t>Rethink ‘Normal’ </a:t>
                      </a:r>
                    </a:p>
                  </a:txBody>
                  <a:tcPr anchor="ctr">
                    <a:lnR w="12700" cap="flat" cmpd="sng" algn="ctr">
                      <a:solidFill>
                        <a:schemeClr val="tx1"/>
                      </a:solidFill>
                      <a:prstDash val="solid"/>
                      <a:round/>
                      <a:headEnd type="none" w="med" len="med"/>
                      <a:tailEnd type="none" w="med" len="med"/>
                    </a:lnR>
                  </a:tcPr>
                </a:tc>
                <a:tc>
                  <a:txBody>
                    <a:bodyPr/>
                    <a:lstStyle/>
                    <a:p>
                      <a:pPr algn="ctr"/>
                      <a:r>
                        <a:rPr lang="en-US" sz="2800" b="1">
                          <a:latin typeface="Abadi Extra Light" panose="020B0204020104020204" pitchFamily="34" charset="0"/>
                        </a:rPr>
                        <a:t>Challenge your Stereotypes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33257477"/>
                  </a:ext>
                </a:extLst>
              </a:tr>
            </a:tbl>
          </a:graphicData>
        </a:graphic>
      </p:graphicFrame>
      <p:sp>
        <p:nvSpPr>
          <p:cNvPr id="3" name="Rectangle 2">
            <a:extLst>
              <a:ext uri="{FF2B5EF4-FFF2-40B4-BE49-F238E27FC236}">
                <a16:creationId xmlns:a16="http://schemas.microsoft.com/office/drawing/2014/main" id="{CB298F7D-1843-48C3-855A-D83DC5541338}"/>
              </a:ext>
            </a:extLst>
          </p:cNvPr>
          <p:cNvSpPr/>
          <p:nvPr/>
        </p:nvSpPr>
        <p:spPr>
          <a:xfrm>
            <a:off x="740088" y="6449082"/>
            <a:ext cx="8876352" cy="9095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a:solidFill>
                  <a:schemeClr val="bg1"/>
                </a:solidFill>
                <a:latin typeface="Abadi Extra Light" panose="020B0204020104020204" pitchFamily="34" charset="0"/>
              </a:rPr>
              <a:t>Directly confront and challenge your biases.</a:t>
            </a:r>
          </a:p>
        </p:txBody>
      </p:sp>
    </p:spTree>
    <p:extLst>
      <p:ext uri="{BB962C8B-B14F-4D97-AF65-F5344CB8AC3E}">
        <p14:creationId xmlns:p14="http://schemas.microsoft.com/office/powerpoint/2010/main" val="2951392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a:xfrm>
            <a:off x="691514" y="413810"/>
            <a:ext cx="9107805" cy="1502305"/>
          </a:xfrm>
        </p:spPr>
        <p:txBody>
          <a:bodyPr/>
          <a:lstStyle/>
          <a:p>
            <a:r>
              <a:rPr lang="en-US">
                <a:latin typeface="Abadi Extra Light" panose="020B0204020104020204" pitchFamily="34" charset="0"/>
              </a:rPr>
              <a:t>Unpacking Bias: Address (Examples)</a:t>
            </a:r>
          </a:p>
        </p:txBody>
      </p:sp>
      <p:sp>
        <p:nvSpPr>
          <p:cNvPr id="8" name="Rectangle 7">
            <a:extLst>
              <a:ext uri="{FF2B5EF4-FFF2-40B4-BE49-F238E27FC236}">
                <a16:creationId xmlns:a16="http://schemas.microsoft.com/office/drawing/2014/main" id="{1F886150-C1E6-46C0-9236-2294FB16813E}"/>
              </a:ext>
            </a:extLst>
          </p:cNvPr>
          <p:cNvSpPr/>
          <p:nvPr/>
        </p:nvSpPr>
        <p:spPr>
          <a:xfrm>
            <a:off x="691514" y="1895337"/>
            <a:ext cx="8917707" cy="5442475"/>
          </a:xfrm>
          <a:prstGeom prst="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latin typeface="Abadi Extra Light" panose="020B0204020104020204" pitchFamily="34" charset="0"/>
              </a:rPr>
              <a:t>Are there trends in the care gaps in your practice (</a:t>
            </a:r>
            <a:r>
              <a:rPr lang="en-US" sz="3200" b="1" err="1">
                <a:solidFill>
                  <a:schemeClr val="tx1"/>
                </a:solidFill>
                <a:latin typeface="Abadi Extra Light" panose="020B0204020104020204" pitchFamily="34" charset="0"/>
              </a:rPr>
              <a:t>eg</a:t>
            </a:r>
            <a:r>
              <a:rPr lang="en-US" sz="3200" b="1">
                <a:solidFill>
                  <a:schemeClr val="tx1"/>
                </a:solidFill>
                <a:latin typeface="Abadi Extra Light" panose="020B0204020104020204" pitchFamily="34" charset="0"/>
              </a:rPr>
              <a:t> – screening, testing, vaccination)?</a:t>
            </a:r>
          </a:p>
          <a:p>
            <a:pPr algn="ctr"/>
            <a:r>
              <a:rPr lang="en-US" sz="3200" b="1">
                <a:solidFill>
                  <a:schemeClr val="tx1"/>
                </a:solidFill>
                <a:latin typeface="Abadi Extra Light" panose="020B0204020104020204" pitchFamily="34" charset="0"/>
              </a:rPr>
              <a:t>Are there trends in patient access (</a:t>
            </a:r>
            <a:r>
              <a:rPr lang="en-US" sz="3200" b="1" err="1">
                <a:solidFill>
                  <a:schemeClr val="tx1"/>
                </a:solidFill>
                <a:latin typeface="Abadi Extra Light" panose="020B0204020104020204" pitchFamily="34" charset="0"/>
              </a:rPr>
              <a:t>eg</a:t>
            </a:r>
            <a:r>
              <a:rPr lang="en-US" sz="3200" b="1">
                <a:solidFill>
                  <a:schemeClr val="tx1"/>
                </a:solidFill>
                <a:latin typeface="Abadi Extra Light" panose="020B0204020104020204" pitchFamily="34" charset="0"/>
              </a:rPr>
              <a:t> -  ability to schedule appointments)?</a:t>
            </a:r>
          </a:p>
          <a:p>
            <a:pPr algn="ctr"/>
            <a:endParaRPr lang="en-US" sz="3200" b="1">
              <a:solidFill>
                <a:schemeClr val="tx1"/>
              </a:solidFill>
              <a:latin typeface="Abadi Extra Light" panose="020B0204020104020204" pitchFamily="34" charset="0"/>
            </a:endParaRPr>
          </a:p>
          <a:p>
            <a:pPr algn="ctr"/>
            <a:r>
              <a:rPr lang="en-US" sz="3200" b="1">
                <a:solidFill>
                  <a:schemeClr val="tx1"/>
                </a:solidFill>
                <a:latin typeface="Abadi Extra Light" panose="020B0204020104020204" pitchFamily="34" charset="0"/>
              </a:rPr>
              <a:t>How do you evaluate staff in your office?</a:t>
            </a:r>
          </a:p>
          <a:p>
            <a:pPr algn="ctr"/>
            <a:r>
              <a:rPr lang="en-US" sz="3200" b="1">
                <a:solidFill>
                  <a:schemeClr val="tx1"/>
                </a:solidFill>
                <a:latin typeface="Abadi Extra Light" panose="020B0204020104020204" pitchFamily="34" charset="0"/>
              </a:rPr>
              <a:t>How do you promote staff in your office?</a:t>
            </a:r>
          </a:p>
          <a:p>
            <a:pPr algn="ctr"/>
            <a:r>
              <a:rPr lang="en-US" sz="3200" b="1">
                <a:solidFill>
                  <a:schemeClr val="tx1"/>
                </a:solidFill>
                <a:latin typeface="Abadi Extra Light" panose="020B0204020104020204" pitchFamily="34" charset="0"/>
              </a:rPr>
              <a:t>How do you select candidates for interview?</a:t>
            </a:r>
          </a:p>
          <a:p>
            <a:pPr algn="ctr"/>
            <a:endParaRPr lang="en-US" sz="3200" b="1">
              <a:solidFill>
                <a:schemeClr val="tx1"/>
              </a:solidFill>
              <a:latin typeface="Abadi Extra Light" panose="020B0204020104020204" pitchFamily="34" charset="0"/>
            </a:endParaRPr>
          </a:p>
          <a:p>
            <a:pPr algn="ctr"/>
            <a:r>
              <a:rPr lang="en-US" sz="3200" b="1">
                <a:solidFill>
                  <a:schemeClr val="tx1"/>
                </a:solidFill>
                <a:latin typeface="Abadi Extra Light" panose="020B0204020104020204" pitchFamily="34" charset="0"/>
              </a:rPr>
              <a:t>Do you acknowledge the differences among your staff and coworkers?</a:t>
            </a:r>
          </a:p>
        </p:txBody>
      </p:sp>
    </p:spTree>
    <p:extLst>
      <p:ext uri="{BB962C8B-B14F-4D97-AF65-F5344CB8AC3E}">
        <p14:creationId xmlns:p14="http://schemas.microsoft.com/office/powerpoint/2010/main" val="194446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EA2811-7EB7-4422-AE90-382CD2241625}"/>
              </a:ext>
            </a:extLst>
          </p:cNvPr>
          <p:cNvSpPr>
            <a:spLocks noGrp="1"/>
          </p:cNvSpPr>
          <p:nvPr>
            <p:ph type="title"/>
          </p:nvPr>
        </p:nvSpPr>
        <p:spPr>
          <a:xfrm>
            <a:off x="691515" y="413810"/>
            <a:ext cx="8675370" cy="1502305"/>
          </a:xfrm>
        </p:spPr>
        <p:txBody>
          <a:bodyPr/>
          <a:lstStyle/>
          <a:p>
            <a:r>
              <a:rPr lang="en-US" dirty="0"/>
              <a:t>You define your medical school culture</a:t>
            </a:r>
          </a:p>
        </p:txBody>
      </p:sp>
      <p:sp>
        <p:nvSpPr>
          <p:cNvPr id="13" name="Rectangle 12">
            <a:extLst>
              <a:ext uri="{FF2B5EF4-FFF2-40B4-BE49-F238E27FC236}">
                <a16:creationId xmlns:a16="http://schemas.microsoft.com/office/drawing/2014/main" id="{BCF09424-3A1B-4BCA-9F7B-93E0C409B8B0}"/>
              </a:ext>
            </a:extLst>
          </p:cNvPr>
          <p:cNvSpPr/>
          <p:nvPr/>
        </p:nvSpPr>
        <p:spPr>
          <a:xfrm>
            <a:off x="4332483" y="3704728"/>
            <a:ext cx="5192516" cy="125691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sz="2800" b="1" dirty="0">
                <a:solidFill>
                  <a:schemeClr val="bg1"/>
                </a:solidFill>
              </a:rPr>
              <a:t>Can you recognize any biases that you have towards your colleagues?</a:t>
            </a:r>
          </a:p>
        </p:txBody>
      </p:sp>
      <p:sp>
        <p:nvSpPr>
          <p:cNvPr id="15" name="Rectangle 14">
            <a:extLst>
              <a:ext uri="{FF2B5EF4-FFF2-40B4-BE49-F238E27FC236}">
                <a16:creationId xmlns:a16="http://schemas.microsoft.com/office/drawing/2014/main" id="{A559B934-F59C-446B-BA5B-686C0A61FDB7}"/>
              </a:ext>
            </a:extLst>
          </p:cNvPr>
          <p:cNvSpPr/>
          <p:nvPr/>
        </p:nvSpPr>
        <p:spPr>
          <a:xfrm>
            <a:off x="4332484" y="2305881"/>
            <a:ext cx="5192516" cy="125691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sz="2800" b="1" dirty="0">
                <a:solidFill>
                  <a:schemeClr val="bg1"/>
                </a:solidFill>
              </a:rPr>
              <a:t>Where are your classmates from? Do they share the same resources as you?</a:t>
            </a:r>
          </a:p>
        </p:txBody>
      </p:sp>
      <p:pic>
        <p:nvPicPr>
          <p:cNvPr id="6" name="Picture 5">
            <a:extLst>
              <a:ext uri="{FF2B5EF4-FFF2-40B4-BE49-F238E27FC236}">
                <a16:creationId xmlns:a16="http://schemas.microsoft.com/office/drawing/2014/main" id="{673CC6C8-10E3-4949-AB12-CC02300C7B1D}"/>
              </a:ext>
            </a:extLst>
          </p:cNvPr>
          <p:cNvPicPr>
            <a:picLocks noChangeAspect="1"/>
          </p:cNvPicPr>
          <p:nvPr/>
        </p:nvPicPr>
        <p:blipFill rotWithShape="1">
          <a:blip r:embed="rId3"/>
          <a:srcRect l="35285" t="7682" r="33776" b="15024"/>
          <a:stretch/>
        </p:blipFill>
        <p:spPr>
          <a:xfrm>
            <a:off x="691514" y="2006587"/>
            <a:ext cx="3516561" cy="4584713"/>
          </a:xfrm>
          <a:prstGeom prst="roundRect">
            <a:avLst/>
          </a:prstGeom>
        </p:spPr>
      </p:pic>
      <p:sp>
        <p:nvSpPr>
          <p:cNvPr id="8" name="Rectangle 7">
            <a:extLst>
              <a:ext uri="{FF2B5EF4-FFF2-40B4-BE49-F238E27FC236}">
                <a16:creationId xmlns:a16="http://schemas.microsoft.com/office/drawing/2014/main" id="{2679712E-3357-4F74-BC5F-F0E557564D27}"/>
              </a:ext>
            </a:extLst>
          </p:cNvPr>
          <p:cNvSpPr/>
          <p:nvPr/>
        </p:nvSpPr>
        <p:spPr>
          <a:xfrm>
            <a:off x="4332483" y="5116649"/>
            <a:ext cx="5192516" cy="125691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sz="2800" b="1" dirty="0">
                <a:solidFill>
                  <a:schemeClr val="bg1"/>
                </a:solidFill>
              </a:rPr>
              <a:t>Can you recognize any biases that you have towards your instructors?</a:t>
            </a:r>
          </a:p>
        </p:txBody>
      </p:sp>
    </p:spTree>
    <p:extLst>
      <p:ext uri="{BB962C8B-B14F-4D97-AF65-F5344CB8AC3E}">
        <p14:creationId xmlns:p14="http://schemas.microsoft.com/office/powerpoint/2010/main" val="138893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365C-6CEF-4DD4-B4CC-934DD5514D03}"/>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t>Close your eyes…</a:t>
            </a:r>
            <a:endParaRPr lang="en-US" dirty="0"/>
          </a:p>
        </p:txBody>
      </p:sp>
      <p:sp>
        <p:nvSpPr>
          <p:cNvPr id="3" name="Content Placeholder 2">
            <a:extLst>
              <a:ext uri="{FF2B5EF4-FFF2-40B4-BE49-F238E27FC236}">
                <a16:creationId xmlns:a16="http://schemas.microsoft.com/office/drawing/2014/main" id="{D322CB5A-58BD-4C57-A85B-73D68258EF8D}"/>
              </a:ext>
            </a:extLst>
          </p:cNvPr>
          <p:cNvSpPr txBox="1">
            <a:spLocks/>
          </p:cNvSpPr>
          <p:nvPr/>
        </p:nvSpPr>
        <p:spPr>
          <a:xfrm>
            <a:off x="691515" y="2069042"/>
            <a:ext cx="8841368" cy="4931516"/>
          </a:xfrm>
          <a:prstGeom prst="rect">
            <a:avLst/>
          </a:prstGeom>
        </p:spPr>
        <p:txBody>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Imagine your journey from your home to the hospital -  from the time you woke up until the time you arrived in this room.</a:t>
            </a:r>
          </a:p>
          <a:p>
            <a:r>
              <a:rPr lang="en-US" dirty="0"/>
              <a:t>What did you do? </a:t>
            </a:r>
          </a:p>
          <a:p>
            <a:r>
              <a:rPr lang="en-US" dirty="0"/>
              <a:t>What devices or technologies did you encounter?</a:t>
            </a:r>
          </a:p>
        </p:txBody>
      </p:sp>
    </p:spTree>
    <p:extLst>
      <p:ext uri="{BB962C8B-B14F-4D97-AF65-F5344CB8AC3E}">
        <p14:creationId xmlns:p14="http://schemas.microsoft.com/office/powerpoint/2010/main" val="3843861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EA2811-7EB7-4422-AE90-382CD2241625}"/>
              </a:ext>
            </a:extLst>
          </p:cNvPr>
          <p:cNvSpPr>
            <a:spLocks noGrp="1"/>
          </p:cNvSpPr>
          <p:nvPr>
            <p:ph type="title"/>
          </p:nvPr>
        </p:nvSpPr>
        <p:spPr>
          <a:xfrm>
            <a:off x="691515" y="413810"/>
            <a:ext cx="8675370" cy="1502305"/>
          </a:xfrm>
        </p:spPr>
        <p:txBody>
          <a:bodyPr/>
          <a:lstStyle/>
          <a:p>
            <a:r>
              <a:rPr lang="en-US" dirty="0"/>
              <a:t>Advocacy – Health Equity</a:t>
            </a:r>
          </a:p>
        </p:txBody>
      </p:sp>
      <p:pic>
        <p:nvPicPr>
          <p:cNvPr id="10" name="Picture 9">
            <a:extLst>
              <a:ext uri="{FF2B5EF4-FFF2-40B4-BE49-F238E27FC236}">
                <a16:creationId xmlns:a16="http://schemas.microsoft.com/office/drawing/2014/main" id="{EBA56330-F5F2-4623-BC83-AAA6D880E706}"/>
              </a:ext>
            </a:extLst>
          </p:cNvPr>
          <p:cNvPicPr>
            <a:picLocks noChangeAspect="1"/>
          </p:cNvPicPr>
          <p:nvPr/>
        </p:nvPicPr>
        <p:blipFill rotWithShape="1">
          <a:blip r:embed="rId3"/>
          <a:srcRect l="6610" t="6950" r="64124" b="22120"/>
          <a:stretch/>
        </p:blipFill>
        <p:spPr>
          <a:xfrm>
            <a:off x="691515" y="1916115"/>
            <a:ext cx="3269102" cy="4456726"/>
          </a:xfrm>
          <a:prstGeom prst="roundRect">
            <a:avLst/>
          </a:prstGeom>
        </p:spPr>
      </p:pic>
      <p:sp>
        <p:nvSpPr>
          <p:cNvPr id="13" name="Rectangle 12">
            <a:extLst>
              <a:ext uri="{FF2B5EF4-FFF2-40B4-BE49-F238E27FC236}">
                <a16:creationId xmlns:a16="http://schemas.microsoft.com/office/drawing/2014/main" id="{BCF09424-3A1B-4BCA-9F7B-93E0C409B8B0}"/>
              </a:ext>
            </a:extLst>
          </p:cNvPr>
          <p:cNvSpPr/>
          <p:nvPr/>
        </p:nvSpPr>
        <p:spPr>
          <a:xfrm>
            <a:off x="4386912" y="3650490"/>
            <a:ext cx="5192516" cy="125691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sz="2800" b="1" dirty="0">
                <a:solidFill>
                  <a:schemeClr val="bg1"/>
                </a:solidFill>
              </a:rPr>
              <a:t>Can you recognize any biases that you have towards your patients?</a:t>
            </a:r>
          </a:p>
        </p:txBody>
      </p:sp>
      <p:sp>
        <p:nvSpPr>
          <p:cNvPr id="15" name="Rectangle 14">
            <a:extLst>
              <a:ext uri="{FF2B5EF4-FFF2-40B4-BE49-F238E27FC236}">
                <a16:creationId xmlns:a16="http://schemas.microsoft.com/office/drawing/2014/main" id="{A559B934-F59C-446B-BA5B-686C0A61FDB7}"/>
              </a:ext>
            </a:extLst>
          </p:cNvPr>
          <p:cNvSpPr/>
          <p:nvPr/>
        </p:nvSpPr>
        <p:spPr>
          <a:xfrm>
            <a:off x="4386913" y="2124643"/>
            <a:ext cx="5192516" cy="125691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sz="2800" b="1" dirty="0">
                <a:solidFill>
                  <a:schemeClr val="bg1"/>
                </a:solidFill>
              </a:rPr>
              <a:t>How well do you know your patient’s culture and history? Their environment?</a:t>
            </a:r>
          </a:p>
        </p:txBody>
      </p:sp>
      <p:sp>
        <p:nvSpPr>
          <p:cNvPr id="6" name="Rectangle 5">
            <a:extLst>
              <a:ext uri="{FF2B5EF4-FFF2-40B4-BE49-F238E27FC236}">
                <a16:creationId xmlns:a16="http://schemas.microsoft.com/office/drawing/2014/main" id="{BCF09424-3A1B-4BCA-9F7B-93E0C409B8B0}"/>
              </a:ext>
            </a:extLst>
          </p:cNvPr>
          <p:cNvSpPr/>
          <p:nvPr/>
        </p:nvSpPr>
        <p:spPr>
          <a:xfrm>
            <a:off x="4386912" y="5092101"/>
            <a:ext cx="5192516" cy="1256911"/>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fontAlgn="base"/>
            <a:r>
              <a:rPr lang="en-US" sz="2800" b="1" dirty="0">
                <a:solidFill>
                  <a:schemeClr val="bg1"/>
                </a:solidFill>
              </a:rPr>
              <a:t>Have any of your beliefs affected your treatment decisions?</a:t>
            </a:r>
          </a:p>
        </p:txBody>
      </p:sp>
    </p:spTree>
    <p:extLst>
      <p:ext uri="{BB962C8B-B14F-4D97-AF65-F5344CB8AC3E}">
        <p14:creationId xmlns:p14="http://schemas.microsoft.com/office/powerpoint/2010/main" val="2388380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A675-CDCB-4110-88E4-EC115C0C2DC4}"/>
              </a:ext>
            </a:extLst>
          </p:cNvPr>
          <p:cNvSpPr>
            <a:spLocks noGrp="1"/>
          </p:cNvSpPr>
          <p:nvPr>
            <p:ph type="title"/>
          </p:nvPr>
        </p:nvSpPr>
        <p:spPr/>
        <p:txBody>
          <a:bodyPr/>
          <a:lstStyle/>
          <a:p>
            <a:r>
              <a:rPr lang="en-US" sz="4800">
                <a:cs typeface="Calibri Light"/>
              </a:rPr>
              <a:t>Summary</a:t>
            </a:r>
          </a:p>
        </p:txBody>
      </p:sp>
      <p:sp>
        <p:nvSpPr>
          <p:cNvPr id="3" name="Content Placeholder 2">
            <a:extLst>
              <a:ext uri="{FF2B5EF4-FFF2-40B4-BE49-F238E27FC236}">
                <a16:creationId xmlns:a16="http://schemas.microsoft.com/office/drawing/2014/main" id="{56ECA882-550A-457F-86DC-C18E1818911C}"/>
              </a:ext>
            </a:extLst>
          </p:cNvPr>
          <p:cNvSpPr>
            <a:spLocks noGrp="1"/>
          </p:cNvSpPr>
          <p:nvPr>
            <p:ph idx="1"/>
          </p:nvPr>
        </p:nvSpPr>
        <p:spPr/>
        <p:txBody>
          <a:bodyPr vert="horz" lIns="91440" tIns="45720" rIns="91440" bIns="45720" rtlCol="0" anchor="t">
            <a:normAutofit/>
          </a:bodyPr>
          <a:lstStyle/>
          <a:p>
            <a:r>
              <a:rPr lang="en-US" sz="3050">
                <a:latin typeface="Abadi Extra Light" panose="020B0204020104020204" pitchFamily="34" charset="0"/>
              </a:rPr>
              <a:t>Everyone harbors implicit biases.</a:t>
            </a:r>
            <a:endParaRPr lang="en-US" sz="3050">
              <a:latin typeface="Abadi Extra Light" panose="020B0204020104020204" pitchFamily="34" charset="0"/>
              <a:cs typeface="Calibri"/>
            </a:endParaRPr>
          </a:p>
          <a:p>
            <a:r>
              <a:rPr lang="en-US" sz="3050">
                <a:latin typeface="Abadi Extra Light" panose="020B0204020104020204" pitchFamily="34" charset="0"/>
                <a:cs typeface="Calibri"/>
              </a:rPr>
              <a:t>When physicians have implicit bias, it can affect patient interactions and outcomes, and can affect professional relationships.</a:t>
            </a:r>
          </a:p>
          <a:p>
            <a:r>
              <a:rPr lang="en-US" sz="3050">
                <a:latin typeface="Abadi Extra Light" panose="020B0204020104020204" pitchFamily="34" charset="0"/>
                <a:cs typeface="Calibri"/>
              </a:rPr>
              <a:t>Each provider should recognize, challenge and mitigate implicit biases in their practice.</a:t>
            </a:r>
          </a:p>
        </p:txBody>
      </p:sp>
    </p:spTree>
    <p:extLst>
      <p:ext uri="{BB962C8B-B14F-4D97-AF65-F5344CB8AC3E}">
        <p14:creationId xmlns:p14="http://schemas.microsoft.com/office/powerpoint/2010/main" val="1666596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73FC2-F9D0-4A55-AC86-E378AEC4809B}"/>
              </a:ext>
            </a:extLst>
          </p:cNvPr>
          <p:cNvSpPr>
            <a:spLocks noGrp="1"/>
          </p:cNvSpPr>
          <p:nvPr>
            <p:ph type="title"/>
          </p:nvPr>
        </p:nvSpPr>
        <p:spPr/>
        <p:txBody>
          <a:bodyPr/>
          <a:lstStyle/>
          <a:p>
            <a:r>
              <a:rPr lang="en-US">
                <a:latin typeface="Abadi Extra Light" panose="020B0204020104020204" pitchFamily="34" charset="0"/>
              </a:rPr>
              <a:t>Appendix: Definitions</a:t>
            </a:r>
          </a:p>
        </p:txBody>
      </p:sp>
      <p:sp>
        <p:nvSpPr>
          <p:cNvPr id="3" name="Content Placeholder 2">
            <a:extLst>
              <a:ext uri="{FF2B5EF4-FFF2-40B4-BE49-F238E27FC236}">
                <a16:creationId xmlns:a16="http://schemas.microsoft.com/office/drawing/2014/main" id="{85BB6A6A-B7A5-4F08-B1CA-6FFCECF5D342}"/>
              </a:ext>
            </a:extLst>
          </p:cNvPr>
          <p:cNvSpPr>
            <a:spLocks noGrp="1"/>
          </p:cNvSpPr>
          <p:nvPr>
            <p:ph sz="half" idx="1"/>
          </p:nvPr>
        </p:nvSpPr>
        <p:spPr>
          <a:xfrm>
            <a:off x="691515" y="1553029"/>
            <a:ext cx="8675370" cy="5447529"/>
          </a:xfrm>
        </p:spPr>
        <p:txBody>
          <a:bodyPr>
            <a:normAutofit/>
          </a:bodyPr>
          <a:lstStyle/>
          <a:p>
            <a:r>
              <a:rPr lang="en-US" sz="1800" b="1">
                <a:latin typeface="Abadi Extra Light" panose="020B0204020104020204" pitchFamily="34" charset="0"/>
              </a:rPr>
              <a:t>White Privilege: </a:t>
            </a:r>
            <a:r>
              <a:rPr lang="en-US" sz="1800">
                <a:latin typeface="Abadi Extra Light" panose="020B0204020104020204" pitchFamily="34" charset="0"/>
              </a:rPr>
              <a:t>Any advantage, opportunity, benefit, head start, or general protection from negative societal mistreatment, which persons deemed white will typically enjoy, but which others will generally not enjoy. These benefits can be material, social, or psychological.</a:t>
            </a:r>
          </a:p>
          <a:p>
            <a:r>
              <a:rPr lang="en-US" sz="1800" b="1">
                <a:latin typeface="Abadi Extra Light" panose="020B0204020104020204" pitchFamily="34" charset="0"/>
              </a:rPr>
              <a:t>White supremacy:  </a:t>
            </a:r>
            <a:r>
              <a:rPr lang="en-US" sz="1800">
                <a:latin typeface="Abadi Extra Light" panose="020B0204020104020204" pitchFamily="34" charset="0"/>
              </a:rPr>
              <a:t>An historically based, institutionally perpetuated system of exploitation and oppression of continents, nations and peoples of color by white peoples and nations of the European continent for the purpose of maintaining and defending a system of wealth, power and privilege.</a:t>
            </a:r>
          </a:p>
          <a:p>
            <a:r>
              <a:rPr lang="en-US" sz="1800" b="1">
                <a:latin typeface="Abadi Extra Light" panose="020B0204020104020204" pitchFamily="34" charset="0"/>
              </a:rPr>
              <a:t>Racism: </a:t>
            </a:r>
            <a:r>
              <a:rPr lang="en-US" sz="1800">
                <a:latin typeface="Abadi Extra Light" panose="020B0204020104020204" pitchFamily="34" charset="0"/>
              </a:rPr>
              <a:t>A system of structuring opportunity and assigning value based on the social interpretation of how one looks (“race”). It unfairly disadvantages some individuals and communities, unfairly advantages other individuals and communities, and saps the strength of the whole society through the waste of human resources.</a:t>
            </a:r>
          </a:p>
          <a:p>
            <a:r>
              <a:rPr lang="en-US" sz="1800" b="1">
                <a:latin typeface="Abadi Extra Light" panose="020B0204020104020204" pitchFamily="34" charset="0"/>
              </a:rPr>
              <a:t>Race: </a:t>
            </a:r>
            <a:r>
              <a:rPr lang="en-US" sz="1800">
                <a:latin typeface="Abadi Extra Light" panose="020B0204020104020204" pitchFamily="34" charset="0"/>
              </a:rPr>
              <a:t>is a social construct. There is no biological basis for race, in fact there is more genetic variation (about 85%) within any given ethnic group than between ethnic groups, be they Swedes, Kikuyu or Hmong. In fact there are no characteristics, no traits, not even one gene that turns up in all members of one so called race yet is absent from others. Race was created as a social construct to divide people in order to prevent the majority of people from rising up against those with wealth and power. It has been woven into the very fabric of our society. While it is not a biological reality, it has a very real and profound social reality and impact on the lives of people of color. </a:t>
            </a:r>
          </a:p>
        </p:txBody>
      </p:sp>
    </p:spTree>
    <p:extLst>
      <p:ext uri="{BB962C8B-B14F-4D97-AF65-F5344CB8AC3E}">
        <p14:creationId xmlns:p14="http://schemas.microsoft.com/office/powerpoint/2010/main" val="3544341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B6A6A-B7A5-4F08-B1CA-6FFCECF5D342}"/>
              </a:ext>
            </a:extLst>
          </p:cNvPr>
          <p:cNvSpPr>
            <a:spLocks noGrp="1"/>
          </p:cNvSpPr>
          <p:nvPr>
            <p:ph sz="half" idx="1"/>
          </p:nvPr>
        </p:nvSpPr>
        <p:spPr>
          <a:xfrm>
            <a:off x="691515" y="1553029"/>
            <a:ext cx="8675370" cy="5447529"/>
          </a:xfrm>
        </p:spPr>
        <p:txBody>
          <a:bodyPr>
            <a:normAutofit/>
          </a:bodyPr>
          <a:lstStyle/>
          <a:p>
            <a:r>
              <a:rPr lang="en-US" sz="1800" b="1">
                <a:latin typeface="Abadi Extra Light" panose="020B0204020104020204" pitchFamily="34" charset="0"/>
              </a:rPr>
              <a:t>Colorblind etiology: </a:t>
            </a:r>
            <a:r>
              <a:rPr lang="en-US" sz="1800">
                <a:latin typeface="Abadi Extra Light" panose="020B0204020104020204" pitchFamily="34" charset="0"/>
              </a:rPr>
              <a:t>a position of white privilege that disregards the impact of race and/or skin color on lived experiences either consciously or unconsciously, and ultimately serves to maintain racial inequality with belief that race no longer matters in contemporary America, that racism no longer exists in the U.S., and/or that existing patterns of inequality are due to individual failures alone.</a:t>
            </a:r>
          </a:p>
          <a:p>
            <a:r>
              <a:rPr lang="en-US" sz="1800" b="1">
                <a:latin typeface="Abadi Extra Light" panose="020B0204020104020204" pitchFamily="34" charset="0"/>
              </a:rPr>
              <a:t>White fragility: </a:t>
            </a:r>
            <a:r>
              <a:rPr lang="en-US" sz="1800">
                <a:latin typeface="Abadi Extra Light" panose="020B0204020104020204" pitchFamily="34" charset="0"/>
              </a:rPr>
              <a:t>a state in which even a minimum amount of racial stress becomes intolerable, triggering a range of defensive moves. These moves include the outward display of emotions such as anger, fear, and guild, and behaviors such as argumentation, silence, and leaving the stress-inducing situation.</a:t>
            </a:r>
          </a:p>
          <a:p>
            <a:r>
              <a:rPr lang="en-US" sz="1800" b="1">
                <a:latin typeface="Abadi Extra Light" panose="020B0204020104020204" pitchFamily="34" charset="0"/>
              </a:rPr>
              <a:t>Structural Oppression: </a:t>
            </a:r>
            <a:r>
              <a:rPr lang="en-US" sz="1800">
                <a:latin typeface="Abadi Extra Light" panose="020B0204020104020204" pitchFamily="34" charset="0"/>
              </a:rPr>
              <a:t>the dynamic way in which history, culture, ideology, public policies, institutional practices, and personal behaviors and beliefs interact to maintain a hierarchy – based on race, class, gender, sexuality, and/or other group identities – that allow the privileges associated with the dominant group and the disadvantages associated with the oppressed, targeted, or marginalized group to endure and adapt over time.</a:t>
            </a:r>
          </a:p>
        </p:txBody>
      </p:sp>
      <p:sp>
        <p:nvSpPr>
          <p:cNvPr id="13" name="Title 1">
            <a:extLst>
              <a:ext uri="{FF2B5EF4-FFF2-40B4-BE49-F238E27FC236}">
                <a16:creationId xmlns:a16="http://schemas.microsoft.com/office/drawing/2014/main" id="{AA812F80-CDBF-4C72-8A16-EEBBA16D4D7F}"/>
              </a:ext>
            </a:extLst>
          </p:cNvPr>
          <p:cNvSpPr>
            <a:spLocks noGrp="1"/>
          </p:cNvSpPr>
          <p:nvPr>
            <p:ph type="title"/>
          </p:nvPr>
        </p:nvSpPr>
        <p:spPr>
          <a:xfrm>
            <a:off x="691515" y="413810"/>
            <a:ext cx="8675370" cy="1502305"/>
          </a:xfrm>
        </p:spPr>
        <p:txBody>
          <a:bodyPr/>
          <a:lstStyle/>
          <a:p>
            <a:r>
              <a:rPr lang="en-US">
                <a:latin typeface="Abadi Extra Light" panose="020B0204020104020204" pitchFamily="34" charset="0"/>
              </a:rPr>
              <a:t>Appendix: Definitions</a:t>
            </a:r>
          </a:p>
        </p:txBody>
      </p:sp>
    </p:spTree>
    <p:extLst>
      <p:ext uri="{BB962C8B-B14F-4D97-AF65-F5344CB8AC3E}">
        <p14:creationId xmlns:p14="http://schemas.microsoft.com/office/powerpoint/2010/main" val="2128245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B6A6A-B7A5-4F08-B1CA-6FFCECF5D342}"/>
              </a:ext>
            </a:extLst>
          </p:cNvPr>
          <p:cNvSpPr>
            <a:spLocks noGrp="1"/>
          </p:cNvSpPr>
          <p:nvPr>
            <p:ph sz="half" idx="1"/>
          </p:nvPr>
        </p:nvSpPr>
        <p:spPr>
          <a:xfrm>
            <a:off x="691515" y="1553029"/>
            <a:ext cx="8675370" cy="5447529"/>
          </a:xfrm>
        </p:spPr>
        <p:txBody>
          <a:bodyPr vert="horz" lIns="91440" tIns="45720" rIns="91440" bIns="45720" rtlCol="0" anchor="t">
            <a:normAutofit/>
          </a:bodyPr>
          <a:lstStyle/>
          <a:p>
            <a:r>
              <a:rPr lang="en-US" sz="1800">
                <a:latin typeface="Abadi Extra Light" panose="020B0204020104020204" pitchFamily="34" charset="0"/>
              </a:rPr>
              <a:t>Addressing Racism in Medical Education. An Interactive Training Module.  T White-Davis| J </a:t>
            </a:r>
            <a:r>
              <a:rPr lang="en-US" sz="1800" err="1">
                <a:latin typeface="Abadi Extra Light" panose="020B0204020104020204" pitchFamily="34" charset="0"/>
              </a:rPr>
              <a:t>Edgoose</a:t>
            </a:r>
            <a:r>
              <a:rPr lang="en-US" sz="1800">
                <a:latin typeface="Abadi Extra Light" panose="020B0204020104020204" pitchFamily="34" charset="0"/>
              </a:rPr>
              <a:t> | JSB Speights | K Fraser| JM Ring | J </a:t>
            </a:r>
            <a:r>
              <a:rPr lang="en-US" sz="1800" err="1">
                <a:latin typeface="Abadi Extra Light" panose="020B0204020104020204" pitchFamily="34" charset="0"/>
              </a:rPr>
              <a:t>Guh</a:t>
            </a:r>
            <a:r>
              <a:rPr lang="en-US" sz="1800">
                <a:latin typeface="Abadi Extra Light" panose="020B0204020104020204" pitchFamily="34" charset="0"/>
              </a:rPr>
              <a:t>| GW Saba. Fam Med. 2018;50(5):364-368.</a:t>
            </a:r>
          </a:p>
          <a:p>
            <a:r>
              <a:rPr lang="en-US" sz="1800">
                <a:latin typeface="Abadi Extra Light" panose="020B0204020104020204" pitchFamily="34" charset="0"/>
                <a:cs typeface="Calibri"/>
              </a:rPr>
              <a:t>A checklist to facilitate cultural awareness and sensitivity.  PS Seibert | P </a:t>
            </a:r>
            <a:r>
              <a:rPr lang="en-US" sz="1800" err="1">
                <a:latin typeface="Abadi Extra Light" panose="020B0204020104020204" pitchFamily="34" charset="0"/>
                <a:cs typeface="Calibri"/>
              </a:rPr>
              <a:t>Stridh</a:t>
            </a:r>
            <a:r>
              <a:rPr lang="en-US" sz="1800">
                <a:latin typeface="Abadi Extra Light" panose="020B0204020104020204" pitchFamily="34" charset="0"/>
                <a:cs typeface="Calibri"/>
              </a:rPr>
              <a:t>-Igo| CG Zimmerman. J Med Ethics 2002;28:143-146 </a:t>
            </a:r>
          </a:p>
        </p:txBody>
      </p:sp>
      <p:sp>
        <p:nvSpPr>
          <p:cNvPr id="13" name="Title 1">
            <a:extLst>
              <a:ext uri="{FF2B5EF4-FFF2-40B4-BE49-F238E27FC236}">
                <a16:creationId xmlns:a16="http://schemas.microsoft.com/office/drawing/2014/main" id="{AA812F80-CDBF-4C72-8A16-EEBBA16D4D7F}"/>
              </a:ext>
            </a:extLst>
          </p:cNvPr>
          <p:cNvSpPr>
            <a:spLocks noGrp="1"/>
          </p:cNvSpPr>
          <p:nvPr>
            <p:ph type="title"/>
          </p:nvPr>
        </p:nvSpPr>
        <p:spPr>
          <a:xfrm>
            <a:off x="691515" y="413810"/>
            <a:ext cx="8675370" cy="1041453"/>
          </a:xfrm>
        </p:spPr>
        <p:txBody>
          <a:bodyPr/>
          <a:lstStyle/>
          <a:p>
            <a:r>
              <a:rPr lang="en-US">
                <a:latin typeface="Abadi Extra Light" panose="020B0204020104020204" pitchFamily="34" charset="0"/>
              </a:rPr>
              <a:t>Additional References </a:t>
            </a:r>
          </a:p>
        </p:txBody>
      </p:sp>
    </p:spTree>
    <p:extLst>
      <p:ext uri="{BB962C8B-B14F-4D97-AF65-F5344CB8AC3E}">
        <p14:creationId xmlns:p14="http://schemas.microsoft.com/office/powerpoint/2010/main" val="4204236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D9F8-D38F-420C-89E5-F608906DFE85}"/>
              </a:ext>
            </a:extLst>
          </p:cNvPr>
          <p:cNvSpPr>
            <a:spLocks noGrp="1"/>
          </p:cNvSpPr>
          <p:nvPr>
            <p:ph type="title"/>
          </p:nvPr>
        </p:nvSpPr>
        <p:spPr>
          <a:xfrm>
            <a:off x="691515" y="413810"/>
            <a:ext cx="9046844" cy="1502305"/>
          </a:xfrm>
        </p:spPr>
        <p:txBody>
          <a:bodyPr/>
          <a:lstStyle/>
          <a:p>
            <a:r>
              <a:rPr lang="en-US">
                <a:latin typeface="Abadi Extra Light" panose="020B0204020104020204" pitchFamily="34" charset="0"/>
              </a:rPr>
              <a:t>Appendix: Exploring Bias (Bonus Video)</a:t>
            </a:r>
          </a:p>
        </p:txBody>
      </p:sp>
      <p:sp>
        <p:nvSpPr>
          <p:cNvPr id="3" name="TextBox 2">
            <a:extLst>
              <a:ext uri="{FF2B5EF4-FFF2-40B4-BE49-F238E27FC236}">
                <a16:creationId xmlns:a16="http://schemas.microsoft.com/office/drawing/2014/main" id="{2545461B-D856-491F-9D5B-E9772A9DB362}"/>
              </a:ext>
            </a:extLst>
          </p:cNvPr>
          <p:cNvSpPr txBox="1"/>
          <p:nvPr/>
        </p:nvSpPr>
        <p:spPr>
          <a:xfrm>
            <a:off x="691511" y="5914905"/>
            <a:ext cx="8675373" cy="584775"/>
          </a:xfrm>
          <a:prstGeom prst="rect">
            <a:avLst/>
          </a:prstGeom>
          <a:noFill/>
        </p:spPr>
        <p:txBody>
          <a:bodyPr wrap="square" rtlCol="0">
            <a:spAutoFit/>
          </a:bodyPr>
          <a:lstStyle/>
          <a:p>
            <a:pPr algn="ctr"/>
            <a:r>
              <a:rPr lang="en-US" sz="3200">
                <a:latin typeface="Abadi Extra Light" panose="020B0204020104020204" pitchFamily="34" charset="0"/>
                <a:hlinkClick r:id="rId3"/>
              </a:rPr>
              <a:t>https://www.youtube.com/watch?v=Bq_xYSOZrgU</a:t>
            </a:r>
            <a:r>
              <a:rPr lang="en-US" sz="3200">
                <a:latin typeface="Abadi Extra Light" panose="020B0204020104020204" pitchFamily="34" charset="0"/>
              </a:rPr>
              <a:t> </a:t>
            </a:r>
          </a:p>
        </p:txBody>
      </p:sp>
      <p:pic>
        <p:nvPicPr>
          <p:cNvPr id="5" name="Picture 4">
            <a:extLst>
              <a:ext uri="{FF2B5EF4-FFF2-40B4-BE49-F238E27FC236}">
                <a16:creationId xmlns:a16="http://schemas.microsoft.com/office/drawing/2014/main" id="{E4A72529-C75C-4E37-93E6-3E75ADB2A45D}"/>
              </a:ext>
            </a:extLst>
          </p:cNvPr>
          <p:cNvPicPr>
            <a:picLocks noChangeAspect="1"/>
          </p:cNvPicPr>
          <p:nvPr/>
        </p:nvPicPr>
        <p:blipFill>
          <a:blip r:embed="rId4"/>
          <a:stretch>
            <a:fillRect/>
          </a:stretch>
        </p:blipFill>
        <p:spPr>
          <a:xfrm>
            <a:off x="1867746" y="1916115"/>
            <a:ext cx="5950373" cy="3347085"/>
          </a:xfrm>
          <a:prstGeom prst="rect">
            <a:avLst/>
          </a:prstGeom>
        </p:spPr>
      </p:pic>
    </p:spTree>
    <p:extLst>
      <p:ext uri="{BB962C8B-B14F-4D97-AF65-F5344CB8AC3E}">
        <p14:creationId xmlns:p14="http://schemas.microsoft.com/office/powerpoint/2010/main" val="417329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EC2A-7594-4A96-A34C-2712C7D1A622}"/>
              </a:ext>
            </a:extLst>
          </p:cNvPr>
          <p:cNvSpPr txBox="1">
            <a:spLocks/>
          </p:cNvSpPr>
          <p:nvPr/>
        </p:nvSpPr>
        <p:spPr>
          <a:xfrm>
            <a:off x="659328" y="124155"/>
            <a:ext cx="8675370" cy="2355177"/>
          </a:xfrm>
          <a:prstGeom prst="rect">
            <a:avLst/>
          </a:prstGeom>
        </p:spPr>
        <p:txBody>
          <a:bodyPr anchor="t"/>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lnSpc>
                <a:spcPct val="100000"/>
              </a:lnSpc>
            </a:pPr>
            <a:r>
              <a:rPr lang="en-US" sz="4800" dirty="0"/>
              <a:t>Post-Survey</a:t>
            </a:r>
            <a:br>
              <a:rPr lang="en-US" sz="4800" dirty="0">
                <a:cs typeface="Calibri Light"/>
              </a:rPr>
            </a:br>
            <a:r>
              <a:rPr lang="en-US" sz="2400" b="1" dirty="0">
                <a:latin typeface="Calibri"/>
                <a:cs typeface="Calibri"/>
              </a:rPr>
              <a:t>Thank you for completing this survey. </a:t>
            </a:r>
            <a:endParaRPr lang="en-US" sz="4800" dirty="0">
              <a:latin typeface="Calibri"/>
              <a:cs typeface="Calibri"/>
            </a:endParaRPr>
          </a:p>
          <a:p>
            <a:pPr algn="ctr">
              <a:lnSpc>
                <a:spcPct val="100000"/>
              </a:lnSpc>
            </a:pPr>
            <a:r>
              <a:rPr lang="en-US" sz="2400" b="1" dirty="0">
                <a:latin typeface="Calibri"/>
                <a:cs typeface="Calibri"/>
              </a:rPr>
              <a:t>Your results are anonymous and will help us to evaluate and improve future lectures, workshops and research.</a:t>
            </a:r>
            <a:endParaRPr lang="en-US" sz="4800" dirty="0">
              <a:latin typeface="Calibri"/>
              <a:cs typeface="Calibri"/>
            </a:endParaRPr>
          </a:p>
        </p:txBody>
      </p:sp>
      <p:pic>
        <p:nvPicPr>
          <p:cNvPr id="4" name="Picture 3">
            <a:extLst>
              <a:ext uri="{FF2B5EF4-FFF2-40B4-BE49-F238E27FC236}">
                <a16:creationId xmlns:a16="http://schemas.microsoft.com/office/drawing/2014/main" id="{D3D448C6-E4FC-48A2-9707-A23CD10142C1}"/>
              </a:ext>
            </a:extLst>
          </p:cNvPr>
          <p:cNvPicPr>
            <a:picLocks noChangeAspect="1"/>
          </p:cNvPicPr>
          <p:nvPr/>
        </p:nvPicPr>
        <p:blipFill rotWithShape="1">
          <a:blip r:embed="rId3"/>
          <a:srcRect l="41212" t="31818" r="40485" b="38897"/>
          <a:stretch/>
        </p:blipFill>
        <p:spPr>
          <a:xfrm>
            <a:off x="2455834" y="2023871"/>
            <a:ext cx="5146731" cy="5146731"/>
          </a:xfrm>
          <a:prstGeom prst="rect">
            <a:avLst/>
          </a:prstGeom>
        </p:spPr>
      </p:pic>
    </p:spTree>
    <p:extLst>
      <p:ext uri="{BB962C8B-B14F-4D97-AF65-F5344CB8AC3E}">
        <p14:creationId xmlns:p14="http://schemas.microsoft.com/office/powerpoint/2010/main" val="898379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DA1F-B88D-467E-A89B-ECB772F081AE}"/>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t>Your ride to work</a:t>
            </a:r>
            <a:endParaRPr lang="en-US" dirty="0"/>
          </a:p>
        </p:txBody>
      </p:sp>
      <p:sp>
        <p:nvSpPr>
          <p:cNvPr id="3" name="Content Placeholder 2">
            <a:extLst>
              <a:ext uri="{FF2B5EF4-FFF2-40B4-BE49-F238E27FC236}">
                <a16:creationId xmlns:a16="http://schemas.microsoft.com/office/drawing/2014/main" id="{1F351A51-412F-4BCD-BBEA-4140ABC685EF}"/>
              </a:ext>
            </a:extLst>
          </p:cNvPr>
          <p:cNvSpPr txBox="1">
            <a:spLocks/>
          </p:cNvSpPr>
          <p:nvPr/>
        </p:nvSpPr>
        <p:spPr>
          <a:xfrm>
            <a:off x="691515" y="2744907"/>
            <a:ext cx="3092209" cy="4216144"/>
          </a:xfrm>
          <a:prstGeom prst="rect">
            <a:avLst/>
          </a:prstGeom>
        </p:spPr>
        <p:txBody>
          <a:bodyPr>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Font typeface="Arial" panose="020B0604020202020204" pitchFamily="34" charset="0"/>
              <a:buNone/>
            </a:pPr>
            <a:r>
              <a:rPr lang="en-US"/>
              <a:t>Bed</a:t>
            </a:r>
          </a:p>
          <a:p>
            <a:pPr marL="0" indent="0">
              <a:buFont typeface="Arial" panose="020B0604020202020204" pitchFamily="34" charset="0"/>
              <a:buNone/>
            </a:pPr>
            <a:r>
              <a:rPr lang="en-US"/>
              <a:t>Alarm clock</a:t>
            </a:r>
          </a:p>
          <a:p>
            <a:pPr marL="0" indent="0">
              <a:buFont typeface="Arial" panose="020B0604020202020204" pitchFamily="34" charset="0"/>
              <a:buNone/>
            </a:pPr>
            <a:r>
              <a:rPr lang="en-US"/>
              <a:t>Hygiene</a:t>
            </a:r>
          </a:p>
          <a:p>
            <a:pPr marL="0" indent="0">
              <a:buFont typeface="Arial" panose="020B0604020202020204" pitchFamily="34" charset="0"/>
              <a:buNone/>
            </a:pPr>
            <a:r>
              <a:rPr lang="en-US"/>
              <a:t>Check schedule</a:t>
            </a:r>
          </a:p>
          <a:p>
            <a:pPr marL="0" indent="0">
              <a:buFont typeface="Arial" panose="020B0604020202020204" pitchFamily="34" charset="0"/>
              <a:buNone/>
            </a:pPr>
            <a:r>
              <a:rPr lang="en-US"/>
              <a:t>Ate breakfast</a:t>
            </a:r>
          </a:p>
          <a:p>
            <a:pPr marL="0" indent="0">
              <a:buFont typeface="Arial" panose="020B0604020202020204" pitchFamily="34" charset="0"/>
              <a:buNone/>
            </a:pPr>
            <a:r>
              <a:rPr lang="en-US"/>
              <a:t>Gas in car</a:t>
            </a:r>
          </a:p>
          <a:p>
            <a:pPr marL="0" indent="0">
              <a:buFont typeface="Arial" panose="020B0604020202020204" pitchFamily="34" charset="0"/>
              <a:buNone/>
            </a:pPr>
            <a:r>
              <a:rPr lang="en-US"/>
              <a:t>Drive to work</a:t>
            </a:r>
            <a:endParaRPr lang="en-US" dirty="0"/>
          </a:p>
        </p:txBody>
      </p:sp>
      <p:sp>
        <p:nvSpPr>
          <p:cNvPr id="4" name="Rectangle 3">
            <a:extLst>
              <a:ext uri="{FF2B5EF4-FFF2-40B4-BE49-F238E27FC236}">
                <a16:creationId xmlns:a16="http://schemas.microsoft.com/office/drawing/2014/main" id="{26CC9AAD-8BB9-42C4-8D3D-0808B90D4602}"/>
              </a:ext>
            </a:extLst>
          </p:cNvPr>
          <p:cNvSpPr/>
          <p:nvPr/>
        </p:nvSpPr>
        <p:spPr>
          <a:xfrm>
            <a:off x="6374746" y="2595717"/>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1850</a:t>
            </a:r>
          </a:p>
          <a:p>
            <a:pPr algn="ctr"/>
            <a:r>
              <a:rPr lang="en-US" b="1" dirty="0">
                <a:solidFill>
                  <a:sysClr val="windowText" lastClr="000000"/>
                </a:solidFill>
              </a:rPr>
              <a:t>Bed springs</a:t>
            </a:r>
          </a:p>
        </p:txBody>
      </p:sp>
      <p:sp>
        <p:nvSpPr>
          <p:cNvPr id="5" name="Rectangle 4">
            <a:extLst>
              <a:ext uri="{FF2B5EF4-FFF2-40B4-BE49-F238E27FC236}">
                <a16:creationId xmlns:a16="http://schemas.microsoft.com/office/drawing/2014/main" id="{BF991D9C-E98E-4B6E-B30F-8BA96AD1C83E}"/>
              </a:ext>
            </a:extLst>
          </p:cNvPr>
          <p:cNvSpPr/>
          <p:nvPr/>
        </p:nvSpPr>
        <p:spPr>
          <a:xfrm>
            <a:off x="5601386" y="3306124"/>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1780</a:t>
            </a:r>
          </a:p>
          <a:p>
            <a:pPr algn="ctr"/>
            <a:r>
              <a:rPr lang="en-US" b="1" dirty="0">
                <a:solidFill>
                  <a:sysClr val="windowText" lastClr="000000"/>
                </a:solidFill>
              </a:rPr>
              <a:t>Alarm clock</a:t>
            </a:r>
          </a:p>
        </p:txBody>
      </p:sp>
      <p:sp>
        <p:nvSpPr>
          <p:cNvPr id="6" name="Rectangle 5">
            <a:extLst>
              <a:ext uri="{FF2B5EF4-FFF2-40B4-BE49-F238E27FC236}">
                <a16:creationId xmlns:a16="http://schemas.microsoft.com/office/drawing/2014/main" id="{0F4AA387-4A4E-4132-9CB1-2A5FA421E7A3}"/>
              </a:ext>
            </a:extLst>
          </p:cNvPr>
          <p:cNvSpPr/>
          <p:nvPr/>
        </p:nvSpPr>
        <p:spPr>
          <a:xfrm>
            <a:off x="6015914" y="3927341"/>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1830</a:t>
            </a:r>
          </a:p>
          <a:p>
            <a:pPr algn="ctr"/>
            <a:r>
              <a:rPr lang="en-US" b="1" dirty="0">
                <a:solidFill>
                  <a:sysClr val="windowText" lastClr="000000"/>
                </a:solidFill>
              </a:rPr>
              <a:t>Indoor plumbing </a:t>
            </a:r>
          </a:p>
        </p:txBody>
      </p:sp>
      <p:sp>
        <p:nvSpPr>
          <p:cNvPr id="7" name="Rectangle 6">
            <a:extLst>
              <a:ext uri="{FF2B5EF4-FFF2-40B4-BE49-F238E27FC236}">
                <a16:creationId xmlns:a16="http://schemas.microsoft.com/office/drawing/2014/main" id="{276758DF-70BC-451C-B531-55F617E844AD}"/>
              </a:ext>
            </a:extLst>
          </p:cNvPr>
          <p:cNvSpPr/>
          <p:nvPr/>
        </p:nvSpPr>
        <p:spPr>
          <a:xfrm>
            <a:off x="3330018" y="3833676"/>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5000 BC </a:t>
            </a:r>
          </a:p>
          <a:p>
            <a:pPr algn="ctr"/>
            <a:r>
              <a:rPr lang="en-US" b="1" dirty="0">
                <a:solidFill>
                  <a:sysClr val="windowText" lastClr="000000"/>
                </a:solidFill>
              </a:rPr>
              <a:t>Toothpaste</a:t>
            </a:r>
          </a:p>
        </p:txBody>
      </p:sp>
      <p:sp>
        <p:nvSpPr>
          <p:cNvPr id="8" name="Rectangle 7">
            <a:extLst>
              <a:ext uri="{FF2B5EF4-FFF2-40B4-BE49-F238E27FC236}">
                <a16:creationId xmlns:a16="http://schemas.microsoft.com/office/drawing/2014/main" id="{59C665AD-1D28-48AA-9E47-27016E6BD8AF}"/>
              </a:ext>
            </a:extLst>
          </p:cNvPr>
          <p:cNvSpPr/>
          <p:nvPr/>
        </p:nvSpPr>
        <p:spPr>
          <a:xfrm>
            <a:off x="8121761" y="4463057"/>
            <a:ext cx="1802527" cy="62631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1992</a:t>
            </a:r>
          </a:p>
          <a:p>
            <a:pPr algn="ctr"/>
            <a:r>
              <a:rPr lang="en-US" b="1" dirty="0">
                <a:solidFill>
                  <a:sysClr val="windowText" lastClr="000000"/>
                </a:solidFill>
              </a:rPr>
              <a:t>Smartphone </a:t>
            </a:r>
          </a:p>
        </p:txBody>
      </p:sp>
      <p:sp>
        <p:nvSpPr>
          <p:cNvPr id="9" name="Rectangle 8">
            <a:extLst>
              <a:ext uri="{FF2B5EF4-FFF2-40B4-BE49-F238E27FC236}">
                <a16:creationId xmlns:a16="http://schemas.microsoft.com/office/drawing/2014/main" id="{C857F96F-85D4-4319-A11F-12C1A7B34B47}"/>
              </a:ext>
            </a:extLst>
          </p:cNvPr>
          <p:cNvSpPr/>
          <p:nvPr/>
        </p:nvSpPr>
        <p:spPr>
          <a:xfrm>
            <a:off x="4361578" y="4956112"/>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1400</a:t>
            </a:r>
          </a:p>
          <a:p>
            <a:pPr algn="ctr"/>
            <a:r>
              <a:rPr lang="en-US" b="1" dirty="0">
                <a:solidFill>
                  <a:sysClr val="windowText" lastClr="000000"/>
                </a:solidFill>
              </a:rPr>
              <a:t>Coffee</a:t>
            </a:r>
          </a:p>
        </p:txBody>
      </p:sp>
      <p:sp>
        <p:nvSpPr>
          <p:cNvPr id="10" name="Rectangle 9">
            <a:extLst>
              <a:ext uri="{FF2B5EF4-FFF2-40B4-BE49-F238E27FC236}">
                <a16:creationId xmlns:a16="http://schemas.microsoft.com/office/drawing/2014/main" id="{0EC66C9E-9839-4D68-9CCF-42D5D290596E}"/>
              </a:ext>
            </a:extLst>
          </p:cNvPr>
          <p:cNvSpPr/>
          <p:nvPr/>
        </p:nvSpPr>
        <p:spPr>
          <a:xfrm>
            <a:off x="6464669" y="5398271"/>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1870</a:t>
            </a:r>
          </a:p>
          <a:p>
            <a:pPr algn="ctr"/>
            <a:r>
              <a:rPr lang="en-US" b="1" dirty="0">
                <a:solidFill>
                  <a:sysClr val="windowText" lastClr="000000"/>
                </a:solidFill>
              </a:rPr>
              <a:t>Combustion engine</a:t>
            </a:r>
          </a:p>
        </p:txBody>
      </p:sp>
      <p:sp>
        <p:nvSpPr>
          <p:cNvPr id="11" name="Rectangle 10">
            <a:extLst>
              <a:ext uri="{FF2B5EF4-FFF2-40B4-BE49-F238E27FC236}">
                <a16:creationId xmlns:a16="http://schemas.microsoft.com/office/drawing/2014/main" id="{C39E2C79-8376-45B3-AC9D-7710244B4D52}"/>
              </a:ext>
            </a:extLst>
          </p:cNvPr>
          <p:cNvSpPr/>
          <p:nvPr/>
        </p:nvSpPr>
        <p:spPr>
          <a:xfrm>
            <a:off x="7222777" y="6032226"/>
            <a:ext cx="2063119" cy="52755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ysClr val="windowText" lastClr="000000"/>
                </a:solidFill>
              </a:rPr>
              <a:t>1950</a:t>
            </a:r>
          </a:p>
          <a:p>
            <a:pPr algn="ctr"/>
            <a:r>
              <a:rPr lang="en-US" b="1" dirty="0">
                <a:solidFill>
                  <a:sysClr val="windowText" lastClr="000000"/>
                </a:solidFill>
              </a:rPr>
              <a:t>Interstate Highway</a:t>
            </a:r>
          </a:p>
        </p:txBody>
      </p:sp>
      <p:sp>
        <p:nvSpPr>
          <p:cNvPr id="12" name="Rectangle 11">
            <a:extLst>
              <a:ext uri="{FF2B5EF4-FFF2-40B4-BE49-F238E27FC236}">
                <a16:creationId xmlns:a16="http://schemas.microsoft.com/office/drawing/2014/main" id="{A06B1D58-C12E-4557-9300-DA7CF93B17A2}"/>
              </a:ext>
            </a:extLst>
          </p:cNvPr>
          <p:cNvSpPr/>
          <p:nvPr/>
        </p:nvSpPr>
        <p:spPr>
          <a:xfrm>
            <a:off x="3330018" y="1982490"/>
            <a:ext cx="2063119" cy="527552"/>
          </a:xfrm>
          <a:prstGeom prst="rect">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5000 BC</a:t>
            </a:r>
          </a:p>
        </p:txBody>
      </p:sp>
      <p:sp>
        <p:nvSpPr>
          <p:cNvPr id="13" name="Rectangle 12">
            <a:extLst>
              <a:ext uri="{FF2B5EF4-FFF2-40B4-BE49-F238E27FC236}">
                <a16:creationId xmlns:a16="http://schemas.microsoft.com/office/drawing/2014/main" id="{73E29F2D-5C50-44AA-BADA-C6D519DECEF8}"/>
              </a:ext>
            </a:extLst>
          </p:cNvPr>
          <p:cNvSpPr/>
          <p:nvPr/>
        </p:nvSpPr>
        <p:spPr>
          <a:xfrm>
            <a:off x="8079033" y="1952932"/>
            <a:ext cx="1845255" cy="527552"/>
          </a:xfrm>
          <a:prstGeom prst="rect">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1992</a:t>
            </a:r>
          </a:p>
        </p:txBody>
      </p:sp>
      <p:cxnSp>
        <p:nvCxnSpPr>
          <p:cNvPr id="14" name="Straight Arrow Connector 13">
            <a:extLst>
              <a:ext uri="{FF2B5EF4-FFF2-40B4-BE49-F238E27FC236}">
                <a16:creationId xmlns:a16="http://schemas.microsoft.com/office/drawing/2014/main" id="{AC7FA88D-DB21-4975-BF80-5D8E81BDBE3F}"/>
              </a:ext>
            </a:extLst>
          </p:cNvPr>
          <p:cNvCxnSpPr>
            <a:cxnSpLocks/>
          </p:cNvCxnSpPr>
          <p:nvPr/>
        </p:nvCxnSpPr>
        <p:spPr>
          <a:xfrm>
            <a:off x="5859102" y="2257815"/>
            <a:ext cx="2065698" cy="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964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8A578-EC86-4A4A-AAC4-4085F4380C71}"/>
              </a:ext>
            </a:extLst>
          </p:cNvPr>
          <p:cNvSpPr/>
          <p:nvPr/>
        </p:nvSpPr>
        <p:spPr>
          <a:xfrm>
            <a:off x="1046921" y="1582150"/>
            <a:ext cx="8162138" cy="46080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The Point:</a:t>
            </a:r>
          </a:p>
          <a:p>
            <a:pPr algn="ctr"/>
            <a:endParaRPr lang="en-US" sz="2800" b="1" dirty="0">
              <a:solidFill>
                <a:schemeClr val="tx1"/>
              </a:solidFill>
            </a:endParaRPr>
          </a:p>
          <a:p>
            <a:pPr algn="ctr"/>
            <a:r>
              <a:rPr lang="en-US" sz="2800" b="1" dirty="0">
                <a:solidFill>
                  <a:schemeClr val="tx1"/>
                </a:solidFill>
              </a:rPr>
              <a:t>You did not likely create of much of what you encounter on a daily basis.</a:t>
            </a:r>
          </a:p>
          <a:p>
            <a:pPr algn="ctr"/>
            <a:endParaRPr lang="en-US" sz="2800" b="1" dirty="0">
              <a:solidFill>
                <a:schemeClr val="tx1"/>
              </a:solidFill>
            </a:endParaRPr>
          </a:p>
          <a:p>
            <a:pPr algn="ctr"/>
            <a:r>
              <a:rPr lang="en-US" sz="2800" b="1" dirty="0">
                <a:solidFill>
                  <a:schemeClr val="tx1"/>
                </a:solidFill>
              </a:rPr>
              <a:t>The  systems used to manufacture, distribute and sell those items were here before you were born.</a:t>
            </a:r>
          </a:p>
          <a:p>
            <a:pPr algn="ctr"/>
            <a:endParaRPr lang="en-US" sz="2800" b="1" dirty="0">
              <a:solidFill>
                <a:schemeClr val="tx1"/>
              </a:solidFill>
            </a:endParaRPr>
          </a:p>
        </p:txBody>
      </p:sp>
    </p:spTree>
    <p:extLst>
      <p:ext uri="{BB962C8B-B14F-4D97-AF65-F5344CB8AC3E}">
        <p14:creationId xmlns:p14="http://schemas.microsoft.com/office/powerpoint/2010/main" val="6600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2352-7080-49E3-BB50-6DE1E2CC0A15}"/>
              </a:ext>
            </a:extLst>
          </p:cNvPr>
          <p:cNvSpPr txBox="1">
            <a:spLocks/>
          </p:cNvSpPr>
          <p:nvPr/>
        </p:nvSpPr>
        <p:spPr>
          <a:xfrm>
            <a:off x="691515" y="413810"/>
            <a:ext cx="8675370" cy="1502305"/>
          </a:xfrm>
          <a:prstGeom prst="rect">
            <a:avLst/>
          </a:prstGeom>
        </p:spPr>
        <p:txBody>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dirty="0"/>
              <a:t>U.S. History</a:t>
            </a:r>
          </a:p>
        </p:txBody>
      </p:sp>
      <p:graphicFrame>
        <p:nvGraphicFramePr>
          <p:cNvPr id="3" name="Table 2">
            <a:extLst>
              <a:ext uri="{FF2B5EF4-FFF2-40B4-BE49-F238E27FC236}">
                <a16:creationId xmlns:a16="http://schemas.microsoft.com/office/drawing/2014/main" id="{12503AFD-08B8-4A9E-99F5-42A5C884EA8B}"/>
              </a:ext>
            </a:extLst>
          </p:cNvPr>
          <p:cNvGraphicFramePr>
            <a:graphicFrameLocks noGrp="1"/>
          </p:cNvGraphicFramePr>
          <p:nvPr>
            <p:extLst>
              <p:ext uri="{D42A27DB-BD31-4B8C-83A1-F6EECF244321}">
                <p14:modId xmlns:p14="http://schemas.microsoft.com/office/powerpoint/2010/main" val="1211934898"/>
              </p:ext>
            </p:extLst>
          </p:nvPr>
        </p:nvGraphicFramePr>
        <p:xfrm>
          <a:off x="553655" y="1256523"/>
          <a:ext cx="8813230" cy="370840"/>
        </p:xfrm>
        <a:graphic>
          <a:graphicData uri="http://schemas.openxmlformats.org/drawingml/2006/table">
            <a:tbl>
              <a:tblPr firstRow="1" bandRow="1">
                <a:tableStyleId>{5940675A-B579-460E-94D1-54222C63F5DA}</a:tableStyleId>
              </a:tblPr>
              <a:tblGrid>
                <a:gridCol w="1762646">
                  <a:extLst>
                    <a:ext uri="{9D8B030D-6E8A-4147-A177-3AD203B41FA5}">
                      <a16:colId xmlns:a16="http://schemas.microsoft.com/office/drawing/2014/main" val="1412406975"/>
                    </a:ext>
                  </a:extLst>
                </a:gridCol>
                <a:gridCol w="1762646">
                  <a:extLst>
                    <a:ext uri="{9D8B030D-6E8A-4147-A177-3AD203B41FA5}">
                      <a16:colId xmlns:a16="http://schemas.microsoft.com/office/drawing/2014/main" val="3619922427"/>
                    </a:ext>
                  </a:extLst>
                </a:gridCol>
                <a:gridCol w="1762646">
                  <a:extLst>
                    <a:ext uri="{9D8B030D-6E8A-4147-A177-3AD203B41FA5}">
                      <a16:colId xmlns:a16="http://schemas.microsoft.com/office/drawing/2014/main" val="266908432"/>
                    </a:ext>
                  </a:extLst>
                </a:gridCol>
                <a:gridCol w="1762646">
                  <a:extLst>
                    <a:ext uri="{9D8B030D-6E8A-4147-A177-3AD203B41FA5}">
                      <a16:colId xmlns:a16="http://schemas.microsoft.com/office/drawing/2014/main" val="3666171889"/>
                    </a:ext>
                  </a:extLst>
                </a:gridCol>
                <a:gridCol w="1762646">
                  <a:extLst>
                    <a:ext uri="{9D8B030D-6E8A-4147-A177-3AD203B41FA5}">
                      <a16:colId xmlns:a16="http://schemas.microsoft.com/office/drawing/2014/main" val="31465652"/>
                    </a:ext>
                  </a:extLst>
                </a:gridCol>
              </a:tblGrid>
              <a:tr h="370840">
                <a:tc>
                  <a:txBody>
                    <a:bodyPr/>
                    <a:lstStyle/>
                    <a:p>
                      <a:pPr algn="ctr"/>
                      <a:r>
                        <a:rPr lang="en-US" sz="1800" b="1" dirty="0"/>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4382182"/>
                  </a:ext>
                </a:extLst>
              </a:tr>
            </a:tbl>
          </a:graphicData>
        </a:graphic>
      </p:graphicFrame>
      <p:sp>
        <p:nvSpPr>
          <p:cNvPr id="11" name="Rectangle 10">
            <a:extLst>
              <a:ext uri="{FF2B5EF4-FFF2-40B4-BE49-F238E27FC236}">
                <a16:creationId xmlns:a16="http://schemas.microsoft.com/office/drawing/2014/main" id="{07D855FB-76B0-4380-BBA0-9C1146FB7024}"/>
              </a:ext>
            </a:extLst>
          </p:cNvPr>
          <p:cNvSpPr/>
          <p:nvPr/>
        </p:nvSpPr>
        <p:spPr>
          <a:xfrm>
            <a:off x="0" y="2332900"/>
            <a:ext cx="9366885" cy="4259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Native American Displacement, Denial of Citizenship, Civil Rights </a:t>
            </a:r>
          </a:p>
        </p:txBody>
      </p:sp>
      <p:sp>
        <p:nvSpPr>
          <p:cNvPr id="19" name="Rectangle 18">
            <a:extLst>
              <a:ext uri="{FF2B5EF4-FFF2-40B4-BE49-F238E27FC236}">
                <a16:creationId xmlns:a16="http://schemas.microsoft.com/office/drawing/2014/main" id="{16DBAD43-BC57-491E-B6E7-A21A1AF22A8D}"/>
              </a:ext>
            </a:extLst>
          </p:cNvPr>
          <p:cNvSpPr/>
          <p:nvPr/>
        </p:nvSpPr>
        <p:spPr>
          <a:xfrm>
            <a:off x="553653" y="4516953"/>
            <a:ext cx="8813232" cy="4259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Gender/Pay Inequality</a:t>
            </a:r>
          </a:p>
        </p:txBody>
      </p:sp>
      <p:grpSp>
        <p:nvGrpSpPr>
          <p:cNvPr id="10" name="Group 9">
            <a:extLst>
              <a:ext uri="{FF2B5EF4-FFF2-40B4-BE49-F238E27FC236}">
                <a16:creationId xmlns:a16="http://schemas.microsoft.com/office/drawing/2014/main" id="{3982976C-8654-4310-9581-867B1CB72062}"/>
              </a:ext>
            </a:extLst>
          </p:cNvPr>
          <p:cNvGrpSpPr/>
          <p:nvPr/>
        </p:nvGrpSpPr>
        <p:grpSpPr>
          <a:xfrm>
            <a:off x="723552" y="3791518"/>
            <a:ext cx="8643333" cy="437500"/>
            <a:chOff x="796399" y="4344262"/>
            <a:chExt cx="8643333" cy="437500"/>
          </a:xfrm>
        </p:grpSpPr>
        <p:sp>
          <p:nvSpPr>
            <p:cNvPr id="4" name="Rectangle 3">
              <a:extLst>
                <a:ext uri="{FF2B5EF4-FFF2-40B4-BE49-F238E27FC236}">
                  <a16:creationId xmlns:a16="http://schemas.microsoft.com/office/drawing/2014/main" id="{23290670-CC0D-4F0B-8849-18CCF0487FC6}"/>
                </a:ext>
              </a:extLst>
            </p:cNvPr>
            <p:cNvSpPr/>
            <p:nvPr/>
          </p:nvSpPr>
          <p:spPr>
            <a:xfrm>
              <a:off x="796399" y="4349251"/>
              <a:ext cx="4511171" cy="43251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Slavery</a:t>
              </a:r>
            </a:p>
          </p:txBody>
        </p:sp>
        <p:sp>
          <p:nvSpPr>
            <p:cNvPr id="17" name="Rectangle 16">
              <a:extLst>
                <a:ext uri="{FF2B5EF4-FFF2-40B4-BE49-F238E27FC236}">
                  <a16:creationId xmlns:a16="http://schemas.microsoft.com/office/drawing/2014/main" id="{4A72ED82-46D6-41A3-9678-611A425DC5B8}"/>
                </a:ext>
              </a:extLst>
            </p:cNvPr>
            <p:cNvSpPr/>
            <p:nvPr/>
          </p:nvSpPr>
          <p:spPr>
            <a:xfrm>
              <a:off x="5271693" y="4344262"/>
              <a:ext cx="2026724" cy="43251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Jim Crow</a:t>
              </a:r>
            </a:p>
          </p:txBody>
        </p:sp>
        <p:sp>
          <p:nvSpPr>
            <p:cNvPr id="18" name="Rectangle 17">
              <a:extLst>
                <a:ext uri="{FF2B5EF4-FFF2-40B4-BE49-F238E27FC236}">
                  <a16:creationId xmlns:a16="http://schemas.microsoft.com/office/drawing/2014/main" id="{F605DD87-BC5C-45F3-8D2E-5D6F96E4AACD}"/>
                </a:ext>
              </a:extLst>
            </p:cNvPr>
            <p:cNvSpPr/>
            <p:nvPr/>
          </p:nvSpPr>
          <p:spPr>
            <a:xfrm>
              <a:off x="6259221" y="4345366"/>
              <a:ext cx="1409585" cy="4325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Civil Rights</a:t>
              </a:r>
            </a:p>
          </p:txBody>
        </p:sp>
        <p:sp>
          <p:nvSpPr>
            <p:cNvPr id="20" name="Rectangle 19">
              <a:extLst>
                <a:ext uri="{FF2B5EF4-FFF2-40B4-BE49-F238E27FC236}">
                  <a16:creationId xmlns:a16="http://schemas.microsoft.com/office/drawing/2014/main" id="{0AF1AFD1-9D76-4800-94AB-9A2D4910F63D}"/>
                </a:ext>
              </a:extLst>
            </p:cNvPr>
            <p:cNvSpPr/>
            <p:nvPr/>
          </p:nvSpPr>
          <p:spPr>
            <a:xfrm>
              <a:off x="7499514" y="4344262"/>
              <a:ext cx="979519" cy="43361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War on Drugs</a:t>
              </a:r>
            </a:p>
          </p:txBody>
        </p:sp>
        <p:sp>
          <p:nvSpPr>
            <p:cNvPr id="21" name="Rectangle 20">
              <a:extLst>
                <a:ext uri="{FF2B5EF4-FFF2-40B4-BE49-F238E27FC236}">
                  <a16:creationId xmlns:a16="http://schemas.microsoft.com/office/drawing/2014/main" id="{AF6B0350-CF6B-4B31-8184-7B6C90C2ADF9}"/>
                </a:ext>
              </a:extLst>
            </p:cNvPr>
            <p:cNvSpPr/>
            <p:nvPr/>
          </p:nvSpPr>
          <p:spPr>
            <a:xfrm>
              <a:off x="8460213" y="4344262"/>
              <a:ext cx="979519" cy="432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Black Lives Matter</a:t>
              </a:r>
            </a:p>
          </p:txBody>
        </p:sp>
      </p:grpSp>
      <p:sp>
        <p:nvSpPr>
          <p:cNvPr id="7" name="TextBox 6">
            <a:extLst>
              <a:ext uri="{FF2B5EF4-FFF2-40B4-BE49-F238E27FC236}">
                <a16:creationId xmlns:a16="http://schemas.microsoft.com/office/drawing/2014/main" id="{F6652FCF-530E-4992-A1B4-6A4DC159FBD9}"/>
              </a:ext>
            </a:extLst>
          </p:cNvPr>
          <p:cNvSpPr txBox="1"/>
          <p:nvPr/>
        </p:nvSpPr>
        <p:spPr>
          <a:xfrm>
            <a:off x="5877817" y="4951740"/>
            <a:ext cx="1246992" cy="430887"/>
          </a:xfrm>
          <a:prstGeom prst="rect">
            <a:avLst/>
          </a:prstGeom>
          <a:noFill/>
        </p:spPr>
        <p:txBody>
          <a:bodyPr wrap="square" rtlCol="0">
            <a:spAutoFit/>
          </a:bodyPr>
          <a:lstStyle/>
          <a:p>
            <a:pPr algn="ctr"/>
            <a:r>
              <a:rPr lang="en-US" sz="1100" b="1" dirty="0"/>
              <a:t>1920</a:t>
            </a:r>
          </a:p>
          <a:p>
            <a:pPr algn="ctr"/>
            <a:r>
              <a:rPr lang="en-US" sz="1100" b="1" dirty="0"/>
              <a:t>19</a:t>
            </a:r>
            <a:r>
              <a:rPr lang="en-US" sz="1100" b="1" baseline="30000" dirty="0"/>
              <a:t>th</a:t>
            </a:r>
            <a:r>
              <a:rPr lang="en-US" sz="1100" b="1" dirty="0"/>
              <a:t>Amendment</a:t>
            </a:r>
          </a:p>
        </p:txBody>
      </p:sp>
      <p:sp>
        <p:nvSpPr>
          <p:cNvPr id="22" name="Rectangle 21">
            <a:extLst>
              <a:ext uri="{FF2B5EF4-FFF2-40B4-BE49-F238E27FC236}">
                <a16:creationId xmlns:a16="http://schemas.microsoft.com/office/drawing/2014/main" id="{0C6F9DF4-D178-4575-8F1F-4AD207DED672}"/>
              </a:ext>
            </a:extLst>
          </p:cNvPr>
          <p:cNvSpPr/>
          <p:nvPr/>
        </p:nvSpPr>
        <p:spPr>
          <a:xfrm>
            <a:off x="553653" y="5313599"/>
            <a:ext cx="8813232" cy="4259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Inequality of Voting Rights</a:t>
            </a:r>
          </a:p>
        </p:txBody>
      </p:sp>
      <p:sp>
        <p:nvSpPr>
          <p:cNvPr id="25" name="TextBox 24">
            <a:extLst>
              <a:ext uri="{FF2B5EF4-FFF2-40B4-BE49-F238E27FC236}">
                <a16:creationId xmlns:a16="http://schemas.microsoft.com/office/drawing/2014/main" id="{39ADAEF0-44AD-417D-8188-BED591160088}"/>
              </a:ext>
            </a:extLst>
          </p:cNvPr>
          <p:cNvSpPr txBox="1"/>
          <p:nvPr/>
        </p:nvSpPr>
        <p:spPr>
          <a:xfrm>
            <a:off x="6879371" y="4936236"/>
            <a:ext cx="1246992" cy="430887"/>
          </a:xfrm>
          <a:prstGeom prst="rect">
            <a:avLst/>
          </a:prstGeom>
          <a:noFill/>
        </p:spPr>
        <p:txBody>
          <a:bodyPr wrap="square" rtlCol="0">
            <a:spAutoFit/>
          </a:bodyPr>
          <a:lstStyle/>
          <a:p>
            <a:pPr algn="ctr"/>
            <a:r>
              <a:rPr lang="en-US" sz="1100" b="1" dirty="0"/>
              <a:t>1965</a:t>
            </a:r>
          </a:p>
          <a:p>
            <a:pPr algn="ctr"/>
            <a:r>
              <a:rPr lang="en-US" sz="1100" b="1" dirty="0"/>
              <a:t>Voting Rights</a:t>
            </a:r>
          </a:p>
        </p:txBody>
      </p:sp>
      <p:sp>
        <p:nvSpPr>
          <p:cNvPr id="8" name="Rectangle 7">
            <a:extLst>
              <a:ext uri="{FF2B5EF4-FFF2-40B4-BE49-F238E27FC236}">
                <a16:creationId xmlns:a16="http://schemas.microsoft.com/office/drawing/2014/main" id="{C5A23045-042B-4182-A379-8540E2F0F61E}"/>
              </a:ext>
            </a:extLst>
          </p:cNvPr>
          <p:cNvSpPr/>
          <p:nvPr/>
        </p:nvSpPr>
        <p:spPr>
          <a:xfrm>
            <a:off x="6995974" y="5288176"/>
            <a:ext cx="1109920" cy="45135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900" b="1" dirty="0">
                <a:solidFill>
                  <a:schemeClr val="tx1"/>
                </a:solidFill>
              </a:rPr>
              <a:t>Asians</a:t>
            </a:r>
          </a:p>
          <a:p>
            <a:pPr algn="ctr"/>
            <a:r>
              <a:rPr lang="en-US" sz="900" b="1" dirty="0">
                <a:solidFill>
                  <a:schemeClr val="tx1"/>
                </a:solidFill>
              </a:rPr>
              <a:t>Native Americans</a:t>
            </a:r>
          </a:p>
          <a:p>
            <a:pPr algn="ctr"/>
            <a:r>
              <a:rPr lang="en-US" sz="900" b="1" dirty="0">
                <a:solidFill>
                  <a:schemeClr val="tx1"/>
                </a:solidFill>
              </a:rPr>
              <a:t>African-Americans</a:t>
            </a:r>
          </a:p>
        </p:txBody>
      </p:sp>
      <p:sp>
        <p:nvSpPr>
          <p:cNvPr id="26" name="Rectangle 25">
            <a:extLst>
              <a:ext uri="{FF2B5EF4-FFF2-40B4-BE49-F238E27FC236}">
                <a16:creationId xmlns:a16="http://schemas.microsoft.com/office/drawing/2014/main" id="{E8541F14-0EE6-44E8-BEBE-969B68EAA67B}"/>
              </a:ext>
            </a:extLst>
          </p:cNvPr>
          <p:cNvSpPr/>
          <p:nvPr/>
        </p:nvSpPr>
        <p:spPr>
          <a:xfrm>
            <a:off x="6262417" y="5316322"/>
            <a:ext cx="477792" cy="4259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00" b="1" dirty="0">
                <a:solidFill>
                  <a:schemeClr val="tx1"/>
                </a:solidFill>
              </a:rPr>
              <a:t>Women</a:t>
            </a:r>
          </a:p>
        </p:txBody>
      </p:sp>
      <p:sp>
        <p:nvSpPr>
          <p:cNvPr id="27" name="Rectangle 26">
            <a:extLst>
              <a:ext uri="{FF2B5EF4-FFF2-40B4-BE49-F238E27FC236}">
                <a16:creationId xmlns:a16="http://schemas.microsoft.com/office/drawing/2014/main" id="{0F55DDA8-0CFA-4DCF-8826-CE3A47454A44}"/>
              </a:ext>
            </a:extLst>
          </p:cNvPr>
          <p:cNvSpPr/>
          <p:nvPr/>
        </p:nvSpPr>
        <p:spPr>
          <a:xfrm>
            <a:off x="7277522" y="5969792"/>
            <a:ext cx="2089363" cy="4259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LGBTQI Rights</a:t>
            </a:r>
          </a:p>
        </p:txBody>
      </p:sp>
      <p:sp>
        <p:nvSpPr>
          <p:cNvPr id="28" name="Rectangle 27">
            <a:extLst>
              <a:ext uri="{FF2B5EF4-FFF2-40B4-BE49-F238E27FC236}">
                <a16:creationId xmlns:a16="http://schemas.microsoft.com/office/drawing/2014/main" id="{7D341587-0E82-452F-BF63-DEFDB4ABDA10}"/>
              </a:ext>
            </a:extLst>
          </p:cNvPr>
          <p:cNvSpPr/>
          <p:nvPr/>
        </p:nvSpPr>
        <p:spPr>
          <a:xfrm>
            <a:off x="1619" y="3044544"/>
            <a:ext cx="9366885" cy="4259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Latino American Displacement, Denial of Citizenship, Civil Rights </a:t>
            </a:r>
          </a:p>
        </p:txBody>
      </p:sp>
      <p:sp>
        <p:nvSpPr>
          <p:cNvPr id="29" name="Rectangle 28">
            <a:extLst>
              <a:ext uri="{FF2B5EF4-FFF2-40B4-BE49-F238E27FC236}">
                <a16:creationId xmlns:a16="http://schemas.microsoft.com/office/drawing/2014/main" id="{E49194AB-BC79-4B82-A273-9197E192EE38}"/>
              </a:ext>
            </a:extLst>
          </p:cNvPr>
          <p:cNvSpPr/>
          <p:nvPr/>
        </p:nvSpPr>
        <p:spPr>
          <a:xfrm>
            <a:off x="1143000" y="1764142"/>
            <a:ext cx="1812185" cy="4259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Medical School History</a:t>
            </a:r>
          </a:p>
        </p:txBody>
      </p:sp>
      <p:sp>
        <p:nvSpPr>
          <p:cNvPr id="31" name="Rectangle 30">
            <a:extLst>
              <a:ext uri="{FF2B5EF4-FFF2-40B4-BE49-F238E27FC236}">
                <a16:creationId xmlns:a16="http://schemas.microsoft.com/office/drawing/2014/main" id="{D29F704C-517D-4D50-B823-74981BA2A863}"/>
              </a:ext>
            </a:extLst>
          </p:cNvPr>
          <p:cNvSpPr/>
          <p:nvPr/>
        </p:nvSpPr>
        <p:spPr>
          <a:xfrm>
            <a:off x="3060768" y="1753059"/>
            <a:ext cx="637036" cy="4259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err="1">
                <a:solidFill>
                  <a:schemeClr val="tx1"/>
                </a:solidFill>
              </a:rPr>
              <a:t>Upenn</a:t>
            </a:r>
            <a:endParaRPr lang="en-US" sz="1200" b="1" dirty="0">
              <a:solidFill>
                <a:schemeClr val="tx1"/>
              </a:solidFill>
            </a:endParaRPr>
          </a:p>
          <a:p>
            <a:pPr algn="ctr"/>
            <a:r>
              <a:rPr lang="en-US" sz="1200" b="1" dirty="0">
                <a:solidFill>
                  <a:schemeClr val="tx1"/>
                </a:solidFill>
              </a:rPr>
              <a:t>1765</a:t>
            </a:r>
          </a:p>
        </p:txBody>
      </p:sp>
      <p:sp>
        <p:nvSpPr>
          <p:cNvPr id="33" name="Rectangle 32">
            <a:extLst>
              <a:ext uri="{FF2B5EF4-FFF2-40B4-BE49-F238E27FC236}">
                <a16:creationId xmlns:a16="http://schemas.microsoft.com/office/drawing/2014/main" id="{C329590C-D822-45CE-971F-1D401D389897}"/>
              </a:ext>
            </a:extLst>
          </p:cNvPr>
          <p:cNvSpPr/>
          <p:nvPr/>
        </p:nvSpPr>
        <p:spPr>
          <a:xfrm>
            <a:off x="4763822" y="1753059"/>
            <a:ext cx="870048" cy="4259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solidFill>
                  <a:schemeClr val="tx1"/>
                </a:solidFill>
              </a:rPr>
              <a:t>AAMC</a:t>
            </a:r>
          </a:p>
          <a:p>
            <a:pPr algn="ctr"/>
            <a:r>
              <a:rPr lang="en-US" sz="1200" b="1" dirty="0">
                <a:solidFill>
                  <a:schemeClr val="tx1"/>
                </a:solidFill>
              </a:rPr>
              <a:t>1876</a:t>
            </a:r>
          </a:p>
        </p:txBody>
      </p:sp>
      <p:sp>
        <p:nvSpPr>
          <p:cNvPr id="34" name="Rectangle 33">
            <a:extLst>
              <a:ext uri="{FF2B5EF4-FFF2-40B4-BE49-F238E27FC236}">
                <a16:creationId xmlns:a16="http://schemas.microsoft.com/office/drawing/2014/main" id="{EB5B742D-8528-431E-BF1C-6BE626DF4EB2}"/>
              </a:ext>
            </a:extLst>
          </p:cNvPr>
          <p:cNvSpPr/>
          <p:nvPr/>
        </p:nvSpPr>
        <p:spPr>
          <a:xfrm>
            <a:off x="6342822" y="1753059"/>
            <a:ext cx="870048" cy="4259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solidFill>
                  <a:schemeClr val="tx1"/>
                </a:solidFill>
              </a:rPr>
              <a:t>AAFP </a:t>
            </a:r>
          </a:p>
          <a:p>
            <a:pPr algn="ctr"/>
            <a:r>
              <a:rPr lang="en-US" sz="1200" b="1" dirty="0">
                <a:solidFill>
                  <a:schemeClr val="tx1"/>
                </a:solidFill>
              </a:rPr>
              <a:t>1969</a:t>
            </a:r>
          </a:p>
        </p:txBody>
      </p:sp>
      <p:sp>
        <p:nvSpPr>
          <p:cNvPr id="35" name="Rectangle 34">
            <a:extLst>
              <a:ext uri="{FF2B5EF4-FFF2-40B4-BE49-F238E27FC236}">
                <a16:creationId xmlns:a16="http://schemas.microsoft.com/office/drawing/2014/main" id="{89F4EE16-6269-48C2-9D70-B4D7D60D7E87}"/>
              </a:ext>
            </a:extLst>
          </p:cNvPr>
          <p:cNvSpPr/>
          <p:nvPr/>
        </p:nvSpPr>
        <p:spPr>
          <a:xfrm>
            <a:off x="201752" y="6515877"/>
            <a:ext cx="9577248" cy="1116824"/>
          </a:xfrm>
          <a:prstGeom prst="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dirty="0">
                <a:solidFill>
                  <a:schemeClr val="bg1"/>
                </a:solidFill>
              </a:rPr>
              <a:t>Historic inequalities are a part of American history. </a:t>
            </a:r>
          </a:p>
          <a:p>
            <a:pPr algn="ctr"/>
            <a:r>
              <a:rPr lang="en-US" sz="2200" b="1" dirty="0">
                <a:solidFill>
                  <a:schemeClr val="bg1"/>
                </a:solidFill>
              </a:rPr>
              <a:t>They affect opportunities in pay, housing, education, voting rights, immigration, citizenship, military service, home ownership and health care. </a:t>
            </a:r>
          </a:p>
        </p:txBody>
      </p:sp>
    </p:spTree>
    <p:extLst>
      <p:ext uri="{BB962C8B-B14F-4D97-AF65-F5344CB8AC3E}">
        <p14:creationId xmlns:p14="http://schemas.microsoft.com/office/powerpoint/2010/main" val="34670776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4AFDE8DAA462489D796834E58D4AE5" ma:contentTypeVersion="15" ma:contentTypeDescription="Create a new document." ma:contentTypeScope="" ma:versionID="affde35b2e4de7b5b5adcb72eb18c9b1">
  <xsd:schema xmlns:xsd="http://www.w3.org/2001/XMLSchema" xmlns:xs="http://www.w3.org/2001/XMLSchema" xmlns:p="http://schemas.microsoft.com/office/2006/metadata/properties" xmlns:ns1="http://schemas.microsoft.com/sharepoint/v3" xmlns:ns3="111b9f8b-5cd2-4048-8b30-648fba824f7f" xmlns:ns4="5fb75e37-9ba3-4b20-9ebf-833f2c7864d4" targetNamespace="http://schemas.microsoft.com/office/2006/metadata/properties" ma:root="true" ma:fieldsID="f9e7e9bfd8213af6f6c7c837ae53c905" ns1:_="" ns3:_="" ns4:_="">
    <xsd:import namespace="http://schemas.microsoft.com/sharepoint/v3"/>
    <xsd:import namespace="111b9f8b-5cd2-4048-8b30-648fba824f7f"/>
    <xsd:import namespace="5fb75e37-9ba3-4b20-9ebf-833f2c7864d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1b9f8b-5cd2-4048-8b30-648fba824f7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b75e37-9ba3-4b20-9ebf-833f2c7864d4"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446A28-8E12-49B5-BAFB-9F3E3C2DBFC0}">
  <ds:schemaRefs>
    <ds:schemaRef ds:uri="http://schemas.microsoft.com/sharepoint/v3/contenttype/forms"/>
  </ds:schemaRefs>
</ds:datastoreItem>
</file>

<file path=customXml/itemProps2.xml><?xml version="1.0" encoding="utf-8"?>
<ds:datastoreItem xmlns:ds="http://schemas.openxmlformats.org/officeDocument/2006/customXml" ds:itemID="{F27958A5-297F-46B2-8279-AA72E9FE8C15}">
  <ds:schemaRef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5fb75e37-9ba3-4b20-9ebf-833f2c7864d4"/>
    <ds:schemaRef ds:uri="http://purl.org/dc/elements/1.1/"/>
    <ds:schemaRef ds:uri="http://schemas.microsoft.com/office/2006/documentManagement/types"/>
    <ds:schemaRef ds:uri="http://purl.org/dc/dcmitype/"/>
    <ds:schemaRef ds:uri="http://purl.org/dc/terms/"/>
    <ds:schemaRef ds:uri="111b9f8b-5cd2-4048-8b30-648fba824f7f"/>
    <ds:schemaRef ds:uri="http://schemas.microsoft.com/sharepoint/v3"/>
  </ds:schemaRefs>
</ds:datastoreItem>
</file>

<file path=customXml/itemProps3.xml><?xml version="1.0" encoding="utf-8"?>
<ds:datastoreItem xmlns:ds="http://schemas.openxmlformats.org/officeDocument/2006/customXml" ds:itemID="{23C4D7B4-54D9-400C-B640-35CACAB07B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11b9f8b-5cd2-4048-8b30-648fba824f7f"/>
    <ds:schemaRef ds:uri="5fb75e37-9ba3-4b20-9ebf-833f2c786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1217</TotalTime>
  <Words>8560</Words>
  <Application>Microsoft Office PowerPoint</Application>
  <PresentationFormat>Custom</PresentationFormat>
  <Paragraphs>722</Paragraphs>
  <Slides>66</Slides>
  <Notes>59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Abadi Extra Light</vt:lpstr>
      <vt:lpstr>Aldhabi</vt:lpstr>
      <vt:lpstr>Arial</vt:lpstr>
      <vt:lpstr>Calibri</vt:lpstr>
      <vt:lpstr>Calibri Light</vt:lpstr>
      <vt:lpstr>Times New Roman</vt:lpstr>
      <vt:lpstr>Office Theme</vt:lpstr>
      <vt:lpstr>In Health Professions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that Influence Health Equity: Stereotype and Bias</vt:lpstr>
      <vt:lpstr>Explicit Bias vs. Implicit Bias</vt:lpstr>
      <vt:lpstr>PowerPoint Presentation</vt:lpstr>
      <vt:lpstr>Implicit Bias Affects Healthcare</vt:lpstr>
      <vt:lpstr>Implicit Bias Affects Healthcare </vt:lpstr>
      <vt:lpstr>Implicit Bias Affects Healthcare</vt:lpstr>
      <vt:lpstr>Implicit Bias Affects Healthcare</vt:lpstr>
      <vt:lpstr>Implicit Bias Affects Healthcare</vt:lpstr>
      <vt:lpstr>Implicit Bias Affects Healthcare</vt:lpstr>
      <vt:lpstr>Implicit Bias Affects Healthcare</vt:lpstr>
      <vt:lpstr>Implicit Bias Affects Professional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Mitigating Bias: Acknowledgement</vt:lpstr>
      <vt:lpstr>Mitigating Bias: Acknowledgement</vt:lpstr>
      <vt:lpstr>Mitigating: Address it Head On</vt:lpstr>
      <vt:lpstr>Unpacking Bias: Address (Examples)</vt:lpstr>
      <vt:lpstr>You define your medical school culture</vt:lpstr>
      <vt:lpstr>Advocacy – Health Equity</vt:lpstr>
      <vt:lpstr>Summary</vt:lpstr>
      <vt:lpstr>Appendix: Definitions</vt:lpstr>
      <vt:lpstr>Appendix: Definitions</vt:lpstr>
      <vt:lpstr>Additional References </vt:lpstr>
      <vt:lpstr>Appendix: Exploring Bias (Bonus Video)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Christina</dc:creator>
  <cp:lastModifiedBy>Christina Johnson</cp:lastModifiedBy>
  <cp:revision>118</cp:revision>
  <dcterms:created xsi:type="dcterms:W3CDTF">2018-12-27T00:47:38Z</dcterms:created>
  <dcterms:modified xsi:type="dcterms:W3CDTF">2022-06-28T00:12:22Z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1b9d1a4-a550-4d60-aaac-14e7dbc2119c_Enabled">
    <vt:lpwstr>true</vt:lpwstr>
  </property>
  <property fmtid="{D5CDD505-2E9C-101B-9397-08002B2CF9AE}" pid="3" name="MSIP_Label_21b9d1a4-a550-4d60-aaac-14e7dbc2119c_SetDate">
    <vt:lpwstr>2022-06-23T18:12:45Z</vt:lpwstr>
  </property>
  <property fmtid="{D5CDD505-2E9C-101B-9397-08002B2CF9AE}" pid="4" name="MSIP_Label_21b9d1a4-a550-4d60-aaac-14e7dbc2119c_Method">
    <vt:lpwstr>Standard</vt:lpwstr>
  </property>
  <property fmtid="{D5CDD505-2E9C-101B-9397-08002B2CF9AE}" pid="5" name="MSIP_Label_21b9d1a4-a550-4d60-aaac-14e7dbc2119c_Name">
    <vt:lpwstr>21b9d1a4-a550-4d60-aaac-14e7dbc2119c</vt:lpwstr>
  </property>
  <property fmtid="{D5CDD505-2E9C-101B-9397-08002B2CF9AE}" pid="6" name="MSIP_Label_21b9d1a4-a550-4d60-aaac-14e7dbc2119c_SiteId">
    <vt:lpwstr>f6f442be-a6a0-4cbe-bc32-1f76a10f316b</vt:lpwstr>
  </property>
  <property fmtid="{D5CDD505-2E9C-101B-9397-08002B2CF9AE}" pid="7" name="MSIP_Label_21b9d1a4-a550-4d60-aaac-14e7dbc2119c_ActionId">
    <vt:lpwstr>90ca199c-29dd-4a49-9369-60d0f7995487</vt:lpwstr>
  </property>
  <property fmtid="{D5CDD505-2E9C-101B-9397-08002B2CF9AE}" pid="8" name="MSIP_Label_21b9d1a4-a550-4d60-aaac-14e7dbc2119c_ContentBits">
    <vt:lpwstr>0</vt:lpwstr>
  </property>
  <property fmtid="{D5CDD505-2E9C-101B-9397-08002B2CF9AE}" pid="9" name="ContentTypeId">
    <vt:lpwstr>0x0101002E4AFDE8DAA462489D796834E58D4AE5</vt:lpwstr>
  </property>
</Properties>
</file>