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6"/>
  </p:notesMasterIdLst>
  <p:sldIdLst>
    <p:sldId id="256" r:id="rId2"/>
    <p:sldId id="257"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88"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5529BE-9A69-4E32-984C-AA904593E0F8}" type="datetimeFigureOut">
              <a:rPr lang="en-US" smtClean="0"/>
              <a:pPr/>
              <a:t>5/18/2015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42C5F1-55DA-4DBE-951B-E958C976856D}" type="slidenum">
              <a:rPr lang="en-US" smtClean="0"/>
              <a:pPr/>
              <a:t>‹#›</a:t>
            </a:fld>
            <a:endParaRPr lang="en-US"/>
          </a:p>
        </p:txBody>
      </p:sp>
    </p:spTree>
    <p:extLst>
      <p:ext uri="{BB962C8B-B14F-4D97-AF65-F5344CB8AC3E}">
        <p14:creationId xmlns:p14="http://schemas.microsoft.com/office/powerpoint/2010/main" val="20775894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042C5F1-55DA-4DBE-951B-E958C976856D}"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042C5F1-55DA-4DBE-951B-E958C976856D}"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042C5F1-55DA-4DBE-951B-E958C976856D}"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042C5F1-55DA-4DBE-951B-E958C976856D}"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042C5F1-55DA-4DBE-951B-E958C976856D}"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042C5F1-55DA-4DBE-951B-E958C976856D}"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042C5F1-55DA-4DBE-951B-E958C976856D}"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042C5F1-55DA-4DBE-951B-E958C976856D}"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042C5F1-55DA-4DBE-951B-E958C976856D}"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042C5F1-55DA-4DBE-951B-E958C976856D}"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64ACE76-DF26-41F6-89EE-932E7F0A1221}"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042C5F1-55DA-4DBE-951B-E958C976856D}"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64ACE76-DF26-41F6-89EE-932E7F0A1221}" type="slidenum">
              <a:rPr lang="en-US" smtClean="0"/>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64ACE76-DF26-41F6-89EE-932E7F0A1221}" type="slidenum">
              <a:rPr lang="en-US" smtClean="0"/>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64ACE76-DF26-41F6-89EE-932E7F0A1221}" type="slidenum">
              <a:rPr lang="en-US" smtClean="0"/>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64ACE76-DF26-41F6-89EE-932E7F0A1221}" type="slidenum">
              <a:rPr lang="en-US" smtClean="0"/>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64ACE76-DF26-41F6-89EE-932E7F0A1221}" type="slidenum">
              <a:rPr lang="en-US" smtClean="0"/>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64ACE76-DF26-41F6-89EE-932E7F0A1221}" type="slidenum">
              <a:rPr lang="en-US" smtClean="0"/>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64ACE76-DF26-41F6-89EE-932E7F0A1221}" type="slidenum">
              <a:rPr lang="en-US" smtClean="0"/>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64ACE76-DF26-41F6-89EE-932E7F0A1221}" type="slidenum">
              <a:rPr lang="en-US" smtClean="0"/>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64ACE76-DF26-41F6-89EE-932E7F0A1221}" type="slidenum">
              <a:rPr lang="en-US" smtClean="0"/>
              <a:pPr/>
              <a:t>28</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64ACE76-DF26-41F6-89EE-932E7F0A1221}" type="slidenum">
              <a:rPr lang="en-US" smtClean="0"/>
              <a:pPr/>
              <a:t>29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042C5F1-55DA-4DBE-951B-E958C976856D}"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64ACE76-DF26-41F6-89EE-932E7F0A1221}" type="slidenum">
              <a:rPr lang="en-US" smtClean="0"/>
              <a:pPr/>
              <a:t>30</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64ACE76-DF26-41F6-89EE-932E7F0A1221}" type="slidenum">
              <a:rPr lang="en-US" smtClean="0"/>
              <a:pPr/>
              <a:t>31</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042C5F1-55DA-4DBE-951B-E958C976856D}"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64ACE76-DF26-41F6-89EE-932E7F0A1221}" type="slidenum">
              <a:rPr lang="en-US" smtClean="0"/>
              <a:pPr/>
              <a:t>33</a:t>
            </a:fld>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64ACE76-DF26-41F6-89EE-932E7F0A1221}" type="slidenum">
              <a:rPr lang="en-US" smtClean="0"/>
              <a:pPr/>
              <a:t>34</a:t>
            </a:fld>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64ACE76-DF26-41F6-89EE-932E7F0A1221}" type="slidenum">
              <a:rPr lang="en-US" smtClean="0"/>
              <a:pPr/>
              <a:t>35</a:t>
            </a:fld>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64ACE76-DF26-41F6-89EE-932E7F0A1221}" type="slidenum">
              <a:rPr lang="en-US" smtClean="0"/>
              <a:pPr/>
              <a:t>36</a:t>
            </a:fld>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64ACE76-DF26-41F6-89EE-932E7F0A1221}" type="slidenum">
              <a:rPr lang="en-US" smtClean="0"/>
              <a:pPr/>
              <a:t>37</a:t>
            </a:fld>
            <a:endParaRPr 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64ACE76-DF26-41F6-89EE-932E7F0A1221}" type="slidenum">
              <a:rPr lang="en-US" smtClean="0"/>
              <a:pPr/>
              <a:t>38</a:t>
            </a:fld>
            <a:endParaRPr 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64ACE76-DF26-41F6-89EE-932E7F0A1221}" type="slidenum">
              <a:rPr lang="en-US" smtClean="0"/>
              <a:pPr/>
              <a:t>39</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042C5F1-55DA-4DBE-951B-E958C976856D}"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64ACE76-DF26-41F6-89EE-932E7F0A1221}" type="slidenum">
              <a:rPr lang="en-US" smtClean="0"/>
              <a:pPr/>
              <a:t>40</a:t>
            </a:fld>
            <a:endParaRPr lang="en-US"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042C5F1-55DA-4DBE-951B-E958C976856D}" type="slidenum">
              <a:rPr lang="en-US" smtClean="0"/>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80E7364-E82B-4902-BD74-C7754227A03E}" type="slidenum">
              <a:rPr lang="en-US" smtClean="0"/>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80E7364-E82B-4902-BD74-C7754227A03E}" type="slidenum">
              <a:rPr lang="en-US" smtClean="0"/>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80E7364-E82B-4902-BD74-C7754227A03E}" type="slidenum">
              <a:rPr lang="en-US" smtClean="0"/>
              <a:t>44</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80E7364-E82B-4902-BD74-C7754227A03E}" type="slidenum">
              <a:rPr lang="en-US" smtClean="0"/>
              <a:t>45</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80E7364-E82B-4902-BD74-C7754227A03E}" type="slidenum">
              <a:rPr lang="en-US" smtClean="0"/>
              <a:t>46</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80E7364-E82B-4902-BD74-C7754227A03E}" type="slidenum">
              <a:rPr lang="en-US" smtClean="0"/>
              <a:t>47</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80E7364-E82B-4902-BD74-C7754227A03E}" type="slidenum">
              <a:rPr lang="en-US" smtClean="0"/>
              <a:t>48</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80E7364-E82B-4902-BD74-C7754227A03E}" type="slidenum">
              <a:rPr lang="en-US" smtClean="0"/>
              <a:t>49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042C5F1-55DA-4DBE-951B-E958C976856D}" type="slidenum">
              <a:rPr lang="en-US" smtClean="0"/>
              <a:pPr/>
              <a:t>5</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80E7364-E82B-4902-BD74-C7754227A03E}" type="slidenum">
              <a:rPr lang="en-US" smtClean="0"/>
              <a:t>50</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80E7364-E82B-4902-BD74-C7754227A03E}" type="slidenum">
              <a:rPr lang="en-US" smtClean="0"/>
              <a:t>51</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80E7364-E82B-4902-BD74-C7754227A03E}" type="slidenum">
              <a:rPr lang="en-US" smtClean="0"/>
              <a:t>52</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80E7364-E82B-4902-BD74-C7754227A03E}" type="slidenum">
              <a:rPr lang="en-US" smtClean="0"/>
              <a:t>53</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80E7364-E82B-4902-BD74-C7754227A03E}" type="slidenum">
              <a:rPr lang="en-US" smtClean="0"/>
              <a:t>54</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042C5F1-55DA-4DBE-951B-E958C976856D}"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042C5F1-55DA-4DBE-951B-E958C976856D}"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042C5F1-55DA-4DBE-951B-E958C976856D}"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042C5F1-55DA-4DBE-951B-E958C976856D}"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3EF76D0-F71C-4367-9DAB-B6B3F8DC4AFD}" type="datetimeFigureOut">
              <a:rPr lang="en-US" smtClean="0"/>
              <a:pPr/>
              <a:t>5/18/2015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5232C0-615A-454F-AF3B-01D3CEE3ABF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EF76D0-F71C-4367-9DAB-B6B3F8DC4AFD}" type="datetimeFigureOut">
              <a:rPr lang="en-US" smtClean="0"/>
              <a:pPr/>
              <a:t>5/18/2015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5232C0-615A-454F-AF3B-01D3CEE3ABF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EF76D0-F71C-4367-9DAB-B6B3F8DC4AFD}" type="datetimeFigureOut">
              <a:rPr lang="en-US" smtClean="0"/>
              <a:pPr/>
              <a:t>5/18/2015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5232C0-615A-454F-AF3B-01D3CEE3ABF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EF76D0-F71C-4367-9DAB-B6B3F8DC4AFD}" type="datetimeFigureOut">
              <a:rPr lang="en-US" smtClean="0"/>
              <a:pPr/>
              <a:t>5/18/2015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5232C0-615A-454F-AF3B-01D3CEE3ABF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EF76D0-F71C-4367-9DAB-B6B3F8DC4AFD}" type="datetimeFigureOut">
              <a:rPr lang="en-US" smtClean="0"/>
              <a:pPr/>
              <a:t>5/18/2015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5232C0-615A-454F-AF3B-01D3CEE3ABF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3EF76D0-F71C-4367-9DAB-B6B3F8DC4AFD}" type="datetimeFigureOut">
              <a:rPr lang="en-US" smtClean="0"/>
              <a:pPr/>
              <a:t>5/18/2015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5232C0-615A-454F-AF3B-01D3CEE3ABF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3EF76D0-F71C-4367-9DAB-B6B3F8DC4AFD}" type="datetimeFigureOut">
              <a:rPr lang="en-US" smtClean="0"/>
              <a:pPr/>
              <a:t>5/18/2015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5232C0-615A-454F-AF3B-01D3CEE3ABF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3EF76D0-F71C-4367-9DAB-B6B3F8DC4AFD}" type="datetimeFigureOut">
              <a:rPr lang="en-US" smtClean="0"/>
              <a:pPr/>
              <a:t>5/18/2015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5232C0-615A-454F-AF3B-01D3CEE3ABF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EF76D0-F71C-4367-9DAB-B6B3F8DC4AFD}" type="datetimeFigureOut">
              <a:rPr lang="en-US" smtClean="0"/>
              <a:pPr/>
              <a:t>5/18/2015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5232C0-615A-454F-AF3B-01D3CEE3ABF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EF76D0-F71C-4367-9DAB-B6B3F8DC4AFD}" type="datetimeFigureOut">
              <a:rPr lang="en-US" smtClean="0"/>
              <a:pPr/>
              <a:t>5/18/2015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5232C0-615A-454F-AF3B-01D3CEE3ABF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EF76D0-F71C-4367-9DAB-B6B3F8DC4AFD}" type="datetimeFigureOut">
              <a:rPr lang="en-US" smtClean="0"/>
              <a:pPr/>
              <a:t>5/18/2015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5232C0-615A-454F-AF3B-01D3CEE3ABF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EF76D0-F71C-4367-9DAB-B6B3F8DC4AFD}" type="datetimeFigureOut">
              <a:rPr lang="en-US" smtClean="0"/>
              <a:pPr/>
              <a:t>5/18/2015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5232C0-615A-454F-AF3B-01D3CEE3ABF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GOING TO COURT AS AN “EXPERT WITNESS”</a:t>
            </a:r>
            <a:endParaRPr lang="en-US" dirty="0"/>
          </a:p>
        </p:txBody>
      </p:sp>
      <p:sp>
        <p:nvSpPr>
          <p:cNvPr id="3" name="Subtitle 2"/>
          <p:cNvSpPr>
            <a:spLocks noGrp="1"/>
          </p:cNvSpPr>
          <p:nvPr>
            <p:ph type="subTitle" idx="1"/>
          </p:nvPr>
        </p:nvSpPr>
        <p:spPr/>
        <p:txBody>
          <a:bodyPr/>
          <a:lstStyle/>
          <a:p>
            <a:r>
              <a:rPr lang="en-US" dirty="0" smtClean="0"/>
              <a:t>An Introduction to the Fundamentals of the Courtroom Experience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“Dual Sovereign” Structure</a:t>
            </a:r>
            <a:endParaRPr lang="en-US" dirty="0"/>
          </a:p>
        </p:txBody>
      </p:sp>
      <p:sp>
        <p:nvSpPr>
          <p:cNvPr id="3" name="Text Placeholder 2"/>
          <p:cNvSpPr>
            <a:spLocks noGrp="1"/>
          </p:cNvSpPr>
          <p:nvPr>
            <p:ph type="body" idx="1"/>
          </p:nvPr>
        </p:nvSpPr>
        <p:spPr/>
        <p:txBody>
          <a:bodyPr/>
          <a:lstStyle/>
          <a:p>
            <a:r>
              <a:rPr lang="en-US" dirty="0" smtClean="0"/>
              <a:t>Federal Jurisdiction</a:t>
            </a:r>
            <a:endParaRPr lang="en-US" dirty="0"/>
          </a:p>
        </p:txBody>
      </p:sp>
      <p:sp>
        <p:nvSpPr>
          <p:cNvPr id="4" name="Content Placeholder 3"/>
          <p:cNvSpPr>
            <a:spLocks noGrp="1"/>
          </p:cNvSpPr>
          <p:nvPr>
            <p:ph sz="half" idx="2"/>
          </p:nvPr>
        </p:nvSpPr>
        <p:spPr/>
        <p:txBody>
          <a:bodyPr/>
          <a:lstStyle/>
          <a:p>
            <a:r>
              <a:rPr lang="en-US" dirty="0" smtClean="0"/>
              <a:t>Matters  from  U.S. Code</a:t>
            </a:r>
          </a:p>
          <a:p>
            <a:r>
              <a:rPr lang="en-US" dirty="0" smtClean="0"/>
              <a:t>Matters between States</a:t>
            </a:r>
          </a:p>
          <a:p>
            <a:r>
              <a:rPr lang="en-US" dirty="0" smtClean="0"/>
              <a:t>Diversity of citizenship (civil)</a:t>
            </a:r>
          </a:p>
          <a:p>
            <a:r>
              <a:rPr lang="en-US" dirty="0" smtClean="0"/>
              <a:t>Matters of U.S. Constitution</a:t>
            </a:r>
          </a:p>
          <a:p>
            <a:r>
              <a:rPr lang="en-US" i="1" dirty="0" smtClean="0"/>
              <a:t>Habeas </a:t>
            </a:r>
            <a:r>
              <a:rPr lang="en-US" dirty="0" smtClean="0"/>
              <a:t>criminal relief</a:t>
            </a:r>
          </a:p>
          <a:p>
            <a:pPr lvl="1"/>
            <a:r>
              <a:rPr lang="en-US" b="1" i="1" u="sng" dirty="0" smtClean="0"/>
              <a:t>Double Jeopardy</a:t>
            </a:r>
            <a:endParaRPr lang="en-US" b="1" i="1" u="sng" dirty="0"/>
          </a:p>
        </p:txBody>
      </p:sp>
      <p:sp>
        <p:nvSpPr>
          <p:cNvPr id="5" name="Text Placeholder 4"/>
          <p:cNvSpPr>
            <a:spLocks noGrp="1"/>
          </p:cNvSpPr>
          <p:nvPr>
            <p:ph type="body" sz="quarter" idx="3"/>
          </p:nvPr>
        </p:nvSpPr>
        <p:spPr/>
        <p:txBody>
          <a:bodyPr/>
          <a:lstStyle/>
          <a:p>
            <a:r>
              <a:rPr lang="en-US" dirty="0" smtClean="0"/>
              <a:t>State Jurisdiction</a:t>
            </a:r>
            <a:endParaRPr lang="en-US" dirty="0"/>
          </a:p>
        </p:txBody>
      </p:sp>
      <p:sp>
        <p:nvSpPr>
          <p:cNvPr id="6" name="Content Placeholder 5"/>
          <p:cNvSpPr>
            <a:spLocks noGrp="1"/>
          </p:cNvSpPr>
          <p:nvPr>
            <p:ph sz="quarter" idx="4"/>
          </p:nvPr>
        </p:nvSpPr>
        <p:spPr/>
        <p:txBody>
          <a:bodyPr/>
          <a:lstStyle/>
          <a:p>
            <a:r>
              <a:rPr lang="en-US" dirty="0" smtClean="0"/>
              <a:t>“Common Law”</a:t>
            </a:r>
          </a:p>
          <a:p>
            <a:r>
              <a:rPr lang="en-US" dirty="0" smtClean="0"/>
              <a:t>Matters from Statutes</a:t>
            </a:r>
          </a:p>
          <a:p>
            <a:pPr lvl="1"/>
            <a:r>
              <a:rPr lang="en-US" dirty="0" smtClean="0"/>
              <a:t>Criminal</a:t>
            </a:r>
          </a:p>
          <a:p>
            <a:pPr lvl="1"/>
            <a:r>
              <a:rPr lang="en-US" dirty="0" smtClean="0"/>
              <a:t>Civil</a:t>
            </a:r>
          </a:p>
          <a:p>
            <a:r>
              <a:rPr lang="en-US" dirty="0" smtClean="0"/>
              <a:t>Appellate structures</a:t>
            </a:r>
          </a:p>
          <a:p>
            <a:pPr lvl="1"/>
            <a:r>
              <a:rPr lang="en-US" dirty="0" smtClean="0"/>
              <a:t>From “inferior courts”</a:t>
            </a:r>
          </a:p>
          <a:p>
            <a:pPr lvl="1"/>
            <a:r>
              <a:rPr lang="en-US" dirty="0" smtClean="0"/>
              <a:t>From  Administrative Agency</a:t>
            </a:r>
          </a:p>
          <a:p>
            <a:r>
              <a:rPr lang="en-US" dirty="0" smtClean="0"/>
              <a:t>Administrative Agency</a:t>
            </a:r>
          </a:p>
          <a:p>
            <a:pPr lvl="1"/>
            <a:r>
              <a:rPr lang="en-US" b="1" i="1" u="sng" dirty="0" smtClean="0"/>
              <a:t>Double Jeopardy</a:t>
            </a:r>
          </a:p>
          <a:p>
            <a:pPr lvl="1">
              <a:buNone/>
            </a:pPr>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Typical Hierarchy</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Supreme Court(s)</a:t>
            </a:r>
          </a:p>
          <a:p>
            <a:pPr lvl="1"/>
            <a:r>
              <a:rPr lang="en-US" dirty="0" smtClean="0"/>
              <a:t>Appeals by leave (</a:t>
            </a:r>
            <a:r>
              <a:rPr lang="en-US" i="1" dirty="0" smtClean="0"/>
              <a:t>certiorari)</a:t>
            </a:r>
          </a:p>
          <a:p>
            <a:pPr lvl="1"/>
            <a:r>
              <a:rPr lang="en-US" dirty="0" smtClean="0"/>
              <a:t>Rule-making/administration</a:t>
            </a:r>
          </a:p>
          <a:p>
            <a:pPr lvl="1"/>
            <a:r>
              <a:rPr lang="en-US" dirty="0" smtClean="0"/>
              <a:t>(Rare) Advisory opinions</a:t>
            </a:r>
          </a:p>
          <a:p>
            <a:pPr>
              <a:buNone/>
            </a:pPr>
            <a:r>
              <a:rPr lang="en-US" dirty="0" smtClean="0"/>
              <a:t>Intermediate Appellate Courts</a:t>
            </a:r>
          </a:p>
          <a:p>
            <a:pPr lvl="1">
              <a:buNone/>
            </a:pPr>
            <a:r>
              <a:rPr lang="en-US" dirty="0" smtClean="0"/>
              <a:t>Appeals by </a:t>
            </a:r>
            <a:r>
              <a:rPr lang="en-US" i="1" dirty="0" smtClean="0"/>
              <a:t>right</a:t>
            </a:r>
            <a:r>
              <a:rPr lang="en-US" dirty="0" smtClean="0"/>
              <a:t> as well as by </a:t>
            </a:r>
            <a:r>
              <a:rPr lang="en-US" i="1" dirty="0" smtClean="0"/>
              <a:t>leave</a:t>
            </a:r>
          </a:p>
          <a:p>
            <a:pPr lvl="1">
              <a:buNone/>
            </a:pPr>
            <a:r>
              <a:rPr lang="en-US" dirty="0" smtClean="0"/>
              <a:t>Some matters of </a:t>
            </a:r>
            <a:r>
              <a:rPr lang="en-US" i="1" dirty="0" smtClean="0"/>
              <a:t>original </a:t>
            </a:r>
            <a:r>
              <a:rPr lang="en-US" dirty="0" smtClean="0"/>
              <a:t>jurisdiction</a:t>
            </a:r>
          </a:p>
          <a:p>
            <a:pPr lvl="1">
              <a:buNone/>
            </a:pPr>
            <a:r>
              <a:rPr lang="en-US" dirty="0" smtClean="0"/>
              <a:t>Assures regional consistency</a:t>
            </a:r>
          </a:p>
          <a:p>
            <a:pPr>
              <a:buNone/>
            </a:pPr>
            <a:r>
              <a:rPr lang="en-US" dirty="0" smtClean="0"/>
              <a:t>Trial Courts</a:t>
            </a:r>
          </a:p>
          <a:p>
            <a:pPr lvl="1">
              <a:buNone/>
            </a:pPr>
            <a:r>
              <a:rPr lang="en-US" dirty="0" smtClean="0"/>
              <a:t>Decide contested hearings</a:t>
            </a:r>
          </a:p>
          <a:p>
            <a:pPr lvl="1">
              <a:buNone/>
            </a:pPr>
            <a:r>
              <a:rPr lang="en-US" dirty="0" smtClean="0"/>
              <a:t>Appeals for ‘inferior courts’</a:t>
            </a:r>
          </a:p>
          <a:p>
            <a:pPr>
              <a:buNone/>
            </a:pPr>
            <a:r>
              <a:rPr lang="en-US" dirty="0" smtClean="0"/>
              <a:t>Inferior Courts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of Action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Civil:  Between “parties”</a:t>
            </a:r>
          </a:p>
          <a:p>
            <a:pPr lvl="1"/>
            <a:r>
              <a:rPr lang="en-US" dirty="0" smtClean="0"/>
              <a:t>Examples:  “Contract”, “Property”, “Tort”</a:t>
            </a:r>
          </a:p>
          <a:p>
            <a:pPr lvl="1"/>
            <a:r>
              <a:rPr lang="en-US" dirty="0" smtClean="0"/>
              <a:t>Remedies:  Compensatory, Exemplary, Injunctive, Declaratory</a:t>
            </a:r>
          </a:p>
          <a:p>
            <a:r>
              <a:rPr lang="en-US" dirty="0" smtClean="0"/>
              <a:t>Criminal:  Between State as a “party” and an individual “party”</a:t>
            </a:r>
          </a:p>
          <a:p>
            <a:pPr lvl="1"/>
            <a:r>
              <a:rPr lang="en-US" dirty="0" smtClean="0"/>
              <a:t>Remedy:  Conviction (may be non-public) and . . .</a:t>
            </a:r>
          </a:p>
          <a:p>
            <a:r>
              <a:rPr lang="en-US" dirty="0" smtClean="0"/>
              <a:t>Administrative: Between an “agency” and . . .</a:t>
            </a:r>
          </a:p>
          <a:p>
            <a:pPr lvl="1"/>
            <a:r>
              <a:rPr lang="en-US" dirty="0" smtClean="0"/>
              <a:t>Remedy:  Broad range of ‘civil’ remedies; and, ‘quasi-criminal</a:t>
            </a:r>
          </a:p>
          <a:p>
            <a:pPr lvl="1"/>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Started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Complaint</a:t>
            </a:r>
          </a:p>
          <a:p>
            <a:pPr lvl="1"/>
            <a:r>
              <a:rPr lang="en-US" dirty="0" smtClean="0"/>
              <a:t>Written document filed within ‘Statute of Limitations’</a:t>
            </a:r>
          </a:p>
          <a:p>
            <a:pPr lvl="2"/>
            <a:r>
              <a:rPr lang="en-US" dirty="0" smtClean="0"/>
              <a:t>States factual allegations</a:t>
            </a:r>
          </a:p>
          <a:p>
            <a:pPr lvl="2"/>
            <a:r>
              <a:rPr lang="en-US" dirty="0" smtClean="0"/>
              <a:t>States theory of ‘cause of action’</a:t>
            </a:r>
          </a:p>
          <a:p>
            <a:pPr lvl="2"/>
            <a:r>
              <a:rPr lang="en-US" dirty="0" smtClean="0"/>
              <a:t>States relief sought</a:t>
            </a:r>
          </a:p>
          <a:p>
            <a:r>
              <a:rPr lang="en-US" dirty="0" smtClean="0"/>
              <a:t>Answer</a:t>
            </a:r>
          </a:p>
          <a:p>
            <a:pPr lvl="1"/>
            <a:r>
              <a:rPr lang="en-US" dirty="0" smtClean="0"/>
              <a:t>Written responses to same</a:t>
            </a:r>
          </a:p>
          <a:p>
            <a:pPr lvl="1"/>
            <a:r>
              <a:rPr lang="en-US" dirty="0" smtClean="0"/>
              <a:t>Outlines ‘affirmative defenses’, if any</a:t>
            </a:r>
          </a:p>
          <a:p>
            <a:r>
              <a:rPr lang="en-US" dirty="0" smtClean="0"/>
              <a:t>Amended Complaint</a:t>
            </a:r>
          </a:p>
          <a:p>
            <a:pPr lvl="1"/>
            <a:r>
              <a:rPr lang="en-US" dirty="0" smtClean="0"/>
              <a:t>Answers answer</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Requirements</a:t>
            </a:r>
            <a:endParaRPr lang="en-US" dirty="0"/>
          </a:p>
        </p:txBody>
      </p:sp>
      <p:sp>
        <p:nvSpPr>
          <p:cNvPr id="3" name="Content Placeholder 2"/>
          <p:cNvSpPr>
            <a:spLocks noGrp="1"/>
          </p:cNvSpPr>
          <p:nvPr>
            <p:ph idx="1"/>
          </p:nvPr>
        </p:nvSpPr>
        <p:spPr/>
        <p:txBody>
          <a:bodyPr/>
          <a:lstStyle/>
          <a:p>
            <a:r>
              <a:rPr lang="en-US" dirty="0" smtClean="0"/>
              <a:t>Adequate factual pleading to give notice of respective party positions</a:t>
            </a:r>
          </a:p>
          <a:p>
            <a:r>
              <a:rPr lang="en-US" dirty="0" smtClean="0"/>
              <a:t>Timely notice - - including proof of ‘service’</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Enhanced Requirements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“Discovery”</a:t>
            </a:r>
          </a:p>
          <a:p>
            <a:pPr lvl="1"/>
            <a:r>
              <a:rPr lang="en-US" dirty="0" smtClean="0"/>
              <a:t>Notice of witnesses to presented</a:t>
            </a:r>
          </a:p>
          <a:p>
            <a:pPr lvl="1"/>
            <a:r>
              <a:rPr lang="en-US" dirty="0" smtClean="0"/>
              <a:t>Notice of evidence (including rights to inspect/copy) to be produced</a:t>
            </a:r>
          </a:p>
          <a:p>
            <a:pPr lvl="1"/>
            <a:r>
              <a:rPr lang="en-US" dirty="0" smtClean="0"/>
              <a:t>Some level of ‘questioning’ witnesses/evidence before trial</a:t>
            </a:r>
          </a:p>
          <a:p>
            <a:pPr lvl="2"/>
            <a:r>
              <a:rPr lang="en-US" dirty="0" smtClean="0"/>
              <a:t>Interrogatories/depositions (civil)</a:t>
            </a:r>
          </a:p>
          <a:p>
            <a:pPr lvl="2"/>
            <a:r>
              <a:rPr lang="en-US" dirty="0" smtClean="0"/>
              <a:t>Preliminary Examination (criminal)</a:t>
            </a:r>
          </a:p>
          <a:p>
            <a:pPr lvl="1"/>
            <a:r>
              <a:rPr lang="en-US" dirty="0" smtClean="0"/>
              <a:t>Motions to “Compel”</a:t>
            </a:r>
          </a:p>
          <a:p>
            <a:pPr lvl="2"/>
            <a:r>
              <a:rPr lang="en-US" dirty="0" smtClean="0"/>
              <a:t>Seeking judicial intervention where cooperation is not forthcoming</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Motion Practice</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dirty="0" smtClean="0"/>
              <a:t>Motion:  A pleading seeking judicial relief (an Order) prior to trial</a:t>
            </a:r>
          </a:p>
          <a:p>
            <a:pPr lvl="1"/>
            <a:r>
              <a:rPr lang="en-US" dirty="0" smtClean="0"/>
              <a:t>Examples:</a:t>
            </a:r>
          </a:p>
          <a:p>
            <a:pPr lvl="2"/>
            <a:r>
              <a:rPr lang="en-US" dirty="0" smtClean="0"/>
              <a:t>Facilitate the preparation of cases (compel discovery)</a:t>
            </a:r>
          </a:p>
          <a:p>
            <a:pPr lvl="2"/>
            <a:r>
              <a:rPr lang="en-US" dirty="0" smtClean="0"/>
              <a:t>Relief from vexatious pleadings (summary judgment)</a:t>
            </a:r>
          </a:p>
          <a:p>
            <a:pPr lvl="2"/>
            <a:r>
              <a:rPr lang="en-US" dirty="0" smtClean="0"/>
              <a:t>Relief from procedural deficits (venue, </a:t>
            </a:r>
            <a:r>
              <a:rPr lang="en-US" dirty="0" err="1" smtClean="0"/>
              <a:t>joinder</a:t>
            </a:r>
            <a:r>
              <a:rPr lang="en-US" dirty="0" smtClean="0"/>
              <a:t>)</a:t>
            </a:r>
          </a:p>
          <a:p>
            <a:pPr lvl="2"/>
            <a:r>
              <a:rPr lang="en-US" dirty="0" smtClean="0"/>
              <a:t>Relief from violations of protected interests (privilege, constitutional violations)</a:t>
            </a:r>
          </a:p>
          <a:p>
            <a:pPr lvl="2"/>
            <a:r>
              <a:rPr lang="en-US" dirty="0" smtClean="0"/>
              <a:t>Admissibility of evidence ( MRE/FRE Art. VII, MRE/FRE 403)</a:t>
            </a:r>
            <a:endParaRPr lang="en-US" dirty="0"/>
          </a:p>
          <a:p>
            <a:pPr lvl="2"/>
            <a:r>
              <a:rPr lang="en-US" dirty="0" smtClean="0"/>
              <a:t>Settling statements of controlling law (jury instructions)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“Gatekeeper”</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‘Trial Court’ Judge has control over:</a:t>
            </a:r>
          </a:p>
          <a:p>
            <a:pPr lvl="1"/>
            <a:r>
              <a:rPr lang="en-US" dirty="0" smtClean="0"/>
              <a:t>The parties of the ‘case’ to assure compliance with orders (contempt powers)</a:t>
            </a:r>
          </a:p>
          <a:p>
            <a:pPr lvl="1"/>
            <a:r>
              <a:rPr lang="en-US" dirty="0" smtClean="0"/>
              <a:t>Structure of the case</a:t>
            </a:r>
          </a:p>
          <a:p>
            <a:pPr lvl="2"/>
            <a:r>
              <a:rPr lang="en-US" dirty="0" smtClean="0"/>
              <a:t>Joinder/severance</a:t>
            </a:r>
          </a:p>
          <a:p>
            <a:pPr lvl="1"/>
            <a:r>
              <a:rPr lang="en-US" dirty="0" smtClean="0"/>
              <a:t>Venue of the hearing</a:t>
            </a:r>
          </a:p>
          <a:p>
            <a:pPr lvl="1"/>
            <a:r>
              <a:rPr lang="en-US" dirty="0" smtClean="0"/>
              <a:t>Timing of the hearing (with limitation)</a:t>
            </a:r>
          </a:p>
          <a:p>
            <a:pPr lvl="1"/>
            <a:r>
              <a:rPr lang="en-US" dirty="0" smtClean="0"/>
              <a:t>Admission of evidence</a:t>
            </a:r>
          </a:p>
          <a:p>
            <a:pPr lvl="1"/>
            <a:r>
              <a:rPr lang="en-US" dirty="0" smtClean="0"/>
              <a:t>Instructions of the law given to ‘trier of facts’</a:t>
            </a:r>
          </a:p>
          <a:p>
            <a:pPr lvl="1"/>
            <a:r>
              <a:rPr lang="en-US" dirty="0" smtClean="0"/>
              <a:t>Some review of ‘verdict’</a:t>
            </a:r>
          </a:p>
          <a:p>
            <a:r>
              <a:rPr lang="en-US" smtClean="0"/>
              <a:t>Trials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Segment Two</a:t>
            </a:r>
            <a:endParaRPr lang="en-US" dirty="0"/>
          </a:p>
        </p:txBody>
      </p:sp>
      <p:sp>
        <p:nvSpPr>
          <p:cNvPr id="3" name="Subtitle 2"/>
          <p:cNvSpPr>
            <a:spLocks noGrp="1"/>
          </p:cNvSpPr>
          <p:nvPr>
            <p:ph type="subTitle" idx="1"/>
          </p:nvPr>
        </p:nvSpPr>
        <p:spPr/>
        <p:txBody>
          <a:bodyPr/>
          <a:lstStyle/>
          <a:p>
            <a:r>
              <a:rPr lang="en-US" dirty="0" smtClean="0"/>
              <a:t>Introduction to Evidence</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You Need to Know About Courtroom Evidence in 1 Hour</a:t>
            </a:r>
            <a:endParaRPr lang="en-US" dirty="0"/>
          </a:p>
        </p:txBody>
      </p:sp>
      <p:sp>
        <p:nvSpPr>
          <p:cNvPr id="3" name="Content Placeholder 2"/>
          <p:cNvSpPr>
            <a:spLocks noGrp="1"/>
          </p:cNvSpPr>
          <p:nvPr>
            <p:ph idx="1"/>
          </p:nvPr>
        </p:nvSpPr>
        <p:spPr/>
        <p:txBody>
          <a:bodyPr/>
          <a:lstStyle/>
          <a:p>
            <a:r>
              <a:rPr lang="en-US" dirty="0" smtClean="0"/>
              <a:t>How Important Is It?</a:t>
            </a:r>
          </a:p>
          <a:p>
            <a:pPr lvl="1"/>
            <a:r>
              <a:rPr lang="en-US" dirty="0" smtClean="0"/>
              <a:t>“Materiality” and “Relevance”</a:t>
            </a:r>
          </a:p>
          <a:p>
            <a:r>
              <a:rPr lang="en-US" dirty="0" smtClean="0"/>
              <a:t>What Is It?</a:t>
            </a:r>
          </a:p>
          <a:p>
            <a:pPr lvl="1"/>
            <a:r>
              <a:rPr lang="en-US" dirty="0" smtClean="0"/>
              <a:t>Authentication and “Chain of Evidence”</a:t>
            </a:r>
          </a:p>
          <a:p>
            <a:r>
              <a:rPr lang="en-US" dirty="0" smtClean="0"/>
              <a:t>What is “Hearsay”?</a:t>
            </a:r>
          </a:p>
          <a:p>
            <a:r>
              <a:rPr lang="en-US" dirty="0" smtClean="0"/>
              <a:t>What is “Testimonial Hearsay”?</a:t>
            </a:r>
          </a:p>
          <a:p>
            <a:r>
              <a:rPr lang="en-US" dirty="0" smtClean="0"/>
              <a:t>What is Required to Testify as an “Expert”?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and Overview</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My Background</a:t>
            </a:r>
          </a:p>
          <a:p>
            <a:r>
              <a:rPr lang="en-US" dirty="0" smtClean="0"/>
              <a:t>Segment One</a:t>
            </a:r>
          </a:p>
          <a:p>
            <a:pPr lvl="1"/>
            <a:r>
              <a:rPr lang="en-US" dirty="0" smtClean="0"/>
              <a:t>Introduction to the Process</a:t>
            </a:r>
          </a:p>
          <a:p>
            <a:pPr lvl="2"/>
            <a:r>
              <a:rPr lang="en-US" dirty="0" smtClean="0"/>
              <a:t>“Science” and “Law”:  Different perspectives</a:t>
            </a:r>
          </a:p>
          <a:p>
            <a:pPr lvl="2"/>
            <a:r>
              <a:rPr lang="en-US" dirty="0" smtClean="0"/>
              <a:t>“Adversarial Process” and “The Rules of Engagement”</a:t>
            </a:r>
          </a:p>
          <a:p>
            <a:pPr lvl="2"/>
            <a:r>
              <a:rPr lang="en-US" dirty="0" smtClean="0"/>
              <a:t>The Structure of the Judicial System; Role of Judges</a:t>
            </a:r>
          </a:p>
          <a:p>
            <a:r>
              <a:rPr lang="en-US" dirty="0" smtClean="0"/>
              <a:t>Segment Two</a:t>
            </a:r>
          </a:p>
          <a:p>
            <a:pPr lvl="1"/>
            <a:r>
              <a:rPr lang="en-US" dirty="0" smtClean="0"/>
              <a:t>Introduction to “Evidence</a:t>
            </a:r>
          </a:p>
          <a:p>
            <a:r>
              <a:rPr lang="en-US" dirty="0" smtClean="0"/>
              <a:t>Segment Three</a:t>
            </a:r>
          </a:p>
          <a:p>
            <a:pPr lvl="1"/>
            <a:r>
              <a:rPr lang="en-US" dirty="0" smtClean="0"/>
              <a:t>“Opinion” Evidence</a:t>
            </a:r>
          </a:p>
          <a:p>
            <a:r>
              <a:rPr lang="en-US" dirty="0" smtClean="0"/>
              <a:t>Segment Four</a:t>
            </a:r>
          </a:p>
          <a:p>
            <a:pPr lvl="1"/>
            <a:r>
              <a:rPr lang="en-US" dirty="0" smtClean="0"/>
              <a:t>Preparing for Testimony</a:t>
            </a:r>
          </a:p>
          <a:p>
            <a:pPr lvl="2"/>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“Material Fact”; “Relevant Fact”</a:t>
            </a:r>
            <a:endParaRPr lang="en-US" dirty="0"/>
          </a:p>
        </p:txBody>
      </p:sp>
      <p:sp>
        <p:nvSpPr>
          <p:cNvPr id="3" name="Content Placeholder 2"/>
          <p:cNvSpPr>
            <a:spLocks noGrp="1"/>
          </p:cNvSpPr>
          <p:nvPr>
            <p:ph idx="1"/>
          </p:nvPr>
        </p:nvSpPr>
        <p:spPr/>
        <p:txBody>
          <a:bodyPr/>
          <a:lstStyle/>
          <a:p>
            <a:r>
              <a:rPr lang="en-US" dirty="0" smtClean="0"/>
              <a:t>“Material Fact”:  any fact of </a:t>
            </a:r>
            <a:r>
              <a:rPr lang="en-US" b="1" i="1" dirty="0" smtClean="0"/>
              <a:t>consequence </a:t>
            </a:r>
            <a:r>
              <a:rPr lang="en-US" dirty="0" smtClean="0"/>
              <a:t>to the litigation</a:t>
            </a:r>
          </a:p>
          <a:p>
            <a:pPr lvl="1"/>
            <a:r>
              <a:rPr lang="en-US" b="1" i="1" dirty="0" smtClean="0"/>
              <a:t>Argument:  </a:t>
            </a:r>
            <a:r>
              <a:rPr lang="en-US" dirty="0" smtClean="0"/>
              <a:t>The fact attaches to an </a:t>
            </a:r>
            <a:r>
              <a:rPr lang="en-US" b="1" i="1" u="sng" dirty="0" smtClean="0"/>
              <a:t>“element”  </a:t>
            </a:r>
            <a:r>
              <a:rPr lang="en-US" dirty="0" smtClean="0"/>
              <a:t>of the litigation</a:t>
            </a:r>
          </a:p>
          <a:p>
            <a:pPr lvl="2"/>
            <a:r>
              <a:rPr lang="en-US" dirty="0" smtClean="0"/>
              <a:t>Direct Evidence</a:t>
            </a:r>
          </a:p>
          <a:p>
            <a:pPr lvl="2"/>
            <a:r>
              <a:rPr lang="en-US" dirty="0" smtClean="0"/>
              <a:t>Circumstantial Evidence (Inference)</a:t>
            </a:r>
          </a:p>
          <a:p>
            <a:pPr lvl="2"/>
            <a:r>
              <a:rPr lang="en-US" dirty="0" smtClean="0"/>
              <a:t>Opinion Evidence</a:t>
            </a:r>
          </a:p>
          <a:p>
            <a:pPr lvl="2"/>
            <a:r>
              <a:rPr lang="en-US" dirty="0" smtClean="0"/>
              <a:t>Lack of ‘expected’ evidence</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“Material”/”Relevant” continued</a:t>
            </a:r>
            <a:endParaRPr lang="en-US" dirty="0"/>
          </a:p>
        </p:txBody>
      </p:sp>
      <p:sp>
        <p:nvSpPr>
          <p:cNvPr id="3" name="Content Placeholder 2"/>
          <p:cNvSpPr>
            <a:spLocks noGrp="1"/>
          </p:cNvSpPr>
          <p:nvPr>
            <p:ph idx="1"/>
          </p:nvPr>
        </p:nvSpPr>
        <p:spPr/>
        <p:txBody>
          <a:bodyPr/>
          <a:lstStyle/>
          <a:p>
            <a:r>
              <a:rPr lang="en-US" dirty="0" smtClean="0"/>
              <a:t>“Relevant Fact”:  a fact that makes a fact of “consequence” </a:t>
            </a:r>
            <a:r>
              <a:rPr lang="en-US" b="1" i="1" dirty="0" smtClean="0"/>
              <a:t>more or less probable</a:t>
            </a:r>
          </a:p>
          <a:p>
            <a:pPr lvl="1"/>
            <a:r>
              <a:rPr lang="en-US" b="1" i="1" dirty="0" smtClean="0"/>
              <a:t>Argument:  </a:t>
            </a:r>
            <a:r>
              <a:rPr lang="en-US" dirty="0" smtClean="0"/>
              <a:t>A “relevant fact” attaches to a “material fact”</a:t>
            </a:r>
          </a:p>
          <a:p>
            <a:pPr lvl="2"/>
            <a:r>
              <a:rPr lang="en-US" dirty="0" smtClean="0"/>
              <a:t>Credibility of the witness</a:t>
            </a:r>
          </a:p>
          <a:p>
            <a:pPr lvl="2"/>
            <a:r>
              <a:rPr lang="en-US" dirty="0" smtClean="0"/>
              <a:t>Reliability (foundation) of evidence</a:t>
            </a:r>
          </a:p>
          <a:p>
            <a:pPr lvl="2"/>
            <a:r>
              <a:rPr lang="en-US" dirty="0" smtClean="0"/>
              <a:t>Admissibility of “opinion evidence”</a:t>
            </a:r>
          </a:p>
          <a:p>
            <a:pPr lvl="3">
              <a:buNone/>
            </a:pPr>
            <a:endParaRPr lang="en-US" dirty="0" smtClean="0"/>
          </a:p>
          <a:p>
            <a:pPr lvl="1"/>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“Material”/”Relevant” Issue Areas</a:t>
            </a:r>
            <a:endParaRPr lang="en-US" dirty="0"/>
          </a:p>
        </p:txBody>
      </p:sp>
      <p:sp>
        <p:nvSpPr>
          <p:cNvPr id="3" name="Content Placeholder 2"/>
          <p:cNvSpPr>
            <a:spLocks noGrp="1"/>
          </p:cNvSpPr>
          <p:nvPr>
            <p:ph idx="1"/>
          </p:nvPr>
        </p:nvSpPr>
        <p:spPr/>
        <p:txBody>
          <a:bodyPr>
            <a:normAutofit lnSpcReduction="10000"/>
          </a:bodyPr>
          <a:lstStyle/>
          <a:p>
            <a:r>
              <a:rPr lang="en-US" dirty="0" smtClean="0"/>
              <a:t>“Exclusionary Rules”</a:t>
            </a:r>
          </a:p>
          <a:p>
            <a:pPr lvl="1"/>
            <a:r>
              <a:rPr lang="en-US" dirty="0" smtClean="0"/>
              <a:t>Background:  Constitutional Law</a:t>
            </a:r>
          </a:p>
          <a:p>
            <a:pPr lvl="2"/>
            <a:r>
              <a:rPr lang="en-US" dirty="0" smtClean="0"/>
              <a:t>Protecting individual rights</a:t>
            </a:r>
          </a:p>
          <a:p>
            <a:r>
              <a:rPr lang="en-US" dirty="0" smtClean="0"/>
              <a:t>“Privilege”</a:t>
            </a:r>
          </a:p>
          <a:p>
            <a:pPr lvl="1"/>
            <a:r>
              <a:rPr lang="en-US" dirty="0" smtClean="0"/>
              <a:t>Background:  Common Law and Statutory</a:t>
            </a:r>
          </a:p>
          <a:p>
            <a:pPr lvl="2"/>
            <a:r>
              <a:rPr lang="en-US" dirty="0" smtClean="0"/>
              <a:t>Protecting ‘relationships’</a:t>
            </a:r>
          </a:p>
          <a:p>
            <a:r>
              <a:rPr lang="en-US" dirty="0" smtClean="0"/>
              <a:t>“A Balancing Test”</a:t>
            </a:r>
          </a:p>
          <a:p>
            <a:pPr lvl="1"/>
            <a:r>
              <a:rPr lang="en-US" dirty="0" smtClean="0"/>
              <a:t>Background:  Avoiding a ‘jury distraction’</a:t>
            </a:r>
          </a:p>
          <a:p>
            <a:pPr lvl="2"/>
            <a:r>
              <a:rPr lang="en-US" dirty="0" smtClean="0"/>
              <a:t>FRE/MRE 403</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It?</a:t>
            </a:r>
            <a:endParaRPr lang="en-US" dirty="0"/>
          </a:p>
        </p:txBody>
      </p:sp>
      <p:sp>
        <p:nvSpPr>
          <p:cNvPr id="3" name="Content Placeholder 2"/>
          <p:cNvSpPr>
            <a:spLocks noGrp="1"/>
          </p:cNvSpPr>
          <p:nvPr>
            <p:ph idx="1"/>
          </p:nvPr>
        </p:nvSpPr>
        <p:spPr/>
        <p:txBody>
          <a:bodyPr/>
          <a:lstStyle/>
          <a:p>
            <a:r>
              <a:rPr lang="en-US" dirty="0" smtClean="0"/>
              <a:t>Authentication</a:t>
            </a:r>
          </a:p>
          <a:p>
            <a:pPr lvl="1"/>
            <a:r>
              <a:rPr lang="en-US" dirty="0" smtClean="0"/>
              <a:t>Required as a condition precedent to admission</a:t>
            </a:r>
          </a:p>
          <a:p>
            <a:pPr lvl="1"/>
            <a:r>
              <a:rPr lang="en-US" dirty="0" smtClean="0"/>
              <a:t>Satisfied by sufficient evidence to support a finding that the matter is question is what the proponent claims</a:t>
            </a:r>
          </a:p>
          <a:p>
            <a:pPr lvl="2"/>
            <a:r>
              <a:rPr lang="en-US" dirty="0" smtClean="0"/>
              <a:t>First hand knowledge</a:t>
            </a:r>
          </a:p>
          <a:p>
            <a:pPr lvl="2"/>
            <a:r>
              <a:rPr lang="en-US" dirty="0" smtClean="0"/>
              <a:t>Information retrieved from source considered reliable</a:t>
            </a:r>
          </a:p>
          <a:p>
            <a:r>
              <a:rPr lang="en-US" dirty="0" smtClean="0"/>
              <a:t>Chain of Evidence</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 Areas</a:t>
            </a:r>
            <a:endParaRPr lang="en-US" dirty="0"/>
          </a:p>
        </p:txBody>
      </p:sp>
      <p:sp>
        <p:nvSpPr>
          <p:cNvPr id="3" name="Content Placeholder 2"/>
          <p:cNvSpPr>
            <a:spLocks noGrp="1"/>
          </p:cNvSpPr>
          <p:nvPr>
            <p:ph idx="1"/>
          </p:nvPr>
        </p:nvSpPr>
        <p:spPr/>
        <p:txBody>
          <a:bodyPr>
            <a:normAutofit lnSpcReduction="10000"/>
          </a:bodyPr>
          <a:lstStyle/>
          <a:p>
            <a:r>
              <a:rPr lang="en-US" dirty="0" smtClean="0"/>
              <a:t>Explanation for changes in ‘appearances’</a:t>
            </a:r>
          </a:p>
          <a:p>
            <a:pPr lvl="1"/>
            <a:r>
              <a:rPr lang="en-US" dirty="0" smtClean="0"/>
              <a:t>Examples:  repackaging, or modification caused by testing</a:t>
            </a:r>
          </a:p>
          <a:p>
            <a:r>
              <a:rPr lang="en-US" dirty="0" smtClean="0"/>
              <a:t>Explanation of ‘procedures and protocols’ that fill in those areas where no potential witness is directly involved</a:t>
            </a:r>
          </a:p>
          <a:p>
            <a:pPr lvl="1"/>
            <a:r>
              <a:rPr lang="en-US" dirty="0" smtClean="0"/>
              <a:t>Example:  the evidence ‘drop locker’</a:t>
            </a:r>
          </a:p>
          <a:p>
            <a:r>
              <a:rPr lang="en-US" dirty="0" smtClean="0"/>
              <a:t>Explanation of information entries to database</a:t>
            </a:r>
          </a:p>
          <a:p>
            <a:r>
              <a:rPr lang="en-US" dirty="0" smtClean="0"/>
              <a:t>Reliance on the work-product of others</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“Hearsay”?</a:t>
            </a:r>
            <a:endParaRPr lang="en-US" dirty="0"/>
          </a:p>
        </p:txBody>
      </p:sp>
      <p:sp>
        <p:nvSpPr>
          <p:cNvPr id="3" name="Content Placeholder 2"/>
          <p:cNvSpPr>
            <a:spLocks noGrp="1"/>
          </p:cNvSpPr>
          <p:nvPr>
            <p:ph idx="1"/>
          </p:nvPr>
        </p:nvSpPr>
        <p:spPr/>
        <p:txBody>
          <a:bodyPr/>
          <a:lstStyle/>
          <a:p>
            <a:r>
              <a:rPr lang="en-US" dirty="0" smtClean="0"/>
              <a:t>A statement, other than being offered by declarant while testifying, offered into evidence to prove the truth of the matter asserted</a:t>
            </a:r>
          </a:p>
          <a:p>
            <a:r>
              <a:rPr lang="en-US" dirty="0" smtClean="0"/>
              <a:t>An oral or written assertion, or nonverbal conduct if intended to be assertion</a:t>
            </a:r>
          </a:p>
          <a:p>
            <a:r>
              <a:rPr lang="en-US" dirty="0" smtClean="0"/>
              <a:t>An assertion is something being capable of being true or false</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Hearsay Exceptions</a:t>
            </a:r>
            <a:endParaRPr lang="en-US" dirty="0"/>
          </a:p>
        </p:txBody>
      </p:sp>
      <p:sp>
        <p:nvSpPr>
          <p:cNvPr id="3" name="Content Placeholder 2"/>
          <p:cNvSpPr>
            <a:spLocks noGrp="1"/>
          </p:cNvSpPr>
          <p:nvPr>
            <p:ph idx="1"/>
          </p:nvPr>
        </p:nvSpPr>
        <p:spPr/>
        <p:txBody>
          <a:bodyPr/>
          <a:lstStyle/>
          <a:p>
            <a:r>
              <a:rPr lang="en-US" dirty="0" smtClean="0"/>
              <a:t>The “Rules of Evidence” recognize numerous exceptions that permit “hearsay”</a:t>
            </a:r>
          </a:p>
          <a:p>
            <a:pPr lvl="1"/>
            <a:r>
              <a:rPr lang="en-US" dirty="0" smtClean="0"/>
              <a:t>Indicia of ‘reliability’</a:t>
            </a:r>
          </a:p>
          <a:p>
            <a:pPr lvl="2"/>
            <a:r>
              <a:rPr lang="en-US" dirty="0" smtClean="0"/>
              <a:t>Example(s):  no time; or, no motive to fabricate</a:t>
            </a:r>
          </a:p>
          <a:p>
            <a:pPr lvl="1"/>
            <a:r>
              <a:rPr lang="en-US" dirty="0" smtClean="0"/>
              <a:t>Requires ‘foundation’</a:t>
            </a:r>
          </a:p>
          <a:p>
            <a:pPr lvl="2"/>
            <a:r>
              <a:rPr lang="en-US" dirty="0" smtClean="0"/>
              <a:t>Elements of foundation from ‘case law’ precedent</a:t>
            </a:r>
          </a:p>
          <a:p>
            <a:r>
              <a:rPr lang="en-US" dirty="0" smtClean="0"/>
              <a:t>MRE 803(6):  “Regularly conducted activity”</a:t>
            </a:r>
          </a:p>
          <a:p>
            <a:pPr lvl="1"/>
            <a:r>
              <a:rPr lang="en-US" dirty="0" smtClean="0"/>
              <a:t>Focus:  Data compilations and reports required by Laboratory Accreditation standards</a:t>
            </a:r>
          </a:p>
          <a:p>
            <a:endParaRPr lang="en-US" dirty="0" smtClean="0"/>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Hearsay Checklist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What was told to me?</a:t>
            </a:r>
          </a:p>
          <a:p>
            <a:pPr lvl="1"/>
            <a:r>
              <a:rPr lang="en-US" dirty="0" smtClean="0"/>
              <a:t>Background information</a:t>
            </a:r>
          </a:p>
          <a:p>
            <a:pPr lvl="1"/>
            <a:r>
              <a:rPr lang="en-US" dirty="0" smtClean="0"/>
              <a:t>Information from person with ‘first-hand’ knowledge</a:t>
            </a:r>
          </a:p>
          <a:p>
            <a:pPr lvl="2"/>
            <a:r>
              <a:rPr lang="en-US" dirty="0" smtClean="0"/>
              <a:t>May be offered as evidence</a:t>
            </a:r>
          </a:p>
          <a:p>
            <a:pPr lvl="2"/>
            <a:r>
              <a:rPr lang="en-US" dirty="0" smtClean="0"/>
              <a:t>May be used in an effort to ‘impeach’ source</a:t>
            </a:r>
          </a:p>
          <a:p>
            <a:r>
              <a:rPr lang="en-US" dirty="0" smtClean="0"/>
              <a:t>What did I do with the information?</a:t>
            </a:r>
          </a:p>
          <a:p>
            <a:pPr lvl="1"/>
            <a:r>
              <a:rPr lang="en-US" dirty="0" smtClean="0"/>
              <a:t>Partial basis for a ‘course of action’</a:t>
            </a:r>
          </a:p>
          <a:p>
            <a:r>
              <a:rPr lang="en-US" dirty="0" smtClean="0"/>
              <a:t>How did I record information?</a:t>
            </a:r>
          </a:p>
          <a:p>
            <a:pPr lvl="1"/>
            <a:r>
              <a:rPr lang="en-US" dirty="0" smtClean="0"/>
              <a:t>Foundation for written reports</a:t>
            </a:r>
          </a:p>
          <a:p>
            <a:r>
              <a:rPr lang="en-US" dirty="0" smtClean="0"/>
              <a:t>Is the copy being used complete and accurate?</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“Testimonial Hearsay”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“Rules of Evidence” recognize certain exceptions to the general rule that “hearsay” is inadmissible evidence</a:t>
            </a:r>
          </a:p>
          <a:p>
            <a:pPr lvl="1"/>
            <a:r>
              <a:rPr lang="en-US" dirty="0" smtClean="0"/>
              <a:t>“Indicia of reliability”</a:t>
            </a:r>
          </a:p>
          <a:p>
            <a:r>
              <a:rPr lang="en-US" b="1" i="1" dirty="0" smtClean="0"/>
              <a:t>“Testimonial Hearsay” </a:t>
            </a:r>
            <a:r>
              <a:rPr lang="en-US" dirty="0" smtClean="0"/>
              <a:t>is </a:t>
            </a:r>
            <a:r>
              <a:rPr lang="en-US" b="1" i="1" dirty="0" smtClean="0"/>
              <a:t>not</a:t>
            </a:r>
            <a:r>
              <a:rPr lang="en-US" dirty="0" smtClean="0"/>
              <a:t> based in the “Rules of Evidence”; but, rather, in the </a:t>
            </a:r>
            <a:r>
              <a:rPr lang="en-US" b="1" i="1" dirty="0" smtClean="0"/>
              <a:t>Confrontation Clause</a:t>
            </a:r>
          </a:p>
          <a:p>
            <a:pPr lvl="1"/>
            <a:r>
              <a:rPr lang="en-US" b="1" i="1" dirty="0" smtClean="0"/>
              <a:t>Even though the ‘statement’ may fall within one of the exceptions to the “Hearsay Rule”, the ‘declarant’ must be available for cross-examination</a:t>
            </a:r>
            <a:endParaRPr lang="en-US" b="1" i="1"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Illustration</a:t>
            </a:r>
            <a:endParaRPr lang="en-US" dirty="0"/>
          </a:p>
        </p:txBody>
      </p:sp>
      <p:sp>
        <p:nvSpPr>
          <p:cNvPr id="3" name="Content Placeholder 2"/>
          <p:cNvSpPr>
            <a:spLocks noGrp="1"/>
          </p:cNvSpPr>
          <p:nvPr>
            <p:ph idx="1"/>
          </p:nvPr>
        </p:nvSpPr>
        <p:spPr/>
        <p:txBody>
          <a:bodyPr/>
          <a:lstStyle/>
          <a:p>
            <a:r>
              <a:rPr lang="en-US" dirty="0" smtClean="0"/>
              <a:t>DV victim’s statement to investigating PO taken soon after the assault, and while V is still demonstrating the physical/emotional effects, may be admissible as “hearsay” to prove the truth of the matter asserted.</a:t>
            </a:r>
          </a:p>
          <a:p>
            <a:pPr lvl="1"/>
            <a:r>
              <a:rPr lang="en-US" dirty="0" smtClean="0"/>
              <a:t>Notwithstanding, in a </a:t>
            </a:r>
            <a:r>
              <a:rPr lang="en-US" i="1" dirty="0" smtClean="0"/>
              <a:t>criminal matter, </a:t>
            </a:r>
            <a:r>
              <a:rPr lang="en-US" dirty="0" smtClean="0"/>
              <a:t>the declarant must be available for cross examination</a:t>
            </a:r>
          </a:p>
          <a:p>
            <a:pPr lvl="1"/>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Segment One:  “The Process”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Some Observations re: “Seeing and Doing”</a:t>
            </a:r>
          </a:p>
          <a:p>
            <a:pPr lvl="1"/>
            <a:r>
              <a:rPr lang="en-US" dirty="0" smtClean="0"/>
              <a:t>‘Databases’; ‘Timing’; Finality</a:t>
            </a:r>
          </a:p>
          <a:p>
            <a:pPr lvl="1"/>
            <a:r>
              <a:rPr lang="en-US" dirty="0" smtClean="0"/>
              <a:t>“Case or Controversy”</a:t>
            </a:r>
          </a:p>
          <a:p>
            <a:r>
              <a:rPr lang="en-US" dirty="0" smtClean="0"/>
              <a:t>Structure of the ‘Judicial System”</a:t>
            </a:r>
          </a:p>
          <a:p>
            <a:pPr lvl="1"/>
            <a:r>
              <a:rPr lang="en-US" dirty="0" smtClean="0"/>
              <a:t>“Dual Sovereigns”</a:t>
            </a:r>
          </a:p>
          <a:p>
            <a:pPr lvl="1"/>
            <a:r>
              <a:rPr lang="en-US" dirty="0" smtClean="0"/>
              <a:t>Hierarchy</a:t>
            </a:r>
          </a:p>
          <a:p>
            <a:pPr lvl="2"/>
            <a:r>
              <a:rPr lang="en-US" dirty="0" smtClean="0"/>
              <a:t>Trial Courts; Appellate Courts</a:t>
            </a:r>
          </a:p>
          <a:p>
            <a:pPr lvl="1"/>
            <a:r>
              <a:rPr lang="en-US" dirty="0" smtClean="0"/>
              <a:t>“Inferior Courts”</a:t>
            </a:r>
          </a:p>
          <a:p>
            <a:pPr lvl="2"/>
            <a:r>
              <a:rPr lang="en-US" dirty="0" smtClean="0"/>
              <a:t>Courts of Limited Jurisdiction</a:t>
            </a:r>
          </a:p>
          <a:p>
            <a:pPr lvl="2"/>
            <a:r>
              <a:rPr lang="en-US" dirty="0" smtClean="0"/>
              <a:t>Administrative Tribunals</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Illustration</a:t>
            </a:r>
            <a:endParaRPr lang="en-US" dirty="0"/>
          </a:p>
        </p:txBody>
      </p:sp>
      <p:sp>
        <p:nvSpPr>
          <p:cNvPr id="3" name="Content Placeholder 2"/>
          <p:cNvSpPr>
            <a:spLocks noGrp="1"/>
          </p:cNvSpPr>
          <p:nvPr>
            <p:ph idx="1"/>
          </p:nvPr>
        </p:nvSpPr>
        <p:spPr/>
        <p:txBody>
          <a:bodyPr/>
          <a:lstStyle/>
          <a:p>
            <a:r>
              <a:rPr lang="en-US" dirty="0" smtClean="0"/>
              <a:t>In a prosecution for a CS violation, a certified copy of a qualitative lab analysis, with supporting affidavit, and where the use of such documentation in lieu of laboratory technician testimony was specifically permitted by State statute, the defendant was still entitled to the opportunity for cross examination.</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Issue Areas</a:t>
            </a:r>
            <a:endParaRPr lang="en-US" dirty="0"/>
          </a:p>
        </p:txBody>
      </p:sp>
      <p:sp>
        <p:nvSpPr>
          <p:cNvPr id="3" name="Content Placeholder 2"/>
          <p:cNvSpPr>
            <a:spLocks noGrp="1"/>
          </p:cNvSpPr>
          <p:nvPr>
            <p:ph idx="1"/>
          </p:nvPr>
        </p:nvSpPr>
        <p:spPr/>
        <p:txBody>
          <a:bodyPr>
            <a:normAutofit lnSpcReduction="10000"/>
          </a:bodyPr>
          <a:lstStyle/>
          <a:p>
            <a:r>
              <a:rPr lang="en-US" dirty="0" smtClean="0"/>
              <a:t>Was the report, or memorandum, made for the purpose of preserving the declarant’s statement in preparation for future litigation?</a:t>
            </a:r>
          </a:p>
          <a:p>
            <a:r>
              <a:rPr lang="en-US" dirty="0" smtClean="0"/>
              <a:t>Were the statements taken, and preserved, for some purpose other than in anticipation of future litigation?</a:t>
            </a:r>
          </a:p>
          <a:p>
            <a:r>
              <a:rPr lang="en-US" dirty="0" smtClean="0"/>
              <a:t>Are the documented assertions to be used for purposes other than as ‘proofs’ of the matters asserted?</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Segment Three</a:t>
            </a:r>
            <a:endParaRPr lang="en-US" dirty="0"/>
          </a:p>
        </p:txBody>
      </p:sp>
      <p:sp>
        <p:nvSpPr>
          <p:cNvPr id="3" name="Subtitle 2"/>
          <p:cNvSpPr>
            <a:spLocks noGrp="1"/>
          </p:cNvSpPr>
          <p:nvPr>
            <p:ph type="subTitle" idx="1"/>
          </p:nvPr>
        </p:nvSpPr>
        <p:spPr/>
        <p:txBody>
          <a:bodyPr/>
          <a:lstStyle/>
          <a:p>
            <a:r>
              <a:rPr lang="en-US" dirty="0" smtClean="0"/>
              <a:t>Introduction to Opinion Testimony</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Opinion Testimony</a:t>
            </a:r>
            <a:endParaRPr lang="en-US" dirty="0"/>
          </a:p>
        </p:txBody>
      </p:sp>
      <p:sp>
        <p:nvSpPr>
          <p:cNvPr id="3" name="Content Placeholder 2"/>
          <p:cNvSpPr>
            <a:spLocks noGrp="1"/>
          </p:cNvSpPr>
          <p:nvPr>
            <p:ph idx="1"/>
          </p:nvPr>
        </p:nvSpPr>
        <p:spPr/>
        <p:txBody>
          <a:bodyPr>
            <a:normAutofit lnSpcReduction="10000"/>
          </a:bodyPr>
          <a:lstStyle/>
          <a:p>
            <a:r>
              <a:rPr lang="en-US" dirty="0" smtClean="0"/>
              <a:t>The witness is allowed to present to the trier of fact the witness’ interpretation(s) of evidence, their inferences drawn from the evidence, and conclusions.  And, if believed by the trier of fact, taken as proven fact. </a:t>
            </a:r>
          </a:p>
          <a:p>
            <a:pPr lvl="1"/>
            <a:r>
              <a:rPr lang="en-US" dirty="0" smtClean="0"/>
              <a:t>Distinguish</a:t>
            </a:r>
          </a:p>
          <a:p>
            <a:pPr lvl="2"/>
            <a:r>
              <a:rPr lang="en-US" dirty="0" smtClean="0"/>
              <a:t>Real evidence</a:t>
            </a:r>
          </a:p>
          <a:p>
            <a:pPr lvl="2"/>
            <a:r>
              <a:rPr lang="en-US" dirty="0" smtClean="0"/>
              <a:t>Circumstantial evidence</a:t>
            </a:r>
          </a:p>
          <a:p>
            <a:pPr lvl="2"/>
            <a:r>
              <a:rPr lang="en-US" dirty="0" smtClean="0"/>
              <a:t>Demonstrative evidence</a:t>
            </a:r>
          </a:p>
          <a:p>
            <a:pPr lvl="2"/>
            <a:r>
              <a:rPr lang="en-US" dirty="0" smtClean="0"/>
              <a:t>“Substantive” demonstrative evidence</a:t>
            </a:r>
          </a:p>
          <a:p>
            <a:pPr lvl="2"/>
            <a:endParaRPr lang="en-US" dirty="0" smtClean="0"/>
          </a:p>
          <a:p>
            <a:pPr lvl="1"/>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“Lay” (non-expert) Opinion</a:t>
            </a:r>
            <a:endParaRPr lang="en-US" dirty="0"/>
          </a:p>
        </p:txBody>
      </p:sp>
      <p:sp>
        <p:nvSpPr>
          <p:cNvPr id="3" name="Content Placeholder 2"/>
          <p:cNvSpPr>
            <a:spLocks noGrp="1"/>
          </p:cNvSpPr>
          <p:nvPr>
            <p:ph idx="1"/>
          </p:nvPr>
        </p:nvSpPr>
        <p:spPr/>
        <p:txBody>
          <a:bodyPr/>
          <a:lstStyle/>
          <a:p>
            <a:r>
              <a:rPr lang="en-US" dirty="0" smtClean="0"/>
              <a:t>Testimony providing opinion or inference</a:t>
            </a:r>
          </a:p>
          <a:p>
            <a:pPr lvl="1"/>
            <a:r>
              <a:rPr lang="en-US" dirty="0" smtClean="0"/>
              <a:t>Rationally based on the perceptions of the witness</a:t>
            </a:r>
          </a:p>
          <a:p>
            <a:pPr lvl="2"/>
            <a:r>
              <a:rPr lang="en-US" b="1" i="1" dirty="0" smtClean="0"/>
              <a:t>Foundation is critical and essential</a:t>
            </a:r>
          </a:p>
          <a:p>
            <a:pPr lvl="1">
              <a:buNone/>
            </a:pPr>
            <a:r>
              <a:rPr lang="en-US" dirty="0" smtClean="0"/>
              <a:t>Helpful for a clear understanding of the witness’ testimony; or, determination of fact in issue</a:t>
            </a:r>
          </a:p>
          <a:p>
            <a:pPr>
              <a:buNone/>
            </a:pPr>
            <a:r>
              <a:rPr lang="en-US" dirty="0" smtClean="0"/>
              <a:t>Examples:</a:t>
            </a:r>
          </a:p>
          <a:p>
            <a:pPr lvl="1">
              <a:buNone/>
            </a:pPr>
            <a:r>
              <a:rPr lang="en-US" dirty="0" smtClean="0"/>
              <a:t>Speed, intoxication, known handwriting, infirmity, mental condition</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“Expert” Opinion</a:t>
            </a:r>
            <a:endParaRPr lang="en-US" dirty="0"/>
          </a:p>
        </p:txBody>
      </p:sp>
      <p:sp>
        <p:nvSpPr>
          <p:cNvPr id="3" name="Content Placeholder 2"/>
          <p:cNvSpPr>
            <a:spLocks noGrp="1"/>
          </p:cNvSpPr>
          <p:nvPr>
            <p:ph idx="1"/>
          </p:nvPr>
        </p:nvSpPr>
        <p:spPr/>
        <p:txBody>
          <a:bodyPr/>
          <a:lstStyle/>
          <a:p>
            <a:r>
              <a:rPr lang="en-US" dirty="0" smtClean="0"/>
              <a:t>Does not require first-hand personal knowledge of the underlying facts and circumstances</a:t>
            </a:r>
          </a:p>
          <a:p>
            <a:pPr lvl="1"/>
            <a:r>
              <a:rPr lang="en-US" dirty="0" smtClean="0"/>
              <a:t>May rely on facts witnessed by others; and, on evidence collected/processed by others</a:t>
            </a:r>
          </a:p>
          <a:p>
            <a:pPr lvl="1"/>
            <a:r>
              <a:rPr lang="en-US" dirty="0" smtClean="0"/>
              <a:t>Discuss:  “derivative evidence”</a:t>
            </a:r>
          </a:p>
          <a:p>
            <a:r>
              <a:rPr lang="en-US" dirty="0" smtClean="0"/>
              <a:t>There is a “3 prong” threshold for admissibility</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First Prong</a:t>
            </a:r>
            <a:endParaRPr lang="en-US" dirty="0"/>
          </a:p>
        </p:txBody>
      </p:sp>
      <p:sp>
        <p:nvSpPr>
          <p:cNvPr id="3" name="Content Placeholder 2"/>
          <p:cNvSpPr>
            <a:spLocks noGrp="1"/>
          </p:cNvSpPr>
          <p:nvPr>
            <p:ph idx="1"/>
          </p:nvPr>
        </p:nvSpPr>
        <p:spPr/>
        <p:txBody>
          <a:bodyPr/>
          <a:lstStyle/>
          <a:p>
            <a:r>
              <a:rPr lang="en-US" dirty="0" smtClean="0"/>
              <a:t>The Court determines that </a:t>
            </a:r>
            <a:r>
              <a:rPr lang="en-US" i="1" dirty="0" smtClean="0"/>
              <a:t>scientific, technical, </a:t>
            </a:r>
            <a:r>
              <a:rPr lang="en-US" dirty="0" smtClean="0"/>
              <a:t>or </a:t>
            </a:r>
            <a:r>
              <a:rPr lang="en-US" i="1" dirty="0" smtClean="0"/>
              <a:t>specialized knowledge </a:t>
            </a:r>
            <a:endParaRPr lang="en-US" dirty="0" smtClean="0"/>
          </a:p>
          <a:p>
            <a:pPr lvl="1"/>
            <a:r>
              <a:rPr lang="en-US" i="1" dirty="0" smtClean="0"/>
              <a:t>Scientific:  </a:t>
            </a:r>
            <a:r>
              <a:rPr lang="en-US" dirty="0" smtClean="0"/>
              <a:t>DNA, GC/MS</a:t>
            </a:r>
          </a:p>
          <a:p>
            <a:pPr lvl="1"/>
            <a:r>
              <a:rPr lang="en-US" i="1" dirty="0" smtClean="0"/>
              <a:t>Technical:  </a:t>
            </a:r>
            <a:r>
              <a:rPr lang="en-US" dirty="0" smtClean="0"/>
              <a:t>Tool marks, Ridge structure, Trace</a:t>
            </a:r>
          </a:p>
          <a:p>
            <a:pPr lvl="1"/>
            <a:r>
              <a:rPr lang="en-US" i="1" dirty="0" smtClean="0"/>
              <a:t>Specialized:  </a:t>
            </a:r>
            <a:r>
              <a:rPr lang="en-US" dirty="0" smtClean="0"/>
              <a:t>Blood stain patterns, Questioned documents</a:t>
            </a:r>
          </a:p>
          <a:p>
            <a:r>
              <a:rPr lang="en-US" dirty="0" smtClean="0"/>
              <a:t>Will </a:t>
            </a:r>
            <a:r>
              <a:rPr lang="en-US" b="1" i="1" dirty="0" smtClean="0"/>
              <a:t>assist </a:t>
            </a:r>
            <a:r>
              <a:rPr lang="en-US" dirty="0" smtClean="0"/>
              <a:t>the trier of fact to understand the evidence, or decide a fact in issue</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Second Prong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Court determines the </a:t>
            </a:r>
            <a:r>
              <a:rPr lang="en-US" b="1" i="1" dirty="0" smtClean="0"/>
              <a:t>witness</a:t>
            </a:r>
            <a:r>
              <a:rPr lang="en-US" dirty="0" smtClean="0"/>
              <a:t> is qualified by </a:t>
            </a:r>
            <a:r>
              <a:rPr lang="en-US" i="1" dirty="0" smtClean="0"/>
              <a:t>knowledge, skill, experience, training or education</a:t>
            </a:r>
          </a:p>
          <a:p>
            <a:pPr lvl="1"/>
            <a:r>
              <a:rPr lang="en-US" dirty="0" smtClean="0"/>
              <a:t>Michigan requires the proponent of an ‘expert witness’ to provide a </a:t>
            </a:r>
            <a:r>
              <a:rPr lang="en-US" i="1" dirty="0" smtClean="0"/>
              <a:t>curriculum vitae </a:t>
            </a:r>
            <a:r>
              <a:rPr lang="en-US" dirty="0" smtClean="0"/>
              <a:t>to the opponent (Court, when at issue).  </a:t>
            </a:r>
            <a:r>
              <a:rPr lang="en-US" b="1" dirty="0" smtClean="0"/>
              <a:t>Have one!</a:t>
            </a:r>
          </a:p>
          <a:p>
            <a:pPr lvl="2"/>
            <a:r>
              <a:rPr lang="en-US" dirty="0" smtClean="0"/>
              <a:t>Some suggestions for content:</a:t>
            </a:r>
          </a:p>
          <a:p>
            <a:pPr lvl="3"/>
            <a:r>
              <a:rPr lang="en-US" dirty="0" smtClean="0"/>
              <a:t>(1) Academic background; (2) Work experience; (3) On the job training opportunities (be specific); (4) Proficiency testing history; (5) Publications, peer reviews and supervision of others; (6) Prior qualifications as ‘expert’; (7) Approximate number of previously handled cases with similar issues</a:t>
            </a:r>
          </a:p>
          <a:p>
            <a:pPr lvl="2"/>
            <a:r>
              <a:rPr lang="en-US" dirty="0" smtClean="0"/>
              <a:t>DO NOT DESPAIR IF THIS IS THE FIRST TIME!</a:t>
            </a:r>
          </a:p>
          <a:p>
            <a:pPr lvl="2"/>
            <a:r>
              <a:rPr lang="en-US" dirty="0" smtClean="0"/>
              <a:t>ACQUIRE/KEEP TRANSCRIPTS OF ALL TESTIMONY, IF ABLE</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Third Prong</a:t>
            </a:r>
            <a:endParaRPr lang="en-US" dirty="0"/>
          </a:p>
        </p:txBody>
      </p:sp>
      <p:sp>
        <p:nvSpPr>
          <p:cNvPr id="3" name="Content Placeholder 2"/>
          <p:cNvSpPr>
            <a:spLocks noGrp="1"/>
          </p:cNvSpPr>
          <p:nvPr>
            <p:ph idx="1"/>
          </p:nvPr>
        </p:nvSpPr>
        <p:spPr/>
        <p:txBody>
          <a:bodyPr/>
          <a:lstStyle/>
          <a:p>
            <a:r>
              <a:rPr lang="en-US" dirty="0" smtClean="0"/>
              <a:t>This the </a:t>
            </a:r>
            <a:r>
              <a:rPr lang="en-US" b="1" i="1" dirty="0" smtClean="0"/>
              <a:t>testing </a:t>
            </a:r>
            <a:r>
              <a:rPr lang="en-US" dirty="0" smtClean="0"/>
              <a:t>prong:</a:t>
            </a:r>
          </a:p>
          <a:p>
            <a:pPr lvl="1"/>
            <a:r>
              <a:rPr lang="en-US" dirty="0" smtClean="0"/>
              <a:t>(1) based on sufficient data, or facts</a:t>
            </a:r>
          </a:p>
          <a:p>
            <a:pPr lvl="2"/>
            <a:r>
              <a:rPr lang="en-US" dirty="0" smtClean="0"/>
              <a:t>MRE 703 requires data to be from admitted evidence</a:t>
            </a:r>
          </a:p>
          <a:p>
            <a:pPr lvl="2"/>
            <a:r>
              <a:rPr lang="en-US" dirty="0" smtClean="0"/>
              <a:t>Consideration of alternative explanations</a:t>
            </a:r>
          </a:p>
          <a:p>
            <a:pPr lvl="1"/>
            <a:r>
              <a:rPr lang="en-US" dirty="0" smtClean="0"/>
              <a:t>(2) product of reliable principle(s) and method(s)</a:t>
            </a:r>
          </a:p>
          <a:p>
            <a:pPr lvl="2"/>
            <a:r>
              <a:rPr lang="en-US" dirty="0" smtClean="0"/>
              <a:t>Generally recognized; peer reviewed; error rates</a:t>
            </a:r>
          </a:p>
          <a:p>
            <a:pPr lvl="1"/>
            <a:r>
              <a:rPr lang="en-US" dirty="0" smtClean="0"/>
              <a:t>(3) witness has applied principles and methods reliably to the facts of the case</a:t>
            </a:r>
          </a:p>
          <a:p>
            <a:pPr lvl="2"/>
            <a:r>
              <a:rPr lang="en-US" dirty="0" smtClean="0"/>
              <a:t>Fertile ground for cross examination</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Daubert </a:t>
            </a:r>
            <a:r>
              <a:rPr lang="en-US" dirty="0" smtClean="0"/>
              <a:t>Influence</a:t>
            </a:r>
            <a:endParaRPr lang="en-US" i="1" dirty="0"/>
          </a:p>
        </p:txBody>
      </p:sp>
      <p:sp>
        <p:nvSpPr>
          <p:cNvPr id="3" name="Content Placeholder 2"/>
          <p:cNvSpPr>
            <a:spLocks noGrp="1"/>
          </p:cNvSpPr>
          <p:nvPr>
            <p:ph idx="1"/>
          </p:nvPr>
        </p:nvSpPr>
        <p:spPr/>
        <p:txBody>
          <a:bodyPr>
            <a:normAutofit lnSpcReduction="10000"/>
          </a:bodyPr>
          <a:lstStyle/>
          <a:p>
            <a:r>
              <a:rPr lang="en-US" dirty="0" smtClean="0"/>
              <a:t>MCL 600.2955 (Attached as exhibit)</a:t>
            </a:r>
          </a:p>
          <a:p>
            <a:pPr lvl="1"/>
            <a:r>
              <a:rPr lang="en-US" dirty="0" smtClean="0"/>
              <a:t>Subjected to scientific testing and replication</a:t>
            </a:r>
          </a:p>
          <a:p>
            <a:pPr lvl="1"/>
            <a:r>
              <a:rPr lang="en-US" dirty="0" smtClean="0"/>
              <a:t>Peer reviewed in publications</a:t>
            </a:r>
          </a:p>
          <a:p>
            <a:pPr lvl="1"/>
            <a:r>
              <a:rPr lang="en-US" dirty="0" smtClean="0"/>
              <a:t>Existence and maintenance of accepted standards</a:t>
            </a:r>
          </a:p>
          <a:p>
            <a:pPr lvl="1"/>
            <a:r>
              <a:rPr lang="en-US" dirty="0" smtClean="0"/>
              <a:t>Known, or potential, error rate</a:t>
            </a:r>
          </a:p>
          <a:p>
            <a:pPr lvl="1"/>
            <a:r>
              <a:rPr lang="en-US" dirty="0" smtClean="0"/>
              <a:t>Acceptance within relevant  expert community</a:t>
            </a:r>
          </a:p>
          <a:p>
            <a:pPr lvl="1"/>
            <a:r>
              <a:rPr lang="en-US" dirty="0" smtClean="0"/>
              <a:t>Reliable, and others in field would rely</a:t>
            </a:r>
          </a:p>
          <a:p>
            <a:pPr lvl="1"/>
            <a:r>
              <a:rPr lang="en-US" dirty="0" smtClean="0"/>
              <a:t>Opinion or method relied upon by experts outside the context of litigation</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Process” continued</a:t>
            </a:r>
            <a:endParaRPr lang="en-US" dirty="0"/>
          </a:p>
        </p:txBody>
      </p:sp>
      <p:sp>
        <p:nvSpPr>
          <p:cNvPr id="3" name="Content Placeholder 2"/>
          <p:cNvSpPr>
            <a:spLocks noGrp="1"/>
          </p:cNvSpPr>
          <p:nvPr>
            <p:ph idx="1"/>
          </p:nvPr>
        </p:nvSpPr>
        <p:spPr/>
        <p:txBody>
          <a:bodyPr/>
          <a:lstStyle/>
          <a:p>
            <a:r>
              <a:rPr lang="en-US" dirty="0" smtClean="0"/>
              <a:t>‘Causes of Action’</a:t>
            </a:r>
          </a:p>
          <a:p>
            <a:pPr lvl="1"/>
            <a:r>
              <a:rPr lang="en-US" dirty="0" smtClean="0"/>
              <a:t>Civil Actions:  Generally between “parties”</a:t>
            </a:r>
          </a:p>
          <a:p>
            <a:pPr lvl="2"/>
            <a:r>
              <a:rPr lang="en-US" dirty="0" smtClean="0"/>
              <a:t>Compensatory, Exemplary, Injunctive or Declaratory</a:t>
            </a:r>
          </a:p>
          <a:p>
            <a:pPr lvl="1"/>
            <a:r>
              <a:rPr lang="en-US" dirty="0" smtClean="0"/>
              <a:t>Criminal Actions:  Generally between the “public” and a ‘private or public “person”’</a:t>
            </a:r>
          </a:p>
          <a:p>
            <a:pPr lvl="2"/>
            <a:r>
              <a:rPr lang="en-US" dirty="0" smtClean="0"/>
              <a:t>Violation of criminal law</a:t>
            </a:r>
          </a:p>
          <a:p>
            <a:pPr lvl="2"/>
            <a:r>
              <a:rPr lang="en-US" dirty="0" smtClean="0"/>
              <a:t>“Quasi-criminal”:  deprivation of ‘rights’, without a conviction</a:t>
            </a:r>
          </a:p>
          <a:p>
            <a:pPr lvl="1"/>
            <a:r>
              <a:rPr lang="en-US" dirty="0" smtClean="0"/>
              <a:t>Administrative Actions</a:t>
            </a:r>
          </a:p>
          <a:p>
            <a:pPr lvl="1"/>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Practical Concerns</a:t>
            </a:r>
            <a:endParaRPr lang="en-US" dirty="0"/>
          </a:p>
        </p:txBody>
      </p:sp>
      <p:sp>
        <p:nvSpPr>
          <p:cNvPr id="3" name="Content Placeholder 2"/>
          <p:cNvSpPr>
            <a:spLocks noGrp="1"/>
          </p:cNvSpPr>
          <p:nvPr>
            <p:ph idx="1"/>
          </p:nvPr>
        </p:nvSpPr>
        <p:spPr/>
        <p:txBody>
          <a:bodyPr>
            <a:normAutofit lnSpcReduction="10000"/>
          </a:bodyPr>
          <a:lstStyle/>
          <a:p>
            <a:r>
              <a:rPr lang="en-US" dirty="0" smtClean="0"/>
              <a:t>A “Trial Court” arena</a:t>
            </a:r>
          </a:p>
          <a:p>
            <a:pPr lvl="1"/>
            <a:r>
              <a:rPr lang="en-US" dirty="0" smtClean="0"/>
              <a:t>The Judge, proponent and opponent have wide ranges of expertise,  and understandings of the underlying disciplines.  BEWARE OF ABSURD RESULTS!</a:t>
            </a:r>
          </a:p>
          <a:p>
            <a:pPr lvl="1"/>
            <a:r>
              <a:rPr lang="en-US" dirty="0" smtClean="0"/>
              <a:t>You are the “experts”.  Be Prepared!</a:t>
            </a:r>
          </a:p>
          <a:p>
            <a:pPr lvl="1"/>
            <a:r>
              <a:rPr lang="en-US" dirty="0" smtClean="0"/>
              <a:t>A true “Daubert” hearing has wide-ranging implications.  NOTIFY SUPERVISION OF THE HEARING SO THAT PROPER RESOURCES MAY BE DEDICATED. </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Segment Four</a:t>
            </a:r>
            <a:endParaRPr lang="en-US" dirty="0"/>
          </a:p>
        </p:txBody>
      </p:sp>
      <p:sp>
        <p:nvSpPr>
          <p:cNvPr id="3" name="Subtitle 2"/>
          <p:cNvSpPr>
            <a:spLocks noGrp="1"/>
          </p:cNvSpPr>
          <p:nvPr>
            <p:ph type="subTitle" idx="1"/>
          </p:nvPr>
        </p:nvSpPr>
        <p:spPr/>
        <p:txBody>
          <a:bodyPr/>
          <a:lstStyle/>
          <a:p>
            <a:r>
              <a:rPr lang="en-US" dirty="0" smtClean="0"/>
              <a:t>Preparing for Testimony</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t>FINAL PREPARATION</a:t>
            </a:r>
          </a:p>
        </p:txBody>
      </p:sp>
      <p:sp>
        <p:nvSpPr>
          <p:cNvPr id="2051" name="Rectangle 3"/>
          <p:cNvSpPr>
            <a:spLocks noGrp="1" noChangeArrowheads="1"/>
          </p:cNvSpPr>
          <p:nvPr>
            <p:ph type="subTitle" idx="1"/>
          </p:nvPr>
        </p:nvSpPr>
        <p:spPr/>
        <p:txBody>
          <a:bodyPr/>
          <a:lstStyle/>
          <a:p>
            <a:r>
              <a:rPr lang="en-US"/>
              <a:t>TO DO LIST</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p:txBody>
          <a:bodyPr/>
          <a:lstStyle/>
          <a:p>
            <a:r>
              <a:rPr lang="en-US" sz="2800"/>
              <a:t>REVIEW LAB NOTES</a:t>
            </a:r>
          </a:p>
          <a:p>
            <a:pPr lvl="1"/>
            <a:r>
              <a:rPr lang="en-US" sz="2400"/>
              <a:t>Are the notes complete?</a:t>
            </a:r>
          </a:p>
          <a:p>
            <a:pPr lvl="1"/>
            <a:r>
              <a:rPr lang="en-US" sz="2400"/>
              <a:t>Are all supporting materials attached, i.e. photos, dictations?</a:t>
            </a:r>
          </a:p>
          <a:p>
            <a:pPr lvl="1"/>
            <a:r>
              <a:rPr lang="en-US" sz="2400"/>
              <a:t>Is all work product attached, such as chromatograms, electropherograms?</a:t>
            </a:r>
          </a:p>
          <a:p>
            <a:r>
              <a:rPr lang="en-US" sz="2800"/>
              <a:t>DUPLICATE and EDIT</a:t>
            </a:r>
          </a:p>
          <a:p>
            <a:pPr lvl="1"/>
            <a:r>
              <a:rPr lang="en-US" sz="2400"/>
              <a:t>Redact materials not relevant to the subpoena</a:t>
            </a:r>
          </a:p>
          <a:p>
            <a:pPr lvl="1"/>
            <a:r>
              <a:rPr lang="en-US" sz="2400"/>
              <a:t>Assure preparation of 2 copies (3 better) of redacted version</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p:txBody>
          <a:bodyPr/>
          <a:lstStyle/>
          <a:p>
            <a:pPr>
              <a:lnSpc>
                <a:spcPct val="90000"/>
              </a:lnSpc>
            </a:pPr>
            <a:r>
              <a:rPr lang="en-US"/>
              <a:t>INDEX MATERIALS</a:t>
            </a:r>
          </a:p>
          <a:p>
            <a:pPr lvl="1">
              <a:lnSpc>
                <a:spcPct val="90000"/>
              </a:lnSpc>
            </a:pPr>
            <a:r>
              <a:rPr lang="en-US"/>
              <a:t>Make sure you are able to locate pertinent areas</a:t>
            </a:r>
          </a:p>
          <a:p>
            <a:pPr lvl="1">
              <a:lnSpc>
                <a:spcPct val="90000"/>
              </a:lnSpc>
            </a:pPr>
            <a:r>
              <a:rPr lang="en-US"/>
              <a:t>Make sure you are able to make necessary cross-references</a:t>
            </a:r>
          </a:p>
          <a:p>
            <a:pPr>
              <a:lnSpc>
                <a:spcPct val="90000"/>
              </a:lnSpc>
            </a:pPr>
            <a:r>
              <a:rPr lang="en-US"/>
              <a:t>REFRESH MEMORY</a:t>
            </a:r>
          </a:p>
          <a:p>
            <a:pPr lvl="1">
              <a:lnSpc>
                <a:spcPct val="90000"/>
              </a:lnSpc>
            </a:pPr>
            <a:r>
              <a:rPr lang="en-US"/>
              <a:t>“Library” References</a:t>
            </a:r>
          </a:p>
          <a:p>
            <a:pPr lvl="1">
              <a:lnSpc>
                <a:spcPct val="90000"/>
              </a:lnSpc>
            </a:pPr>
            <a:r>
              <a:rPr lang="en-US"/>
              <a:t>Instruments utilized</a:t>
            </a:r>
          </a:p>
          <a:p>
            <a:pPr lvl="1">
              <a:lnSpc>
                <a:spcPct val="90000"/>
              </a:lnSpc>
            </a:pPr>
            <a:r>
              <a:rPr lang="en-US"/>
              <a:t>Sources of “known” samples</a:t>
            </a:r>
          </a:p>
          <a:p>
            <a:pPr lvl="1">
              <a:lnSpc>
                <a:spcPct val="90000"/>
              </a:lnSpc>
            </a:pPr>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p:txBody>
          <a:bodyPr/>
          <a:lstStyle/>
          <a:p>
            <a:pPr>
              <a:lnSpc>
                <a:spcPct val="90000"/>
              </a:lnSpc>
            </a:pPr>
            <a:r>
              <a:rPr lang="en-US"/>
              <a:t>IDENTIFY AREAS OF CONCERN</a:t>
            </a:r>
          </a:p>
          <a:p>
            <a:pPr lvl="1">
              <a:lnSpc>
                <a:spcPct val="90000"/>
              </a:lnSpc>
            </a:pPr>
            <a:r>
              <a:rPr lang="en-US"/>
              <a:t>Look for</a:t>
            </a:r>
          </a:p>
          <a:p>
            <a:pPr lvl="2">
              <a:lnSpc>
                <a:spcPct val="90000"/>
              </a:lnSpc>
            </a:pPr>
            <a:r>
              <a:rPr lang="en-US"/>
              <a:t>‘Anachronisms’</a:t>
            </a:r>
          </a:p>
          <a:p>
            <a:pPr lvl="2">
              <a:lnSpc>
                <a:spcPct val="90000"/>
              </a:lnSpc>
            </a:pPr>
            <a:r>
              <a:rPr lang="en-US"/>
              <a:t>Misidentifications or Lab No. transcription error</a:t>
            </a:r>
          </a:p>
          <a:p>
            <a:pPr lvl="2">
              <a:lnSpc>
                <a:spcPct val="90000"/>
              </a:lnSpc>
            </a:pPr>
            <a:r>
              <a:rPr lang="en-US"/>
              <a:t>“Blind Alleys”</a:t>
            </a:r>
          </a:p>
          <a:p>
            <a:pPr lvl="2">
              <a:lnSpc>
                <a:spcPct val="90000"/>
              </a:lnSpc>
            </a:pPr>
            <a:r>
              <a:rPr lang="en-US"/>
              <a:t>Protocol problems</a:t>
            </a:r>
          </a:p>
          <a:p>
            <a:pPr>
              <a:lnSpc>
                <a:spcPct val="90000"/>
              </a:lnSpc>
            </a:pPr>
            <a:r>
              <a:rPr lang="en-US"/>
              <a:t>REVIEW WRITTEN REPORT</a:t>
            </a:r>
          </a:p>
          <a:p>
            <a:pPr lvl="1">
              <a:lnSpc>
                <a:spcPct val="90000"/>
              </a:lnSpc>
            </a:pPr>
            <a:r>
              <a:rPr lang="en-US"/>
              <a:t>Identify areas of discrepancy with notes</a:t>
            </a:r>
          </a:p>
          <a:p>
            <a:pPr lvl="1">
              <a:lnSpc>
                <a:spcPct val="90000"/>
              </a:lnSpc>
            </a:pPr>
            <a:r>
              <a:rPr lang="en-US"/>
              <a:t>Is the opinion stated with accuracy and caution?</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p:txBody>
          <a:bodyPr/>
          <a:lstStyle/>
          <a:p>
            <a:r>
              <a:rPr lang="en-US"/>
              <a:t>CURRICULUM VITAE</a:t>
            </a:r>
          </a:p>
          <a:p>
            <a:pPr lvl="1"/>
            <a:r>
              <a:rPr lang="en-US"/>
              <a:t>Current?</a:t>
            </a:r>
          </a:p>
          <a:p>
            <a:pPr lvl="1"/>
            <a:r>
              <a:rPr lang="en-US"/>
              <a:t>Honest?  </a:t>
            </a:r>
          </a:p>
          <a:p>
            <a:pPr lvl="2"/>
            <a:r>
              <a:rPr lang="en-US"/>
              <a:t>Neither over-state nor under-state credentials</a:t>
            </a:r>
          </a:p>
          <a:p>
            <a:pPr lvl="1"/>
            <a:r>
              <a:rPr lang="en-US"/>
              <a:t>Reviewed?</a:t>
            </a:r>
          </a:p>
          <a:p>
            <a:pPr lvl="2"/>
            <a:r>
              <a:rPr lang="en-US"/>
              <a:t>Have ‘works’ been received favorably, or not, by peers?</a:t>
            </a:r>
          </a:p>
          <a:p>
            <a:pPr lvl="1"/>
            <a:r>
              <a:rPr lang="en-US"/>
              <a:t>Copied</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p:txBody>
          <a:bodyPr/>
          <a:lstStyle/>
          <a:p>
            <a:pPr>
              <a:lnSpc>
                <a:spcPct val="90000"/>
              </a:lnSpc>
            </a:pPr>
            <a:r>
              <a:rPr lang="en-US"/>
              <a:t>REPORT</a:t>
            </a:r>
          </a:p>
          <a:p>
            <a:pPr lvl="1">
              <a:lnSpc>
                <a:spcPct val="90000"/>
              </a:lnSpc>
            </a:pPr>
            <a:r>
              <a:rPr lang="en-US"/>
              <a:t>Brief statement of anecdotal history </a:t>
            </a:r>
          </a:p>
          <a:p>
            <a:pPr lvl="1">
              <a:lnSpc>
                <a:spcPct val="90000"/>
              </a:lnSpc>
            </a:pPr>
            <a:r>
              <a:rPr lang="en-US"/>
              <a:t>Chain of custody</a:t>
            </a:r>
          </a:p>
          <a:p>
            <a:pPr lvl="1">
              <a:lnSpc>
                <a:spcPct val="90000"/>
              </a:lnSpc>
            </a:pPr>
            <a:r>
              <a:rPr lang="en-US"/>
              <a:t>Clear references to “identifiers”</a:t>
            </a:r>
          </a:p>
          <a:p>
            <a:pPr lvl="1">
              <a:lnSpc>
                <a:spcPct val="90000"/>
              </a:lnSpc>
            </a:pPr>
            <a:r>
              <a:rPr lang="en-US"/>
              <a:t>Summary of procedures/protocols</a:t>
            </a:r>
          </a:p>
          <a:p>
            <a:pPr lvl="1">
              <a:lnSpc>
                <a:spcPct val="90000"/>
              </a:lnSpc>
            </a:pPr>
            <a:r>
              <a:rPr lang="en-US"/>
              <a:t>Clear statement of opinion</a:t>
            </a:r>
          </a:p>
          <a:p>
            <a:pPr lvl="2">
              <a:lnSpc>
                <a:spcPct val="90000"/>
              </a:lnSpc>
            </a:pPr>
            <a:r>
              <a:rPr lang="en-US"/>
              <a:t>Were alternative explanations considered?</a:t>
            </a:r>
          </a:p>
          <a:p>
            <a:pPr lvl="2">
              <a:lnSpc>
                <a:spcPct val="90000"/>
              </a:lnSpc>
            </a:pPr>
            <a:r>
              <a:rPr lang="en-US"/>
              <a:t>Degree of certainty</a:t>
            </a:r>
          </a:p>
          <a:p>
            <a:pPr lvl="2">
              <a:lnSpc>
                <a:spcPct val="90000"/>
              </a:lnSpc>
            </a:pPr>
            <a:r>
              <a:rPr lang="en-US"/>
              <a:t>Language choices</a:t>
            </a:r>
          </a:p>
          <a:p>
            <a:pPr lvl="2">
              <a:lnSpc>
                <a:spcPct val="90000"/>
              </a:lnSpc>
            </a:pPr>
            <a:r>
              <a:rPr lang="en-US"/>
              <a:t>Applicable data bases</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t>GOING TO COURT</a:t>
            </a:r>
          </a:p>
        </p:txBody>
      </p:sp>
      <p:sp>
        <p:nvSpPr>
          <p:cNvPr id="9219" name="Rectangle 3"/>
          <p:cNvSpPr>
            <a:spLocks noGrp="1" noChangeArrowheads="1"/>
          </p:cNvSpPr>
          <p:nvPr>
            <p:ph type="body" idx="1"/>
          </p:nvPr>
        </p:nvSpPr>
        <p:spPr/>
        <p:txBody>
          <a:bodyPr/>
          <a:lstStyle/>
          <a:p>
            <a:r>
              <a:rPr lang="en-US" sz="2800"/>
              <a:t>Check the subpoena (or accompanying materials) for ‘Hot Line’ information</a:t>
            </a:r>
          </a:p>
          <a:p>
            <a:r>
              <a:rPr lang="en-US" sz="2800"/>
              <a:t>Check on parking</a:t>
            </a:r>
          </a:p>
          <a:p>
            <a:r>
              <a:rPr lang="en-US" sz="2800"/>
              <a:t>Check on security issues</a:t>
            </a:r>
          </a:p>
          <a:p>
            <a:r>
              <a:rPr lang="en-US" sz="2800"/>
              <a:t>Contact person</a:t>
            </a:r>
          </a:p>
          <a:p>
            <a:r>
              <a:rPr lang="en-US" sz="2800"/>
              <a:t>“Tool Box”</a:t>
            </a:r>
          </a:p>
          <a:p>
            <a:pPr lvl="1"/>
            <a:r>
              <a:rPr lang="en-US" sz="2400"/>
              <a:t>Don’t rely on the Courtroom supply of essentials—bring your own</a:t>
            </a:r>
          </a:p>
          <a:p>
            <a:r>
              <a:rPr lang="en-US" sz="2800"/>
              <a:t>Comfortable ‘Business’ attire  (Good shoes!)</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t>TESTIMONY</a:t>
            </a:r>
          </a:p>
        </p:txBody>
      </p:sp>
      <p:sp>
        <p:nvSpPr>
          <p:cNvPr id="10243" name="Rectangle 3"/>
          <p:cNvSpPr>
            <a:spLocks noGrp="1" noChangeArrowheads="1"/>
          </p:cNvSpPr>
          <p:nvPr>
            <p:ph type="body" idx="1"/>
          </p:nvPr>
        </p:nvSpPr>
        <p:spPr/>
        <p:txBody>
          <a:bodyPr/>
          <a:lstStyle/>
          <a:p>
            <a:pPr>
              <a:lnSpc>
                <a:spcPct val="90000"/>
              </a:lnSpc>
            </a:pPr>
            <a:r>
              <a:rPr lang="en-US"/>
              <a:t>GENERAL OUTLINE</a:t>
            </a:r>
          </a:p>
          <a:p>
            <a:pPr lvl="1">
              <a:lnSpc>
                <a:spcPct val="90000"/>
              </a:lnSpc>
            </a:pPr>
            <a:r>
              <a:rPr lang="en-US"/>
              <a:t>Who are you?</a:t>
            </a:r>
          </a:p>
          <a:p>
            <a:pPr lvl="2">
              <a:lnSpc>
                <a:spcPct val="90000"/>
              </a:lnSpc>
            </a:pPr>
            <a:r>
              <a:rPr lang="en-US"/>
              <a:t>CurriculumVitae</a:t>
            </a:r>
          </a:p>
          <a:p>
            <a:pPr lvl="1">
              <a:lnSpc>
                <a:spcPct val="90000"/>
              </a:lnSpc>
            </a:pPr>
            <a:r>
              <a:rPr lang="en-US"/>
              <a:t>What can you do for this Jury?</a:t>
            </a:r>
          </a:p>
          <a:p>
            <a:pPr lvl="2">
              <a:lnSpc>
                <a:spcPct val="90000"/>
              </a:lnSpc>
            </a:pPr>
            <a:r>
              <a:rPr lang="en-US"/>
              <a:t>Scope of expertise</a:t>
            </a:r>
          </a:p>
          <a:p>
            <a:pPr lvl="1">
              <a:lnSpc>
                <a:spcPct val="90000"/>
              </a:lnSpc>
            </a:pPr>
            <a:r>
              <a:rPr lang="en-US"/>
              <a:t>Why are you here?</a:t>
            </a:r>
          </a:p>
          <a:p>
            <a:pPr lvl="2">
              <a:lnSpc>
                <a:spcPct val="90000"/>
              </a:lnSpc>
            </a:pPr>
            <a:r>
              <a:rPr lang="en-US"/>
              <a:t>Historical attachments to the case</a:t>
            </a:r>
          </a:p>
          <a:p>
            <a:pPr lvl="2">
              <a:lnSpc>
                <a:spcPct val="90000"/>
              </a:lnSpc>
            </a:pPr>
            <a:r>
              <a:rPr lang="en-US"/>
              <a:t>Connections with certain pieces of evidence</a:t>
            </a:r>
          </a:p>
          <a:p>
            <a:pPr lvl="1">
              <a:lnSpc>
                <a:spcPct val="90000"/>
              </a:lnSpc>
            </a:pPr>
            <a:r>
              <a:rPr lang="en-US"/>
              <a:t>What did you do?</a:t>
            </a:r>
          </a:p>
          <a:p>
            <a:pPr lvl="2">
              <a:lnSpc>
                <a:spcPct val="90000"/>
              </a:lnSpc>
            </a:pPr>
            <a:r>
              <a:rPr lang="en-US"/>
              <a:t>Procedures and protocols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Process” still continued</a:t>
            </a:r>
            <a:endParaRPr lang="en-US" dirty="0"/>
          </a:p>
        </p:txBody>
      </p:sp>
      <p:sp>
        <p:nvSpPr>
          <p:cNvPr id="3" name="Content Placeholder 2"/>
          <p:cNvSpPr>
            <a:spLocks noGrp="1"/>
          </p:cNvSpPr>
          <p:nvPr>
            <p:ph idx="1"/>
          </p:nvPr>
        </p:nvSpPr>
        <p:spPr/>
        <p:txBody>
          <a:bodyPr>
            <a:normAutofit lnSpcReduction="10000"/>
          </a:bodyPr>
          <a:lstStyle/>
          <a:p>
            <a:r>
              <a:rPr lang="en-US" dirty="0" smtClean="0"/>
              <a:t>Pleadings</a:t>
            </a:r>
          </a:p>
          <a:p>
            <a:pPr lvl="1"/>
            <a:r>
              <a:rPr lang="en-US" dirty="0" smtClean="0"/>
              <a:t>Complaints, Answers . . . </a:t>
            </a:r>
          </a:p>
          <a:p>
            <a:pPr lvl="1"/>
            <a:r>
              <a:rPr lang="en-US" dirty="0" smtClean="0"/>
              <a:t>“Discovery”</a:t>
            </a:r>
          </a:p>
          <a:p>
            <a:pPr lvl="1"/>
            <a:r>
              <a:rPr lang="en-US" dirty="0" smtClean="0"/>
              <a:t>“Motion Practice”</a:t>
            </a:r>
          </a:p>
          <a:p>
            <a:pPr lvl="2"/>
            <a:r>
              <a:rPr lang="en-US" dirty="0" smtClean="0"/>
              <a:t>“Going Forward”; “Burden of Persuasion”</a:t>
            </a:r>
          </a:p>
          <a:p>
            <a:r>
              <a:rPr lang="en-US" dirty="0" smtClean="0"/>
              <a:t>Role of the Judge</a:t>
            </a:r>
          </a:p>
          <a:p>
            <a:pPr lvl="1"/>
            <a:r>
              <a:rPr lang="en-US" dirty="0" smtClean="0"/>
              <a:t>“Gatekeeper” - - ‘Admissibility of Evidence’</a:t>
            </a:r>
          </a:p>
          <a:p>
            <a:pPr lvl="1"/>
            <a:r>
              <a:rPr lang="en-US" dirty="0" smtClean="0"/>
              <a:t>Referee</a:t>
            </a:r>
          </a:p>
          <a:p>
            <a:r>
              <a:rPr lang="en-US" dirty="0" smtClean="0"/>
              <a:t>Trials</a:t>
            </a:r>
          </a:p>
          <a:p>
            <a:pPr lvl="2"/>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p:txBody>
          <a:bodyPr/>
          <a:lstStyle/>
          <a:p>
            <a:r>
              <a:rPr lang="en-US"/>
              <a:t>Show Us?</a:t>
            </a:r>
          </a:p>
          <a:p>
            <a:pPr lvl="1"/>
            <a:r>
              <a:rPr lang="en-US"/>
              <a:t>Notations on evidence</a:t>
            </a:r>
          </a:p>
          <a:p>
            <a:pPr lvl="1"/>
            <a:r>
              <a:rPr lang="en-US"/>
              <a:t>Lab notes, if necessary</a:t>
            </a:r>
          </a:p>
          <a:p>
            <a:pPr lvl="1"/>
            <a:r>
              <a:rPr lang="en-US"/>
              <a:t>Supporting documentation</a:t>
            </a:r>
          </a:p>
          <a:p>
            <a:pPr lvl="2"/>
            <a:r>
              <a:rPr lang="en-US"/>
              <a:t>-grams, photos, etc.</a:t>
            </a:r>
          </a:p>
          <a:p>
            <a:pPr lvl="1"/>
            <a:r>
              <a:rPr lang="en-US"/>
              <a:t>Demonstrative evidence</a:t>
            </a:r>
          </a:p>
          <a:p>
            <a:r>
              <a:rPr lang="en-US"/>
              <a:t>Would you explain that?</a:t>
            </a:r>
          </a:p>
          <a:p>
            <a:pPr lvl="1"/>
            <a:r>
              <a:rPr lang="en-US"/>
              <a:t>Illustrations of key concepts in lay terminology</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p:txBody>
          <a:bodyPr/>
          <a:lstStyle/>
          <a:p>
            <a:r>
              <a:rPr lang="en-US"/>
              <a:t>What is your opinion?</a:t>
            </a:r>
          </a:p>
          <a:p>
            <a:pPr lvl="1"/>
            <a:r>
              <a:rPr lang="en-US"/>
              <a:t>Written report</a:t>
            </a:r>
          </a:p>
          <a:p>
            <a:pPr lvl="1"/>
            <a:r>
              <a:rPr lang="en-US"/>
              <a:t>Testimony, with particular attention to the degree of certainty</a:t>
            </a:r>
          </a:p>
          <a:p>
            <a:pPr lvl="1"/>
            <a:r>
              <a:rPr lang="en-US"/>
              <a:t>Reference to appropriate data bases</a:t>
            </a:r>
          </a:p>
          <a:p>
            <a:pPr lvl="1"/>
            <a:r>
              <a:rPr lang="en-US"/>
              <a:t>Knowledge of the data base preparation</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CROSS EXAMINATION</a:t>
            </a:r>
          </a:p>
        </p:txBody>
      </p:sp>
      <p:sp>
        <p:nvSpPr>
          <p:cNvPr id="13315" name="Rectangle 3"/>
          <p:cNvSpPr>
            <a:spLocks noGrp="1" noChangeArrowheads="1"/>
          </p:cNvSpPr>
          <p:nvPr>
            <p:ph type="body" idx="1"/>
          </p:nvPr>
        </p:nvSpPr>
        <p:spPr/>
        <p:txBody>
          <a:bodyPr/>
          <a:lstStyle/>
          <a:p>
            <a:r>
              <a:rPr lang="en-US" sz="2800"/>
              <a:t>You are not so hot!</a:t>
            </a:r>
          </a:p>
          <a:p>
            <a:pPr lvl="1"/>
            <a:r>
              <a:rPr lang="en-US" sz="2400"/>
              <a:t>Testing your credentials</a:t>
            </a:r>
          </a:p>
          <a:p>
            <a:r>
              <a:rPr lang="en-US" sz="2800"/>
              <a:t>So what!</a:t>
            </a:r>
          </a:p>
          <a:p>
            <a:pPr lvl="1"/>
            <a:r>
              <a:rPr lang="en-US" sz="2400"/>
              <a:t>Debunking the field or your method (Daubert)</a:t>
            </a:r>
          </a:p>
          <a:p>
            <a:r>
              <a:rPr lang="en-US" sz="2800"/>
              <a:t>How did you manage to find the Court?</a:t>
            </a:r>
          </a:p>
          <a:p>
            <a:pPr lvl="1"/>
            <a:r>
              <a:rPr lang="en-US" sz="2400"/>
              <a:t>Attacking protocols</a:t>
            </a:r>
          </a:p>
          <a:p>
            <a:pPr lvl="2"/>
            <a:r>
              <a:rPr lang="en-US" sz="2000"/>
              <a:t>Workspace</a:t>
            </a:r>
          </a:p>
          <a:p>
            <a:pPr lvl="2"/>
            <a:r>
              <a:rPr lang="en-US" sz="2000"/>
              <a:t>Assumptions</a:t>
            </a:r>
          </a:p>
          <a:p>
            <a:pPr lvl="2"/>
            <a:r>
              <a:rPr lang="en-US" sz="2000"/>
              <a:t>Calibration issues</a:t>
            </a:r>
          </a:p>
          <a:p>
            <a:pPr lvl="1"/>
            <a:r>
              <a:rPr lang="en-US" sz="2400"/>
              <a:t>Errors in reports/notes</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p:txBody>
          <a:bodyPr/>
          <a:lstStyle/>
          <a:p>
            <a:pPr>
              <a:lnSpc>
                <a:spcPct val="90000"/>
              </a:lnSpc>
            </a:pPr>
            <a:r>
              <a:rPr lang="en-US"/>
              <a:t>Why should anyone believe you?</a:t>
            </a:r>
          </a:p>
          <a:p>
            <a:pPr lvl="1">
              <a:lnSpc>
                <a:spcPct val="90000"/>
              </a:lnSpc>
            </a:pPr>
            <a:r>
              <a:rPr lang="en-US"/>
              <a:t>“That’s not what my witness says?”</a:t>
            </a:r>
          </a:p>
          <a:p>
            <a:pPr lvl="1">
              <a:lnSpc>
                <a:spcPct val="90000"/>
              </a:lnSpc>
            </a:pPr>
            <a:r>
              <a:rPr lang="en-US"/>
              <a:t>You got your facts wrong!</a:t>
            </a:r>
          </a:p>
          <a:p>
            <a:pPr lvl="1">
              <a:lnSpc>
                <a:spcPct val="90000"/>
              </a:lnSpc>
            </a:pPr>
            <a:r>
              <a:rPr lang="en-US"/>
              <a:t>You are working for the other side!</a:t>
            </a:r>
          </a:p>
          <a:p>
            <a:pPr lvl="1">
              <a:lnSpc>
                <a:spcPct val="90000"/>
              </a:lnSpc>
            </a:pPr>
            <a:r>
              <a:rPr lang="en-US"/>
              <a:t>“What did you say?  That’s not the way they do it on CSI.”</a:t>
            </a:r>
          </a:p>
          <a:p>
            <a:pPr lvl="1">
              <a:lnSpc>
                <a:spcPct val="90000"/>
              </a:lnSpc>
            </a:pPr>
            <a:r>
              <a:rPr lang="en-US"/>
              <a:t>Why are you arguing with me?  Are you afraid to tell the truth?</a:t>
            </a:r>
          </a:p>
          <a:p>
            <a:pPr lvl="1">
              <a:lnSpc>
                <a:spcPct val="90000"/>
              </a:lnSpc>
            </a:pPr>
            <a:r>
              <a:rPr lang="en-US"/>
              <a:t>Why doesn’t this apple fit into the orange box; they are both round and good for you?</a:t>
            </a:r>
          </a:p>
          <a:p>
            <a:pPr lvl="1">
              <a:lnSpc>
                <a:spcPct val="90000"/>
              </a:lnSpc>
            </a:pPr>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p:txBody>
          <a:bodyPr/>
          <a:lstStyle/>
          <a:p>
            <a:r>
              <a:rPr lang="en-US"/>
              <a:t>Your turn</a:t>
            </a:r>
          </a:p>
          <a:p>
            <a:pPr lvl="1"/>
            <a:r>
              <a:rPr lang="en-US"/>
              <a:t>Give clues as to where you are uncomfortable</a:t>
            </a:r>
          </a:p>
          <a:p>
            <a:pPr lvl="1"/>
            <a:r>
              <a:rPr lang="en-US"/>
              <a:t>Take the opportunity to correct on Redirect Examination</a:t>
            </a:r>
          </a:p>
          <a:p>
            <a:pPr lvl="1"/>
            <a:r>
              <a:rPr lang="en-US"/>
              <a:t>Try to clean up the record for history!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Differences in “Seeing” and “Doing”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On Relevance</a:t>
            </a:r>
          </a:p>
          <a:p>
            <a:pPr lvl="1"/>
            <a:r>
              <a:rPr lang="en-US" dirty="0" smtClean="0"/>
              <a:t>‘Scientific Method’/Medicine: once evidence/information is proved reliable, it </a:t>
            </a:r>
            <a:r>
              <a:rPr lang="en-US" i="1" dirty="0" smtClean="0"/>
              <a:t>must</a:t>
            </a:r>
            <a:r>
              <a:rPr lang="en-US" dirty="0" smtClean="0"/>
              <a:t> be considered</a:t>
            </a:r>
          </a:p>
          <a:p>
            <a:pPr lvl="1"/>
            <a:r>
              <a:rPr lang="en-US" dirty="0" smtClean="0"/>
              <a:t>Law:  some putatively reliable evidence or information </a:t>
            </a:r>
            <a:r>
              <a:rPr lang="en-US" i="1" dirty="0" smtClean="0"/>
              <a:t>may be excluded in decision-making </a:t>
            </a:r>
            <a:r>
              <a:rPr lang="en-US" dirty="0" smtClean="0"/>
              <a:t>in order to preserve certain personal rights, certain relationships, or for perceived fairness</a:t>
            </a:r>
          </a:p>
          <a:p>
            <a:pPr lvl="2"/>
            <a:r>
              <a:rPr lang="en-US" dirty="0" smtClean="0"/>
              <a:t>The “Exclusionary Rules”</a:t>
            </a:r>
          </a:p>
          <a:p>
            <a:pPr lvl="2"/>
            <a:r>
              <a:rPr lang="en-US" dirty="0" smtClean="0"/>
              <a:t>Privilege</a:t>
            </a:r>
          </a:p>
          <a:p>
            <a:pPr lvl="2"/>
            <a:r>
              <a:rPr lang="en-US" dirty="0" smtClean="0"/>
              <a:t>Undue Prejudice (such as prior convictions, bad acts, etc.)</a:t>
            </a:r>
          </a:p>
          <a:p>
            <a:pPr lvl="1"/>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Differences in “Timing”</a:t>
            </a:r>
            <a:endParaRPr lang="en-US" dirty="0"/>
          </a:p>
        </p:txBody>
      </p:sp>
      <p:sp>
        <p:nvSpPr>
          <p:cNvPr id="3" name="Content Placeholder 2"/>
          <p:cNvSpPr>
            <a:spLocks noGrp="1"/>
          </p:cNvSpPr>
          <p:nvPr>
            <p:ph idx="1"/>
          </p:nvPr>
        </p:nvSpPr>
        <p:spPr/>
        <p:txBody>
          <a:bodyPr>
            <a:normAutofit/>
          </a:bodyPr>
          <a:lstStyle/>
          <a:p>
            <a:r>
              <a:rPr lang="en-US" dirty="0" smtClean="0"/>
              <a:t>Medicine/”Scientific Method’ (Circumstance)</a:t>
            </a:r>
          </a:p>
          <a:p>
            <a:pPr lvl="1"/>
            <a:r>
              <a:rPr lang="en-US" dirty="0" smtClean="0"/>
              <a:t>‘Golden Windows’</a:t>
            </a:r>
          </a:p>
          <a:p>
            <a:pPr lvl="1"/>
            <a:r>
              <a:rPr lang="en-US" dirty="0" smtClean="0"/>
              <a:t>Treatment parameters</a:t>
            </a:r>
          </a:p>
          <a:p>
            <a:pPr lvl="1"/>
            <a:r>
              <a:rPr lang="en-US" dirty="0" smtClean="0"/>
              <a:t>The ‘time that it takes’</a:t>
            </a:r>
          </a:p>
          <a:p>
            <a:r>
              <a:rPr lang="en-US" dirty="0" smtClean="0"/>
              <a:t>Law Applications (Systems)</a:t>
            </a:r>
          </a:p>
          <a:p>
            <a:pPr lvl="1"/>
            <a:r>
              <a:rPr lang="en-US" dirty="0" smtClean="0"/>
              <a:t>Criminal arrests based on ‘probable cause’</a:t>
            </a:r>
          </a:p>
          <a:p>
            <a:pPr lvl="1"/>
            <a:r>
              <a:rPr lang="en-US" dirty="0" smtClean="0"/>
              <a:t>Statute(s) of limitations</a:t>
            </a:r>
          </a:p>
          <a:p>
            <a:pPr lvl="1"/>
            <a:r>
              <a:rPr lang="en-US" dirty="0" smtClean="0"/>
              <a:t>“Speedy Trial” and other calendaring directives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Differences in “Finality”</a:t>
            </a:r>
            <a:endParaRPr lang="en-US" dirty="0"/>
          </a:p>
        </p:txBody>
      </p:sp>
      <p:sp>
        <p:nvSpPr>
          <p:cNvPr id="3" name="Content Placeholder 2"/>
          <p:cNvSpPr>
            <a:spLocks noGrp="1"/>
          </p:cNvSpPr>
          <p:nvPr>
            <p:ph idx="1"/>
          </p:nvPr>
        </p:nvSpPr>
        <p:spPr/>
        <p:txBody>
          <a:bodyPr/>
          <a:lstStyle/>
          <a:p>
            <a:r>
              <a:rPr lang="en-US" dirty="0" smtClean="0"/>
              <a:t>Strong in the “Law” orientation:  “There is always the appeal”.</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or Controversy</a:t>
            </a:r>
            <a:endParaRPr lang="en-US" dirty="0"/>
          </a:p>
        </p:txBody>
      </p:sp>
      <p:sp>
        <p:nvSpPr>
          <p:cNvPr id="3" name="Content Placeholder 2"/>
          <p:cNvSpPr>
            <a:spLocks noGrp="1"/>
          </p:cNvSpPr>
          <p:nvPr>
            <p:ph idx="1"/>
          </p:nvPr>
        </p:nvSpPr>
        <p:spPr/>
        <p:txBody>
          <a:bodyPr/>
          <a:lstStyle/>
          <a:p>
            <a:r>
              <a:rPr lang="en-US" dirty="0" smtClean="0"/>
              <a:t>Generally, the legal system is </a:t>
            </a:r>
            <a:r>
              <a:rPr lang="en-US" i="1" dirty="0" smtClean="0"/>
              <a:t>unavailable </a:t>
            </a:r>
            <a:r>
              <a:rPr lang="en-US" dirty="0" smtClean="0"/>
              <a:t>for dispute resolution until a controversy has developed sufficiently to </a:t>
            </a:r>
            <a:r>
              <a:rPr lang="en-US" i="1" dirty="0" smtClean="0"/>
              <a:t>demonstrate a wrong between parties</a:t>
            </a:r>
            <a:r>
              <a:rPr lang="en-US" dirty="0" smtClean="0"/>
              <a:t>; and, remains available </a:t>
            </a:r>
            <a:r>
              <a:rPr lang="en-US" i="1" dirty="0" smtClean="0"/>
              <a:t>only so long as the dispute may be resolved.</a:t>
            </a:r>
            <a:endParaRPr lang="en-US" dirty="0" smtClean="0"/>
          </a:p>
          <a:p>
            <a:pPr lvl="1"/>
            <a:r>
              <a:rPr lang="en-US" dirty="0" smtClean="0"/>
              <a:t>Ripeness</a:t>
            </a:r>
          </a:p>
          <a:p>
            <a:pPr lvl="1"/>
            <a:r>
              <a:rPr lang="en-US" dirty="0" smtClean="0"/>
              <a:t>Mootness</a:t>
            </a:r>
          </a:p>
          <a:p>
            <a:pPr lvl="1"/>
            <a:r>
              <a:rPr lang="en-US" dirty="0" smtClean="0"/>
              <a:t>‘Advisory Opinions”</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413</TotalTime>
  <Words>2721</Words>
  <Application>Microsoft Office PowerPoint</Application>
  <PresentationFormat>On-screen Show (4:3)</PresentationFormat>
  <Paragraphs>442</Paragraphs>
  <Slides>54</Slides>
  <Notes>54</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Office Theme</vt:lpstr>
      <vt:lpstr>GOING TO COURT AS AN “EXPERT WITNESS”</vt:lpstr>
      <vt:lpstr>Introduction and Overview</vt:lpstr>
      <vt:lpstr>Segment One:  “The Process”</vt:lpstr>
      <vt:lpstr>“The Process” continued</vt:lpstr>
      <vt:lpstr>“The Process” still continued</vt:lpstr>
      <vt:lpstr>Differences in “Seeing” and “Doing”</vt:lpstr>
      <vt:lpstr>Differences in “Timing”</vt:lpstr>
      <vt:lpstr>Differences in “Finality”</vt:lpstr>
      <vt:lpstr>Case or Controversy</vt:lpstr>
      <vt:lpstr>The “Dual Sovereign” Structure</vt:lpstr>
      <vt:lpstr>Typical Hierarchy</vt:lpstr>
      <vt:lpstr>Causes of Action</vt:lpstr>
      <vt:lpstr>Getting Started</vt:lpstr>
      <vt:lpstr>Basic Requirements</vt:lpstr>
      <vt:lpstr>Enhanced Requirements</vt:lpstr>
      <vt:lpstr>Motion Practice </vt:lpstr>
      <vt:lpstr>The “Gatekeeper”</vt:lpstr>
      <vt:lpstr>Segment Two</vt:lpstr>
      <vt:lpstr>What You Need to Know About Courtroom Evidence in 1 Hour</vt:lpstr>
      <vt:lpstr>“Material Fact”; “Relevant Fact”</vt:lpstr>
      <vt:lpstr>“Material”/”Relevant” continued</vt:lpstr>
      <vt:lpstr>“Material”/”Relevant” Issue Areas</vt:lpstr>
      <vt:lpstr>What Is It?</vt:lpstr>
      <vt:lpstr>Issue Areas</vt:lpstr>
      <vt:lpstr>What is “Hearsay”?</vt:lpstr>
      <vt:lpstr>Hearsay Exceptions</vt:lpstr>
      <vt:lpstr>Hearsay Checklist</vt:lpstr>
      <vt:lpstr>“Testimonial Hearsay”</vt:lpstr>
      <vt:lpstr>Illustration</vt:lpstr>
      <vt:lpstr>Illustration</vt:lpstr>
      <vt:lpstr>Issue Areas</vt:lpstr>
      <vt:lpstr>Segment Three</vt:lpstr>
      <vt:lpstr>Opinion Testimony</vt:lpstr>
      <vt:lpstr>“Lay” (non-expert) Opinion</vt:lpstr>
      <vt:lpstr>“Expert” Opinion</vt:lpstr>
      <vt:lpstr>The First Prong</vt:lpstr>
      <vt:lpstr>The Second Prong</vt:lpstr>
      <vt:lpstr>The Third Prong</vt:lpstr>
      <vt:lpstr>Daubert Influence</vt:lpstr>
      <vt:lpstr>Practical Concerns</vt:lpstr>
      <vt:lpstr>Segment Four</vt:lpstr>
      <vt:lpstr>FINAL PREPARATION</vt:lpstr>
      <vt:lpstr>PowerPoint Presentation</vt:lpstr>
      <vt:lpstr>PowerPoint Presentation</vt:lpstr>
      <vt:lpstr>PowerPoint Presentation</vt:lpstr>
      <vt:lpstr>PowerPoint Presentation</vt:lpstr>
      <vt:lpstr>PowerPoint Presentation</vt:lpstr>
      <vt:lpstr>GOING TO COURT</vt:lpstr>
      <vt:lpstr>TESTIMONY</vt:lpstr>
      <vt:lpstr>PowerPoint Presentation</vt:lpstr>
      <vt:lpstr>PowerPoint Presentation</vt:lpstr>
      <vt:lpstr>CROSS EXAMINATION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GOING TO COURT AS AN “EXPERT WITNESS”</dc:title>
  <dc:creator>Mikenew</dc:creator>
  <cp:lastModifiedBy>Kevin T. Foley</cp:lastModifiedBy>
  <cp:revision>28</cp:revision>
  <dcterms:created xsi:type="dcterms:W3CDTF">2014-05-05T17:07:16Z</dcterms:created>
  <dcterms:modified xsi:type="dcterms:W3CDTF">2015-05-18T17:37:48Z</dcterms:modified>
</cp:coreProperties>
</file>