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29"/>
  </p:notesMasterIdLst>
  <p:sldIdLst>
    <p:sldId id="256" r:id="rId2"/>
    <p:sldId id="257" r:id="rId3"/>
    <p:sldId id="258" r:id="rId4"/>
    <p:sldId id="259" r:id="rId5"/>
    <p:sldId id="260" r:id="rId6"/>
    <p:sldId id="261" r:id="rId7"/>
    <p:sldId id="262" r:id="rId8"/>
    <p:sldId id="28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353" autoAdjust="0"/>
  </p:normalViewPr>
  <p:slideViewPr>
    <p:cSldViewPr snapToGrid="0">
      <p:cViewPr varScale="1">
        <p:scale>
          <a:sx n="84" d="100"/>
          <a:sy n="84" d="100"/>
        </p:scale>
        <p:origin x="96" y="3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68317646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ncbi.nlm.nih.gov/pmc/articles/PMC1497226/"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Shape 2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9" name="Shape 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802689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r>
              <a:rPr lang="en-US" dirty="0"/>
              <a:t>We </a:t>
            </a:r>
            <a:r>
              <a:rPr lang="en-US" dirty="0" smtClean="0"/>
              <a:t>have discussed </a:t>
            </a:r>
            <a:r>
              <a:rPr lang="en-US" dirty="0"/>
              <a:t>just what the ‘good teacher’ looks like.  In the following slides, we will discuss how to accomplish the tasks</a:t>
            </a:r>
            <a:r>
              <a:rPr lang="en-US" baseline="0" dirty="0"/>
              <a:t> necessary to become a </a:t>
            </a:r>
            <a:r>
              <a:rPr lang="en-US" i="1" baseline="0" dirty="0"/>
              <a:t>good teacher</a:t>
            </a:r>
            <a:r>
              <a:rPr lang="en-US" baseline="0" dirty="0"/>
              <a:t>.</a:t>
            </a:r>
            <a:endParaRPr dirty="0"/>
          </a:p>
        </p:txBody>
      </p:sp>
      <p:sp>
        <p:nvSpPr>
          <p:cNvPr id="82" name="Shape 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378976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effectLst/>
                <a:latin typeface="+mn-lt"/>
                <a:ea typeface="+mn-ea"/>
                <a:cs typeface="+mn-cs"/>
              </a:rPr>
              <a:t>Orientation of the learner to each clinical setting is an important opportunity to establish both the learner’s and the teacher’s expectations.  (Knowing what is expected is very important to the adult learner!)  By clarifying expectations and answering any questions up front, a lot of confusion and misunderstanding can be avoided.  In addition to getting to know your learner, this time provides an opportunity to share why your specialty is personally rewarding (enthusiastically be an ambassador for your specialty) and to find out his or her career goals.  This is also a good time to find out about the learner’s career goals and to develop a learning plan for the rotation that coincides with those goals.  Finally, this would be the time to also discuss previous clinical experiences to help best tailor the experience to improve clinical skills</a:t>
            </a:r>
            <a:r>
              <a:rPr lang="en-US" sz="11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smtClean="0">
              <a:solidFill>
                <a:schemeClr val="tx1"/>
              </a:solidFill>
              <a:effectLst/>
              <a:latin typeface="+mn-lt"/>
              <a:ea typeface="+mn-ea"/>
              <a:cs typeface="+mn-cs"/>
            </a:endParaRPr>
          </a:p>
          <a:p>
            <a:pPr>
              <a:spcBef>
                <a:spcPts val="0"/>
              </a:spcBef>
              <a:buSzPct val="25000"/>
            </a:pPr>
            <a:r>
              <a:rPr lang="en-US" dirty="0" smtClean="0"/>
              <a:t>Alguire PC, DeWitt DE, Pinsky LE et al.  Teaching in Your Office: A Guide to Instructing Medical Students and Residents.  2</a:t>
            </a:r>
            <a:r>
              <a:rPr lang="en-US" baseline="30000" dirty="0" smtClean="0"/>
              <a:t>nd</a:t>
            </a:r>
            <a:r>
              <a:rPr lang="en-US" dirty="0" smtClean="0"/>
              <a:t> Ed.  ACP Press; Philadelphia, PA. 2008</a:t>
            </a:r>
          </a:p>
          <a:p>
            <a:pPr>
              <a:spcBef>
                <a:spcPts val="0"/>
              </a:spcBef>
              <a:buSzPct val="25000"/>
            </a:pPr>
            <a:endParaRPr lang="en-US" dirty="0" smtClean="0"/>
          </a:p>
          <a:p>
            <a:pPr>
              <a:spcBef>
                <a:spcPts val="0"/>
              </a:spcBef>
              <a:buSzPct val="25000"/>
            </a:pPr>
            <a:r>
              <a:rPr lang="en-US" dirty="0" smtClean="0"/>
              <a:t>AAP Residents as Teachers Curriculum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tx1"/>
              </a:solidFill>
              <a:effectLst/>
              <a:latin typeface="+mn-lt"/>
              <a:ea typeface="+mn-ea"/>
              <a:cs typeface="+mn-cs"/>
            </a:endParaRPr>
          </a:p>
          <a:p>
            <a:pPr lvl="0">
              <a:spcBef>
                <a:spcPts val="0"/>
              </a:spcBef>
              <a:buNone/>
            </a:pPr>
            <a:endParaRPr dirty="0"/>
          </a:p>
        </p:txBody>
      </p:sp>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356729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r>
              <a:rPr lang="en-US" sz="1100" i="1" kern="1200" dirty="0">
                <a:solidFill>
                  <a:schemeClr val="tx1"/>
                </a:solidFill>
                <a:effectLst/>
                <a:latin typeface="+mn-lt"/>
                <a:ea typeface="+mn-ea"/>
                <a:cs typeface="+mn-cs"/>
              </a:rPr>
              <a:t>Ask for volunteers or assign someone from the audience to play the role of the resident &amp; intern as well as a resident &amp; medical student.  Any of the above listed goals for orientation may be discussed.  Specific topics to be absolutely covered are listed for each role in the scenario.  Instruct the audience to pay close attention and take note of what was done well or what could be improved.</a:t>
            </a:r>
            <a:endParaRPr dirty="0"/>
          </a:p>
        </p:txBody>
      </p:sp>
      <p:sp>
        <p:nvSpPr>
          <p:cNvPr id="96" name="Shape 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158063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r>
              <a:rPr lang="en-US" dirty="0"/>
              <a:t>OPTIONAL: Thank you for returning for the next session!  We covered quite a bit in the first session so let’s briefly review.  </a:t>
            </a:r>
            <a:r>
              <a:rPr lang="en-US" i="1" dirty="0"/>
              <a:t>Audience calls out what they learned and record it on white board if available.</a:t>
            </a:r>
          </a:p>
          <a:p>
            <a:pPr lvl="0">
              <a:spcBef>
                <a:spcPts val="0"/>
              </a:spcBef>
              <a:buNone/>
            </a:pPr>
            <a:endParaRPr i="1" dirty="0"/>
          </a:p>
        </p:txBody>
      </p:sp>
      <p:sp>
        <p:nvSpPr>
          <p:cNvPr id="102" name="Shape 1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935367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effectLst/>
                <a:latin typeface="+mn-lt"/>
                <a:ea typeface="+mn-ea"/>
                <a:cs typeface="+mn-cs"/>
              </a:rPr>
              <a:t>Before we get into specific teaching techniques, let’s review some general teaching tidbits.</a:t>
            </a:r>
          </a:p>
          <a:p>
            <a:pPr lvl="0">
              <a:spcBef>
                <a:spcPts val="0"/>
              </a:spcBef>
              <a:buNone/>
            </a:pPr>
            <a:endParaRPr dirty="0"/>
          </a:p>
        </p:txBody>
      </p:sp>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732153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kern="1200" dirty="0">
                <a:solidFill>
                  <a:schemeClr val="tx1"/>
                </a:solidFill>
                <a:effectLst/>
                <a:latin typeface="+mn-lt"/>
                <a:ea typeface="+mn-ea"/>
                <a:cs typeface="+mn-cs"/>
              </a:rPr>
              <a:t>Let’s practice!  Name that General Rule!</a:t>
            </a:r>
            <a:r>
              <a:rPr lang="en-US" sz="11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effectLst/>
                <a:latin typeface="+mn-lt"/>
                <a:ea typeface="+mn-ea"/>
                <a:cs typeface="+mn-cs"/>
              </a:rPr>
              <a:t>What are some general rules that you can teach for the following scenarios?   Try to come up with 5-10 per case, more if you can.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kern="1200" dirty="0">
                <a:solidFill>
                  <a:schemeClr val="tx1"/>
                </a:solidFill>
                <a:effectLst/>
                <a:latin typeface="+mn-lt"/>
                <a:ea typeface="+mn-ea"/>
                <a:cs typeface="+mn-cs"/>
              </a:rPr>
              <a:t>CONCLUSION:</a:t>
            </a:r>
          </a:p>
          <a:p>
            <a:r>
              <a:rPr lang="en-US" sz="1100" kern="1200" dirty="0">
                <a:solidFill>
                  <a:schemeClr val="tx1"/>
                </a:solidFill>
                <a:effectLst/>
                <a:latin typeface="+mn-lt"/>
                <a:ea typeface="+mn-ea"/>
                <a:cs typeface="+mn-cs"/>
              </a:rPr>
              <a:t>The moral of the story is that it is easier than you think to teach general rules.  It also takes the pressure off of you to memorize a lot of random facts (of which you likely will forget a large part) so that you can “pimp” the students.  You also foster UNDERSTANDING rather than memorization.  You will teach information that can be easily applied to other similar patient scenarios and furthermore, will likely be remembered.  You can also even further extend learning by asking the learner to look up or read about the rationale for the general rule after the teaching session.</a:t>
            </a:r>
          </a:p>
          <a:p>
            <a:endParaRPr lang="en-US" sz="1100" kern="1200" dirty="0">
              <a:solidFill>
                <a:schemeClr val="tx1"/>
              </a:solidFill>
              <a:effectLst/>
              <a:latin typeface="+mn-lt"/>
              <a:ea typeface="+mn-ea"/>
              <a:cs typeface="+mn-cs"/>
            </a:endParaRPr>
          </a:p>
          <a:p>
            <a:r>
              <a:rPr lang="en-US" sz="1100" kern="1200" dirty="0">
                <a:solidFill>
                  <a:schemeClr val="tx1"/>
                </a:solidFill>
                <a:effectLst/>
                <a:latin typeface="+mn-lt"/>
                <a:ea typeface="+mn-ea"/>
                <a:cs typeface="+mn-cs"/>
              </a:rPr>
              <a:t>And, if the learner has done well on the case, then give positive feedback and save formal teaching for another case.  It is not imperative teach “something” on every single case.  In fact, this is great reinforcement for the learner and a sign of his or her </a:t>
            </a:r>
            <a:r>
              <a:rPr lang="en-US" sz="1100" kern="1200" dirty="0" smtClean="0">
                <a:solidFill>
                  <a:schemeClr val="tx1"/>
                </a:solidFill>
                <a:effectLst/>
                <a:latin typeface="+mn-lt"/>
                <a:ea typeface="+mn-ea"/>
                <a:cs typeface="+mn-cs"/>
              </a:rPr>
              <a:t>progress/development</a:t>
            </a:r>
            <a:r>
              <a:rPr lang="en-US" sz="1100" kern="1200" dirty="0" smtClean="0">
                <a:solidFill>
                  <a:schemeClr val="tx1"/>
                </a:solidFill>
                <a:effectLst/>
                <a:latin typeface="+mn-lt"/>
                <a:ea typeface="+mn-ea"/>
                <a:cs typeface="+mn-cs"/>
              </a:rPr>
              <a:t>.</a:t>
            </a:r>
          </a:p>
          <a:p>
            <a:endParaRPr lang="en-US" sz="1100" kern="1200" dirty="0" smtClean="0">
              <a:solidFill>
                <a:schemeClr val="tx1"/>
              </a:solidFill>
              <a:effectLst/>
              <a:latin typeface="+mn-lt"/>
              <a:ea typeface="+mn-ea"/>
              <a:cs typeface="+mn-cs"/>
            </a:endParaRPr>
          </a:p>
          <a:p>
            <a:r>
              <a:rPr lang="en-US" dirty="0" smtClean="0"/>
              <a:t>McGee and Irby. Teaching in the outpatient clinic. J Gen Intern Med. 1997 Apr; 12(</a:t>
            </a:r>
            <a:r>
              <a:rPr lang="en-US" dirty="0" err="1" smtClean="0"/>
              <a:t>Suppl</a:t>
            </a:r>
            <a:r>
              <a:rPr lang="en-US" dirty="0" smtClean="0"/>
              <a:t> 2): S34–S40. </a:t>
            </a:r>
            <a:r>
              <a:rPr lang="en-US" dirty="0" err="1" smtClean="0"/>
              <a:t>doi</a:t>
            </a:r>
            <a:r>
              <a:rPr lang="en-US" dirty="0" smtClean="0"/>
              <a:t>:  10.1046/j.1525-1497.12.s2.5.x </a:t>
            </a:r>
            <a:r>
              <a:rPr lang="en-US" u="sng" dirty="0" smtClean="0">
                <a:hlinkClick r:id="rId3"/>
              </a:rPr>
              <a:t>http://www.ncbi.nlm.nih.gov/pmc/articles/PMC1497226</a:t>
            </a:r>
            <a:endParaRPr lang="en-US" sz="11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b="0" dirty="0"/>
          </a:p>
        </p:txBody>
      </p:sp>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29578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effectLst/>
                <a:latin typeface="+mn-lt"/>
                <a:ea typeface="+mn-ea"/>
                <a:cs typeface="+mn-cs"/>
              </a:rPr>
              <a:t>Now we will move on to discussing specific types of case based teaching techniques.  You typically don’t have an unlimited amount of time to teach.  First, though, let us think about some pitfalls of teaching in the hospital and or clinic</a:t>
            </a:r>
            <a:r>
              <a:rPr lang="en-US" sz="1100" i="1" kern="1200" dirty="0">
                <a:solidFill>
                  <a:schemeClr val="tx1"/>
                </a:solidFill>
                <a:effectLst/>
                <a:latin typeface="+mn-lt"/>
                <a:ea typeface="+mn-ea"/>
                <a:cs typeface="+mn-cs"/>
              </a:rPr>
              <a:t>.  What is the downside of teaching residents?  Medical</a:t>
            </a:r>
            <a:r>
              <a:rPr lang="en-US" sz="1100" i="1" kern="1200" baseline="0" dirty="0">
                <a:solidFill>
                  <a:schemeClr val="tx1"/>
                </a:solidFill>
                <a:effectLst/>
                <a:latin typeface="+mn-lt"/>
                <a:ea typeface="+mn-ea"/>
                <a:cs typeface="+mn-cs"/>
              </a:rPr>
              <a:t> students?  </a:t>
            </a:r>
            <a:r>
              <a:rPr lang="en-US" sz="1100" i="1" kern="1200" dirty="0">
                <a:solidFill>
                  <a:schemeClr val="tx1"/>
                </a:solidFill>
                <a:effectLst/>
                <a:latin typeface="+mn-lt"/>
                <a:ea typeface="+mn-ea"/>
                <a:cs typeface="+mn-cs"/>
              </a:rPr>
              <a:t>What challenges do you face in teaching residents?  Medical students?  Answers will probably primarily revolve around not having enough time and or felling unprepared to do so.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effectLst/>
                <a:latin typeface="+mn-lt"/>
                <a:ea typeface="+mn-ea"/>
                <a:cs typeface="+mn-cs"/>
              </a:rPr>
              <a:t>You typically don’t have an unlimited amount of time to teach.  So, now we are going to discuss some ways to integrate teaching into routine patient care in a way that is not so disruptive and overcome some of the challenges that you mentioned. </a:t>
            </a:r>
          </a:p>
          <a:p>
            <a:pPr lvl="0">
              <a:spcBef>
                <a:spcPts val="0"/>
              </a:spcBef>
              <a:buNone/>
            </a:pPr>
            <a:endParaRPr dirty="0"/>
          </a:p>
        </p:txBody>
      </p:sp>
      <p:sp>
        <p:nvSpPr>
          <p:cNvPr id="122" name="Shape 1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288234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r>
              <a:rPr lang="en-US" sz="1100" i="1" kern="1200" dirty="0">
                <a:solidFill>
                  <a:schemeClr val="tx1"/>
                </a:solidFill>
                <a:effectLst/>
                <a:latin typeface="+mn-lt"/>
                <a:ea typeface="+mn-ea"/>
                <a:cs typeface="+mn-cs"/>
              </a:rPr>
              <a:t>Has anyone ever heard of priming?</a:t>
            </a:r>
            <a:endParaRPr lang="en-US" sz="1100" kern="1200" dirty="0">
              <a:solidFill>
                <a:schemeClr val="tx1"/>
              </a:solidFill>
              <a:effectLst/>
              <a:latin typeface="+mn-lt"/>
              <a:ea typeface="+mn-ea"/>
              <a:cs typeface="+mn-cs"/>
            </a:endParaRPr>
          </a:p>
          <a:p>
            <a:r>
              <a:rPr lang="en-US" sz="1100" kern="1200" dirty="0">
                <a:solidFill>
                  <a:schemeClr val="tx1"/>
                </a:solidFill>
                <a:effectLst/>
                <a:latin typeface="+mn-lt"/>
                <a:ea typeface="+mn-ea"/>
                <a:cs typeface="+mn-cs"/>
              </a:rPr>
              <a:t>So, priming is a way to help the learner focus/organize the patient visit by giving the most critical information.  Sometimes, it is necessary to perform the ENTIRE history and physical exam.  However, this is not always necessary especially for established patients for whom you have previous information.  With priming, the most pertinent patient information is relayed, and then the learner is given specific patient care tasks.  This allows the visit to occur in the allotted time.  You can also use this time to query student about the differential diagnosis of the chief complaint.  If the patient has multiple stable chronic problems, then you can use this opportunity to ask about health maintenance needs.</a:t>
            </a:r>
          </a:p>
          <a:p>
            <a:pPr lvl="0">
              <a:spcBef>
                <a:spcPts val="0"/>
              </a:spcBef>
              <a:buNone/>
            </a:pPr>
            <a:endParaRPr dirty="0"/>
          </a:p>
        </p:txBody>
      </p:sp>
      <p:sp>
        <p:nvSpPr>
          <p:cNvPr id="128" name="Shape 1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253161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i="1" kern="1200" dirty="0">
                <a:solidFill>
                  <a:schemeClr val="tx1"/>
                </a:solidFill>
                <a:effectLst/>
                <a:latin typeface="+mn-lt"/>
                <a:ea typeface="+mn-ea"/>
                <a:cs typeface="+mn-cs"/>
              </a:rPr>
              <a:t>How would you prime the following? (The italicized question represents the priming that could occur for the given scenario.) Rule Of Thumb: Asking is better than telling because it allows you to assess the learner’s “level of function” and identify any</a:t>
            </a:r>
            <a:r>
              <a:rPr lang="en-US" sz="1100" i="1" kern="1200" baseline="0" dirty="0">
                <a:solidFill>
                  <a:schemeClr val="tx1"/>
                </a:solidFill>
                <a:effectLst/>
                <a:latin typeface="+mn-lt"/>
                <a:ea typeface="+mn-ea"/>
                <a:cs typeface="+mn-cs"/>
              </a:rPr>
              <a:t> knowledge gaps.</a:t>
            </a:r>
            <a:endParaRPr lang="en-US" sz="1100" kern="1200" dirty="0">
              <a:solidFill>
                <a:schemeClr val="tx1"/>
              </a:solidFill>
              <a:effectLst/>
              <a:latin typeface="+mn-lt"/>
              <a:ea typeface="+mn-ea"/>
              <a:cs typeface="+mn-cs"/>
            </a:endParaRPr>
          </a:p>
          <a:p>
            <a:pPr lvl="0">
              <a:spcBef>
                <a:spcPts val="0"/>
              </a:spcBef>
              <a:buNone/>
            </a:pPr>
            <a:endParaRPr dirty="0"/>
          </a:p>
        </p:txBody>
      </p:sp>
      <p:sp>
        <p:nvSpPr>
          <p:cNvPr id="135" name="Shape 1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700232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effectLst/>
                <a:latin typeface="+mn-lt"/>
                <a:ea typeface="+mn-ea"/>
                <a:cs typeface="+mn-cs"/>
              </a:rPr>
              <a:t>This is another tool that can increase learner efficiency.  The basic premise of framing is that the learner is given a specific task to accomplish in a specified amount of time</a:t>
            </a:r>
            <a:r>
              <a:rPr lang="en-US" sz="1100" kern="1200" dirty="0" smtClean="0">
                <a:solidFill>
                  <a:schemeClr val="tx1"/>
                </a:solidFill>
                <a:effectLst/>
                <a:latin typeface="+mn-lt"/>
                <a:ea typeface="+mn-ea"/>
                <a:cs typeface="+mn-cs"/>
              </a:rPr>
              <a:t>.  </a:t>
            </a:r>
            <a:r>
              <a:rPr lang="en-US" sz="1100" kern="1200" dirty="0">
                <a:solidFill>
                  <a:schemeClr val="tx1"/>
                </a:solidFill>
                <a:effectLst/>
                <a:latin typeface="+mn-lt"/>
                <a:ea typeface="+mn-ea"/>
                <a:cs typeface="+mn-cs"/>
              </a:rPr>
              <a:t>Setting such parameters greatly enhances the efficiency of the visit.  </a:t>
            </a:r>
            <a:r>
              <a:rPr lang="en-US" sz="1100" i="1" kern="1200" dirty="0">
                <a:solidFill>
                  <a:schemeClr val="tx1"/>
                </a:solidFill>
                <a:effectLst/>
                <a:latin typeface="+mn-lt"/>
                <a:ea typeface="+mn-ea"/>
                <a:cs typeface="+mn-cs"/>
              </a:rPr>
              <a:t>Does anyone do this when working with students/other learners?</a:t>
            </a:r>
            <a:endParaRPr lang="en-US" sz="1100" kern="1200" dirty="0">
              <a:solidFill>
                <a:schemeClr val="tx1"/>
              </a:solidFill>
              <a:effectLst/>
              <a:latin typeface="+mn-lt"/>
              <a:ea typeface="+mn-ea"/>
              <a:cs typeface="+mn-cs"/>
            </a:endParaRPr>
          </a:p>
          <a:p>
            <a:pPr lvl="0">
              <a:spcBef>
                <a:spcPts val="0"/>
              </a:spcBef>
              <a:buNone/>
            </a:pPr>
            <a:endParaRPr dirty="0"/>
          </a:p>
        </p:txBody>
      </p:sp>
      <p:sp>
        <p:nvSpPr>
          <p:cNvPr id="142" name="Shape 1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10201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5" name="Shape 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801109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r>
              <a:rPr lang="en-US" sz="1100" kern="1200" dirty="0">
                <a:solidFill>
                  <a:schemeClr val="tx1"/>
                </a:solidFill>
                <a:effectLst/>
                <a:latin typeface="+mn-lt"/>
                <a:ea typeface="+mn-ea"/>
                <a:cs typeface="+mn-cs"/>
              </a:rPr>
              <a:t>This is a useful organizational/time management strategy when you are most pressed for time.  It </a:t>
            </a:r>
            <a:r>
              <a:rPr lang="en-US" sz="1100" kern="1200" dirty="0" smtClean="0">
                <a:solidFill>
                  <a:schemeClr val="tx1"/>
                </a:solidFill>
                <a:effectLst/>
                <a:latin typeface="+mn-lt"/>
                <a:ea typeface="+mn-ea"/>
                <a:cs typeface="+mn-cs"/>
              </a:rPr>
              <a:t>is also </a:t>
            </a:r>
            <a:r>
              <a:rPr lang="en-US" sz="1100" kern="1200" dirty="0">
                <a:solidFill>
                  <a:schemeClr val="tx1"/>
                </a:solidFill>
                <a:effectLst/>
                <a:latin typeface="+mn-lt"/>
                <a:ea typeface="+mn-ea"/>
                <a:cs typeface="+mn-cs"/>
              </a:rPr>
              <a:t>a good tool to utilize when the clinical case is too complex for the learner.  It is the most </a:t>
            </a:r>
            <a:r>
              <a:rPr lang="en-US" sz="1100" u="sng" kern="1200" dirty="0">
                <a:solidFill>
                  <a:schemeClr val="tx1"/>
                </a:solidFill>
                <a:effectLst/>
                <a:latin typeface="+mn-lt"/>
                <a:ea typeface="+mn-ea"/>
                <a:cs typeface="+mn-cs"/>
              </a:rPr>
              <a:t>passive</a:t>
            </a:r>
            <a:r>
              <a:rPr lang="en-US" sz="1100" kern="1200" dirty="0">
                <a:solidFill>
                  <a:schemeClr val="tx1"/>
                </a:solidFill>
                <a:effectLst/>
                <a:latin typeface="+mn-lt"/>
                <a:ea typeface="+mn-ea"/>
                <a:cs typeface="+mn-cs"/>
              </a:rPr>
              <a:t> teaching tool, so there is a risk of the learner becoming bored.  However, it can be effectively used.  It is imperative that you make sure the learner knows that this is technique you are using.    </a:t>
            </a:r>
          </a:p>
          <a:p>
            <a:r>
              <a:rPr lang="en-US" sz="1100" kern="1200" dirty="0">
                <a:solidFill>
                  <a:schemeClr val="tx1"/>
                </a:solidFill>
                <a:effectLst/>
                <a:latin typeface="+mn-lt"/>
                <a:ea typeface="+mn-ea"/>
                <a:cs typeface="+mn-cs"/>
              </a:rPr>
              <a:t> </a:t>
            </a:r>
          </a:p>
          <a:p>
            <a:r>
              <a:rPr lang="en-US" sz="1100" kern="1200" dirty="0">
                <a:solidFill>
                  <a:schemeClr val="tx1"/>
                </a:solidFill>
                <a:effectLst/>
                <a:latin typeface="+mn-lt"/>
                <a:ea typeface="+mn-ea"/>
                <a:cs typeface="+mn-cs"/>
              </a:rPr>
              <a:t>For instance, say I am going to think aloud for you, or I want you to notice how I perform the physical exam.  Pay attention to how I obtain the history.   </a:t>
            </a:r>
          </a:p>
          <a:p>
            <a:pPr lvl="0">
              <a:spcBef>
                <a:spcPts val="0"/>
              </a:spcBef>
              <a:buNone/>
            </a:pPr>
            <a:endParaRPr dirty="0"/>
          </a:p>
        </p:txBody>
      </p:sp>
      <p:sp>
        <p:nvSpPr>
          <p:cNvPr id="149" name="Shape 1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50145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r>
              <a:rPr lang="en-US" dirty="0"/>
              <a:t>Scenarios:</a:t>
            </a:r>
          </a:p>
          <a:p>
            <a:r>
              <a:rPr lang="en-US" sz="1100" kern="1200" dirty="0">
                <a:solidFill>
                  <a:schemeClr val="tx1"/>
                </a:solidFill>
                <a:effectLst/>
                <a:latin typeface="+mn-lt"/>
                <a:ea typeface="+mn-ea"/>
                <a:cs typeface="+mn-cs"/>
              </a:rPr>
              <a:t>Ask for volunteers to model the following to another resident or medical student.  You will need a volunteer to serve as a patient as well.  </a:t>
            </a:r>
            <a:r>
              <a:rPr lang="en-US" sz="1100" i="1" kern="1200" dirty="0">
                <a:solidFill>
                  <a:schemeClr val="tx1"/>
                </a:solidFill>
                <a:effectLst/>
                <a:latin typeface="+mn-lt"/>
                <a:ea typeface="+mn-ea"/>
                <a:cs typeface="+mn-cs"/>
              </a:rPr>
              <a:t>As</a:t>
            </a:r>
            <a:r>
              <a:rPr lang="en-US" sz="1100" i="1" kern="1200" baseline="0" dirty="0">
                <a:solidFill>
                  <a:schemeClr val="tx1"/>
                </a:solidFill>
                <a:effectLst/>
                <a:latin typeface="+mn-lt"/>
                <a:ea typeface="+mn-ea"/>
                <a:cs typeface="+mn-cs"/>
              </a:rPr>
              <a:t> appropriate, f</a:t>
            </a:r>
            <a:r>
              <a:rPr lang="en-US" sz="1100" i="1" kern="1200" dirty="0">
                <a:solidFill>
                  <a:schemeClr val="tx1"/>
                </a:solidFill>
                <a:effectLst/>
                <a:latin typeface="+mn-lt"/>
                <a:ea typeface="+mn-ea"/>
                <a:cs typeface="+mn-cs"/>
              </a:rPr>
              <a:t>eel</a:t>
            </a:r>
            <a:r>
              <a:rPr lang="en-US" sz="1100" i="1" kern="1200" baseline="0" dirty="0">
                <a:solidFill>
                  <a:schemeClr val="tx1"/>
                </a:solidFill>
                <a:effectLst/>
                <a:latin typeface="+mn-lt"/>
                <a:ea typeface="+mn-ea"/>
                <a:cs typeface="+mn-cs"/>
              </a:rPr>
              <a:t> free to interject other challenging scenarios that you have personally experienced.</a:t>
            </a:r>
            <a:endParaRPr lang="en-US" sz="11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100" kern="1200" dirty="0">
                <a:solidFill>
                  <a:schemeClr val="tx1"/>
                </a:solidFill>
                <a:effectLst/>
                <a:latin typeface="+mn-lt"/>
                <a:ea typeface="+mn-ea"/>
                <a:cs typeface="+mn-cs"/>
              </a:rPr>
              <a:t>A Code Status discussion with an unresponsive patient’s family.  The family</a:t>
            </a:r>
            <a:r>
              <a:rPr lang="en-US" sz="1100" kern="1200" baseline="0" dirty="0">
                <a:solidFill>
                  <a:schemeClr val="tx1"/>
                </a:solidFill>
                <a:effectLst/>
                <a:latin typeface="+mn-lt"/>
                <a:ea typeface="+mn-ea"/>
                <a:cs typeface="+mn-cs"/>
              </a:rPr>
              <a:t> is deeply religious.  EEG performed by neurology shows essentially no brain activity.  The patient is intubated &amp; sedated and is on multiple vasopressors to maintain blood pressure in the setting of multi organ failure &amp; cardiogenic shock.</a:t>
            </a:r>
            <a:endParaRPr lang="en-US" sz="11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kern="1200" dirty="0">
                <a:solidFill>
                  <a:schemeClr val="tx1"/>
                </a:solidFill>
                <a:effectLst/>
                <a:latin typeface="+mn-lt"/>
                <a:ea typeface="+mn-ea"/>
                <a:cs typeface="+mn-cs"/>
              </a:rPr>
              <a:t>A discussion with a patient needing narcotics refilled but has a drug screen positive for illegal</a:t>
            </a:r>
            <a:r>
              <a:rPr lang="en-US" sz="1100" kern="1200" baseline="0" dirty="0">
                <a:solidFill>
                  <a:schemeClr val="tx1"/>
                </a:solidFill>
                <a:effectLst/>
                <a:latin typeface="+mn-lt"/>
                <a:ea typeface="+mn-ea"/>
                <a:cs typeface="+mn-cs"/>
              </a:rPr>
              <a:t> substances</a:t>
            </a:r>
            <a:r>
              <a:rPr lang="en-US" sz="1100" kern="1200" dirty="0">
                <a:solidFill>
                  <a:schemeClr val="tx1"/>
                </a:solidFill>
                <a:effectLst/>
                <a:latin typeface="+mn-lt"/>
                <a:ea typeface="+mn-ea"/>
                <a:cs typeface="+mn-cs"/>
              </a:rPr>
              <a:t> and has broken the pain contract by visiting another clinic in order to</a:t>
            </a:r>
            <a:r>
              <a:rPr lang="en-US" sz="1100" kern="1200" baseline="0" dirty="0">
                <a:solidFill>
                  <a:schemeClr val="tx1"/>
                </a:solidFill>
                <a:effectLst/>
                <a:latin typeface="+mn-lt"/>
                <a:ea typeface="+mn-ea"/>
                <a:cs typeface="+mn-cs"/>
              </a:rPr>
              <a:t> receive narcotics and having </a:t>
            </a:r>
            <a:r>
              <a:rPr lang="en-US" sz="1100" kern="1200" baseline="0" dirty="0" smtClean="0">
                <a:solidFill>
                  <a:schemeClr val="tx1"/>
                </a:solidFill>
                <a:effectLst/>
                <a:latin typeface="+mn-lt"/>
                <a:ea typeface="+mn-ea"/>
                <a:cs typeface="+mn-cs"/>
              </a:rPr>
              <a:t>prescriptions filled </a:t>
            </a:r>
            <a:r>
              <a:rPr lang="en-US" sz="1100" kern="1200" baseline="0" dirty="0">
                <a:solidFill>
                  <a:schemeClr val="tx1"/>
                </a:solidFill>
                <a:effectLst/>
                <a:latin typeface="+mn-lt"/>
                <a:ea typeface="+mn-ea"/>
                <a:cs typeface="+mn-cs"/>
              </a:rPr>
              <a:t>at various pharmacies</a:t>
            </a:r>
            <a:r>
              <a:rPr lang="en-US" sz="1100" kern="1200" dirty="0">
                <a:solidFill>
                  <a:schemeClr val="tx1"/>
                </a:solidFill>
                <a:effectLst/>
                <a:latin typeface="+mn-lt"/>
                <a:ea typeface="+mn-ea"/>
                <a:cs typeface="+mn-cs"/>
              </a:rPr>
              <a:t>.  This patient has a history of hip</a:t>
            </a:r>
            <a:r>
              <a:rPr lang="en-US" sz="1100" kern="1200" baseline="0" dirty="0">
                <a:solidFill>
                  <a:schemeClr val="tx1"/>
                </a:solidFill>
                <a:effectLst/>
                <a:latin typeface="+mn-lt"/>
                <a:ea typeface="+mn-ea"/>
                <a:cs typeface="+mn-cs"/>
              </a:rPr>
              <a:t> osteonecrosis and has had a joint replacement in the past</a:t>
            </a:r>
            <a:r>
              <a:rPr lang="en-US" sz="1100" kern="1200" dirty="0">
                <a:solidFill>
                  <a:schemeClr val="tx1"/>
                </a:solidFill>
                <a:effectLst/>
                <a:latin typeface="+mn-lt"/>
                <a:ea typeface="+mn-ea"/>
                <a:cs typeface="+mn-cs"/>
              </a:rPr>
              <a:t>, so there is no doubt that the pain is legitimate.</a:t>
            </a:r>
          </a:p>
          <a:p>
            <a:pPr marL="171450" lvl="0" indent="-171450">
              <a:buFont typeface="Arial" panose="020B0604020202020204" pitchFamily="34" charset="0"/>
              <a:buChar char="•"/>
            </a:pPr>
            <a:endParaRPr lang="en-US" sz="1100" kern="1200" dirty="0">
              <a:solidFill>
                <a:schemeClr val="tx1"/>
              </a:solidFill>
              <a:effectLst/>
              <a:latin typeface="+mn-lt"/>
              <a:ea typeface="+mn-ea"/>
              <a:cs typeface="+mn-cs"/>
            </a:endParaRPr>
          </a:p>
          <a:p>
            <a:pPr lvl="0">
              <a:spcBef>
                <a:spcPts val="0"/>
              </a:spcBef>
              <a:buNone/>
            </a:pPr>
            <a:endParaRPr lang="en-US" dirty="0"/>
          </a:p>
        </p:txBody>
      </p:sp>
      <p:sp>
        <p:nvSpPr>
          <p:cNvPr id="156" name="Shape 1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84504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r>
              <a:rPr lang="en-US" dirty="0"/>
              <a:t>This technique allows you to </a:t>
            </a:r>
            <a:r>
              <a:rPr lang="en-US" dirty="0" smtClean="0"/>
              <a:t>address the</a:t>
            </a:r>
            <a:r>
              <a:rPr lang="en-US" baseline="0" dirty="0" smtClean="0"/>
              <a:t> needs of</a:t>
            </a:r>
            <a:r>
              <a:rPr lang="en-US" dirty="0" smtClean="0"/>
              <a:t> </a:t>
            </a:r>
            <a:r>
              <a:rPr lang="en-US" dirty="0"/>
              <a:t>both the learner </a:t>
            </a:r>
            <a:r>
              <a:rPr lang="en-US" dirty="0" smtClean="0"/>
              <a:t>and the </a:t>
            </a:r>
            <a:r>
              <a:rPr lang="en-US" dirty="0"/>
              <a:t>patient </a:t>
            </a:r>
            <a:r>
              <a:rPr lang="en-US" dirty="0" smtClean="0"/>
              <a:t>efficiently </a:t>
            </a:r>
            <a:r>
              <a:rPr lang="en-US" dirty="0"/>
              <a:t>and effectively.  There are 5 steps, and we will go into each step in detail.</a:t>
            </a:r>
          </a:p>
          <a:p>
            <a:pPr lvl="0">
              <a:spcBef>
                <a:spcPts val="0"/>
              </a:spcBef>
              <a:buNone/>
            </a:pPr>
            <a:endParaRPr lang="en-US" dirty="0"/>
          </a:p>
          <a:p>
            <a:pPr lvl="0"/>
            <a:r>
              <a:rPr lang="en-US" sz="1100" kern="1200" dirty="0">
                <a:solidFill>
                  <a:schemeClr val="tx1"/>
                </a:solidFill>
                <a:effectLst/>
                <a:latin typeface="+mn-lt"/>
                <a:ea typeface="+mn-ea"/>
                <a:cs typeface="+mn-cs"/>
              </a:rPr>
              <a:t>Get a Commitment</a:t>
            </a:r>
            <a:endParaRPr lang="en-US" sz="1600" kern="1200" dirty="0">
              <a:solidFill>
                <a:schemeClr val="tx1"/>
              </a:solidFill>
              <a:effectLst/>
              <a:latin typeface="+mn-lt"/>
              <a:ea typeface="+mn-ea"/>
              <a:cs typeface="+mn-cs"/>
            </a:endParaRPr>
          </a:p>
          <a:p>
            <a:pPr lvl="1"/>
            <a:r>
              <a:rPr lang="en-US" sz="1100" kern="1200" dirty="0">
                <a:solidFill>
                  <a:schemeClr val="tx1"/>
                </a:solidFill>
                <a:effectLst/>
                <a:latin typeface="+mn-lt"/>
                <a:ea typeface="+mn-ea"/>
                <a:cs typeface="+mn-cs"/>
              </a:rPr>
              <a:t>Ask the learner what he or she thinks is going on.  Other questions to </a:t>
            </a:r>
            <a:r>
              <a:rPr lang="en-US" sz="1100" kern="1200" dirty="0" smtClean="0">
                <a:solidFill>
                  <a:schemeClr val="tx1"/>
                </a:solidFill>
                <a:effectLst/>
                <a:latin typeface="+mn-lt"/>
                <a:ea typeface="+mn-ea"/>
                <a:cs typeface="+mn-cs"/>
              </a:rPr>
              <a:t>consider: how </a:t>
            </a:r>
            <a:r>
              <a:rPr lang="en-US" sz="1100" kern="1200" dirty="0">
                <a:solidFill>
                  <a:schemeClr val="tx1"/>
                </a:solidFill>
                <a:effectLst/>
                <a:latin typeface="+mn-lt"/>
                <a:ea typeface="+mn-ea"/>
                <a:cs typeface="+mn-cs"/>
              </a:rPr>
              <a:t>would you manage </a:t>
            </a:r>
            <a:r>
              <a:rPr lang="en-US" sz="1100" kern="1200" dirty="0" smtClean="0">
                <a:solidFill>
                  <a:schemeClr val="tx1"/>
                </a:solidFill>
                <a:effectLst/>
                <a:latin typeface="+mn-lt"/>
                <a:ea typeface="+mn-ea"/>
                <a:cs typeface="+mn-cs"/>
              </a:rPr>
              <a:t>this,</a:t>
            </a:r>
            <a:r>
              <a:rPr lang="en-US" sz="1100" kern="1200" baseline="0" dirty="0" smtClean="0">
                <a:solidFill>
                  <a:schemeClr val="tx1"/>
                </a:solidFill>
                <a:effectLst/>
                <a:latin typeface="+mn-lt"/>
                <a:ea typeface="+mn-ea"/>
                <a:cs typeface="+mn-cs"/>
              </a:rPr>
              <a:t> </a:t>
            </a:r>
            <a:r>
              <a:rPr lang="en-US" sz="1100" kern="1200" dirty="0" smtClean="0">
                <a:solidFill>
                  <a:schemeClr val="tx1"/>
                </a:solidFill>
                <a:effectLst/>
                <a:latin typeface="+mn-lt"/>
                <a:ea typeface="+mn-ea"/>
                <a:cs typeface="+mn-cs"/>
              </a:rPr>
              <a:t>what do you want to do,</a:t>
            </a:r>
            <a:r>
              <a:rPr lang="en-US" sz="1100" kern="1200" baseline="0" dirty="0" smtClean="0">
                <a:solidFill>
                  <a:schemeClr val="tx1"/>
                </a:solidFill>
                <a:effectLst/>
                <a:latin typeface="+mn-lt"/>
                <a:ea typeface="+mn-ea"/>
                <a:cs typeface="+mn-cs"/>
              </a:rPr>
              <a:t> w</a:t>
            </a:r>
            <a:r>
              <a:rPr lang="en-US" sz="1100" kern="1200" dirty="0" smtClean="0">
                <a:solidFill>
                  <a:schemeClr val="tx1"/>
                </a:solidFill>
                <a:effectLst/>
                <a:latin typeface="+mn-lt"/>
                <a:ea typeface="+mn-ea"/>
                <a:cs typeface="+mn-cs"/>
              </a:rPr>
              <a:t>hat would you do if I wasn’t available? Going </a:t>
            </a:r>
            <a:r>
              <a:rPr lang="en-US" sz="1100" kern="1200" dirty="0">
                <a:solidFill>
                  <a:schemeClr val="tx1"/>
                </a:solidFill>
                <a:effectLst/>
                <a:latin typeface="+mn-lt"/>
                <a:ea typeface="+mn-ea"/>
                <a:cs typeface="+mn-cs"/>
              </a:rPr>
              <a:t>through this process not only encourages the learner to feel more responsible but also fosters a sense of collaboration and encourages active learning.</a:t>
            </a:r>
            <a:endParaRPr lang="en-US" sz="1600" kern="1200" dirty="0">
              <a:solidFill>
                <a:schemeClr val="tx1"/>
              </a:solidFill>
              <a:effectLst/>
              <a:latin typeface="+mn-lt"/>
              <a:ea typeface="+mn-ea"/>
              <a:cs typeface="+mn-cs"/>
            </a:endParaRPr>
          </a:p>
          <a:p>
            <a:pPr lvl="0"/>
            <a:r>
              <a:rPr lang="en-US" sz="1100" kern="1200" dirty="0">
                <a:solidFill>
                  <a:schemeClr val="tx1"/>
                </a:solidFill>
                <a:effectLst/>
                <a:latin typeface="+mn-lt"/>
                <a:ea typeface="+mn-ea"/>
                <a:cs typeface="+mn-cs"/>
              </a:rPr>
              <a:t>Probe for supporting evidence</a:t>
            </a:r>
            <a:endParaRPr lang="en-US" sz="1600" kern="1200" dirty="0">
              <a:solidFill>
                <a:schemeClr val="tx1"/>
              </a:solidFill>
              <a:effectLst/>
              <a:latin typeface="+mn-lt"/>
              <a:ea typeface="+mn-ea"/>
              <a:cs typeface="+mn-cs"/>
            </a:endParaRPr>
          </a:p>
          <a:p>
            <a:pPr lvl="1"/>
            <a:r>
              <a:rPr lang="en-US" sz="1100" kern="1200" dirty="0">
                <a:solidFill>
                  <a:schemeClr val="tx1"/>
                </a:solidFill>
                <a:effectLst/>
                <a:latin typeface="+mn-lt"/>
                <a:ea typeface="+mn-ea"/>
                <a:cs typeface="+mn-cs"/>
              </a:rPr>
              <a:t>Don’t agree or disagree with the learner at this point.  Instead, ask questions that probe into the though process.  For instance, you could ask questions such as what findings led you to this diagnosis or why did you choose one medication as opposed to another.  This step is not about grilling the learner; it is about understanding the learner’s thought process and his or her reasoning ability,</a:t>
            </a:r>
            <a:endParaRPr lang="en-US" sz="1600" kern="1200" dirty="0">
              <a:solidFill>
                <a:schemeClr val="tx1"/>
              </a:solidFill>
              <a:effectLst/>
              <a:latin typeface="+mn-lt"/>
              <a:ea typeface="+mn-ea"/>
              <a:cs typeface="+mn-cs"/>
            </a:endParaRPr>
          </a:p>
          <a:p>
            <a:pPr lvl="0"/>
            <a:r>
              <a:rPr lang="en-US" sz="1100" kern="1200" dirty="0">
                <a:solidFill>
                  <a:schemeClr val="tx1"/>
                </a:solidFill>
                <a:effectLst/>
                <a:latin typeface="+mn-lt"/>
                <a:ea typeface="+mn-ea"/>
                <a:cs typeface="+mn-cs"/>
              </a:rPr>
              <a:t>Teach general rules</a:t>
            </a:r>
            <a:endParaRPr lang="en-US" sz="1600" kern="1200" dirty="0">
              <a:solidFill>
                <a:schemeClr val="tx1"/>
              </a:solidFill>
              <a:effectLst/>
              <a:latin typeface="+mn-lt"/>
              <a:ea typeface="+mn-ea"/>
              <a:cs typeface="+mn-cs"/>
            </a:endParaRPr>
          </a:p>
          <a:p>
            <a:pPr lvl="1"/>
            <a:r>
              <a:rPr lang="en-US" sz="1100" kern="1200" dirty="0">
                <a:solidFill>
                  <a:schemeClr val="tx1"/>
                </a:solidFill>
                <a:effectLst/>
                <a:latin typeface="+mn-lt"/>
                <a:ea typeface="+mn-ea"/>
                <a:cs typeface="+mn-cs"/>
              </a:rPr>
              <a:t>As we discussed earlier, general rules emphasize principles that will apply to other clinical cases.  Often times, these learning points are derived from clinical experience.  Remember, too, that if your learner has done well, it is not necessary teach “something” on every case.  Instead, give positive feedback and save formal teaching for another case.</a:t>
            </a:r>
            <a:endParaRPr lang="en-US" sz="1600" kern="1200" dirty="0">
              <a:solidFill>
                <a:schemeClr val="tx1"/>
              </a:solidFill>
              <a:effectLst/>
              <a:latin typeface="+mn-lt"/>
              <a:ea typeface="+mn-ea"/>
              <a:cs typeface="+mn-cs"/>
            </a:endParaRPr>
          </a:p>
          <a:p>
            <a:pPr lvl="0"/>
            <a:r>
              <a:rPr lang="en-US" sz="1100" kern="1200" dirty="0">
                <a:solidFill>
                  <a:schemeClr val="tx1"/>
                </a:solidFill>
                <a:effectLst/>
                <a:latin typeface="+mn-lt"/>
                <a:ea typeface="+mn-ea"/>
                <a:cs typeface="+mn-cs"/>
              </a:rPr>
              <a:t>Reinforce what was done right</a:t>
            </a:r>
            <a:endParaRPr lang="en-US" sz="1600" kern="1200" dirty="0">
              <a:solidFill>
                <a:schemeClr val="tx1"/>
              </a:solidFill>
              <a:effectLst/>
              <a:latin typeface="+mn-lt"/>
              <a:ea typeface="+mn-ea"/>
              <a:cs typeface="+mn-cs"/>
            </a:endParaRPr>
          </a:p>
          <a:p>
            <a:pPr lvl="1"/>
            <a:r>
              <a:rPr lang="en-US" sz="1100" kern="1200" dirty="0">
                <a:solidFill>
                  <a:schemeClr val="tx1"/>
                </a:solidFill>
                <a:effectLst/>
                <a:latin typeface="+mn-lt"/>
                <a:ea typeface="+mn-ea"/>
                <a:cs typeface="+mn-cs"/>
              </a:rPr>
              <a:t>When the learner dose well, give positive, </a:t>
            </a:r>
            <a:r>
              <a:rPr lang="en-US" sz="1100" u="sng" kern="1200" dirty="0">
                <a:solidFill>
                  <a:schemeClr val="tx1"/>
                </a:solidFill>
                <a:effectLst/>
                <a:latin typeface="+mn-lt"/>
                <a:ea typeface="+mn-ea"/>
                <a:cs typeface="+mn-cs"/>
              </a:rPr>
              <a:t>specific</a:t>
            </a:r>
            <a:r>
              <a:rPr lang="en-US" sz="1100" kern="1200" dirty="0">
                <a:solidFill>
                  <a:schemeClr val="tx1"/>
                </a:solidFill>
                <a:effectLst/>
                <a:latin typeface="+mn-lt"/>
                <a:ea typeface="+mn-ea"/>
                <a:cs typeface="+mn-cs"/>
              </a:rPr>
              <a:t> feedback.  The learner may not necessarily recognize what </a:t>
            </a:r>
            <a:r>
              <a:rPr lang="en-US" sz="1100" kern="1200" dirty="0" smtClean="0">
                <a:solidFill>
                  <a:schemeClr val="tx1"/>
                </a:solidFill>
                <a:effectLst/>
                <a:latin typeface="+mn-lt"/>
                <a:ea typeface="+mn-ea"/>
                <a:cs typeface="+mn-cs"/>
              </a:rPr>
              <a:t>elements </a:t>
            </a:r>
            <a:r>
              <a:rPr lang="en-US" sz="1100" kern="1200" dirty="0">
                <a:solidFill>
                  <a:schemeClr val="tx1"/>
                </a:solidFill>
                <a:effectLst/>
                <a:latin typeface="+mn-lt"/>
                <a:ea typeface="+mn-ea"/>
                <a:cs typeface="+mn-cs"/>
              </a:rPr>
              <a:t>of his or her performance should be continued or are </a:t>
            </a:r>
            <a:r>
              <a:rPr lang="en-US" sz="1100" kern="1200" dirty="0" smtClean="0">
                <a:solidFill>
                  <a:schemeClr val="tx1"/>
                </a:solidFill>
                <a:effectLst/>
                <a:latin typeface="+mn-lt"/>
                <a:ea typeface="+mn-ea"/>
                <a:cs typeface="+mn-cs"/>
              </a:rPr>
              <a:t>useful.  </a:t>
            </a:r>
            <a:r>
              <a:rPr lang="en-US" sz="1100" kern="1200" dirty="0">
                <a:solidFill>
                  <a:schemeClr val="tx1"/>
                </a:solidFill>
                <a:effectLst/>
                <a:latin typeface="+mn-lt"/>
                <a:ea typeface="+mn-ea"/>
                <a:cs typeface="+mn-cs"/>
              </a:rPr>
              <a:t>This feedback with serve as positive reinforcement and builds self-esteem and confidence.</a:t>
            </a:r>
            <a:endParaRPr lang="en-US" sz="1600" kern="1200" dirty="0">
              <a:solidFill>
                <a:schemeClr val="tx1"/>
              </a:solidFill>
              <a:effectLst/>
              <a:latin typeface="+mn-lt"/>
              <a:ea typeface="+mn-ea"/>
              <a:cs typeface="+mn-cs"/>
            </a:endParaRPr>
          </a:p>
          <a:p>
            <a:pPr lvl="0"/>
            <a:r>
              <a:rPr lang="en-US" sz="1100" kern="1200" dirty="0">
                <a:solidFill>
                  <a:schemeClr val="tx1"/>
                </a:solidFill>
                <a:effectLst/>
                <a:latin typeface="+mn-lt"/>
                <a:ea typeface="+mn-ea"/>
                <a:cs typeface="+mn-cs"/>
              </a:rPr>
              <a:t>Correct mistakes</a:t>
            </a:r>
            <a:endParaRPr lang="en-US" sz="1600" kern="1200" dirty="0">
              <a:solidFill>
                <a:schemeClr val="tx1"/>
              </a:solidFill>
              <a:effectLst/>
              <a:latin typeface="+mn-lt"/>
              <a:ea typeface="+mn-ea"/>
              <a:cs typeface="+mn-cs"/>
            </a:endParaRPr>
          </a:p>
          <a:p>
            <a:pPr lvl="1"/>
            <a:r>
              <a:rPr lang="en-US" sz="1100" kern="1200" dirty="0">
                <a:solidFill>
                  <a:schemeClr val="tx1"/>
                </a:solidFill>
                <a:effectLst/>
                <a:latin typeface="+mn-lt"/>
                <a:ea typeface="+mn-ea"/>
                <a:cs typeface="+mn-cs"/>
              </a:rPr>
              <a:t>Do not be afraid to give corrective feedback.  Learners typically do not make errors on purpose, and in fact, some errors are directly attributable to insufficient feedback.  You can even ask the learner to review his or her own performance as he or she may have good insight into weaknesses.  Afterwards, offer your own insights.  Try to use terms such as “not the best” rather than “bad” or “wrong.”  Additionally, offer </a:t>
            </a:r>
            <a:r>
              <a:rPr lang="en-US" sz="1100" u="sng" kern="1200" dirty="0">
                <a:solidFill>
                  <a:schemeClr val="tx1"/>
                </a:solidFill>
                <a:effectLst/>
                <a:latin typeface="+mn-lt"/>
                <a:ea typeface="+mn-ea"/>
                <a:cs typeface="+mn-cs"/>
              </a:rPr>
              <a:t>specific</a:t>
            </a:r>
            <a:r>
              <a:rPr lang="en-US" sz="1100" kern="1200" dirty="0">
                <a:solidFill>
                  <a:schemeClr val="tx1"/>
                </a:solidFill>
                <a:effectLst/>
                <a:latin typeface="+mn-lt"/>
                <a:ea typeface="+mn-ea"/>
                <a:cs typeface="+mn-cs"/>
              </a:rPr>
              <a:t> suggestions for improvement and give the learner additional opportunities to practice.</a:t>
            </a:r>
            <a:endParaRPr lang="en-US" sz="1600" kern="1200" dirty="0">
              <a:solidFill>
                <a:schemeClr val="tx1"/>
              </a:solidFill>
              <a:effectLst/>
              <a:latin typeface="+mn-lt"/>
              <a:ea typeface="+mn-ea"/>
              <a:cs typeface="+mn-cs"/>
            </a:endParaRPr>
          </a:p>
          <a:p>
            <a:pPr lvl="0">
              <a:spcBef>
                <a:spcPts val="0"/>
              </a:spcBef>
              <a:buNone/>
            </a:pPr>
            <a:endParaRPr dirty="0"/>
          </a:p>
        </p:txBody>
      </p:sp>
      <p:sp>
        <p:nvSpPr>
          <p:cNvPr id="162" name="Shape 1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075785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effectLst/>
                <a:latin typeface="+mn-lt"/>
                <a:ea typeface="+mn-ea"/>
                <a:cs typeface="+mn-cs"/>
              </a:rPr>
              <a:t>Ask for a volunteer to serve as the resident &amp; the intern as well as a resident &amp; medical</a:t>
            </a:r>
            <a:r>
              <a:rPr lang="en-US" sz="1100" kern="1200" baseline="0" dirty="0">
                <a:solidFill>
                  <a:schemeClr val="tx1"/>
                </a:solidFill>
                <a:effectLst/>
                <a:latin typeface="+mn-lt"/>
                <a:ea typeface="+mn-ea"/>
                <a:cs typeface="+mn-cs"/>
              </a:rPr>
              <a:t> student</a:t>
            </a:r>
            <a:r>
              <a:rPr lang="en-US" sz="1100" kern="1200" dirty="0">
                <a:solidFill>
                  <a:schemeClr val="tx1"/>
                </a:solidFill>
                <a:effectLst/>
                <a:latin typeface="+mn-lt"/>
                <a:ea typeface="+mn-ea"/>
                <a:cs typeface="+mn-cs"/>
              </a:rPr>
              <a:t>.  Using the one minute preceptor model, the resident will discuss the case with the intern or medical student.  </a:t>
            </a:r>
            <a:r>
              <a:rPr lang="en-US" sz="1100" b="0" i="1" kern="1200" dirty="0">
                <a:solidFill>
                  <a:schemeClr val="tx1"/>
                </a:solidFill>
                <a:effectLst/>
                <a:latin typeface="+mn-lt"/>
                <a:ea typeface="+mn-ea"/>
                <a:cs typeface="+mn-cs"/>
              </a:rPr>
              <a:t>Afterwards, ask the audience to remark upon what was done well or what could be improved.</a:t>
            </a:r>
          </a:p>
          <a:p>
            <a:pPr lvl="0">
              <a:spcBef>
                <a:spcPts val="0"/>
              </a:spcBef>
              <a:buNone/>
            </a:pPr>
            <a:endParaRPr dirty="0"/>
          </a:p>
        </p:txBody>
      </p:sp>
      <p:sp>
        <p:nvSpPr>
          <p:cNvPr id="169" name="Shape 1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912034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effectLst/>
                <a:latin typeface="+mn-lt"/>
                <a:ea typeface="+mn-ea"/>
                <a:cs typeface="+mn-cs"/>
              </a:rPr>
              <a:t>Earlier we discussed general teaching tips.  It is additionally important to try to avoid these teaching pitfalls in the course of interacting with learners.</a:t>
            </a:r>
          </a:p>
          <a:p>
            <a:pPr lvl="0">
              <a:spcBef>
                <a:spcPts val="0"/>
              </a:spcBef>
              <a:buNone/>
            </a:pPr>
            <a:endParaRPr dirty="0"/>
          </a:p>
        </p:txBody>
      </p:sp>
      <p:sp>
        <p:nvSpPr>
          <p:cNvPr id="175" name="Shape 1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944560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82" name="Shape 1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516281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89" name="Shape 1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24881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195" name="Shape 1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76841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Shape 4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r>
              <a:rPr lang="en-US" sz="1100" kern="1200" dirty="0">
                <a:solidFill>
                  <a:schemeClr val="tx1"/>
                </a:solidFill>
                <a:effectLst/>
                <a:latin typeface="+mn-lt"/>
                <a:ea typeface="+mn-ea"/>
                <a:cs typeface="+mn-cs"/>
              </a:rPr>
              <a:t>Welcome! Thank you for attending today’s workshops.  Our focus today is on residents as teachers.  Your primary responsibility may not be to teach, but rest assured you do a lot of it.  You teach medical </a:t>
            </a:r>
            <a:r>
              <a:rPr lang="en-US" sz="1100" kern="1200" dirty="0" smtClean="0">
                <a:solidFill>
                  <a:schemeClr val="tx1"/>
                </a:solidFill>
                <a:effectLst/>
                <a:latin typeface="+mn-lt"/>
                <a:ea typeface="+mn-ea"/>
                <a:cs typeface="+mn-cs"/>
              </a:rPr>
              <a:t>students, </a:t>
            </a:r>
            <a:r>
              <a:rPr lang="en-US" sz="1100" kern="1200" dirty="0">
                <a:solidFill>
                  <a:schemeClr val="tx1"/>
                </a:solidFill>
                <a:effectLst/>
                <a:latin typeface="+mn-lt"/>
                <a:ea typeface="+mn-ea"/>
                <a:cs typeface="+mn-cs"/>
              </a:rPr>
              <a:t>junior residents, and other residents.  (Sometimes, you teach your </a:t>
            </a:r>
            <a:r>
              <a:rPr lang="en-US" sz="1100" kern="1200" dirty="0" err="1">
                <a:solidFill>
                  <a:schemeClr val="tx1"/>
                </a:solidFill>
                <a:effectLst/>
                <a:latin typeface="+mn-lt"/>
                <a:ea typeface="+mn-ea"/>
                <a:cs typeface="+mn-cs"/>
              </a:rPr>
              <a:t>attendings</a:t>
            </a:r>
            <a:r>
              <a:rPr lang="en-US" sz="1100" kern="1200" dirty="0">
                <a:solidFill>
                  <a:schemeClr val="tx1"/>
                </a:solidFill>
                <a:effectLst/>
                <a:latin typeface="+mn-lt"/>
                <a:ea typeface="+mn-ea"/>
                <a:cs typeface="+mn-cs"/>
              </a:rPr>
              <a:t>, too!)  To further underscore how important your “teaching” is, let’s look at a couple of statistics…</a:t>
            </a:r>
          </a:p>
          <a:p>
            <a:endParaRPr lang="en-US" sz="1100" kern="1200" dirty="0">
              <a:solidFill>
                <a:schemeClr val="tx1"/>
              </a:solidFill>
              <a:effectLst/>
              <a:latin typeface="+mn-lt"/>
              <a:ea typeface="+mn-ea"/>
              <a:cs typeface="+mn-cs"/>
            </a:endParaRPr>
          </a:p>
          <a:p>
            <a:r>
              <a:rPr lang="en-US" sz="1100" i="1" kern="1200" dirty="0">
                <a:solidFill>
                  <a:schemeClr val="tx1"/>
                </a:solidFill>
                <a:effectLst/>
                <a:latin typeface="+mn-lt"/>
                <a:ea typeface="+mn-ea"/>
                <a:cs typeface="+mn-cs"/>
              </a:rPr>
              <a:t>Up</a:t>
            </a:r>
            <a:r>
              <a:rPr lang="en-US" sz="1100" i="1" kern="1200" baseline="0" dirty="0">
                <a:solidFill>
                  <a:schemeClr val="tx1"/>
                </a:solidFill>
                <a:effectLst/>
                <a:latin typeface="+mn-lt"/>
                <a:ea typeface="+mn-ea"/>
                <a:cs typeface="+mn-cs"/>
              </a:rPr>
              <a:t> to w</a:t>
            </a:r>
            <a:r>
              <a:rPr lang="en-US" sz="1100" i="1" kern="1200" dirty="0">
                <a:solidFill>
                  <a:schemeClr val="tx1"/>
                </a:solidFill>
                <a:effectLst/>
                <a:latin typeface="+mn-lt"/>
                <a:ea typeface="+mn-ea"/>
                <a:cs typeface="+mn-cs"/>
              </a:rPr>
              <a:t>hat percentage of residents’ education is the</a:t>
            </a:r>
            <a:r>
              <a:rPr lang="en-US" sz="1100" i="1" kern="1200" baseline="0" dirty="0">
                <a:solidFill>
                  <a:schemeClr val="tx1"/>
                </a:solidFill>
                <a:effectLst/>
                <a:latin typeface="+mn-lt"/>
                <a:ea typeface="+mn-ea"/>
                <a:cs typeface="+mn-cs"/>
              </a:rPr>
              <a:t> result of interaction with</a:t>
            </a:r>
            <a:r>
              <a:rPr lang="en-US" sz="1100" i="1" kern="1200" dirty="0">
                <a:solidFill>
                  <a:schemeClr val="tx1"/>
                </a:solidFill>
                <a:effectLst/>
                <a:latin typeface="+mn-lt"/>
                <a:ea typeface="+mn-ea"/>
                <a:cs typeface="+mn-cs"/>
              </a:rPr>
              <a:t> other residents?  What about medical students—what percentage of their learning comes from residents?</a:t>
            </a:r>
            <a:endParaRPr lang="en-US" sz="1100" kern="1200" dirty="0">
              <a:solidFill>
                <a:schemeClr val="tx1"/>
              </a:solidFill>
              <a:effectLst/>
              <a:latin typeface="+mn-lt"/>
              <a:ea typeface="+mn-ea"/>
              <a:cs typeface="+mn-cs"/>
            </a:endParaRPr>
          </a:p>
          <a:p>
            <a:r>
              <a:rPr lang="en-US" sz="1100" kern="1200" dirty="0">
                <a:solidFill>
                  <a:schemeClr val="tx1"/>
                </a:solidFill>
                <a:effectLst/>
                <a:latin typeface="+mn-lt"/>
                <a:ea typeface="+mn-ea"/>
                <a:cs typeface="+mn-cs"/>
              </a:rPr>
              <a:t>When looking at resident education, </a:t>
            </a:r>
            <a:r>
              <a:rPr lang="en-US" sz="1100" b="0" i="1" kern="1200" dirty="0">
                <a:solidFill>
                  <a:schemeClr val="tx1"/>
                </a:solidFill>
                <a:effectLst/>
                <a:latin typeface="+mn-lt"/>
                <a:ea typeface="+mn-ea"/>
                <a:cs typeface="+mn-cs"/>
              </a:rPr>
              <a:t>up to </a:t>
            </a:r>
            <a:r>
              <a:rPr lang="en-US" sz="1100" kern="1200" dirty="0">
                <a:solidFill>
                  <a:schemeClr val="tx1"/>
                </a:solidFill>
                <a:effectLst/>
                <a:latin typeface="+mn-lt"/>
                <a:ea typeface="+mn-ea"/>
                <a:cs typeface="+mn-cs"/>
              </a:rPr>
              <a:t>a whopping </a:t>
            </a:r>
            <a:r>
              <a:rPr lang="en-US" sz="1100" b="1" u="sng" kern="1200" dirty="0">
                <a:solidFill>
                  <a:schemeClr val="tx1"/>
                </a:solidFill>
                <a:effectLst/>
                <a:latin typeface="+mn-lt"/>
                <a:ea typeface="+mn-ea"/>
                <a:cs typeface="+mn-cs"/>
              </a:rPr>
              <a:t>40-50%</a:t>
            </a:r>
            <a:r>
              <a:rPr lang="en-US" sz="1100" kern="1200" dirty="0">
                <a:solidFill>
                  <a:schemeClr val="tx1"/>
                </a:solidFill>
                <a:effectLst/>
                <a:latin typeface="+mn-lt"/>
                <a:ea typeface="+mn-ea"/>
                <a:cs typeface="+mn-cs"/>
              </a:rPr>
              <a:t> of residents’ training comes from other residents.  For medical students it is about 1/3.  </a:t>
            </a:r>
            <a:r>
              <a:rPr lang="en-US" sz="1100" i="1" kern="1200" dirty="0">
                <a:solidFill>
                  <a:schemeClr val="tx1"/>
                </a:solidFill>
                <a:effectLst/>
                <a:latin typeface="+mn-lt"/>
                <a:ea typeface="+mn-ea"/>
                <a:cs typeface="+mn-cs"/>
              </a:rPr>
              <a:t>(Obviously, these numbers are variable, but they do underscore the point.)</a:t>
            </a:r>
          </a:p>
          <a:p>
            <a:endParaRPr lang="en-US" sz="1100" i="1" kern="1200" dirty="0">
              <a:solidFill>
                <a:schemeClr val="tx1"/>
              </a:solidFill>
              <a:effectLst/>
              <a:latin typeface="+mn-lt"/>
              <a:ea typeface="+mn-ea"/>
              <a:cs typeface="+mn-cs"/>
            </a:endParaRPr>
          </a:p>
          <a:p>
            <a:r>
              <a:rPr lang="en-US" sz="1100" i="1" kern="1200" dirty="0">
                <a:solidFill>
                  <a:schemeClr val="tx1"/>
                </a:solidFill>
                <a:effectLst/>
                <a:latin typeface="+mn-lt"/>
                <a:ea typeface="+mn-ea"/>
                <a:cs typeface="+mn-cs"/>
              </a:rPr>
              <a:t>What percentage of time do you think that you spend teaching?  </a:t>
            </a:r>
            <a:r>
              <a:rPr lang="en-US" sz="1100" i="0" kern="1200" dirty="0">
                <a:solidFill>
                  <a:schemeClr val="tx1"/>
                </a:solidFill>
                <a:effectLst/>
                <a:latin typeface="+mn-lt"/>
                <a:ea typeface="+mn-ea"/>
                <a:cs typeface="+mn-cs"/>
              </a:rPr>
              <a:t>20%! So in an 8 hour work day, you teach on average about 1 </a:t>
            </a:r>
            <a:r>
              <a:rPr lang="en-US" sz="1100" i="0" kern="1200" dirty="0" err="1">
                <a:solidFill>
                  <a:schemeClr val="tx1"/>
                </a:solidFill>
                <a:effectLst/>
                <a:latin typeface="+mn-lt"/>
                <a:ea typeface="+mn-ea"/>
                <a:cs typeface="+mn-cs"/>
              </a:rPr>
              <a:t>hr</a:t>
            </a:r>
            <a:r>
              <a:rPr lang="en-US" sz="1100" i="0" kern="1200" dirty="0">
                <a:solidFill>
                  <a:schemeClr val="tx1"/>
                </a:solidFill>
                <a:effectLst/>
                <a:latin typeface="+mn-lt"/>
                <a:ea typeface="+mn-ea"/>
                <a:cs typeface="+mn-cs"/>
              </a:rPr>
              <a:t> and 36 minutes.</a:t>
            </a:r>
          </a:p>
          <a:p>
            <a:endParaRPr lang="en-US" sz="1100" i="0" kern="1200" dirty="0">
              <a:solidFill>
                <a:schemeClr val="tx1"/>
              </a:solidFill>
              <a:effectLst/>
              <a:latin typeface="+mn-lt"/>
              <a:ea typeface="+mn-ea"/>
              <a:cs typeface="+mn-cs"/>
            </a:endParaRPr>
          </a:p>
          <a:p>
            <a:r>
              <a:rPr lang="en-US" sz="1100" kern="1200" dirty="0">
                <a:solidFill>
                  <a:schemeClr val="tx1"/>
                </a:solidFill>
                <a:effectLst/>
                <a:latin typeface="+mn-lt"/>
                <a:ea typeface="+mn-ea"/>
                <a:cs typeface="+mn-cs"/>
              </a:rPr>
              <a:t>So…you know more than you may think that you do because YOU teach, and you do it a lot!  </a:t>
            </a:r>
            <a:r>
              <a:rPr lang="en-US" sz="1100" b="1" i="1" kern="1200" dirty="0">
                <a:solidFill>
                  <a:schemeClr val="tx1"/>
                </a:solidFill>
                <a:effectLst/>
                <a:latin typeface="+mn-lt"/>
                <a:ea typeface="+mn-ea"/>
                <a:cs typeface="+mn-cs"/>
              </a:rPr>
              <a:t>The purpose of today’s sessions is to help you teach more effectively, efficiently, and for that matter, more comfortably.  </a:t>
            </a:r>
            <a:endParaRPr lang="en-US" sz="1100" kern="1200" dirty="0">
              <a:solidFill>
                <a:schemeClr val="tx1"/>
              </a:solidFill>
              <a:effectLst/>
              <a:latin typeface="+mn-lt"/>
              <a:ea typeface="+mn-ea"/>
              <a:cs typeface="+mn-cs"/>
            </a:endParaRPr>
          </a:p>
          <a:p>
            <a:r>
              <a:rPr lang="en-US" sz="1100" kern="1200" dirty="0">
                <a:solidFill>
                  <a:schemeClr val="tx1"/>
                </a:solidFill>
                <a:effectLst/>
                <a:latin typeface="+mn-lt"/>
                <a:ea typeface="+mn-ea"/>
                <a:cs typeface="+mn-cs"/>
              </a:rPr>
              <a:t> </a:t>
            </a:r>
          </a:p>
          <a:p>
            <a:endParaRPr lang="en-US" sz="11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Whitman N &amp; </a:t>
            </a:r>
            <a:r>
              <a:rPr lang="en-US" dirty="0" err="1" smtClean="0"/>
              <a:t>Schwenk</a:t>
            </a:r>
            <a:r>
              <a:rPr lang="en-US" dirty="0" smtClean="0"/>
              <a:t> T.  Residents As Teachers: A Guide to Educational Practice.  3</a:t>
            </a:r>
            <a:r>
              <a:rPr lang="en-US" baseline="30000" dirty="0" smtClean="0"/>
              <a:t>rd</a:t>
            </a:r>
            <a:r>
              <a:rPr lang="en-US" dirty="0" smtClean="0"/>
              <a:t> Ed.  </a:t>
            </a:r>
            <a:r>
              <a:rPr lang="en-US" dirty="0" err="1" smtClean="0"/>
              <a:t>Whittman</a:t>
            </a:r>
            <a:r>
              <a:rPr lang="en-US" dirty="0" smtClean="0"/>
              <a:t> Associates; Pacific Grove, CA.</a:t>
            </a:r>
          </a:p>
          <a:p>
            <a:endParaRPr lang="en-US" sz="1100" kern="1200" dirty="0">
              <a:solidFill>
                <a:schemeClr val="tx1"/>
              </a:solidFill>
              <a:effectLst/>
              <a:latin typeface="+mn-lt"/>
              <a:ea typeface="+mn-ea"/>
              <a:cs typeface="+mn-cs"/>
            </a:endParaRPr>
          </a:p>
        </p:txBody>
      </p:sp>
      <p:sp>
        <p:nvSpPr>
          <p:cNvPr id="42" name="Shape 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088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Shape 4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effectLst/>
                <a:latin typeface="+mn-lt"/>
                <a:ea typeface="+mn-ea"/>
                <a:cs typeface="+mn-cs"/>
              </a:rPr>
              <a:t>Teaching and learning are not by default, activities that always occur together.  Learning may not occur even in the presence of good </a:t>
            </a:r>
            <a:r>
              <a:rPr lang="en-US" sz="1100" kern="1200" dirty="0" smtClean="0">
                <a:solidFill>
                  <a:schemeClr val="tx1"/>
                </a:solidFill>
                <a:effectLst/>
                <a:latin typeface="+mn-lt"/>
                <a:ea typeface="+mn-ea"/>
                <a:cs typeface="+mn-cs"/>
              </a:rPr>
              <a:t>teaching,</a:t>
            </a:r>
            <a:r>
              <a:rPr lang="en-US" sz="1100" kern="1200" baseline="0" dirty="0" smtClean="0">
                <a:solidFill>
                  <a:schemeClr val="tx1"/>
                </a:solidFill>
                <a:effectLst/>
                <a:latin typeface="+mn-lt"/>
                <a:ea typeface="+mn-ea"/>
                <a:cs typeface="+mn-cs"/>
              </a:rPr>
              <a:t> and </a:t>
            </a:r>
            <a:r>
              <a:rPr lang="en-US" sz="1100" kern="1200" dirty="0" smtClean="0">
                <a:solidFill>
                  <a:schemeClr val="tx1"/>
                </a:solidFill>
                <a:effectLst/>
                <a:latin typeface="+mn-lt"/>
                <a:ea typeface="+mn-ea"/>
                <a:cs typeface="+mn-cs"/>
              </a:rPr>
              <a:t>learning </a:t>
            </a:r>
            <a:r>
              <a:rPr lang="en-US" sz="1100" kern="1200" dirty="0">
                <a:solidFill>
                  <a:schemeClr val="tx1"/>
                </a:solidFill>
                <a:effectLst/>
                <a:latin typeface="+mn-lt"/>
                <a:ea typeface="+mn-ea"/>
                <a:cs typeface="+mn-cs"/>
              </a:rPr>
              <a:t>can occur in spite of poor instruction.</a:t>
            </a:r>
          </a:p>
          <a:p>
            <a:pPr lvl="0">
              <a:spcBef>
                <a:spcPts val="0"/>
              </a:spcBef>
              <a:buNone/>
            </a:pPr>
            <a:endParaRPr dirty="0"/>
          </a:p>
        </p:txBody>
      </p:sp>
      <p:sp>
        <p:nvSpPr>
          <p:cNvPr id="49" name="Shape 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754865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r>
              <a:rPr lang="en-US" sz="1100" kern="1200" dirty="0">
                <a:solidFill>
                  <a:schemeClr val="tx1"/>
                </a:solidFill>
                <a:effectLst/>
                <a:latin typeface="+mn-lt"/>
                <a:ea typeface="+mn-ea"/>
                <a:cs typeface="+mn-cs"/>
              </a:rPr>
              <a:t>Now, let’s define learning and look at just how adults learn. </a:t>
            </a:r>
          </a:p>
          <a:p>
            <a:pPr lvl="0">
              <a:spcBef>
                <a:spcPts val="0"/>
              </a:spcBef>
              <a:buNone/>
            </a:pPr>
            <a:endParaRPr lang="en-US" sz="11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i="1" kern="1200" dirty="0">
                <a:solidFill>
                  <a:schemeClr val="tx1"/>
                </a:solidFill>
                <a:effectLst/>
                <a:latin typeface="+mn-lt"/>
                <a:ea typeface="+mn-ea"/>
                <a:cs typeface="+mn-cs"/>
              </a:rPr>
              <a:t>How or in what conditions do you learn best? In what circumstances did you NOT learn well?  </a:t>
            </a:r>
            <a:r>
              <a:rPr lang="en-US" sz="1100" b="1" i="1" kern="1200" dirty="0">
                <a:solidFill>
                  <a:schemeClr val="tx1"/>
                </a:solidFill>
                <a:effectLst/>
                <a:latin typeface="+mn-lt"/>
                <a:ea typeface="+mn-ea"/>
                <a:cs typeface="+mn-cs"/>
              </a:rPr>
              <a:t>CATEGORIZE</a:t>
            </a:r>
            <a:r>
              <a:rPr lang="en-US" sz="1100" b="1" i="1" kern="1200" baseline="0" dirty="0">
                <a:solidFill>
                  <a:schemeClr val="tx1"/>
                </a:solidFill>
                <a:effectLst/>
                <a:latin typeface="+mn-lt"/>
                <a:ea typeface="+mn-ea"/>
                <a:cs typeface="+mn-cs"/>
              </a:rPr>
              <a:t> </a:t>
            </a:r>
            <a:r>
              <a:rPr lang="en-US" sz="1100" b="1" i="1" kern="1200" dirty="0">
                <a:solidFill>
                  <a:schemeClr val="tx1"/>
                </a:solidFill>
                <a:effectLst/>
                <a:latin typeface="+mn-lt"/>
                <a:ea typeface="+mn-ea"/>
                <a:cs typeface="+mn-cs"/>
              </a:rPr>
              <a:t>Answers.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i="1" kern="1200" dirty="0">
                <a:solidFill>
                  <a:schemeClr val="tx1"/>
                </a:solidFill>
                <a:effectLst/>
                <a:latin typeface="+mn-lt"/>
                <a:ea typeface="+mn-ea"/>
                <a:cs typeface="+mn-cs"/>
              </a:rPr>
              <a:t>For</a:t>
            </a:r>
            <a:r>
              <a:rPr lang="en-US" sz="1100" b="1" i="1" kern="1200" baseline="0" dirty="0">
                <a:solidFill>
                  <a:schemeClr val="tx1"/>
                </a:solidFill>
                <a:effectLst/>
                <a:latin typeface="+mn-lt"/>
                <a:ea typeface="+mn-ea"/>
                <a:cs typeface="+mn-cs"/>
              </a:rPr>
              <a:t> example, answers might include a teacher who yelled AND a teacher who did not yell but would utter degrading comments.  Both answers fall under the category of “lack of respect for learners.”</a:t>
            </a:r>
            <a:endParaRPr lang="en-US" sz="1100" kern="1200" dirty="0">
              <a:solidFill>
                <a:schemeClr val="tx1"/>
              </a:solidFill>
              <a:effectLst/>
              <a:latin typeface="+mn-lt"/>
              <a:ea typeface="+mn-ea"/>
              <a:cs typeface="+mn-cs"/>
            </a:endParaRPr>
          </a:p>
          <a:p>
            <a:pPr lvl="0">
              <a:spcBef>
                <a:spcPts val="0"/>
              </a:spcBef>
              <a:buNone/>
            </a:pPr>
            <a:endParaRPr dirty="0"/>
          </a:p>
        </p:txBody>
      </p:sp>
      <p:sp>
        <p:nvSpPr>
          <p:cNvPr id="55" name="Shape 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89826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r>
              <a:rPr lang="en-US" b="1" dirty="0"/>
              <a:t>Additional</a:t>
            </a:r>
            <a:r>
              <a:rPr lang="en-US" b="1" baseline="0" dirty="0"/>
              <a:t> Discussion Question: </a:t>
            </a:r>
            <a:r>
              <a:rPr lang="en-US" dirty="0"/>
              <a:t>What are some ways that we can encourage investment/engagement by learners? </a:t>
            </a:r>
            <a:endParaRPr lang="en-US" dirty="0" smtClean="0"/>
          </a:p>
          <a:p>
            <a:pPr lvl="0">
              <a:spcBef>
                <a:spcPts val="0"/>
              </a:spcBef>
              <a:buNone/>
            </a:pPr>
            <a:endParaRPr lang="en-US" sz="1100" dirty="0" smtClean="0">
              <a:solidFill>
                <a:schemeClr val="dk1"/>
              </a:solidFill>
            </a:endParaRPr>
          </a:p>
          <a:p>
            <a:pPr lvl="0">
              <a:spcBef>
                <a:spcPts val="0"/>
              </a:spcBef>
              <a:buNone/>
            </a:pPr>
            <a:r>
              <a:rPr lang="en-US" sz="1100" dirty="0" smtClean="0">
                <a:solidFill>
                  <a:schemeClr val="dk1"/>
                </a:solidFill>
              </a:rPr>
              <a:t>Knowles MS, Holton EF, Swanson RA.  The Adult Learner: The Definitive Classic in Adult Education and Human Resource Development. 6</a:t>
            </a:r>
            <a:r>
              <a:rPr lang="en-US" sz="1100" baseline="30000" dirty="0" smtClean="0">
                <a:solidFill>
                  <a:schemeClr val="dk1"/>
                </a:solidFill>
              </a:rPr>
              <a:t>th</a:t>
            </a:r>
            <a:r>
              <a:rPr lang="en-US" sz="1100" dirty="0" smtClean="0">
                <a:solidFill>
                  <a:schemeClr val="dk1"/>
                </a:solidFill>
              </a:rPr>
              <a:t> Ed.  Elsevier; Burlington, MA. 2005</a:t>
            </a:r>
          </a:p>
          <a:p>
            <a:pPr lvl="0">
              <a:spcBef>
                <a:spcPts val="0"/>
              </a:spcBef>
              <a:buNone/>
            </a:pPr>
            <a:r>
              <a:rPr lang="en-US" sz="1100" dirty="0" smtClean="0"/>
              <a:t>Regan-Smith et al. An efficient and effective teaching model for ambulatory education. </a:t>
            </a:r>
            <a:r>
              <a:rPr lang="en-US" sz="1100" dirty="0" err="1" smtClean="0"/>
              <a:t>Acad</a:t>
            </a:r>
            <a:r>
              <a:rPr lang="en-US" sz="1100" dirty="0" smtClean="0"/>
              <a:t> Med, 2002, 77(7): 593-599</a:t>
            </a:r>
            <a:endParaRPr dirty="0"/>
          </a:p>
        </p:txBody>
      </p:sp>
      <p:sp>
        <p:nvSpPr>
          <p:cNvPr id="61" name="Shape 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423451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effectLst/>
                <a:latin typeface="+mn-lt"/>
                <a:ea typeface="+mn-ea"/>
                <a:cs typeface="+mn-cs"/>
              </a:rPr>
              <a:t>Yes, you teach a lot, but an important thing to take note of is the “place” in which your learner is.  By doing so, you will be more able to tailor your teaching to the level of the learner.  </a:t>
            </a:r>
            <a:r>
              <a:rPr lang="en-US" sz="1100" i="1" kern="1200" dirty="0">
                <a:solidFill>
                  <a:schemeClr val="tx1"/>
                </a:solidFill>
                <a:effectLst/>
                <a:latin typeface="+mn-lt"/>
                <a:ea typeface="+mn-ea"/>
                <a:cs typeface="+mn-cs"/>
              </a:rPr>
              <a:t>Let’s think about how residents learn.  What happens during the course of a resident’s education?  How does their clinical reasoning evolve</a:t>
            </a:r>
            <a:r>
              <a:rPr lang="en-US" sz="1100" i="1"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i="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t>Wiese J. Teaching in the Hospital. ACP Press; Philadelphia, PA. 2010</a:t>
            </a:r>
            <a:endParaRPr lang="en-US" sz="1100" kern="1200" dirty="0">
              <a:solidFill>
                <a:schemeClr val="tx1"/>
              </a:solidFill>
              <a:effectLst/>
              <a:latin typeface="+mn-lt"/>
              <a:ea typeface="+mn-ea"/>
              <a:cs typeface="+mn-cs"/>
            </a:endParaRPr>
          </a:p>
          <a:p>
            <a:pPr lvl="0">
              <a:spcBef>
                <a:spcPts val="0"/>
              </a:spcBef>
              <a:buNone/>
            </a:pPr>
            <a:endParaRPr dirty="0"/>
          </a:p>
        </p:txBody>
      </p:sp>
      <p:sp>
        <p:nvSpPr>
          <p:cNvPr id="68" name="Shape 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54953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effectLst/>
                <a:latin typeface="+mn-lt"/>
                <a:ea typeface="+mn-ea"/>
                <a:cs typeface="+mn-cs"/>
              </a:rPr>
              <a:t>Yes, you teach a lot, but an important thing to take note of is the “place” in which your learner is.  By doing so, you will be more able to tailor your teaching to the level of the learner.  </a:t>
            </a:r>
            <a:r>
              <a:rPr lang="en-US" sz="1100" i="1" kern="1200" dirty="0">
                <a:solidFill>
                  <a:schemeClr val="tx1"/>
                </a:solidFill>
                <a:effectLst/>
                <a:latin typeface="+mn-lt"/>
                <a:ea typeface="+mn-ea"/>
                <a:cs typeface="+mn-cs"/>
              </a:rPr>
              <a:t>What happens during the course of a student’s education?  How does their clinical reasoning evolve?</a:t>
            </a:r>
            <a:endParaRPr lang="en-US" sz="1100" kern="1200" dirty="0">
              <a:solidFill>
                <a:schemeClr val="tx1"/>
              </a:solidFill>
              <a:effectLst/>
              <a:latin typeface="+mn-lt"/>
              <a:ea typeface="+mn-ea"/>
              <a:cs typeface="+mn-cs"/>
            </a:endParaRPr>
          </a:p>
          <a:p>
            <a:pPr lvl="0">
              <a:spcBef>
                <a:spcPts val="0"/>
              </a:spcBef>
              <a:buNone/>
            </a:pPr>
            <a:endParaRPr dirty="0"/>
          </a:p>
        </p:txBody>
      </p:sp>
      <p:sp>
        <p:nvSpPr>
          <p:cNvPr id="75" name="Shape 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980070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effectLst/>
                <a:latin typeface="+mn-lt"/>
                <a:ea typeface="+mn-ea"/>
                <a:cs typeface="+mn-cs"/>
              </a:rPr>
              <a:t>At this point, you may be feeling like you don’t know ENOUGH to teach.  However, knowledge is not the only prerequisite for a good teacher.  Good teachers also make learning fun, enjoyable and exciting.  </a:t>
            </a:r>
            <a:r>
              <a:rPr lang="en-US" sz="1100" i="1" kern="1200" dirty="0">
                <a:solidFill>
                  <a:schemeClr val="tx1"/>
                </a:solidFill>
                <a:effectLst/>
                <a:latin typeface="+mn-lt"/>
                <a:ea typeface="+mn-ea"/>
                <a:cs typeface="+mn-cs"/>
              </a:rPr>
              <a:t>Who is your favorite teacher?  Why?  What are other characteristics of good teachers?  </a:t>
            </a:r>
            <a:r>
              <a:rPr lang="en-US" sz="1100" kern="1200" dirty="0">
                <a:solidFill>
                  <a:schemeClr val="tx1"/>
                </a:solidFill>
                <a:effectLst/>
                <a:latin typeface="+mn-lt"/>
                <a:ea typeface="+mn-ea"/>
                <a:cs typeface="+mn-cs"/>
              </a:rPr>
              <a:t>(Common answers may include the following:  enthusiastic, knowledgeable but unafraid to say “I don’t know,” accessible, shows interest in learner &amp; his/her progress, actively involve the learner, helps the learner expand skills, provides direction and feedback, role model, good bedside manner, organized, empathetic, compassionate, patient, discusses practical application of the subject, emphasize comprehension over recall.)</a:t>
            </a:r>
          </a:p>
          <a:p>
            <a:pPr lvl="0">
              <a:spcBef>
                <a:spcPts val="0"/>
              </a:spcBef>
              <a:buNone/>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t>AAIM (Alliance for Academic Internal Medicine) Toolbox</a:t>
            </a:r>
          </a:p>
          <a:p>
            <a:pPr lvl="0">
              <a:spcBef>
                <a:spcPts val="0"/>
              </a:spcBef>
              <a:buNone/>
            </a:pPr>
            <a:endParaRPr dirty="0"/>
          </a:p>
        </p:txBody>
      </p:sp>
      <p:sp>
        <p:nvSpPr>
          <p:cNvPr id="75" name="Shape 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819617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798210"/>
            <a:ext cx="7772400" cy="1470025"/>
          </a:xfrm>
        </p:spPr>
        <p:txBody>
          <a:bodyPr>
            <a:normAutofit/>
          </a:bodyPr>
          <a:lstStyle>
            <a:lvl1pPr>
              <a:defRPr sz="3600" b="1" i="0">
                <a:solidFill>
                  <a:schemeClr val="accent3">
                    <a:lumMod val="50000"/>
                  </a:schemeClr>
                </a:solidFill>
                <a:latin typeface="Arial"/>
                <a:cs typeface="Arial"/>
              </a:defRPr>
            </a:lvl1pPr>
          </a:lstStyle>
          <a:p>
            <a:r>
              <a:rPr lang="en-US" dirty="0" smtClean="0"/>
              <a:t>Click to edit Master title style</a:t>
            </a:r>
            <a:br>
              <a:rPr lang="en-US" dirty="0" smtClean="0"/>
            </a:br>
            <a:r>
              <a:rPr lang="en-US" dirty="0" smtClean="0"/>
              <a:t>Click to edit Master title style</a:t>
            </a:r>
            <a:endParaRPr lang="en-US" dirty="0"/>
          </a:p>
        </p:txBody>
      </p:sp>
      <p:sp>
        <p:nvSpPr>
          <p:cNvPr id="3" name="Subtitle 2"/>
          <p:cNvSpPr>
            <a:spLocks noGrp="1"/>
          </p:cNvSpPr>
          <p:nvPr>
            <p:ph type="subTitle" idx="1" hasCustomPrompt="1"/>
          </p:nvPr>
        </p:nvSpPr>
        <p:spPr>
          <a:xfrm>
            <a:off x="1371600" y="3767129"/>
            <a:ext cx="6400800" cy="1752600"/>
          </a:xfrm>
        </p:spPr>
        <p:txBody>
          <a:bodyPr/>
          <a:lstStyle>
            <a:lvl1pPr marL="0" indent="0" algn="ctr">
              <a:lnSpc>
                <a:spcPct val="100000"/>
              </a:lnSpc>
              <a:buNone/>
              <a:defRPr b="0" i="0">
                <a:solidFill>
                  <a:schemeClr val="tx1">
                    <a:tint val="7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Author’s Name</a:t>
            </a:r>
            <a:br>
              <a:rPr lang="en-US" dirty="0" smtClean="0"/>
            </a:br>
            <a:r>
              <a:rPr lang="en-US" dirty="0" smtClean="0"/>
              <a:t>Author’s Name</a:t>
            </a:r>
            <a:endParaRPr lang="en-US" dirty="0"/>
          </a:p>
        </p:txBody>
      </p:sp>
    </p:spTree>
    <p:extLst>
      <p:ext uri="{BB962C8B-B14F-4D97-AF65-F5344CB8AC3E}">
        <p14:creationId xmlns:p14="http://schemas.microsoft.com/office/powerpoint/2010/main" val="578388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2_Custom Layout">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rgbClr val="4F6128"/>
              </a:buClr>
              <a:buFont typeface="Arial"/>
              <a:buNone/>
              <a:defRPr sz="3600" b="1" i="0" u="none" strike="noStrike" cap="none">
                <a:solidFill>
                  <a:srgbClr val="4F6128"/>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4" name="Shape 24"/>
          <p:cNvSpPr txBox="1">
            <a:spLocks noGrp="1"/>
          </p:cNvSpPr>
          <p:nvPr>
            <p:ph type="body" idx="1"/>
          </p:nvPr>
        </p:nvSpPr>
        <p:spPr>
          <a:xfrm>
            <a:off x="4760257" y="1600198"/>
            <a:ext cx="3926540" cy="4058418"/>
          </a:xfrm>
          <a:prstGeom prst="rect">
            <a:avLst/>
          </a:prstGeom>
          <a:noFill/>
          <a:ln>
            <a:noFill/>
          </a:ln>
        </p:spPr>
        <p:txBody>
          <a:bodyPr lIns="91425" tIns="91425" rIns="91425" bIns="91425" anchor="t" anchorCtr="0"/>
          <a:lstStyle>
            <a:lvl1pPr marL="457200" marR="0" lvl="0" indent="-279400" algn="l" rtl="0">
              <a:spcBef>
                <a:spcPts val="560"/>
              </a:spcBef>
              <a:buClr>
                <a:srgbClr val="4F6128"/>
              </a:buClr>
              <a:buSzPct val="100000"/>
              <a:buFont typeface="Arial"/>
              <a:buChar char="•"/>
              <a:defRPr sz="2800" b="0" i="0" u="none" strike="noStrike" cap="none">
                <a:solidFill>
                  <a:schemeClr val="dk1"/>
                </a:solidFill>
                <a:latin typeface="Arial"/>
                <a:ea typeface="Arial"/>
                <a:cs typeface="Arial"/>
                <a:sym typeface="Arial"/>
              </a:defRPr>
            </a:lvl1pPr>
            <a:lvl2pPr marL="914400" marR="0" lvl="1" indent="-304800" algn="l" rtl="0">
              <a:spcBef>
                <a:spcPts val="480"/>
              </a:spcBef>
              <a:buClr>
                <a:srgbClr val="4F6128"/>
              </a:buClr>
              <a:buSzPct val="100000"/>
              <a:buFont typeface="Arial"/>
              <a:buChar char="•"/>
              <a:defRPr sz="2400" b="0" i="0" u="none" strike="noStrike" cap="none">
                <a:solidFill>
                  <a:schemeClr val="dk1"/>
                </a:solidFill>
                <a:latin typeface="Arial"/>
                <a:ea typeface="Arial"/>
                <a:cs typeface="Arial"/>
                <a:sym typeface="Arial"/>
              </a:defRPr>
            </a:lvl2pPr>
            <a:lvl3pPr marL="1257300" marR="0" lvl="2" indent="-215900" algn="l" rtl="0">
              <a:spcBef>
                <a:spcPts val="400"/>
              </a:spcBef>
              <a:buClr>
                <a:srgbClr val="4F6128"/>
              </a:buClr>
              <a:buSzPct val="100000"/>
              <a:buFont typeface="Arial"/>
              <a:buChar char="•"/>
              <a:defRPr sz="2000" b="0" i="0" u="none" strike="noStrike" cap="none">
                <a:solidFill>
                  <a:schemeClr val="dk1"/>
                </a:solidFill>
                <a:latin typeface="Arial"/>
                <a:ea typeface="Arial"/>
                <a:cs typeface="Arial"/>
                <a:sym typeface="Arial"/>
              </a:defRPr>
            </a:lvl3pPr>
            <a:lvl4pPr marL="1714500" marR="0" lvl="3" indent="-215900" algn="l" rtl="0">
              <a:spcBef>
                <a:spcPts val="400"/>
              </a:spcBef>
              <a:buClr>
                <a:srgbClr val="4F6128"/>
              </a:buClr>
              <a:buSzPct val="100000"/>
              <a:buFont typeface="Arial"/>
              <a:buChar char="•"/>
              <a:defRPr sz="2000" b="0" i="0" u="none" strike="noStrike" cap="none">
                <a:solidFill>
                  <a:schemeClr val="dk1"/>
                </a:solidFill>
                <a:latin typeface="Arial"/>
                <a:ea typeface="Arial"/>
                <a:cs typeface="Arial"/>
                <a:sym typeface="Arial"/>
              </a:defRPr>
            </a:lvl4pPr>
            <a:lvl5pPr marL="2171700" marR="0" lvl="4" indent="-215900" algn="l" rtl="0">
              <a:spcBef>
                <a:spcPts val="400"/>
              </a:spcBef>
              <a:buClr>
                <a:srgbClr val="4F6128"/>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body" idx="2"/>
          </p:nvPr>
        </p:nvSpPr>
        <p:spPr>
          <a:xfrm>
            <a:off x="457200" y="1600198"/>
            <a:ext cx="3926540" cy="4058418"/>
          </a:xfrm>
          <a:prstGeom prst="rect">
            <a:avLst/>
          </a:prstGeom>
          <a:noFill/>
          <a:ln>
            <a:noFill/>
          </a:ln>
        </p:spPr>
        <p:txBody>
          <a:bodyPr lIns="91425" tIns="91425" rIns="91425" bIns="91425" anchor="t" anchorCtr="0"/>
          <a:lstStyle>
            <a:lvl1pPr marL="457200" marR="0" lvl="0" indent="-279400" algn="l" rtl="0">
              <a:spcBef>
                <a:spcPts val="560"/>
              </a:spcBef>
              <a:buClr>
                <a:srgbClr val="4F6128"/>
              </a:buClr>
              <a:buSzPct val="100000"/>
              <a:buFont typeface="Arial"/>
              <a:buChar char="•"/>
              <a:defRPr sz="2800" b="0" i="0" u="none" strike="noStrike" cap="none">
                <a:solidFill>
                  <a:schemeClr val="dk1"/>
                </a:solidFill>
                <a:latin typeface="Arial"/>
                <a:ea typeface="Arial"/>
                <a:cs typeface="Arial"/>
                <a:sym typeface="Arial"/>
              </a:defRPr>
            </a:lvl1pPr>
            <a:lvl2pPr marL="914400" marR="0" lvl="1" indent="-304800" algn="l" rtl="0">
              <a:spcBef>
                <a:spcPts val="480"/>
              </a:spcBef>
              <a:buClr>
                <a:srgbClr val="4F6128"/>
              </a:buClr>
              <a:buSzPct val="100000"/>
              <a:buFont typeface="Arial"/>
              <a:buChar char="•"/>
              <a:defRPr sz="2400" b="0" i="0" u="none" strike="noStrike" cap="none">
                <a:solidFill>
                  <a:schemeClr val="dk1"/>
                </a:solidFill>
                <a:latin typeface="Arial"/>
                <a:ea typeface="Arial"/>
                <a:cs typeface="Arial"/>
                <a:sym typeface="Arial"/>
              </a:defRPr>
            </a:lvl2pPr>
            <a:lvl3pPr marL="1257300" marR="0" lvl="2" indent="-215900" algn="l" rtl="0">
              <a:spcBef>
                <a:spcPts val="400"/>
              </a:spcBef>
              <a:buClr>
                <a:srgbClr val="4F6128"/>
              </a:buClr>
              <a:buSzPct val="100000"/>
              <a:buFont typeface="Arial"/>
              <a:buChar char="•"/>
              <a:defRPr sz="2000" b="0" i="0" u="none" strike="noStrike" cap="none">
                <a:solidFill>
                  <a:schemeClr val="dk1"/>
                </a:solidFill>
                <a:latin typeface="Arial"/>
                <a:ea typeface="Arial"/>
                <a:cs typeface="Arial"/>
                <a:sym typeface="Arial"/>
              </a:defRPr>
            </a:lvl3pPr>
            <a:lvl4pPr marL="1714500" marR="0" lvl="3" indent="-215900" algn="l" rtl="0">
              <a:spcBef>
                <a:spcPts val="400"/>
              </a:spcBef>
              <a:buClr>
                <a:srgbClr val="4F6128"/>
              </a:buClr>
              <a:buSzPct val="100000"/>
              <a:buFont typeface="Arial"/>
              <a:buChar char="•"/>
              <a:defRPr sz="2000" b="0" i="0" u="none" strike="noStrike" cap="none">
                <a:solidFill>
                  <a:schemeClr val="dk1"/>
                </a:solidFill>
                <a:latin typeface="Arial"/>
                <a:ea typeface="Arial"/>
                <a:cs typeface="Arial"/>
                <a:sym typeface="Arial"/>
              </a:defRPr>
            </a:lvl4pPr>
            <a:lvl5pPr marL="2171700" marR="0" lvl="4" indent="-215900" algn="l" rtl="0">
              <a:spcBef>
                <a:spcPts val="400"/>
              </a:spcBef>
              <a:buClr>
                <a:srgbClr val="4F6128"/>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body" idx="3"/>
          </p:nvPr>
        </p:nvSpPr>
        <p:spPr>
          <a:xfrm>
            <a:off x="5975350" y="5658617"/>
            <a:ext cx="2711449" cy="358775"/>
          </a:xfrm>
          <a:prstGeom prst="rect">
            <a:avLst/>
          </a:prstGeom>
          <a:noFill/>
          <a:ln>
            <a:noFill/>
          </a:ln>
        </p:spPr>
        <p:txBody>
          <a:bodyPr lIns="91425" tIns="91425" rIns="91425" bIns="91425" anchor="b" anchorCtr="0"/>
          <a:lstStyle>
            <a:lvl1pPr marL="0" marR="0" lvl="0" indent="0" algn="r" rtl="0">
              <a:spcBef>
                <a:spcPts val="200"/>
              </a:spcBef>
              <a:buClr>
                <a:srgbClr val="4F6128"/>
              </a:buClr>
              <a:buFont typeface="Arial"/>
              <a:buNone/>
              <a:defRPr sz="1000" b="0" i="0" u="none" strike="noStrike" cap="none">
                <a:solidFill>
                  <a:schemeClr val="dk1"/>
                </a:solidFill>
                <a:latin typeface="Arial"/>
                <a:ea typeface="Arial"/>
                <a:cs typeface="Arial"/>
                <a:sym typeface="Arial"/>
              </a:defRPr>
            </a:lvl1pPr>
            <a:lvl2pPr marL="914400" marR="0" lvl="1" indent="-279400" algn="l" rtl="0">
              <a:spcBef>
                <a:spcPts val="560"/>
              </a:spcBef>
              <a:buClr>
                <a:srgbClr val="4F6128"/>
              </a:buClr>
              <a:buSzPct val="100000"/>
              <a:buFont typeface="Arial"/>
              <a:buChar char="•"/>
              <a:defRPr sz="2800" b="0" i="0" u="none" strike="noStrike" cap="none">
                <a:solidFill>
                  <a:schemeClr val="dk1"/>
                </a:solidFill>
                <a:latin typeface="Arial"/>
                <a:ea typeface="Arial"/>
                <a:cs typeface="Arial"/>
                <a:sym typeface="Arial"/>
              </a:defRPr>
            </a:lvl2pPr>
            <a:lvl3pPr marL="1257300" marR="0" lvl="2" indent="-190500" algn="l" rtl="0">
              <a:spcBef>
                <a:spcPts val="480"/>
              </a:spcBef>
              <a:buClr>
                <a:srgbClr val="4F6128"/>
              </a:buClr>
              <a:buSzPct val="100000"/>
              <a:buFont typeface="Arial"/>
              <a:buChar char="•"/>
              <a:defRPr sz="2400" b="0" i="0" u="none" strike="noStrike" cap="none">
                <a:solidFill>
                  <a:schemeClr val="dk1"/>
                </a:solidFill>
                <a:latin typeface="Arial"/>
                <a:ea typeface="Arial"/>
                <a:cs typeface="Arial"/>
                <a:sym typeface="Arial"/>
              </a:defRPr>
            </a:lvl3pPr>
            <a:lvl4pPr marL="1714500" marR="0" lvl="3" indent="-215900" algn="l" rtl="0">
              <a:spcBef>
                <a:spcPts val="400"/>
              </a:spcBef>
              <a:buClr>
                <a:srgbClr val="4F6128"/>
              </a:buClr>
              <a:buSzPct val="100000"/>
              <a:buFont typeface="Arial"/>
              <a:buChar char="•"/>
              <a:defRPr sz="2000" b="0" i="0" u="none" strike="noStrike" cap="none">
                <a:solidFill>
                  <a:schemeClr val="dk1"/>
                </a:solidFill>
                <a:latin typeface="Arial"/>
                <a:ea typeface="Arial"/>
                <a:cs typeface="Arial"/>
                <a:sym typeface="Arial"/>
              </a:defRPr>
            </a:lvl4pPr>
            <a:lvl5pPr marL="2171700" marR="0" lvl="4" indent="-215900" algn="l" rtl="0">
              <a:spcBef>
                <a:spcPts val="400"/>
              </a:spcBef>
              <a:buClr>
                <a:srgbClr val="4F6128"/>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w/Content w/ref">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idx="1"/>
          </p:nvPr>
        </p:nvSpPr>
        <p:spPr>
          <a:xfrm>
            <a:off x="457200" y="1600200"/>
            <a:ext cx="8229600" cy="405773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ext Placeholder 7"/>
          <p:cNvSpPr>
            <a:spLocks noGrp="1"/>
          </p:cNvSpPr>
          <p:nvPr>
            <p:ph type="body" sz="quarter" idx="10"/>
          </p:nvPr>
        </p:nvSpPr>
        <p:spPr>
          <a:xfrm>
            <a:off x="5975350" y="5658617"/>
            <a:ext cx="2711450" cy="358775"/>
          </a:xfrm>
        </p:spPr>
        <p:txBody>
          <a:bodyPr anchor="b">
            <a:normAutofit/>
          </a:bodyPr>
          <a:lstStyle>
            <a:lvl1pPr marL="0" indent="0" algn="r">
              <a:lnSpc>
                <a:spcPct val="100000"/>
              </a:lnSpc>
              <a:spcAft>
                <a:spcPts val="0"/>
              </a:spcAft>
              <a:buNone/>
              <a:defRPr sz="1000"/>
            </a:lvl1pPr>
          </a:lstStyle>
          <a:p>
            <a:pPr lvl="0"/>
            <a:r>
              <a:rPr lang="en-US" smtClean="0"/>
              <a:t>Click to edit Master text styles</a:t>
            </a:r>
          </a:p>
        </p:txBody>
      </p:sp>
    </p:spTree>
    <p:extLst>
      <p:ext uri="{BB962C8B-B14F-4D97-AF65-F5344CB8AC3E}">
        <p14:creationId xmlns:p14="http://schemas.microsoft.com/office/powerpoint/2010/main" val="13936185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w/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idx="1"/>
          </p:nvPr>
        </p:nvSpPr>
        <p:spPr>
          <a:xfrm>
            <a:off x="457200" y="1600200"/>
            <a:ext cx="8229600" cy="435236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142595955"/>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mpa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idx="1"/>
          </p:nvPr>
        </p:nvSpPr>
        <p:spPr>
          <a:xfrm>
            <a:off x="4760258" y="1600198"/>
            <a:ext cx="3926541" cy="4424083"/>
          </a:xfrm>
          <a:prstGeom prst="rect">
            <a:avLst/>
          </a:prstGeom>
        </p:spPr>
        <p:txBody>
          <a:bodyPr vert="horz" lIns="91440" tIns="45720" rIns="91440" bIns="45720" rtlCol="0">
            <a:normAutofit/>
          </a:bodyPr>
          <a:lstStyle>
            <a:lvl1pPr>
              <a:defRPr sz="2800"/>
            </a:lvl1pPr>
            <a:lvl2pPr>
              <a:defRPr sz="2400"/>
            </a:lvl2pPr>
            <a:lvl3pPr>
              <a:defRPr sz="2000"/>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2"/>
          <p:cNvSpPr>
            <a:spLocks noGrp="1"/>
          </p:cNvSpPr>
          <p:nvPr>
            <p:ph idx="11"/>
          </p:nvPr>
        </p:nvSpPr>
        <p:spPr>
          <a:xfrm>
            <a:off x="457200" y="1600198"/>
            <a:ext cx="3926541" cy="4424083"/>
          </a:xfrm>
          <a:prstGeom prst="rect">
            <a:avLst/>
          </a:prstGeom>
        </p:spPr>
        <p:txBody>
          <a:bodyPr vert="horz" lIns="91440" tIns="45720" rIns="91440" bIns="45720" rtlCol="0">
            <a:normAutofit/>
          </a:bodyPr>
          <a:lstStyle>
            <a:lvl1pPr>
              <a:defRPr sz="2800"/>
            </a:lvl1pPr>
            <a:lvl2pPr>
              <a:defRPr sz="2400"/>
            </a:lvl2pPr>
            <a:lvl3pPr>
              <a:defRPr sz="2000"/>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692618493"/>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86614680"/>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1568121"/>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cSld name="3_Custom Layout">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rgbClr val="4F6128"/>
              </a:buClr>
              <a:buFont typeface="Arial"/>
              <a:buNone/>
              <a:defRPr sz="3600" b="1" i="0" u="none" strike="noStrike" cap="none">
                <a:solidFill>
                  <a:srgbClr val="4F6128"/>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7" name="Shape 17"/>
          <p:cNvSpPr txBox="1">
            <a:spLocks noGrp="1"/>
          </p:cNvSpPr>
          <p:nvPr>
            <p:ph type="body" idx="1"/>
          </p:nvPr>
        </p:nvSpPr>
        <p:spPr>
          <a:xfrm>
            <a:off x="457200" y="1600200"/>
            <a:ext cx="8229600" cy="4352365"/>
          </a:xfrm>
          <a:prstGeom prst="rect">
            <a:avLst/>
          </a:prstGeom>
          <a:noFill/>
          <a:ln>
            <a:noFill/>
          </a:ln>
        </p:spPr>
        <p:txBody>
          <a:bodyPr lIns="91425" tIns="91425" rIns="91425" bIns="91425" anchor="t" anchorCtr="0"/>
          <a:lstStyle>
            <a:lvl1pPr marL="457200" marR="0" lvl="0" indent="-254000" algn="l" rtl="0">
              <a:spcBef>
                <a:spcPts val="640"/>
              </a:spcBef>
              <a:buClr>
                <a:srgbClr val="4F6128"/>
              </a:buClr>
              <a:buSzPct val="100000"/>
              <a:buFont typeface="Arial"/>
              <a:buChar char="•"/>
              <a:defRPr sz="3200" b="0" i="0" u="none" strike="noStrike" cap="none">
                <a:solidFill>
                  <a:schemeClr val="dk1"/>
                </a:solidFill>
                <a:latin typeface="Arial"/>
                <a:ea typeface="Arial"/>
                <a:cs typeface="Arial"/>
                <a:sym typeface="Arial"/>
              </a:defRPr>
            </a:lvl1pPr>
            <a:lvl2pPr marL="914400" marR="0" lvl="1" indent="-279400" algn="l" rtl="0">
              <a:spcBef>
                <a:spcPts val="560"/>
              </a:spcBef>
              <a:buClr>
                <a:srgbClr val="4F6128"/>
              </a:buClr>
              <a:buSzPct val="100000"/>
              <a:buFont typeface="Arial"/>
              <a:buChar char="•"/>
              <a:defRPr sz="2800" b="0" i="0" u="none" strike="noStrike" cap="none">
                <a:solidFill>
                  <a:schemeClr val="dk1"/>
                </a:solidFill>
                <a:latin typeface="Arial"/>
                <a:ea typeface="Arial"/>
                <a:cs typeface="Arial"/>
                <a:sym typeface="Arial"/>
              </a:defRPr>
            </a:lvl2pPr>
            <a:lvl3pPr marL="1257300" marR="0" lvl="2" indent="-190500" algn="l" rtl="0">
              <a:spcBef>
                <a:spcPts val="480"/>
              </a:spcBef>
              <a:buClr>
                <a:srgbClr val="4F6128"/>
              </a:buClr>
              <a:buSzPct val="100000"/>
              <a:buFont typeface="Arial"/>
              <a:buChar char="•"/>
              <a:defRPr sz="2400" b="0" i="0" u="none" strike="noStrike" cap="none">
                <a:solidFill>
                  <a:schemeClr val="dk1"/>
                </a:solidFill>
                <a:latin typeface="Arial"/>
                <a:ea typeface="Arial"/>
                <a:cs typeface="Arial"/>
                <a:sym typeface="Arial"/>
              </a:defRPr>
            </a:lvl3pPr>
            <a:lvl4pPr marL="1714500" marR="0" lvl="3" indent="-215900" algn="l" rtl="0">
              <a:spcBef>
                <a:spcPts val="400"/>
              </a:spcBef>
              <a:buClr>
                <a:srgbClr val="4F6128"/>
              </a:buClr>
              <a:buSzPct val="100000"/>
              <a:buFont typeface="Arial"/>
              <a:buChar char="•"/>
              <a:defRPr sz="2000" b="0" i="0" u="none" strike="noStrike" cap="none">
                <a:solidFill>
                  <a:schemeClr val="dk1"/>
                </a:solidFill>
                <a:latin typeface="Arial"/>
                <a:ea typeface="Arial"/>
                <a:cs typeface="Arial"/>
                <a:sym typeface="Arial"/>
              </a:defRPr>
            </a:lvl4pPr>
            <a:lvl5pPr marL="2171700" marR="0" lvl="4" indent="-215900" algn="l" rtl="0">
              <a:spcBef>
                <a:spcPts val="400"/>
              </a:spcBef>
              <a:buClr>
                <a:srgbClr val="4F6128"/>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ustom Layout">
    <p:spTree>
      <p:nvGrpSpPr>
        <p:cNvPr id="1" name="Shape 11"/>
        <p:cNvGrpSpPr/>
        <p:nvPr/>
      </p:nvGrpSpPr>
      <p:grpSpPr>
        <a:xfrm>
          <a:off x="0" y="0"/>
          <a:ext cx="0" cy="0"/>
          <a:chOff x="0" y="0"/>
          <a:chExt cx="0" cy="0"/>
        </a:xfrm>
      </p:grpSpPr>
      <p:sp>
        <p:nvSpPr>
          <p:cNvPr id="12" name="Shape 1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rgbClr val="4F6128"/>
              </a:buClr>
              <a:buFont typeface="Arial"/>
              <a:buNone/>
              <a:defRPr sz="3600" b="1" i="0" u="none" strike="noStrike" cap="none">
                <a:solidFill>
                  <a:srgbClr val="4F6128"/>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3" name="Shape 13"/>
          <p:cNvSpPr txBox="1">
            <a:spLocks noGrp="1"/>
          </p:cNvSpPr>
          <p:nvPr>
            <p:ph type="body" idx="1"/>
          </p:nvPr>
        </p:nvSpPr>
        <p:spPr>
          <a:xfrm>
            <a:off x="457200" y="1600200"/>
            <a:ext cx="8229600" cy="4057739"/>
          </a:xfrm>
          <a:prstGeom prst="rect">
            <a:avLst/>
          </a:prstGeom>
          <a:noFill/>
          <a:ln>
            <a:noFill/>
          </a:ln>
        </p:spPr>
        <p:txBody>
          <a:bodyPr lIns="91425" tIns="91425" rIns="91425" bIns="91425" anchor="t" anchorCtr="0"/>
          <a:lstStyle>
            <a:lvl1pPr marL="457200" marR="0" lvl="0" indent="-254000" algn="l" rtl="0">
              <a:spcBef>
                <a:spcPts val="640"/>
              </a:spcBef>
              <a:buClr>
                <a:srgbClr val="4F6128"/>
              </a:buClr>
              <a:buSzPct val="100000"/>
              <a:buFont typeface="Arial"/>
              <a:buChar char="•"/>
              <a:defRPr sz="3200" b="0" i="0" u="none" strike="noStrike" cap="none">
                <a:solidFill>
                  <a:schemeClr val="dk1"/>
                </a:solidFill>
                <a:latin typeface="Arial"/>
                <a:ea typeface="Arial"/>
                <a:cs typeface="Arial"/>
                <a:sym typeface="Arial"/>
              </a:defRPr>
            </a:lvl1pPr>
            <a:lvl2pPr marL="914400" marR="0" lvl="1" indent="-279400" algn="l" rtl="0">
              <a:spcBef>
                <a:spcPts val="560"/>
              </a:spcBef>
              <a:buClr>
                <a:srgbClr val="4F6128"/>
              </a:buClr>
              <a:buSzPct val="100000"/>
              <a:buFont typeface="Arial"/>
              <a:buChar char="•"/>
              <a:defRPr sz="2800" b="0" i="0" u="none" strike="noStrike" cap="none">
                <a:solidFill>
                  <a:schemeClr val="dk1"/>
                </a:solidFill>
                <a:latin typeface="Arial"/>
                <a:ea typeface="Arial"/>
                <a:cs typeface="Arial"/>
                <a:sym typeface="Arial"/>
              </a:defRPr>
            </a:lvl2pPr>
            <a:lvl3pPr marL="1257300" marR="0" lvl="2" indent="-190500" algn="l" rtl="0">
              <a:spcBef>
                <a:spcPts val="480"/>
              </a:spcBef>
              <a:buClr>
                <a:srgbClr val="4F6128"/>
              </a:buClr>
              <a:buSzPct val="100000"/>
              <a:buFont typeface="Arial"/>
              <a:buChar char="•"/>
              <a:defRPr sz="2400" b="0" i="0" u="none" strike="noStrike" cap="none">
                <a:solidFill>
                  <a:schemeClr val="dk1"/>
                </a:solidFill>
                <a:latin typeface="Arial"/>
                <a:ea typeface="Arial"/>
                <a:cs typeface="Arial"/>
                <a:sym typeface="Arial"/>
              </a:defRPr>
            </a:lvl3pPr>
            <a:lvl4pPr marL="1714500" marR="0" lvl="3" indent="-215900" algn="l" rtl="0">
              <a:spcBef>
                <a:spcPts val="400"/>
              </a:spcBef>
              <a:buClr>
                <a:srgbClr val="4F6128"/>
              </a:buClr>
              <a:buSzPct val="100000"/>
              <a:buFont typeface="Arial"/>
              <a:buChar char="•"/>
              <a:defRPr sz="2000" b="0" i="0" u="none" strike="noStrike" cap="none">
                <a:solidFill>
                  <a:schemeClr val="dk1"/>
                </a:solidFill>
                <a:latin typeface="Arial"/>
                <a:ea typeface="Arial"/>
                <a:cs typeface="Arial"/>
                <a:sym typeface="Arial"/>
              </a:defRPr>
            </a:lvl4pPr>
            <a:lvl5pPr marL="2171700" marR="0" lvl="4" indent="-215900" algn="l" rtl="0">
              <a:spcBef>
                <a:spcPts val="400"/>
              </a:spcBef>
              <a:buClr>
                <a:srgbClr val="4F6128"/>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body" idx="2"/>
          </p:nvPr>
        </p:nvSpPr>
        <p:spPr>
          <a:xfrm>
            <a:off x="5975350" y="5658617"/>
            <a:ext cx="2711449" cy="358775"/>
          </a:xfrm>
          <a:prstGeom prst="rect">
            <a:avLst/>
          </a:prstGeom>
          <a:noFill/>
          <a:ln>
            <a:noFill/>
          </a:ln>
        </p:spPr>
        <p:txBody>
          <a:bodyPr lIns="91425" tIns="91425" rIns="91425" bIns="91425" anchor="b" anchorCtr="0"/>
          <a:lstStyle>
            <a:lvl1pPr marL="0" marR="0" lvl="0" indent="0" algn="r" rtl="0">
              <a:spcBef>
                <a:spcPts val="200"/>
              </a:spcBef>
              <a:buClr>
                <a:srgbClr val="4F6128"/>
              </a:buClr>
              <a:buFont typeface="Arial"/>
              <a:buNone/>
              <a:defRPr sz="1000" b="0" i="0" u="none" strike="noStrike" cap="none">
                <a:solidFill>
                  <a:schemeClr val="dk1"/>
                </a:solidFill>
                <a:latin typeface="Arial"/>
                <a:ea typeface="Arial"/>
                <a:cs typeface="Arial"/>
                <a:sym typeface="Arial"/>
              </a:defRPr>
            </a:lvl1pPr>
            <a:lvl2pPr marL="914400" marR="0" lvl="1" indent="-279400" algn="l" rtl="0">
              <a:spcBef>
                <a:spcPts val="560"/>
              </a:spcBef>
              <a:buClr>
                <a:srgbClr val="4F6128"/>
              </a:buClr>
              <a:buSzPct val="100000"/>
              <a:buFont typeface="Arial"/>
              <a:buChar char="•"/>
              <a:defRPr sz="2800" b="0" i="0" u="none" strike="noStrike" cap="none">
                <a:solidFill>
                  <a:schemeClr val="dk1"/>
                </a:solidFill>
                <a:latin typeface="Arial"/>
                <a:ea typeface="Arial"/>
                <a:cs typeface="Arial"/>
                <a:sym typeface="Arial"/>
              </a:defRPr>
            </a:lvl2pPr>
            <a:lvl3pPr marL="1257300" marR="0" lvl="2" indent="-190500" algn="l" rtl="0">
              <a:spcBef>
                <a:spcPts val="480"/>
              </a:spcBef>
              <a:buClr>
                <a:srgbClr val="4F6128"/>
              </a:buClr>
              <a:buSzPct val="100000"/>
              <a:buFont typeface="Arial"/>
              <a:buChar char="•"/>
              <a:defRPr sz="2400" b="0" i="0" u="none" strike="noStrike" cap="none">
                <a:solidFill>
                  <a:schemeClr val="dk1"/>
                </a:solidFill>
                <a:latin typeface="Arial"/>
                <a:ea typeface="Arial"/>
                <a:cs typeface="Arial"/>
                <a:sym typeface="Arial"/>
              </a:defRPr>
            </a:lvl3pPr>
            <a:lvl4pPr marL="1714500" marR="0" lvl="3" indent="-215900" algn="l" rtl="0">
              <a:spcBef>
                <a:spcPts val="400"/>
              </a:spcBef>
              <a:buClr>
                <a:srgbClr val="4F6128"/>
              </a:buClr>
              <a:buSzPct val="100000"/>
              <a:buFont typeface="Arial"/>
              <a:buChar char="•"/>
              <a:defRPr sz="2000" b="0" i="0" u="none" strike="noStrike" cap="none">
                <a:solidFill>
                  <a:schemeClr val="dk1"/>
                </a:solidFill>
                <a:latin typeface="Arial"/>
                <a:ea typeface="Arial"/>
                <a:cs typeface="Arial"/>
                <a:sym typeface="Arial"/>
              </a:defRPr>
            </a:lvl4pPr>
            <a:lvl5pPr marL="2171700" marR="0" lvl="4" indent="-215900" algn="l" rtl="0">
              <a:spcBef>
                <a:spcPts val="400"/>
              </a:spcBef>
              <a:buClr>
                <a:srgbClr val="4F6128"/>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Two Content">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rgbClr val="4F6128"/>
              </a:buClr>
              <a:buFont typeface="Arial"/>
              <a:buNone/>
              <a:defRPr sz="3600" b="1" i="0" u="none" strike="noStrike" cap="none">
                <a:solidFill>
                  <a:srgbClr val="4F6128"/>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0" name="Shape 20"/>
          <p:cNvSpPr txBox="1">
            <a:spLocks noGrp="1"/>
          </p:cNvSpPr>
          <p:nvPr>
            <p:ph type="body" idx="1"/>
          </p:nvPr>
        </p:nvSpPr>
        <p:spPr>
          <a:xfrm>
            <a:off x="4760257" y="1600198"/>
            <a:ext cx="3926540" cy="4424083"/>
          </a:xfrm>
          <a:prstGeom prst="rect">
            <a:avLst/>
          </a:prstGeom>
          <a:noFill/>
          <a:ln>
            <a:noFill/>
          </a:ln>
        </p:spPr>
        <p:txBody>
          <a:bodyPr lIns="91425" tIns="91425" rIns="91425" bIns="91425" anchor="t" anchorCtr="0"/>
          <a:lstStyle>
            <a:lvl1pPr marL="457200" marR="0" lvl="0" indent="-279400" algn="l" rtl="0">
              <a:spcBef>
                <a:spcPts val="560"/>
              </a:spcBef>
              <a:buClr>
                <a:srgbClr val="4F6128"/>
              </a:buClr>
              <a:buSzPct val="100000"/>
              <a:buFont typeface="Arial"/>
              <a:buChar char="•"/>
              <a:defRPr sz="2800" b="0" i="0" u="none" strike="noStrike" cap="none">
                <a:solidFill>
                  <a:schemeClr val="dk1"/>
                </a:solidFill>
                <a:latin typeface="Arial"/>
                <a:ea typeface="Arial"/>
                <a:cs typeface="Arial"/>
                <a:sym typeface="Arial"/>
              </a:defRPr>
            </a:lvl1pPr>
            <a:lvl2pPr marL="914400" marR="0" lvl="1" indent="-304800" algn="l" rtl="0">
              <a:spcBef>
                <a:spcPts val="480"/>
              </a:spcBef>
              <a:buClr>
                <a:srgbClr val="4F6128"/>
              </a:buClr>
              <a:buSzPct val="100000"/>
              <a:buFont typeface="Arial"/>
              <a:buChar char="•"/>
              <a:defRPr sz="2400" b="0" i="0" u="none" strike="noStrike" cap="none">
                <a:solidFill>
                  <a:schemeClr val="dk1"/>
                </a:solidFill>
                <a:latin typeface="Arial"/>
                <a:ea typeface="Arial"/>
                <a:cs typeface="Arial"/>
                <a:sym typeface="Arial"/>
              </a:defRPr>
            </a:lvl2pPr>
            <a:lvl3pPr marL="1257300" marR="0" lvl="2" indent="-215900" algn="l" rtl="0">
              <a:spcBef>
                <a:spcPts val="400"/>
              </a:spcBef>
              <a:buClr>
                <a:srgbClr val="4F6128"/>
              </a:buClr>
              <a:buSzPct val="100000"/>
              <a:buFont typeface="Arial"/>
              <a:buChar char="•"/>
              <a:defRPr sz="2000" b="0" i="0" u="none" strike="noStrike" cap="none">
                <a:solidFill>
                  <a:schemeClr val="dk1"/>
                </a:solidFill>
                <a:latin typeface="Arial"/>
                <a:ea typeface="Arial"/>
                <a:cs typeface="Arial"/>
                <a:sym typeface="Arial"/>
              </a:defRPr>
            </a:lvl3pPr>
            <a:lvl4pPr marL="1714500" marR="0" lvl="3" indent="-215900" algn="l" rtl="0">
              <a:spcBef>
                <a:spcPts val="400"/>
              </a:spcBef>
              <a:buClr>
                <a:srgbClr val="4F6128"/>
              </a:buClr>
              <a:buSzPct val="100000"/>
              <a:buFont typeface="Arial"/>
              <a:buChar char="•"/>
              <a:defRPr sz="2000" b="0" i="0" u="none" strike="noStrike" cap="none">
                <a:solidFill>
                  <a:schemeClr val="dk1"/>
                </a:solidFill>
                <a:latin typeface="Arial"/>
                <a:ea typeface="Arial"/>
                <a:cs typeface="Arial"/>
                <a:sym typeface="Arial"/>
              </a:defRPr>
            </a:lvl4pPr>
            <a:lvl5pPr marL="2171700" marR="0" lvl="4" indent="-215900" algn="l" rtl="0">
              <a:spcBef>
                <a:spcPts val="400"/>
              </a:spcBef>
              <a:buClr>
                <a:srgbClr val="4F6128"/>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body" idx="2"/>
          </p:nvPr>
        </p:nvSpPr>
        <p:spPr>
          <a:xfrm>
            <a:off x="457200" y="1600198"/>
            <a:ext cx="3926540" cy="4424083"/>
          </a:xfrm>
          <a:prstGeom prst="rect">
            <a:avLst/>
          </a:prstGeom>
          <a:noFill/>
          <a:ln>
            <a:noFill/>
          </a:ln>
        </p:spPr>
        <p:txBody>
          <a:bodyPr lIns="91425" tIns="91425" rIns="91425" bIns="91425" anchor="t" anchorCtr="0"/>
          <a:lstStyle>
            <a:lvl1pPr marL="457200" marR="0" lvl="0" indent="-279400" algn="l" rtl="0">
              <a:spcBef>
                <a:spcPts val="560"/>
              </a:spcBef>
              <a:buClr>
                <a:srgbClr val="4F6128"/>
              </a:buClr>
              <a:buSzPct val="100000"/>
              <a:buFont typeface="Arial"/>
              <a:buChar char="•"/>
              <a:defRPr sz="2800" b="0" i="0" u="none" strike="noStrike" cap="none">
                <a:solidFill>
                  <a:schemeClr val="dk1"/>
                </a:solidFill>
                <a:latin typeface="Arial"/>
                <a:ea typeface="Arial"/>
                <a:cs typeface="Arial"/>
                <a:sym typeface="Arial"/>
              </a:defRPr>
            </a:lvl1pPr>
            <a:lvl2pPr marL="914400" marR="0" lvl="1" indent="-304800" algn="l" rtl="0">
              <a:spcBef>
                <a:spcPts val="480"/>
              </a:spcBef>
              <a:buClr>
                <a:srgbClr val="4F6128"/>
              </a:buClr>
              <a:buSzPct val="100000"/>
              <a:buFont typeface="Arial"/>
              <a:buChar char="•"/>
              <a:defRPr sz="2400" b="0" i="0" u="none" strike="noStrike" cap="none">
                <a:solidFill>
                  <a:schemeClr val="dk1"/>
                </a:solidFill>
                <a:latin typeface="Arial"/>
                <a:ea typeface="Arial"/>
                <a:cs typeface="Arial"/>
                <a:sym typeface="Arial"/>
              </a:defRPr>
            </a:lvl2pPr>
            <a:lvl3pPr marL="1257300" marR="0" lvl="2" indent="-215900" algn="l" rtl="0">
              <a:spcBef>
                <a:spcPts val="400"/>
              </a:spcBef>
              <a:buClr>
                <a:srgbClr val="4F6128"/>
              </a:buClr>
              <a:buSzPct val="100000"/>
              <a:buFont typeface="Arial"/>
              <a:buChar char="•"/>
              <a:defRPr sz="2000" b="0" i="0" u="none" strike="noStrike" cap="none">
                <a:solidFill>
                  <a:schemeClr val="dk1"/>
                </a:solidFill>
                <a:latin typeface="Arial"/>
                <a:ea typeface="Arial"/>
                <a:cs typeface="Arial"/>
                <a:sym typeface="Arial"/>
              </a:defRPr>
            </a:lvl3pPr>
            <a:lvl4pPr marL="1714500" marR="0" lvl="3" indent="-215900" algn="l" rtl="0">
              <a:spcBef>
                <a:spcPts val="400"/>
              </a:spcBef>
              <a:buClr>
                <a:srgbClr val="4F6128"/>
              </a:buClr>
              <a:buSzPct val="100000"/>
              <a:buFont typeface="Arial"/>
              <a:buChar char="•"/>
              <a:defRPr sz="2000" b="0" i="0" u="none" strike="noStrike" cap="none">
                <a:solidFill>
                  <a:schemeClr val="dk1"/>
                </a:solidFill>
                <a:latin typeface="Arial"/>
                <a:ea typeface="Arial"/>
                <a:cs typeface="Arial"/>
                <a:sym typeface="Arial"/>
              </a:defRPr>
            </a:lvl4pPr>
            <a:lvl5pPr marL="2171700" marR="0" lvl="4" indent="-215900" algn="l" rtl="0">
              <a:spcBef>
                <a:spcPts val="400"/>
              </a:spcBef>
              <a:buClr>
                <a:srgbClr val="4F6128"/>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2"/>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1"/>
            <a:ext cx="8229600" cy="387517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66364502"/>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9" r:id="rId4"/>
    <p:sldLayoutId id="2147483660" r:id="rId5"/>
    <p:sldLayoutId id="2147483661" r:id="rId6"/>
    <p:sldLayoutId id="2147483662" r:id="rId7"/>
    <p:sldLayoutId id="2147483663" r:id="rId8"/>
    <p:sldLayoutId id="2147483664" r:id="rId9"/>
    <p:sldLayoutId id="2147483665" r:id="rId10"/>
  </p:sldLayoutIdLst>
  <p:hf sldNum="0" hdr="0" ftr="0" dt="0"/>
  <p:txStyles>
    <p:titleStyle>
      <a:lvl1pPr algn="ctr" defTabSz="457200" rtl="0" eaLnBrk="1" latinLnBrk="0" hangingPunct="1">
        <a:spcBef>
          <a:spcPct val="0"/>
        </a:spcBef>
        <a:buNone/>
        <a:defRPr sz="3600" b="1" i="0" kern="1200">
          <a:solidFill>
            <a:schemeClr val="accent3">
              <a:lumMod val="50000"/>
            </a:schemeClr>
          </a:solidFill>
          <a:latin typeface="Arial"/>
          <a:ea typeface="+mj-ea"/>
          <a:cs typeface="Arial"/>
        </a:defRPr>
      </a:lvl1pPr>
    </p:titleStyle>
    <p:bodyStyle>
      <a:lvl1pPr marL="457200" indent="-457200" algn="l" defTabSz="457200" rtl="0" eaLnBrk="1" latinLnBrk="0" hangingPunct="1">
        <a:lnSpc>
          <a:spcPct val="80000"/>
        </a:lnSpc>
        <a:spcBef>
          <a:spcPts val="0"/>
        </a:spcBef>
        <a:spcAft>
          <a:spcPts val="1200"/>
        </a:spcAft>
        <a:buClr>
          <a:schemeClr val="accent3">
            <a:lumMod val="50000"/>
          </a:schemeClr>
        </a:buClr>
        <a:buFont typeface="Arial"/>
        <a:buChar char="•"/>
        <a:defRPr sz="3200" b="0" i="0" kern="1200">
          <a:solidFill>
            <a:schemeClr val="tx1"/>
          </a:solidFill>
          <a:latin typeface="Arial"/>
          <a:ea typeface="+mn-ea"/>
          <a:cs typeface="Arial"/>
        </a:defRPr>
      </a:lvl1pPr>
      <a:lvl2pPr marL="914400" indent="-457200" algn="l" defTabSz="457200" rtl="0" eaLnBrk="1" latinLnBrk="0" hangingPunct="1">
        <a:lnSpc>
          <a:spcPct val="80000"/>
        </a:lnSpc>
        <a:spcBef>
          <a:spcPts val="0"/>
        </a:spcBef>
        <a:spcAft>
          <a:spcPts val="1200"/>
        </a:spcAft>
        <a:buClr>
          <a:schemeClr val="accent3">
            <a:lumMod val="50000"/>
          </a:schemeClr>
        </a:buClr>
        <a:buFont typeface="Arial"/>
        <a:buChar char="•"/>
        <a:defRPr sz="2800" b="0" i="0" kern="1200">
          <a:solidFill>
            <a:schemeClr val="tx1"/>
          </a:solidFill>
          <a:latin typeface="Arial"/>
          <a:ea typeface="+mn-ea"/>
          <a:cs typeface="Arial"/>
        </a:defRPr>
      </a:lvl2pPr>
      <a:lvl3pPr marL="1257300" indent="-342900" algn="l" defTabSz="457200" rtl="0" eaLnBrk="1" latinLnBrk="0" hangingPunct="1">
        <a:lnSpc>
          <a:spcPct val="80000"/>
        </a:lnSpc>
        <a:spcBef>
          <a:spcPts val="0"/>
        </a:spcBef>
        <a:spcAft>
          <a:spcPts val="1200"/>
        </a:spcAft>
        <a:buClr>
          <a:schemeClr val="accent3">
            <a:lumMod val="50000"/>
          </a:schemeClr>
        </a:buClr>
        <a:buFont typeface="Arial"/>
        <a:buChar char="•"/>
        <a:defRPr sz="2400" b="0" i="0" kern="1200">
          <a:solidFill>
            <a:schemeClr val="tx1"/>
          </a:solidFill>
          <a:latin typeface="Arial"/>
          <a:ea typeface="+mn-ea"/>
          <a:cs typeface="Arial"/>
        </a:defRPr>
      </a:lvl3pPr>
      <a:lvl4pPr marL="1714500" indent="-342900" algn="l" defTabSz="457200" rtl="0" eaLnBrk="1" latinLnBrk="0" hangingPunct="1">
        <a:lnSpc>
          <a:spcPct val="80000"/>
        </a:lnSpc>
        <a:spcBef>
          <a:spcPts val="0"/>
        </a:spcBef>
        <a:spcAft>
          <a:spcPts val="1200"/>
        </a:spcAft>
        <a:buClr>
          <a:schemeClr val="accent3">
            <a:lumMod val="50000"/>
          </a:schemeClr>
        </a:buClr>
        <a:buFont typeface="Arial"/>
        <a:buChar char="•"/>
        <a:defRPr sz="2000" b="0" i="0" kern="1200">
          <a:solidFill>
            <a:schemeClr val="tx1"/>
          </a:solidFill>
          <a:latin typeface="Arial"/>
          <a:ea typeface="+mn-ea"/>
          <a:cs typeface="Arial"/>
        </a:defRPr>
      </a:lvl4pPr>
      <a:lvl5pPr marL="2171700" indent="-342900" algn="l" defTabSz="457200" rtl="0" eaLnBrk="1" latinLnBrk="0" hangingPunct="1">
        <a:lnSpc>
          <a:spcPct val="80000"/>
        </a:lnSpc>
        <a:spcBef>
          <a:spcPts val="0"/>
        </a:spcBef>
        <a:spcAft>
          <a:spcPts val="1200"/>
        </a:spcAft>
        <a:buClr>
          <a:schemeClr val="accent3">
            <a:lumMod val="50000"/>
          </a:schemeClr>
        </a:buClr>
        <a:buFont typeface="Arial"/>
        <a:buChar char="•"/>
        <a:defRPr sz="2000" b="0" i="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www.ncbi.nlm.nih.gov/pmc/articles/PMC1497226/" TargetMode="External"/><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ctrTitle"/>
          </p:nvPr>
        </p:nvSpPr>
        <p:spPr>
          <a:xfrm>
            <a:off x="457200" y="1798209"/>
            <a:ext cx="8229600" cy="1470024"/>
          </a:xfrm>
          <a:prstGeom prst="rect">
            <a:avLst/>
          </a:prstGeom>
          <a:noFill/>
          <a:ln>
            <a:noFill/>
          </a:ln>
        </p:spPr>
        <p:txBody>
          <a:bodyPr lIns="91425" tIns="45700" rIns="91425" bIns="45700" anchor="ctr" anchorCtr="0">
            <a:noAutofit/>
          </a:bodyPr>
          <a:lstStyle/>
          <a:p>
            <a:pPr marL="0" marR="0" lvl="0" indent="0" algn="ctr" rtl="0">
              <a:spcBef>
                <a:spcPts val="0"/>
              </a:spcBef>
              <a:buClr>
                <a:srgbClr val="4F6128"/>
              </a:buClr>
              <a:buSzPct val="25000"/>
              <a:buFont typeface="Arial"/>
              <a:buNone/>
            </a:pPr>
            <a:r>
              <a:rPr lang="en-US" b="1" i="0" u="none" strike="noStrike" cap="none" dirty="0">
                <a:solidFill>
                  <a:srgbClr val="4F6128"/>
                </a:solidFill>
                <a:latin typeface="Arial"/>
                <a:ea typeface="Arial"/>
                <a:cs typeface="Arial"/>
                <a:sym typeface="Arial"/>
              </a:rPr>
              <a:t>STFM Faculty for Tomorrow Resident as Educators Curriculum: </a:t>
            </a:r>
            <a:br>
              <a:rPr lang="en-US" b="1" i="0" u="none" strike="noStrike" cap="none" dirty="0">
                <a:solidFill>
                  <a:srgbClr val="4F6128"/>
                </a:solidFill>
                <a:latin typeface="Arial"/>
                <a:ea typeface="Arial"/>
                <a:cs typeface="Arial"/>
                <a:sym typeface="Arial"/>
              </a:rPr>
            </a:br>
            <a:r>
              <a:rPr lang="en-US" b="1" i="0" u="none" strike="noStrike" cap="none" dirty="0">
                <a:solidFill>
                  <a:srgbClr val="4F6128"/>
                </a:solidFill>
                <a:latin typeface="Arial"/>
                <a:ea typeface="Arial"/>
                <a:cs typeface="Arial"/>
                <a:sym typeface="Arial"/>
              </a:rPr>
              <a:t>TEACHING</a:t>
            </a:r>
          </a:p>
        </p:txBody>
      </p:sp>
      <p:sp>
        <p:nvSpPr>
          <p:cNvPr id="32" name="Shape 32"/>
          <p:cNvSpPr txBox="1">
            <a:spLocks noGrp="1"/>
          </p:cNvSpPr>
          <p:nvPr>
            <p:ph type="subTitle" idx="1"/>
          </p:nvPr>
        </p:nvSpPr>
        <p:spPr>
          <a:prstGeom prst="rect">
            <a:avLst/>
          </a:prstGeom>
          <a:noFill/>
          <a:ln>
            <a:noFill/>
          </a:ln>
        </p:spPr>
        <p:txBody>
          <a:bodyPr lIns="91425" tIns="45700" rIns="91425" bIns="45700" anchor="t" anchorCtr="0">
            <a:noAutofit/>
          </a:bodyPr>
          <a:lstStyle/>
          <a:p>
            <a:pPr marL="0" marR="0" lvl="0" indent="0" algn="ctr" rtl="0">
              <a:spcAft>
                <a:spcPts val="600"/>
              </a:spcAft>
              <a:buClr>
                <a:srgbClr val="4F6128"/>
              </a:buClr>
              <a:buSzPct val="25000"/>
              <a:buFont typeface="Arial"/>
              <a:buNone/>
            </a:pPr>
            <a:r>
              <a:rPr lang="en-US" sz="3200" b="0" i="0" u="none" strike="noStrike" cap="none" dirty="0">
                <a:solidFill>
                  <a:srgbClr val="888888"/>
                </a:solidFill>
                <a:latin typeface="Arial"/>
                <a:ea typeface="Arial"/>
                <a:cs typeface="Arial"/>
                <a:sym typeface="Arial"/>
              </a:rPr>
              <a:t>Sonya Shipley, MD</a:t>
            </a:r>
          </a:p>
          <a:p>
            <a:pPr marL="0" marR="0" lvl="0" indent="0" algn="ctr" rtl="0">
              <a:spcAft>
                <a:spcPts val="600"/>
              </a:spcAft>
              <a:buClr>
                <a:srgbClr val="4F6128"/>
              </a:buClr>
              <a:buSzPct val="25000"/>
              <a:buFont typeface="Arial"/>
              <a:buNone/>
            </a:pPr>
            <a:r>
              <a:rPr lang="en-US" sz="3200" b="0" i="0" u="none" strike="noStrike" cap="none" dirty="0">
                <a:solidFill>
                  <a:srgbClr val="888888"/>
                </a:solidFill>
                <a:latin typeface="Arial"/>
                <a:ea typeface="Arial"/>
                <a:cs typeface="Arial"/>
                <a:sym typeface="Arial"/>
              </a:rPr>
              <a:t>Meaghan Ruddy, MA, PhD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ctr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4F6128"/>
              </a:buClr>
              <a:buSzPct val="25000"/>
              <a:buFont typeface="Arial"/>
              <a:buNone/>
            </a:pPr>
            <a:r>
              <a:rPr lang="en-US" sz="3600" b="1" i="0" u="none" strike="noStrike" cap="none">
                <a:solidFill>
                  <a:srgbClr val="4F6128"/>
                </a:solidFill>
                <a:latin typeface="Arial"/>
                <a:ea typeface="Arial"/>
                <a:cs typeface="Arial"/>
                <a:sym typeface="Arial"/>
              </a:rPr>
              <a:t>GETTING READY TO TEACH</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4F6128"/>
              </a:buClr>
              <a:buSzPct val="25000"/>
              <a:buFont typeface="Arial"/>
              <a:buNone/>
            </a:pPr>
            <a:r>
              <a:rPr lang="en-US" sz="3600" b="1" i="0" u="none" strike="noStrike" cap="none">
                <a:solidFill>
                  <a:srgbClr val="4F6128"/>
                </a:solidFill>
                <a:latin typeface="Arial"/>
                <a:ea typeface="Arial"/>
                <a:cs typeface="Arial"/>
                <a:sym typeface="Arial"/>
              </a:rPr>
              <a:t>Orientation</a:t>
            </a:r>
          </a:p>
        </p:txBody>
      </p:sp>
      <p:sp>
        <p:nvSpPr>
          <p:cNvPr id="91" name="Shape 91"/>
          <p:cNvSpPr txBox="1">
            <a:spLocks noGrp="1"/>
          </p:cNvSpPr>
          <p:nvPr>
            <p:ph idx="1"/>
          </p:nvPr>
        </p:nvSpPr>
        <p:spPr>
          <a:xfrm>
            <a:off x="4760258" y="1600198"/>
            <a:ext cx="3926541" cy="3567703"/>
          </a:xfrm>
          <a:prstGeom prst="rect">
            <a:avLst/>
          </a:prstGeom>
          <a:noFill/>
          <a:ln>
            <a:noFill/>
          </a:ln>
        </p:spPr>
        <p:txBody>
          <a:bodyPr lIns="91425" tIns="45700" rIns="91425" bIns="45700" anchor="t" anchorCtr="0">
            <a:noAutofit/>
          </a:bodyPr>
          <a:lstStyle/>
          <a:p>
            <a:pPr marL="457200" marR="0" lvl="0" indent="-457200" algn="l" rtl="0">
              <a:spcBef>
                <a:spcPts val="0"/>
              </a:spcBef>
              <a:spcAft>
                <a:spcPts val="0"/>
              </a:spcAft>
              <a:buClr>
                <a:srgbClr val="4F6128"/>
              </a:buClr>
              <a:buSzPct val="100000"/>
              <a:buFont typeface="Arial"/>
              <a:buChar char="•"/>
            </a:pPr>
            <a:r>
              <a:rPr lang="en-US" sz="2800" b="0" i="0" u="none" strike="noStrike" cap="none" dirty="0">
                <a:solidFill>
                  <a:schemeClr val="dk1"/>
                </a:solidFill>
                <a:latin typeface="Arial"/>
                <a:ea typeface="Arial"/>
                <a:cs typeface="Arial"/>
                <a:sym typeface="Arial"/>
              </a:rPr>
              <a:t>Ensuring communication</a:t>
            </a:r>
          </a:p>
          <a:p>
            <a:pPr marL="457200" marR="0" lvl="0" indent="-457200" algn="l" rtl="0">
              <a:spcBef>
                <a:spcPts val="560"/>
              </a:spcBef>
              <a:spcAft>
                <a:spcPts val="0"/>
              </a:spcAft>
              <a:buClr>
                <a:srgbClr val="4F6128"/>
              </a:buClr>
              <a:buSzPct val="100000"/>
              <a:buFont typeface="Arial"/>
              <a:buChar char="•"/>
            </a:pPr>
            <a:r>
              <a:rPr lang="en-US" sz="2800" b="0" i="0" u="none" strike="noStrike" cap="none" dirty="0">
                <a:solidFill>
                  <a:schemeClr val="dk1"/>
                </a:solidFill>
                <a:latin typeface="Arial"/>
                <a:ea typeface="Arial"/>
                <a:cs typeface="Arial"/>
                <a:sym typeface="Arial"/>
              </a:rPr>
              <a:t>Describing the supervision – autonomy spectrum</a:t>
            </a:r>
          </a:p>
          <a:p>
            <a:pPr marL="457200" marR="0" lvl="0" indent="-457200" algn="l" rtl="0">
              <a:spcBef>
                <a:spcPts val="560"/>
              </a:spcBef>
              <a:buClr>
                <a:srgbClr val="4F6128"/>
              </a:buClr>
              <a:buSzPct val="100000"/>
              <a:buFont typeface="Arial"/>
              <a:buNone/>
            </a:pPr>
            <a:endParaRPr sz="2800" b="0" i="0" u="none" strike="noStrike" cap="none" dirty="0">
              <a:solidFill>
                <a:schemeClr val="dk1"/>
              </a:solidFill>
              <a:latin typeface="Arial"/>
              <a:ea typeface="Arial"/>
              <a:cs typeface="Arial"/>
              <a:sym typeface="Arial"/>
            </a:endParaRPr>
          </a:p>
        </p:txBody>
      </p:sp>
      <p:sp>
        <p:nvSpPr>
          <p:cNvPr id="92" name="Shape 92"/>
          <p:cNvSpPr txBox="1">
            <a:spLocks noGrp="1"/>
          </p:cNvSpPr>
          <p:nvPr>
            <p:ph idx="11"/>
          </p:nvPr>
        </p:nvSpPr>
        <p:spPr>
          <a:xfrm>
            <a:off x="457200" y="1600198"/>
            <a:ext cx="3926541" cy="3567703"/>
          </a:xfrm>
          <a:prstGeom prst="rect">
            <a:avLst/>
          </a:prstGeom>
          <a:noFill/>
          <a:ln>
            <a:noFill/>
          </a:ln>
        </p:spPr>
        <p:txBody>
          <a:bodyPr lIns="91425" tIns="45700" rIns="91425" bIns="45700" anchor="t" anchorCtr="0">
            <a:noAutofit/>
          </a:bodyPr>
          <a:lstStyle/>
          <a:p>
            <a:pPr marL="457200" marR="0" lvl="0" indent="-457200" algn="l" rtl="0">
              <a:spcBef>
                <a:spcPts val="0"/>
              </a:spcBef>
              <a:spcAft>
                <a:spcPts val="0"/>
              </a:spcAft>
              <a:buClr>
                <a:srgbClr val="4F6128"/>
              </a:buClr>
              <a:buSzPct val="100000"/>
              <a:buFont typeface="Arial"/>
              <a:buChar char="•"/>
            </a:pPr>
            <a:r>
              <a:rPr lang="en-US" sz="2800" b="0" i="0" u="none" strike="noStrike" cap="none" dirty="0">
                <a:solidFill>
                  <a:schemeClr val="dk1"/>
                </a:solidFill>
                <a:latin typeface="Arial"/>
                <a:ea typeface="Arial"/>
                <a:cs typeface="Arial"/>
                <a:sym typeface="Arial"/>
              </a:rPr>
              <a:t>Setting goals and objectives</a:t>
            </a:r>
          </a:p>
          <a:p>
            <a:pPr marL="457200" marR="0" lvl="0" indent="-457200" algn="l" rtl="0">
              <a:spcBef>
                <a:spcPts val="560"/>
              </a:spcBef>
              <a:buClr>
                <a:srgbClr val="4F6128"/>
              </a:buClr>
              <a:buSzPct val="100000"/>
              <a:buFont typeface="Arial"/>
              <a:buChar char="•"/>
            </a:pPr>
            <a:r>
              <a:rPr lang="en-US" sz="2800" b="0" i="0" u="none" strike="noStrike" cap="none" dirty="0">
                <a:solidFill>
                  <a:schemeClr val="dk1"/>
                </a:solidFill>
                <a:latin typeface="Arial"/>
                <a:ea typeface="Arial"/>
                <a:cs typeface="Arial"/>
                <a:sym typeface="Arial"/>
              </a:rPr>
              <a:t>Discussing team organization</a:t>
            </a:r>
          </a:p>
        </p:txBody>
      </p:sp>
      <p:sp>
        <p:nvSpPr>
          <p:cNvPr id="7" name="Shape 45"/>
          <p:cNvSpPr txBox="1">
            <a:spLocks/>
          </p:cNvSpPr>
          <p:nvPr/>
        </p:nvSpPr>
        <p:spPr>
          <a:xfrm>
            <a:off x="5342562" y="5658617"/>
            <a:ext cx="3344238" cy="358775"/>
          </a:xfrm>
          <a:prstGeom prst="rect">
            <a:avLst/>
          </a:prstGeom>
          <a:noFill/>
          <a:ln>
            <a:noFill/>
          </a:ln>
        </p:spPr>
        <p:txBody>
          <a:bodyPr lIns="91425" tIns="45700" rIns="91425" bIns="45700" anchor="b" anchorCtr="0">
            <a:noAutofit/>
          </a:bodyPr>
          <a:lstStyle>
            <a:lvl1pPr marL="457200" indent="-457200" algn="l" defTabSz="457200" rtl="0" eaLnBrk="1" latinLnBrk="0" hangingPunct="1">
              <a:lnSpc>
                <a:spcPct val="80000"/>
              </a:lnSpc>
              <a:spcBef>
                <a:spcPts val="0"/>
              </a:spcBef>
              <a:spcAft>
                <a:spcPts val="1200"/>
              </a:spcAft>
              <a:buClr>
                <a:schemeClr val="accent3">
                  <a:lumMod val="50000"/>
                </a:schemeClr>
              </a:buClr>
              <a:buFont typeface="Arial"/>
              <a:buChar char="•"/>
              <a:defRPr sz="3200" b="0" i="0" kern="1200">
                <a:solidFill>
                  <a:schemeClr val="tx1"/>
                </a:solidFill>
                <a:latin typeface="Arial"/>
                <a:ea typeface="+mn-ea"/>
                <a:cs typeface="Arial"/>
              </a:defRPr>
            </a:lvl1pPr>
            <a:lvl2pPr marL="914400" indent="-457200" algn="l" defTabSz="457200" rtl="0" eaLnBrk="1" latinLnBrk="0" hangingPunct="1">
              <a:lnSpc>
                <a:spcPct val="80000"/>
              </a:lnSpc>
              <a:spcBef>
                <a:spcPts val="0"/>
              </a:spcBef>
              <a:spcAft>
                <a:spcPts val="1200"/>
              </a:spcAft>
              <a:buClr>
                <a:schemeClr val="accent3">
                  <a:lumMod val="50000"/>
                </a:schemeClr>
              </a:buClr>
              <a:buFont typeface="Arial"/>
              <a:buChar char="•"/>
              <a:defRPr sz="2800" b="0" i="0" kern="1200">
                <a:solidFill>
                  <a:schemeClr val="tx1"/>
                </a:solidFill>
                <a:latin typeface="Arial"/>
                <a:ea typeface="+mn-ea"/>
                <a:cs typeface="Arial"/>
              </a:defRPr>
            </a:lvl2pPr>
            <a:lvl3pPr marL="1257300" indent="-342900" algn="l" defTabSz="457200" rtl="0" eaLnBrk="1" latinLnBrk="0" hangingPunct="1">
              <a:lnSpc>
                <a:spcPct val="80000"/>
              </a:lnSpc>
              <a:spcBef>
                <a:spcPts val="0"/>
              </a:spcBef>
              <a:spcAft>
                <a:spcPts val="1200"/>
              </a:spcAft>
              <a:buClr>
                <a:schemeClr val="accent3">
                  <a:lumMod val="50000"/>
                </a:schemeClr>
              </a:buClr>
              <a:buFont typeface="Arial"/>
              <a:buChar char="•"/>
              <a:defRPr sz="2400" b="0" i="0" kern="1200">
                <a:solidFill>
                  <a:schemeClr val="tx1"/>
                </a:solidFill>
                <a:latin typeface="Arial"/>
                <a:ea typeface="+mn-ea"/>
                <a:cs typeface="Arial"/>
              </a:defRPr>
            </a:lvl3pPr>
            <a:lvl4pPr marL="1714500" indent="-342900" algn="l" defTabSz="457200" rtl="0" eaLnBrk="1" latinLnBrk="0" hangingPunct="1">
              <a:lnSpc>
                <a:spcPct val="80000"/>
              </a:lnSpc>
              <a:spcBef>
                <a:spcPts val="0"/>
              </a:spcBef>
              <a:spcAft>
                <a:spcPts val="1200"/>
              </a:spcAft>
              <a:buClr>
                <a:schemeClr val="accent3">
                  <a:lumMod val="50000"/>
                </a:schemeClr>
              </a:buClr>
              <a:buFont typeface="Arial"/>
              <a:buChar char="•"/>
              <a:defRPr sz="2000" b="0" i="0" kern="1200">
                <a:solidFill>
                  <a:schemeClr val="tx1"/>
                </a:solidFill>
                <a:latin typeface="Arial"/>
                <a:ea typeface="+mn-ea"/>
                <a:cs typeface="Arial"/>
              </a:defRPr>
            </a:lvl4pPr>
            <a:lvl5pPr marL="2171700" indent="-342900" algn="l" defTabSz="457200" rtl="0" eaLnBrk="1" latinLnBrk="0" hangingPunct="1">
              <a:lnSpc>
                <a:spcPct val="80000"/>
              </a:lnSpc>
              <a:spcBef>
                <a:spcPts val="0"/>
              </a:spcBef>
              <a:spcAft>
                <a:spcPts val="1200"/>
              </a:spcAft>
              <a:buClr>
                <a:schemeClr val="accent3">
                  <a:lumMod val="50000"/>
                </a:schemeClr>
              </a:buClr>
              <a:buFont typeface="Arial"/>
              <a:buChar char="•"/>
              <a:defRPr sz="2000" b="0" i="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spcBef>
                <a:spcPts val="640"/>
              </a:spcBef>
              <a:buClr>
                <a:srgbClr val="4F6128"/>
              </a:buClr>
              <a:buSzPct val="100000"/>
              <a:buNone/>
            </a:pPr>
            <a:r>
              <a:rPr lang="en-US" sz="1000" dirty="0" smtClean="0"/>
              <a:t>(</a:t>
            </a:r>
            <a:r>
              <a:rPr lang="en-US" sz="1000" dirty="0"/>
              <a:t>Alguire PC, DeWitt DE, Pinsky LE et al</a:t>
            </a:r>
            <a:r>
              <a:rPr lang="en-US" sz="1000" dirty="0" smtClean="0"/>
              <a:t>, 2008)</a:t>
            </a:r>
            <a:endParaRPr lang="en-US" sz="1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2">
                                            <p:txEl>
                                              <p:pRg st="0" end="0"/>
                                            </p:txEl>
                                          </p:spTgt>
                                        </p:tgtEl>
                                        <p:attrNameLst>
                                          <p:attrName>style.visibility</p:attrName>
                                        </p:attrNameLst>
                                      </p:cBhvr>
                                      <p:to>
                                        <p:strVal val="visible"/>
                                      </p:to>
                                    </p:set>
                                    <p:animEffect transition="in" filter="fade">
                                      <p:cBhvr>
                                        <p:cTn id="7" dur="500"/>
                                        <p:tgtEl>
                                          <p:spTgt spid="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2">
                                            <p:txEl>
                                              <p:pRg st="1" end="1"/>
                                            </p:txEl>
                                          </p:spTgt>
                                        </p:tgtEl>
                                        <p:attrNameLst>
                                          <p:attrName>style.visibility</p:attrName>
                                        </p:attrNameLst>
                                      </p:cBhvr>
                                      <p:to>
                                        <p:strVal val="visible"/>
                                      </p:to>
                                    </p:set>
                                    <p:animEffect transition="in" filter="fade">
                                      <p:cBhvr>
                                        <p:cTn id="12" dur="500"/>
                                        <p:tgtEl>
                                          <p:spTgt spid="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1">
                                            <p:txEl>
                                              <p:pRg st="0" end="0"/>
                                            </p:txEl>
                                          </p:spTgt>
                                        </p:tgtEl>
                                        <p:attrNameLst>
                                          <p:attrName>style.visibility</p:attrName>
                                        </p:attrNameLst>
                                      </p:cBhvr>
                                      <p:to>
                                        <p:strVal val="visible"/>
                                      </p:to>
                                    </p:set>
                                    <p:animEffect transition="in" filter="fade">
                                      <p:cBhvr>
                                        <p:cTn id="17" dur="500"/>
                                        <p:tgtEl>
                                          <p:spTgt spid="9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1">
                                            <p:txEl>
                                              <p:pRg st="1" end="1"/>
                                            </p:txEl>
                                          </p:spTgt>
                                        </p:tgtEl>
                                        <p:attrNameLst>
                                          <p:attrName>style.visibility</p:attrName>
                                        </p:attrNameLst>
                                      </p:cBhvr>
                                      <p:to>
                                        <p:strVal val="visible"/>
                                      </p:to>
                                    </p:set>
                                    <p:animEffect transition="in" filter="fade">
                                      <p:cBhvr>
                                        <p:cTn id="22" dur="500"/>
                                        <p:tgtEl>
                                          <p:spTgt spid="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ctr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4F6128"/>
              </a:buClr>
              <a:buSzPct val="25000"/>
              <a:buFont typeface="Arial"/>
              <a:buNone/>
            </a:pPr>
            <a:r>
              <a:rPr lang="en-US" sz="3600" b="1" i="0" u="none" strike="noStrike" cap="none" dirty="0">
                <a:solidFill>
                  <a:srgbClr val="4F6128"/>
                </a:solidFill>
                <a:latin typeface="Arial"/>
                <a:ea typeface="Arial"/>
                <a:cs typeface="Arial"/>
                <a:sym typeface="Arial"/>
              </a:rPr>
              <a:t>SCENARIOS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ctr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4F6128"/>
              </a:buClr>
              <a:buSzPct val="25000"/>
              <a:buFont typeface="Arial"/>
              <a:buNone/>
            </a:pPr>
            <a:r>
              <a:rPr lang="en-US" sz="3600" b="1" i="0" u="none" strike="noStrike" cap="none">
                <a:solidFill>
                  <a:srgbClr val="4F6128"/>
                </a:solidFill>
                <a:latin typeface="Arial"/>
                <a:ea typeface="Arial"/>
                <a:cs typeface="Arial"/>
                <a:sym typeface="Arial"/>
              </a:rPr>
              <a:t>Ready…Set…Teach!</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4F6128"/>
              </a:buClr>
              <a:buSzPct val="25000"/>
              <a:buFont typeface="Arial"/>
              <a:buNone/>
            </a:pPr>
            <a:r>
              <a:rPr lang="en-US" sz="3600" b="1" i="0" u="none" strike="noStrike" cap="none">
                <a:solidFill>
                  <a:srgbClr val="4F6128"/>
                </a:solidFill>
                <a:latin typeface="Arial"/>
                <a:ea typeface="Arial"/>
                <a:cs typeface="Arial"/>
                <a:sym typeface="Arial"/>
              </a:rPr>
              <a:t>General Teaching Tips</a:t>
            </a:r>
          </a:p>
        </p:txBody>
      </p:sp>
      <p:sp>
        <p:nvSpPr>
          <p:cNvPr id="111" name="Shape 111"/>
          <p:cNvSpPr txBox="1">
            <a:spLocks noGrp="1"/>
          </p:cNvSpPr>
          <p:nvPr>
            <p:ph idx="1"/>
          </p:nvPr>
        </p:nvSpPr>
        <p:spPr>
          <a:prstGeom prst="rect">
            <a:avLst/>
          </a:prstGeom>
          <a:noFill/>
          <a:ln>
            <a:noFill/>
          </a:ln>
        </p:spPr>
        <p:txBody>
          <a:bodyPr lIns="91425" tIns="45700" rIns="91425" bIns="45700" anchor="t" anchorCtr="0">
            <a:noAutofit/>
          </a:bodyPr>
          <a:lstStyle/>
          <a:p>
            <a:pPr marL="457200" marR="0" lvl="0" indent="-457200" algn="l" rtl="0">
              <a:buClr>
                <a:srgbClr val="4F6128"/>
              </a:buClr>
              <a:buSzPct val="100000"/>
              <a:buFont typeface="Arial"/>
              <a:buChar char="•"/>
            </a:pPr>
            <a:r>
              <a:rPr lang="en-US" sz="2800" b="0" i="0" u="none" strike="noStrike" cap="none" dirty="0">
                <a:solidFill>
                  <a:schemeClr val="dk1"/>
                </a:solidFill>
                <a:latin typeface="Arial"/>
                <a:ea typeface="Arial"/>
                <a:cs typeface="Arial"/>
                <a:sym typeface="Arial"/>
              </a:rPr>
              <a:t>Limit teaching points</a:t>
            </a:r>
          </a:p>
          <a:p>
            <a:pPr marL="457200" marR="0" lvl="0" indent="-457200" algn="l" rtl="0">
              <a:buClr>
                <a:srgbClr val="4F6128"/>
              </a:buClr>
              <a:buSzPct val="100000"/>
              <a:buFont typeface="Arial"/>
              <a:buChar char="•"/>
            </a:pPr>
            <a:r>
              <a:rPr lang="en-US" sz="2800" b="0" i="0" u="none" strike="noStrike" cap="none" dirty="0">
                <a:solidFill>
                  <a:schemeClr val="dk1"/>
                </a:solidFill>
                <a:latin typeface="Arial"/>
                <a:ea typeface="Arial"/>
                <a:cs typeface="Arial"/>
                <a:sym typeface="Arial"/>
              </a:rPr>
              <a:t>Teach principles and general rules</a:t>
            </a:r>
          </a:p>
        </p:txBody>
      </p:sp>
      <p:sp>
        <p:nvSpPr>
          <p:cNvPr id="112" name="Shape 112"/>
          <p:cNvSpPr txBox="1">
            <a:spLocks noGrp="1"/>
          </p:cNvSpPr>
          <p:nvPr>
            <p:ph idx="11"/>
          </p:nvPr>
        </p:nvSpPr>
        <p:spPr>
          <a:prstGeom prst="rect">
            <a:avLst/>
          </a:prstGeom>
          <a:noFill/>
          <a:ln>
            <a:noFill/>
          </a:ln>
        </p:spPr>
        <p:txBody>
          <a:bodyPr lIns="91425" tIns="45700" rIns="91425" bIns="45700" anchor="t" anchorCtr="0">
            <a:noAutofit/>
          </a:bodyPr>
          <a:lstStyle/>
          <a:p>
            <a:pPr marL="457200" marR="0" lvl="0" indent="-457200" algn="l" rtl="0">
              <a:buClr>
                <a:srgbClr val="4F6128"/>
              </a:buClr>
              <a:buSzPct val="100000"/>
              <a:buFont typeface="Arial"/>
              <a:buChar char="•"/>
            </a:pPr>
            <a:r>
              <a:rPr lang="en-US" sz="2800" b="0" i="0" u="none" strike="noStrike" cap="none" dirty="0">
                <a:solidFill>
                  <a:schemeClr val="dk1"/>
                </a:solidFill>
                <a:latin typeface="Arial"/>
                <a:ea typeface="Arial"/>
                <a:cs typeface="Arial"/>
                <a:sym typeface="Arial"/>
              </a:rPr>
              <a:t>Allow enough wait time</a:t>
            </a:r>
          </a:p>
          <a:p>
            <a:pPr marL="457200" marR="0" lvl="0" indent="-457200" algn="l" rtl="0">
              <a:buClr>
                <a:srgbClr val="4F6128"/>
              </a:buClr>
              <a:buSzPct val="100000"/>
              <a:buFont typeface="Arial"/>
              <a:buChar char="•"/>
            </a:pPr>
            <a:r>
              <a:rPr lang="en-US" sz="2800" b="0" i="0" u="none" strike="noStrike" cap="none" dirty="0">
                <a:solidFill>
                  <a:schemeClr val="dk1"/>
                </a:solidFill>
                <a:latin typeface="Arial"/>
                <a:ea typeface="Arial"/>
                <a:cs typeface="Arial"/>
                <a:sym typeface="Arial"/>
              </a:rPr>
              <a:t>Non threatening questioning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1">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 grpId="0" build="p"/>
      <p:bldP spid="11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4F6128"/>
              </a:buClr>
              <a:buSzPct val="25000"/>
              <a:buFont typeface="Arial"/>
              <a:buNone/>
            </a:pPr>
            <a:r>
              <a:rPr lang="en-US" sz="3600" b="1" i="0" u="none" strike="noStrike" cap="none" dirty="0">
                <a:solidFill>
                  <a:srgbClr val="4F6128"/>
                </a:solidFill>
                <a:latin typeface="Arial"/>
                <a:ea typeface="Arial"/>
                <a:cs typeface="Arial"/>
                <a:sym typeface="Arial"/>
              </a:rPr>
              <a:t>Name That General Rule!</a:t>
            </a:r>
          </a:p>
        </p:txBody>
      </p:sp>
      <p:sp>
        <p:nvSpPr>
          <p:cNvPr id="119" name="Shape 119"/>
          <p:cNvSpPr txBox="1">
            <a:spLocks noGrp="1"/>
          </p:cNvSpPr>
          <p:nvPr>
            <p:ph idx="1"/>
          </p:nvPr>
        </p:nvSpPr>
        <p:spPr>
          <a:xfrm>
            <a:off x="228600" y="1487186"/>
            <a:ext cx="8686800" cy="4327987"/>
          </a:xfrm>
          <a:prstGeom prst="rect">
            <a:avLst/>
          </a:prstGeom>
          <a:noFill/>
          <a:ln>
            <a:noFill/>
          </a:ln>
        </p:spPr>
        <p:txBody>
          <a:bodyPr lIns="91425" tIns="45700" rIns="91425" bIns="45700" anchor="t" anchorCtr="0">
            <a:noAutofit/>
          </a:bodyPr>
          <a:lstStyle/>
          <a:p>
            <a:pPr marL="457200" lvl="2" indent="-457200">
              <a:buClr>
                <a:srgbClr val="4F6128"/>
              </a:buClr>
              <a:buSzPct val="100909"/>
            </a:pPr>
            <a:r>
              <a:rPr lang="en-US" sz="2800" dirty="0">
                <a:solidFill>
                  <a:schemeClr val="dk1"/>
                </a:solidFill>
                <a:ea typeface="Arial"/>
                <a:sym typeface="Arial"/>
              </a:rPr>
              <a:t>62 </a:t>
            </a:r>
            <a:r>
              <a:rPr lang="en-US" sz="2800" dirty="0" err="1">
                <a:solidFill>
                  <a:schemeClr val="dk1"/>
                </a:solidFill>
                <a:ea typeface="Arial"/>
                <a:sym typeface="Arial"/>
              </a:rPr>
              <a:t>yo</a:t>
            </a:r>
            <a:r>
              <a:rPr lang="en-US" sz="2800" dirty="0">
                <a:solidFill>
                  <a:schemeClr val="dk1"/>
                </a:solidFill>
                <a:ea typeface="Arial"/>
                <a:sym typeface="Arial"/>
              </a:rPr>
              <a:t> alcoholic with fever and shortness of breath.  </a:t>
            </a:r>
            <a:r>
              <a:rPr lang="en-US" sz="2800" dirty="0" smtClean="0">
                <a:solidFill>
                  <a:schemeClr val="dk1"/>
                </a:solidFill>
                <a:ea typeface="Arial"/>
                <a:sym typeface="Arial"/>
              </a:rPr>
              <a:t>Chest x-ray with </a:t>
            </a:r>
            <a:r>
              <a:rPr lang="en-US" sz="2800" dirty="0">
                <a:solidFill>
                  <a:schemeClr val="dk1"/>
                </a:solidFill>
                <a:ea typeface="Arial"/>
                <a:sym typeface="Arial"/>
              </a:rPr>
              <a:t>new right sided infiltrate.</a:t>
            </a:r>
          </a:p>
          <a:p>
            <a:pPr marL="457200" lvl="2" indent="-457200">
              <a:buClr>
                <a:srgbClr val="4F6128"/>
              </a:buClr>
              <a:buSzPct val="100909"/>
            </a:pPr>
            <a:r>
              <a:rPr lang="en-US" sz="2800" dirty="0">
                <a:solidFill>
                  <a:schemeClr val="dk1"/>
                </a:solidFill>
                <a:ea typeface="Arial"/>
                <a:sym typeface="Arial"/>
              </a:rPr>
              <a:t>48 </a:t>
            </a:r>
            <a:r>
              <a:rPr lang="en-US" sz="2800" dirty="0" err="1">
                <a:solidFill>
                  <a:schemeClr val="dk1"/>
                </a:solidFill>
                <a:ea typeface="Arial"/>
                <a:sym typeface="Arial"/>
              </a:rPr>
              <a:t>yo</a:t>
            </a:r>
            <a:r>
              <a:rPr lang="en-US" sz="2800" dirty="0">
                <a:solidFill>
                  <a:schemeClr val="dk1"/>
                </a:solidFill>
                <a:ea typeface="Arial"/>
                <a:sym typeface="Arial"/>
              </a:rPr>
              <a:t> with chest pain in the mid-sternum that is responsive to </a:t>
            </a:r>
            <a:r>
              <a:rPr lang="en-US" sz="2800" dirty="0" smtClean="0">
                <a:solidFill>
                  <a:schemeClr val="dk1"/>
                </a:solidFill>
                <a:ea typeface="Arial"/>
                <a:sym typeface="Arial"/>
              </a:rPr>
              <a:t>nitroglycerin. Initial </a:t>
            </a:r>
            <a:r>
              <a:rPr lang="en-US" sz="2800" dirty="0">
                <a:solidFill>
                  <a:schemeClr val="dk1"/>
                </a:solidFill>
                <a:ea typeface="Arial"/>
                <a:sym typeface="Arial"/>
              </a:rPr>
              <a:t>EKG is unremarkable.</a:t>
            </a:r>
          </a:p>
          <a:p>
            <a:pPr marL="457200" lvl="2" indent="-457200">
              <a:buClr>
                <a:srgbClr val="4F6128"/>
              </a:buClr>
              <a:buSzPct val="100909"/>
            </a:pPr>
            <a:r>
              <a:rPr lang="en-US" sz="2800" dirty="0">
                <a:solidFill>
                  <a:schemeClr val="dk1"/>
                </a:solidFill>
                <a:ea typeface="Arial"/>
                <a:sym typeface="Arial"/>
              </a:rPr>
              <a:t>83 year old with altered mental status for the last 24 hrs. The patient resides in a nursing home and was coherent and walking one week ago.</a:t>
            </a:r>
          </a:p>
          <a:p>
            <a:pPr marL="457200" lvl="2" indent="-457200">
              <a:buClr>
                <a:srgbClr val="4F6128"/>
              </a:buClr>
              <a:buSzPct val="100909"/>
            </a:pPr>
            <a:r>
              <a:rPr lang="en-US" sz="2800" dirty="0">
                <a:solidFill>
                  <a:schemeClr val="dk1"/>
                </a:solidFill>
                <a:ea typeface="Arial"/>
                <a:sym typeface="Arial"/>
              </a:rPr>
              <a:t>An obese 18 year old with low back pain of 2 weeks duration.  No red flag symptoms such as numbness, weakness, or incontinence are present</a:t>
            </a:r>
            <a:r>
              <a:rPr lang="en-US" sz="2800" dirty="0" smtClean="0">
                <a:solidFill>
                  <a:schemeClr val="dk1"/>
                </a:solidFill>
                <a:ea typeface="Arial"/>
                <a:sym typeface="Arial"/>
              </a:rPr>
              <a:t>.</a:t>
            </a:r>
            <a:endParaRPr lang="en-US" sz="2800" dirty="0">
              <a:solidFill>
                <a:schemeClr val="dk1"/>
              </a:solidFill>
              <a:ea typeface="Arial"/>
              <a:sym typeface="Arial"/>
            </a:endParaRPr>
          </a:p>
        </p:txBody>
      </p:sp>
      <p:sp>
        <p:nvSpPr>
          <p:cNvPr id="118" name="Shape 118"/>
          <p:cNvSpPr txBox="1">
            <a:spLocks noGrp="1"/>
          </p:cNvSpPr>
          <p:nvPr>
            <p:ph type="body" sz="quarter" idx="10"/>
          </p:nvPr>
        </p:nvSpPr>
        <p:spPr>
          <a:prstGeom prst="rect">
            <a:avLst/>
          </a:prstGeom>
          <a:noFill/>
          <a:ln>
            <a:noFill/>
          </a:ln>
        </p:spPr>
        <p:txBody>
          <a:bodyPr lIns="91425" tIns="45700" rIns="91425" bIns="45700" anchor="b" anchorCtr="0">
            <a:noAutofit/>
          </a:bodyPr>
          <a:lstStyle/>
          <a:p>
            <a:pPr marL="457200" lvl="0" indent="-457200">
              <a:spcBef>
                <a:spcPts val="592"/>
              </a:spcBef>
              <a:buClr>
                <a:srgbClr val="4F6128"/>
              </a:buClr>
              <a:buSzPct val="98666"/>
            </a:pPr>
            <a:r>
              <a:rPr lang="en-US" b="0" i="0" u="none" strike="noStrike" cap="none" dirty="0" smtClean="0">
                <a:solidFill>
                  <a:schemeClr val="dk1"/>
                </a:solidFill>
                <a:latin typeface="Arial"/>
                <a:ea typeface="Arial"/>
                <a:cs typeface="Arial"/>
                <a:sym typeface="Arial"/>
              </a:rPr>
              <a:t>(</a:t>
            </a:r>
            <a:r>
              <a:rPr lang="en-US" dirty="0"/>
              <a:t>McGee and </a:t>
            </a:r>
            <a:r>
              <a:rPr lang="en-US" dirty="0" smtClean="0"/>
              <a:t>Irby, 1997)</a:t>
            </a:r>
            <a:endParaRPr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ctr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4F6128"/>
              </a:buClr>
              <a:buSzPct val="25000"/>
              <a:buFont typeface="Arial"/>
              <a:buNone/>
            </a:pPr>
            <a:r>
              <a:rPr lang="en-US" sz="3600" b="1" i="0" u="none" strike="noStrike" cap="none">
                <a:solidFill>
                  <a:srgbClr val="4F6128"/>
                </a:solidFill>
                <a:latin typeface="Arial"/>
                <a:ea typeface="Arial"/>
                <a:cs typeface="Arial"/>
                <a:sym typeface="Arial"/>
              </a:rPr>
              <a:t>TEACHING TECHNIQUES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4F6128"/>
              </a:buClr>
              <a:buSzPct val="25000"/>
              <a:buFont typeface="Arial"/>
              <a:buNone/>
            </a:pPr>
            <a:r>
              <a:rPr lang="en-US" sz="3600" b="1" i="0" u="none" strike="noStrike" cap="none">
                <a:solidFill>
                  <a:srgbClr val="4F6128"/>
                </a:solidFill>
                <a:latin typeface="Arial"/>
                <a:ea typeface="Arial"/>
                <a:cs typeface="Arial"/>
                <a:sym typeface="Arial"/>
              </a:rPr>
              <a:t>Priming</a:t>
            </a:r>
          </a:p>
        </p:txBody>
      </p:sp>
      <p:sp>
        <p:nvSpPr>
          <p:cNvPr id="131" name="Shape 131"/>
          <p:cNvSpPr txBox="1">
            <a:spLocks noGrp="1"/>
          </p:cNvSpPr>
          <p:nvPr>
            <p:ph idx="1"/>
          </p:nvPr>
        </p:nvSpPr>
        <p:spPr>
          <a:prstGeom prst="rect">
            <a:avLst/>
          </a:prstGeom>
          <a:noFill/>
          <a:ln>
            <a:noFill/>
          </a:ln>
        </p:spPr>
        <p:txBody>
          <a:bodyPr lIns="91425" tIns="45700" rIns="91425" bIns="45700" anchor="t" anchorCtr="0">
            <a:noAutofit/>
          </a:bodyPr>
          <a:lstStyle/>
          <a:p>
            <a:pPr marL="457200" marR="0" lvl="0" indent="-457200" algn="l" rtl="0">
              <a:spcBef>
                <a:spcPts val="0"/>
              </a:spcBef>
              <a:buClr>
                <a:srgbClr val="4F6128"/>
              </a:buClr>
              <a:buSzPct val="100000"/>
              <a:buFont typeface="Arial"/>
              <a:buChar char="•"/>
            </a:pPr>
            <a:r>
              <a:rPr lang="en-US" sz="3200" b="0" i="0" u="none" strike="noStrike" cap="none" dirty="0">
                <a:solidFill>
                  <a:schemeClr val="dk1"/>
                </a:solidFill>
                <a:latin typeface="Arial"/>
                <a:ea typeface="Arial"/>
                <a:cs typeface="Arial"/>
                <a:sym typeface="Arial"/>
              </a:rPr>
              <a:t>Priming is a way to help the learner focus/organize the patient visit by giving the most critical information.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1">
                                            <p:txEl>
                                              <p:pRg st="0" end="0"/>
                                            </p:txEl>
                                          </p:spTgt>
                                        </p:tgtEl>
                                        <p:attrNameLst>
                                          <p:attrName>style.visibility</p:attrName>
                                        </p:attrNameLst>
                                      </p:cBhvr>
                                      <p:to>
                                        <p:strVal val="visible"/>
                                      </p:to>
                                    </p:set>
                                    <p:animEffect transition="in" filter="fade">
                                      <p:cBhvr>
                                        <p:cTn id="7" dur="500"/>
                                        <p:tgtEl>
                                          <p:spTgt spid="1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4F6128"/>
              </a:buClr>
              <a:buSzPct val="25000"/>
              <a:buFont typeface="Arial"/>
              <a:buNone/>
            </a:pPr>
            <a:r>
              <a:rPr lang="en-US" sz="3600" b="1" i="0" u="none" strike="noStrike" cap="none">
                <a:solidFill>
                  <a:srgbClr val="4F6128"/>
                </a:solidFill>
                <a:latin typeface="Arial"/>
                <a:ea typeface="Arial"/>
                <a:cs typeface="Arial"/>
                <a:sym typeface="Arial"/>
              </a:rPr>
              <a:t>Priming Examples</a:t>
            </a:r>
          </a:p>
        </p:txBody>
      </p:sp>
      <p:sp>
        <p:nvSpPr>
          <p:cNvPr id="138" name="Shape 138"/>
          <p:cNvSpPr txBox="1">
            <a:spLocks noGrp="1"/>
          </p:cNvSpPr>
          <p:nvPr>
            <p:ph idx="1"/>
          </p:nvPr>
        </p:nvSpPr>
        <p:spPr>
          <a:prstGeom prst="rect">
            <a:avLst/>
          </a:prstGeom>
          <a:noFill/>
          <a:ln>
            <a:noFill/>
          </a:ln>
        </p:spPr>
        <p:txBody>
          <a:bodyPr lIns="91425" tIns="45700" rIns="91425" bIns="45700" anchor="t" anchorCtr="0">
            <a:noAutofit/>
          </a:bodyPr>
          <a:lstStyle/>
          <a:p>
            <a:pPr marL="457200" marR="0" lvl="0" indent="-457200" algn="l" rtl="0">
              <a:lnSpc>
                <a:spcPct val="80000"/>
              </a:lnSpc>
              <a:spcBef>
                <a:spcPts val="0"/>
              </a:spcBef>
              <a:spcAft>
                <a:spcPts val="0"/>
              </a:spcAft>
              <a:buClr>
                <a:srgbClr val="4F6128"/>
              </a:buClr>
              <a:buSzPct val="101818"/>
              <a:buFont typeface="Arial"/>
              <a:buChar char="•"/>
            </a:pPr>
            <a:r>
              <a:rPr lang="en-US" sz="2400" b="0" i="0" u="none" strike="noStrike" cap="none" dirty="0">
                <a:solidFill>
                  <a:schemeClr val="dk1"/>
                </a:solidFill>
                <a:latin typeface="Arial"/>
                <a:ea typeface="Arial"/>
                <a:cs typeface="Arial"/>
                <a:sym typeface="Arial"/>
              </a:rPr>
              <a:t>Mr. X is a 50 </a:t>
            </a:r>
            <a:r>
              <a:rPr lang="en-US" sz="2400" b="0" i="0" u="none" strike="noStrike" cap="none" dirty="0" err="1">
                <a:solidFill>
                  <a:schemeClr val="dk1"/>
                </a:solidFill>
                <a:latin typeface="Arial"/>
                <a:ea typeface="Arial"/>
                <a:cs typeface="Arial"/>
                <a:sym typeface="Arial"/>
              </a:rPr>
              <a:t>yo</a:t>
            </a:r>
            <a:r>
              <a:rPr lang="en-US" sz="2400" b="0" i="0" u="none" strike="noStrike" cap="none" dirty="0">
                <a:solidFill>
                  <a:schemeClr val="dk1"/>
                </a:solidFill>
                <a:latin typeface="Arial"/>
                <a:ea typeface="Arial"/>
                <a:cs typeface="Arial"/>
                <a:sym typeface="Arial"/>
              </a:rPr>
              <a:t> here for his yearly exam.  </a:t>
            </a:r>
          </a:p>
          <a:p>
            <a:pPr lvl="1" indent="-457200">
              <a:lnSpc>
                <a:spcPct val="80000"/>
              </a:lnSpc>
              <a:spcBef>
                <a:spcPts val="0"/>
              </a:spcBef>
              <a:buSzPct val="101818"/>
            </a:pPr>
            <a:r>
              <a:rPr lang="en-US" sz="2000" b="0" i="1" u="none" strike="noStrike" cap="none" dirty="0">
                <a:solidFill>
                  <a:schemeClr val="dk1"/>
                </a:solidFill>
                <a:latin typeface="Arial"/>
                <a:ea typeface="Arial"/>
                <a:cs typeface="Arial"/>
                <a:sym typeface="Arial"/>
              </a:rPr>
              <a:t>What are the important screening issues that need to be covered?</a:t>
            </a:r>
          </a:p>
          <a:p>
            <a:pPr marL="457200" marR="0" lvl="0" indent="-457200" algn="l" rtl="0">
              <a:lnSpc>
                <a:spcPct val="80000"/>
              </a:lnSpc>
              <a:spcBef>
                <a:spcPts val="448"/>
              </a:spcBef>
              <a:spcAft>
                <a:spcPts val="0"/>
              </a:spcAft>
              <a:buClr>
                <a:srgbClr val="4F6128"/>
              </a:buClr>
              <a:buSzPct val="101818"/>
              <a:buFont typeface="Arial"/>
              <a:buChar char="•"/>
            </a:pPr>
            <a:r>
              <a:rPr lang="en-US" sz="2400" b="0" i="0" u="none" strike="noStrike" cap="none" dirty="0">
                <a:solidFill>
                  <a:schemeClr val="dk1"/>
                </a:solidFill>
                <a:latin typeface="Arial"/>
                <a:ea typeface="Arial"/>
                <a:cs typeface="Arial"/>
                <a:sym typeface="Arial"/>
              </a:rPr>
              <a:t>Patient J is an 11 </a:t>
            </a:r>
            <a:r>
              <a:rPr lang="en-US" sz="2400" b="0" i="0" u="none" strike="noStrike" cap="none" dirty="0" err="1">
                <a:solidFill>
                  <a:schemeClr val="dk1"/>
                </a:solidFill>
                <a:latin typeface="Arial"/>
                <a:ea typeface="Arial"/>
                <a:cs typeface="Arial"/>
                <a:sym typeface="Arial"/>
              </a:rPr>
              <a:t>yo</a:t>
            </a:r>
            <a:r>
              <a:rPr lang="en-US" sz="2400" b="0" i="0" u="none" strike="noStrike" cap="none" dirty="0">
                <a:solidFill>
                  <a:schemeClr val="dk1"/>
                </a:solidFill>
                <a:latin typeface="Arial"/>
                <a:ea typeface="Arial"/>
                <a:cs typeface="Arial"/>
                <a:sym typeface="Arial"/>
              </a:rPr>
              <a:t> here with wheezing.  </a:t>
            </a:r>
          </a:p>
          <a:p>
            <a:pPr lvl="1" indent="-457200">
              <a:lnSpc>
                <a:spcPct val="80000"/>
              </a:lnSpc>
              <a:spcBef>
                <a:spcPts val="448"/>
              </a:spcBef>
              <a:buSzPct val="101818"/>
            </a:pPr>
            <a:r>
              <a:rPr lang="en-US" sz="2000" b="0" i="1" u="none" strike="noStrike" cap="none" dirty="0">
                <a:solidFill>
                  <a:schemeClr val="dk1"/>
                </a:solidFill>
                <a:latin typeface="Arial"/>
                <a:ea typeface="Arial"/>
                <a:cs typeface="Arial"/>
                <a:sym typeface="Arial"/>
              </a:rPr>
              <a:t>What are the important components of the physical examination that need to occur?</a:t>
            </a:r>
          </a:p>
          <a:p>
            <a:pPr marL="457200" marR="0" lvl="0" indent="-457200" algn="l" rtl="0">
              <a:lnSpc>
                <a:spcPct val="80000"/>
              </a:lnSpc>
              <a:spcBef>
                <a:spcPts val="448"/>
              </a:spcBef>
              <a:spcAft>
                <a:spcPts val="0"/>
              </a:spcAft>
              <a:buClr>
                <a:srgbClr val="4F6128"/>
              </a:buClr>
              <a:buSzPct val="101818"/>
              <a:buFont typeface="Arial"/>
              <a:buChar char="•"/>
            </a:pPr>
            <a:r>
              <a:rPr lang="en-US" sz="2400" b="0" i="0" u="none" strike="noStrike" cap="none" dirty="0">
                <a:solidFill>
                  <a:schemeClr val="dk1"/>
                </a:solidFill>
                <a:latin typeface="Arial"/>
                <a:ea typeface="Arial"/>
                <a:cs typeface="Arial"/>
                <a:sym typeface="Arial"/>
              </a:rPr>
              <a:t>Mrs. S is here with diabetes and experiencing episodes of dizziness.  </a:t>
            </a:r>
          </a:p>
          <a:p>
            <a:pPr lvl="1" indent="-457200">
              <a:lnSpc>
                <a:spcPct val="80000"/>
              </a:lnSpc>
              <a:spcBef>
                <a:spcPts val="448"/>
              </a:spcBef>
              <a:buSzPct val="101818"/>
            </a:pPr>
            <a:r>
              <a:rPr lang="en-US" sz="2000" b="0" i="1" u="none" strike="noStrike" cap="none" dirty="0">
                <a:solidFill>
                  <a:schemeClr val="dk1"/>
                </a:solidFill>
                <a:latin typeface="Arial"/>
                <a:ea typeface="Arial"/>
                <a:cs typeface="Arial"/>
                <a:sym typeface="Arial"/>
              </a:rPr>
              <a:t>What differential diagnosis might you consider?  What inquiries might you make about her medications?</a:t>
            </a:r>
          </a:p>
          <a:p>
            <a:pPr marL="457200" marR="0" lvl="0" indent="-457200" algn="l" rtl="0">
              <a:lnSpc>
                <a:spcPct val="80000"/>
              </a:lnSpc>
              <a:spcBef>
                <a:spcPts val="448"/>
              </a:spcBef>
              <a:spcAft>
                <a:spcPts val="0"/>
              </a:spcAft>
              <a:buClr>
                <a:srgbClr val="4F6128"/>
              </a:buClr>
              <a:buSzPct val="101818"/>
              <a:buFont typeface="Arial"/>
              <a:buChar char="•"/>
            </a:pPr>
            <a:r>
              <a:rPr lang="en-US" sz="2400" b="0" i="0" u="none" strike="noStrike" cap="none" dirty="0">
                <a:solidFill>
                  <a:schemeClr val="dk1"/>
                </a:solidFill>
                <a:latin typeface="Arial"/>
                <a:ea typeface="Arial"/>
                <a:cs typeface="Arial"/>
                <a:sym typeface="Arial"/>
              </a:rPr>
              <a:t>Ms. R is here with recurrent UTI.  </a:t>
            </a:r>
          </a:p>
          <a:p>
            <a:pPr lvl="1" indent="-457200">
              <a:lnSpc>
                <a:spcPct val="80000"/>
              </a:lnSpc>
              <a:spcBef>
                <a:spcPts val="448"/>
              </a:spcBef>
              <a:buSzPct val="101818"/>
            </a:pPr>
            <a:r>
              <a:rPr lang="en-US" sz="2000" b="0" i="1" u="none" strike="noStrike" cap="none" dirty="0">
                <a:solidFill>
                  <a:schemeClr val="dk1"/>
                </a:solidFill>
                <a:latin typeface="Arial"/>
                <a:ea typeface="Arial"/>
                <a:cs typeface="Arial"/>
                <a:sym typeface="Arial"/>
              </a:rPr>
              <a:t>What diagnostic testing might you consider?  What additional elements of the history might you probe into further</a:t>
            </a:r>
            <a:r>
              <a:rPr lang="en-US" sz="2000" b="0" i="1" u="none" strike="noStrike" cap="none" dirty="0" smtClean="0">
                <a:solidFill>
                  <a:schemeClr val="dk1"/>
                </a:solidFill>
                <a:latin typeface="Arial"/>
                <a:ea typeface="Arial"/>
                <a:cs typeface="Arial"/>
                <a:sym typeface="Arial"/>
              </a:rPr>
              <a:t>?</a:t>
            </a:r>
            <a:endParaRPr sz="240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8">
                                            <p:txEl>
                                              <p:pRg st="0" end="0"/>
                                            </p:txEl>
                                          </p:spTgt>
                                        </p:tgtEl>
                                        <p:attrNameLst>
                                          <p:attrName>style.visibility</p:attrName>
                                        </p:attrNameLst>
                                      </p:cBhvr>
                                      <p:to>
                                        <p:strVal val="visible"/>
                                      </p:to>
                                    </p:set>
                                    <p:animEffect transition="in" filter="fade">
                                      <p:cBhvr>
                                        <p:cTn id="7" dur="500"/>
                                        <p:tgtEl>
                                          <p:spTgt spid="13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8">
                                            <p:txEl>
                                              <p:pRg st="1" end="1"/>
                                            </p:txEl>
                                          </p:spTgt>
                                        </p:tgtEl>
                                        <p:attrNameLst>
                                          <p:attrName>style.visibility</p:attrName>
                                        </p:attrNameLst>
                                      </p:cBhvr>
                                      <p:to>
                                        <p:strVal val="visible"/>
                                      </p:to>
                                    </p:set>
                                    <p:animEffect transition="in" filter="fade">
                                      <p:cBhvr>
                                        <p:cTn id="12" dur="500"/>
                                        <p:tgtEl>
                                          <p:spTgt spid="13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8">
                                            <p:txEl>
                                              <p:pRg st="2" end="2"/>
                                            </p:txEl>
                                          </p:spTgt>
                                        </p:tgtEl>
                                        <p:attrNameLst>
                                          <p:attrName>style.visibility</p:attrName>
                                        </p:attrNameLst>
                                      </p:cBhvr>
                                      <p:to>
                                        <p:strVal val="visible"/>
                                      </p:to>
                                    </p:set>
                                    <p:animEffect transition="in" filter="fade">
                                      <p:cBhvr>
                                        <p:cTn id="17" dur="500"/>
                                        <p:tgtEl>
                                          <p:spTgt spid="13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8">
                                            <p:txEl>
                                              <p:pRg st="3" end="3"/>
                                            </p:txEl>
                                          </p:spTgt>
                                        </p:tgtEl>
                                        <p:attrNameLst>
                                          <p:attrName>style.visibility</p:attrName>
                                        </p:attrNameLst>
                                      </p:cBhvr>
                                      <p:to>
                                        <p:strVal val="visible"/>
                                      </p:to>
                                    </p:set>
                                    <p:animEffect transition="in" filter="fade">
                                      <p:cBhvr>
                                        <p:cTn id="22" dur="500"/>
                                        <p:tgtEl>
                                          <p:spTgt spid="13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8">
                                            <p:txEl>
                                              <p:pRg st="4" end="4"/>
                                            </p:txEl>
                                          </p:spTgt>
                                        </p:tgtEl>
                                        <p:attrNameLst>
                                          <p:attrName>style.visibility</p:attrName>
                                        </p:attrNameLst>
                                      </p:cBhvr>
                                      <p:to>
                                        <p:strVal val="visible"/>
                                      </p:to>
                                    </p:set>
                                    <p:animEffect transition="in" filter="fade">
                                      <p:cBhvr>
                                        <p:cTn id="27" dur="500"/>
                                        <p:tgtEl>
                                          <p:spTgt spid="13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8">
                                            <p:txEl>
                                              <p:pRg st="5" end="5"/>
                                            </p:txEl>
                                          </p:spTgt>
                                        </p:tgtEl>
                                        <p:attrNameLst>
                                          <p:attrName>style.visibility</p:attrName>
                                        </p:attrNameLst>
                                      </p:cBhvr>
                                      <p:to>
                                        <p:strVal val="visible"/>
                                      </p:to>
                                    </p:set>
                                    <p:animEffect transition="in" filter="fade">
                                      <p:cBhvr>
                                        <p:cTn id="32" dur="500"/>
                                        <p:tgtEl>
                                          <p:spTgt spid="13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38">
                                            <p:txEl>
                                              <p:pRg st="6" end="6"/>
                                            </p:txEl>
                                          </p:spTgt>
                                        </p:tgtEl>
                                        <p:attrNameLst>
                                          <p:attrName>style.visibility</p:attrName>
                                        </p:attrNameLst>
                                      </p:cBhvr>
                                      <p:to>
                                        <p:strVal val="visible"/>
                                      </p:to>
                                    </p:set>
                                    <p:animEffect transition="in" filter="fade">
                                      <p:cBhvr>
                                        <p:cTn id="37" dur="500"/>
                                        <p:tgtEl>
                                          <p:spTgt spid="13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38">
                                            <p:txEl>
                                              <p:pRg st="7" end="7"/>
                                            </p:txEl>
                                          </p:spTgt>
                                        </p:tgtEl>
                                        <p:attrNameLst>
                                          <p:attrName>style.visibility</p:attrName>
                                        </p:attrNameLst>
                                      </p:cBhvr>
                                      <p:to>
                                        <p:strVal val="visible"/>
                                      </p:to>
                                    </p:set>
                                    <p:animEffect transition="in" filter="fade">
                                      <p:cBhvr>
                                        <p:cTn id="42" dur="500"/>
                                        <p:tgtEl>
                                          <p:spTgt spid="13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4F6128"/>
              </a:buClr>
              <a:buSzPct val="25000"/>
              <a:buFont typeface="Arial"/>
              <a:buNone/>
            </a:pPr>
            <a:r>
              <a:rPr lang="en-US" sz="3600" b="1" i="0" u="none" strike="noStrike" cap="none">
                <a:solidFill>
                  <a:srgbClr val="4F6128"/>
                </a:solidFill>
                <a:latin typeface="Arial"/>
                <a:ea typeface="Arial"/>
                <a:cs typeface="Arial"/>
                <a:sym typeface="Arial"/>
              </a:rPr>
              <a:t>Framing</a:t>
            </a:r>
          </a:p>
        </p:txBody>
      </p:sp>
      <p:sp>
        <p:nvSpPr>
          <p:cNvPr id="145" name="Shape 145"/>
          <p:cNvSpPr txBox="1">
            <a:spLocks noGrp="1"/>
          </p:cNvSpPr>
          <p:nvPr>
            <p:ph idx="1"/>
          </p:nvPr>
        </p:nvSpPr>
        <p:spPr>
          <a:prstGeom prst="rect">
            <a:avLst/>
          </a:prstGeom>
          <a:noFill/>
          <a:ln>
            <a:noFill/>
          </a:ln>
        </p:spPr>
        <p:txBody>
          <a:bodyPr lIns="91425" tIns="45700" rIns="91425" bIns="45700" anchor="t" anchorCtr="0">
            <a:noAutofit/>
          </a:bodyPr>
          <a:lstStyle/>
          <a:p>
            <a:pPr marL="457200" marR="0" lvl="0" indent="-457200" algn="l" rtl="0">
              <a:buClr>
                <a:srgbClr val="4F6128"/>
              </a:buClr>
              <a:buSzPct val="100000"/>
              <a:buFont typeface="Arial"/>
              <a:buChar char="•"/>
            </a:pPr>
            <a:r>
              <a:rPr lang="en-US" sz="3200" b="0" i="0" u="none" strike="noStrike" cap="none" dirty="0">
                <a:solidFill>
                  <a:schemeClr val="dk1"/>
                </a:solidFill>
                <a:latin typeface="Arial"/>
                <a:ea typeface="Arial"/>
                <a:cs typeface="Arial"/>
                <a:sym typeface="Arial"/>
              </a:rPr>
              <a:t>The learner is given a specific task to accomplish in a specified amount of time.</a:t>
            </a:r>
          </a:p>
          <a:p>
            <a:pPr marL="457200" marR="0" lvl="0" indent="-457200" algn="l" rtl="0">
              <a:buClr>
                <a:srgbClr val="4F6128"/>
              </a:buClr>
              <a:buSzPct val="100000"/>
              <a:buFont typeface="Arial"/>
              <a:buChar char="•"/>
            </a:pPr>
            <a:r>
              <a:rPr lang="en-US" sz="3200" b="0" i="1" u="none" strike="noStrike" cap="none" dirty="0">
                <a:solidFill>
                  <a:schemeClr val="dk1"/>
                </a:solidFill>
                <a:latin typeface="Arial"/>
                <a:ea typeface="Arial"/>
                <a:cs typeface="Arial"/>
                <a:sym typeface="Arial"/>
              </a:rPr>
              <a:t>Example</a:t>
            </a:r>
            <a:r>
              <a:rPr lang="en-US" sz="3200" b="0" i="0" u="none" strike="noStrike" cap="none" dirty="0">
                <a:solidFill>
                  <a:schemeClr val="dk1"/>
                </a:solidFill>
                <a:latin typeface="Arial"/>
                <a:ea typeface="Arial"/>
                <a:cs typeface="Arial"/>
                <a:sym typeface="Arial"/>
              </a:rPr>
              <a:t>:  For patient J with wheezing, I want you to take a history, perform focused physical exam and report back to me in 15 minutes.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animEffect transition="in" filter="fade">
                                      <p:cBhvr>
                                        <p:cTn id="7" dur="500"/>
                                        <p:tgtEl>
                                          <p:spTgt spid="1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5">
                                            <p:txEl>
                                              <p:pRg st="1" end="1"/>
                                            </p:txEl>
                                          </p:spTgt>
                                        </p:tgtEl>
                                        <p:attrNameLst>
                                          <p:attrName>style.visibility</p:attrName>
                                        </p:attrNameLst>
                                      </p:cBhvr>
                                      <p:to>
                                        <p:strVal val="visible"/>
                                      </p:to>
                                    </p:set>
                                    <p:animEffect transition="in" filter="fade">
                                      <p:cBhvr>
                                        <p:cTn id="12" dur="500"/>
                                        <p:tgtEl>
                                          <p:spTgt spid="14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6"/>
        <p:cNvGrpSpPr/>
        <p:nvPr/>
      </p:nvGrpSpPr>
      <p:grpSpPr>
        <a:xfrm>
          <a:off x="0" y="0"/>
          <a:ext cx="0" cy="0"/>
          <a:chOff x="0" y="0"/>
          <a:chExt cx="0" cy="0"/>
        </a:xfrm>
      </p:grpSpPr>
      <p:sp>
        <p:nvSpPr>
          <p:cNvPr id="37" name="Shape 37"/>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4F6128"/>
              </a:buClr>
              <a:buSzPct val="25000"/>
              <a:buFont typeface="Arial"/>
              <a:buNone/>
            </a:pPr>
            <a:r>
              <a:rPr lang="en-US" sz="3600" b="1" i="0" u="none" strike="noStrike" cap="none" dirty="0">
                <a:solidFill>
                  <a:srgbClr val="4F6128"/>
                </a:solidFill>
                <a:latin typeface="Arial"/>
                <a:ea typeface="Arial"/>
                <a:cs typeface="Arial"/>
                <a:sym typeface="Arial"/>
              </a:rPr>
              <a:t>Learning Objectives</a:t>
            </a:r>
          </a:p>
        </p:txBody>
      </p:sp>
      <p:sp>
        <p:nvSpPr>
          <p:cNvPr id="39" name="Shape 39"/>
          <p:cNvSpPr txBox="1">
            <a:spLocks noGrp="1"/>
          </p:cNvSpPr>
          <p:nvPr>
            <p:ph type="body" idx="1"/>
          </p:nvPr>
        </p:nvSpPr>
        <p:spPr>
          <a:prstGeom prst="rect">
            <a:avLst/>
          </a:prstGeom>
          <a:noFill/>
          <a:ln>
            <a:noFill/>
          </a:ln>
        </p:spPr>
        <p:txBody>
          <a:bodyPr lIns="91425" tIns="45700" rIns="91425" bIns="45700" anchor="t" anchorCtr="0">
            <a:noAutofit/>
          </a:bodyPr>
          <a:lstStyle/>
          <a:p>
            <a:pPr marL="457200" marR="0" lvl="0" indent="-457200" algn="l" rtl="0">
              <a:spcBef>
                <a:spcPts val="0"/>
              </a:spcBef>
              <a:spcAft>
                <a:spcPts val="1800"/>
              </a:spcAft>
              <a:buClr>
                <a:srgbClr val="4F6128"/>
              </a:buClr>
              <a:buSzPct val="100000"/>
              <a:buFont typeface="Arial"/>
              <a:buChar char="•"/>
            </a:pPr>
            <a:r>
              <a:rPr lang="en-US" sz="3200" b="0" i="0" u="none" strike="noStrike" cap="none" dirty="0">
                <a:solidFill>
                  <a:schemeClr val="dk1"/>
                </a:solidFill>
                <a:latin typeface="Arial"/>
                <a:ea typeface="Arial"/>
                <a:cs typeface="Arial"/>
                <a:sym typeface="Arial"/>
              </a:rPr>
              <a:t>Define teaching versus learning</a:t>
            </a:r>
          </a:p>
          <a:p>
            <a:pPr marL="457200" marR="0" lvl="0" indent="-457200" algn="l" rtl="0">
              <a:spcBef>
                <a:spcPts val="0"/>
              </a:spcBef>
              <a:spcAft>
                <a:spcPts val="1800"/>
              </a:spcAft>
              <a:buClr>
                <a:srgbClr val="4F6128"/>
              </a:buClr>
              <a:buSzPct val="100000"/>
              <a:buFont typeface="Arial"/>
              <a:buChar char="•"/>
            </a:pPr>
            <a:r>
              <a:rPr lang="en-US" sz="3200" b="0" i="0" u="none" strike="noStrike" cap="none" dirty="0">
                <a:solidFill>
                  <a:schemeClr val="dk1"/>
                </a:solidFill>
                <a:latin typeface="Arial"/>
                <a:ea typeface="Arial"/>
                <a:cs typeface="Arial"/>
                <a:sym typeface="Arial"/>
              </a:rPr>
              <a:t>Explain the basic tenets of adult learning theory</a:t>
            </a:r>
          </a:p>
          <a:p>
            <a:pPr marL="457200" marR="0" lvl="0" indent="-457200" algn="l" rtl="0">
              <a:spcBef>
                <a:spcPts val="0"/>
              </a:spcBef>
              <a:spcAft>
                <a:spcPts val="1800"/>
              </a:spcAft>
              <a:buClr>
                <a:srgbClr val="4F6128"/>
              </a:buClr>
              <a:buSzPct val="100000"/>
              <a:buFont typeface="Arial"/>
              <a:buChar char="•"/>
            </a:pPr>
            <a:r>
              <a:rPr lang="en-US" sz="3200" b="0" i="0" u="none" strike="noStrike" cap="none" dirty="0">
                <a:solidFill>
                  <a:schemeClr val="dk1"/>
                </a:solidFill>
                <a:latin typeface="Arial"/>
                <a:ea typeface="Arial"/>
                <a:cs typeface="Arial"/>
                <a:sym typeface="Arial"/>
              </a:rPr>
              <a:t>Examine how learning generally develops among </a:t>
            </a:r>
            <a:r>
              <a:rPr lang="en-US" sz="3200" b="0" i="0" u="none" strike="noStrike" cap="none" dirty="0" smtClean="0">
                <a:solidFill>
                  <a:schemeClr val="dk1"/>
                </a:solidFill>
                <a:latin typeface="Arial"/>
                <a:ea typeface="Arial"/>
                <a:cs typeface="Arial"/>
                <a:sym typeface="Arial"/>
              </a:rPr>
              <a:t>students &amp; residents</a:t>
            </a:r>
            <a:endParaRPr lang="en-US" sz="3200" b="0" i="0" u="none" strike="noStrike" cap="none" dirty="0">
              <a:solidFill>
                <a:schemeClr val="dk1"/>
              </a:solidFill>
              <a:latin typeface="Arial"/>
              <a:ea typeface="Arial"/>
              <a:cs typeface="Arial"/>
              <a:sym typeface="Arial"/>
            </a:endParaRPr>
          </a:p>
          <a:p>
            <a:pPr marL="457200" marR="0" lvl="0" indent="-457200" algn="l" rtl="0">
              <a:spcBef>
                <a:spcPts val="0"/>
              </a:spcBef>
              <a:spcAft>
                <a:spcPts val="1800"/>
              </a:spcAft>
              <a:buClr>
                <a:srgbClr val="4F6128"/>
              </a:buClr>
              <a:buSzPct val="100000"/>
              <a:buFont typeface="Arial"/>
              <a:buChar char="•"/>
            </a:pPr>
            <a:r>
              <a:rPr lang="en-US" sz="3200" b="0" i="0" u="none" strike="noStrike" cap="none" dirty="0">
                <a:solidFill>
                  <a:schemeClr val="dk1"/>
                </a:solidFill>
                <a:latin typeface="Arial"/>
                <a:ea typeface="Arial"/>
                <a:cs typeface="Arial"/>
                <a:sym typeface="Arial"/>
              </a:rPr>
              <a:t>Describe specific types of case based teaching techniques</a:t>
            </a:r>
          </a:p>
          <a:p>
            <a:pPr marL="457200" marR="0" lvl="0" indent="-457200" algn="l" rtl="0">
              <a:spcBef>
                <a:spcPts val="0"/>
              </a:spcBef>
              <a:spcAft>
                <a:spcPts val="1800"/>
              </a:spcAft>
              <a:buClr>
                <a:srgbClr val="4F6128"/>
              </a:buClr>
              <a:buSzPct val="100000"/>
              <a:buFont typeface="Arial"/>
              <a:buNone/>
            </a:pPr>
            <a:endParaRPr sz="320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4F6128"/>
              </a:buClr>
              <a:buSzPct val="25000"/>
              <a:buFont typeface="Arial"/>
              <a:buNone/>
            </a:pPr>
            <a:r>
              <a:rPr lang="en-US" sz="3600" b="1" i="0" u="none" strike="noStrike" cap="none">
                <a:solidFill>
                  <a:srgbClr val="4F6128"/>
                </a:solidFill>
                <a:latin typeface="Arial"/>
                <a:ea typeface="Arial"/>
                <a:cs typeface="Arial"/>
                <a:sym typeface="Arial"/>
              </a:rPr>
              <a:t>Modeling</a:t>
            </a:r>
          </a:p>
        </p:txBody>
      </p:sp>
      <p:sp>
        <p:nvSpPr>
          <p:cNvPr id="152" name="Shape 152"/>
          <p:cNvSpPr txBox="1">
            <a:spLocks noGrp="1"/>
          </p:cNvSpPr>
          <p:nvPr>
            <p:ph idx="1"/>
          </p:nvPr>
        </p:nvSpPr>
        <p:spPr>
          <a:prstGeom prst="rect">
            <a:avLst/>
          </a:prstGeom>
          <a:noFill/>
          <a:ln>
            <a:noFill/>
          </a:ln>
        </p:spPr>
        <p:txBody>
          <a:bodyPr lIns="91425" tIns="45700" rIns="91425" bIns="45700" anchor="t" anchorCtr="0">
            <a:noAutofit/>
          </a:bodyPr>
          <a:lstStyle/>
          <a:p>
            <a:pPr marL="457200" marR="0" lvl="0" indent="-457200" algn="l" rtl="0">
              <a:buClr>
                <a:srgbClr val="4F6128"/>
              </a:buClr>
              <a:buSzPct val="100000"/>
              <a:buFont typeface="Arial"/>
              <a:buChar char="•"/>
            </a:pPr>
            <a:r>
              <a:rPr lang="en-US" sz="3200" b="0" i="0" u="none" strike="noStrike" cap="none" dirty="0">
                <a:solidFill>
                  <a:schemeClr val="dk1"/>
                </a:solidFill>
                <a:latin typeface="Arial"/>
                <a:ea typeface="Arial"/>
                <a:cs typeface="Arial"/>
                <a:sym typeface="Arial"/>
              </a:rPr>
              <a:t>Useful organizational/time management strategy when you are most pressed for time or the case is too complex for the learner.</a:t>
            </a:r>
          </a:p>
          <a:p>
            <a:pPr marL="457200" marR="0" lvl="0" indent="-457200" algn="l" rtl="0">
              <a:buClr>
                <a:srgbClr val="4F6128"/>
              </a:buClr>
              <a:buSzPct val="100000"/>
              <a:buFont typeface="Arial"/>
              <a:buChar char="•"/>
            </a:pPr>
            <a:r>
              <a:rPr lang="en-US" sz="3200" b="0" i="0" u="none" strike="noStrike" cap="none" dirty="0">
                <a:solidFill>
                  <a:schemeClr val="dk1"/>
                </a:solidFill>
                <a:latin typeface="Arial"/>
                <a:ea typeface="Arial"/>
                <a:cs typeface="Arial"/>
                <a:sym typeface="Arial"/>
              </a:rPr>
              <a:t>Examples: “I am going to think aloud for you, or I want you to notice how I perform the physical exam.  Pay attention to how I obtain the history.”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2">
                                            <p:txEl>
                                              <p:pRg st="0" end="0"/>
                                            </p:txEl>
                                          </p:spTgt>
                                        </p:tgtEl>
                                        <p:attrNameLst>
                                          <p:attrName>style.visibility</p:attrName>
                                        </p:attrNameLst>
                                      </p:cBhvr>
                                      <p:to>
                                        <p:strVal val="visible"/>
                                      </p:to>
                                    </p:set>
                                    <p:animEffect transition="in" filter="fade">
                                      <p:cBhvr>
                                        <p:cTn id="7" dur="500"/>
                                        <p:tgtEl>
                                          <p:spTgt spid="15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2">
                                            <p:txEl>
                                              <p:pRg st="1" end="1"/>
                                            </p:txEl>
                                          </p:spTgt>
                                        </p:tgtEl>
                                        <p:attrNameLst>
                                          <p:attrName>style.visibility</p:attrName>
                                        </p:attrNameLst>
                                      </p:cBhvr>
                                      <p:to>
                                        <p:strVal val="visible"/>
                                      </p:to>
                                    </p:set>
                                    <p:animEffect transition="in" filter="fade">
                                      <p:cBhvr>
                                        <p:cTn id="12" dur="500"/>
                                        <p:tgtEl>
                                          <p:spTgt spid="15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ctr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4F6128"/>
              </a:buClr>
              <a:buSzPct val="25000"/>
              <a:buFont typeface="Arial"/>
              <a:buNone/>
            </a:pPr>
            <a:r>
              <a:rPr lang="en-US" sz="3600" b="1" i="0" u="none" strike="noStrike" cap="none" dirty="0" smtClean="0">
                <a:solidFill>
                  <a:srgbClr val="4F6128"/>
                </a:solidFill>
                <a:latin typeface="Arial"/>
                <a:ea typeface="Arial"/>
                <a:cs typeface="Arial"/>
                <a:sym typeface="Arial"/>
              </a:rPr>
              <a:t>Scenarios</a:t>
            </a:r>
            <a:endParaRPr lang="en-US" sz="3600" b="1" i="0" u="none" strike="noStrike" cap="none" dirty="0">
              <a:solidFill>
                <a:srgbClr val="4F6128"/>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4F6128"/>
              </a:buClr>
              <a:buSzPct val="25000"/>
              <a:buFont typeface="Arial"/>
              <a:buNone/>
            </a:pPr>
            <a:r>
              <a:rPr lang="en-US" sz="3600" b="1" i="0" u="none" strike="noStrike" cap="none">
                <a:solidFill>
                  <a:srgbClr val="4F6128"/>
                </a:solidFill>
                <a:latin typeface="Arial"/>
                <a:ea typeface="Arial"/>
                <a:cs typeface="Arial"/>
                <a:sym typeface="Arial"/>
              </a:rPr>
              <a:t>One Minute Preceptor</a:t>
            </a:r>
          </a:p>
        </p:txBody>
      </p:sp>
      <p:sp>
        <p:nvSpPr>
          <p:cNvPr id="165" name="Shape 165"/>
          <p:cNvSpPr txBox="1">
            <a:spLocks noGrp="1"/>
          </p:cNvSpPr>
          <p:nvPr>
            <p:ph idx="1"/>
          </p:nvPr>
        </p:nvSpPr>
        <p:spPr>
          <a:prstGeom prst="rect">
            <a:avLst/>
          </a:prstGeom>
          <a:noFill/>
          <a:ln>
            <a:noFill/>
          </a:ln>
        </p:spPr>
        <p:txBody>
          <a:bodyPr lIns="91425" tIns="45700" rIns="91425" bIns="45700" anchor="t" anchorCtr="0">
            <a:noAutofit/>
          </a:bodyPr>
          <a:lstStyle/>
          <a:p>
            <a:pPr marL="457200" marR="0" lvl="0" indent="-457200" algn="l" rtl="0">
              <a:spcAft>
                <a:spcPts val="1800"/>
              </a:spcAft>
              <a:buClr>
                <a:srgbClr val="4F6128"/>
              </a:buClr>
              <a:buSzPct val="100000"/>
              <a:buFont typeface="Arial"/>
              <a:buChar char="•"/>
            </a:pPr>
            <a:r>
              <a:rPr lang="en-US" sz="3200" b="0" i="0" u="none" strike="noStrike" cap="none" dirty="0">
                <a:solidFill>
                  <a:schemeClr val="dk1"/>
                </a:solidFill>
                <a:latin typeface="Arial"/>
                <a:ea typeface="Arial"/>
                <a:cs typeface="Arial"/>
                <a:sym typeface="Arial"/>
              </a:rPr>
              <a:t>Get a commitment</a:t>
            </a:r>
          </a:p>
          <a:p>
            <a:pPr marL="457200" marR="0" lvl="0" indent="-457200" algn="l" rtl="0">
              <a:spcAft>
                <a:spcPts val="1800"/>
              </a:spcAft>
              <a:buClr>
                <a:srgbClr val="4F6128"/>
              </a:buClr>
              <a:buSzPct val="100000"/>
              <a:buFont typeface="Arial"/>
              <a:buChar char="•"/>
            </a:pPr>
            <a:r>
              <a:rPr lang="en-US" sz="3200" b="0" i="0" u="none" strike="noStrike" cap="none" dirty="0">
                <a:solidFill>
                  <a:schemeClr val="dk1"/>
                </a:solidFill>
                <a:latin typeface="Arial"/>
                <a:ea typeface="Arial"/>
                <a:cs typeface="Arial"/>
                <a:sym typeface="Arial"/>
              </a:rPr>
              <a:t>Probe for supporting evidence</a:t>
            </a:r>
          </a:p>
          <a:p>
            <a:pPr marL="457200" marR="0" lvl="0" indent="-457200" algn="l" rtl="0">
              <a:spcAft>
                <a:spcPts val="1800"/>
              </a:spcAft>
              <a:buClr>
                <a:srgbClr val="4F6128"/>
              </a:buClr>
              <a:buSzPct val="100000"/>
              <a:buFont typeface="Arial"/>
              <a:buChar char="•"/>
            </a:pPr>
            <a:r>
              <a:rPr lang="en-US" sz="3200" b="0" i="0" u="none" strike="noStrike" cap="none" dirty="0">
                <a:solidFill>
                  <a:schemeClr val="dk1"/>
                </a:solidFill>
                <a:latin typeface="Arial"/>
                <a:ea typeface="Arial"/>
                <a:cs typeface="Arial"/>
                <a:sym typeface="Arial"/>
              </a:rPr>
              <a:t>Teach general rules</a:t>
            </a:r>
          </a:p>
          <a:p>
            <a:pPr marL="457200" marR="0" lvl="0" indent="-457200" algn="l" rtl="0">
              <a:spcAft>
                <a:spcPts val="1800"/>
              </a:spcAft>
              <a:buClr>
                <a:srgbClr val="4F6128"/>
              </a:buClr>
              <a:buSzPct val="100000"/>
              <a:buFont typeface="Arial"/>
              <a:buChar char="•"/>
            </a:pPr>
            <a:r>
              <a:rPr lang="en-US" sz="3200" b="0" i="0" u="none" strike="noStrike" cap="none" dirty="0">
                <a:solidFill>
                  <a:schemeClr val="dk1"/>
                </a:solidFill>
                <a:latin typeface="Arial"/>
                <a:ea typeface="Arial"/>
                <a:cs typeface="Arial"/>
                <a:sym typeface="Arial"/>
              </a:rPr>
              <a:t>Reinforce what was done right</a:t>
            </a:r>
          </a:p>
          <a:p>
            <a:pPr marL="457200" marR="0" lvl="0" indent="-457200" algn="l" rtl="0">
              <a:spcAft>
                <a:spcPts val="1800"/>
              </a:spcAft>
              <a:buClr>
                <a:srgbClr val="4F6128"/>
              </a:buClr>
              <a:buSzPct val="100000"/>
              <a:buFont typeface="Arial"/>
              <a:buChar char="•"/>
            </a:pPr>
            <a:r>
              <a:rPr lang="en-US" sz="3200" b="0" i="0" u="none" strike="noStrike" cap="none" dirty="0">
                <a:solidFill>
                  <a:schemeClr val="dk1"/>
                </a:solidFill>
                <a:latin typeface="Arial"/>
                <a:ea typeface="Arial"/>
                <a:cs typeface="Arial"/>
                <a:sym typeface="Arial"/>
              </a:rPr>
              <a:t>Correct mistakes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5">
                                            <p:txEl>
                                              <p:pRg st="0" end="0"/>
                                            </p:txEl>
                                          </p:spTgt>
                                        </p:tgtEl>
                                        <p:attrNameLst>
                                          <p:attrName>style.visibility</p:attrName>
                                        </p:attrNameLst>
                                      </p:cBhvr>
                                      <p:to>
                                        <p:strVal val="visible"/>
                                      </p:to>
                                    </p:set>
                                    <p:animEffect transition="in" filter="fade">
                                      <p:cBhvr>
                                        <p:cTn id="7" dur="500"/>
                                        <p:tgtEl>
                                          <p:spTgt spid="16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5">
                                            <p:txEl>
                                              <p:pRg st="1" end="1"/>
                                            </p:txEl>
                                          </p:spTgt>
                                        </p:tgtEl>
                                        <p:attrNameLst>
                                          <p:attrName>style.visibility</p:attrName>
                                        </p:attrNameLst>
                                      </p:cBhvr>
                                      <p:to>
                                        <p:strVal val="visible"/>
                                      </p:to>
                                    </p:set>
                                    <p:animEffect transition="in" filter="fade">
                                      <p:cBhvr>
                                        <p:cTn id="12" dur="500"/>
                                        <p:tgtEl>
                                          <p:spTgt spid="16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5">
                                            <p:txEl>
                                              <p:pRg st="2" end="2"/>
                                            </p:txEl>
                                          </p:spTgt>
                                        </p:tgtEl>
                                        <p:attrNameLst>
                                          <p:attrName>style.visibility</p:attrName>
                                        </p:attrNameLst>
                                      </p:cBhvr>
                                      <p:to>
                                        <p:strVal val="visible"/>
                                      </p:to>
                                    </p:set>
                                    <p:animEffect transition="in" filter="fade">
                                      <p:cBhvr>
                                        <p:cTn id="17" dur="500"/>
                                        <p:tgtEl>
                                          <p:spTgt spid="16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5">
                                            <p:txEl>
                                              <p:pRg st="3" end="3"/>
                                            </p:txEl>
                                          </p:spTgt>
                                        </p:tgtEl>
                                        <p:attrNameLst>
                                          <p:attrName>style.visibility</p:attrName>
                                        </p:attrNameLst>
                                      </p:cBhvr>
                                      <p:to>
                                        <p:strVal val="visible"/>
                                      </p:to>
                                    </p:set>
                                    <p:animEffect transition="in" filter="fade">
                                      <p:cBhvr>
                                        <p:cTn id="22" dur="500"/>
                                        <p:tgtEl>
                                          <p:spTgt spid="16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5">
                                            <p:txEl>
                                              <p:pRg st="4" end="4"/>
                                            </p:txEl>
                                          </p:spTgt>
                                        </p:tgtEl>
                                        <p:attrNameLst>
                                          <p:attrName>style.visibility</p:attrName>
                                        </p:attrNameLst>
                                      </p:cBhvr>
                                      <p:to>
                                        <p:strVal val="visible"/>
                                      </p:to>
                                    </p:set>
                                    <p:animEffect transition="in" filter="fade">
                                      <p:cBhvr>
                                        <p:cTn id="27" dur="500"/>
                                        <p:tgtEl>
                                          <p:spTgt spid="16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ctr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4F6128"/>
              </a:buClr>
              <a:buSzPct val="25000"/>
              <a:buFont typeface="Arial"/>
              <a:buNone/>
            </a:pPr>
            <a:r>
              <a:rPr lang="en-US" sz="3600" b="1" i="0" u="none" strike="noStrike" cap="none" dirty="0" smtClean="0">
                <a:solidFill>
                  <a:srgbClr val="4F6128"/>
                </a:solidFill>
                <a:latin typeface="Arial"/>
                <a:ea typeface="Arial"/>
                <a:cs typeface="Arial"/>
                <a:sym typeface="Arial"/>
              </a:rPr>
              <a:t>Scenarios</a:t>
            </a:r>
            <a:endParaRPr lang="en-US" sz="3600" b="1" i="0" u="none" strike="noStrike" cap="none" dirty="0">
              <a:solidFill>
                <a:srgbClr val="4F6128"/>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4F6128"/>
              </a:buClr>
              <a:buSzPct val="25000"/>
              <a:buFont typeface="Arial"/>
              <a:buNone/>
            </a:pPr>
            <a:r>
              <a:rPr lang="en-US" sz="3600" b="1" i="0" u="none" strike="noStrike" cap="none" dirty="0">
                <a:solidFill>
                  <a:srgbClr val="4F6128"/>
                </a:solidFill>
                <a:latin typeface="Arial"/>
                <a:ea typeface="Arial"/>
                <a:cs typeface="Arial"/>
                <a:sym typeface="Arial"/>
              </a:rPr>
              <a:t>Remember</a:t>
            </a:r>
            <a:r>
              <a:rPr lang="en-US" sz="3600" b="1" i="0" u="none" strike="noStrike" cap="none" dirty="0" smtClean="0">
                <a:solidFill>
                  <a:srgbClr val="4F6128"/>
                </a:solidFill>
                <a:latin typeface="Arial"/>
                <a:ea typeface="Arial"/>
                <a:cs typeface="Arial"/>
                <a:sym typeface="Arial"/>
              </a:rPr>
              <a:t>: </a:t>
            </a:r>
            <a:r>
              <a:rPr lang="en-US" sz="3600" b="1" i="0" u="none" strike="noStrike" cap="none" dirty="0">
                <a:solidFill>
                  <a:srgbClr val="4F6128"/>
                </a:solidFill>
                <a:latin typeface="Arial"/>
                <a:ea typeface="Arial"/>
                <a:cs typeface="Arial"/>
                <a:sym typeface="Arial"/>
              </a:rPr>
              <a:t>Avoid the Pitfalls</a:t>
            </a:r>
          </a:p>
        </p:txBody>
      </p:sp>
      <p:sp>
        <p:nvSpPr>
          <p:cNvPr id="178" name="Shape 178"/>
          <p:cNvSpPr txBox="1">
            <a:spLocks noGrp="1"/>
          </p:cNvSpPr>
          <p:nvPr>
            <p:ph type="body" idx="1"/>
          </p:nvPr>
        </p:nvSpPr>
        <p:spPr>
          <a:prstGeom prst="rect">
            <a:avLst/>
          </a:prstGeom>
          <a:noFill/>
          <a:ln>
            <a:noFill/>
          </a:ln>
        </p:spPr>
        <p:txBody>
          <a:bodyPr lIns="91425" tIns="45700" rIns="91425" bIns="45700" anchor="t" anchorCtr="0">
            <a:noAutofit/>
          </a:bodyPr>
          <a:lstStyle/>
          <a:p>
            <a:pPr marL="457200" marR="0" lvl="0" indent="-457200" algn="l" rtl="0">
              <a:spcBef>
                <a:spcPts val="0"/>
              </a:spcBef>
              <a:buClr>
                <a:srgbClr val="4F6128"/>
              </a:buClr>
              <a:buSzPct val="100000"/>
              <a:buFont typeface="Arial"/>
              <a:buChar char="•"/>
            </a:pPr>
            <a:r>
              <a:rPr lang="en-US" sz="2800" b="0" i="0" u="none" strike="noStrike" cap="none" dirty="0">
                <a:solidFill>
                  <a:schemeClr val="dk1"/>
                </a:solidFill>
                <a:latin typeface="Arial"/>
                <a:ea typeface="Arial"/>
                <a:cs typeface="Arial"/>
                <a:sym typeface="Arial"/>
              </a:rPr>
              <a:t>Asking questions with preprogrammed answers</a:t>
            </a:r>
          </a:p>
          <a:p>
            <a:pPr marL="457200" marR="0" lvl="0" indent="-457200" algn="l" rtl="0">
              <a:spcBef>
                <a:spcPts val="0"/>
              </a:spcBef>
              <a:buClr>
                <a:srgbClr val="4F6128"/>
              </a:buClr>
              <a:buSzPct val="100000"/>
              <a:buFont typeface="Arial"/>
              <a:buChar char="•"/>
            </a:pPr>
            <a:r>
              <a:rPr lang="en-US" sz="2800" b="0" i="0" u="none" strike="noStrike" cap="none" dirty="0">
                <a:solidFill>
                  <a:schemeClr val="dk1"/>
                </a:solidFill>
                <a:latin typeface="Arial"/>
                <a:ea typeface="Arial"/>
                <a:cs typeface="Arial"/>
                <a:sym typeface="Arial"/>
              </a:rPr>
              <a:t>Pushing the learner past his or her ability</a:t>
            </a:r>
          </a:p>
          <a:p>
            <a:pPr marL="457200" marR="0" lvl="0" indent="-457200" algn="l" rtl="0">
              <a:spcBef>
                <a:spcPts val="0"/>
              </a:spcBef>
              <a:buClr>
                <a:srgbClr val="4F6128"/>
              </a:buClr>
              <a:buSzPct val="100000"/>
              <a:buFont typeface="Arial"/>
              <a:buChar char="•"/>
            </a:pPr>
            <a:r>
              <a:rPr lang="en-US" sz="2800" b="0" i="0" u="none" strike="noStrike" cap="none" dirty="0">
                <a:solidFill>
                  <a:schemeClr val="dk1"/>
                </a:solidFill>
                <a:latin typeface="Arial"/>
                <a:ea typeface="Arial"/>
                <a:cs typeface="Arial"/>
                <a:sym typeface="Arial"/>
              </a:rPr>
              <a:t>Not giving feedback (covered in another session) </a:t>
            </a:r>
          </a:p>
        </p:txBody>
      </p:sp>
      <p:sp>
        <p:nvSpPr>
          <p:cNvPr id="179" name="Shape 179"/>
          <p:cNvSpPr txBox="1">
            <a:spLocks noGrp="1"/>
          </p:cNvSpPr>
          <p:nvPr>
            <p:ph type="body" idx="2"/>
          </p:nvPr>
        </p:nvSpPr>
        <p:spPr>
          <a:prstGeom prst="rect">
            <a:avLst/>
          </a:prstGeom>
          <a:noFill/>
          <a:ln>
            <a:noFill/>
          </a:ln>
        </p:spPr>
        <p:txBody>
          <a:bodyPr lIns="91425" tIns="45700" rIns="91425" bIns="45700" anchor="t" anchorCtr="0">
            <a:noAutofit/>
          </a:bodyPr>
          <a:lstStyle/>
          <a:p>
            <a:pPr marL="457200" marR="0" lvl="0" indent="-457200" algn="l" rtl="0">
              <a:spcBef>
                <a:spcPts val="0"/>
              </a:spcBef>
              <a:buClr>
                <a:srgbClr val="4F6128"/>
              </a:buClr>
              <a:buSzPct val="100000"/>
              <a:buFont typeface="Arial"/>
              <a:buChar char="•"/>
            </a:pPr>
            <a:r>
              <a:rPr lang="en-US" sz="2800" b="0" i="0" u="none" strike="noStrike" cap="none" dirty="0">
                <a:solidFill>
                  <a:schemeClr val="dk1"/>
                </a:solidFill>
                <a:latin typeface="Arial"/>
                <a:ea typeface="Arial"/>
                <a:cs typeface="Arial"/>
                <a:sym typeface="Arial"/>
              </a:rPr>
              <a:t>Taking over the case</a:t>
            </a:r>
          </a:p>
          <a:p>
            <a:pPr marL="457200" marR="0" lvl="0" indent="-457200" algn="l" rtl="0">
              <a:spcBef>
                <a:spcPts val="0"/>
              </a:spcBef>
              <a:buClr>
                <a:srgbClr val="4F6128"/>
              </a:buClr>
              <a:buSzPct val="100000"/>
              <a:buFont typeface="Arial"/>
              <a:buChar char="•"/>
            </a:pPr>
            <a:r>
              <a:rPr lang="en-US" sz="2800" b="0" i="0" u="none" strike="noStrike" cap="none" dirty="0">
                <a:solidFill>
                  <a:schemeClr val="dk1"/>
                </a:solidFill>
                <a:latin typeface="Arial"/>
                <a:ea typeface="Arial"/>
                <a:cs typeface="Arial"/>
                <a:sym typeface="Arial"/>
              </a:rPr>
              <a:t>Asking too many questions</a:t>
            </a:r>
          </a:p>
          <a:p>
            <a:pPr marL="457200" marR="0" lvl="0" indent="-457200" algn="l" rtl="0">
              <a:spcBef>
                <a:spcPts val="0"/>
              </a:spcBef>
              <a:buClr>
                <a:srgbClr val="4F6128"/>
              </a:buClr>
              <a:buSzPct val="100000"/>
              <a:buFont typeface="Arial"/>
              <a:buChar char="•"/>
            </a:pPr>
            <a:r>
              <a:rPr lang="en-US" sz="2800" b="0" i="0" u="none" strike="noStrike" cap="none" dirty="0">
                <a:solidFill>
                  <a:schemeClr val="dk1"/>
                </a:solidFill>
                <a:latin typeface="Arial"/>
                <a:ea typeface="Arial"/>
                <a:cs typeface="Arial"/>
                <a:sym typeface="Arial"/>
              </a:rPr>
              <a:t>Not allowing sufficient wait time</a:t>
            </a:r>
          </a:p>
          <a:p>
            <a:pPr marL="457200" marR="0" lvl="0" indent="-457200" algn="l" rtl="0">
              <a:spcBef>
                <a:spcPts val="0"/>
              </a:spcBef>
              <a:buClr>
                <a:srgbClr val="4F6128"/>
              </a:buClr>
              <a:buSzPct val="100000"/>
              <a:buFont typeface="Arial"/>
              <a:buChar char="•"/>
            </a:pPr>
            <a:r>
              <a:rPr lang="en-US" sz="2800" b="0" i="0" u="none" strike="noStrike" cap="none" dirty="0">
                <a:solidFill>
                  <a:schemeClr val="dk1"/>
                </a:solidFill>
                <a:latin typeface="Arial"/>
                <a:ea typeface="Arial"/>
                <a:cs typeface="Arial"/>
                <a:sym typeface="Arial"/>
              </a:rPr>
              <a:t>Inappropriately giving </a:t>
            </a:r>
            <a:r>
              <a:rPr lang="en-US" sz="2800" b="0" i="0" u="none" strike="noStrike" cap="none" dirty="0" smtClean="0">
                <a:solidFill>
                  <a:schemeClr val="dk1"/>
                </a:solidFill>
                <a:latin typeface="Arial"/>
                <a:ea typeface="Arial"/>
                <a:cs typeface="Arial"/>
                <a:sym typeface="Arial"/>
              </a:rPr>
              <a:t>lectures</a:t>
            </a:r>
            <a:endParaRPr sz="280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9">
                                            <p:txEl>
                                              <p:pRg st="0" end="0"/>
                                            </p:txEl>
                                          </p:spTgt>
                                        </p:tgtEl>
                                        <p:attrNameLst>
                                          <p:attrName>style.visibility</p:attrName>
                                        </p:attrNameLst>
                                      </p:cBhvr>
                                      <p:to>
                                        <p:strVal val="visible"/>
                                      </p:to>
                                    </p:set>
                                    <p:animEffect transition="in" filter="fade">
                                      <p:cBhvr>
                                        <p:cTn id="7" dur="500"/>
                                        <p:tgtEl>
                                          <p:spTgt spid="1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9">
                                            <p:txEl>
                                              <p:pRg st="1" end="1"/>
                                            </p:txEl>
                                          </p:spTgt>
                                        </p:tgtEl>
                                        <p:attrNameLst>
                                          <p:attrName>style.visibility</p:attrName>
                                        </p:attrNameLst>
                                      </p:cBhvr>
                                      <p:to>
                                        <p:strVal val="visible"/>
                                      </p:to>
                                    </p:set>
                                    <p:animEffect transition="in" filter="fade">
                                      <p:cBhvr>
                                        <p:cTn id="12" dur="500"/>
                                        <p:tgtEl>
                                          <p:spTgt spid="1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9">
                                            <p:txEl>
                                              <p:pRg st="2" end="2"/>
                                            </p:txEl>
                                          </p:spTgt>
                                        </p:tgtEl>
                                        <p:attrNameLst>
                                          <p:attrName>style.visibility</p:attrName>
                                        </p:attrNameLst>
                                      </p:cBhvr>
                                      <p:to>
                                        <p:strVal val="visible"/>
                                      </p:to>
                                    </p:set>
                                    <p:animEffect transition="in" filter="fade">
                                      <p:cBhvr>
                                        <p:cTn id="17" dur="500"/>
                                        <p:tgtEl>
                                          <p:spTgt spid="1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9">
                                            <p:txEl>
                                              <p:pRg st="3" end="3"/>
                                            </p:txEl>
                                          </p:spTgt>
                                        </p:tgtEl>
                                        <p:attrNameLst>
                                          <p:attrName>style.visibility</p:attrName>
                                        </p:attrNameLst>
                                      </p:cBhvr>
                                      <p:to>
                                        <p:strVal val="visible"/>
                                      </p:to>
                                    </p:set>
                                    <p:animEffect transition="in" filter="fade">
                                      <p:cBhvr>
                                        <p:cTn id="22" dur="500"/>
                                        <p:tgtEl>
                                          <p:spTgt spid="1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8">
                                            <p:txEl>
                                              <p:pRg st="0" end="0"/>
                                            </p:txEl>
                                          </p:spTgt>
                                        </p:tgtEl>
                                        <p:attrNameLst>
                                          <p:attrName>style.visibility</p:attrName>
                                        </p:attrNameLst>
                                      </p:cBhvr>
                                      <p:to>
                                        <p:strVal val="visible"/>
                                      </p:to>
                                    </p:set>
                                    <p:animEffect transition="in" filter="fade">
                                      <p:cBhvr>
                                        <p:cTn id="27" dur="500"/>
                                        <p:tgtEl>
                                          <p:spTgt spid="17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78">
                                            <p:txEl>
                                              <p:pRg st="1" end="1"/>
                                            </p:txEl>
                                          </p:spTgt>
                                        </p:tgtEl>
                                        <p:attrNameLst>
                                          <p:attrName>style.visibility</p:attrName>
                                        </p:attrNameLst>
                                      </p:cBhvr>
                                      <p:to>
                                        <p:strVal val="visible"/>
                                      </p:to>
                                    </p:set>
                                    <p:animEffect transition="in" filter="fade">
                                      <p:cBhvr>
                                        <p:cTn id="32" dur="500"/>
                                        <p:tgtEl>
                                          <p:spTgt spid="178">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8">
                                            <p:txEl>
                                              <p:pRg st="2" end="2"/>
                                            </p:txEl>
                                          </p:spTgt>
                                        </p:tgtEl>
                                        <p:attrNameLst>
                                          <p:attrName>style.visibility</p:attrName>
                                        </p:attrNameLst>
                                      </p:cBhvr>
                                      <p:to>
                                        <p:strVal val="visible"/>
                                      </p:to>
                                    </p:set>
                                    <p:animEffect transition="in" filter="fade">
                                      <p:cBhvr>
                                        <p:cTn id="37" dur="500"/>
                                        <p:tgtEl>
                                          <p:spTgt spid="17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 grpId="0" build="p"/>
      <p:bldP spid="17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4F6128"/>
              </a:buClr>
              <a:buSzPct val="25000"/>
              <a:buFont typeface="Arial"/>
              <a:buNone/>
            </a:pPr>
            <a:r>
              <a:rPr lang="en-US" sz="3600" b="1" i="0" u="none" strike="noStrike" cap="none" dirty="0">
                <a:solidFill>
                  <a:srgbClr val="4F6128"/>
                </a:solidFill>
                <a:latin typeface="Arial"/>
                <a:ea typeface="Arial"/>
                <a:cs typeface="Arial"/>
                <a:sym typeface="Arial"/>
              </a:rPr>
              <a:t>Summary </a:t>
            </a:r>
            <a:r>
              <a:rPr lang="en-US" sz="3600" b="1" i="0" u="none" strike="noStrike" cap="none" dirty="0" smtClean="0">
                <a:solidFill>
                  <a:srgbClr val="4F6128"/>
                </a:solidFill>
                <a:latin typeface="Arial"/>
                <a:ea typeface="Arial"/>
                <a:cs typeface="Arial"/>
                <a:sym typeface="Arial"/>
              </a:rPr>
              <a:t>and </a:t>
            </a:r>
            <a:r>
              <a:rPr lang="en-US" sz="3600" b="1" i="0" u="none" strike="noStrike" cap="none" dirty="0">
                <a:solidFill>
                  <a:srgbClr val="4F6128"/>
                </a:solidFill>
                <a:latin typeface="Arial"/>
                <a:ea typeface="Arial"/>
                <a:cs typeface="Arial"/>
                <a:sym typeface="Arial"/>
              </a:rPr>
              <a:t>Review</a:t>
            </a:r>
          </a:p>
        </p:txBody>
      </p:sp>
      <p:sp>
        <p:nvSpPr>
          <p:cNvPr id="185" name="Shape 185"/>
          <p:cNvSpPr txBox="1">
            <a:spLocks noGrp="1"/>
          </p:cNvSpPr>
          <p:nvPr>
            <p:ph idx="1"/>
          </p:nvPr>
        </p:nvSpPr>
        <p:spPr>
          <a:prstGeom prst="rect">
            <a:avLst/>
          </a:prstGeom>
          <a:noFill/>
          <a:ln>
            <a:noFill/>
          </a:ln>
        </p:spPr>
        <p:txBody>
          <a:bodyPr lIns="91425" tIns="45700" rIns="91425" bIns="45700" anchor="t" anchorCtr="0">
            <a:noAutofit/>
          </a:bodyPr>
          <a:lstStyle/>
          <a:p>
            <a:pPr marL="457200" marR="0" lvl="0" indent="-457200" algn="l" rtl="0">
              <a:lnSpc>
                <a:spcPct val="80000"/>
              </a:lnSpc>
              <a:buClr>
                <a:srgbClr val="4F6128"/>
              </a:buClr>
              <a:buSzPct val="100740"/>
              <a:buFont typeface="Arial"/>
              <a:buChar char="•"/>
            </a:pPr>
            <a:r>
              <a:rPr lang="en-US" sz="2800" b="0" i="0" u="none" strike="noStrike" cap="none" dirty="0">
                <a:solidFill>
                  <a:schemeClr val="dk1"/>
                </a:solidFill>
                <a:latin typeface="Arial"/>
                <a:ea typeface="Arial"/>
                <a:cs typeface="Arial"/>
                <a:sym typeface="Arial"/>
              </a:rPr>
              <a:t>You teach A LOT!</a:t>
            </a:r>
          </a:p>
          <a:p>
            <a:pPr marL="457200" marR="0" lvl="0" indent="-457200" algn="l" rtl="0">
              <a:lnSpc>
                <a:spcPct val="80000"/>
              </a:lnSpc>
              <a:buClr>
                <a:srgbClr val="4F6128"/>
              </a:buClr>
              <a:buSzPct val="100740"/>
              <a:buFont typeface="Arial"/>
              <a:buChar char="•"/>
            </a:pPr>
            <a:r>
              <a:rPr lang="en-US" sz="2800" b="0" i="0" u="none" strike="noStrike" cap="none" dirty="0">
                <a:solidFill>
                  <a:schemeClr val="dk1"/>
                </a:solidFill>
                <a:latin typeface="Arial"/>
                <a:ea typeface="Arial"/>
                <a:cs typeface="Arial"/>
                <a:sym typeface="Arial"/>
              </a:rPr>
              <a:t>Adult learners have certain learning needs.</a:t>
            </a:r>
          </a:p>
          <a:p>
            <a:pPr marL="457200" marR="0" lvl="0" indent="-457200" algn="l" rtl="0">
              <a:lnSpc>
                <a:spcPct val="80000"/>
              </a:lnSpc>
              <a:buClr>
                <a:srgbClr val="4F6128"/>
              </a:buClr>
              <a:buSzPct val="100740"/>
              <a:buFont typeface="Arial"/>
              <a:buChar char="•"/>
            </a:pPr>
            <a:r>
              <a:rPr lang="en-US" sz="2800" b="0" i="0" u="none" strike="noStrike" cap="none" dirty="0">
                <a:solidFill>
                  <a:schemeClr val="dk1"/>
                </a:solidFill>
                <a:latin typeface="Arial"/>
                <a:ea typeface="Arial"/>
                <a:cs typeface="Arial"/>
                <a:sym typeface="Arial"/>
              </a:rPr>
              <a:t>Learner orientation is an important initial task prior to teaching.</a:t>
            </a:r>
          </a:p>
          <a:p>
            <a:pPr marL="457200" marR="0" lvl="0" indent="-457200" algn="l" rtl="0">
              <a:lnSpc>
                <a:spcPct val="80000"/>
              </a:lnSpc>
              <a:buClr>
                <a:srgbClr val="4F6128"/>
              </a:buClr>
              <a:buSzPct val="100740"/>
              <a:buFont typeface="Arial"/>
              <a:buChar char="•"/>
            </a:pPr>
            <a:r>
              <a:rPr lang="en-US" sz="2800" b="0" i="0" u="none" strike="noStrike" cap="none" dirty="0">
                <a:solidFill>
                  <a:schemeClr val="dk1"/>
                </a:solidFill>
                <a:latin typeface="Arial"/>
                <a:ea typeface="Arial"/>
                <a:cs typeface="Arial"/>
                <a:sym typeface="Arial"/>
              </a:rPr>
              <a:t>Priming &amp; framing are useful tools to focus the visit and subsequent teaching points.</a:t>
            </a:r>
          </a:p>
          <a:p>
            <a:pPr marL="457200" marR="0" lvl="0" indent="-457200" algn="l" rtl="0">
              <a:lnSpc>
                <a:spcPct val="80000"/>
              </a:lnSpc>
              <a:buClr>
                <a:srgbClr val="4F6128"/>
              </a:buClr>
              <a:buSzPct val="100740"/>
              <a:buFont typeface="Arial"/>
              <a:buChar char="•"/>
            </a:pPr>
            <a:r>
              <a:rPr lang="en-US" sz="2800" b="0" i="0" u="none" strike="noStrike" cap="none" dirty="0">
                <a:solidFill>
                  <a:schemeClr val="dk1"/>
                </a:solidFill>
                <a:latin typeface="Arial"/>
                <a:ea typeface="Arial"/>
                <a:cs typeface="Arial"/>
                <a:sym typeface="Arial"/>
              </a:rPr>
              <a:t>Modeling is helpful when time is limited or the case is too complicated for the learner.</a:t>
            </a:r>
          </a:p>
          <a:p>
            <a:pPr marL="457200" marR="0" lvl="0" indent="-457200" algn="l" rtl="0">
              <a:lnSpc>
                <a:spcPct val="80000"/>
              </a:lnSpc>
              <a:buClr>
                <a:srgbClr val="4F6128"/>
              </a:buClr>
              <a:buSzPct val="100740"/>
              <a:buFont typeface="Arial"/>
              <a:buChar char="•"/>
            </a:pPr>
            <a:r>
              <a:rPr lang="en-US" sz="2800" b="0" i="0" u="none" strike="noStrike" cap="none" dirty="0">
                <a:solidFill>
                  <a:schemeClr val="dk1"/>
                </a:solidFill>
                <a:latin typeface="Arial"/>
                <a:ea typeface="Arial"/>
                <a:cs typeface="Arial"/>
                <a:sym typeface="Arial"/>
              </a:rPr>
              <a:t>Teach general rules which can be applied to similar patient cases in the future.</a:t>
            </a:r>
          </a:p>
          <a:p>
            <a:pPr marL="457200" marR="0" lvl="0" indent="-457200" algn="l" rtl="0">
              <a:lnSpc>
                <a:spcPct val="80000"/>
              </a:lnSpc>
              <a:buClr>
                <a:srgbClr val="4F6128"/>
              </a:buClr>
              <a:buSzPct val="100740"/>
              <a:buFont typeface="Arial"/>
              <a:buNone/>
            </a:pPr>
            <a:endParaRPr sz="280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5">
                                            <p:txEl>
                                              <p:pRg st="0" end="0"/>
                                            </p:txEl>
                                          </p:spTgt>
                                        </p:tgtEl>
                                        <p:attrNameLst>
                                          <p:attrName>style.visibility</p:attrName>
                                        </p:attrNameLst>
                                      </p:cBhvr>
                                      <p:to>
                                        <p:strVal val="visible"/>
                                      </p:to>
                                    </p:set>
                                    <p:animEffect transition="in" filter="fade">
                                      <p:cBhvr>
                                        <p:cTn id="7" dur="500"/>
                                        <p:tgtEl>
                                          <p:spTgt spid="1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5">
                                            <p:txEl>
                                              <p:pRg st="1" end="1"/>
                                            </p:txEl>
                                          </p:spTgt>
                                        </p:tgtEl>
                                        <p:attrNameLst>
                                          <p:attrName>style.visibility</p:attrName>
                                        </p:attrNameLst>
                                      </p:cBhvr>
                                      <p:to>
                                        <p:strVal val="visible"/>
                                      </p:to>
                                    </p:set>
                                    <p:animEffect transition="in" filter="fade">
                                      <p:cBhvr>
                                        <p:cTn id="12" dur="500"/>
                                        <p:tgtEl>
                                          <p:spTgt spid="18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5">
                                            <p:txEl>
                                              <p:pRg st="2" end="2"/>
                                            </p:txEl>
                                          </p:spTgt>
                                        </p:tgtEl>
                                        <p:attrNameLst>
                                          <p:attrName>style.visibility</p:attrName>
                                        </p:attrNameLst>
                                      </p:cBhvr>
                                      <p:to>
                                        <p:strVal val="visible"/>
                                      </p:to>
                                    </p:set>
                                    <p:animEffect transition="in" filter="fade">
                                      <p:cBhvr>
                                        <p:cTn id="17" dur="500"/>
                                        <p:tgtEl>
                                          <p:spTgt spid="18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5">
                                            <p:txEl>
                                              <p:pRg st="3" end="3"/>
                                            </p:txEl>
                                          </p:spTgt>
                                        </p:tgtEl>
                                        <p:attrNameLst>
                                          <p:attrName>style.visibility</p:attrName>
                                        </p:attrNameLst>
                                      </p:cBhvr>
                                      <p:to>
                                        <p:strVal val="visible"/>
                                      </p:to>
                                    </p:set>
                                    <p:animEffect transition="in" filter="fade">
                                      <p:cBhvr>
                                        <p:cTn id="22" dur="500"/>
                                        <p:tgtEl>
                                          <p:spTgt spid="18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5">
                                            <p:txEl>
                                              <p:pRg st="4" end="4"/>
                                            </p:txEl>
                                          </p:spTgt>
                                        </p:tgtEl>
                                        <p:attrNameLst>
                                          <p:attrName>style.visibility</p:attrName>
                                        </p:attrNameLst>
                                      </p:cBhvr>
                                      <p:to>
                                        <p:strVal val="visible"/>
                                      </p:to>
                                    </p:set>
                                    <p:animEffect transition="in" filter="fade">
                                      <p:cBhvr>
                                        <p:cTn id="27" dur="500"/>
                                        <p:tgtEl>
                                          <p:spTgt spid="18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5">
                                            <p:txEl>
                                              <p:pRg st="5" end="5"/>
                                            </p:txEl>
                                          </p:spTgt>
                                        </p:tgtEl>
                                        <p:attrNameLst>
                                          <p:attrName>style.visibility</p:attrName>
                                        </p:attrNameLst>
                                      </p:cBhvr>
                                      <p:to>
                                        <p:strVal val="visible"/>
                                      </p:to>
                                    </p:set>
                                    <p:animEffect transition="in" filter="fade">
                                      <p:cBhvr>
                                        <p:cTn id="32" dur="500"/>
                                        <p:tgtEl>
                                          <p:spTgt spid="18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ctr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4F6128"/>
              </a:buClr>
              <a:buSzPct val="25000"/>
              <a:buFont typeface="Arial"/>
              <a:buNone/>
            </a:pPr>
            <a:r>
              <a:rPr lang="en-US" sz="3600" b="1" i="0" u="none" strike="noStrike" cap="none">
                <a:solidFill>
                  <a:srgbClr val="4F6128"/>
                </a:solidFill>
                <a:latin typeface="Arial"/>
                <a:ea typeface="Arial"/>
                <a:cs typeface="Arial"/>
                <a:sym typeface="Arial"/>
              </a:rPr>
              <a:t>QUESTIONS?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Shape 197"/>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4F6128"/>
              </a:buClr>
              <a:buSzPct val="25000"/>
              <a:buFont typeface="Arial"/>
              <a:buNone/>
            </a:pPr>
            <a:r>
              <a:rPr lang="en-US" sz="3600" b="1" i="0" u="none" strike="noStrike" cap="none" dirty="0" smtClean="0">
                <a:solidFill>
                  <a:srgbClr val="4F6128"/>
                </a:solidFill>
                <a:latin typeface="Arial"/>
                <a:ea typeface="Arial"/>
                <a:cs typeface="Arial"/>
                <a:sym typeface="Arial"/>
              </a:rPr>
              <a:t>References</a:t>
            </a:r>
            <a:endParaRPr lang="en-US" sz="3600" b="1" i="0" u="none" strike="noStrike" cap="none" dirty="0">
              <a:solidFill>
                <a:srgbClr val="4F6128"/>
              </a:solidFill>
              <a:latin typeface="Arial"/>
              <a:ea typeface="Arial"/>
              <a:cs typeface="Arial"/>
              <a:sym typeface="Arial"/>
            </a:endParaRPr>
          </a:p>
        </p:txBody>
      </p:sp>
      <p:sp>
        <p:nvSpPr>
          <p:cNvPr id="198" name="Shape 198"/>
          <p:cNvSpPr txBox="1">
            <a:spLocks noGrp="1"/>
          </p:cNvSpPr>
          <p:nvPr>
            <p:ph idx="1"/>
          </p:nvPr>
        </p:nvSpPr>
        <p:spPr>
          <a:xfrm>
            <a:off x="228600" y="1600200"/>
            <a:ext cx="8686800" cy="4646488"/>
          </a:xfrm>
          <a:prstGeom prst="rect">
            <a:avLst/>
          </a:prstGeom>
          <a:noFill/>
          <a:ln>
            <a:noFill/>
          </a:ln>
        </p:spPr>
        <p:txBody>
          <a:bodyPr lIns="91425" tIns="45700" rIns="91425" bIns="45700" anchor="t" anchorCtr="0">
            <a:noAutofit/>
          </a:bodyPr>
          <a:lstStyle/>
          <a:p>
            <a:pPr marL="457200" marR="0" lvl="0" indent="-457200" algn="l" rtl="0">
              <a:lnSpc>
                <a:spcPct val="80000"/>
              </a:lnSpc>
              <a:spcBef>
                <a:spcPts val="0"/>
              </a:spcBef>
              <a:spcAft>
                <a:spcPts val="0"/>
              </a:spcAft>
              <a:buClr>
                <a:srgbClr val="4F6128"/>
              </a:buClr>
              <a:buSzPct val="101333"/>
              <a:buFont typeface="Arial"/>
              <a:buChar char="•"/>
            </a:pPr>
            <a:r>
              <a:rPr lang="en-US" sz="2000" b="0" i="0" u="none" strike="noStrike" cap="none" dirty="0">
                <a:solidFill>
                  <a:schemeClr val="dk1"/>
                </a:solidFill>
                <a:ea typeface="Arial"/>
                <a:sym typeface="Arial"/>
              </a:rPr>
              <a:t>Whitman N &amp; </a:t>
            </a:r>
            <a:r>
              <a:rPr lang="en-US" sz="2000" b="0" i="0" u="none" strike="noStrike" cap="none" dirty="0" err="1">
                <a:solidFill>
                  <a:schemeClr val="dk1"/>
                </a:solidFill>
                <a:ea typeface="Arial"/>
                <a:sym typeface="Arial"/>
              </a:rPr>
              <a:t>Schwenk</a:t>
            </a:r>
            <a:r>
              <a:rPr lang="en-US" sz="2000" b="0" i="0" u="none" strike="noStrike" cap="none" dirty="0">
                <a:solidFill>
                  <a:schemeClr val="dk1"/>
                </a:solidFill>
                <a:ea typeface="Arial"/>
                <a:sym typeface="Arial"/>
              </a:rPr>
              <a:t> T.  Residents </a:t>
            </a:r>
            <a:r>
              <a:rPr lang="en-US" sz="2000" dirty="0"/>
              <a:t>A</a:t>
            </a:r>
            <a:r>
              <a:rPr lang="en-US" sz="2000" b="0" i="0" u="none" strike="noStrike" cap="none" dirty="0">
                <a:solidFill>
                  <a:schemeClr val="dk1"/>
                </a:solidFill>
                <a:ea typeface="Arial"/>
                <a:sym typeface="Arial"/>
              </a:rPr>
              <a:t>s Teachers: A Guide to Educational Practice.  3</a:t>
            </a:r>
            <a:r>
              <a:rPr lang="en-US" sz="2000" b="0" i="0" u="none" strike="noStrike" cap="none" baseline="30000" dirty="0">
                <a:solidFill>
                  <a:schemeClr val="dk1"/>
                </a:solidFill>
                <a:ea typeface="Arial"/>
                <a:sym typeface="Arial"/>
              </a:rPr>
              <a:t>rd</a:t>
            </a:r>
            <a:r>
              <a:rPr lang="en-US" sz="2000" b="0" i="0" u="none" strike="noStrike" cap="none" dirty="0">
                <a:solidFill>
                  <a:schemeClr val="dk1"/>
                </a:solidFill>
                <a:ea typeface="Arial"/>
                <a:sym typeface="Arial"/>
              </a:rPr>
              <a:t> Ed.  </a:t>
            </a:r>
            <a:r>
              <a:rPr lang="en-US" sz="2000" b="0" i="0" u="none" strike="noStrike" cap="none" dirty="0" err="1">
                <a:solidFill>
                  <a:schemeClr val="dk1"/>
                </a:solidFill>
                <a:ea typeface="Arial"/>
                <a:sym typeface="Arial"/>
              </a:rPr>
              <a:t>Whittman</a:t>
            </a:r>
            <a:r>
              <a:rPr lang="en-US" sz="2000" b="0" i="0" u="none" strike="noStrike" cap="none" dirty="0">
                <a:solidFill>
                  <a:schemeClr val="dk1"/>
                </a:solidFill>
                <a:ea typeface="Arial"/>
                <a:sym typeface="Arial"/>
              </a:rPr>
              <a:t> Associates; Pacific Grove, CA</a:t>
            </a:r>
            <a:r>
              <a:rPr lang="en-US" sz="2000" b="0" i="0" u="none" strike="noStrike" cap="none" dirty="0" smtClean="0">
                <a:solidFill>
                  <a:schemeClr val="dk1"/>
                </a:solidFill>
                <a:ea typeface="Arial"/>
                <a:sym typeface="Arial"/>
              </a:rPr>
              <a:t>. 2005</a:t>
            </a:r>
            <a:endParaRPr lang="en-US" sz="2000" b="0" i="0" u="none" strike="noStrike" cap="none" dirty="0">
              <a:solidFill>
                <a:schemeClr val="dk1"/>
              </a:solidFill>
              <a:ea typeface="Arial"/>
              <a:sym typeface="Arial"/>
            </a:endParaRPr>
          </a:p>
          <a:p>
            <a:pPr marL="457200" marR="0" lvl="0" indent="-457200" algn="l" rtl="0">
              <a:lnSpc>
                <a:spcPct val="80000"/>
              </a:lnSpc>
              <a:spcBef>
                <a:spcPts val="304"/>
              </a:spcBef>
              <a:spcAft>
                <a:spcPts val="0"/>
              </a:spcAft>
              <a:buClr>
                <a:srgbClr val="4F6128"/>
              </a:buClr>
              <a:buSzPct val="101333"/>
              <a:buFont typeface="Arial"/>
              <a:buChar char="•"/>
            </a:pPr>
            <a:r>
              <a:rPr lang="en-US" sz="2000" b="0" i="0" u="none" strike="noStrike" cap="none" dirty="0">
                <a:solidFill>
                  <a:schemeClr val="dk1"/>
                </a:solidFill>
                <a:ea typeface="Arial"/>
                <a:sym typeface="Arial"/>
              </a:rPr>
              <a:t>Knowles MS, Holton EF, Swanson RA.  The Adult Learner: The Definitive Classic in Adult Education and Human Resource Development. 6</a:t>
            </a:r>
            <a:r>
              <a:rPr lang="en-US" sz="2000" b="0" i="0" u="none" strike="noStrike" cap="none" baseline="30000" dirty="0">
                <a:solidFill>
                  <a:schemeClr val="dk1"/>
                </a:solidFill>
                <a:ea typeface="Arial"/>
                <a:sym typeface="Arial"/>
              </a:rPr>
              <a:t>th</a:t>
            </a:r>
            <a:r>
              <a:rPr lang="en-US" sz="2000" b="0" i="0" u="none" strike="noStrike" cap="none" dirty="0">
                <a:solidFill>
                  <a:schemeClr val="dk1"/>
                </a:solidFill>
                <a:ea typeface="Arial"/>
                <a:sym typeface="Arial"/>
              </a:rPr>
              <a:t> Ed.  Elsevier; Burlington, MA</a:t>
            </a:r>
            <a:r>
              <a:rPr lang="en-US" sz="2000" b="0" i="0" u="none" strike="noStrike" cap="none" dirty="0" smtClean="0">
                <a:solidFill>
                  <a:schemeClr val="dk1"/>
                </a:solidFill>
                <a:ea typeface="Arial"/>
                <a:sym typeface="Arial"/>
              </a:rPr>
              <a:t>. 2005</a:t>
            </a:r>
            <a:endParaRPr lang="en-US" sz="2000" b="0" i="0" u="none" strike="noStrike" cap="none" dirty="0">
              <a:solidFill>
                <a:schemeClr val="dk1"/>
              </a:solidFill>
              <a:ea typeface="Arial"/>
              <a:sym typeface="Arial"/>
            </a:endParaRPr>
          </a:p>
          <a:p>
            <a:pPr marL="457200" marR="0" lvl="0" indent="-457200" algn="l" rtl="0">
              <a:lnSpc>
                <a:spcPct val="80000"/>
              </a:lnSpc>
              <a:spcBef>
                <a:spcPts val="304"/>
              </a:spcBef>
              <a:spcAft>
                <a:spcPts val="0"/>
              </a:spcAft>
              <a:buClr>
                <a:srgbClr val="4F6128"/>
              </a:buClr>
              <a:buSzPct val="101333"/>
              <a:buFont typeface="Arial"/>
              <a:buChar char="•"/>
            </a:pPr>
            <a:r>
              <a:rPr lang="en-US" sz="2000" b="0" i="0" u="none" strike="noStrike" cap="none" dirty="0">
                <a:solidFill>
                  <a:schemeClr val="dk1"/>
                </a:solidFill>
                <a:ea typeface="Arial"/>
                <a:sym typeface="Arial"/>
              </a:rPr>
              <a:t>Regan-Smith et al. An efficient and effective teaching model for ambulatory education. </a:t>
            </a:r>
            <a:r>
              <a:rPr lang="en-US" sz="2000" b="0" i="0" u="none" strike="noStrike" cap="none" dirty="0" err="1">
                <a:solidFill>
                  <a:schemeClr val="dk1"/>
                </a:solidFill>
                <a:ea typeface="Arial"/>
                <a:sym typeface="Arial"/>
              </a:rPr>
              <a:t>Acad</a:t>
            </a:r>
            <a:r>
              <a:rPr lang="en-US" sz="2000" b="0" i="0" u="none" strike="noStrike" cap="none" dirty="0">
                <a:solidFill>
                  <a:schemeClr val="dk1"/>
                </a:solidFill>
                <a:ea typeface="Arial"/>
                <a:sym typeface="Arial"/>
              </a:rPr>
              <a:t> Med, 2002, 77(7): 593-599.</a:t>
            </a:r>
          </a:p>
          <a:p>
            <a:pPr marL="457200" marR="0" lvl="0" indent="-457200" algn="l" rtl="0">
              <a:lnSpc>
                <a:spcPct val="80000"/>
              </a:lnSpc>
              <a:spcBef>
                <a:spcPts val="304"/>
              </a:spcBef>
              <a:spcAft>
                <a:spcPts val="0"/>
              </a:spcAft>
              <a:buClr>
                <a:srgbClr val="4F6128"/>
              </a:buClr>
              <a:buSzPct val="101333"/>
              <a:buFont typeface="Arial"/>
              <a:buChar char="•"/>
            </a:pPr>
            <a:r>
              <a:rPr lang="en-US" sz="2000" b="0" i="0" u="none" strike="noStrike" cap="none" dirty="0">
                <a:solidFill>
                  <a:schemeClr val="dk1"/>
                </a:solidFill>
                <a:ea typeface="Arial"/>
                <a:sym typeface="Arial"/>
              </a:rPr>
              <a:t>McGee and Irby. Teaching in the outpatient clinic. J Gen Intern Med. 1997 Apr; 12(</a:t>
            </a:r>
            <a:r>
              <a:rPr lang="en-US" sz="2000" b="0" i="0" u="none" strike="noStrike" cap="none" dirty="0" err="1">
                <a:solidFill>
                  <a:schemeClr val="dk1"/>
                </a:solidFill>
                <a:ea typeface="Arial"/>
                <a:sym typeface="Arial"/>
              </a:rPr>
              <a:t>Suppl</a:t>
            </a:r>
            <a:r>
              <a:rPr lang="en-US" sz="2000" b="0" i="0" u="none" strike="noStrike" cap="none" dirty="0">
                <a:solidFill>
                  <a:schemeClr val="dk1"/>
                </a:solidFill>
                <a:ea typeface="Arial"/>
                <a:sym typeface="Arial"/>
              </a:rPr>
              <a:t> 2): S34–S40. </a:t>
            </a:r>
            <a:r>
              <a:rPr lang="en-US" sz="2000" b="0" i="0" u="none" strike="noStrike" cap="none" dirty="0" err="1">
                <a:solidFill>
                  <a:schemeClr val="dk1"/>
                </a:solidFill>
                <a:ea typeface="Arial"/>
                <a:sym typeface="Arial"/>
              </a:rPr>
              <a:t>doi</a:t>
            </a:r>
            <a:r>
              <a:rPr lang="en-US" sz="2000" b="0" i="0" u="none" strike="noStrike" cap="none" dirty="0">
                <a:solidFill>
                  <a:schemeClr val="dk1"/>
                </a:solidFill>
                <a:ea typeface="Arial"/>
                <a:sym typeface="Arial"/>
              </a:rPr>
              <a:t>:  10.1046/j.1525-1497.12.s2.5.x </a:t>
            </a:r>
            <a:r>
              <a:rPr lang="en-US" sz="2000" b="0" i="0" u="sng" strike="noStrike" cap="none" dirty="0">
                <a:solidFill>
                  <a:schemeClr val="hlink"/>
                </a:solidFill>
                <a:ea typeface="Arial"/>
                <a:sym typeface="Arial"/>
                <a:hlinkClick r:id="rId3"/>
              </a:rPr>
              <a:t>http://www.ncbi.nlm.nih.gov/pmc/articles/PMC1497226/</a:t>
            </a:r>
          </a:p>
          <a:p>
            <a:pPr marL="457200" marR="0" lvl="0" indent="-457200" algn="l" rtl="0">
              <a:lnSpc>
                <a:spcPct val="80000"/>
              </a:lnSpc>
              <a:spcBef>
                <a:spcPts val="304"/>
              </a:spcBef>
              <a:spcAft>
                <a:spcPts val="0"/>
              </a:spcAft>
              <a:buClr>
                <a:srgbClr val="4F6128"/>
              </a:buClr>
              <a:buSzPct val="101333"/>
              <a:buFont typeface="Arial"/>
              <a:buChar char="•"/>
            </a:pPr>
            <a:r>
              <a:rPr lang="en-US" sz="2000" b="0" i="0" u="none" strike="noStrike" cap="none" dirty="0">
                <a:solidFill>
                  <a:schemeClr val="dk1"/>
                </a:solidFill>
                <a:ea typeface="Arial"/>
                <a:sym typeface="Arial"/>
              </a:rPr>
              <a:t>AAIM (Alliance for Academic Internal Medicine) Toolbox</a:t>
            </a:r>
          </a:p>
          <a:p>
            <a:pPr marL="457200" marR="0" lvl="0" indent="-457200" algn="l" rtl="0">
              <a:lnSpc>
                <a:spcPct val="80000"/>
              </a:lnSpc>
              <a:spcBef>
                <a:spcPts val="304"/>
              </a:spcBef>
              <a:spcAft>
                <a:spcPts val="0"/>
              </a:spcAft>
              <a:buClr>
                <a:srgbClr val="4F6128"/>
              </a:buClr>
              <a:buSzPct val="101333"/>
              <a:buFont typeface="Arial"/>
              <a:buChar char="•"/>
            </a:pPr>
            <a:r>
              <a:rPr lang="en-US" sz="2000" b="0" i="0" u="none" strike="noStrike" cap="none" dirty="0">
                <a:solidFill>
                  <a:schemeClr val="dk1"/>
                </a:solidFill>
                <a:ea typeface="Arial"/>
                <a:sym typeface="Arial"/>
              </a:rPr>
              <a:t>Alguire PC, DeWitt DE, Pinsky LE et al.  Teaching in Your Office: A Guide to Instructing Medical Students and Residents.  2</a:t>
            </a:r>
            <a:r>
              <a:rPr lang="en-US" sz="2000" b="0" i="0" u="none" strike="noStrike" cap="none" baseline="30000" dirty="0">
                <a:solidFill>
                  <a:schemeClr val="dk1"/>
                </a:solidFill>
                <a:ea typeface="Arial"/>
                <a:sym typeface="Arial"/>
              </a:rPr>
              <a:t>nd</a:t>
            </a:r>
            <a:r>
              <a:rPr lang="en-US" sz="2000" b="0" i="0" u="none" strike="noStrike" cap="none" dirty="0">
                <a:solidFill>
                  <a:schemeClr val="dk1"/>
                </a:solidFill>
                <a:ea typeface="Arial"/>
                <a:sym typeface="Arial"/>
              </a:rPr>
              <a:t> Ed.  ACP Press; Philadelphia, PA</a:t>
            </a:r>
            <a:r>
              <a:rPr lang="en-US" sz="2000" b="0" i="0" u="none" strike="noStrike" cap="none" dirty="0" smtClean="0">
                <a:solidFill>
                  <a:schemeClr val="dk1"/>
                </a:solidFill>
                <a:ea typeface="Arial"/>
                <a:sym typeface="Arial"/>
              </a:rPr>
              <a:t>. 2008</a:t>
            </a:r>
            <a:endParaRPr lang="en-US" sz="2000" b="0" i="0" u="none" strike="noStrike" cap="none" dirty="0">
              <a:solidFill>
                <a:schemeClr val="dk1"/>
              </a:solidFill>
              <a:ea typeface="Arial"/>
              <a:sym typeface="Arial"/>
            </a:endParaRPr>
          </a:p>
          <a:p>
            <a:pPr marL="457200" marR="0" lvl="0" indent="-457200" algn="l" rtl="0">
              <a:lnSpc>
                <a:spcPct val="80000"/>
              </a:lnSpc>
              <a:spcBef>
                <a:spcPts val="304"/>
              </a:spcBef>
              <a:spcAft>
                <a:spcPts val="0"/>
              </a:spcAft>
              <a:buClr>
                <a:srgbClr val="4F6128"/>
              </a:buClr>
              <a:buSzPct val="101333"/>
              <a:buFont typeface="Arial"/>
              <a:buChar char="•"/>
            </a:pPr>
            <a:r>
              <a:rPr lang="en-US" sz="2000" b="0" i="0" u="none" strike="noStrike" cap="none" dirty="0">
                <a:solidFill>
                  <a:schemeClr val="dk1"/>
                </a:solidFill>
                <a:ea typeface="Arial"/>
                <a:sym typeface="Arial"/>
              </a:rPr>
              <a:t>Wiese J. Teaching in the Hospital. ACP Press; Philadelphia, PA</a:t>
            </a:r>
            <a:r>
              <a:rPr lang="en-US" sz="2000" b="0" i="0" u="none" strike="noStrike" cap="none" dirty="0" smtClean="0">
                <a:solidFill>
                  <a:schemeClr val="dk1"/>
                </a:solidFill>
                <a:ea typeface="Arial"/>
                <a:sym typeface="Arial"/>
              </a:rPr>
              <a:t>. 2010</a:t>
            </a:r>
            <a:endParaRPr lang="en-US" sz="2000" b="0" i="0" u="none" strike="noStrike" cap="none" dirty="0">
              <a:solidFill>
                <a:schemeClr val="dk1"/>
              </a:solidFill>
              <a:ea typeface="Arial"/>
              <a:sym typeface="Arial"/>
            </a:endParaRPr>
          </a:p>
          <a:p>
            <a:pPr marL="457200" marR="0" lvl="0" indent="-457200" algn="l" rtl="0">
              <a:lnSpc>
                <a:spcPct val="80000"/>
              </a:lnSpc>
              <a:spcBef>
                <a:spcPts val="304"/>
              </a:spcBef>
              <a:spcAft>
                <a:spcPts val="0"/>
              </a:spcAft>
              <a:buClr>
                <a:srgbClr val="4F6128"/>
              </a:buClr>
              <a:buSzPct val="101333"/>
              <a:buFont typeface="Arial"/>
              <a:buChar char="•"/>
            </a:pPr>
            <a:r>
              <a:rPr lang="en-US" sz="2000" b="0" i="0" u="none" strike="noStrike" cap="none" dirty="0">
                <a:solidFill>
                  <a:schemeClr val="dk1"/>
                </a:solidFill>
                <a:ea typeface="Arial"/>
                <a:sym typeface="Arial"/>
              </a:rPr>
              <a:t>AAP Residents as Teachers </a:t>
            </a:r>
            <a:r>
              <a:rPr lang="en-US" sz="2000" b="0" i="0" u="none" strike="noStrike" cap="none" dirty="0" smtClean="0">
                <a:solidFill>
                  <a:schemeClr val="dk1"/>
                </a:solidFill>
                <a:ea typeface="Arial"/>
                <a:sym typeface="Arial"/>
              </a:rPr>
              <a:t>Curriculum</a:t>
            </a:r>
            <a:endParaRPr sz="2000" b="0" i="0" u="none" strike="noStrike" cap="none" dirty="0">
              <a:solidFill>
                <a:schemeClr val="dk1"/>
              </a:solidFill>
              <a:ea typeface="Arial"/>
              <a:sym typeface="Aria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Shape 44"/>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4F6128"/>
              </a:buClr>
              <a:buSzPct val="25000"/>
              <a:buFont typeface="Arial"/>
              <a:buNone/>
            </a:pPr>
            <a:r>
              <a:rPr lang="en-US" sz="3600" b="1" i="0" u="none" strike="noStrike" cap="none">
                <a:solidFill>
                  <a:srgbClr val="4F6128"/>
                </a:solidFill>
                <a:latin typeface="Arial"/>
                <a:ea typeface="Arial"/>
                <a:cs typeface="Arial"/>
                <a:sym typeface="Arial"/>
              </a:rPr>
              <a:t>The Stats</a:t>
            </a:r>
          </a:p>
        </p:txBody>
      </p:sp>
      <p:sp>
        <p:nvSpPr>
          <p:cNvPr id="46" name="Shape 46"/>
          <p:cNvSpPr txBox="1">
            <a:spLocks noGrp="1"/>
          </p:cNvSpPr>
          <p:nvPr>
            <p:ph idx="1"/>
          </p:nvPr>
        </p:nvSpPr>
        <p:spPr>
          <a:prstGeom prst="rect">
            <a:avLst/>
          </a:prstGeom>
          <a:noFill/>
          <a:ln>
            <a:noFill/>
          </a:ln>
        </p:spPr>
        <p:txBody>
          <a:bodyPr lIns="91425" tIns="45700" rIns="91425" bIns="45700" anchor="t" anchorCtr="0">
            <a:noAutofit/>
          </a:bodyPr>
          <a:lstStyle/>
          <a:p>
            <a:pPr lvl="0">
              <a:spcAft>
                <a:spcPts val="1800"/>
              </a:spcAft>
              <a:buClr>
                <a:srgbClr val="4F6128"/>
              </a:buClr>
              <a:buSzPct val="100000"/>
            </a:pPr>
            <a:r>
              <a:rPr lang="en-US" dirty="0">
                <a:solidFill>
                  <a:schemeClr val="dk1"/>
                </a:solidFill>
                <a:ea typeface="Arial"/>
                <a:sym typeface="Arial"/>
              </a:rPr>
              <a:t>Up to what percentage of residents’ education is the result of interaction with other residents?  </a:t>
            </a:r>
          </a:p>
          <a:p>
            <a:pPr lvl="0">
              <a:spcAft>
                <a:spcPts val="1800"/>
              </a:spcAft>
              <a:buClr>
                <a:srgbClr val="4F6128"/>
              </a:buClr>
              <a:buSzPct val="100000"/>
            </a:pPr>
            <a:r>
              <a:rPr lang="en-US" dirty="0">
                <a:solidFill>
                  <a:schemeClr val="dk1"/>
                </a:solidFill>
                <a:ea typeface="Arial"/>
                <a:sym typeface="Arial"/>
              </a:rPr>
              <a:t>What about medical students—what percentage of their learning comes from residents?</a:t>
            </a:r>
          </a:p>
          <a:p>
            <a:pPr lvl="0">
              <a:spcAft>
                <a:spcPts val="1800"/>
              </a:spcAft>
              <a:buClr>
                <a:srgbClr val="4F6128"/>
              </a:buClr>
              <a:buSzPct val="100000"/>
            </a:pPr>
            <a:r>
              <a:rPr lang="en-US" dirty="0">
                <a:solidFill>
                  <a:schemeClr val="dk1"/>
                </a:solidFill>
                <a:ea typeface="Arial"/>
                <a:sym typeface="Arial"/>
              </a:rPr>
              <a:t>What percentage of time do you think that you spend teaching</a:t>
            </a:r>
            <a:r>
              <a:rPr lang="en-US" dirty="0" smtClean="0">
                <a:solidFill>
                  <a:schemeClr val="dk1"/>
                </a:solidFill>
                <a:ea typeface="Arial"/>
                <a:sym typeface="Arial"/>
              </a:rPr>
              <a:t>?</a:t>
            </a:r>
            <a:endParaRPr lang="en-US" dirty="0" smtClean="0"/>
          </a:p>
        </p:txBody>
      </p:sp>
      <p:sp>
        <p:nvSpPr>
          <p:cNvPr id="45" name="Shape 45"/>
          <p:cNvSpPr txBox="1">
            <a:spLocks noGrp="1"/>
          </p:cNvSpPr>
          <p:nvPr>
            <p:ph type="body" sz="quarter" idx="10"/>
          </p:nvPr>
        </p:nvSpPr>
        <p:spPr>
          <a:prstGeom prst="rect">
            <a:avLst/>
          </a:prstGeom>
          <a:noFill/>
          <a:ln>
            <a:noFill/>
          </a:ln>
        </p:spPr>
        <p:txBody>
          <a:bodyPr lIns="91425" tIns="45700" rIns="91425" bIns="45700" anchor="b" anchorCtr="0">
            <a:noAutofit/>
          </a:bodyPr>
          <a:lstStyle/>
          <a:p>
            <a:pPr marL="457200" indent="-457200">
              <a:spcBef>
                <a:spcPts val="640"/>
              </a:spcBef>
              <a:buClr>
                <a:srgbClr val="4F6128"/>
              </a:buClr>
              <a:buSzPct val="100000"/>
            </a:pPr>
            <a:r>
              <a:rPr lang="en-US" dirty="0" smtClean="0"/>
              <a:t>(Whitman </a:t>
            </a:r>
            <a:r>
              <a:rPr lang="en-US" dirty="0"/>
              <a:t>and </a:t>
            </a:r>
            <a:r>
              <a:rPr lang="en-US" dirty="0" err="1" smtClean="0"/>
              <a:t>Schwenk</a:t>
            </a:r>
            <a:r>
              <a:rPr lang="en-US" dirty="0" smtClean="0"/>
              <a:t>, 2005)</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Shape 51"/>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4F6128"/>
              </a:buClr>
              <a:buSzPct val="25000"/>
              <a:buFont typeface="Arial"/>
              <a:buNone/>
            </a:pPr>
            <a:r>
              <a:rPr lang="en-US" sz="3600" b="1" i="0" u="none" strike="noStrike" cap="none" dirty="0">
                <a:solidFill>
                  <a:srgbClr val="4F6128"/>
                </a:solidFill>
                <a:latin typeface="Arial"/>
                <a:ea typeface="Arial"/>
                <a:cs typeface="Arial"/>
                <a:sym typeface="Arial"/>
              </a:rPr>
              <a:t>Teaching</a:t>
            </a:r>
          </a:p>
        </p:txBody>
      </p:sp>
      <p:sp>
        <p:nvSpPr>
          <p:cNvPr id="52" name="Shape 52"/>
          <p:cNvSpPr txBox="1">
            <a:spLocks noGrp="1"/>
          </p:cNvSpPr>
          <p:nvPr>
            <p:ph idx="1"/>
          </p:nvPr>
        </p:nvSpPr>
        <p:spPr>
          <a:prstGeom prst="rect">
            <a:avLst/>
          </a:prstGeom>
          <a:noFill/>
          <a:ln>
            <a:noFill/>
          </a:ln>
        </p:spPr>
        <p:txBody>
          <a:bodyPr lIns="91425" tIns="45700" rIns="91425" bIns="45700" anchor="t" anchorCtr="0">
            <a:noAutofit/>
          </a:bodyPr>
          <a:lstStyle/>
          <a:p>
            <a:pPr marL="457200" marR="0" lvl="0" indent="-457200" algn="l" rtl="0">
              <a:spcAft>
                <a:spcPts val="1800"/>
              </a:spcAft>
              <a:buClr>
                <a:srgbClr val="4F6128"/>
              </a:buClr>
              <a:buSzPct val="100000"/>
              <a:buFont typeface="Arial"/>
              <a:buChar char="•"/>
            </a:pPr>
            <a:r>
              <a:rPr lang="en-US" sz="3200" b="0" i="0" u="none" strike="noStrike" cap="none" dirty="0">
                <a:solidFill>
                  <a:schemeClr val="dk1"/>
                </a:solidFill>
                <a:latin typeface="Arial"/>
                <a:ea typeface="Arial"/>
                <a:cs typeface="Arial"/>
                <a:sym typeface="Arial"/>
              </a:rPr>
              <a:t>How would you define this?</a:t>
            </a:r>
          </a:p>
          <a:p>
            <a:pPr marL="457200" marR="0" lvl="0" indent="-457200" algn="l" rtl="0">
              <a:spcAft>
                <a:spcPts val="1800"/>
              </a:spcAft>
              <a:buClr>
                <a:srgbClr val="4F6128"/>
              </a:buClr>
              <a:buSzPct val="100000"/>
              <a:buFont typeface="Arial"/>
              <a:buChar char="•"/>
            </a:pPr>
            <a:r>
              <a:rPr lang="en-US" sz="3200" b="0" i="0" u="none" strike="noStrike" cap="none" dirty="0">
                <a:solidFill>
                  <a:schemeClr val="dk1"/>
                </a:solidFill>
                <a:latin typeface="Arial"/>
                <a:ea typeface="Arial"/>
                <a:cs typeface="Arial"/>
                <a:sym typeface="Arial"/>
              </a:rPr>
              <a:t>Knowledge (more than the acquisition of information), attitudes and skills that promote the development of a physician. Teaching is both giving and offering.   It includes anything done by a teacher that intends to promote learning</a:t>
            </a:r>
            <a:r>
              <a:rPr lang="en-US" sz="3200" b="0" i="0" u="none" strike="noStrike" cap="none" dirty="0" smtClean="0">
                <a:solidFill>
                  <a:schemeClr val="dk1"/>
                </a:solidFill>
                <a:latin typeface="Arial"/>
                <a:ea typeface="Arial"/>
                <a:cs typeface="Arial"/>
                <a:sym typeface="Arial"/>
              </a:rPr>
              <a:t>.</a:t>
            </a:r>
            <a:endParaRPr sz="320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4F6128"/>
              </a:buClr>
              <a:buSzPct val="25000"/>
              <a:buFont typeface="Arial"/>
              <a:buNone/>
            </a:pPr>
            <a:r>
              <a:rPr lang="en-US" sz="3600" b="1" i="0" u="none" strike="noStrike" cap="none">
                <a:solidFill>
                  <a:srgbClr val="4F6128"/>
                </a:solidFill>
                <a:latin typeface="Arial"/>
                <a:ea typeface="Arial"/>
                <a:cs typeface="Arial"/>
                <a:sym typeface="Arial"/>
              </a:rPr>
              <a:t>Learning</a:t>
            </a:r>
          </a:p>
        </p:txBody>
      </p:sp>
      <p:sp>
        <p:nvSpPr>
          <p:cNvPr id="58" name="Shape 58"/>
          <p:cNvSpPr txBox="1">
            <a:spLocks noGrp="1"/>
          </p:cNvSpPr>
          <p:nvPr>
            <p:ph idx="1"/>
          </p:nvPr>
        </p:nvSpPr>
        <p:spPr>
          <a:prstGeom prst="rect">
            <a:avLst/>
          </a:prstGeom>
          <a:noFill/>
          <a:ln>
            <a:noFill/>
          </a:ln>
        </p:spPr>
        <p:txBody>
          <a:bodyPr lIns="91425" tIns="45700" rIns="91425" bIns="45700" anchor="t" anchorCtr="0">
            <a:noAutofit/>
          </a:bodyPr>
          <a:lstStyle/>
          <a:p>
            <a:pPr marL="457200" marR="0" lvl="0" indent="-457200" algn="l" rtl="0">
              <a:spcAft>
                <a:spcPts val="1800"/>
              </a:spcAft>
              <a:buClr>
                <a:srgbClr val="4F6128"/>
              </a:buClr>
              <a:buSzPct val="100000"/>
              <a:buFont typeface="Arial"/>
              <a:buChar char="•"/>
            </a:pPr>
            <a:r>
              <a:rPr lang="en-US" sz="3200" b="0" i="0" u="none" strike="noStrike" cap="none" dirty="0">
                <a:solidFill>
                  <a:schemeClr val="dk1"/>
                </a:solidFill>
                <a:latin typeface="Arial"/>
                <a:ea typeface="Arial"/>
                <a:cs typeface="Arial"/>
                <a:sym typeface="Arial"/>
              </a:rPr>
              <a:t>How would you define learning?</a:t>
            </a:r>
          </a:p>
          <a:p>
            <a:pPr marL="457200" marR="0" lvl="0" indent="-457200" algn="l" rtl="0">
              <a:spcAft>
                <a:spcPts val="1800"/>
              </a:spcAft>
              <a:buClr>
                <a:srgbClr val="4F6128"/>
              </a:buClr>
              <a:buSzPct val="100000"/>
              <a:buFont typeface="Arial"/>
              <a:buChar char="•"/>
            </a:pPr>
            <a:r>
              <a:rPr lang="en-US" sz="3200" b="0" i="0" u="none" strike="noStrike" cap="none" dirty="0">
                <a:solidFill>
                  <a:schemeClr val="dk1"/>
                </a:solidFill>
                <a:latin typeface="Arial"/>
                <a:ea typeface="Arial"/>
                <a:cs typeface="Arial"/>
                <a:sym typeface="Arial"/>
              </a:rPr>
              <a:t>Learning is the process through which one gains knowledge and expertise based on personal goals</a:t>
            </a:r>
            <a:r>
              <a:rPr lang="en-US" sz="3200" b="0" i="0" u="none" strike="noStrike" cap="none" dirty="0" smtClean="0">
                <a:solidFill>
                  <a:schemeClr val="dk1"/>
                </a:solidFill>
                <a:latin typeface="Arial"/>
                <a:ea typeface="Arial"/>
                <a:cs typeface="Arial"/>
                <a:sym typeface="Arial"/>
              </a:rPr>
              <a:t>.</a:t>
            </a:r>
            <a:endParaRPr lang="en-US" sz="320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4F6128"/>
              </a:buClr>
              <a:buSzPct val="25000"/>
              <a:buFont typeface="Arial"/>
              <a:buNone/>
            </a:pPr>
            <a:r>
              <a:rPr lang="en-US" sz="3600" b="1" i="0" u="none" strike="noStrike" cap="none">
                <a:solidFill>
                  <a:srgbClr val="4F6128"/>
                </a:solidFill>
                <a:latin typeface="Arial"/>
                <a:ea typeface="Arial"/>
                <a:cs typeface="Arial"/>
                <a:sym typeface="Arial"/>
              </a:rPr>
              <a:t>The Adult Learner</a:t>
            </a:r>
          </a:p>
        </p:txBody>
      </p:sp>
      <p:sp>
        <p:nvSpPr>
          <p:cNvPr id="64" name="Shape 64"/>
          <p:cNvSpPr txBox="1">
            <a:spLocks noGrp="1"/>
          </p:cNvSpPr>
          <p:nvPr>
            <p:ph type="body" idx="1"/>
          </p:nvPr>
        </p:nvSpPr>
        <p:spPr>
          <a:xfrm>
            <a:off x="4760257" y="1600199"/>
            <a:ext cx="3926540" cy="3935572"/>
          </a:xfrm>
          <a:prstGeom prst="rect">
            <a:avLst/>
          </a:prstGeom>
          <a:noFill/>
          <a:ln>
            <a:noFill/>
          </a:ln>
        </p:spPr>
        <p:txBody>
          <a:bodyPr lIns="91425" tIns="45700" rIns="91425" bIns="45700" anchor="t" anchorCtr="0">
            <a:noAutofit/>
          </a:bodyPr>
          <a:lstStyle/>
          <a:p>
            <a:pPr marL="457200" marR="0" lvl="0" indent="-457200" algn="l" rtl="0">
              <a:spcBef>
                <a:spcPts val="0"/>
              </a:spcBef>
              <a:buClr>
                <a:srgbClr val="4F6128"/>
              </a:buClr>
              <a:buSzPct val="100000"/>
              <a:buFont typeface="Arial"/>
              <a:buChar char="•"/>
            </a:pPr>
            <a:r>
              <a:rPr lang="en-US" sz="2800" b="0" i="0" u="none" strike="noStrike" cap="none" dirty="0">
                <a:solidFill>
                  <a:schemeClr val="dk1"/>
                </a:solidFill>
                <a:latin typeface="Arial"/>
                <a:ea typeface="Arial"/>
                <a:cs typeface="Arial"/>
                <a:sym typeface="Arial"/>
              </a:rPr>
              <a:t>Motivated when helping set learning objectives</a:t>
            </a:r>
          </a:p>
          <a:p>
            <a:pPr marL="457200" marR="0" lvl="0" indent="-457200" algn="l" rtl="0">
              <a:spcBef>
                <a:spcPts val="0"/>
              </a:spcBef>
              <a:buClr>
                <a:srgbClr val="4F6128"/>
              </a:buClr>
              <a:buSzPct val="100000"/>
              <a:buFont typeface="Arial"/>
              <a:buChar char="•"/>
            </a:pPr>
            <a:r>
              <a:rPr lang="en-US" sz="2800" b="0" i="0" u="none" strike="noStrike" cap="none" dirty="0">
                <a:solidFill>
                  <a:schemeClr val="dk1"/>
                </a:solidFill>
                <a:latin typeface="Arial"/>
                <a:ea typeface="Arial"/>
                <a:cs typeface="Arial"/>
                <a:sym typeface="Arial"/>
              </a:rPr>
              <a:t>Want to know what is expected</a:t>
            </a:r>
          </a:p>
          <a:p>
            <a:pPr marL="457200" marR="0" lvl="0" indent="-457200" algn="l" rtl="0">
              <a:spcBef>
                <a:spcPts val="0"/>
              </a:spcBef>
              <a:buClr>
                <a:srgbClr val="4F6128"/>
              </a:buClr>
              <a:buSzPct val="100000"/>
              <a:buFont typeface="Arial"/>
              <a:buChar char="•"/>
            </a:pPr>
            <a:r>
              <a:rPr lang="en-US" sz="2800" b="0" i="0" u="none" strike="noStrike" cap="none" dirty="0">
                <a:solidFill>
                  <a:schemeClr val="dk1"/>
                </a:solidFill>
                <a:latin typeface="Arial"/>
                <a:ea typeface="Arial"/>
                <a:cs typeface="Arial"/>
                <a:sym typeface="Arial"/>
              </a:rPr>
              <a:t>Desire feedback</a:t>
            </a:r>
          </a:p>
        </p:txBody>
      </p:sp>
      <p:sp>
        <p:nvSpPr>
          <p:cNvPr id="65" name="Shape 65"/>
          <p:cNvSpPr txBox="1">
            <a:spLocks noGrp="1"/>
          </p:cNvSpPr>
          <p:nvPr>
            <p:ph type="body" idx="2"/>
          </p:nvPr>
        </p:nvSpPr>
        <p:spPr>
          <a:xfrm>
            <a:off x="457200" y="1600199"/>
            <a:ext cx="3926540" cy="3935572"/>
          </a:xfrm>
          <a:prstGeom prst="rect">
            <a:avLst/>
          </a:prstGeom>
          <a:noFill/>
          <a:ln>
            <a:noFill/>
          </a:ln>
        </p:spPr>
        <p:txBody>
          <a:bodyPr lIns="91425" tIns="45700" rIns="91425" bIns="45700" anchor="t" anchorCtr="0">
            <a:noAutofit/>
          </a:bodyPr>
          <a:lstStyle/>
          <a:p>
            <a:pPr marL="457200" marR="0" lvl="0" indent="-457200" algn="l" rtl="0">
              <a:spcBef>
                <a:spcPts val="0"/>
              </a:spcBef>
              <a:buClr>
                <a:srgbClr val="4F6128"/>
              </a:buClr>
              <a:buSzPct val="100000"/>
              <a:buFont typeface="Arial"/>
              <a:buChar char="•"/>
            </a:pPr>
            <a:r>
              <a:rPr lang="en-US" sz="2800" b="0" i="0" u="none" strike="noStrike" cap="none" dirty="0">
                <a:solidFill>
                  <a:schemeClr val="dk1"/>
                </a:solidFill>
                <a:latin typeface="Arial"/>
                <a:ea typeface="Arial"/>
                <a:cs typeface="Arial"/>
                <a:sym typeface="Arial"/>
              </a:rPr>
              <a:t>Learn relevant information</a:t>
            </a:r>
          </a:p>
          <a:p>
            <a:pPr marL="457200" marR="0" lvl="0" indent="-457200" algn="l" rtl="0">
              <a:spcBef>
                <a:spcPts val="0"/>
              </a:spcBef>
              <a:buClr>
                <a:srgbClr val="4F6128"/>
              </a:buClr>
              <a:buSzPct val="100000"/>
              <a:buFont typeface="Arial"/>
              <a:buChar char="•"/>
            </a:pPr>
            <a:r>
              <a:rPr lang="en-US" sz="2800" b="0" i="0" u="none" strike="noStrike" cap="none" dirty="0">
                <a:solidFill>
                  <a:schemeClr val="dk1"/>
                </a:solidFill>
                <a:latin typeface="Arial"/>
                <a:ea typeface="Arial"/>
                <a:cs typeface="Arial"/>
                <a:sym typeface="Arial"/>
              </a:rPr>
              <a:t>Learn concepts and principles</a:t>
            </a:r>
          </a:p>
          <a:p>
            <a:pPr marL="457200" marR="0" lvl="0" indent="-457200" algn="l" rtl="0">
              <a:spcBef>
                <a:spcPts val="0"/>
              </a:spcBef>
              <a:buClr>
                <a:srgbClr val="4F6128"/>
              </a:buClr>
              <a:buSzPct val="100000"/>
              <a:buFont typeface="Arial"/>
              <a:buChar char="•"/>
            </a:pPr>
            <a:r>
              <a:rPr lang="en-US" sz="2800" b="0" i="0" u="none" strike="noStrike" cap="none" dirty="0">
                <a:solidFill>
                  <a:schemeClr val="dk1"/>
                </a:solidFill>
                <a:latin typeface="Arial"/>
                <a:ea typeface="Arial"/>
                <a:cs typeface="Arial"/>
                <a:sym typeface="Arial"/>
              </a:rPr>
              <a:t>Learn at their own pace</a:t>
            </a:r>
          </a:p>
        </p:txBody>
      </p:sp>
      <p:sp>
        <p:nvSpPr>
          <p:cNvPr id="6" name="Text Placeholder 1"/>
          <p:cNvSpPr txBox="1">
            <a:spLocks/>
          </p:cNvSpPr>
          <p:nvPr/>
        </p:nvSpPr>
        <p:spPr>
          <a:xfrm>
            <a:off x="4602822" y="5658617"/>
            <a:ext cx="4083978" cy="358775"/>
          </a:xfrm>
          <a:prstGeom prst="rect">
            <a:avLst/>
          </a:prstGeom>
        </p:spPr>
        <p:txBody>
          <a:bodyPr anchor="b"/>
          <a:lstStyle>
            <a:lvl1pPr marL="457200" indent="-457200" algn="l" defTabSz="457200" rtl="0" eaLnBrk="1" latinLnBrk="0" hangingPunct="1">
              <a:lnSpc>
                <a:spcPct val="80000"/>
              </a:lnSpc>
              <a:spcBef>
                <a:spcPts val="0"/>
              </a:spcBef>
              <a:spcAft>
                <a:spcPts val="1200"/>
              </a:spcAft>
              <a:buClr>
                <a:schemeClr val="accent3">
                  <a:lumMod val="50000"/>
                </a:schemeClr>
              </a:buClr>
              <a:buFont typeface="Arial"/>
              <a:buChar char="•"/>
              <a:defRPr sz="3200" b="0" i="0" kern="1200">
                <a:solidFill>
                  <a:schemeClr val="tx1"/>
                </a:solidFill>
                <a:latin typeface="Arial"/>
                <a:ea typeface="+mn-ea"/>
                <a:cs typeface="Arial"/>
              </a:defRPr>
            </a:lvl1pPr>
            <a:lvl2pPr marL="914400" indent="-457200" algn="l" defTabSz="457200" rtl="0" eaLnBrk="1" latinLnBrk="0" hangingPunct="1">
              <a:lnSpc>
                <a:spcPct val="80000"/>
              </a:lnSpc>
              <a:spcBef>
                <a:spcPts val="0"/>
              </a:spcBef>
              <a:spcAft>
                <a:spcPts val="1200"/>
              </a:spcAft>
              <a:buClr>
                <a:schemeClr val="accent3">
                  <a:lumMod val="50000"/>
                </a:schemeClr>
              </a:buClr>
              <a:buFont typeface="Arial"/>
              <a:buChar char="•"/>
              <a:defRPr sz="2800" b="0" i="0" kern="1200">
                <a:solidFill>
                  <a:schemeClr val="tx1"/>
                </a:solidFill>
                <a:latin typeface="Arial"/>
                <a:ea typeface="+mn-ea"/>
                <a:cs typeface="Arial"/>
              </a:defRPr>
            </a:lvl2pPr>
            <a:lvl3pPr marL="1257300" indent="-342900" algn="l" defTabSz="457200" rtl="0" eaLnBrk="1" latinLnBrk="0" hangingPunct="1">
              <a:lnSpc>
                <a:spcPct val="80000"/>
              </a:lnSpc>
              <a:spcBef>
                <a:spcPts val="0"/>
              </a:spcBef>
              <a:spcAft>
                <a:spcPts val="1200"/>
              </a:spcAft>
              <a:buClr>
                <a:schemeClr val="accent3">
                  <a:lumMod val="50000"/>
                </a:schemeClr>
              </a:buClr>
              <a:buFont typeface="Arial"/>
              <a:buChar char="•"/>
              <a:defRPr sz="2400" b="0" i="0" kern="1200">
                <a:solidFill>
                  <a:schemeClr val="tx1"/>
                </a:solidFill>
                <a:latin typeface="Arial"/>
                <a:ea typeface="+mn-ea"/>
                <a:cs typeface="Arial"/>
              </a:defRPr>
            </a:lvl3pPr>
            <a:lvl4pPr marL="1714500" indent="-342900" algn="l" defTabSz="457200" rtl="0" eaLnBrk="1" latinLnBrk="0" hangingPunct="1">
              <a:lnSpc>
                <a:spcPct val="80000"/>
              </a:lnSpc>
              <a:spcBef>
                <a:spcPts val="0"/>
              </a:spcBef>
              <a:spcAft>
                <a:spcPts val="1200"/>
              </a:spcAft>
              <a:buClr>
                <a:schemeClr val="accent3">
                  <a:lumMod val="50000"/>
                </a:schemeClr>
              </a:buClr>
              <a:buFont typeface="Arial"/>
              <a:buChar char="•"/>
              <a:defRPr sz="2000" b="0" i="0" kern="1200">
                <a:solidFill>
                  <a:schemeClr val="tx1"/>
                </a:solidFill>
                <a:latin typeface="Arial"/>
                <a:ea typeface="+mn-ea"/>
                <a:cs typeface="Arial"/>
              </a:defRPr>
            </a:lvl4pPr>
            <a:lvl5pPr marL="2171700" indent="-342900" algn="l" defTabSz="457200" rtl="0" eaLnBrk="1" latinLnBrk="0" hangingPunct="1">
              <a:lnSpc>
                <a:spcPct val="80000"/>
              </a:lnSpc>
              <a:spcBef>
                <a:spcPts val="0"/>
              </a:spcBef>
              <a:spcAft>
                <a:spcPts val="1200"/>
              </a:spcAft>
              <a:buClr>
                <a:schemeClr val="accent3">
                  <a:lumMod val="50000"/>
                </a:schemeClr>
              </a:buClr>
              <a:buFont typeface="Arial"/>
              <a:buChar char="•"/>
              <a:defRPr sz="2000" b="0" i="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000" dirty="0" smtClean="0"/>
              <a:t>(Knowles, Holton and Swanson, 2005; </a:t>
            </a:r>
            <a:r>
              <a:rPr lang="en-US" sz="1000" dirty="0"/>
              <a:t>Regan-Smith et </a:t>
            </a:r>
            <a:r>
              <a:rPr lang="en-US" sz="1000" dirty="0" smtClean="0"/>
              <a:t>al, 2002)</a:t>
            </a:r>
            <a:endParaRPr lang="en-US" sz="1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5">
                                            <p:txEl>
                                              <p:pRg st="0" end="0"/>
                                            </p:txEl>
                                          </p:spTgt>
                                        </p:tgtEl>
                                        <p:attrNameLst>
                                          <p:attrName>style.visibility</p:attrName>
                                        </p:attrNameLst>
                                      </p:cBhvr>
                                      <p:to>
                                        <p:strVal val="visible"/>
                                      </p:to>
                                    </p:set>
                                    <p:anim calcmode="lin" valueType="num">
                                      <p:cBhvr additive="base">
                                        <p:cTn id="7" dur="500"/>
                                        <p:tgtEl>
                                          <p:spTgt spid="6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5">
                                            <p:txEl>
                                              <p:pRg st="1" end="1"/>
                                            </p:txEl>
                                          </p:spTgt>
                                        </p:tgtEl>
                                        <p:attrNameLst>
                                          <p:attrName>style.visibility</p:attrName>
                                        </p:attrNameLst>
                                      </p:cBhvr>
                                      <p:to>
                                        <p:strVal val="visible"/>
                                      </p:to>
                                    </p:set>
                                    <p:anim calcmode="lin" valueType="num">
                                      <p:cBhvr additive="base">
                                        <p:cTn id="12" dur="500"/>
                                        <p:tgtEl>
                                          <p:spTgt spid="6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5">
                                            <p:txEl>
                                              <p:pRg st="2" end="2"/>
                                            </p:txEl>
                                          </p:spTgt>
                                        </p:tgtEl>
                                        <p:attrNameLst>
                                          <p:attrName>style.visibility</p:attrName>
                                        </p:attrNameLst>
                                      </p:cBhvr>
                                      <p:to>
                                        <p:strVal val="visible"/>
                                      </p:to>
                                    </p:set>
                                    <p:anim calcmode="lin" valueType="num">
                                      <p:cBhvr additive="base">
                                        <p:cTn id="17" dur="500"/>
                                        <p:tgtEl>
                                          <p:spTgt spid="6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64">
                                            <p:txEl>
                                              <p:pRg st="0" end="0"/>
                                            </p:txEl>
                                          </p:spTgt>
                                        </p:tgtEl>
                                        <p:attrNameLst>
                                          <p:attrName>style.visibility</p:attrName>
                                        </p:attrNameLst>
                                      </p:cBhvr>
                                      <p:to>
                                        <p:strVal val="visible"/>
                                      </p:to>
                                    </p:set>
                                    <p:anim calcmode="lin" valueType="num">
                                      <p:cBhvr additive="base">
                                        <p:cTn id="22" dur="500"/>
                                        <p:tgtEl>
                                          <p:spTgt spid="6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64">
                                            <p:txEl>
                                              <p:pRg st="1" end="1"/>
                                            </p:txEl>
                                          </p:spTgt>
                                        </p:tgtEl>
                                        <p:attrNameLst>
                                          <p:attrName>style.visibility</p:attrName>
                                        </p:attrNameLst>
                                      </p:cBhvr>
                                      <p:to>
                                        <p:strVal val="visible"/>
                                      </p:to>
                                    </p:set>
                                    <p:anim calcmode="lin" valueType="num">
                                      <p:cBhvr additive="base">
                                        <p:cTn id="27" dur="500"/>
                                        <p:tgtEl>
                                          <p:spTgt spid="6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64">
                                            <p:txEl>
                                              <p:pRg st="2" end="2"/>
                                            </p:txEl>
                                          </p:spTgt>
                                        </p:tgtEl>
                                        <p:attrNameLst>
                                          <p:attrName>style.visibility</p:attrName>
                                        </p:attrNameLst>
                                      </p:cBhvr>
                                      <p:to>
                                        <p:strVal val="visible"/>
                                      </p:to>
                                    </p:set>
                                    <p:anim calcmode="lin" valueType="num">
                                      <p:cBhvr additive="base">
                                        <p:cTn id="32" dur="500"/>
                                        <p:tgtEl>
                                          <p:spTgt spid="6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4F6128"/>
              </a:buClr>
              <a:buSzPct val="25000"/>
              <a:buFont typeface="Arial"/>
              <a:buNone/>
            </a:pPr>
            <a:r>
              <a:rPr lang="en-US" sz="3600" b="1" i="0" u="none" strike="noStrike" cap="none">
                <a:solidFill>
                  <a:srgbClr val="4F6128"/>
                </a:solidFill>
                <a:latin typeface="Arial"/>
                <a:ea typeface="Arial"/>
                <a:cs typeface="Arial"/>
                <a:sym typeface="Arial"/>
              </a:rPr>
              <a:t>The Resident Learner</a:t>
            </a:r>
          </a:p>
        </p:txBody>
      </p:sp>
      <p:sp>
        <p:nvSpPr>
          <p:cNvPr id="71" name="Shape 71"/>
          <p:cNvSpPr txBox="1">
            <a:spLocks noGrp="1"/>
          </p:cNvSpPr>
          <p:nvPr>
            <p:ph type="body" idx="1"/>
          </p:nvPr>
        </p:nvSpPr>
        <p:spPr>
          <a:prstGeom prst="rect">
            <a:avLst/>
          </a:prstGeom>
          <a:noFill/>
          <a:ln>
            <a:noFill/>
          </a:ln>
        </p:spPr>
        <p:txBody>
          <a:bodyPr lIns="91425" tIns="45700" rIns="91425" bIns="45700" anchor="t" anchorCtr="0">
            <a:noAutofit/>
          </a:bodyPr>
          <a:lstStyle/>
          <a:p>
            <a:pPr marL="457200" marR="0" lvl="0" indent="-457200" algn="l" rtl="0">
              <a:spcBef>
                <a:spcPts val="0"/>
              </a:spcBef>
              <a:buClr>
                <a:srgbClr val="4F6128"/>
              </a:buClr>
              <a:buSzPct val="100000"/>
              <a:buFont typeface="Arial"/>
              <a:buChar char="•"/>
            </a:pPr>
            <a:r>
              <a:rPr lang="en-US" sz="2800" b="0" i="0" u="none" strike="noStrike" cap="none" dirty="0">
                <a:solidFill>
                  <a:schemeClr val="dk1"/>
                </a:solidFill>
                <a:latin typeface="Arial"/>
                <a:ea typeface="Arial"/>
                <a:cs typeface="Arial"/>
                <a:sym typeface="Arial"/>
              </a:rPr>
              <a:t>Utilize pattern recognition and analytical thinking</a:t>
            </a:r>
          </a:p>
        </p:txBody>
      </p:sp>
      <p:sp>
        <p:nvSpPr>
          <p:cNvPr id="72" name="Shape 72"/>
          <p:cNvSpPr txBox="1">
            <a:spLocks noGrp="1"/>
          </p:cNvSpPr>
          <p:nvPr>
            <p:ph type="body" idx="2"/>
          </p:nvPr>
        </p:nvSpPr>
        <p:spPr>
          <a:prstGeom prst="rect">
            <a:avLst/>
          </a:prstGeom>
          <a:noFill/>
          <a:ln>
            <a:noFill/>
          </a:ln>
        </p:spPr>
        <p:txBody>
          <a:bodyPr lIns="91425" tIns="45700" rIns="91425" bIns="45700" anchor="t" anchorCtr="0">
            <a:noAutofit/>
          </a:bodyPr>
          <a:lstStyle/>
          <a:p>
            <a:pPr marL="457200" marR="0" lvl="0" indent="-457200" algn="l" rtl="0">
              <a:spcBef>
                <a:spcPts val="0"/>
              </a:spcBef>
              <a:buClr>
                <a:srgbClr val="4F6128"/>
              </a:buClr>
              <a:buSzPct val="100000"/>
              <a:buFont typeface="Arial"/>
              <a:buChar char="•"/>
            </a:pPr>
            <a:r>
              <a:rPr lang="en-US" sz="2800" b="0" i="0" u="none" strike="noStrike" cap="none" dirty="0">
                <a:solidFill>
                  <a:schemeClr val="dk1"/>
                </a:solidFill>
                <a:latin typeface="Arial"/>
                <a:ea typeface="Arial"/>
                <a:cs typeface="Arial"/>
                <a:sym typeface="Arial"/>
              </a:rPr>
              <a:t>Utilize a weighted decision making process</a:t>
            </a:r>
          </a:p>
          <a:p>
            <a:pPr marL="457200" marR="0" lvl="0" indent="-457200" algn="l" rtl="0">
              <a:spcBef>
                <a:spcPts val="0"/>
              </a:spcBef>
              <a:buClr>
                <a:srgbClr val="4F6128"/>
              </a:buClr>
              <a:buSzPct val="100000"/>
              <a:buFont typeface="Arial"/>
              <a:buChar char="•"/>
            </a:pPr>
            <a:r>
              <a:rPr lang="en-US" sz="2800" b="0" i="0" u="none" strike="noStrike" cap="none" dirty="0">
                <a:solidFill>
                  <a:schemeClr val="dk1"/>
                </a:solidFill>
                <a:latin typeface="Arial"/>
                <a:ea typeface="Arial"/>
                <a:cs typeface="Arial"/>
                <a:sym typeface="Arial"/>
              </a:rPr>
              <a:t>Focus on which decision is better or worse versus ‘right’ or ‘wrong’</a:t>
            </a:r>
          </a:p>
        </p:txBody>
      </p:sp>
      <p:sp>
        <p:nvSpPr>
          <p:cNvPr id="6" name="Text Placeholder 1"/>
          <p:cNvSpPr txBox="1">
            <a:spLocks/>
          </p:cNvSpPr>
          <p:nvPr/>
        </p:nvSpPr>
        <p:spPr>
          <a:xfrm>
            <a:off x="4602822" y="5658617"/>
            <a:ext cx="4083978" cy="358775"/>
          </a:xfrm>
          <a:prstGeom prst="rect">
            <a:avLst/>
          </a:prstGeom>
        </p:spPr>
        <p:txBody>
          <a:bodyPr anchor="b"/>
          <a:lstStyle>
            <a:lvl1pPr marL="457200" indent="-457200" algn="l" defTabSz="457200" rtl="0" eaLnBrk="1" latinLnBrk="0" hangingPunct="1">
              <a:lnSpc>
                <a:spcPct val="80000"/>
              </a:lnSpc>
              <a:spcBef>
                <a:spcPts val="0"/>
              </a:spcBef>
              <a:spcAft>
                <a:spcPts val="1200"/>
              </a:spcAft>
              <a:buClr>
                <a:schemeClr val="accent3">
                  <a:lumMod val="50000"/>
                </a:schemeClr>
              </a:buClr>
              <a:buFont typeface="Arial"/>
              <a:buChar char="•"/>
              <a:defRPr sz="3200" b="0" i="0" kern="1200">
                <a:solidFill>
                  <a:schemeClr val="tx1"/>
                </a:solidFill>
                <a:latin typeface="Arial"/>
                <a:ea typeface="+mn-ea"/>
                <a:cs typeface="Arial"/>
              </a:defRPr>
            </a:lvl1pPr>
            <a:lvl2pPr marL="914400" indent="-457200" algn="l" defTabSz="457200" rtl="0" eaLnBrk="1" latinLnBrk="0" hangingPunct="1">
              <a:lnSpc>
                <a:spcPct val="80000"/>
              </a:lnSpc>
              <a:spcBef>
                <a:spcPts val="0"/>
              </a:spcBef>
              <a:spcAft>
                <a:spcPts val="1200"/>
              </a:spcAft>
              <a:buClr>
                <a:schemeClr val="accent3">
                  <a:lumMod val="50000"/>
                </a:schemeClr>
              </a:buClr>
              <a:buFont typeface="Arial"/>
              <a:buChar char="•"/>
              <a:defRPr sz="2800" b="0" i="0" kern="1200">
                <a:solidFill>
                  <a:schemeClr val="tx1"/>
                </a:solidFill>
                <a:latin typeface="Arial"/>
                <a:ea typeface="+mn-ea"/>
                <a:cs typeface="Arial"/>
              </a:defRPr>
            </a:lvl2pPr>
            <a:lvl3pPr marL="1257300" indent="-342900" algn="l" defTabSz="457200" rtl="0" eaLnBrk="1" latinLnBrk="0" hangingPunct="1">
              <a:lnSpc>
                <a:spcPct val="80000"/>
              </a:lnSpc>
              <a:spcBef>
                <a:spcPts val="0"/>
              </a:spcBef>
              <a:spcAft>
                <a:spcPts val="1200"/>
              </a:spcAft>
              <a:buClr>
                <a:schemeClr val="accent3">
                  <a:lumMod val="50000"/>
                </a:schemeClr>
              </a:buClr>
              <a:buFont typeface="Arial"/>
              <a:buChar char="•"/>
              <a:defRPr sz="2400" b="0" i="0" kern="1200">
                <a:solidFill>
                  <a:schemeClr val="tx1"/>
                </a:solidFill>
                <a:latin typeface="Arial"/>
                <a:ea typeface="+mn-ea"/>
                <a:cs typeface="Arial"/>
              </a:defRPr>
            </a:lvl3pPr>
            <a:lvl4pPr marL="1714500" indent="-342900" algn="l" defTabSz="457200" rtl="0" eaLnBrk="1" latinLnBrk="0" hangingPunct="1">
              <a:lnSpc>
                <a:spcPct val="80000"/>
              </a:lnSpc>
              <a:spcBef>
                <a:spcPts val="0"/>
              </a:spcBef>
              <a:spcAft>
                <a:spcPts val="1200"/>
              </a:spcAft>
              <a:buClr>
                <a:schemeClr val="accent3">
                  <a:lumMod val="50000"/>
                </a:schemeClr>
              </a:buClr>
              <a:buFont typeface="Arial"/>
              <a:buChar char="•"/>
              <a:defRPr sz="2000" b="0" i="0" kern="1200">
                <a:solidFill>
                  <a:schemeClr val="tx1"/>
                </a:solidFill>
                <a:latin typeface="Arial"/>
                <a:ea typeface="+mn-ea"/>
                <a:cs typeface="Arial"/>
              </a:defRPr>
            </a:lvl4pPr>
            <a:lvl5pPr marL="2171700" indent="-342900" algn="l" defTabSz="457200" rtl="0" eaLnBrk="1" latinLnBrk="0" hangingPunct="1">
              <a:lnSpc>
                <a:spcPct val="80000"/>
              </a:lnSpc>
              <a:spcBef>
                <a:spcPts val="0"/>
              </a:spcBef>
              <a:spcAft>
                <a:spcPts val="1200"/>
              </a:spcAft>
              <a:buClr>
                <a:schemeClr val="accent3">
                  <a:lumMod val="50000"/>
                </a:schemeClr>
              </a:buClr>
              <a:buFont typeface="Arial"/>
              <a:buChar char="•"/>
              <a:defRPr sz="2000" b="0" i="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000" dirty="0"/>
              <a:t>(Wiese, 2010)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2">
                                            <p:txEl>
                                              <p:pRg st="0" end="0"/>
                                            </p:txEl>
                                          </p:spTgt>
                                        </p:tgtEl>
                                        <p:attrNameLst>
                                          <p:attrName>style.visibility</p:attrName>
                                        </p:attrNameLst>
                                      </p:cBhvr>
                                      <p:to>
                                        <p:strVal val="visible"/>
                                      </p:to>
                                    </p:set>
                                    <p:anim calcmode="lin" valueType="num">
                                      <p:cBhvr additive="base">
                                        <p:cTn id="7" dur="500"/>
                                        <p:tgtEl>
                                          <p:spTgt spid="7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2">
                                            <p:txEl>
                                              <p:pRg st="1" end="1"/>
                                            </p:txEl>
                                          </p:spTgt>
                                        </p:tgtEl>
                                        <p:attrNameLst>
                                          <p:attrName>style.visibility</p:attrName>
                                        </p:attrNameLst>
                                      </p:cBhvr>
                                      <p:to>
                                        <p:strVal val="visible"/>
                                      </p:to>
                                    </p:set>
                                    <p:anim calcmode="lin" valueType="num">
                                      <p:cBhvr additive="base">
                                        <p:cTn id="12" dur="500"/>
                                        <p:tgtEl>
                                          <p:spTgt spid="7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71">
                                            <p:txEl>
                                              <p:pRg st="0" end="0"/>
                                            </p:txEl>
                                          </p:spTgt>
                                        </p:tgtEl>
                                        <p:attrNameLst>
                                          <p:attrName>style.visibility</p:attrName>
                                        </p:attrNameLst>
                                      </p:cBhvr>
                                      <p:to>
                                        <p:strVal val="visible"/>
                                      </p:to>
                                    </p:set>
                                    <p:anim calcmode="lin" valueType="num">
                                      <p:cBhvr additive="base">
                                        <p:cTn id="17" dur="500"/>
                                        <p:tgtEl>
                                          <p:spTgt spid="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4F6128"/>
              </a:buClr>
              <a:buSzPct val="25000"/>
              <a:buFont typeface="Arial"/>
              <a:buNone/>
            </a:pPr>
            <a:r>
              <a:rPr lang="en-US" sz="3600" b="1" i="0" u="none" strike="noStrike" cap="none">
                <a:solidFill>
                  <a:srgbClr val="4F6128"/>
                </a:solidFill>
                <a:latin typeface="Arial"/>
                <a:ea typeface="Arial"/>
                <a:cs typeface="Arial"/>
                <a:sym typeface="Arial"/>
              </a:rPr>
              <a:t>The Medical Student Learner</a:t>
            </a:r>
          </a:p>
        </p:txBody>
      </p:sp>
      <p:sp>
        <p:nvSpPr>
          <p:cNvPr id="78" name="Shape 78"/>
          <p:cNvSpPr txBox="1">
            <a:spLocks noGrp="1"/>
          </p:cNvSpPr>
          <p:nvPr>
            <p:ph type="body" idx="1"/>
          </p:nvPr>
        </p:nvSpPr>
        <p:spPr>
          <a:xfrm>
            <a:off x="4760257" y="1600198"/>
            <a:ext cx="3926540" cy="3947847"/>
          </a:xfrm>
          <a:prstGeom prst="rect">
            <a:avLst/>
          </a:prstGeom>
          <a:noFill/>
          <a:ln>
            <a:noFill/>
          </a:ln>
        </p:spPr>
        <p:txBody>
          <a:bodyPr lIns="91425" tIns="45700" rIns="91425" bIns="45700" anchor="t" anchorCtr="0">
            <a:noAutofit/>
          </a:bodyPr>
          <a:lstStyle/>
          <a:p>
            <a:pPr marL="457200" marR="0" lvl="0" indent="-457200" algn="l" rtl="0">
              <a:spcBef>
                <a:spcPts val="0"/>
              </a:spcBef>
              <a:buClr>
                <a:srgbClr val="4F6128"/>
              </a:buClr>
              <a:buSzPct val="100000"/>
              <a:buFont typeface="Arial"/>
              <a:buChar char="•"/>
            </a:pPr>
            <a:r>
              <a:rPr lang="en-US" sz="2800" b="0" i="0" u="none" strike="noStrike" cap="none">
                <a:solidFill>
                  <a:schemeClr val="dk1"/>
                </a:solidFill>
                <a:latin typeface="Arial"/>
                <a:ea typeface="Arial"/>
                <a:cs typeface="Arial"/>
                <a:sym typeface="Arial"/>
              </a:rPr>
              <a:t>Focus on symptoms rather than identifying a disease process</a:t>
            </a:r>
          </a:p>
          <a:p>
            <a:pPr marL="457200" marR="0" lvl="0" indent="-457200" algn="l" rtl="0">
              <a:spcBef>
                <a:spcPts val="0"/>
              </a:spcBef>
              <a:buClr>
                <a:srgbClr val="4F6128"/>
              </a:buClr>
              <a:buSzPct val="100000"/>
              <a:buFont typeface="Arial"/>
              <a:buChar char="•"/>
            </a:pPr>
            <a:r>
              <a:rPr lang="en-US" sz="2800" b="0" i="0" u="none" strike="noStrike" cap="none">
                <a:solidFill>
                  <a:schemeClr val="dk1"/>
                </a:solidFill>
                <a:latin typeface="Arial"/>
                <a:ea typeface="Arial"/>
                <a:cs typeface="Arial"/>
                <a:sym typeface="Arial"/>
              </a:rPr>
              <a:t>Utilize pattern recognition</a:t>
            </a:r>
          </a:p>
          <a:p>
            <a:pPr marL="457200" marR="0" lvl="0" indent="-457200" algn="l" rtl="0">
              <a:spcBef>
                <a:spcPts val="0"/>
              </a:spcBef>
              <a:buClr>
                <a:srgbClr val="4F6128"/>
              </a:buClr>
              <a:buSzPct val="100000"/>
              <a:buFont typeface="Arial"/>
              <a:buChar char="•"/>
            </a:pPr>
            <a:r>
              <a:rPr lang="en-US" sz="2800" b="0" i="0" u="none" strike="noStrike" cap="none">
                <a:solidFill>
                  <a:schemeClr val="dk1"/>
                </a:solidFill>
                <a:latin typeface="Arial"/>
                <a:ea typeface="Arial"/>
                <a:cs typeface="Arial"/>
                <a:sym typeface="Arial"/>
              </a:rPr>
              <a:t>May use analytical thinking</a:t>
            </a:r>
          </a:p>
        </p:txBody>
      </p:sp>
      <p:sp>
        <p:nvSpPr>
          <p:cNvPr id="79" name="Shape 79"/>
          <p:cNvSpPr txBox="1">
            <a:spLocks noGrp="1"/>
          </p:cNvSpPr>
          <p:nvPr>
            <p:ph type="body" idx="2"/>
          </p:nvPr>
        </p:nvSpPr>
        <p:spPr>
          <a:xfrm>
            <a:off x="457200" y="1600198"/>
            <a:ext cx="3926540" cy="3947847"/>
          </a:xfrm>
          <a:prstGeom prst="rect">
            <a:avLst/>
          </a:prstGeom>
          <a:noFill/>
          <a:ln>
            <a:noFill/>
          </a:ln>
        </p:spPr>
        <p:txBody>
          <a:bodyPr lIns="91425" tIns="45700" rIns="91425" bIns="45700" anchor="t" anchorCtr="0">
            <a:noAutofit/>
          </a:bodyPr>
          <a:lstStyle/>
          <a:p>
            <a:pPr marL="457200" marR="0" lvl="0" indent="-457200" algn="l" rtl="0">
              <a:spcBef>
                <a:spcPts val="0"/>
              </a:spcBef>
              <a:buClr>
                <a:srgbClr val="4F6128"/>
              </a:buClr>
              <a:buSzPct val="100000"/>
              <a:buFont typeface="Arial"/>
              <a:buChar char="•"/>
            </a:pPr>
            <a:r>
              <a:rPr lang="en-US" sz="2800" b="0" i="0" u="none" strike="noStrike" cap="none" dirty="0">
                <a:solidFill>
                  <a:schemeClr val="dk1"/>
                </a:solidFill>
                <a:latin typeface="Arial"/>
                <a:ea typeface="Arial"/>
                <a:cs typeface="Arial"/>
                <a:sym typeface="Arial"/>
              </a:rPr>
              <a:t>Act as data gatherers or scribes</a:t>
            </a:r>
          </a:p>
          <a:p>
            <a:pPr marL="457200" marR="0" lvl="0" indent="-457200" algn="l" rtl="0">
              <a:spcBef>
                <a:spcPts val="0"/>
              </a:spcBef>
              <a:buClr>
                <a:srgbClr val="4F6128"/>
              </a:buClr>
              <a:buSzPct val="100000"/>
              <a:buFont typeface="Arial"/>
              <a:buChar char="•"/>
            </a:pPr>
            <a:r>
              <a:rPr lang="en-US" sz="2800" b="0" i="0" u="none" strike="noStrike" cap="none" dirty="0">
                <a:solidFill>
                  <a:schemeClr val="dk1"/>
                </a:solidFill>
                <a:latin typeface="Arial"/>
                <a:ea typeface="Arial"/>
                <a:cs typeface="Arial"/>
                <a:sym typeface="Arial"/>
              </a:rPr>
              <a:t>Memorize lots of information</a:t>
            </a:r>
          </a:p>
          <a:p>
            <a:pPr marL="457200" marR="0" lvl="0" indent="-457200" algn="l" rtl="0">
              <a:spcBef>
                <a:spcPts val="0"/>
              </a:spcBef>
              <a:buClr>
                <a:srgbClr val="4F6128"/>
              </a:buClr>
              <a:buSzPct val="100000"/>
              <a:buFont typeface="Arial"/>
              <a:buChar char="•"/>
            </a:pPr>
            <a:r>
              <a:rPr lang="en-US" sz="2800" b="0" i="0" u="none" strike="noStrike" cap="none" dirty="0">
                <a:solidFill>
                  <a:schemeClr val="dk1"/>
                </a:solidFill>
                <a:latin typeface="Arial"/>
                <a:ea typeface="Arial"/>
                <a:cs typeface="Arial"/>
                <a:sym typeface="Arial"/>
              </a:rPr>
              <a:t>Focus on which decision is ‘right’ or ‘wrong’</a:t>
            </a:r>
          </a:p>
        </p:txBody>
      </p:sp>
      <p:sp>
        <p:nvSpPr>
          <p:cNvPr id="7" name="Text Placeholder 1"/>
          <p:cNvSpPr txBox="1">
            <a:spLocks/>
          </p:cNvSpPr>
          <p:nvPr/>
        </p:nvSpPr>
        <p:spPr>
          <a:xfrm>
            <a:off x="4602822" y="5658617"/>
            <a:ext cx="4083978" cy="358775"/>
          </a:xfrm>
          <a:prstGeom prst="rect">
            <a:avLst/>
          </a:prstGeom>
        </p:spPr>
        <p:txBody>
          <a:bodyPr anchor="b"/>
          <a:lstStyle>
            <a:lvl1pPr marL="457200" indent="-457200" algn="l" defTabSz="457200" rtl="0" eaLnBrk="1" latinLnBrk="0" hangingPunct="1">
              <a:lnSpc>
                <a:spcPct val="80000"/>
              </a:lnSpc>
              <a:spcBef>
                <a:spcPts val="0"/>
              </a:spcBef>
              <a:spcAft>
                <a:spcPts val="1200"/>
              </a:spcAft>
              <a:buClr>
                <a:schemeClr val="accent3">
                  <a:lumMod val="50000"/>
                </a:schemeClr>
              </a:buClr>
              <a:buFont typeface="Arial"/>
              <a:buChar char="•"/>
              <a:defRPr sz="3200" b="0" i="0" kern="1200">
                <a:solidFill>
                  <a:schemeClr val="tx1"/>
                </a:solidFill>
                <a:latin typeface="Arial"/>
                <a:ea typeface="+mn-ea"/>
                <a:cs typeface="Arial"/>
              </a:defRPr>
            </a:lvl1pPr>
            <a:lvl2pPr marL="914400" indent="-457200" algn="l" defTabSz="457200" rtl="0" eaLnBrk="1" latinLnBrk="0" hangingPunct="1">
              <a:lnSpc>
                <a:spcPct val="80000"/>
              </a:lnSpc>
              <a:spcBef>
                <a:spcPts val="0"/>
              </a:spcBef>
              <a:spcAft>
                <a:spcPts val="1200"/>
              </a:spcAft>
              <a:buClr>
                <a:schemeClr val="accent3">
                  <a:lumMod val="50000"/>
                </a:schemeClr>
              </a:buClr>
              <a:buFont typeface="Arial"/>
              <a:buChar char="•"/>
              <a:defRPr sz="2800" b="0" i="0" kern="1200">
                <a:solidFill>
                  <a:schemeClr val="tx1"/>
                </a:solidFill>
                <a:latin typeface="Arial"/>
                <a:ea typeface="+mn-ea"/>
                <a:cs typeface="Arial"/>
              </a:defRPr>
            </a:lvl2pPr>
            <a:lvl3pPr marL="1257300" indent="-342900" algn="l" defTabSz="457200" rtl="0" eaLnBrk="1" latinLnBrk="0" hangingPunct="1">
              <a:lnSpc>
                <a:spcPct val="80000"/>
              </a:lnSpc>
              <a:spcBef>
                <a:spcPts val="0"/>
              </a:spcBef>
              <a:spcAft>
                <a:spcPts val="1200"/>
              </a:spcAft>
              <a:buClr>
                <a:schemeClr val="accent3">
                  <a:lumMod val="50000"/>
                </a:schemeClr>
              </a:buClr>
              <a:buFont typeface="Arial"/>
              <a:buChar char="•"/>
              <a:defRPr sz="2400" b="0" i="0" kern="1200">
                <a:solidFill>
                  <a:schemeClr val="tx1"/>
                </a:solidFill>
                <a:latin typeface="Arial"/>
                <a:ea typeface="+mn-ea"/>
                <a:cs typeface="Arial"/>
              </a:defRPr>
            </a:lvl3pPr>
            <a:lvl4pPr marL="1714500" indent="-342900" algn="l" defTabSz="457200" rtl="0" eaLnBrk="1" latinLnBrk="0" hangingPunct="1">
              <a:lnSpc>
                <a:spcPct val="80000"/>
              </a:lnSpc>
              <a:spcBef>
                <a:spcPts val="0"/>
              </a:spcBef>
              <a:spcAft>
                <a:spcPts val="1200"/>
              </a:spcAft>
              <a:buClr>
                <a:schemeClr val="accent3">
                  <a:lumMod val="50000"/>
                </a:schemeClr>
              </a:buClr>
              <a:buFont typeface="Arial"/>
              <a:buChar char="•"/>
              <a:defRPr sz="2000" b="0" i="0" kern="1200">
                <a:solidFill>
                  <a:schemeClr val="tx1"/>
                </a:solidFill>
                <a:latin typeface="Arial"/>
                <a:ea typeface="+mn-ea"/>
                <a:cs typeface="Arial"/>
              </a:defRPr>
            </a:lvl4pPr>
            <a:lvl5pPr marL="2171700" indent="-342900" algn="l" defTabSz="457200" rtl="0" eaLnBrk="1" latinLnBrk="0" hangingPunct="1">
              <a:lnSpc>
                <a:spcPct val="80000"/>
              </a:lnSpc>
              <a:spcBef>
                <a:spcPts val="0"/>
              </a:spcBef>
              <a:spcAft>
                <a:spcPts val="1200"/>
              </a:spcAft>
              <a:buClr>
                <a:schemeClr val="accent3">
                  <a:lumMod val="50000"/>
                </a:schemeClr>
              </a:buClr>
              <a:buFont typeface="Arial"/>
              <a:buChar char="•"/>
              <a:defRPr sz="2000" b="0" i="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000" dirty="0"/>
              <a:t>(Wiese, 2010)</a:t>
            </a:r>
          </a:p>
        </p:txBody>
      </p:sp>
    </p:spTree>
    <p:extLst>
      <p:ext uri="{BB962C8B-B14F-4D97-AF65-F5344CB8AC3E}">
        <p14:creationId xmlns:p14="http://schemas.microsoft.com/office/powerpoint/2010/main" val="3117560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anim calcmode="lin" valueType="num">
                                      <p:cBhvr additive="base">
                                        <p:cTn id="7" dur="500"/>
                                        <p:tgtEl>
                                          <p:spTgt spid="7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9">
                                            <p:txEl>
                                              <p:pRg st="1" end="1"/>
                                            </p:txEl>
                                          </p:spTgt>
                                        </p:tgtEl>
                                        <p:attrNameLst>
                                          <p:attrName>style.visibility</p:attrName>
                                        </p:attrNameLst>
                                      </p:cBhvr>
                                      <p:to>
                                        <p:strVal val="visible"/>
                                      </p:to>
                                    </p:set>
                                    <p:anim calcmode="lin" valueType="num">
                                      <p:cBhvr additive="base">
                                        <p:cTn id="12" dur="500"/>
                                        <p:tgtEl>
                                          <p:spTgt spid="7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79">
                                            <p:txEl>
                                              <p:pRg st="2" end="2"/>
                                            </p:txEl>
                                          </p:spTgt>
                                        </p:tgtEl>
                                        <p:attrNameLst>
                                          <p:attrName>style.visibility</p:attrName>
                                        </p:attrNameLst>
                                      </p:cBhvr>
                                      <p:to>
                                        <p:strVal val="visible"/>
                                      </p:to>
                                    </p:set>
                                    <p:anim calcmode="lin" valueType="num">
                                      <p:cBhvr additive="base">
                                        <p:cTn id="17" dur="500"/>
                                        <p:tgtEl>
                                          <p:spTgt spid="7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78">
                                            <p:txEl>
                                              <p:pRg st="0" end="0"/>
                                            </p:txEl>
                                          </p:spTgt>
                                        </p:tgtEl>
                                        <p:attrNameLst>
                                          <p:attrName>style.visibility</p:attrName>
                                        </p:attrNameLst>
                                      </p:cBhvr>
                                      <p:to>
                                        <p:strVal val="visible"/>
                                      </p:to>
                                    </p:set>
                                    <p:anim calcmode="lin" valueType="num">
                                      <p:cBhvr additive="base">
                                        <p:cTn id="22" dur="500"/>
                                        <p:tgtEl>
                                          <p:spTgt spid="7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78">
                                            <p:txEl>
                                              <p:pRg st="1" end="1"/>
                                            </p:txEl>
                                          </p:spTgt>
                                        </p:tgtEl>
                                        <p:attrNameLst>
                                          <p:attrName>style.visibility</p:attrName>
                                        </p:attrNameLst>
                                      </p:cBhvr>
                                      <p:to>
                                        <p:strVal val="visible"/>
                                      </p:to>
                                    </p:set>
                                    <p:anim calcmode="lin" valueType="num">
                                      <p:cBhvr additive="base">
                                        <p:cTn id="27" dur="500"/>
                                        <p:tgtEl>
                                          <p:spTgt spid="7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78">
                                            <p:txEl>
                                              <p:pRg st="2" end="2"/>
                                            </p:txEl>
                                          </p:spTgt>
                                        </p:tgtEl>
                                        <p:attrNameLst>
                                          <p:attrName>style.visibility</p:attrName>
                                        </p:attrNameLst>
                                      </p:cBhvr>
                                      <p:to>
                                        <p:strVal val="visible"/>
                                      </p:to>
                                    </p:set>
                                    <p:anim calcmode="lin" valueType="num">
                                      <p:cBhvr additive="base">
                                        <p:cTn id="32" dur="500"/>
                                        <p:tgtEl>
                                          <p:spTgt spid="7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4F6128"/>
              </a:buClr>
              <a:buSzPct val="25000"/>
              <a:buFont typeface="Arial"/>
              <a:buNone/>
            </a:pPr>
            <a:r>
              <a:rPr lang="en-US" sz="3600" b="1" i="0" u="none" strike="noStrike" cap="none">
                <a:solidFill>
                  <a:srgbClr val="4F6128"/>
                </a:solidFill>
                <a:latin typeface="Arial"/>
                <a:ea typeface="Arial"/>
                <a:cs typeface="Arial"/>
                <a:sym typeface="Arial"/>
              </a:rPr>
              <a:t>The Good Teacher</a:t>
            </a:r>
          </a:p>
        </p:txBody>
      </p:sp>
      <p:sp>
        <p:nvSpPr>
          <p:cNvPr id="78" name="Shape 78"/>
          <p:cNvSpPr txBox="1">
            <a:spLocks noGrp="1"/>
          </p:cNvSpPr>
          <p:nvPr>
            <p:ph type="body" idx="1"/>
          </p:nvPr>
        </p:nvSpPr>
        <p:spPr>
          <a:prstGeom prst="rect">
            <a:avLst/>
          </a:prstGeom>
          <a:noFill/>
          <a:ln>
            <a:noFill/>
          </a:ln>
        </p:spPr>
        <p:txBody>
          <a:bodyPr lIns="91425" tIns="45700" rIns="91425" bIns="45700" anchor="t" anchorCtr="0">
            <a:noAutofit/>
          </a:bodyPr>
          <a:lstStyle/>
          <a:p>
            <a:pPr marL="457200" marR="0" lvl="0" indent="-457200" algn="l" rtl="0">
              <a:spcBef>
                <a:spcPts val="0"/>
              </a:spcBef>
              <a:buClr>
                <a:srgbClr val="4F6128"/>
              </a:buClr>
              <a:buSzPct val="100000"/>
              <a:buFont typeface="Arial"/>
              <a:buChar char="•"/>
            </a:pPr>
            <a:r>
              <a:rPr lang="en-US" sz="2800" b="0" i="0" u="none" strike="noStrike" cap="none" dirty="0">
                <a:solidFill>
                  <a:schemeClr val="dk1"/>
                </a:solidFill>
                <a:latin typeface="Arial"/>
                <a:ea typeface="Arial"/>
                <a:cs typeface="Arial"/>
                <a:sym typeface="Arial"/>
              </a:rPr>
              <a:t>What are the characteristics of good teachers?</a:t>
            </a:r>
          </a:p>
        </p:txBody>
      </p:sp>
      <p:sp>
        <p:nvSpPr>
          <p:cNvPr id="79" name="Shape 79"/>
          <p:cNvSpPr txBox="1">
            <a:spLocks noGrp="1"/>
          </p:cNvSpPr>
          <p:nvPr>
            <p:ph type="body" idx="2"/>
          </p:nvPr>
        </p:nvSpPr>
        <p:spPr>
          <a:prstGeom prst="rect">
            <a:avLst/>
          </a:prstGeom>
          <a:noFill/>
          <a:ln>
            <a:noFill/>
          </a:ln>
        </p:spPr>
        <p:txBody>
          <a:bodyPr lIns="91425" tIns="45700" rIns="91425" bIns="45700" anchor="t" anchorCtr="0">
            <a:noAutofit/>
          </a:bodyPr>
          <a:lstStyle/>
          <a:p>
            <a:pPr marL="457200" marR="0" lvl="0" indent="-457200" algn="l" rtl="0">
              <a:spcBef>
                <a:spcPts val="0"/>
              </a:spcBef>
              <a:buClr>
                <a:srgbClr val="4F6128"/>
              </a:buClr>
              <a:buSzPct val="100000"/>
              <a:buFont typeface="Arial"/>
              <a:buChar char="•"/>
            </a:pPr>
            <a:r>
              <a:rPr lang="en-US" sz="2800" b="0" i="0" u="none" strike="noStrike" cap="none" dirty="0">
                <a:solidFill>
                  <a:schemeClr val="dk1"/>
                </a:solidFill>
                <a:latin typeface="Arial"/>
                <a:ea typeface="Arial"/>
                <a:cs typeface="Arial"/>
                <a:sym typeface="Arial"/>
              </a:rPr>
              <a:t>Who is your favorite teacher?  </a:t>
            </a:r>
          </a:p>
          <a:p>
            <a:pPr marL="457200" marR="0" lvl="0" indent="-457200" algn="l" rtl="0">
              <a:spcBef>
                <a:spcPts val="0"/>
              </a:spcBef>
              <a:buClr>
                <a:srgbClr val="4F6128"/>
              </a:buClr>
              <a:buSzPct val="100000"/>
              <a:buFont typeface="Arial"/>
              <a:buChar char="•"/>
            </a:pPr>
            <a:r>
              <a:rPr lang="en-US" sz="2800" b="0" i="0" u="none" strike="noStrike" cap="none" dirty="0">
                <a:solidFill>
                  <a:schemeClr val="dk1"/>
                </a:solidFill>
                <a:latin typeface="Arial"/>
                <a:ea typeface="Arial"/>
                <a:cs typeface="Arial"/>
                <a:sym typeface="Arial"/>
              </a:rPr>
              <a:t>Why?</a:t>
            </a:r>
          </a:p>
        </p:txBody>
      </p:sp>
      <p:sp>
        <p:nvSpPr>
          <p:cNvPr id="2" name="Text Placeholder 1"/>
          <p:cNvSpPr>
            <a:spLocks noGrp="1"/>
          </p:cNvSpPr>
          <p:nvPr>
            <p:ph type="body" idx="3"/>
          </p:nvPr>
        </p:nvSpPr>
        <p:spPr/>
        <p:txBody>
          <a:bodyPr/>
          <a:lstStyle/>
          <a:p>
            <a:pPr>
              <a:spcBef>
                <a:spcPts val="0"/>
              </a:spcBef>
              <a:spcAft>
                <a:spcPts val="0"/>
              </a:spcAft>
            </a:pPr>
            <a:r>
              <a:rPr lang="en-US" dirty="0" smtClean="0"/>
              <a:t>(AAIM)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animEffect transition="in" filter="fade">
                                      <p:cBhvr>
                                        <p:cTn id="7" dur="500"/>
                                        <p:tgtEl>
                                          <p:spTgt spid="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9">
                                            <p:txEl>
                                              <p:pRg st="1" end="1"/>
                                            </p:txEl>
                                          </p:spTgt>
                                        </p:tgtEl>
                                        <p:attrNameLst>
                                          <p:attrName>style.visibility</p:attrName>
                                        </p:attrNameLst>
                                      </p:cBhvr>
                                      <p:to>
                                        <p:strVal val="visible"/>
                                      </p:to>
                                    </p:set>
                                    <p:animEffect transition="in" filter="fade">
                                      <p:cBhvr>
                                        <p:cTn id="12" dur="500"/>
                                        <p:tgtEl>
                                          <p:spTgt spid="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8">
                                            <p:txEl>
                                              <p:pRg st="0" end="0"/>
                                            </p:txEl>
                                          </p:spTgt>
                                        </p:tgtEl>
                                        <p:attrNameLst>
                                          <p:attrName>style.visibility</p:attrName>
                                        </p:attrNameLst>
                                      </p:cBhvr>
                                      <p:to>
                                        <p:strVal val="visible"/>
                                      </p:to>
                                    </p:set>
                                    <p:animEffect transition="in" filter="fade">
                                      <p:cBhvr>
                                        <p:cTn id="17" dur="500"/>
                                        <p:tgtEl>
                                          <p:spTgt spid="7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CR_Power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RCR_Powerpoint</Template>
  <TotalTime>352</TotalTime>
  <Words>3417</Words>
  <Application>Microsoft Office PowerPoint</Application>
  <PresentationFormat>On-screen Show (4:3)</PresentationFormat>
  <Paragraphs>190</Paragraphs>
  <Slides>27</Slides>
  <Notes>27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RCR_Powerpoint</vt:lpstr>
      <vt:lpstr>STFM Faculty for Tomorrow Resident as Educators Curriculum:  TEACHING</vt:lpstr>
      <vt:lpstr>Learning Objectives</vt:lpstr>
      <vt:lpstr>The Stats</vt:lpstr>
      <vt:lpstr>Teaching</vt:lpstr>
      <vt:lpstr>Learning</vt:lpstr>
      <vt:lpstr>The Adult Learner</vt:lpstr>
      <vt:lpstr>The Resident Learner</vt:lpstr>
      <vt:lpstr>The Medical Student Learner</vt:lpstr>
      <vt:lpstr>The Good Teacher</vt:lpstr>
      <vt:lpstr>GETTING READY TO TEACH</vt:lpstr>
      <vt:lpstr>Orientation</vt:lpstr>
      <vt:lpstr>SCENARIOS</vt:lpstr>
      <vt:lpstr>Ready…Set…Teach!</vt:lpstr>
      <vt:lpstr>General Teaching Tips</vt:lpstr>
      <vt:lpstr>Name That General Rule!</vt:lpstr>
      <vt:lpstr>TEACHING TECHNIQUES</vt:lpstr>
      <vt:lpstr>Priming</vt:lpstr>
      <vt:lpstr>Priming Examples</vt:lpstr>
      <vt:lpstr>Framing</vt:lpstr>
      <vt:lpstr>Modeling</vt:lpstr>
      <vt:lpstr>Scenarios</vt:lpstr>
      <vt:lpstr>One Minute Preceptor</vt:lpstr>
      <vt:lpstr>Scenarios</vt:lpstr>
      <vt:lpstr>Remember: Avoid the Pitfalls</vt:lpstr>
      <vt:lpstr>Summary and Review</vt:lpstr>
      <vt:lpstr>QUESTIONS?</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STFM Faculty for Tomorrow Resident as Educators Curriculum:  TEACHING RESIDENTS</dc:title>
  <dc:creator>Sonya R. Shipley</dc:creator>
  <cp:lastModifiedBy>Sonya R. Shipley</cp:lastModifiedBy>
  <cp:revision>65</cp:revision>
  <dcterms:modified xsi:type="dcterms:W3CDTF">2017-02-28T20:31:09Z</dcterms:modified>
</cp:coreProperties>
</file>