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82" r:id="rId4"/>
    <p:sldId id="280" r:id="rId5"/>
    <p:sldId id="268" r:id="rId6"/>
    <p:sldId id="283" r:id="rId7"/>
    <p:sldId id="286" r:id="rId8"/>
    <p:sldId id="289" r:id="rId9"/>
    <p:sldId id="293" r:id="rId10"/>
    <p:sldId id="292" r:id="rId11"/>
    <p:sldId id="291" r:id="rId12"/>
    <p:sldId id="290" r:id="rId13"/>
    <p:sldId id="288" r:id="rId14"/>
    <p:sldId id="287" r:id="rId15"/>
    <p:sldId id="294" r:id="rId16"/>
    <p:sldId id="295" r:id="rId17"/>
    <p:sldId id="285" r:id="rId18"/>
    <p:sldId id="278" r:id="rId19"/>
    <p:sldId id="296" r:id="rId20"/>
    <p:sldId id="297" r:id="rId21"/>
    <p:sldId id="298" r:id="rId22"/>
    <p:sldId id="284"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87" autoAdjust="0"/>
    <p:restoredTop sz="85635" autoAdjust="0"/>
  </p:normalViewPr>
  <p:slideViewPr>
    <p:cSldViewPr snapToGrid="0">
      <p:cViewPr varScale="1">
        <p:scale>
          <a:sx n="41" d="100"/>
          <a:sy n="41" d="100"/>
        </p:scale>
        <p:origin x="72" y="672"/>
      </p:cViewPr>
      <p:guideLst/>
    </p:cSldViewPr>
  </p:slideViewPr>
  <p:notesTextViewPr>
    <p:cViewPr>
      <p:scale>
        <a:sx n="1" d="1"/>
        <a:sy n="1" d="1"/>
      </p:scale>
      <p:origin x="0" y="0"/>
    </p:cViewPr>
  </p:notesTextViewPr>
  <p:sorterViewPr>
    <p:cViewPr varScale="1">
      <p:scale>
        <a:sx n="100" d="100"/>
        <a:sy n="100" d="100"/>
      </p:scale>
      <p:origin x="0" y="-801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E043AF-F393-4BFB-A07E-E7E05E397CCF}" type="datetimeFigureOut">
              <a:rPr lang="en-US" smtClean="0"/>
              <a:t>5/7/2021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CE1A9D-7E18-4573-B2EB-EA8EB5F2F5C8}" type="slidenum">
              <a:rPr lang="en-US" smtClean="0"/>
              <a:t>‹#›</a:t>
            </a:fld>
            <a:endParaRPr lang="en-US"/>
          </a:p>
        </p:txBody>
      </p:sp>
    </p:spTree>
    <p:extLst>
      <p:ext uri="{BB962C8B-B14F-4D97-AF65-F5344CB8AC3E}">
        <p14:creationId xmlns:p14="http://schemas.microsoft.com/office/powerpoint/2010/main" val="8375708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4C0F06-2C95-49EF-9556-A674104FB07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4612D72-8839-48C8-917F-FB27C76E01D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9D89848-F5E3-4B5D-9B1A-5FD9B5AF9EC2}"/>
              </a:ext>
            </a:extLst>
          </p:cNvPr>
          <p:cNvSpPr>
            <a:spLocks noGrp="1"/>
          </p:cNvSpPr>
          <p:nvPr>
            <p:ph type="dt" sz="half" idx="10"/>
          </p:nvPr>
        </p:nvSpPr>
        <p:spPr/>
        <p:txBody>
          <a:bodyPr/>
          <a:lstStyle/>
          <a:p>
            <a:fld id="{C9FA7279-0376-42E0-9388-9753A5DE88F9}" type="datetimeFigureOut">
              <a:rPr lang="en-US" smtClean="0"/>
              <a:t>5/7/2021</a:t>
            </a:fld>
            <a:endParaRPr lang="en-US"/>
          </a:p>
        </p:txBody>
      </p:sp>
      <p:sp>
        <p:nvSpPr>
          <p:cNvPr id="5" name="Footer Placeholder 4">
            <a:extLst>
              <a:ext uri="{FF2B5EF4-FFF2-40B4-BE49-F238E27FC236}">
                <a16:creationId xmlns:a16="http://schemas.microsoft.com/office/drawing/2014/main" id="{9C81E471-9948-4ACC-A455-78815D5B4C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E83A5B-A40C-4756-B012-AA732C2B6635}"/>
              </a:ext>
            </a:extLst>
          </p:cNvPr>
          <p:cNvSpPr>
            <a:spLocks noGrp="1"/>
          </p:cNvSpPr>
          <p:nvPr>
            <p:ph type="sldNum" sz="quarter" idx="12"/>
          </p:nvPr>
        </p:nvSpPr>
        <p:spPr/>
        <p:txBody>
          <a:bodyPr/>
          <a:lstStyle/>
          <a:p>
            <a:fld id="{5EEBC7F6-5D83-4569-87A3-079A9B590953}" type="slidenum">
              <a:rPr lang="en-US" smtClean="0"/>
              <a:t>‹#›</a:t>
            </a:fld>
            <a:endParaRPr lang="en-US"/>
          </a:p>
        </p:txBody>
      </p:sp>
    </p:spTree>
    <p:extLst>
      <p:ext uri="{BB962C8B-B14F-4D97-AF65-F5344CB8AC3E}">
        <p14:creationId xmlns:p14="http://schemas.microsoft.com/office/powerpoint/2010/main" val="372979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208723-2EC5-4E60-B32E-A0BA6CBE899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0F9D42B-5897-4889-B3A3-8A534B4FCCC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146211-54CA-4AF3-8B07-C39CC9C4F8BB}"/>
              </a:ext>
            </a:extLst>
          </p:cNvPr>
          <p:cNvSpPr>
            <a:spLocks noGrp="1"/>
          </p:cNvSpPr>
          <p:nvPr>
            <p:ph type="dt" sz="half" idx="10"/>
          </p:nvPr>
        </p:nvSpPr>
        <p:spPr/>
        <p:txBody>
          <a:bodyPr/>
          <a:lstStyle/>
          <a:p>
            <a:fld id="{C9FA7279-0376-42E0-9388-9753A5DE88F9}" type="datetimeFigureOut">
              <a:rPr lang="en-US" smtClean="0"/>
              <a:t>5/7/2021</a:t>
            </a:fld>
            <a:endParaRPr lang="en-US"/>
          </a:p>
        </p:txBody>
      </p:sp>
      <p:sp>
        <p:nvSpPr>
          <p:cNvPr id="5" name="Footer Placeholder 4">
            <a:extLst>
              <a:ext uri="{FF2B5EF4-FFF2-40B4-BE49-F238E27FC236}">
                <a16:creationId xmlns:a16="http://schemas.microsoft.com/office/drawing/2014/main" id="{7364167E-FF85-4B2C-AA69-B0CE257783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7FABDE-FB5C-4E10-B8E4-9EA5673EA089}"/>
              </a:ext>
            </a:extLst>
          </p:cNvPr>
          <p:cNvSpPr>
            <a:spLocks noGrp="1"/>
          </p:cNvSpPr>
          <p:nvPr>
            <p:ph type="sldNum" sz="quarter" idx="12"/>
          </p:nvPr>
        </p:nvSpPr>
        <p:spPr/>
        <p:txBody>
          <a:bodyPr/>
          <a:lstStyle/>
          <a:p>
            <a:fld id="{5EEBC7F6-5D83-4569-87A3-079A9B590953}" type="slidenum">
              <a:rPr lang="en-US" smtClean="0"/>
              <a:t>‹#›</a:t>
            </a:fld>
            <a:endParaRPr lang="en-US"/>
          </a:p>
        </p:txBody>
      </p:sp>
    </p:spTree>
    <p:extLst>
      <p:ext uri="{BB962C8B-B14F-4D97-AF65-F5344CB8AC3E}">
        <p14:creationId xmlns:p14="http://schemas.microsoft.com/office/powerpoint/2010/main" val="1568730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46AAFB9-2616-4013-B58B-13AC4FD02F5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E0EF8D3-D4E0-458B-81D3-90D4CE05538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ED93E5-FD67-42C1-AD0F-2DB75799CD08}"/>
              </a:ext>
            </a:extLst>
          </p:cNvPr>
          <p:cNvSpPr>
            <a:spLocks noGrp="1"/>
          </p:cNvSpPr>
          <p:nvPr>
            <p:ph type="dt" sz="half" idx="10"/>
          </p:nvPr>
        </p:nvSpPr>
        <p:spPr/>
        <p:txBody>
          <a:bodyPr/>
          <a:lstStyle/>
          <a:p>
            <a:fld id="{C9FA7279-0376-42E0-9388-9753A5DE88F9}" type="datetimeFigureOut">
              <a:rPr lang="en-US" smtClean="0"/>
              <a:t>5/7/2021</a:t>
            </a:fld>
            <a:endParaRPr lang="en-US"/>
          </a:p>
        </p:txBody>
      </p:sp>
      <p:sp>
        <p:nvSpPr>
          <p:cNvPr id="5" name="Footer Placeholder 4">
            <a:extLst>
              <a:ext uri="{FF2B5EF4-FFF2-40B4-BE49-F238E27FC236}">
                <a16:creationId xmlns:a16="http://schemas.microsoft.com/office/drawing/2014/main" id="{4A4419D6-EE99-484C-ACEA-AB7057023E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4EBD7E-5AEE-4FB9-8C97-51EE6B370BF0}"/>
              </a:ext>
            </a:extLst>
          </p:cNvPr>
          <p:cNvSpPr>
            <a:spLocks noGrp="1"/>
          </p:cNvSpPr>
          <p:nvPr>
            <p:ph type="sldNum" sz="quarter" idx="12"/>
          </p:nvPr>
        </p:nvSpPr>
        <p:spPr/>
        <p:txBody>
          <a:bodyPr/>
          <a:lstStyle/>
          <a:p>
            <a:fld id="{5EEBC7F6-5D83-4569-87A3-079A9B590953}" type="slidenum">
              <a:rPr lang="en-US" smtClean="0"/>
              <a:t>‹#›</a:t>
            </a:fld>
            <a:endParaRPr lang="en-US"/>
          </a:p>
        </p:txBody>
      </p:sp>
    </p:spTree>
    <p:extLst>
      <p:ext uri="{BB962C8B-B14F-4D97-AF65-F5344CB8AC3E}">
        <p14:creationId xmlns:p14="http://schemas.microsoft.com/office/powerpoint/2010/main" val="3666039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FF7DC-A535-4A48-B36A-70B3E765D9F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1F6B3C5-1087-40E8-959C-3BEE34245E6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1F0E58-0A15-441E-93D7-89D873676428}"/>
              </a:ext>
            </a:extLst>
          </p:cNvPr>
          <p:cNvSpPr>
            <a:spLocks noGrp="1"/>
          </p:cNvSpPr>
          <p:nvPr>
            <p:ph type="dt" sz="half" idx="10"/>
          </p:nvPr>
        </p:nvSpPr>
        <p:spPr/>
        <p:txBody>
          <a:bodyPr/>
          <a:lstStyle/>
          <a:p>
            <a:fld id="{C9FA7279-0376-42E0-9388-9753A5DE88F9}" type="datetimeFigureOut">
              <a:rPr lang="en-US" smtClean="0"/>
              <a:t>5/7/2021</a:t>
            </a:fld>
            <a:endParaRPr lang="en-US"/>
          </a:p>
        </p:txBody>
      </p:sp>
      <p:sp>
        <p:nvSpPr>
          <p:cNvPr id="5" name="Footer Placeholder 4">
            <a:extLst>
              <a:ext uri="{FF2B5EF4-FFF2-40B4-BE49-F238E27FC236}">
                <a16:creationId xmlns:a16="http://schemas.microsoft.com/office/drawing/2014/main" id="{0A79F488-DCC4-402C-B7E2-E63F917071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D8B4D3-31F9-46A7-86FF-5691014FE085}"/>
              </a:ext>
            </a:extLst>
          </p:cNvPr>
          <p:cNvSpPr>
            <a:spLocks noGrp="1"/>
          </p:cNvSpPr>
          <p:nvPr>
            <p:ph type="sldNum" sz="quarter" idx="12"/>
          </p:nvPr>
        </p:nvSpPr>
        <p:spPr/>
        <p:txBody>
          <a:bodyPr/>
          <a:lstStyle/>
          <a:p>
            <a:fld id="{5EEBC7F6-5D83-4569-87A3-079A9B590953}" type="slidenum">
              <a:rPr lang="en-US" smtClean="0"/>
              <a:t>‹#›</a:t>
            </a:fld>
            <a:endParaRPr lang="en-US"/>
          </a:p>
        </p:txBody>
      </p:sp>
    </p:spTree>
    <p:extLst>
      <p:ext uri="{BB962C8B-B14F-4D97-AF65-F5344CB8AC3E}">
        <p14:creationId xmlns:p14="http://schemas.microsoft.com/office/powerpoint/2010/main" val="3398316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B2FAC-BE50-4143-A2B1-16307A225B0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070F2B6-798E-4402-9C03-56294DACC9A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5C128A1-E3F1-43EB-81E8-AF719DADA052}"/>
              </a:ext>
            </a:extLst>
          </p:cNvPr>
          <p:cNvSpPr>
            <a:spLocks noGrp="1"/>
          </p:cNvSpPr>
          <p:nvPr>
            <p:ph type="dt" sz="half" idx="10"/>
          </p:nvPr>
        </p:nvSpPr>
        <p:spPr/>
        <p:txBody>
          <a:bodyPr/>
          <a:lstStyle/>
          <a:p>
            <a:fld id="{C9FA7279-0376-42E0-9388-9753A5DE88F9}" type="datetimeFigureOut">
              <a:rPr lang="en-US" smtClean="0"/>
              <a:t>5/7/2021</a:t>
            </a:fld>
            <a:endParaRPr lang="en-US"/>
          </a:p>
        </p:txBody>
      </p:sp>
      <p:sp>
        <p:nvSpPr>
          <p:cNvPr id="5" name="Footer Placeholder 4">
            <a:extLst>
              <a:ext uri="{FF2B5EF4-FFF2-40B4-BE49-F238E27FC236}">
                <a16:creationId xmlns:a16="http://schemas.microsoft.com/office/drawing/2014/main" id="{8EB61EDB-74DC-49F9-971A-ADB70A1C88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75A0DE-4613-4F65-B9E2-4CA324F9086B}"/>
              </a:ext>
            </a:extLst>
          </p:cNvPr>
          <p:cNvSpPr>
            <a:spLocks noGrp="1"/>
          </p:cNvSpPr>
          <p:nvPr>
            <p:ph type="sldNum" sz="quarter" idx="12"/>
          </p:nvPr>
        </p:nvSpPr>
        <p:spPr/>
        <p:txBody>
          <a:bodyPr/>
          <a:lstStyle/>
          <a:p>
            <a:fld id="{5EEBC7F6-5D83-4569-87A3-079A9B590953}" type="slidenum">
              <a:rPr lang="en-US" smtClean="0"/>
              <a:t>‹#›</a:t>
            </a:fld>
            <a:endParaRPr lang="en-US"/>
          </a:p>
        </p:txBody>
      </p:sp>
    </p:spTree>
    <p:extLst>
      <p:ext uri="{BB962C8B-B14F-4D97-AF65-F5344CB8AC3E}">
        <p14:creationId xmlns:p14="http://schemas.microsoft.com/office/powerpoint/2010/main" val="2011497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141FF-F6CC-4133-B91F-4F7B5C44F01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2B4D12-A5C4-4D87-AD27-AD49CB6117E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C8B15A3-0776-4C5C-9F59-81EB2B7FEFF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8223B26-BAFA-41C2-9564-81696663FF3E}"/>
              </a:ext>
            </a:extLst>
          </p:cNvPr>
          <p:cNvSpPr>
            <a:spLocks noGrp="1"/>
          </p:cNvSpPr>
          <p:nvPr>
            <p:ph type="dt" sz="half" idx="10"/>
          </p:nvPr>
        </p:nvSpPr>
        <p:spPr/>
        <p:txBody>
          <a:bodyPr/>
          <a:lstStyle/>
          <a:p>
            <a:fld id="{C9FA7279-0376-42E0-9388-9753A5DE88F9}" type="datetimeFigureOut">
              <a:rPr lang="en-US" smtClean="0"/>
              <a:t>5/7/2021</a:t>
            </a:fld>
            <a:endParaRPr lang="en-US"/>
          </a:p>
        </p:txBody>
      </p:sp>
      <p:sp>
        <p:nvSpPr>
          <p:cNvPr id="6" name="Footer Placeholder 5">
            <a:extLst>
              <a:ext uri="{FF2B5EF4-FFF2-40B4-BE49-F238E27FC236}">
                <a16:creationId xmlns:a16="http://schemas.microsoft.com/office/drawing/2014/main" id="{7B83BDF7-FE33-45A6-9E4F-E7DD9715FC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D480CE-CD80-4E02-B573-1DE62F84D96B}"/>
              </a:ext>
            </a:extLst>
          </p:cNvPr>
          <p:cNvSpPr>
            <a:spLocks noGrp="1"/>
          </p:cNvSpPr>
          <p:nvPr>
            <p:ph type="sldNum" sz="quarter" idx="12"/>
          </p:nvPr>
        </p:nvSpPr>
        <p:spPr/>
        <p:txBody>
          <a:bodyPr/>
          <a:lstStyle/>
          <a:p>
            <a:fld id="{5EEBC7F6-5D83-4569-87A3-079A9B590953}" type="slidenum">
              <a:rPr lang="en-US" smtClean="0"/>
              <a:t>‹#›</a:t>
            </a:fld>
            <a:endParaRPr lang="en-US"/>
          </a:p>
        </p:txBody>
      </p:sp>
    </p:spTree>
    <p:extLst>
      <p:ext uri="{BB962C8B-B14F-4D97-AF65-F5344CB8AC3E}">
        <p14:creationId xmlns:p14="http://schemas.microsoft.com/office/powerpoint/2010/main" val="2416122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98220-58A0-4DCC-ABCC-B984FEEBC3A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3268D53-DAA6-4D69-8C62-3348037A18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0E58E94-B61D-42E4-94F1-EDDA8B925E9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39DB1D1-A163-4A69-9B1D-D46E1BEE210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77554D7-85E6-4739-BF46-B4F049201A8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8EF1E52-A2A2-4F4C-83AE-87639865F042}"/>
              </a:ext>
            </a:extLst>
          </p:cNvPr>
          <p:cNvSpPr>
            <a:spLocks noGrp="1"/>
          </p:cNvSpPr>
          <p:nvPr>
            <p:ph type="dt" sz="half" idx="10"/>
          </p:nvPr>
        </p:nvSpPr>
        <p:spPr/>
        <p:txBody>
          <a:bodyPr/>
          <a:lstStyle/>
          <a:p>
            <a:fld id="{C9FA7279-0376-42E0-9388-9753A5DE88F9}" type="datetimeFigureOut">
              <a:rPr lang="en-US" smtClean="0"/>
              <a:t>5/7/2021</a:t>
            </a:fld>
            <a:endParaRPr lang="en-US"/>
          </a:p>
        </p:txBody>
      </p:sp>
      <p:sp>
        <p:nvSpPr>
          <p:cNvPr id="8" name="Footer Placeholder 7">
            <a:extLst>
              <a:ext uri="{FF2B5EF4-FFF2-40B4-BE49-F238E27FC236}">
                <a16:creationId xmlns:a16="http://schemas.microsoft.com/office/drawing/2014/main" id="{CE583601-782F-408B-BC29-879F69E593E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6E75FE7-5BFE-45AD-94CD-0E7B29AE89BD}"/>
              </a:ext>
            </a:extLst>
          </p:cNvPr>
          <p:cNvSpPr>
            <a:spLocks noGrp="1"/>
          </p:cNvSpPr>
          <p:nvPr>
            <p:ph type="sldNum" sz="quarter" idx="12"/>
          </p:nvPr>
        </p:nvSpPr>
        <p:spPr/>
        <p:txBody>
          <a:bodyPr/>
          <a:lstStyle/>
          <a:p>
            <a:fld id="{5EEBC7F6-5D83-4569-87A3-079A9B590953}" type="slidenum">
              <a:rPr lang="en-US" smtClean="0"/>
              <a:t>‹#›</a:t>
            </a:fld>
            <a:endParaRPr lang="en-US"/>
          </a:p>
        </p:txBody>
      </p:sp>
    </p:spTree>
    <p:extLst>
      <p:ext uri="{BB962C8B-B14F-4D97-AF65-F5344CB8AC3E}">
        <p14:creationId xmlns:p14="http://schemas.microsoft.com/office/powerpoint/2010/main" val="3928825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94CE6-98D7-4F63-ACBD-0FE4399E195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0D699B0-5595-4017-AC21-F97C88D31527}"/>
              </a:ext>
            </a:extLst>
          </p:cNvPr>
          <p:cNvSpPr>
            <a:spLocks noGrp="1"/>
          </p:cNvSpPr>
          <p:nvPr>
            <p:ph type="dt" sz="half" idx="10"/>
          </p:nvPr>
        </p:nvSpPr>
        <p:spPr/>
        <p:txBody>
          <a:bodyPr/>
          <a:lstStyle/>
          <a:p>
            <a:fld id="{C9FA7279-0376-42E0-9388-9753A5DE88F9}" type="datetimeFigureOut">
              <a:rPr lang="en-US" smtClean="0"/>
              <a:t>5/7/2021</a:t>
            </a:fld>
            <a:endParaRPr lang="en-US"/>
          </a:p>
        </p:txBody>
      </p:sp>
      <p:sp>
        <p:nvSpPr>
          <p:cNvPr id="4" name="Footer Placeholder 3">
            <a:extLst>
              <a:ext uri="{FF2B5EF4-FFF2-40B4-BE49-F238E27FC236}">
                <a16:creationId xmlns:a16="http://schemas.microsoft.com/office/drawing/2014/main" id="{58BD39F8-146B-4655-A70A-852B229B33E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328467F-327D-436A-96C0-4ED92C5B43BC}"/>
              </a:ext>
            </a:extLst>
          </p:cNvPr>
          <p:cNvSpPr>
            <a:spLocks noGrp="1"/>
          </p:cNvSpPr>
          <p:nvPr>
            <p:ph type="sldNum" sz="quarter" idx="12"/>
          </p:nvPr>
        </p:nvSpPr>
        <p:spPr/>
        <p:txBody>
          <a:bodyPr/>
          <a:lstStyle/>
          <a:p>
            <a:fld id="{5EEBC7F6-5D83-4569-87A3-079A9B590953}" type="slidenum">
              <a:rPr lang="en-US" smtClean="0"/>
              <a:t>‹#›</a:t>
            </a:fld>
            <a:endParaRPr lang="en-US"/>
          </a:p>
        </p:txBody>
      </p:sp>
    </p:spTree>
    <p:extLst>
      <p:ext uri="{BB962C8B-B14F-4D97-AF65-F5344CB8AC3E}">
        <p14:creationId xmlns:p14="http://schemas.microsoft.com/office/powerpoint/2010/main" val="2169020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31C0418-9B29-42A9-A529-238FAE10583A}"/>
              </a:ext>
            </a:extLst>
          </p:cNvPr>
          <p:cNvSpPr>
            <a:spLocks noGrp="1"/>
          </p:cNvSpPr>
          <p:nvPr>
            <p:ph type="dt" sz="half" idx="10"/>
          </p:nvPr>
        </p:nvSpPr>
        <p:spPr/>
        <p:txBody>
          <a:bodyPr/>
          <a:lstStyle/>
          <a:p>
            <a:fld id="{C9FA7279-0376-42E0-9388-9753A5DE88F9}" type="datetimeFigureOut">
              <a:rPr lang="en-US" smtClean="0"/>
              <a:t>5/7/2021</a:t>
            </a:fld>
            <a:endParaRPr lang="en-US"/>
          </a:p>
        </p:txBody>
      </p:sp>
      <p:sp>
        <p:nvSpPr>
          <p:cNvPr id="3" name="Footer Placeholder 2">
            <a:extLst>
              <a:ext uri="{FF2B5EF4-FFF2-40B4-BE49-F238E27FC236}">
                <a16:creationId xmlns:a16="http://schemas.microsoft.com/office/drawing/2014/main" id="{D38E20B6-4F89-4406-951D-16C0D8F13A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18C8DCE-3684-4ABB-824A-3DEA1C27DB74}"/>
              </a:ext>
            </a:extLst>
          </p:cNvPr>
          <p:cNvSpPr>
            <a:spLocks noGrp="1"/>
          </p:cNvSpPr>
          <p:nvPr>
            <p:ph type="sldNum" sz="quarter" idx="12"/>
          </p:nvPr>
        </p:nvSpPr>
        <p:spPr/>
        <p:txBody>
          <a:bodyPr/>
          <a:lstStyle/>
          <a:p>
            <a:fld id="{5EEBC7F6-5D83-4569-87A3-079A9B590953}" type="slidenum">
              <a:rPr lang="en-US" smtClean="0"/>
              <a:t>‹#›</a:t>
            </a:fld>
            <a:endParaRPr lang="en-US"/>
          </a:p>
        </p:txBody>
      </p:sp>
    </p:spTree>
    <p:extLst>
      <p:ext uri="{BB962C8B-B14F-4D97-AF65-F5344CB8AC3E}">
        <p14:creationId xmlns:p14="http://schemas.microsoft.com/office/powerpoint/2010/main" val="14700362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3978B-8A90-45FD-A490-33AAE56B59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A02D022-9333-40E4-9B3A-6588160171A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ABFE494-8C2C-4F0E-8E75-641AE4C6DE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86BA013-B641-4A05-B477-B11A042B111A}"/>
              </a:ext>
            </a:extLst>
          </p:cNvPr>
          <p:cNvSpPr>
            <a:spLocks noGrp="1"/>
          </p:cNvSpPr>
          <p:nvPr>
            <p:ph type="dt" sz="half" idx="10"/>
          </p:nvPr>
        </p:nvSpPr>
        <p:spPr/>
        <p:txBody>
          <a:bodyPr/>
          <a:lstStyle/>
          <a:p>
            <a:fld id="{C9FA7279-0376-42E0-9388-9753A5DE88F9}" type="datetimeFigureOut">
              <a:rPr lang="en-US" smtClean="0"/>
              <a:t>5/7/2021</a:t>
            </a:fld>
            <a:endParaRPr lang="en-US"/>
          </a:p>
        </p:txBody>
      </p:sp>
      <p:sp>
        <p:nvSpPr>
          <p:cNvPr id="6" name="Footer Placeholder 5">
            <a:extLst>
              <a:ext uri="{FF2B5EF4-FFF2-40B4-BE49-F238E27FC236}">
                <a16:creationId xmlns:a16="http://schemas.microsoft.com/office/drawing/2014/main" id="{C6D28942-6964-4669-803B-6E096BC5696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C8E1EC2-A48D-4962-85C8-FDB4E9B02B77}"/>
              </a:ext>
            </a:extLst>
          </p:cNvPr>
          <p:cNvSpPr>
            <a:spLocks noGrp="1"/>
          </p:cNvSpPr>
          <p:nvPr>
            <p:ph type="sldNum" sz="quarter" idx="12"/>
          </p:nvPr>
        </p:nvSpPr>
        <p:spPr/>
        <p:txBody>
          <a:bodyPr/>
          <a:lstStyle/>
          <a:p>
            <a:fld id="{5EEBC7F6-5D83-4569-87A3-079A9B590953}" type="slidenum">
              <a:rPr lang="en-US" smtClean="0"/>
              <a:t>‹#›</a:t>
            </a:fld>
            <a:endParaRPr lang="en-US"/>
          </a:p>
        </p:txBody>
      </p:sp>
    </p:spTree>
    <p:extLst>
      <p:ext uri="{BB962C8B-B14F-4D97-AF65-F5344CB8AC3E}">
        <p14:creationId xmlns:p14="http://schemas.microsoft.com/office/powerpoint/2010/main" val="3110417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C5F52-DF05-4E7B-AE92-27B91D5B99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C904C3F-5A90-4796-9538-22B45A7FA17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73004E8-FCF9-433C-8337-BC5E0D793D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EC06A34-F777-413C-992A-F232A53876E5}"/>
              </a:ext>
            </a:extLst>
          </p:cNvPr>
          <p:cNvSpPr>
            <a:spLocks noGrp="1"/>
          </p:cNvSpPr>
          <p:nvPr>
            <p:ph type="dt" sz="half" idx="10"/>
          </p:nvPr>
        </p:nvSpPr>
        <p:spPr/>
        <p:txBody>
          <a:bodyPr/>
          <a:lstStyle/>
          <a:p>
            <a:fld id="{C9FA7279-0376-42E0-9388-9753A5DE88F9}" type="datetimeFigureOut">
              <a:rPr lang="en-US" smtClean="0"/>
              <a:t>5/7/2021</a:t>
            </a:fld>
            <a:endParaRPr lang="en-US"/>
          </a:p>
        </p:txBody>
      </p:sp>
      <p:sp>
        <p:nvSpPr>
          <p:cNvPr id="6" name="Footer Placeholder 5">
            <a:extLst>
              <a:ext uri="{FF2B5EF4-FFF2-40B4-BE49-F238E27FC236}">
                <a16:creationId xmlns:a16="http://schemas.microsoft.com/office/drawing/2014/main" id="{032DD94A-6688-400E-AE3E-8B36A5BABA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91190F7-7B6A-4E6E-A2D5-0CD7F6874244}"/>
              </a:ext>
            </a:extLst>
          </p:cNvPr>
          <p:cNvSpPr>
            <a:spLocks noGrp="1"/>
          </p:cNvSpPr>
          <p:nvPr>
            <p:ph type="sldNum" sz="quarter" idx="12"/>
          </p:nvPr>
        </p:nvSpPr>
        <p:spPr/>
        <p:txBody>
          <a:bodyPr/>
          <a:lstStyle/>
          <a:p>
            <a:fld id="{5EEBC7F6-5D83-4569-87A3-079A9B590953}" type="slidenum">
              <a:rPr lang="en-US" smtClean="0"/>
              <a:t>‹#›</a:t>
            </a:fld>
            <a:endParaRPr lang="en-US"/>
          </a:p>
        </p:txBody>
      </p:sp>
    </p:spTree>
    <p:extLst>
      <p:ext uri="{BB962C8B-B14F-4D97-AF65-F5344CB8AC3E}">
        <p14:creationId xmlns:p14="http://schemas.microsoft.com/office/powerpoint/2010/main" val="2115989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604B15F-BFBD-4D38-BD7C-7D403B6A23B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907C3BD-6C63-4CB6-8C97-681092D93DF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314375-3755-44F8-8E49-9ECBAEBEAEB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FA7279-0376-42E0-9388-9753A5DE88F9}" type="datetimeFigureOut">
              <a:rPr lang="en-US" smtClean="0"/>
              <a:t>5/7/2021</a:t>
            </a:fld>
            <a:endParaRPr lang="en-US"/>
          </a:p>
        </p:txBody>
      </p:sp>
      <p:sp>
        <p:nvSpPr>
          <p:cNvPr id="5" name="Footer Placeholder 4">
            <a:extLst>
              <a:ext uri="{FF2B5EF4-FFF2-40B4-BE49-F238E27FC236}">
                <a16:creationId xmlns:a16="http://schemas.microsoft.com/office/drawing/2014/main" id="{40555C10-293D-4B9C-A06E-F1BF9E102B5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402BFB5-0521-4A58-93E1-DAEF57CDD65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EBC7F6-5D83-4569-87A3-079A9B590953}" type="slidenum">
              <a:rPr lang="en-US" smtClean="0"/>
              <a:t>‹#›</a:t>
            </a:fld>
            <a:endParaRPr lang="en-US"/>
          </a:p>
        </p:txBody>
      </p:sp>
    </p:spTree>
    <p:extLst>
      <p:ext uri="{BB962C8B-B14F-4D97-AF65-F5344CB8AC3E}">
        <p14:creationId xmlns:p14="http://schemas.microsoft.com/office/powerpoint/2010/main" val="19141912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mailto:jhobbs@augusta.edu" TargetMode="External"/><Relationship Id="rId3" Type="http://schemas.openxmlformats.org/officeDocument/2006/relationships/hyperlink" Target="https://upstate.mediaspace.kaltura.com/media/t/1_mm90da2q" TargetMode="External"/><Relationship Id="rId7" Type="http://schemas.openxmlformats.org/officeDocument/2006/relationships/hyperlink" Target="mailto:greenwaj@upstate.edu" TargetMode="External"/><Relationship Id="rId2" Type="http://schemas.openxmlformats.org/officeDocument/2006/relationships/hyperlink" Target="https://upstate.mediaspace.kaltura.com/media/t/1_gl5sj3xi" TargetMode="External"/><Relationship Id="rId1" Type="http://schemas.openxmlformats.org/officeDocument/2006/relationships/slideLayout" Target="../slideLayouts/slideLayout4.xml"/><Relationship Id="rId6" Type="http://schemas.openxmlformats.org/officeDocument/2006/relationships/hyperlink" Target="mailto:Valerie.Gilchrist@fammed.wisc.edu" TargetMode="External"/><Relationship Id="rId5" Type="http://schemas.openxmlformats.org/officeDocument/2006/relationships/hyperlink" Target="mailto:jjfreyiii@gmail.com" TargetMode="External"/><Relationship Id="rId4" Type="http://schemas.openxmlformats.org/officeDocument/2006/relationships/hyperlink" Target="mailto:lcandib@massmed.org" TargetMode="External"/><Relationship Id="rId9" Type="http://schemas.openxmlformats.org/officeDocument/2006/relationships/hyperlink" Target="mailto:William.Shore@ucsf.edu"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1B63F-A750-4611-818D-9CA7C996500B}"/>
              </a:ext>
            </a:extLst>
          </p:cNvPr>
          <p:cNvSpPr>
            <a:spLocks noGrp="1"/>
          </p:cNvSpPr>
          <p:nvPr>
            <p:ph type="ctrTitle"/>
          </p:nvPr>
        </p:nvSpPr>
        <p:spPr/>
        <p:txBody>
          <a:bodyPr>
            <a:normAutofit fontScale="90000"/>
          </a:bodyPr>
          <a:lstStyle/>
          <a:p>
            <a:r>
              <a:rPr lang="en-US" b="1" dirty="0"/>
              <a:t>“Getting better all the time….” </a:t>
            </a:r>
            <a:r>
              <a:rPr lang="en-US" sz="3600" b="1" dirty="0"/>
              <a:t>Late-career transitions and retirement planning for individuals and organizations</a:t>
            </a:r>
            <a:endParaRPr lang="en-US" dirty="0"/>
          </a:p>
        </p:txBody>
      </p:sp>
      <p:sp>
        <p:nvSpPr>
          <p:cNvPr id="3" name="Subtitle 2">
            <a:extLst>
              <a:ext uri="{FF2B5EF4-FFF2-40B4-BE49-F238E27FC236}">
                <a16:creationId xmlns:a16="http://schemas.microsoft.com/office/drawing/2014/main" id="{A2AA0DD8-CD50-4A88-9762-923C542119D5}"/>
              </a:ext>
            </a:extLst>
          </p:cNvPr>
          <p:cNvSpPr>
            <a:spLocks noGrp="1"/>
          </p:cNvSpPr>
          <p:nvPr>
            <p:ph type="subTitle" idx="1"/>
          </p:nvPr>
        </p:nvSpPr>
        <p:spPr/>
        <p:txBody>
          <a:bodyPr/>
          <a:lstStyle/>
          <a:p>
            <a:r>
              <a:rPr lang="en-US" dirty="0"/>
              <a:t>Workshop, STFM Virtual Annual Meeting May 5, 2021</a:t>
            </a:r>
          </a:p>
          <a:p>
            <a:r>
              <a:rPr lang="en-US" dirty="0"/>
              <a:t>Lucy Candib, John Frey III, Valerie Gilchrist, James Greenwald, Joseph Hobbs, William Shore, Jeannette South-Paul</a:t>
            </a:r>
          </a:p>
        </p:txBody>
      </p:sp>
    </p:spTree>
    <p:extLst>
      <p:ext uri="{BB962C8B-B14F-4D97-AF65-F5344CB8AC3E}">
        <p14:creationId xmlns:p14="http://schemas.microsoft.com/office/powerpoint/2010/main" val="11186080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4BCEB-CB42-46E0-9CB2-78E382ECC77F}"/>
              </a:ext>
            </a:extLst>
          </p:cNvPr>
          <p:cNvSpPr>
            <a:spLocks noGrp="1"/>
          </p:cNvSpPr>
          <p:nvPr>
            <p:ph type="title"/>
          </p:nvPr>
        </p:nvSpPr>
        <p:spPr/>
        <p:txBody>
          <a:bodyPr/>
          <a:lstStyle/>
          <a:p>
            <a:r>
              <a:rPr lang="en-US" dirty="0"/>
              <a:t>Coping with Transition: Celebration</a:t>
            </a:r>
          </a:p>
        </p:txBody>
      </p:sp>
    </p:spTree>
    <p:extLst>
      <p:ext uri="{BB962C8B-B14F-4D97-AF65-F5344CB8AC3E}">
        <p14:creationId xmlns:p14="http://schemas.microsoft.com/office/powerpoint/2010/main" val="2749927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A0059B-33EB-4E14-A439-B8C407BE6436}"/>
              </a:ext>
            </a:extLst>
          </p:cNvPr>
          <p:cNvSpPr>
            <a:spLocks noGrp="1"/>
          </p:cNvSpPr>
          <p:nvPr>
            <p:ph type="title"/>
          </p:nvPr>
        </p:nvSpPr>
        <p:spPr/>
        <p:txBody>
          <a:bodyPr/>
          <a:lstStyle/>
          <a:p>
            <a:r>
              <a:rPr lang="en-US" dirty="0"/>
              <a:t>Coping with Transition: Telling our stories</a:t>
            </a:r>
          </a:p>
        </p:txBody>
      </p:sp>
    </p:spTree>
    <p:extLst>
      <p:ext uri="{BB962C8B-B14F-4D97-AF65-F5344CB8AC3E}">
        <p14:creationId xmlns:p14="http://schemas.microsoft.com/office/powerpoint/2010/main" val="41551005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841503-B4C0-4D53-99AF-93B79B0C079A}"/>
              </a:ext>
            </a:extLst>
          </p:cNvPr>
          <p:cNvSpPr>
            <a:spLocks noGrp="1"/>
          </p:cNvSpPr>
          <p:nvPr>
            <p:ph type="title"/>
          </p:nvPr>
        </p:nvSpPr>
        <p:spPr/>
        <p:txBody>
          <a:bodyPr/>
          <a:lstStyle/>
          <a:p>
            <a:r>
              <a:rPr lang="en-US" dirty="0"/>
              <a:t>Coping with Transition: Renegotiating Roles</a:t>
            </a:r>
          </a:p>
        </p:txBody>
      </p:sp>
    </p:spTree>
    <p:extLst>
      <p:ext uri="{BB962C8B-B14F-4D97-AF65-F5344CB8AC3E}">
        <p14:creationId xmlns:p14="http://schemas.microsoft.com/office/powerpoint/2010/main" val="26246708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3B158-5B76-4BE2-BA8B-8AA7A6DD2D16}"/>
              </a:ext>
            </a:extLst>
          </p:cNvPr>
          <p:cNvSpPr>
            <a:spLocks noGrp="1"/>
          </p:cNvSpPr>
          <p:nvPr>
            <p:ph type="title"/>
          </p:nvPr>
        </p:nvSpPr>
        <p:spPr/>
        <p:txBody>
          <a:bodyPr/>
          <a:lstStyle/>
          <a:p>
            <a:r>
              <a:rPr lang="en-US" dirty="0"/>
              <a:t>Mentorship: African American Chair: STFM</a:t>
            </a:r>
          </a:p>
        </p:txBody>
      </p:sp>
    </p:spTree>
    <p:extLst>
      <p:ext uri="{BB962C8B-B14F-4D97-AF65-F5344CB8AC3E}">
        <p14:creationId xmlns:p14="http://schemas.microsoft.com/office/powerpoint/2010/main" val="3297015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4BF568-E750-4B26-95D3-525B6E9C450C}"/>
              </a:ext>
            </a:extLst>
          </p:cNvPr>
          <p:cNvSpPr>
            <a:spLocks noGrp="1"/>
          </p:cNvSpPr>
          <p:nvPr>
            <p:ph type="title"/>
          </p:nvPr>
        </p:nvSpPr>
        <p:spPr/>
        <p:txBody>
          <a:bodyPr/>
          <a:lstStyle/>
          <a:p>
            <a:r>
              <a:rPr lang="en-US" dirty="0"/>
              <a:t>Mentorship: Colleagues Outside Your Workplace</a:t>
            </a:r>
          </a:p>
        </p:txBody>
      </p:sp>
    </p:spTree>
    <p:extLst>
      <p:ext uri="{BB962C8B-B14F-4D97-AF65-F5344CB8AC3E}">
        <p14:creationId xmlns:p14="http://schemas.microsoft.com/office/powerpoint/2010/main" val="20141458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A9091B-93A9-45A8-8691-1F08C6EA8EF1}"/>
              </a:ext>
            </a:extLst>
          </p:cNvPr>
          <p:cNvSpPr>
            <a:spLocks noGrp="1"/>
          </p:cNvSpPr>
          <p:nvPr>
            <p:ph type="title"/>
          </p:nvPr>
        </p:nvSpPr>
        <p:spPr/>
        <p:txBody>
          <a:bodyPr/>
          <a:lstStyle/>
          <a:p>
            <a:r>
              <a:rPr lang="en-US" dirty="0"/>
              <a:t>Mentorship: African American Chair: “My Mentors Didn’t Look Like Me”</a:t>
            </a:r>
          </a:p>
        </p:txBody>
      </p:sp>
    </p:spTree>
    <p:extLst>
      <p:ext uri="{BB962C8B-B14F-4D97-AF65-F5344CB8AC3E}">
        <p14:creationId xmlns:p14="http://schemas.microsoft.com/office/powerpoint/2010/main" val="34252235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64CD8-599C-4349-AEFE-3F0C6A72E8F5}"/>
              </a:ext>
            </a:extLst>
          </p:cNvPr>
          <p:cNvSpPr>
            <a:spLocks noGrp="1"/>
          </p:cNvSpPr>
          <p:nvPr>
            <p:ph type="title"/>
          </p:nvPr>
        </p:nvSpPr>
        <p:spPr/>
        <p:txBody>
          <a:bodyPr/>
          <a:lstStyle/>
          <a:p>
            <a:r>
              <a:rPr lang="en-US" dirty="0"/>
              <a:t>Mentorship: African American Chair: Mentoring Minority Women Leaders</a:t>
            </a:r>
          </a:p>
        </p:txBody>
      </p:sp>
    </p:spTree>
    <p:extLst>
      <p:ext uri="{BB962C8B-B14F-4D97-AF65-F5344CB8AC3E}">
        <p14:creationId xmlns:p14="http://schemas.microsoft.com/office/powerpoint/2010/main" val="36771656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6B7325C-E4DC-4E94-ABCA-3AD61A8B79D9}"/>
              </a:ext>
            </a:extLst>
          </p:cNvPr>
          <p:cNvSpPr>
            <a:spLocks noGrp="1"/>
          </p:cNvSpPr>
          <p:nvPr>
            <p:ph type="title"/>
          </p:nvPr>
        </p:nvSpPr>
        <p:spPr/>
        <p:txBody>
          <a:bodyPr/>
          <a:lstStyle/>
          <a:p>
            <a:r>
              <a:rPr lang="en-US" dirty="0"/>
              <a:t>Discussion Groups</a:t>
            </a:r>
          </a:p>
        </p:txBody>
      </p:sp>
      <p:sp>
        <p:nvSpPr>
          <p:cNvPr id="6" name="Content Placeholder 5">
            <a:extLst>
              <a:ext uri="{FF2B5EF4-FFF2-40B4-BE49-F238E27FC236}">
                <a16:creationId xmlns:a16="http://schemas.microsoft.com/office/drawing/2014/main" id="{0D03BF17-A855-4548-AA2F-1A3D5C11FFDC}"/>
              </a:ext>
            </a:extLst>
          </p:cNvPr>
          <p:cNvSpPr>
            <a:spLocks noGrp="1"/>
          </p:cNvSpPr>
          <p:nvPr>
            <p:ph idx="1"/>
          </p:nvPr>
        </p:nvSpPr>
        <p:spPr/>
        <p:txBody>
          <a:bodyPr/>
          <a:lstStyle/>
          <a:p>
            <a:r>
              <a:rPr lang="en-US" dirty="0"/>
              <a:t>You will be added at random to a breakout group to allow for everyone to work on their own ideas about late career transitions</a:t>
            </a:r>
          </a:p>
          <a:p>
            <a:r>
              <a:rPr lang="en-US" dirty="0"/>
              <a:t>Consider sharing</a:t>
            </a:r>
          </a:p>
          <a:p>
            <a:pPr lvl="1"/>
            <a:r>
              <a:rPr lang="en-US" dirty="0"/>
              <a:t>Your own situation</a:t>
            </a:r>
          </a:p>
          <a:p>
            <a:pPr lvl="2"/>
            <a:r>
              <a:rPr lang="en-US" dirty="0"/>
              <a:t>Reasons for retirement</a:t>
            </a:r>
          </a:p>
          <a:p>
            <a:pPr lvl="2"/>
            <a:r>
              <a:rPr lang="en-US" dirty="0"/>
              <a:t>Institutional support and flexibility</a:t>
            </a:r>
          </a:p>
          <a:p>
            <a:pPr lvl="2"/>
            <a:r>
              <a:rPr lang="en-US" dirty="0"/>
              <a:t>How do you plan to spend your time</a:t>
            </a:r>
          </a:p>
          <a:p>
            <a:pPr lvl="1"/>
            <a:r>
              <a:rPr lang="en-US" dirty="0"/>
              <a:t>Racial and gender issues</a:t>
            </a:r>
          </a:p>
          <a:p>
            <a:pPr lvl="1"/>
            <a:r>
              <a:rPr lang="en-US" dirty="0"/>
              <a:t>Impact of </a:t>
            </a:r>
            <a:r>
              <a:rPr lang="en-US" dirty="0" err="1"/>
              <a:t>Covid</a:t>
            </a:r>
            <a:r>
              <a:rPr lang="en-US" dirty="0"/>
              <a:t> on your plans</a:t>
            </a:r>
          </a:p>
          <a:p>
            <a:r>
              <a:rPr lang="en-US" dirty="0"/>
              <a:t>We will assemble at the end as a large group</a:t>
            </a:r>
          </a:p>
          <a:p>
            <a:pPr lvl="1"/>
            <a:endParaRPr lang="en-US" dirty="0"/>
          </a:p>
        </p:txBody>
      </p:sp>
    </p:spTree>
    <p:extLst>
      <p:ext uri="{BB962C8B-B14F-4D97-AF65-F5344CB8AC3E}">
        <p14:creationId xmlns:p14="http://schemas.microsoft.com/office/powerpoint/2010/main" val="26707416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AC979-4DFB-4698-818C-97E0B2508160}"/>
              </a:ext>
            </a:extLst>
          </p:cNvPr>
          <p:cNvSpPr>
            <a:spLocks noGrp="1"/>
          </p:cNvSpPr>
          <p:nvPr>
            <p:ph type="title"/>
          </p:nvPr>
        </p:nvSpPr>
        <p:spPr/>
        <p:txBody>
          <a:bodyPr/>
          <a:lstStyle/>
          <a:p>
            <a:r>
              <a:rPr lang="en-US" dirty="0"/>
              <a:t>Summary of Observations</a:t>
            </a:r>
          </a:p>
        </p:txBody>
      </p:sp>
      <p:sp>
        <p:nvSpPr>
          <p:cNvPr id="3" name="Content Placeholder 2">
            <a:extLst>
              <a:ext uri="{FF2B5EF4-FFF2-40B4-BE49-F238E27FC236}">
                <a16:creationId xmlns:a16="http://schemas.microsoft.com/office/drawing/2014/main" id="{32BA3D55-9261-4651-8DD7-820DC6DEF84E}"/>
              </a:ext>
            </a:extLst>
          </p:cNvPr>
          <p:cNvSpPr>
            <a:spLocks noGrp="1"/>
          </p:cNvSpPr>
          <p:nvPr>
            <p:ph idx="1"/>
          </p:nvPr>
        </p:nvSpPr>
        <p:spPr/>
        <p:txBody>
          <a:bodyPr>
            <a:normAutofit lnSpcReduction="10000"/>
          </a:bodyPr>
          <a:lstStyle/>
          <a:p>
            <a:r>
              <a:rPr lang="en-US" dirty="0"/>
              <a:t>Name of repurposing seems preferred by some.  You have to reorganize your priorities, may have to relocate.</a:t>
            </a:r>
          </a:p>
          <a:p>
            <a:r>
              <a:rPr lang="en-US" dirty="0"/>
              <a:t>Transitions are intentional or often happen when you find them. Every 7 years is a good plan</a:t>
            </a:r>
          </a:p>
          <a:p>
            <a:r>
              <a:rPr lang="en-US" dirty="0"/>
              <a:t>“I’m worried about missing what I love.”</a:t>
            </a:r>
          </a:p>
          <a:p>
            <a:r>
              <a:rPr lang="en-US" dirty="0"/>
              <a:t>Reducing my patient panel was like “deciding which family member I was leaving”</a:t>
            </a:r>
          </a:p>
          <a:p>
            <a:r>
              <a:rPr lang="en-US" dirty="0"/>
              <a:t>people at my program have also noted that the patient visits are much more complex this year…due to COVID.  Everyone has been finding it challenging and finishing sessions later than normal!</a:t>
            </a:r>
          </a:p>
          <a:p>
            <a:endParaRPr lang="en-US" dirty="0"/>
          </a:p>
          <a:p>
            <a:endParaRPr lang="en-US" dirty="0"/>
          </a:p>
        </p:txBody>
      </p:sp>
    </p:spTree>
    <p:extLst>
      <p:ext uri="{BB962C8B-B14F-4D97-AF65-F5344CB8AC3E}">
        <p14:creationId xmlns:p14="http://schemas.microsoft.com/office/powerpoint/2010/main" val="23560868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AC979-4DFB-4698-818C-97E0B2508160}"/>
              </a:ext>
            </a:extLst>
          </p:cNvPr>
          <p:cNvSpPr>
            <a:spLocks noGrp="1"/>
          </p:cNvSpPr>
          <p:nvPr>
            <p:ph type="title"/>
          </p:nvPr>
        </p:nvSpPr>
        <p:spPr/>
        <p:txBody>
          <a:bodyPr/>
          <a:lstStyle/>
          <a:p>
            <a:r>
              <a:rPr lang="en-US" dirty="0"/>
              <a:t>Summary of Observations</a:t>
            </a:r>
          </a:p>
        </p:txBody>
      </p:sp>
      <p:sp>
        <p:nvSpPr>
          <p:cNvPr id="3" name="Content Placeholder 2">
            <a:extLst>
              <a:ext uri="{FF2B5EF4-FFF2-40B4-BE49-F238E27FC236}">
                <a16:creationId xmlns:a16="http://schemas.microsoft.com/office/drawing/2014/main" id="{32BA3D55-9261-4651-8DD7-820DC6DEF84E}"/>
              </a:ext>
            </a:extLst>
          </p:cNvPr>
          <p:cNvSpPr>
            <a:spLocks noGrp="1"/>
          </p:cNvSpPr>
          <p:nvPr>
            <p:ph idx="1"/>
          </p:nvPr>
        </p:nvSpPr>
        <p:spPr/>
        <p:txBody>
          <a:bodyPr/>
          <a:lstStyle/>
          <a:p>
            <a:r>
              <a:rPr lang="en-US" dirty="0"/>
              <a:t>Unlike the best practices, many institutions may not treat you if you announce too soon. “Once you tell your own leadership, they may start treating you differently and not give you the opportunities that you had usually expected.”</a:t>
            </a:r>
          </a:p>
          <a:p>
            <a:r>
              <a:rPr lang="en-US" dirty="0"/>
              <a:t>How to manage time, w/limits, after transition.</a:t>
            </a:r>
          </a:p>
          <a:p>
            <a:r>
              <a:rPr lang="en-US" dirty="0"/>
              <a:t>Family told one participant it was time</a:t>
            </a:r>
          </a:p>
          <a:p>
            <a:r>
              <a:rPr lang="en-US" dirty="0"/>
              <a:t>If you are no longer able to make changes, it may be time to move out before you burnout. </a:t>
            </a:r>
          </a:p>
          <a:p>
            <a:r>
              <a:rPr lang="en-US" dirty="0"/>
              <a:t>Get as many mentors as you can</a:t>
            </a:r>
          </a:p>
          <a:p>
            <a:endParaRPr lang="en-US" dirty="0"/>
          </a:p>
        </p:txBody>
      </p:sp>
    </p:spTree>
    <p:extLst>
      <p:ext uri="{BB962C8B-B14F-4D97-AF65-F5344CB8AC3E}">
        <p14:creationId xmlns:p14="http://schemas.microsoft.com/office/powerpoint/2010/main" val="33848909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16193-F907-46ED-928D-935C7D49C9E5}"/>
              </a:ext>
            </a:extLst>
          </p:cNvPr>
          <p:cNvSpPr>
            <a:spLocks noGrp="1"/>
          </p:cNvSpPr>
          <p:nvPr>
            <p:ph type="title"/>
          </p:nvPr>
        </p:nvSpPr>
        <p:spPr/>
        <p:txBody>
          <a:bodyPr/>
          <a:lstStyle/>
          <a:p>
            <a:r>
              <a:rPr lang="en-US" dirty="0"/>
              <a:t>Workshop Objectives and Technique</a:t>
            </a:r>
          </a:p>
        </p:txBody>
      </p:sp>
      <p:sp>
        <p:nvSpPr>
          <p:cNvPr id="3" name="Content Placeholder 2">
            <a:extLst>
              <a:ext uri="{FF2B5EF4-FFF2-40B4-BE49-F238E27FC236}">
                <a16:creationId xmlns:a16="http://schemas.microsoft.com/office/drawing/2014/main" id="{600C6B92-6222-4CCC-9B24-001AC5D4C73B}"/>
              </a:ext>
            </a:extLst>
          </p:cNvPr>
          <p:cNvSpPr>
            <a:spLocks noGrp="1"/>
          </p:cNvSpPr>
          <p:nvPr>
            <p:ph idx="1"/>
          </p:nvPr>
        </p:nvSpPr>
        <p:spPr/>
        <p:txBody>
          <a:bodyPr>
            <a:normAutofit/>
          </a:bodyPr>
          <a:lstStyle/>
          <a:p>
            <a:pPr marL="0" indent="0">
              <a:buNone/>
            </a:pPr>
            <a:r>
              <a:rPr lang="en-US" dirty="0"/>
              <a:t>Objectives: Participants will understand</a:t>
            </a:r>
          </a:p>
          <a:p>
            <a:pPr marL="514350" indent="-514350">
              <a:buFont typeface="+mj-lt"/>
              <a:buAutoNum type="arabicPeriod"/>
            </a:pPr>
            <a:r>
              <a:rPr lang="en-US" dirty="0"/>
              <a:t>Senior faculty commonly seek a gradual relief from the burdens of their work while maintaining opportunities to serve their institutions</a:t>
            </a:r>
          </a:p>
          <a:p>
            <a:pPr marL="514350" indent="-514350">
              <a:buFont typeface="+mj-lt"/>
              <a:buAutoNum type="arabicPeriod"/>
            </a:pPr>
            <a:r>
              <a:rPr lang="en-US" dirty="0"/>
              <a:t>What are the best practices for institutions regarding late-career faculty transition.</a:t>
            </a:r>
          </a:p>
          <a:p>
            <a:pPr marL="0" indent="0">
              <a:buNone/>
            </a:pPr>
            <a:r>
              <a:rPr lang="en-US" dirty="0"/>
              <a:t>Participants will</a:t>
            </a:r>
          </a:p>
          <a:p>
            <a:pPr marL="0" indent="0">
              <a:buNone/>
            </a:pPr>
            <a:r>
              <a:rPr lang="en-US" dirty="0"/>
              <a:t>3.  Discuss your mentorship and  advocacy opportunities</a:t>
            </a:r>
          </a:p>
          <a:p>
            <a:pPr marL="0" indent="0">
              <a:buNone/>
            </a:pPr>
            <a:endParaRPr lang="en-US" dirty="0"/>
          </a:p>
        </p:txBody>
      </p:sp>
    </p:spTree>
    <p:extLst>
      <p:ext uri="{BB962C8B-B14F-4D97-AF65-F5344CB8AC3E}">
        <p14:creationId xmlns:p14="http://schemas.microsoft.com/office/powerpoint/2010/main" val="5448352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AC979-4DFB-4698-818C-97E0B2508160}"/>
              </a:ext>
            </a:extLst>
          </p:cNvPr>
          <p:cNvSpPr>
            <a:spLocks noGrp="1"/>
          </p:cNvSpPr>
          <p:nvPr>
            <p:ph type="title"/>
          </p:nvPr>
        </p:nvSpPr>
        <p:spPr/>
        <p:txBody>
          <a:bodyPr/>
          <a:lstStyle/>
          <a:p>
            <a:r>
              <a:rPr lang="en-US" dirty="0"/>
              <a:t>Summary of Observations</a:t>
            </a:r>
          </a:p>
        </p:txBody>
      </p:sp>
      <p:sp>
        <p:nvSpPr>
          <p:cNvPr id="3" name="Content Placeholder 2">
            <a:extLst>
              <a:ext uri="{FF2B5EF4-FFF2-40B4-BE49-F238E27FC236}">
                <a16:creationId xmlns:a16="http://schemas.microsoft.com/office/drawing/2014/main" id="{32BA3D55-9261-4651-8DD7-820DC6DEF84E}"/>
              </a:ext>
            </a:extLst>
          </p:cNvPr>
          <p:cNvSpPr>
            <a:spLocks noGrp="1"/>
          </p:cNvSpPr>
          <p:nvPr>
            <p:ph idx="1"/>
          </p:nvPr>
        </p:nvSpPr>
        <p:spPr/>
        <p:txBody>
          <a:bodyPr/>
          <a:lstStyle/>
          <a:p>
            <a:r>
              <a:rPr lang="en-US" dirty="0"/>
              <a:t>You have a huge skill set, those skills are transferrable</a:t>
            </a:r>
          </a:p>
          <a:p>
            <a:r>
              <a:rPr lang="en-US" dirty="0"/>
              <a:t>Have friend in you generation, one generation ahead and one behind</a:t>
            </a:r>
          </a:p>
          <a:p>
            <a:r>
              <a:rPr lang="en-US" dirty="0"/>
              <a:t>Being able to set limits as we are used to doing everything and probably too much</a:t>
            </a:r>
          </a:p>
          <a:p>
            <a:r>
              <a:rPr lang="en-US" dirty="0"/>
              <a:t>Know when your knowledge is not where you would like it</a:t>
            </a:r>
          </a:p>
          <a:p>
            <a:r>
              <a:rPr lang="en-US" dirty="0"/>
              <a:t>See what your employer/supervisor has to offer you as part of the transition</a:t>
            </a:r>
          </a:p>
          <a:p>
            <a:r>
              <a:rPr lang="en-US" dirty="0"/>
              <a:t>You can’t manage your institution, make your decision because of yourself and your own needs</a:t>
            </a:r>
          </a:p>
        </p:txBody>
      </p:sp>
    </p:spTree>
    <p:extLst>
      <p:ext uri="{BB962C8B-B14F-4D97-AF65-F5344CB8AC3E}">
        <p14:creationId xmlns:p14="http://schemas.microsoft.com/office/powerpoint/2010/main" val="25667356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B47C5-4D1A-4294-900F-D34A238B3640}"/>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AA1B3FFE-22C9-44C5-BAA7-F982E16F9571}"/>
              </a:ext>
            </a:extLst>
          </p:cNvPr>
          <p:cNvSpPr>
            <a:spLocks noGrp="1"/>
          </p:cNvSpPr>
          <p:nvPr>
            <p:ph idx="1"/>
          </p:nvPr>
        </p:nvSpPr>
        <p:spPr/>
        <p:txBody>
          <a:bodyPr>
            <a:normAutofit fontScale="92500" lnSpcReduction="10000"/>
          </a:bodyPr>
          <a:lstStyle/>
          <a:p>
            <a:r>
              <a:rPr lang="en-US" dirty="0"/>
              <a:t>Refueling, redefining your values</a:t>
            </a:r>
          </a:p>
          <a:p>
            <a:r>
              <a:rPr lang="en-US" dirty="0"/>
              <a:t>Time to move toward self care, regeneration, sleep more, exercise more</a:t>
            </a:r>
          </a:p>
          <a:p>
            <a:r>
              <a:rPr lang="en-US" dirty="0"/>
              <a:t>Thought we are leaving something undone, there are many others who can do things</a:t>
            </a:r>
          </a:p>
          <a:p>
            <a:r>
              <a:rPr lang="en-US" dirty="0"/>
              <a:t>The example of becoming available to old friends</a:t>
            </a:r>
          </a:p>
          <a:p>
            <a:r>
              <a:rPr lang="en-US" dirty="0"/>
              <a:t>Losing ability as teacher and researcher if I stop my practice</a:t>
            </a:r>
          </a:p>
          <a:p>
            <a:r>
              <a:rPr lang="en-US" dirty="0"/>
              <a:t>Patients given me a view of the world that I do not normally have</a:t>
            </a:r>
          </a:p>
          <a:p>
            <a:r>
              <a:rPr lang="en-US" dirty="0"/>
              <a:t>Longer you say it the harder it gets to do, process the loss</a:t>
            </a:r>
          </a:p>
          <a:p>
            <a:r>
              <a:rPr lang="en-US" dirty="0"/>
              <a:t>Creativity doing pieces of the work, could do adventurous and away and come back mid career</a:t>
            </a:r>
          </a:p>
        </p:txBody>
      </p:sp>
    </p:spTree>
    <p:extLst>
      <p:ext uri="{BB962C8B-B14F-4D97-AF65-F5344CB8AC3E}">
        <p14:creationId xmlns:p14="http://schemas.microsoft.com/office/powerpoint/2010/main" val="9898450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B8CFB-6919-4260-9082-81F2D8BD2B38}"/>
              </a:ext>
            </a:extLst>
          </p:cNvPr>
          <p:cNvSpPr>
            <a:spLocks noGrp="1"/>
          </p:cNvSpPr>
          <p:nvPr>
            <p:ph type="title"/>
          </p:nvPr>
        </p:nvSpPr>
        <p:spPr/>
        <p:txBody>
          <a:bodyPr/>
          <a:lstStyle/>
          <a:p>
            <a:r>
              <a:rPr lang="en-US" dirty="0"/>
              <a:t>Join with the Senior Faculty group</a:t>
            </a:r>
          </a:p>
        </p:txBody>
      </p:sp>
      <p:sp>
        <p:nvSpPr>
          <p:cNvPr id="3" name="Content Placeholder 2">
            <a:extLst>
              <a:ext uri="{FF2B5EF4-FFF2-40B4-BE49-F238E27FC236}">
                <a16:creationId xmlns:a16="http://schemas.microsoft.com/office/drawing/2014/main" id="{88339983-C135-423F-989C-DA4EFA1A65B3}"/>
              </a:ext>
            </a:extLst>
          </p:cNvPr>
          <p:cNvSpPr>
            <a:spLocks noGrp="1"/>
          </p:cNvSpPr>
          <p:nvPr>
            <p:ph sz="half" idx="1"/>
          </p:nvPr>
        </p:nvSpPr>
        <p:spPr/>
        <p:txBody>
          <a:bodyPr>
            <a:normAutofit fontScale="92500"/>
          </a:bodyPr>
          <a:lstStyle/>
          <a:p>
            <a:r>
              <a:rPr lang="en-US" dirty="0"/>
              <a:t>See our videos</a:t>
            </a:r>
          </a:p>
          <a:p>
            <a:r>
              <a:rPr lang="en-US" dirty="0"/>
              <a:t>Getting Better All the Time</a:t>
            </a:r>
          </a:p>
          <a:p>
            <a:pPr lvl="1"/>
            <a:r>
              <a:rPr lang="en-US" dirty="0">
                <a:hlinkClick r:id="rId2" tooltip="Original URL: https://upstate.mediaspace.kaltura.com/media/t/1_gl5sj3xi. Click or tap if you trust this link."/>
              </a:rPr>
              <a:t>https://upstate.mediaspace.kaltura.com/media/t/1_gl5sj3xi</a:t>
            </a:r>
            <a:r>
              <a:rPr lang="en-US" dirty="0"/>
              <a:t> </a:t>
            </a:r>
          </a:p>
          <a:p>
            <a:r>
              <a:rPr lang="en-US" dirty="0"/>
              <a:t>Life of an African American Chair</a:t>
            </a:r>
          </a:p>
          <a:p>
            <a:pPr lvl="1"/>
            <a:r>
              <a:rPr lang="en-US" dirty="0">
                <a:hlinkClick r:id="rId3" tooltip="Original URL: https://upstate.mediaspace.kaltura.com/media/t/1_mm90da2q. Click or tap if you trust this link."/>
              </a:rPr>
              <a:t>https://upstate.mediaspace.kaltura.com/media/t/1_mm90da2q</a:t>
            </a:r>
            <a:endParaRPr lang="en-US" dirty="0"/>
          </a:p>
          <a:p>
            <a:r>
              <a:rPr lang="en-US" dirty="0"/>
              <a:t>Share on STFM Connect</a:t>
            </a:r>
          </a:p>
          <a:p>
            <a:r>
              <a:rPr lang="en-US" dirty="0"/>
              <a:t>Plan a presentation for 2022</a:t>
            </a:r>
          </a:p>
          <a:p>
            <a:endParaRPr lang="en-US" dirty="0"/>
          </a:p>
          <a:p>
            <a:endParaRPr lang="en-US" dirty="0"/>
          </a:p>
        </p:txBody>
      </p:sp>
      <p:sp>
        <p:nvSpPr>
          <p:cNvPr id="8" name="Content Placeholder 7">
            <a:extLst>
              <a:ext uri="{FF2B5EF4-FFF2-40B4-BE49-F238E27FC236}">
                <a16:creationId xmlns:a16="http://schemas.microsoft.com/office/drawing/2014/main" id="{F83648B2-BBC0-4C8B-B630-B166C2E636F4}"/>
              </a:ext>
            </a:extLst>
          </p:cNvPr>
          <p:cNvSpPr>
            <a:spLocks noGrp="1"/>
          </p:cNvSpPr>
          <p:nvPr>
            <p:ph sz="half" idx="2"/>
          </p:nvPr>
        </p:nvSpPr>
        <p:spPr/>
        <p:txBody>
          <a:bodyPr>
            <a:normAutofit fontScale="92500"/>
          </a:bodyPr>
          <a:lstStyle/>
          <a:p>
            <a:r>
              <a:rPr lang="en-US" dirty="0"/>
              <a:t>Contact any of the presenters for more information</a:t>
            </a:r>
          </a:p>
          <a:p>
            <a:pPr lvl="1"/>
            <a:r>
              <a:rPr lang="en-US" dirty="0"/>
              <a:t>Lucy Candib </a:t>
            </a:r>
            <a:r>
              <a:rPr lang="en-US" dirty="0">
                <a:hlinkClick r:id="rId4"/>
              </a:rPr>
              <a:t>lcandib@massmed.org</a:t>
            </a:r>
            <a:endParaRPr lang="en-US" dirty="0"/>
          </a:p>
          <a:p>
            <a:pPr lvl="1"/>
            <a:r>
              <a:rPr lang="en-US" dirty="0"/>
              <a:t>John Frey </a:t>
            </a:r>
            <a:r>
              <a:rPr lang="en-US" dirty="0">
                <a:hlinkClick r:id="rId5"/>
              </a:rPr>
              <a:t>jjfreyiii@gmail.com</a:t>
            </a:r>
            <a:endParaRPr lang="en-US" dirty="0"/>
          </a:p>
          <a:p>
            <a:pPr lvl="1"/>
            <a:r>
              <a:rPr lang="en-US" dirty="0"/>
              <a:t>Valerie Gilchrist </a:t>
            </a:r>
            <a:r>
              <a:rPr lang="en-US" dirty="0">
                <a:hlinkClick r:id="rId6"/>
              </a:rPr>
              <a:t>Valerie.Gilchrist@fammed.wisc.edu</a:t>
            </a:r>
            <a:endParaRPr lang="en-US" dirty="0"/>
          </a:p>
          <a:p>
            <a:pPr lvl="1"/>
            <a:r>
              <a:rPr lang="en-US" dirty="0"/>
              <a:t>Jim Greenwald </a:t>
            </a:r>
            <a:r>
              <a:rPr lang="en-US" dirty="0">
                <a:hlinkClick r:id="rId7"/>
              </a:rPr>
              <a:t>greenwaj@upstate.edu</a:t>
            </a:r>
            <a:endParaRPr lang="en-US" dirty="0"/>
          </a:p>
          <a:p>
            <a:pPr lvl="1"/>
            <a:r>
              <a:rPr lang="en-US" dirty="0"/>
              <a:t>Joseph Hobbs </a:t>
            </a:r>
            <a:r>
              <a:rPr lang="en-US" dirty="0">
                <a:hlinkClick r:id="rId8"/>
              </a:rPr>
              <a:t>jhobbs@augusta.edu</a:t>
            </a:r>
            <a:endParaRPr lang="en-US" dirty="0"/>
          </a:p>
          <a:p>
            <a:pPr lvl="1"/>
            <a:r>
              <a:rPr lang="en-US" dirty="0"/>
              <a:t>William Shore </a:t>
            </a:r>
            <a:r>
              <a:rPr lang="en-US" dirty="0">
                <a:hlinkClick r:id="rId9"/>
              </a:rPr>
              <a:t>William.Shore@ucsf.edu</a:t>
            </a:r>
            <a:endParaRPr lang="en-US" dirty="0"/>
          </a:p>
          <a:p>
            <a:endParaRPr lang="en-US" dirty="0"/>
          </a:p>
        </p:txBody>
      </p:sp>
    </p:spTree>
    <p:extLst>
      <p:ext uri="{BB962C8B-B14F-4D97-AF65-F5344CB8AC3E}">
        <p14:creationId xmlns:p14="http://schemas.microsoft.com/office/powerpoint/2010/main" val="27807007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73883-4DA2-48CC-A6E4-97D511EC314F}"/>
              </a:ext>
            </a:extLst>
          </p:cNvPr>
          <p:cNvSpPr>
            <a:spLocks noGrp="1"/>
          </p:cNvSpPr>
          <p:nvPr>
            <p:ph type="title"/>
          </p:nvPr>
        </p:nvSpPr>
        <p:spPr/>
        <p:txBody>
          <a:bodyPr/>
          <a:lstStyle/>
          <a:p>
            <a:r>
              <a:rPr lang="en-US" dirty="0"/>
              <a:t>What do senior faculty want?</a:t>
            </a:r>
          </a:p>
        </p:txBody>
      </p:sp>
      <p:sp>
        <p:nvSpPr>
          <p:cNvPr id="3" name="Content Placeholder 2">
            <a:extLst>
              <a:ext uri="{FF2B5EF4-FFF2-40B4-BE49-F238E27FC236}">
                <a16:creationId xmlns:a16="http://schemas.microsoft.com/office/drawing/2014/main" id="{97C0341A-E67B-4FD7-86C1-3E6F249BEB8B}"/>
              </a:ext>
            </a:extLst>
          </p:cNvPr>
          <p:cNvSpPr>
            <a:spLocks noGrp="1"/>
          </p:cNvSpPr>
          <p:nvPr>
            <p:ph idx="1"/>
          </p:nvPr>
        </p:nvSpPr>
        <p:spPr/>
        <p:txBody>
          <a:bodyPr>
            <a:normAutofit fontScale="92500" lnSpcReduction="20000"/>
          </a:bodyPr>
          <a:lstStyle/>
          <a:p>
            <a:r>
              <a:rPr lang="en-US" sz="3600" dirty="0"/>
              <a:t>Common reasons for retirement include burnout, loss of funding, health reasons and the strain of giving care to family member or friend </a:t>
            </a:r>
            <a:r>
              <a:rPr lang="en-US" sz="2100" dirty="0" err="1"/>
              <a:t>Skarupski</a:t>
            </a:r>
            <a:r>
              <a:rPr lang="en-US" sz="2100" dirty="0"/>
              <a:t> KA, Roth DL, </a:t>
            </a:r>
            <a:r>
              <a:rPr lang="en-US" sz="2100" dirty="0" err="1"/>
              <a:t>Durso</a:t>
            </a:r>
            <a:r>
              <a:rPr lang="en-US" sz="2100" dirty="0"/>
              <a:t> SC. Prevalence of caregiving and high caregiving strain among late-career medical school faculty members: workforce, policy, and faculty development implications. Hum </a:t>
            </a:r>
            <a:r>
              <a:rPr lang="en-US" sz="2100" dirty="0" err="1"/>
              <a:t>Resour</a:t>
            </a:r>
            <a:r>
              <a:rPr lang="en-US" sz="2100" dirty="0"/>
              <a:t> Health. 2021 Mar 19;19(1):36.</a:t>
            </a:r>
          </a:p>
          <a:p>
            <a:r>
              <a:rPr lang="en-US" sz="3600" dirty="0"/>
              <a:t>The majority of academic physicians prefer a gradual transition </a:t>
            </a:r>
            <a:r>
              <a:rPr lang="en-US" sz="1900" dirty="0" err="1"/>
              <a:t>Pannor</a:t>
            </a:r>
            <a:r>
              <a:rPr lang="en-US" sz="1900" dirty="0"/>
              <a:t> Silver, M. and L. K. </a:t>
            </a:r>
            <a:r>
              <a:rPr lang="en-US" sz="1900" dirty="0" err="1"/>
              <a:t>Easty</a:t>
            </a:r>
            <a:r>
              <a:rPr lang="en-US" sz="1900" dirty="0"/>
              <a:t> (2017). "Planning for retirement from medicine: a mixed-methods study." </a:t>
            </a:r>
            <a:r>
              <a:rPr lang="en-US" sz="1900" u="sng" dirty="0"/>
              <a:t>CMAJ Open</a:t>
            </a:r>
            <a:r>
              <a:rPr lang="en-US" sz="1900" dirty="0"/>
              <a:t> </a:t>
            </a:r>
            <a:r>
              <a:rPr lang="en-US" sz="1900" b="1" dirty="0"/>
              <a:t>5</a:t>
            </a:r>
            <a:r>
              <a:rPr lang="en-US" sz="1900" dirty="0"/>
              <a:t>(1): E123-E129. ; </a:t>
            </a:r>
            <a:r>
              <a:rPr lang="en-US" sz="1900" dirty="0" err="1"/>
              <a:t>Pannor</a:t>
            </a:r>
            <a:r>
              <a:rPr lang="en-US" sz="1900" dirty="0"/>
              <a:t> Silver M. </a:t>
            </a:r>
            <a:r>
              <a:rPr lang="en-US" sz="2000" dirty="0"/>
              <a:t>Retirement Expectations Among Academic Physicians." Educational Gerontology 41(5): 333-347.</a:t>
            </a:r>
          </a:p>
          <a:p>
            <a:r>
              <a:rPr lang="en-US" sz="3400" dirty="0"/>
              <a:t>The work of transition includes processing the loss of identity versus the freedom to pursue new or neglected endeavors </a:t>
            </a:r>
            <a:r>
              <a:rPr lang="en-US" sz="1900" dirty="0"/>
              <a:t>(</a:t>
            </a:r>
            <a:r>
              <a:rPr lang="en-US" sz="1900" dirty="0" err="1"/>
              <a:t>Onyura</a:t>
            </a:r>
            <a:r>
              <a:rPr lang="en-US" sz="1900" dirty="0"/>
              <a:t>, B. P., et al. (2015). "Reimagining the Self at Late-Career Transitions: How Identity Threat Influences Academic Physicians' Retirement Considerations." Academic Medicine 90(6): 794-801.) </a:t>
            </a:r>
          </a:p>
          <a:p>
            <a:pPr lvl="1"/>
            <a:endParaRPr lang="en-US" dirty="0"/>
          </a:p>
        </p:txBody>
      </p:sp>
    </p:spTree>
    <p:extLst>
      <p:ext uri="{BB962C8B-B14F-4D97-AF65-F5344CB8AC3E}">
        <p14:creationId xmlns:p14="http://schemas.microsoft.com/office/powerpoint/2010/main" val="4168600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CC719-8B63-4283-B303-474CD3E4BCA2}"/>
              </a:ext>
            </a:extLst>
          </p:cNvPr>
          <p:cNvSpPr>
            <a:spLocks noGrp="1"/>
          </p:cNvSpPr>
          <p:nvPr>
            <p:ph type="title"/>
          </p:nvPr>
        </p:nvSpPr>
        <p:spPr/>
        <p:txBody>
          <a:bodyPr/>
          <a:lstStyle/>
          <a:p>
            <a:r>
              <a:rPr lang="en-US" dirty="0"/>
              <a:t>Late Career Transitions: Institutional Issues</a:t>
            </a:r>
          </a:p>
        </p:txBody>
      </p:sp>
      <p:sp>
        <p:nvSpPr>
          <p:cNvPr id="3" name="Content Placeholder 2">
            <a:extLst>
              <a:ext uri="{FF2B5EF4-FFF2-40B4-BE49-F238E27FC236}">
                <a16:creationId xmlns:a16="http://schemas.microsoft.com/office/drawing/2014/main" id="{78D6BD38-FDC4-4E07-AB49-A2BA8C899DF1}"/>
              </a:ext>
            </a:extLst>
          </p:cNvPr>
          <p:cNvSpPr>
            <a:spLocks noGrp="1"/>
          </p:cNvSpPr>
          <p:nvPr>
            <p:ph idx="1"/>
          </p:nvPr>
        </p:nvSpPr>
        <p:spPr/>
        <p:txBody>
          <a:bodyPr>
            <a:normAutofit fontScale="92500" lnSpcReduction="20000"/>
          </a:bodyPr>
          <a:lstStyle/>
          <a:p>
            <a:r>
              <a:rPr lang="en-US" dirty="0"/>
              <a:t>Medical schools are behind other academic institutions in proactively managing leadership transition and providing best-practice retirement planning </a:t>
            </a:r>
            <a:r>
              <a:rPr lang="en-US" sz="1600" dirty="0" err="1"/>
              <a:t>Skarupski</a:t>
            </a:r>
            <a:r>
              <a:rPr lang="en-US" sz="1600" dirty="0"/>
              <a:t> KA, </a:t>
            </a:r>
            <a:r>
              <a:rPr lang="en-US" sz="1600" dirty="0" err="1"/>
              <a:t>Dandar</a:t>
            </a:r>
            <a:r>
              <a:rPr lang="en-US" sz="1600" dirty="0"/>
              <a:t> V, </a:t>
            </a:r>
            <a:r>
              <a:rPr lang="en-US" sz="1600" dirty="0" err="1"/>
              <a:t>Mylona</a:t>
            </a:r>
            <a:r>
              <a:rPr lang="en-US" sz="1600" dirty="0"/>
              <a:t> E, Chatterjee A, Welch C, Singh M. Late-Career Faculty: A Survey of Faculty Affairs and Faculty Development Leaders of U.S. Medical Schools. </a:t>
            </a:r>
            <a:r>
              <a:rPr lang="en-US" sz="1600" dirty="0" err="1"/>
              <a:t>Acad</a:t>
            </a:r>
            <a:r>
              <a:rPr lang="en-US" sz="1600" dirty="0"/>
              <a:t> Med. 2020 Feb;95(2):234-240</a:t>
            </a:r>
          </a:p>
          <a:p>
            <a:r>
              <a:rPr lang="en-US" dirty="0"/>
              <a:t>Best practices include promoting faculty financial planning and providing phased retirement options </a:t>
            </a:r>
            <a:r>
              <a:rPr lang="en-US" sz="1600" dirty="0"/>
              <a:t>Van </a:t>
            </a:r>
            <a:r>
              <a:rPr lang="en-US" sz="1600" dirty="0" err="1"/>
              <a:t>Ummersen</a:t>
            </a:r>
            <a:r>
              <a:rPr lang="en-US" sz="1600" dirty="0"/>
              <a:t> C, Duranleau L McLaughlin J (eds) Faculty Retirement: Best Practices for Managing the Transition. Sterling VA: Stylus 2014</a:t>
            </a:r>
            <a:endParaRPr lang="en-US" dirty="0"/>
          </a:p>
          <a:p>
            <a:r>
              <a:rPr lang="en-US" dirty="0"/>
              <a:t>Institutions can benefit from retaining talented educators freed from burdensome practice responsibilities </a:t>
            </a:r>
            <a:r>
              <a:rPr lang="en-US" sz="1900" dirty="0"/>
              <a:t>Michelle </a:t>
            </a:r>
            <a:r>
              <a:rPr lang="en-US" sz="1900" dirty="0" err="1"/>
              <a:t>Pannor</a:t>
            </a:r>
            <a:r>
              <a:rPr lang="en-US" sz="1900" dirty="0"/>
              <a:t> Silver, N. Celeste Pang &amp; Sarah A. Williams (2015) “Why Give Up Something That Works So Well?”: Retirement Expectations Among Academic Physicians, Educational Gerontology, 41:5, 333- 347</a:t>
            </a:r>
          </a:p>
          <a:p>
            <a:r>
              <a:rPr lang="en-US" dirty="0"/>
              <a:t>Retirement Consultations at one medical university have been popular with faculty and have led to smooth leadership transitions </a:t>
            </a:r>
            <a:r>
              <a:rPr lang="en-US" sz="1600" dirty="0"/>
              <a:t>Cain JM, Felice ME, </a:t>
            </a:r>
            <a:r>
              <a:rPr lang="en-US" sz="1600" dirty="0" err="1"/>
              <a:t>Ockene</a:t>
            </a:r>
            <a:r>
              <a:rPr lang="en-US" sz="1600" dirty="0"/>
              <a:t> JK, Milner RJ, Congdon JL, Tosi S, Thorndyke LE. Meeting the Late-Career Needs of Faculty Transitioning Through Retirement: One Institution's Approach. </a:t>
            </a:r>
            <a:r>
              <a:rPr lang="en-US" sz="1600" dirty="0" err="1"/>
              <a:t>Acad</a:t>
            </a:r>
            <a:r>
              <a:rPr lang="en-US" sz="1600" dirty="0"/>
              <a:t> Med. 2018 Mar;93(3):435-439. </a:t>
            </a:r>
          </a:p>
        </p:txBody>
      </p:sp>
    </p:spTree>
    <p:extLst>
      <p:ext uri="{BB962C8B-B14F-4D97-AF65-F5344CB8AC3E}">
        <p14:creationId xmlns:p14="http://schemas.microsoft.com/office/powerpoint/2010/main" val="850517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AA957-7574-46C7-AB8F-796C6AFDFC78}"/>
              </a:ext>
            </a:extLst>
          </p:cNvPr>
          <p:cNvSpPr>
            <a:spLocks noGrp="1"/>
          </p:cNvSpPr>
          <p:nvPr>
            <p:ph type="title"/>
          </p:nvPr>
        </p:nvSpPr>
        <p:spPr/>
        <p:txBody>
          <a:bodyPr/>
          <a:lstStyle/>
          <a:p>
            <a:r>
              <a:rPr lang="en-US" dirty="0"/>
              <a:t>Opportunities for Mentorship and Advocacy</a:t>
            </a:r>
          </a:p>
        </p:txBody>
      </p:sp>
      <p:sp>
        <p:nvSpPr>
          <p:cNvPr id="3" name="Content Placeholder 2">
            <a:extLst>
              <a:ext uri="{FF2B5EF4-FFF2-40B4-BE49-F238E27FC236}">
                <a16:creationId xmlns:a16="http://schemas.microsoft.com/office/drawing/2014/main" id="{E20F5649-BE3D-4D16-82B2-9F6094734FB9}"/>
              </a:ext>
            </a:extLst>
          </p:cNvPr>
          <p:cNvSpPr>
            <a:spLocks noGrp="1"/>
          </p:cNvSpPr>
          <p:nvPr>
            <p:ph idx="1"/>
          </p:nvPr>
        </p:nvSpPr>
        <p:spPr>
          <a:xfrm>
            <a:off x="838200" y="1825625"/>
            <a:ext cx="10515600" cy="4217366"/>
          </a:xfrm>
        </p:spPr>
        <p:txBody>
          <a:bodyPr>
            <a:normAutofit fontScale="92500" lnSpcReduction="10000"/>
          </a:bodyPr>
          <a:lstStyle/>
          <a:p>
            <a:r>
              <a:rPr lang="en-US" sz="3200" dirty="0"/>
              <a:t>We need more role models and institutional policies for gradual transitions from full-time commitment to retirement </a:t>
            </a:r>
            <a:r>
              <a:rPr lang="en-US" sz="2000" dirty="0"/>
              <a:t>Silver M. P., et al. (2016). "A systematic review of physician retirement planning." Human Resources for Health [Electronic Resource] 14(1): 67.)</a:t>
            </a:r>
          </a:p>
          <a:p>
            <a:r>
              <a:rPr lang="en-US" sz="3200" dirty="0"/>
              <a:t>Faculty whispering: </a:t>
            </a:r>
            <a:r>
              <a:rPr lang="en-US" sz="2800" dirty="0"/>
              <a:t>Most common mentorship relationship is informal, senior faculty often lack mentors </a:t>
            </a:r>
            <a:r>
              <a:rPr lang="en-US" sz="1900" dirty="0"/>
              <a:t>Stubbs B, Krueger P, White D, Meaney C, </a:t>
            </a:r>
            <a:r>
              <a:rPr lang="en-US" sz="1900" dirty="0" err="1"/>
              <a:t>Kwong</a:t>
            </a:r>
            <a:r>
              <a:rPr lang="en-US" sz="1900" dirty="0"/>
              <a:t> J, </a:t>
            </a:r>
            <a:r>
              <a:rPr lang="en-US" sz="1900" dirty="0" err="1"/>
              <a:t>Antao</a:t>
            </a:r>
            <a:r>
              <a:rPr lang="en-US" sz="1900" dirty="0"/>
              <a:t> V. Mentorship perceptions and experiences among academic family medicine faculty: Findings from a quantitative, comprehensive work-life and leadership survey. </a:t>
            </a:r>
            <a:r>
              <a:rPr lang="en-US" sz="1900" i="1" dirty="0"/>
              <a:t>Can Fam Physician</a:t>
            </a:r>
            <a:r>
              <a:rPr lang="en-US" sz="1900" dirty="0"/>
              <a:t>. 2016;62(9):e531-e539.</a:t>
            </a:r>
          </a:p>
          <a:p>
            <a:r>
              <a:rPr lang="en-US" dirty="0"/>
              <a:t>Late career faculty, especially those who have experienced discrimination, can provide needed mentors by sharing their stories and cultural sensitivity </a:t>
            </a:r>
            <a:r>
              <a:rPr lang="en-US" sz="1700" dirty="0" err="1"/>
              <a:t>Mondisa</a:t>
            </a:r>
            <a:r>
              <a:rPr lang="en-US" sz="1700" dirty="0"/>
              <a:t> J. Mentoring minorities: examining Mentoring from a race and gender lens 121</a:t>
            </a:r>
            <a:r>
              <a:rPr lang="en-US" sz="1700" baseline="30000" dirty="0"/>
              <a:t>st</a:t>
            </a:r>
            <a:r>
              <a:rPr lang="en-US" sz="1700" dirty="0"/>
              <a:t> American Society for Engineering Education </a:t>
            </a:r>
            <a:r>
              <a:rPr lang="en-US" sz="1700" i="1" dirty="0"/>
              <a:t>Indianapolis June 2014; </a:t>
            </a:r>
            <a:r>
              <a:rPr lang="en-US" sz="1800" dirty="0"/>
              <a:t>Anderson A et al  Toolkit for teaching about racism in the context of persistent health and healthcare disparities STFM Annual Conference 2017</a:t>
            </a:r>
            <a:endParaRPr lang="en-US" sz="1700" i="1" dirty="0"/>
          </a:p>
          <a:p>
            <a:endParaRPr lang="en-US" sz="2800" dirty="0"/>
          </a:p>
          <a:p>
            <a:endParaRPr lang="en-US" dirty="0"/>
          </a:p>
        </p:txBody>
      </p:sp>
    </p:spTree>
    <p:extLst>
      <p:ext uri="{BB962C8B-B14F-4D97-AF65-F5344CB8AC3E}">
        <p14:creationId xmlns:p14="http://schemas.microsoft.com/office/powerpoint/2010/main" val="135489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3481E-A87E-4AA3-B323-3FB7C51F5C68}"/>
              </a:ext>
            </a:extLst>
          </p:cNvPr>
          <p:cNvSpPr>
            <a:spLocks noGrp="1"/>
          </p:cNvSpPr>
          <p:nvPr>
            <p:ph type="title"/>
          </p:nvPr>
        </p:nvSpPr>
        <p:spPr>
          <a:xfrm>
            <a:off x="838200" y="365125"/>
            <a:ext cx="10515600" cy="3605984"/>
          </a:xfrm>
        </p:spPr>
        <p:txBody>
          <a:bodyPr>
            <a:normAutofit/>
          </a:bodyPr>
          <a:lstStyle/>
          <a:p>
            <a:r>
              <a:rPr lang="en-US" dirty="0"/>
              <a:t>Excerpts from Videos of the Senior Faculty Group Discussions on Late Career Transitions and on the Life of African American Chairs</a:t>
            </a:r>
          </a:p>
        </p:txBody>
      </p:sp>
    </p:spTree>
    <p:extLst>
      <p:ext uri="{BB962C8B-B14F-4D97-AF65-F5344CB8AC3E}">
        <p14:creationId xmlns:p14="http://schemas.microsoft.com/office/powerpoint/2010/main" val="7759561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4455B-3586-446D-A8DA-81D7165608E9}"/>
              </a:ext>
            </a:extLst>
          </p:cNvPr>
          <p:cNvSpPr>
            <a:spLocks noGrp="1"/>
          </p:cNvSpPr>
          <p:nvPr>
            <p:ph type="title"/>
          </p:nvPr>
        </p:nvSpPr>
        <p:spPr/>
        <p:txBody>
          <a:bodyPr/>
          <a:lstStyle/>
          <a:p>
            <a:r>
              <a:rPr lang="en-US" dirty="0">
                <a:solidFill>
                  <a:prstClr val="black"/>
                </a:solidFill>
              </a:rPr>
              <a:t>Reasons for Transition: Practice Burdens</a:t>
            </a:r>
            <a:endParaRPr lang="en-US" dirty="0"/>
          </a:p>
        </p:txBody>
      </p:sp>
    </p:spTree>
    <p:extLst>
      <p:ext uri="{BB962C8B-B14F-4D97-AF65-F5344CB8AC3E}">
        <p14:creationId xmlns:p14="http://schemas.microsoft.com/office/powerpoint/2010/main" val="8880937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67791-E3A6-4CCE-8F47-3F76D790FC74}"/>
              </a:ext>
            </a:extLst>
          </p:cNvPr>
          <p:cNvSpPr>
            <a:spLocks noGrp="1"/>
          </p:cNvSpPr>
          <p:nvPr>
            <p:ph type="title"/>
          </p:nvPr>
        </p:nvSpPr>
        <p:spPr/>
        <p:txBody>
          <a:bodyPr/>
          <a:lstStyle/>
          <a:p>
            <a:r>
              <a:rPr lang="en-US" dirty="0"/>
              <a:t>Reasons for Transition: Family Health</a:t>
            </a:r>
          </a:p>
        </p:txBody>
      </p:sp>
    </p:spTree>
    <p:extLst>
      <p:ext uri="{BB962C8B-B14F-4D97-AF65-F5344CB8AC3E}">
        <p14:creationId xmlns:p14="http://schemas.microsoft.com/office/powerpoint/2010/main" val="13198911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69AC31-BB4F-4170-828A-AB86E2BFA29E}"/>
              </a:ext>
            </a:extLst>
          </p:cNvPr>
          <p:cNvSpPr>
            <a:spLocks noGrp="1"/>
          </p:cNvSpPr>
          <p:nvPr>
            <p:ph type="title"/>
          </p:nvPr>
        </p:nvSpPr>
        <p:spPr/>
        <p:txBody>
          <a:bodyPr/>
          <a:lstStyle/>
          <a:p>
            <a:r>
              <a:rPr lang="en-US" dirty="0"/>
              <a:t>Reasons for Transition: Burnout</a:t>
            </a:r>
          </a:p>
        </p:txBody>
      </p:sp>
    </p:spTree>
    <p:extLst>
      <p:ext uri="{BB962C8B-B14F-4D97-AF65-F5344CB8AC3E}">
        <p14:creationId xmlns:p14="http://schemas.microsoft.com/office/powerpoint/2010/main" val="7899993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4698</TotalTime>
  <Words>1348</Words>
  <Application>Microsoft Office PowerPoint</Application>
  <PresentationFormat>Widescreen</PresentationFormat>
  <Paragraphs>86</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“Getting better all the time….” Late-career transitions and retirement planning for individuals and organizations</vt:lpstr>
      <vt:lpstr>Workshop Objectives and Technique</vt:lpstr>
      <vt:lpstr>What do senior faculty want?</vt:lpstr>
      <vt:lpstr>Late Career Transitions: Institutional Issues</vt:lpstr>
      <vt:lpstr>Opportunities for Mentorship and Advocacy</vt:lpstr>
      <vt:lpstr>Excerpts from Videos of the Senior Faculty Group Discussions on Late Career Transitions and on the Life of African American Chairs</vt:lpstr>
      <vt:lpstr>Reasons for Transition: Practice Burdens</vt:lpstr>
      <vt:lpstr>Reasons for Transition: Family Health</vt:lpstr>
      <vt:lpstr>Reasons for Transition: Burnout</vt:lpstr>
      <vt:lpstr>Coping with Transition: Celebration</vt:lpstr>
      <vt:lpstr>Coping with Transition: Telling our stories</vt:lpstr>
      <vt:lpstr>Coping with Transition: Renegotiating Roles</vt:lpstr>
      <vt:lpstr>Mentorship: African American Chair: STFM</vt:lpstr>
      <vt:lpstr>Mentorship: Colleagues Outside Your Workplace</vt:lpstr>
      <vt:lpstr>Mentorship: African American Chair: “My Mentors Didn’t Look Like Me”</vt:lpstr>
      <vt:lpstr>Mentorship: African American Chair: Mentoring Minority Women Leaders</vt:lpstr>
      <vt:lpstr>Discussion Groups</vt:lpstr>
      <vt:lpstr>Summary of Observations</vt:lpstr>
      <vt:lpstr>Summary of Observations</vt:lpstr>
      <vt:lpstr>Summary of Observations</vt:lpstr>
      <vt:lpstr>Summary</vt:lpstr>
      <vt:lpstr>Join with the Senior Faculty group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“Getting better all the time….” Late-career transitions and retirement planning for individuals and organizations</dc:title>
  <dc:creator>James L. Greenwald</dc:creator>
  <cp:lastModifiedBy>James L. Greenwald</cp:lastModifiedBy>
  <cp:revision>44</cp:revision>
  <dcterms:created xsi:type="dcterms:W3CDTF">2021-03-04T21:21:58Z</dcterms:created>
  <dcterms:modified xsi:type="dcterms:W3CDTF">2021-05-07T15:02:29Z</dcterms:modified>
</cp:coreProperties>
</file>