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2" r:id="rId5"/>
    <p:sldId id="263" r:id="rId6"/>
    <p:sldId id="264" r:id="rId7"/>
    <p:sldId id="265" r:id="rId8"/>
    <p:sldId id="266" r:id="rId9"/>
    <p:sldId id="267"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88" r:id="rId29"/>
    <p:sldId id="28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8" autoAdjust="0"/>
    <p:restoredTop sz="94687" autoAdjust="0"/>
  </p:normalViewPr>
  <p:slideViewPr>
    <p:cSldViewPr>
      <p:cViewPr varScale="1">
        <p:scale>
          <a:sx n="84" d="100"/>
          <a:sy n="84" d="100"/>
        </p:scale>
        <p:origin x="-1136"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8DE12-ECEB-FB41-84DA-A92C39B4B21E}" type="datetimeFigureOut">
              <a:rPr lang="en-US" smtClean="0"/>
              <a:t>9/14/17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894371-0C06-544E-838E-C44C7FB77AE9}" type="slidenum">
              <a:rPr lang="en-US" smtClean="0"/>
              <a:t>‹#›</a:t>
            </a:fld>
            <a:endParaRPr lang="en-US"/>
          </a:p>
        </p:txBody>
      </p:sp>
    </p:spTree>
    <p:extLst>
      <p:ext uri="{BB962C8B-B14F-4D97-AF65-F5344CB8AC3E}">
        <p14:creationId xmlns:p14="http://schemas.microsoft.com/office/powerpoint/2010/main" val="34104530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SANDERS</a:t>
            </a:r>
            <a:endParaRPr lang="en-US" dirty="0"/>
          </a:p>
        </p:txBody>
      </p:sp>
      <p:sp>
        <p:nvSpPr>
          <p:cNvPr id="4" name="Slide Number Placeholder 3"/>
          <p:cNvSpPr>
            <a:spLocks noGrp="1"/>
          </p:cNvSpPr>
          <p:nvPr>
            <p:ph type="sldNum" sz="quarter" idx="10"/>
          </p:nvPr>
        </p:nvSpPr>
        <p:spPr/>
        <p:txBody>
          <a:bodyPr/>
          <a:lstStyle/>
          <a:p>
            <a:fld id="{739F9FC7-F718-4040-AA12-A9D47BBE64D4}" type="slidenum">
              <a:rPr lang="en-US" smtClean="0"/>
              <a:t>16</a:t>
            </a:fld>
            <a:endParaRPr lang="en-US"/>
          </a:p>
        </p:txBody>
      </p:sp>
    </p:spTree>
    <p:extLst>
      <p:ext uri="{BB962C8B-B14F-4D97-AF65-F5344CB8AC3E}">
        <p14:creationId xmlns:p14="http://schemas.microsoft.com/office/powerpoint/2010/main" val="1842593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ask participants to count off</a:t>
            </a:r>
            <a:r>
              <a:rPr lang="en-US" baseline="0" dirty="0" smtClean="0"/>
              <a:t> by 3s, ask participants to move their chairs, give 4-minute notifications for each roll play run through</a:t>
            </a:r>
            <a:endParaRPr lang="en-US" dirty="0"/>
          </a:p>
        </p:txBody>
      </p:sp>
      <p:sp>
        <p:nvSpPr>
          <p:cNvPr id="4" name="Slide Number Placeholder 3"/>
          <p:cNvSpPr>
            <a:spLocks noGrp="1"/>
          </p:cNvSpPr>
          <p:nvPr>
            <p:ph type="sldNum" sz="quarter" idx="10"/>
          </p:nvPr>
        </p:nvSpPr>
        <p:spPr/>
        <p:txBody>
          <a:bodyPr/>
          <a:lstStyle/>
          <a:p>
            <a:fld id="{739F9FC7-F718-4040-AA12-A9D47BBE64D4}" type="slidenum">
              <a:rPr lang="en-US" smtClean="0"/>
              <a:t>18</a:t>
            </a:fld>
            <a:endParaRPr lang="en-US"/>
          </a:p>
        </p:txBody>
      </p:sp>
    </p:spTree>
    <p:extLst>
      <p:ext uri="{BB962C8B-B14F-4D97-AF65-F5344CB8AC3E}">
        <p14:creationId xmlns:p14="http://schemas.microsoft.com/office/powerpoint/2010/main" val="298920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66868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05703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0"/>
            <a:ext cx="8229600" cy="685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19200" y="2895600"/>
            <a:ext cx="7086600" cy="2392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11"/>
          <p:cNvSpPr txBox="1">
            <a:spLocks/>
          </p:cNvSpPr>
          <p:nvPr/>
        </p:nvSpPr>
        <p:spPr>
          <a:xfrm>
            <a:off x="0" y="0"/>
            <a:ext cx="9144000"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The 38</a:t>
            </a:r>
            <a:r>
              <a:rPr lang="en-US" sz="2400" baseline="30000" dirty="0"/>
              <a:t>th</a:t>
            </a:r>
            <a:r>
              <a:rPr lang="en-US" sz="2400" dirty="0"/>
              <a:t> Forum for Behavioral Science in Family Medicine  </a:t>
            </a:r>
          </a:p>
        </p:txBody>
      </p:sp>
      <p:sp>
        <p:nvSpPr>
          <p:cNvPr id="8" name="Text Placeholder 11"/>
          <p:cNvSpPr txBox="1">
            <a:spLocks/>
          </p:cNvSpPr>
          <p:nvPr/>
        </p:nvSpPr>
        <p:spPr>
          <a:xfrm>
            <a:off x="0" y="6248400"/>
            <a:ext cx="9169958" cy="609600"/>
          </a:xfrm>
          <a:prstGeom prst="rect">
            <a:avLst/>
          </a:prstGeom>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chor="ctr">
            <a:noAutofit/>
          </a:bodyPr>
          <a:lstStyle>
            <a:lvl1pPr marL="0" indent="0" algn="ctr" defTabSz="914400" rtl="0" eaLnBrk="1" latinLnBrk="0" hangingPunct="1">
              <a:spcBef>
                <a:spcPct val="20000"/>
              </a:spcBef>
              <a:buFont typeface="Arial" panose="020B0604020202020204" pitchFamily="34" charset="0"/>
              <a:buNone/>
              <a:defRPr sz="1800" i="1"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Sponsored by The Medical College of Wisconsin</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9" y="43179"/>
            <a:ext cx="381001" cy="566421"/>
          </a:xfrm>
          <a:prstGeom prst="rect">
            <a:avLst/>
          </a:prstGeom>
        </p:spPr>
      </p:pic>
    </p:spTree>
    <p:extLst>
      <p:ext uri="{BB962C8B-B14F-4D97-AF65-F5344CB8AC3E}">
        <p14:creationId xmlns:p14="http://schemas.microsoft.com/office/powerpoint/2010/main" val="105762067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normAutofit fontScale="90000"/>
          </a:bodyPr>
          <a:lstStyle/>
          <a:p>
            <a:r>
              <a:rPr lang="en-US" dirty="0"/>
              <a:t>Mastering the warm </a:t>
            </a:r>
            <a:r>
              <a:rPr lang="en-US" dirty="0" smtClean="0"/>
              <a:t>handoff:</a:t>
            </a:r>
            <a:br>
              <a:rPr lang="en-US" dirty="0" smtClean="0"/>
            </a:br>
            <a:r>
              <a:rPr lang="en-US" i="1" dirty="0"/>
              <a:t>Patient-focused integrated behavioral health referrals</a:t>
            </a:r>
            <a:r>
              <a:rPr lang="en-US" dirty="0"/>
              <a:t/>
            </a:r>
            <a:br>
              <a:rPr lang="en-US" dirty="0"/>
            </a:br>
            <a:endParaRPr lang="en-US" dirty="0"/>
          </a:p>
        </p:txBody>
      </p:sp>
      <p:sp>
        <p:nvSpPr>
          <p:cNvPr id="3" name="Subtitle 2"/>
          <p:cNvSpPr>
            <a:spLocks noGrp="1"/>
          </p:cNvSpPr>
          <p:nvPr>
            <p:ph type="subTitle" idx="1"/>
          </p:nvPr>
        </p:nvSpPr>
        <p:spPr>
          <a:xfrm>
            <a:off x="533400" y="3429000"/>
            <a:ext cx="8229600" cy="2133600"/>
          </a:xfrm>
        </p:spPr>
        <p:txBody>
          <a:bodyPr>
            <a:normAutofit fontScale="62500" lnSpcReduction="20000"/>
          </a:bodyPr>
          <a:lstStyle/>
          <a:p>
            <a:pPr algn="l"/>
            <a:r>
              <a:rPr lang="en-US" dirty="0"/>
              <a:t>Karen Kersting, PhD, </a:t>
            </a:r>
            <a:r>
              <a:rPr lang="en-US" dirty="0" smtClean="0"/>
              <a:t>Psychologist, Integrated </a:t>
            </a:r>
            <a:r>
              <a:rPr lang="en-US" dirty="0"/>
              <a:t>Behavioral Health Consultant</a:t>
            </a:r>
          </a:p>
          <a:p>
            <a:pPr lvl="1" algn="l"/>
            <a:r>
              <a:rPr lang="en-US" dirty="0"/>
              <a:t>Assistant Professor, Medical College of Wisconsin</a:t>
            </a:r>
          </a:p>
          <a:p>
            <a:pPr algn="l"/>
            <a:r>
              <a:rPr lang="en-US" dirty="0"/>
              <a:t>Jim Sanders, MD, MPH</a:t>
            </a:r>
          </a:p>
          <a:p>
            <a:pPr lvl="1" algn="l"/>
            <a:r>
              <a:rPr lang="en-US" dirty="0"/>
              <a:t>Professor, Medical College of Wisconsin</a:t>
            </a:r>
          </a:p>
          <a:p>
            <a:pPr algn="l"/>
            <a:r>
              <a:rPr lang="en-US" dirty="0"/>
              <a:t>Nathan </a:t>
            </a:r>
            <a:r>
              <a:rPr lang="en-US" dirty="0" err="1"/>
              <a:t>Ferda</a:t>
            </a:r>
            <a:r>
              <a:rPr lang="en-US" dirty="0"/>
              <a:t>, MD</a:t>
            </a:r>
          </a:p>
          <a:p>
            <a:pPr lvl="1" algn="l"/>
            <a:r>
              <a:rPr lang="en-US" dirty="0"/>
              <a:t>Family Medicine Resident, Columbia St. Mary’s Family Health Center</a:t>
            </a:r>
          </a:p>
          <a:p>
            <a:endParaRPr lang="en-US" dirty="0"/>
          </a:p>
        </p:txBody>
      </p:sp>
    </p:spTree>
    <p:extLst>
      <p:ext uri="{BB962C8B-B14F-4D97-AF65-F5344CB8AC3E}">
        <p14:creationId xmlns:p14="http://schemas.microsoft.com/office/powerpoint/2010/main" val="101185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fontScale="90000"/>
          </a:bodyPr>
          <a:lstStyle/>
          <a:p>
            <a:r>
              <a:rPr lang="en-US" dirty="0" smtClean="0"/>
              <a:t>Basics of making a referral</a:t>
            </a:r>
            <a:endParaRPr lang="en-US" dirty="0"/>
          </a:p>
        </p:txBody>
      </p:sp>
      <p:sp>
        <p:nvSpPr>
          <p:cNvPr id="3" name="Content Placeholder 2"/>
          <p:cNvSpPr>
            <a:spLocks noGrp="1"/>
          </p:cNvSpPr>
          <p:nvPr>
            <p:ph idx="1"/>
          </p:nvPr>
        </p:nvSpPr>
        <p:spPr>
          <a:xfrm>
            <a:off x="609600" y="2057400"/>
            <a:ext cx="8077200" cy="3886200"/>
          </a:xfrm>
        </p:spPr>
        <p:txBody>
          <a:bodyPr>
            <a:normAutofit fontScale="85000" lnSpcReduction="10000"/>
          </a:bodyPr>
          <a:lstStyle/>
          <a:p>
            <a:pPr marL="457200" indent="-457200">
              <a:buFont typeface="+mj-lt"/>
              <a:buAutoNum type="arabicPeriod"/>
            </a:pPr>
            <a:r>
              <a:rPr lang="en-US" dirty="0" smtClean="0"/>
              <a:t>PCP contacts IBHC, determines availability</a:t>
            </a:r>
          </a:p>
          <a:p>
            <a:pPr marL="457200" indent="-457200">
              <a:buFont typeface="+mj-lt"/>
              <a:buAutoNum type="arabicPeriod"/>
            </a:pPr>
            <a:r>
              <a:rPr lang="en-US" dirty="0" smtClean="0"/>
              <a:t>PCP gives IBHC a brief overview of the patient</a:t>
            </a:r>
          </a:p>
          <a:p>
            <a:pPr marL="457200" indent="-457200">
              <a:buFont typeface="+mj-lt"/>
              <a:buAutoNum type="arabicPeriod"/>
            </a:pPr>
            <a:r>
              <a:rPr lang="en-US" dirty="0" smtClean="0"/>
              <a:t>PCP brings IBHC into exam room, makes introduction to patient</a:t>
            </a:r>
          </a:p>
          <a:p>
            <a:pPr marL="457200" indent="-457200">
              <a:buFont typeface="+mj-lt"/>
              <a:buAutoNum type="arabicPeriod"/>
            </a:pPr>
            <a:r>
              <a:rPr lang="en-US" b="1" dirty="0" smtClean="0"/>
              <a:t>PCP describes to IBHC why they are being brought into meet with patient (in front of patient!)</a:t>
            </a:r>
          </a:p>
          <a:p>
            <a:pPr marL="457200" indent="-457200">
              <a:buFont typeface="+mj-lt"/>
              <a:buAutoNum type="arabicPeriod"/>
            </a:pPr>
            <a:r>
              <a:rPr lang="en-US" dirty="0" smtClean="0"/>
              <a:t>PCP comments on what will occur when patient is done meeting with IBHC, leaves exam room (or facilitates scheduling if patient cannot stay)</a:t>
            </a:r>
          </a:p>
        </p:txBody>
      </p:sp>
    </p:spTree>
    <p:extLst>
      <p:ext uri="{BB962C8B-B14F-4D97-AF65-F5344CB8AC3E}">
        <p14:creationId xmlns:p14="http://schemas.microsoft.com/office/powerpoint/2010/main" val="3301594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a:bodyPr>
          <a:lstStyle/>
          <a:p>
            <a:r>
              <a:rPr lang="en-US" sz="3600" dirty="0" smtClean="0"/>
              <a:t>Tell the IBHC brief info about the patient</a:t>
            </a:r>
            <a:endParaRPr lang="en-US" sz="3600" dirty="0"/>
          </a:p>
        </p:txBody>
      </p:sp>
      <p:sp>
        <p:nvSpPr>
          <p:cNvPr id="3" name="Content Placeholder 2"/>
          <p:cNvSpPr>
            <a:spLocks noGrp="1"/>
          </p:cNvSpPr>
          <p:nvPr>
            <p:ph idx="1"/>
          </p:nvPr>
        </p:nvSpPr>
        <p:spPr>
          <a:xfrm>
            <a:off x="533400" y="2209800"/>
            <a:ext cx="8153400" cy="3657600"/>
          </a:xfrm>
        </p:spPr>
        <p:txBody>
          <a:bodyPr>
            <a:normAutofit/>
          </a:bodyPr>
          <a:lstStyle/>
          <a:p>
            <a:r>
              <a:rPr lang="en-US" sz="2800" dirty="0" smtClean="0"/>
              <a:t>Major medical problems</a:t>
            </a:r>
          </a:p>
          <a:p>
            <a:r>
              <a:rPr lang="en-US" sz="2800" dirty="0" smtClean="0"/>
              <a:t>Basic social history</a:t>
            </a:r>
          </a:p>
          <a:p>
            <a:r>
              <a:rPr lang="en-US" sz="2800" dirty="0" smtClean="0"/>
              <a:t>Psych history, if known</a:t>
            </a:r>
          </a:p>
          <a:p>
            <a:r>
              <a:rPr lang="en-US" sz="2800" dirty="0" smtClean="0"/>
              <a:t>Attitude toward meeting with IBHC</a:t>
            </a:r>
          </a:p>
          <a:p>
            <a:r>
              <a:rPr lang="en-US" sz="2800" dirty="0" smtClean="0"/>
              <a:t>Risk concerns</a:t>
            </a:r>
          </a:p>
          <a:p>
            <a:r>
              <a:rPr lang="en-US" sz="2800" dirty="0" smtClean="0"/>
              <a:t>Strengths for coping, if known (e.g. faith, exercise, compliance)</a:t>
            </a:r>
            <a:endParaRPr lang="en-US" sz="2800" dirty="0"/>
          </a:p>
        </p:txBody>
      </p:sp>
    </p:spTree>
    <p:extLst>
      <p:ext uri="{BB962C8B-B14F-4D97-AF65-F5344CB8AC3E}">
        <p14:creationId xmlns:p14="http://schemas.microsoft.com/office/powerpoint/2010/main" val="353965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Tell the IBHC your goal for the patient</a:t>
            </a:r>
            <a:endParaRPr lang="en-US" dirty="0"/>
          </a:p>
        </p:txBody>
      </p:sp>
      <p:sp>
        <p:nvSpPr>
          <p:cNvPr id="3" name="Content Placeholder 2"/>
          <p:cNvSpPr>
            <a:spLocks noGrp="1"/>
          </p:cNvSpPr>
          <p:nvPr>
            <p:ph idx="1"/>
          </p:nvPr>
        </p:nvSpPr>
        <p:spPr>
          <a:xfrm>
            <a:off x="457200" y="1981200"/>
            <a:ext cx="8153400" cy="3733800"/>
          </a:xfrm>
        </p:spPr>
        <p:txBody>
          <a:bodyPr>
            <a:normAutofit lnSpcReduction="10000"/>
          </a:bodyPr>
          <a:lstStyle/>
          <a:p>
            <a:r>
              <a:rPr lang="en-US" sz="2400" dirty="0"/>
              <a:t>F</a:t>
            </a:r>
            <a:r>
              <a:rPr lang="en-US" sz="2400" dirty="0" smtClean="0"/>
              <a:t>or example:</a:t>
            </a:r>
          </a:p>
          <a:p>
            <a:pPr lvl="1"/>
            <a:r>
              <a:rPr lang="en-US" sz="2400" dirty="0" smtClean="0"/>
              <a:t>Patient wants strategies for quitting smoking</a:t>
            </a:r>
          </a:p>
          <a:p>
            <a:pPr lvl="1"/>
            <a:r>
              <a:rPr lang="en-US" sz="2400" dirty="0" smtClean="0"/>
              <a:t>Dysphoric in the room and needs strategies for managing grief </a:t>
            </a:r>
          </a:p>
          <a:p>
            <a:pPr lvl="1"/>
            <a:r>
              <a:rPr lang="en-US" sz="2400" dirty="0" smtClean="0"/>
              <a:t>Patient with history of anxiety needs help managing panic symptoms</a:t>
            </a:r>
          </a:p>
          <a:p>
            <a:pPr lvl="1"/>
            <a:r>
              <a:rPr lang="en-US" sz="2400" dirty="0" smtClean="0"/>
              <a:t>I could use more information about this patient’s likely diagnosis</a:t>
            </a:r>
          </a:p>
          <a:p>
            <a:r>
              <a:rPr lang="en-US" sz="2600" dirty="0" smtClean="0"/>
              <a:t>Remember: IBHC is the </a:t>
            </a:r>
            <a:r>
              <a:rPr lang="en-US" sz="2600" i="1" dirty="0" smtClean="0"/>
              <a:t>consultant</a:t>
            </a:r>
            <a:r>
              <a:rPr lang="en-US" sz="2600" dirty="0" smtClean="0"/>
              <a:t> to the PCP</a:t>
            </a:r>
            <a:endParaRPr lang="en-US" sz="2600" dirty="0"/>
          </a:p>
        </p:txBody>
      </p:sp>
    </p:spTree>
    <p:extLst>
      <p:ext uri="{BB962C8B-B14F-4D97-AF65-F5344CB8AC3E}">
        <p14:creationId xmlns:p14="http://schemas.microsoft.com/office/powerpoint/2010/main" val="3599607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Dos and don’ts</a:t>
            </a:r>
            <a:endParaRPr lang="en-US" dirty="0"/>
          </a:p>
        </p:txBody>
      </p:sp>
      <p:sp>
        <p:nvSpPr>
          <p:cNvPr id="3" name="Content Placeholder 2"/>
          <p:cNvSpPr>
            <a:spLocks noGrp="1"/>
          </p:cNvSpPr>
          <p:nvPr>
            <p:ph idx="1"/>
          </p:nvPr>
        </p:nvSpPr>
        <p:spPr>
          <a:xfrm>
            <a:off x="533400" y="1981200"/>
            <a:ext cx="8077200" cy="3886200"/>
          </a:xfrm>
        </p:spPr>
        <p:txBody>
          <a:bodyPr>
            <a:normAutofit lnSpcReduction="10000"/>
          </a:bodyPr>
          <a:lstStyle/>
          <a:p>
            <a:r>
              <a:rPr lang="en-US" sz="2400" dirty="0" smtClean="0"/>
              <a:t>Do: Take a moment to make a sincere introduction</a:t>
            </a:r>
          </a:p>
          <a:p>
            <a:r>
              <a:rPr lang="en-US" sz="2400" dirty="0" smtClean="0"/>
              <a:t>Do: Tell the IBHC about the patient with the patient present</a:t>
            </a:r>
          </a:p>
          <a:p>
            <a:r>
              <a:rPr lang="en-US" sz="2400" dirty="0" smtClean="0"/>
              <a:t>Do: Tell the IBHC your goals for the patient with the patient present</a:t>
            </a:r>
          </a:p>
          <a:p>
            <a:r>
              <a:rPr lang="en-US" sz="2400" dirty="0" smtClean="0"/>
              <a:t>Don’t: Dump and run, “Here’s the therapist I told you about, kay, bye.”</a:t>
            </a:r>
          </a:p>
          <a:p>
            <a:r>
              <a:rPr lang="en-US" sz="2400" dirty="0" smtClean="0"/>
              <a:t>Do: Follow up with IBHC and patient after their meeting, if possible</a:t>
            </a:r>
          </a:p>
          <a:p>
            <a:r>
              <a:rPr lang="en-US" sz="2400" dirty="0" smtClean="0"/>
              <a:t>Do: Let the IBHC know where the patient is headed after session</a:t>
            </a:r>
            <a:endParaRPr lang="en-US" sz="2400" dirty="0"/>
          </a:p>
        </p:txBody>
      </p:sp>
    </p:spTree>
    <p:extLst>
      <p:ext uri="{BB962C8B-B14F-4D97-AF65-F5344CB8AC3E}">
        <p14:creationId xmlns:p14="http://schemas.microsoft.com/office/powerpoint/2010/main" val="2467354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smtClean="0"/>
              <a:t>Demonstration 1</a:t>
            </a:r>
            <a:endParaRPr lang="en-US" dirty="0"/>
          </a:p>
        </p:txBody>
      </p:sp>
      <p:sp>
        <p:nvSpPr>
          <p:cNvPr id="3" name="Content Placeholder 2"/>
          <p:cNvSpPr>
            <a:spLocks noGrp="1"/>
          </p:cNvSpPr>
          <p:nvPr>
            <p:ph idx="1"/>
          </p:nvPr>
        </p:nvSpPr>
        <p:spPr>
          <a:xfrm>
            <a:off x="457200" y="1828800"/>
            <a:ext cx="8153400" cy="3886200"/>
          </a:xfrm>
        </p:spPr>
        <p:txBody>
          <a:bodyPr>
            <a:normAutofit/>
          </a:bodyPr>
          <a:lstStyle/>
          <a:p>
            <a:pPr marL="0" indent="0">
              <a:buNone/>
            </a:pPr>
            <a:r>
              <a:rPr lang="en-US" sz="3200" dirty="0" smtClean="0"/>
              <a:t>56-year-old male patient, who is routinely drinking half a pint of whiskey a night, is opening up to the idea needing to reduce for good health. Willing to meet with IBHC, especially to understand the connection between depression and drinking.</a:t>
            </a:r>
            <a:endParaRPr lang="en-US" sz="3200" dirty="0"/>
          </a:p>
        </p:txBody>
      </p:sp>
    </p:spTree>
    <p:extLst>
      <p:ext uri="{BB962C8B-B14F-4D97-AF65-F5344CB8AC3E}">
        <p14:creationId xmlns:p14="http://schemas.microsoft.com/office/powerpoint/2010/main" val="32284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Demonstration 2</a:t>
            </a:r>
            <a:endParaRPr lang="en-US" dirty="0"/>
          </a:p>
        </p:txBody>
      </p:sp>
      <p:sp>
        <p:nvSpPr>
          <p:cNvPr id="3" name="Content Placeholder 2"/>
          <p:cNvSpPr>
            <a:spLocks noGrp="1"/>
          </p:cNvSpPr>
          <p:nvPr>
            <p:ph idx="1"/>
          </p:nvPr>
        </p:nvSpPr>
        <p:spPr>
          <a:xfrm>
            <a:off x="533400" y="1905000"/>
            <a:ext cx="8153400" cy="3810000"/>
          </a:xfrm>
        </p:spPr>
        <p:txBody>
          <a:bodyPr>
            <a:normAutofit/>
          </a:bodyPr>
          <a:lstStyle/>
          <a:p>
            <a:pPr marL="0" indent="0">
              <a:buNone/>
            </a:pPr>
            <a:r>
              <a:rPr lang="en-US" sz="3200" dirty="0" smtClean="0"/>
              <a:t>32-year-old male patient with new diagnosis of high blood pressure reported stress and anxiety related recently becoming a father and his job managing a gourmet grocery store. Patient also mentioned difficulty sleeping. Known history of coping through long-distance running.</a:t>
            </a:r>
            <a:endParaRPr lang="en-US" sz="3200" dirty="0"/>
          </a:p>
        </p:txBody>
      </p:sp>
    </p:spTree>
    <p:extLst>
      <p:ext uri="{BB962C8B-B14F-4D97-AF65-F5344CB8AC3E}">
        <p14:creationId xmlns:p14="http://schemas.microsoft.com/office/powerpoint/2010/main" val="1644752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a:t>
            </a:r>
            <a:endParaRPr lang="en-US" dirty="0"/>
          </a:p>
        </p:txBody>
      </p:sp>
      <p:sp>
        <p:nvSpPr>
          <p:cNvPr id="3" name="Content Placeholder 2"/>
          <p:cNvSpPr>
            <a:spLocks noGrp="1"/>
          </p:cNvSpPr>
          <p:nvPr>
            <p:ph idx="1"/>
          </p:nvPr>
        </p:nvSpPr>
        <p:spPr>
          <a:xfrm>
            <a:off x="914400" y="3124201"/>
            <a:ext cx="7391400" cy="1828800"/>
          </a:xfrm>
        </p:spPr>
        <p:txBody>
          <a:bodyPr/>
          <a:lstStyle/>
          <a:p>
            <a:r>
              <a:rPr lang="en-US" sz="3200" dirty="0" smtClean="0"/>
              <a:t>What did you notice in these examples?</a:t>
            </a:r>
            <a:endParaRPr lang="en-US" sz="3200" dirty="0" smtClean="0"/>
          </a:p>
          <a:p>
            <a:endParaRPr lang="en-US" dirty="0"/>
          </a:p>
          <a:p>
            <a:endParaRPr lang="en-US" dirty="0"/>
          </a:p>
        </p:txBody>
      </p:sp>
    </p:spTree>
    <p:extLst>
      <p:ext uri="{BB962C8B-B14F-4D97-AF65-F5344CB8AC3E}">
        <p14:creationId xmlns:p14="http://schemas.microsoft.com/office/powerpoint/2010/main" val="192751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85800"/>
          </a:xfrm>
        </p:spPr>
        <p:txBody>
          <a:bodyPr>
            <a:normAutofit fontScale="90000"/>
          </a:bodyPr>
          <a:lstStyle/>
          <a:p>
            <a:r>
              <a:rPr lang="en-US" dirty="0" smtClean="0"/>
              <a:t>What is achieved?</a:t>
            </a:r>
            <a:endParaRPr lang="en-US" dirty="0"/>
          </a:p>
        </p:txBody>
      </p:sp>
      <p:sp>
        <p:nvSpPr>
          <p:cNvPr id="3" name="Content Placeholder 2"/>
          <p:cNvSpPr>
            <a:spLocks noGrp="1"/>
          </p:cNvSpPr>
          <p:nvPr>
            <p:ph idx="1"/>
          </p:nvPr>
        </p:nvSpPr>
        <p:spPr>
          <a:xfrm>
            <a:off x="533400" y="2667000"/>
            <a:ext cx="8077200" cy="2819400"/>
          </a:xfrm>
        </p:spPr>
        <p:txBody>
          <a:bodyPr>
            <a:normAutofit lnSpcReduction="10000"/>
          </a:bodyPr>
          <a:lstStyle/>
          <a:p>
            <a:r>
              <a:rPr lang="en-US" sz="3200" dirty="0" smtClean="0"/>
              <a:t>Warm introduction</a:t>
            </a:r>
          </a:p>
          <a:p>
            <a:r>
              <a:rPr lang="en-US" sz="3200" dirty="0" smtClean="0"/>
              <a:t>Transfer of rapport/trust</a:t>
            </a:r>
          </a:p>
          <a:p>
            <a:r>
              <a:rPr lang="en-US" sz="3200" dirty="0" smtClean="0"/>
              <a:t>Information clearly conveyed</a:t>
            </a:r>
          </a:p>
          <a:p>
            <a:r>
              <a:rPr lang="en-US" sz="3200" dirty="0" smtClean="0"/>
              <a:t>Reason for referral and goal for treatment clear to all involved</a:t>
            </a:r>
            <a:endParaRPr lang="en-US" sz="3200" dirty="0"/>
          </a:p>
        </p:txBody>
      </p:sp>
    </p:spTree>
    <p:extLst>
      <p:ext uri="{BB962C8B-B14F-4D97-AF65-F5344CB8AC3E}">
        <p14:creationId xmlns:p14="http://schemas.microsoft.com/office/powerpoint/2010/main" val="3609441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ROLE PLAY PRACTICE </a:t>
            </a:r>
            <a:endParaRPr lang="en-US" dirty="0"/>
          </a:p>
        </p:txBody>
      </p:sp>
      <p:sp>
        <p:nvSpPr>
          <p:cNvPr id="3" name="Content Placeholder 2"/>
          <p:cNvSpPr>
            <a:spLocks noGrp="1"/>
          </p:cNvSpPr>
          <p:nvPr>
            <p:ph idx="1"/>
          </p:nvPr>
        </p:nvSpPr>
        <p:spPr>
          <a:xfrm>
            <a:off x="381000" y="1905000"/>
            <a:ext cx="8382000" cy="3886200"/>
          </a:xfrm>
        </p:spPr>
        <p:txBody>
          <a:bodyPr>
            <a:noAutofit/>
          </a:bodyPr>
          <a:lstStyle/>
          <a:p>
            <a:r>
              <a:rPr lang="en-US" sz="2800" dirty="0" smtClean="0"/>
              <a:t>For each patient scenario provided, select a participant to play the PCP, the IBHC, and the patient</a:t>
            </a:r>
          </a:p>
          <a:p>
            <a:r>
              <a:rPr lang="en-US" sz="2800" dirty="0" smtClean="0"/>
              <a:t>Roll play both the 1</a:t>
            </a:r>
            <a:r>
              <a:rPr lang="en-US" sz="2800" baseline="30000" dirty="0" smtClean="0"/>
              <a:t>st</a:t>
            </a:r>
            <a:r>
              <a:rPr lang="en-US" sz="2800" dirty="0" smtClean="0"/>
              <a:t> conversation with PCP and IBHC and the 2</a:t>
            </a:r>
            <a:r>
              <a:rPr lang="en-US" sz="2800" baseline="30000" dirty="0" smtClean="0"/>
              <a:t>nd</a:t>
            </a:r>
            <a:r>
              <a:rPr lang="en-US" sz="2800" dirty="0" smtClean="0"/>
              <a:t> conversation in front of patient</a:t>
            </a:r>
          </a:p>
          <a:p>
            <a:r>
              <a:rPr lang="en-US" sz="2800" dirty="0" smtClean="0"/>
              <a:t>After each run through, please give each other feedback about the clarity of information as well as how the handoff </a:t>
            </a:r>
            <a:r>
              <a:rPr lang="en-US" sz="2800" i="1" dirty="0" smtClean="0"/>
              <a:t>felt</a:t>
            </a:r>
          </a:p>
        </p:txBody>
      </p:sp>
    </p:spTree>
    <p:extLst>
      <p:ext uri="{BB962C8B-B14F-4D97-AF65-F5344CB8AC3E}">
        <p14:creationId xmlns:p14="http://schemas.microsoft.com/office/powerpoint/2010/main" val="286905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Roll play 1</a:t>
            </a:r>
            <a:endParaRPr lang="en-US" dirty="0"/>
          </a:p>
        </p:txBody>
      </p:sp>
      <p:sp>
        <p:nvSpPr>
          <p:cNvPr id="3" name="Content Placeholder 2"/>
          <p:cNvSpPr>
            <a:spLocks noGrp="1"/>
          </p:cNvSpPr>
          <p:nvPr>
            <p:ph idx="1"/>
          </p:nvPr>
        </p:nvSpPr>
        <p:spPr>
          <a:xfrm>
            <a:off x="457200" y="1981200"/>
            <a:ext cx="8305800" cy="3886200"/>
          </a:xfrm>
        </p:spPr>
        <p:txBody>
          <a:bodyPr>
            <a:normAutofit/>
          </a:bodyPr>
          <a:lstStyle/>
          <a:p>
            <a:pPr marL="0" indent="0">
              <a:buNone/>
            </a:pPr>
            <a:r>
              <a:rPr lang="en-US" sz="3200" dirty="0"/>
              <a:t>36-year-old female patient with history of anxiety recently lost her mother, who had been providing childcare for her two young daughters. Increased stress, as well as grief, is making anxiety/panic symptoms worse. </a:t>
            </a:r>
            <a:r>
              <a:rPr lang="en-US" sz="3200" dirty="0" smtClean="0"/>
              <a:t>She previously enjoyed being involved in her church, but hasn’t had time since she became a mother.</a:t>
            </a:r>
            <a:endParaRPr lang="en-US" sz="3200" dirty="0"/>
          </a:p>
          <a:p>
            <a:endParaRPr lang="en-US" dirty="0"/>
          </a:p>
        </p:txBody>
      </p:sp>
    </p:spTree>
    <p:extLst>
      <p:ext uri="{BB962C8B-B14F-4D97-AF65-F5344CB8AC3E}">
        <p14:creationId xmlns:p14="http://schemas.microsoft.com/office/powerpoint/2010/main" val="139141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066800"/>
          </a:xfrm>
        </p:spPr>
        <p:txBody>
          <a:bodyPr/>
          <a:lstStyle/>
          <a:p>
            <a:r>
              <a:rPr lang="en-US" dirty="0"/>
              <a:t>Disclosures</a:t>
            </a:r>
          </a:p>
        </p:txBody>
      </p:sp>
      <p:sp>
        <p:nvSpPr>
          <p:cNvPr id="3" name="Subtitle 2"/>
          <p:cNvSpPr>
            <a:spLocks noGrp="1"/>
          </p:cNvSpPr>
          <p:nvPr>
            <p:ph type="subTitle" idx="1"/>
          </p:nvPr>
        </p:nvSpPr>
        <p:spPr>
          <a:xfrm>
            <a:off x="685800" y="2438400"/>
            <a:ext cx="7467600" cy="3124200"/>
          </a:xfrm>
        </p:spPr>
        <p:txBody>
          <a:bodyPr/>
          <a:lstStyle/>
          <a:p>
            <a:r>
              <a:rPr lang="en-US" dirty="0"/>
              <a:t>We have no conflicts of interest to disclose. </a:t>
            </a:r>
          </a:p>
          <a:p>
            <a:endParaRPr lang="en-US" dirty="0"/>
          </a:p>
        </p:txBody>
      </p:sp>
    </p:spTree>
    <p:extLst>
      <p:ext uri="{BB962C8B-B14F-4D97-AF65-F5344CB8AC3E}">
        <p14:creationId xmlns:p14="http://schemas.microsoft.com/office/powerpoint/2010/main" val="2127906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Roll play 2</a:t>
            </a:r>
            <a:endParaRPr lang="en-US" dirty="0"/>
          </a:p>
        </p:txBody>
      </p:sp>
      <p:sp>
        <p:nvSpPr>
          <p:cNvPr id="3" name="Content Placeholder 2"/>
          <p:cNvSpPr>
            <a:spLocks noGrp="1"/>
          </p:cNvSpPr>
          <p:nvPr>
            <p:ph idx="1"/>
          </p:nvPr>
        </p:nvSpPr>
        <p:spPr>
          <a:xfrm>
            <a:off x="457200" y="1828800"/>
            <a:ext cx="8305800" cy="4038600"/>
          </a:xfrm>
        </p:spPr>
        <p:txBody>
          <a:bodyPr>
            <a:noAutofit/>
          </a:bodyPr>
          <a:lstStyle/>
          <a:p>
            <a:pPr marL="0" indent="0">
              <a:buNone/>
            </a:pPr>
            <a:r>
              <a:rPr lang="en-US" dirty="0" smtClean="0"/>
              <a:t>62-year-old male patient has gained about 25 pounds in the year since he retired from his job as a teacher. He is interested in losing weight, but doesn’t feel confident about his ability to get into an exercise routine. He reported that his wife goes for walks with her friends, but he tends to stay home and play video games. Nervous about talking with a “shrink”.</a:t>
            </a:r>
            <a:endParaRPr lang="en-US" dirty="0"/>
          </a:p>
        </p:txBody>
      </p:sp>
    </p:spTree>
    <p:extLst>
      <p:ext uri="{BB962C8B-B14F-4D97-AF65-F5344CB8AC3E}">
        <p14:creationId xmlns:p14="http://schemas.microsoft.com/office/powerpoint/2010/main" val="296551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Roll play 3</a:t>
            </a:r>
            <a:endParaRPr lang="en-US" dirty="0"/>
          </a:p>
        </p:txBody>
      </p:sp>
      <p:sp>
        <p:nvSpPr>
          <p:cNvPr id="3" name="Content Placeholder 2"/>
          <p:cNvSpPr>
            <a:spLocks noGrp="1"/>
          </p:cNvSpPr>
          <p:nvPr>
            <p:ph idx="1"/>
          </p:nvPr>
        </p:nvSpPr>
        <p:spPr>
          <a:xfrm>
            <a:off x="457200" y="1905000"/>
            <a:ext cx="8305800" cy="4038600"/>
          </a:xfrm>
        </p:spPr>
        <p:txBody>
          <a:bodyPr>
            <a:noAutofit/>
          </a:bodyPr>
          <a:lstStyle/>
          <a:p>
            <a:pPr marL="0" indent="0">
              <a:buNone/>
            </a:pPr>
            <a:r>
              <a:rPr lang="en-US" sz="2800" dirty="0" smtClean="0"/>
              <a:t>24-year-old female patient reports feeling “down” since graduating from college with an art degree about 2 years ago. She misses her friends who have moved out of town and dislikes her job working at a bank. Depression screener indicates moderate depression symptoms. She came to the clinic to establish care and discuss treatment for headaches that have been occurring more frequently, about one time per week.</a:t>
            </a:r>
            <a:endParaRPr lang="en-US" sz="2800" dirty="0"/>
          </a:p>
        </p:txBody>
      </p:sp>
    </p:spTree>
    <p:extLst>
      <p:ext uri="{BB962C8B-B14F-4D97-AF65-F5344CB8AC3E}">
        <p14:creationId xmlns:p14="http://schemas.microsoft.com/office/powerpoint/2010/main" val="1172992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did you notice about this process?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sz="2800" dirty="0" smtClean="0"/>
              <a:t>What </a:t>
            </a:r>
            <a:r>
              <a:rPr lang="en-US" sz="2800" dirty="0" smtClean="0"/>
              <a:t>was challenging?</a:t>
            </a:r>
            <a:endParaRPr lang="en-US" sz="2800" dirty="0"/>
          </a:p>
        </p:txBody>
      </p:sp>
    </p:spTree>
    <p:extLst>
      <p:ext uri="{BB962C8B-B14F-4D97-AF65-F5344CB8AC3E}">
        <p14:creationId xmlns:p14="http://schemas.microsoft.com/office/powerpoint/2010/main" val="17201999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Streamlined option</a:t>
            </a:r>
            <a:endParaRPr lang="en-US" dirty="0"/>
          </a:p>
        </p:txBody>
      </p:sp>
      <p:sp>
        <p:nvSpPr>
          <p:cNvPr id="3" name="Content Placeholder 2"/>
          <p:cNvSpPr>
            <a:spLocks noGrp="1"/>
          </p:cNvSpPr>
          <p:nvPr>
            <p:ph idx="1"/>
          </p:nvPr>
        </p:nvSpPr>
        <p:spPr>
          <a:xfrm>
            <a:off x="381000" y="1905000"/>
            <a:ext cx="8458200" cy="3962400"/>
          </a:xfrm>
        </p:spPr>
        <p:txBody>
          <a:bodyPr>
            <a:noAutofit/>
          </a:bodyPr>
          <a:lstStyle/>
          <a:p>
            <a:r>
              <a:rPr lang="en-US" sz="2800" dirty="0" smtClean="0"/>
              <a:t>Some PCPs object to the length of time it takes to facilitate a warm-handoff</a:t>
            </a:r>
          </a:p>
          <a:p>
            <a:r>
              <a:rPr lang="en-US" sz="2800" dirty="0" smtClean="0"/>
              <a:t>Solution! Ask the IBHC to come directly into the exam room without preview of patient info and concern</a:t>
            </a:r>
          </a:p>
          <a:p>
            <a:r>
              <a:rPr lang="en-US" sz="2800" dirty="0" smtClean="0"/>
              <a:t>Describe the patient briefly in front of patient, explain reason for referral, say goodbye and finalize plan for follow-up with IBHC in room</a:t>
            </a:r>
            <a:endParaRPr lang="en-US" sz="2800" dirty="0"/>
          </a:p>
        </p:txBody>
      </p:sp>
    </p:spTree>
    <p:extLst>
      <p:ext uri="{BB962C8B-B14F-4D97-AF65-F5344CB8AC3E}">
        <p14:creationId xmlns:p14="http://schemas.microsoft.com/office/powerpoint/2010/main" val="1631910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“Streamlined” </a:t>
            </a:r>
            <a:r>
              <a:rPr lang="en-US" dirty="0" smtClean="0"/>
              <a:t>demonstration</a:t>
            </a:r>
            <a:endParaRPr lang="en-US" dirty="0"/>
          </a:p>
        </p:txBody>
      </p:sp>
      <p:sp>
        <p:nvSpPr>
          <p:cNvPr id="3" name="Content Placeholder 2"/>
          <p:cNvSpPr>
            <a:spLocks noGrp="1"/>
          </p:cNvSpPr>
          <p:nvPr>
            <p:ph idx="1"/>
          </p:nvPr>
        </p:nvSpPr>
        <p:spPr>
          <a:xfrm>
            <a:off x="381000" y="1981200"/>
            <a:ext cx="8382000" cy="3886200"/>
          </a:xfrm>
        </p:spPr>
        <p:txBody>
          <a:bodyPr>
            <a:normAutofit/>
          </a:bodyPr>
          <a:lstStyle/>
          <a:p>
            <a:pPr marL="0" indent="0">
              <a:buNone/>
            </a:pPr>
            <a:r>
              <a:rPr lang="en-US" sz="2800" dirty="0" smtClean="0"/>
              <a:t>40-year-old male patient has cut back to smoking about 6 cigarettes per day, down from about a pack a day. Reported that he has been able to cut out smoking at home and cut down at work, but struggles at work due to social pressure and stress. He says he would like to quit completely. Open to meeting with IBHC for strategies.</a:t>
            </a:r>
            <a:endParaRPr lang="en-US" sz="2800" dirty="0"/>
          </a:p>
        </p:txBody>
      </p:sp>
    </p:spTree>
    <p:extLst>
      <p:ext uri="{BB962C8B-B14F-4D97-AF65-F5344CB8AC3E}">
        <p14:creationId xmlns:p14="http://schemas.microsoft.com/office/powerpoint/2010/main" val="206753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normAutofit fontScale="90000"/>
          </a:bodyPr>
          <a:lstStyle/>
          <a:p>
            <a:r>
              <a:rPr lang="en-US" dirty="0" smtClean="0"/>
              <a:t>Teaching warm-handoffs to </a:t>
            </a:r>
            <a:r>
              <a:rPr lang="en-US" dirty="0" smtClean="0"/>
              <a:t/>
            </a:r>
            <a:br>
              <a:rPr lang="en-US" dirty="0" smtClean="0"/>
            </a:br>
            <a:r>
              <a:rPr lang="en-US" dirty="0" smtClean="0"/>
              <a:t>resident </a:t>
            </a:r>
            <a:r>
              <a:rPr lang="en-US" dirty="0" smtClean="0"/>
              <a:t>physicians </a:t>
            </a:r>
            <a:r>
              <a:rPr lang="en-US" sz="1400" dirty="0" smtClean="0"/>
              <a:t>(1 of 2)</a:t>
            </a:r>
            <a:endParaRPr lang="en-US" sz="1400" dirty="0"/>
          </a:p>
        </p:txBody>
      </p:sp>
      <p:sp>
        <p:nvSpPr>
          <p:cNvPr id="3" name="Content Placeholder 2"/>
          <p:cNvSpPr>
            <a:spLocks noGrp="1"/>
          </p:cNvSpPr>
          <p:nvPr>
            <p:ph idx="1"/>
          </p:nvPr>
        </p:nvSpPr>
        <p:spPr>
          <a:xfrm>
            <a:off x="457200" y="2362200"/>
            <a:ext cx="8305800" cy="3505200"/>
          </a:xfrm>
        </p:spPr>
        <p:txBody>
          <a:bodyPr>
            <a:noAutofit/>
          </a:bodyPr>
          <a:lstStyle/>
          <a:p>
            <a:r>
              <a:rPr lang="en-US" sz="2800" dirty="0" smtClean="0"/>
              <a:t>Recognize that managing all the moving pieces involved in a warm handoff is challenging to new learners</a:t>
            </a:r>
          </a:p>
          <a:p>
            <a:r>
              <a:rPr lang="en-US" sz="2800" dirty="0" smtClean="0"/>
              <a:t>Can trigger imposter syndrome</a:t>
            </a:r>
          </a:p>
          <a:p>
            <a:r>
              <a:rPr lang="en-US" sz="2800" dirty="0" smtClean="0"/>
              <a:t>Provide residents direct examples of what a quality warm-handoff looks like</a:t>
            </a:r>
          </a:p>
          <a:p>
            <a:r>
              <a:rPr lang="en-US" sz="2800" dirty="0" smtClean="0"/>
              <a:t>Provide residents opportunities to practice this discrete skill</a:t>
            </a:r>
          </a:p>
        </p:txBody>
      </p:sp>
    </p:spTree>
    <p:extLst>
      <p:ext uri="{BB962C8B-B14F-4D97-AF65-F5344CB8AC3E}">
        <p14:creationId xmlns:p14="http://schemas.microsoft.com/office/powerpoint/2010/main" val="28499933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fontScale="90000"/>
          </a:bodyPr>
          <a:lstStyle/>
          <a:p>
            <a:r>
              <a:rPr lang="en-US" dirty="0"/>
              <a:t>Teaching warm-handoffs to resident </a:t>
            </a:r>
            <a:r>
              <a:rPr lang="en-US" dirty="0" smtClean="0"/>
              <a:t>physicians </a:t>
            </a:r>
            <a:r>
              <a:rPr lang="en-US" sz="1400" dirty="0" smtClean="0"/>
              <a:t>(2 of 2)</a:t>
            </a:r>
            <a:endParaRPr lang="en-US" sz="1400" dirty="0"/>
          </a:p>
        </p:txBody>
      </p:sp>
      <p:sp>
        <p:nvSpPr>
          <p:cNvPr id="3" name="Content Placeholder 2"/>
          <p:cNvSpPr>
            <a:spLocks noGrp="1"/>
          </p:cNvSpPr>
          <p:nvPr>
            <p:ph idx="1"/>
          </p:nvPr>
        </p:nvSpPr>
        <p:spPr>
          <a:xfrm>
            <a:off x="457200" y="2362200"/>
            <a:ext cx="8305800" cy="3505200"/>
          </a:xfrm>
        </p:spPr>
        <p:txBody>
          <a:bodyPr>
            <a:normAutofit/>
          </a:bodyPr>
          <a:lstStyle/>
          <a:p>
            <a:r>
              <a:rPr lang="en-US" sz="2400" dirty="0"/>
              <a:t>Encourage residents who are new to conducting warm-offs to talk at least briefly with the IBHC before bringing </a:t>
            </a:r>
            <a:r>
              <a:rPr lang="en-US" sz="2400" dirty="0" smtClean="0"/>
              <a:t>him or her into </a:t>
            </a:r>
            <a:r>
              <a:rPr lang="en-US" sz="2400" dirty="0"/>
              <a:t>the room</a:t>
            </a:r>
          </a:p>
          <a:p>
            <a:r>
              <a:rPr lang="en-US" sz="2400" dirty="0"/>
              <a:t>Hallway coaching: IBHC should remind the resident to speak to the IBHC (in front of the patient) about the reason for the referral and the goal of treatment</a:t>
            </a:r>
          </a:p>
          <a:p>
            <a:r>
              <a:rPr lang="en-US" sz="2400" dirty="0"/>
              <a:t>IBHC should follow-up with feedback after warm-handoff is completed</a:t>
            </a:r>
          </a:p>
          <a:p>
            <a:endParaRPr lang="en-US" dirty="0"/>
          </a:p>
        </p:txBody>
      </p:sp>
    </p:spTree>
    <p:extLst>
      <p:ext uri="{BB962C8B-B14F-4D97-AF65-F5344CB8AC3E}">
        <p14:creationId xmlns:p14="http://schemas.microsoft.com/office/powerpoint/2010/main" val="464310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Resident feedback </a:t>
            </a:r>
            <a:r>
              <a:rPr lang="en-US" sz="1400" dirty="0" smtClean="0"/>
              <a:t>(1 of 2)</a:t>
            </a:r>
            <a:endParaRPr lang="en-US" sz="1400" dirty="0"/>
          </a:p>
        </p:txBody>
      </p:sp>
      <p:sp>
        <p:nvSpPr>
          <p:cNvPr id="3" name="Content Placeholder 2"/>
          <p:cNvSpPr>
            <a:spLocks noGrp="1"/>
          </p:cNvSpPr>
          <p:nvPr>
            <p:ph idx="1"/>
          </p:nvPr>
        </p:nvSpPr>
        <p:spPr>
          <a:xfrm>
            <a:off x="381000" y="1828800"/>
            <a:ext cx="8382000" cy="4114800"/>
          </a:xfrm>
        </p:spPr>
        <p:txBody>
          <a:bodyPr>
            <a:normAutofit fontScale="85000" lnSpcReduction="20000"/>
          </a:bodyPr>
          <a:lstStyle/>
          <a:p>
            <a:r>
              <a:rPr lang="en-US" dirty="0"/>
              <a:t>T</a:t>
            </a:r>
            <a:r>
              <a:rPr lang="en-US" dirty="0" smtClean="0"/>
              <a:t>ransparency </a:t>
            </a:r>
          </a:p>
          <a:p>
            <a:pPr lvl="1"/>
            <a:r>
              <a:rPr lang="en-US" dirty="0" smtClean="0"/>
              <a:t>We </a:t>
            </a:r>
            <a:r>
              <a:rPr lang="en-US" dirty="0"/>
              <a:t>like that the patients can hear our inter-professional thoughts and see evidence of collaboration. It underscores that the problem is real and affects health. </a:t>
            </a:r>
            <a:endParaRPr lang="en-US" dirty="0" smtClean="0"/>
          </a:p>
          <a:p>
            <a:pPr lvl="1"/>
            <a:r>
              <a:rPr lang="en-US" dirty="0" smtClean="0"/>
              <a:t>We </a:t>
            </a:r>
            <a:r>
              <a:rPr lang="en-US" dirty="0"/>
              <a:t>find it important that patients witness more than one health professional agreeing and most importantly, caring, about the problem.</a:t>
            </a:r>
          </a:p>
          <a:p>
            <a:r>
              <a:rPr lang="en-US" dirty="0"/>
              <a:t>A</a:t>
            </a:r>
            <a:r>
              <a:rPr lang="en-US" dirty="0" smtClean="0"/>
              <a:t>pproachability </a:t>
            </a:r>
            <a:r>
              <a:rPr lang="en-US" dirty="0"/>
              <a:t>and ease of </a:t>
            </a:r>
            <a:r>
              <a:rPr lang="en-US" dirty="0" smtClean="0"/>
              <a:t>access</a:t>
            </a:r>
          </a:p>
          <a:p>
            <a:pPr lvl="1"/>
            <a:r>
              <a:rPr lang="en-US" dirty="0"/>
              <a:t>A</a:t>
            </a:r>
            <a:r>
              <a:rPr lang="en-US" dirty="0" smtClean="0"/>
              <a:t>ligns </a:t>
            </a:r>
            <a:r>
              <a:rPr lang="en-US" dirty="0"/>
              <a:t>the patient with clinic access </a:t>
            </a:r>
            <a:r>
              <a:rPr lang="en-US" dirty="0" smtClean="0"/>
              <a:t>points</a:t>
            </a:r>
          </a:p>
          <a:p>
            <a:pPr lvl="1"/>
            <a:r>
              <a:rPr lang="en-US" dirty="0"/>
              <a:t>H</a:t>
            </a:r>
            <a:r>
              <a:rPr lang="en-US" dirty="0" smtClean="0"/>
              <a:t>aving </a:t>
            </a:r>
            <a:r>
              <a:rPr lang="en-US" dirty="0"/>
              <a:t>one face to represent our clinic’s behavioral health program helps to stabilize an otherwise fluid and sometimes inconsistent doctor experience</a:t>
            </a:r>
          </a:p>
          <a:p>
            <a:endParaRPr lang="en-US" dirty="0"/>
          </a:p>
        </p:txBody>
      </p:sp>
    </p:spTree>
    <p:extLst>
      <p:ext uri="{BB962C8B-B14F-4D97-AF65-F5344CB8AC3E}">
        <p14:creationId xmlns:p14="http://schemas.microsoft.com/office/powerpoint/2010/main" val="1230355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fontScale="90000"/>
          </a:bodyPr>
          <a:lstStyle/>
          <a:p>
            <a:r>
              <a:rPr lang="en-US" dirty="0"/>
              <a:t>Resident feedback </a:t>
            </a:r>
            <a:r>
              <a:rPr lang="en-US" sz="1400" dirty="0" smtClean="0"/>
              <a:t>(2 </a:t>
            </a:r>
            <a:r>
              <a:rPr lang="en-US" sz="1400" dirty="0"/>
              <a:t>of 2)</a:t>
            </a:r>
            <a:endParaRPr lang="en-US" dirty="0"/>
          </a:p>
        </p:txBody>
      </p:sp>
      <p:sp>
        <p:nvSpPr>
          <p:cNvPr id="3" name="Content Placeholder 2"/>
          <p:cNvSpPr>
            <a:spLocks noGrp="1"/>
          </p:cNvSpPr>
          <p:nvPr>
            <p:ph idx="1"/>
          </p:nvPr>
        </p:nvSpPr>
        <p:spPr>
          <a:xfrm>
            <a:off x="457200" y="1905000"/>
            <a:ext cx="8305800" cy="3810000"/>
          </a:xfrm>
        </p:spPr>
        <p:txBody>
          <a:bodyPr>
            <a:normAutofit/>
          </a:bodyPr>
          <a:lstStyle/>
          <a:p>
            <a:r>
              <a:rPr lang="en-US" sz="2400" dirty="0"/>
              <a:t>P</a:t>
            </a:r>
            <a:r>
              <a:rPr lang="en-US" sz="2400" dirty="0" smtClean="0"/>
              <a:t>atient buy-in</a:t>
            </a:r>
          </a:p>
          <a:p>
            <a:pPr lvl="1"/>
            <a:r>
              <a:rPr lang="en-US" sz="2400" dirty="0"/>
              <a:t>G</a:t>
            </a:r>
            <a:r>
              <a:rPr lang="en-US" sz="2400" dirty="0" smtClean="0"/>
              <a:t>ets </a:t>
            </a:r>
            <a:r>
              <a:rPr lang="en-US" sz="2400" dirty="0"/>
              <a:t>the patient, provider, and </a:t>
            </a:r>
            <a:r>
              <a:rPr lang="en-US" sz="2400" dirty="0" smtClean="0"/>
              <a:t>IBHC </a:t>
            </a:r>
            <a:r>
              <a:rPr lang="en-US" sz="2400" dirty="0"/>
              <a:t>on the same </a:t>
            </a:r>
            <a:r>
              <a:rPr lang="en-US" sz="2400" dirty="0" smtClean="0"/>
              <a:t>page</a:t>
            </a:r>
          </a:p>
          <a:p>
            <a:pPr lvl="1"/>
            <a:r>
              <a:rPr lang="en-US" sz="2400" dirty="0"/>
              <a:t>E</a:t>
            </a:r>
            <a:r>
              <a:rPr lang="en-US" sz="2400" dirty="0" smtClean="0"/>
              <a:t>ncourages </a:t>
            </a:r>
            <a:r>
              <a:rPr lang="en-US" sz="2400" dirty="0"/>
              <a:t>follow through — patients seem more likely to follow up and be successful with the treatment </a:t>
            </a:r>
            <a:r>
              <a:rPr lang="en-US" sz="2400" dirty="0" smtClean="0"/>
              <a:t>plan</a:t>
            </a:r>
          </a:p>
          <a:p>
            <a:pPr lvl="1"/>
            <a:r>
              <a:rPr lang="en-US" sz="2400" dirty="0"/>
              <a:t>D</a:t>
            </a:r>
            <a:r>
              <a:rPr lang="en-US" sz="2400" dirty="0" smtClean="0"/>
              <a:t>emystifies</a:t>
            </a:r>
            <a:r>
              <a:rPr lang="en-US" sz="2400" dirty="0"/>
              <a:t>, normalizes, and humanizes the process of establishing mental health care as it happens in the setting where patients expect and have experienced physical health care</a:t>
            </a:r>
          </a:p>
          <a:p>
            <a:endParaRPr lang="en-US" dirty="0"/>
          </a:p>
        </p:txBody>
      </p:sp>
    </p:spTree>
    <p:extLst>
      <p:ext uri="{BB962C8B-B14F-4D97-AF65-F5344CB8AC3E}">
        <p14:creationId xmlns:p14="http://schemas.microsoft.com/office/powerpoint/2010/main" val="3224203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Questions?</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5044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685800"/>
          </a:xfrm>
        </p:spPr>
        <p:txBody>
          <a:bodyPr>
            <a:normAutofit fontScale="90000"/>
          </a:bodyPr>
          <a:lstStyle/>
          <a:p>
            <a:r>
              <a:rPr lang="en-US" dirty="0"/>
              <a:t>Goals and Objectives</a:t>
            </a:r>
          </a:p>
        </p:txBody>
      </p:sp>
      <p:sp>
        <p:nvSpPr>
          <p:cNvPr id="3" name="Content Placeholder 2"/>
          <p:cNvSpPr>
            <a:spLocks noGrp="1"/>
          </p:cNvSpPr>
          <p:nvPr>
            <p:ph idx="1"/>
          </p:nvPr>
        </p:nvSpPr>
        <p:spPr>
          <a:xfrm>
            <a:off x="533400" y="1981200"/>
            <a:ext cx="8153400" cy="3886200"/>
          </a:xfrm>
        </p:spPr>
        <p:txBody>
          <a:bodyPr>
            <a:normAutofit fontScale="85000" lnSpcReduction="20000"/>
          </a:bodyPr>
          <a:lstStyle/>
          <a:p>
            <a:r>
              <a:rPr lang="en-US" dirty="0"/>
              <a:t>Participants will be able to describe the benefits of same-day referrals from Primary Care Providers (PCPs) to Integrated Behavioral Health Consultants (IBHCs)</a:t>
            </a:r>
          </a:p>
          <a:p>
            <a:r>
              <a:rPr lang="en-US" dirty="0"/>
              <a:t>Participants will be able to describe the features of a patient-centered warm handoff</a:t>
            </a:r>
          </a:p>
          <a:p>
            <a:r>
              <a:rPr lang="en-US" dirty="0"/>
              <a:t>Participants will be able to demonstrate a patient-centered warm handoff</a:t>
            </a:r>
          </a:p>
          <a:p>
            <a:r>
              <a:rPr lang="en-US" dirty="0"/>
              <a:t>Participants will feel confident disseminating warm handoff best practices to learners and colleagues in their work/training setting</a:t>
            </a:r>
          </a:p>
          <a:p>
            <a:endParaRPr lang="en-US" dirty="0"/>
          </a:p>
        </p:txBody>
      </p:sp>
    </p:spTree>
    <p:extLst>
      <p:ext uri="{BB962C8B-B14F-4D97-AF65-F5344CB8AC3E}">
        <p14:creationId xmlns:p14="http://schemas.microsoft.com/office/powerpoint/2010/main" val="298118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8200"/>
            <a:ext cx="8229600" cy="685800"/>
          </a:xfrm>
        </p:spPr>
        <p:txBody>
          <a:bodyPr>
            <a:normAutofit fontScale="90000"/>
          </a:bodyPr>
          <a:lstStyle/>
          <a:p>
            <a:r>
              <a:rPr lang="en-US" dirty="0" smtClean="0"/>
              <a:t>Same-day Referrals</a:t>
            </a:r>
            <a:endParaRPr lang="en-US" dirty="0"/>
          </a:p>
        </p:txBody>
      </p:sp>
      <p:sp>
        <p:nvSpPr>
          <p:cNvPr id="5" name="Content Placeholder 4"/>
          <p:cNvSpPr>
            <a:spLocks noGrp="1"/>
          </p:cNvSpPr>
          <p:nvPr>
            <p:ph idx="1"/>
          </p:nvPr>
        </p:nvSpPr>
        <p:spPr>
          <a:xfrm>
            <a:off x="457200" y="1905000"/>
            <a:ext cx="8229600" cy="3962400"/>
          </a:xfrm>
        </p:spPr>
        <p:txBody>
          <a:bodyPr>
            <a:noAutofit/>
          </a:bodyPr>
          <a:lstStyle/>
          <a:p>
            <a:r>
              <a:rPr lang="en-US" sz="2800" dirty="0" smtClean="0"/>
              <a:t>Direct introduction to Integrated Behavioral Health Consultant while patient is in the clinic for a medical visit</a:t>
            </a:r>
          </a:p>
          <a:p>
            <a:r>
              <a:rPr lang="en-US" sz="2800" dirty="0"/>
              <a:t>K</a:t>
            </a:r>
            <a:r>
              <a:rPr lang="en-US" sz="2800" dirty="0" smtClean="0"/>
              <a:t>ey to achieving Integrated Behavioral Health goals:</a:t>
            </a:r>
          </a:p>
          <a:p>
            <a:pPr lvl="1"/>
            <a:r>
              <a:rPr lang="en-US" dirty="0" smtClean="0"/>
              <a:t>Increased access</a:t>
            </a:r>
          </a:p>
          <a:p>
            <a:pPr lvl="1"/>
            <a:r>
              <a:rPr lang="en-US" dirty="0" smtClean="0"/>
              <a:t>Decreased stigma</a:t>
            </a:r>
          </a:p>
          <a:p>
            <a:pPr lvl="1"/>
            <a:r>
              <a:rPr lang="en-US" dirty="0" smtClean="0"/>
              <a:t>Efficient service delivery</a:t>
            </a:r>
          </a:p>
          <a:p>
            <a:pPr marL="457200" lvl="1" indent="0" algn="r">
              <a:buNone/>
            </a:pPr>
            <a:r>
              <a:rPr lang="en-US" dirty="0" smtClean="0"/>
              <a:t>(</a:t>
            </a:r>
            <a:r>
              <a:rPr lang="en-US" dirty="0" err="1" smtClean="0"/>
              <a:t>Auxier</a:t>
            </a:r>
            <a:r>
              <a:rPr lang="en-US" dirty="0" smtClean="0"/>
              <a:t>, et al., 2012; </a:t>
            </a:r>
            <a:r>
              <a:rPr lang="en-US" dirty="0" err="1" smtClean="0"/>
              <a:t>Strosahl</a:t>
            </a:r>
            <a:r>
              <a:rPr lang="en-US" dirty="0" smtClean="0"/>
              <a:t> &amp; Robinson, 2008)</a:t>
            </a:r>
            <a:endParaRPr lang="en-US" dirty="0"/>
          </a:p>
        </p:txBody>
      </p:sp>
    </p:spTree>
    <p:extLst>
      <p:ext uri="{BB962C8B-B14F-4D97-AF65-F5344CB8AC3E}">
        <p14:creationId xmlns:p14="http://schemas.microsoft.com/office/powerpoint/2010/main" val="411883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Same-day </a:t>
            </a:r>
            <a:r>
              <a:rPr lang="en-US" dirty="0" smtClean="0"/>
              <a:t>Referrals</a:t>
            </a:r>
            <a:endParaRPr lang="en-US" dirty="0"/>
          </a:p>
        </p:txBody>
      </p:sp>
      <p:sp>
        <p:nvSpPr>
          <p:cNvPr id="3" name="Content Placeholder 2"/>
          <p:cNvSpPr>
            <a:spLocks noGrp="1"/>
          </p:cNvSpPr>
          <p:nvPr>
            <p:ph idx="1"/>
          </p:nvPr>
        </p:nvSpPr>
        <p:spPr>
          <a:xfrm>
            <a:off x="533400" y="1905000"/>
            <a:ext cx="8229600" cy="3962400"/>
          </a:xfrm>
        </p:spPr>
        <p:txBody>
          <a:bodyPr>
            <a:noAutofit/>
          </a:bodyPr>
          <a:lstStyle/>
          <a:p>
            <a:r>
              <a:rPr lang="en-US" sz="2800" dirty="0" smtClean="0"/>
              <a:t>Opportunity for PCPs to </a:t>
            </a:r>
          </a:p>
          <a:p>
            <a:pPr lvl="1"/>
            <a:r>
              <a:rPr lang="en-US" sz="2600" dirty="0" smtClean="0"/>
              <a:t>Transfer their established rapport with a patient to the Integrated Behavioral Health Consultant (IBHC) </a:t>
            </a:r>
          </a:p>
          <a:p>
            <a:pPr lvl="1"/>
            <a:r>
              <a:rPr lang="en-US" sz="2800" dirty="0" smtClean="0"/>
              <a:t>Demonstrate understanding of the patient’s psychosocial challenges</a:t>
            </a:r>
          </a:p>
          <a:p>
            <a:pPr lvl="1"/>
            <a:r>
              <a:rPr lang="en-US" sz="2800" dirty="0" smtClean="0"/>
              <a:t>Clarify behavioral health goals</a:t>
            </a:r>
            <a:endParaRPr lang="en-US" sz="2800" dirty="0"/>
          </a:p>
        </p:txBody>
      </p:sp>
    </p:spTree>
    <p:extLst>
      <p:ext uri="{BB962C8B-B14F-4D97-AF65-F5344CB8AC3E}">
        <p14:creationId xmlns:p14="http://schemas.microsoft.com/office/powerpoint/2010/main" val="342872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en-US" dirty="0" smtClean="0"/>
              <a:t>Preferable to scheduling a follow-up</a:t>
            </a:r>
            <a:endParaRPr lang="en-US" dirty="0"/>
          </a:p>
        </p:txBody>
      </p:sp>
      <p:sp>
        <p:nvSpPr>
          <p:cNvPr id="3" name="Content Placeholder 2"/>
          <p:cNvSpPr>
            <a:spLocks noGrp="1"/>
          </p:cNvSpPr>
          <p:nvPr>
            <p:ph idx="1"/>
          </p:nvPr>
        </p:nvSpPr>
        <p:spPr>
          <a:xfrm>
            <a:off x="457200" y="1905000"/>
            <a:ext cx="8077200" cy="3810000"/>
          </a:xfrm>
        </p:spPr>
        <p:txBody>
          <a:bodyPr>
            <a:normAutofit/>
          </a:bodyPr>
          <a:lstStyle/>
          <a:p>
            <a:pPr marL="0" indent="0">
              <a:buNone/>
            </a:pPr>
            <a:r>
              <a:rPr lang="en-US" sz="3200" dirty="0" smtClean="0"/>
              <a:t>Same-day appointments are ideal for:</a:t>
            </a:r>
          </a:p>
          <a:p>
            <a:pPr lvl="1"/>
            <a:r>
              <a:rPr lang="en-US" sz="3000" dirty="0"/>
              <a:t>R</a:t>
            </a:r>
            <a:r>
              <a:rPr lang="en-US" sz="3000" dirty="0" smtClean="0"/>
              <a:t>educing stigma</a:t>
            </a:r>
          </a:p>
          <a:p>
            <a:pPr lvl="1"/>
            <a:r>
              <a:rPr lang="en-US" sz="3000" dirty="0"/>
              <a:t>E</a:t>
            </a:r>
            <a:r>
              <a:rPr lang="en-US" sz="3000" dirty="0" smtClean="0"/>
              <a:t>liminating wait-time</a:t>
            </a:r>
          </a:p>
          <a:p>
            <a:pPr lvl="1"/>
            <a:r>
              <a:rPr lang="en-US" sz="3000" dirty="0"/>
              <a:t>E</a:t>
            </a:r>
            <a:r>
              <a:rPr lang="en-US" sz="3000" dirty="0" smtClean="0"/>
              <a:t>nhancing communication between provider, patient, and IBHC</a:t>
            </a:r>
          </a:p>
          <a:p>
            <a:pPr lvl="1"/>
            <a:r>
              <a:rPr lang="en-US" sz="3000" dirty="0" smtClean="0"/>
              <a:t>Avoiding no-shows</a:t>
            </a:r>
          </a:p>
          <a:p>
            <a:endParaRPr lang="en-US" dirty="0"/>
          </a:p>
        </p:txBody>
      </p:sp>
    </p:spTree>
    <p:extLst>
      <p:ext uri="{BB962C8B-B14F-4D97-AF65-F5344CB8AC3E}">
        <p14:creationId xmlns:p14="http://schemas.microsoft.com/office/powerpoint/2010/main" val="294674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Best-practices for same-day referrals</a:t>
            </a:r>
            <a:endParaRPr lang="en-US" dirty="0"/>
          </a:p>
        </p:txBody>
      </p:sp>
      <p:sp>
        <p:nvSpPr>
          <p:cNvPr id="3" name="Content Placeholder 2"/>
          <p:cNvSpPr>
            <a:spLocks noGrp="1"/>
          </p:cNvSpPr>
          <p:nvPr>
            <p:ph idx="1"/>
          </p:nvPr>
        </p:nvSpPr>
        <p:spPr>
          <a:xfrm>
            <a:off x="685800" y="2133600"/>
            <a:ext cx="7772400" cy="3505200"/>
          </a:xfrm>
        </p:spPr>
        <p:txBody>
          <a:bodyPr>
            <a:normAutofit/>
          </a:bodyPr>
          <a:lstStyle/>
          <a:p>
            <a:pPr marL="457200" indent="-457200">
              <a:buFont typeface="+mj-lt"/>
              <a:buAutoNum type="arabicPeriod"/>
            </a:pPr>
            <a:r>
              <a:rPr lang="en-US" sz="2800" dirty="0" smtClean="0"/>
              <a:t>Clear communication with patients about the role of an IBHC</a:t>
            </a:r>
          </a:p>
          <a:p>
            <a:pPr marL="457200" indent="-457200">
              <a:buFont typeface="+mj-lt"/>
              <a:buAutoNum type="arabicPeriod"/>
            </a:pPr>
            <a:r>
              <a:rPr lang="en-US" sz="2800" dirty="0" smtClean="0"/>
              <a:t>Concise provision of patient information to the </a:t>
            </a:r>
            <a:r>
              <a:rPr lang="en-US" sz="2800" dirty="0" smtClean="0"/>
              <a:t>IBHC</a:t>
            </a:r>
          </a:p>
          <a:p>
            <a:pPr marL="457200" indent="-457200">
              <a:buFont typeface="+mj-lt"/>
              <a:buAutoNum type="arabicPeriod"/>
            </a:pPr>
            <a:r>
              <a:rPr lang="en-US" sz="2800" dirty="0" smtClean="0"/>
              <a:t>Transfer of rapport/confidence</a:t>
            </a:r>
            <a:endParaRPr lang="en-US" sz="2800" dirty="0" smtClean="0"/>
          </a:p>
          <a:p>
            <a:pPr marL="457200" indent="-457200">
              <a:buFont typeface="+mj-lt"/>
              <a:buAutoNum type="arabicPeriod"/>
            </a:pPr>
            <a:r>
              <a:rPr lang="en-US" sz="2800" dirty="0" smtClean="0"/>
              <a:t>Collaborative goal setting</a:t>
            </a:r>
          </a:p>
          <a:p>
            <a:pPr marL="457200" indent="-457200">
              <a:buFont typeface="+mj-lt"/>
              <a:buAutoNum type="arabicPeriod"/>
            </a:pPr>
            <a:r>
              <a:rPr lang="en-US" sz="2800" dirty="0" smtClean="0"/>
              <a:t>Efficient follow-up</a:t>
            </a:r>
            <a:endParaRPr lang="en-US" sz="2800" dirty="0"/>
          </a:p>
        </p:txBody>
      </p:sp>
    </p:spTree>
    <p:extLst>
      <p:ext uri="{BB962C8B-B14F-4D97-AF65-F5344CB8AC3E}">
        <p14:creationId xmlns:p14="http://schemas.microsoft.com/office/powerpoint/2010/main" val="1054938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fontScale="90000"/>
          </a:bodyPr>
          <a:lstStyle/>
          <a:p>
            <a:r>
              <a:rPr lang="en-US" dirty="0" smtClean="0"/>
              <a:t>But this is challenging!</a:t>
            </a:r>
            <a:endParaRPr lang="en-US" dirty="0"/>
          </a:p>
        </p:txBody>
      </p:sp>
      <p:sp>
        <p:nvSpPr>
          <p:cNvPr id="3" name="Content Placeholder 2"/>
          <p:cNvSpPr>
            <a:spLocks noGrp="1"/>
          </p:cNvSpPr>
          <p:nvPr>
            <p:ph idx="1"/>
          </p:nvPr>
        </p:nvSpPr>
        <p:spPr>
          <a:xfrm>
            <a:off x="609600" y="2286000"/>
            <a:ext cx="8001000" cy="3429000"/>
          </a:xfrm>
        </p:spPr>
        <p:txBody>
          <a:bodyPr>
            <a:normAutofit/>
          </a:bodyPr>
          <a:lstStyle/>
          <a:p>
            <a:r>
              <a:rPr lang="en-US" sz="2800" dirty="0" smtClean="0"/>
              <a:t>Managing a warm-handoff well requires advanced interpersonal communication competence</a:t>
            </a:r>
          </a:p>
          <a:p>
            <a:r>
              <a:rPr lang="en-US" sz="2800" dirty="0" smtClean="0"/>
              <a:t>Deserves dedicated attention as a unique clinical skill</a:t>
            </a:r>
          </a:p>
          <a:p>
            <a:r>
              <a:rPr lang="en-US" sz="2800" dirty="0" smtClean="0"/>
              <a:t>Requires practice, especially in a high-paced primary care environment</a:t>
            </a:r>
            <a:endParaRPr lang="en-US" sz="2800" dirty="0"/>
          </a:p>
        </p:txBody>
      </p:sp>
    </p:spTree>
    <p:extLst>
      <p:ext uri="{BB962C8B-B14F-4D97-AF65-F5344CB8AC3E}">
        <p14:creationId xmlns:p14="http://schemas.microsoft.com/office/powerpoint/2010/main" val="353415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85800"/>
          </a:xfrm>
        </p:spPr>
        <p:txBody>
          <a:bodyPr>
            <a:normAutofit fontScale="90000"/>
          </a:bodyPr>
          <a:lstStyle/>
          <a:p>
            <a:r>
              <a:rPr lang="en-US" dirty="0" smtClean="0"/>
              <a:t>Appropriate Same-day referrals</a:t>
            </a:r>
            <a:endParaRPr lang="en-US" dirty="0"/>
          </a:p>
        </p:txBody>
      </p:sp>
      <p:sp>
        <p:nvSpPr>
          <p:cNvPr id="3" name="Content Placeholder 2"/>
          <p:cNvSpPr>
            <a:spLocks noGrp="1"/>
          </p:cNvSpPr>
          <p:nvPr>
            <p:ph idx="1"/>
          </p:nvPr>
        </p:nvSpPr>
        <p:spPr>
          <a:xfrm>
            <a:off x="457200" y="1981200"/>
            <a:ext cx="8153400" cy="3733800"/>
          </a:xfrm>
        </p:spPr>
        <p:txBody>
          <a:bodyPr>
            <a:noAutofit/>
          </a:bodyPr>
          <a:lstStyle/>
          <a:p>
            <a:pPr marL="0" indent="0">
              <a:buNone/>
            </a:pPr>
            <a:r>
              <a:rPr lang="en-US" sz="2800" dirty="0" smtClean="0"/>
              <a:t>For example:</a:t>
            </a:r>
          </a:p>
          <a:p>
            <a:r>
              <a:rPr lang="en-US" sz="2800" dirty="0" smtClean="0"/>
              <a:t>Smoking cessation, Stress management, Substance use harm-reduction, Treatment Compliance,</a:t>
            </a:r>
            <a:r>
              <a:rPr lang="en-US" sz="2800" dirty="0"/>
              <a:t> </a:t>
            </a:r>
            <a:r>
              <a:rPr lang="en-US" sz="2800" dirty="0" smtClean="0"/>
              <a:t>Sleep problems, Grief, Recent Trauma, Mild-to-moderate Anxiety and/or Depression</a:t>
            </a:r>
          </a:p>
          <a:p>
            <a:r>
              <a:rPr lang="en-US" sz="2800" dirty="0" smtClean="0"/>
              <a:t>What comes up often in your clinic?</a:t>
            </a:r>
            <a:endParaRPr lang="en-US" sz="2800" dirty="0"/>
          </a:p>
        </p:txBody>
      </p:sp>
    </p:spTree>
    <p:extLst>
      <p:ext uri="{BB962C8B-B14F-4D97-AF65-F5344CB8AC3E}">
        <p14:creationId xmlns:p14="http://schemas.microsoft.com/office/powerpoint/2010/main" val="31344688"/>
      </p:ext>
    </p:extLst>
  </p:cSld>
  <p:clrMapOvr>
    <a:masterClrMapping/>
  </p:clrMapOvr>
</p:sld>
</file>

<file path=ppt/theme/theme1.xml><?xml version="1.0" encoding="utf-8"?>
<a:theme xmlns:a="http://schemas.openxmlformats.org/drawingml/2006/main" name="forum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187</TotalTime>
  <Words>1539</Words>
  <Application>Microsoft Macintosh PowerPoint</Application>
  <PresentationFormat>On-screen Show (4:3)</PresentationFormat>
  <Paragraphs>129</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forum2014</vt:lpstr>
      <vt:lpstr>Mastering the warm handoff: Patient-focused integrated behavioral health referrals </vt:lpstr>
      <vt:lpstr>Disclosures</vt:lpstr>
      <vt:lpstr>Goals and Objectives</vt:lpstr>
      <vt:lpstr>Same-day Referrals</vt:lpstr>
      <vt:lpstr>Same-day Referrals</vt:lpstr>
      <vt:lpstr>Preferable to scheduling a follow-up</vt:lpstr>
      <vt:lpstr>Best-practices for same-day referrals</vt:lpstr>
      <vt:lpstr>But this is challenging!</vt:lpstr>
      <vt:lpstr>Appropriate Same-day referrals</vt:lpstr>
      <vt:lpstr>Basics of making a referral</vt:lpstr>
      <vt:lpstr>Tell the IBHC brief info about the patient</vt:lpstr>
      <vt:lpstr>Tell the IBHC your goal for the patient</vt:lpstr>
      <vt:lpstr>Dos and don’ts</vt:lpstr>
      <vt:lpstr>Demonstration 1</vt:lpstr>
      <vt:lpstr>Demonstration 2</vt:lpstr>
      <vt:lpstr>DISCUSSION</vt:lpstr>
      <vt:lpstr>What is achieved?</vt:lpstr>
      <vt:lpstr>ROLE PLAY PRACTICE </vt:lpstr>
      <vt:lpstr>Roll play 1</vt:lpstr>
      <vt:lpstr>Roll play 2</vt:lpstr>
      <vt:lpstr>Roll play 3</vt:lpstr>
      <vt:lpstr>What did you notice about this process?</vt:lpstr>
      <vt:lpstr>Streamlined option</vt:lpstr>
      <vt:lpstr>“Streamlined” demonstration</vt:lpstr>
      <vt:lpstr>Teaching warm-handoffs to  resident physicians (1 of 2)</vt:lpstr>
      <vt:lpstr>Teaching warm-handoffs to resident physicians (2 of 2)</vt:lpstr>
      <vt:lpstr>Resident feedback (1 of 2)</vt:lpstr>
      <vt:lpstr>Resident feedback (2 of 2)</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Radjenovich, MaryEllen</dc:creator>
  <cp:lastModifiedBy>Karen Kersting</cp:lastModifiedBy>
  <cp:revision>12</cp:revision>
  <dcterms:created xsi:type="dcterms:W3CDTF">2014-07-22T20:27:04Z</dcterms:created>
  <dcterms:modified xsi:type="dcterms:W3CDTF">2017-09-15T02:44:39Z</dcterms:modified>
</cp:coreProperties>
</file>