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81" r:id="rId3"/>
    <p:sldId id="274" r:id="rId4"/>
    <p:sldId id="278" r:id="rId5"/>
    <p:sldId id="265" r:id="rId6"/>
    <p:sldId id="256" r:id="rId7"/>
    <p:sldId id="257" r:id="rId8"/>
    <p:sldId id="258" r:id="rId9"/>
    <p:sldId id="259" r:id="rId10"/>
    <p:sldId id="271" r:id="rId11"/>
    <p:sldId id="279" r:id="rId12"/>
    <p:sldId id="280" r:id="rId13"/>
    <p:sldId id="261" r:id="rId14"/>
    <p:sldId id="275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0456DB-FDEE-4EBA-9F5F-B7A8654898F3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283F6F-C093-44AE-B89A-D3637338E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7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Resident Evaluations of Attending Physicians Using an Audience Response System (ARS) an Effective Teacher Assessment Tool?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Alicia Vazquez, MD</a:t>
            </a:r>
          </a:p>
          <a:p>
            <a:r>
              <a:rPr lang="en-US" dirty="0" smtClean="0"/>
              <a:t>Program Director</a:t>
            </a:r>
          </a:p>
          <a:p>
            <a:r>
              <a:rPr lang="en-US" dirty="0" smtClean="0"/>
              <a:t>Michael Friedman, MD</a:t>
            </a:r>
          </a:p>
          <a:p>
            <a:r>
              <a:rPr lang="en-US" dirty="0" smtClean="0"/>
              <a:t>Associate Program Director</a:t>
            </a:r>
          </a:p>
          <a:p>
            <a:r>
              <a:rPr lang="en-US" dirty="0" smtClean="0"/>
              <a:t>Presence Saints Mary and Elizabeth Residency Program </a:t>
            </a:r>
          </a:p>
          <a:p>
            <a:r>
              <a:rPr lang="en-US" dirty="0" smtClean="0"/>
              <a:t>Chicago, Illinois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1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Residents meet monthly to address a variety of issues</a:t>
            </a:r>
          </a:p>
          <a:p>
            <a:r>
              <a:rPr lang="en-US" dirty="0" smtClean="0"/>
              <a:t>During the second half of each session, using an instrument co-designed by faculty and residents, residents evaluate 2-3 individual faculty using an ARS</a:t>
            </a:r>
          </a:p>
          <a:p>
            <a:pPr lvl="1"/>
            <a:r>
              <a:rPr lang="en-US" dirty="0" smtClean="0"/>
              <a:t>Each faculty is evaluated on a number of realms </a:t>
            </a:r>
          </a:p>
          <a:p>
            <a:pPr lvl="1"/>
            <a:r>
              <a:rPr lang="en-US" dirty="0" smtClean="0"/>
              <a:t>Comments solicited and compiled by the chief residents</a:t>
            </a:r>
            <a:endParaRPr lang="en-US" dirty="0"/>
          </a:p>
          <a:p>
            <a:pPr lvl="1"/>
            <a:r>
              <a:rPr lang="en-US" dirty="0" smtClean="0"/>
              <a:t>A report summarizing aggregate scores on each question, along with specific narrative feedback, is given to the PD</a:t>
            </a:r>
          </a:p>
          <a:p>
            <a:pPr lvl="1"/>
            <a:r>
              <a:rPr lang="en-US" dirty="0" smtClean="0"/>
              <a:t>PD meets with each faculty member to discuss results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3038"/>
            <a:ext cx="8229600" cy="4525963"/>
          </a:xfrm>
        </p:spPr>
        <p:txBody>
          <a:bodyPr/>
          <a:lstStyle/>
          <a:p>
            <a:r>
              <a:rPr lang="en-US" dirty="0" smtClean="0"/>
              <a:t>Annual Resident Survey </a:t>
            </a:r>
            <a:r>
              <a:rPr lang="en-US" dirty="0"/>
              <a:t>r</a:t>
            </a:r>
            <a:r>
              <a:rPr lang="en-US" dirty="0" smtClean="0"/>
              <a:t>esults from ACGME</a:t>
            </a:r>
          </a:p>
          <a:p>
            <a:pPr lvl="1"/>
            <a:r>
              <a:rPr lang="en-US" dirty="0" smtClean="0"/>
              <a:t>Satisfied that evaluations are confidential</a:t>
            </a:r>
          </a:p>
          <a:p>
            <a:pPr lvl="1"/>
            <a:r>
              <a:rPr lang="en-US" dirty="0" smtClean="0"/>
              <a:t>Program uses evaluations to improve</a:t>
            </a:r>
          </a:p>
          <a:p>
            <a:pPr lvl="1"/>
            <a:r>
              <a:rPr lang="en-US" dirty="0" smtClean="0"/>
              <a:t>Residents can raise concerns without fear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Change in faculty performance ARS </a:t>
            </a:r>
            <a:r>
              <a:rPr lang="en-US" sz="2400" dirty="0" smtClean="0"/>
              <a:t>2017-2018</a:t>
            </a:r>
          </a:p>
          <a:p>
            <a:pPr lvl="1"/>
            <a:r>
              <a:rPr lang="en-US" dirty="0" smtClean="0"/>
              <a:t>Clinical qualities</a:t>
            </a:r>
          </a:p>
          <a:p>
            <a:pPr lvl="1"/>
            <a:r>
              <a:rPr lang="en-US" dirty="0" smtClean="0"/>
              <a:t>Teaching qualities</a:t>
            </a:r>
          </a:p>
          <a:p>
            <a:pPr lvl="1"/>
            <a:r>
              <a:rPr lang="en-US" dirty="0" smtClean="0"/>
              <a:t>Interpersonal and communication skills</a:t>
            </a:r>
          </a:p>
          <a:p>
            <a:pPr lvl="1"/>
            <a:r>
              <a:rPr lang="en-US" dirty="0" smtClean="0"/>
              <a:t>9 core/8 non-core faculty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24-34/36 residents presents during resident meetings</a:t>
            </a:r>
          </a:p>
          <a:p>
            <a:r>
              <a:rPr lang="en-US" sz="2800" dirty="0" smtClean="0"/>
              <a:t>Results </a:t>
            </a:r>
            <a:r>
              <a:rPr lang="en-US" sz="2800" dirty="0"/>
              <a:t>reported as a percent on 5 point scale</a:t>
            </a:r>
          </a:p>
          <a:p>
            <a:pPr lvl="1"/>
            <a:r>
              <a:rPr lang="en-US" sz="2800" dirty="0"/>
              <a:t>From strongly disagree to strongly agree</a:t>
            </a:r>
          </a:p>
          <a:p>
            <a:pPr lvl="1"/>
            <a:r>
              <a:rPr lang="en-US" sz="2800" dirty="0"/>
              <a:t>Qualitative </a:t>
            </a:r>
            <a:r>
              <a:rPr lang="en-US" sz="2800" dirty="0" smtClean="0"/>
              <a:t>comments</a:t>
            </a:r>
          </a:p>
          <a:p>
            <a:r>
              <a:rPr lang="en-US" sz="2800" dirty="0" smtClean="0"/>
              <a:t>Meeting with faculty</a:t>
            </a:r>
          </a:p>
          <a:p>
            <a:pPr lvl="1"/>
            <a:r>
              <a:rPr lang="en-US" sz="2800" dirty="0" smtClean="0"/>
              <a:t>results valid due to large response #</a:t>
            </a:r>
          </a:p>
          <a:p>
            <a:pPr lvl="1"/>
            <a:r>
              <a:rPr lang="en-US" sz="2800" dirty="0" smtClean="0"/>
              <a:t>Faculty asked to self assess</a:t>
            </a:r>
          </a:p>
          <a:p>
            <a:pPr lvl="1"/>
            <a:r>
              <a:rPr lang="en-US" sz="2800" dirty="0" smtClean="0"/>
              <a:t>Faculty asked to come up with 3-4 goals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Evaluations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“Satisfied that evaluations of faculty are confidential”</a:t>
            </a:r>
          </a:p>
          <a:p>
            <a:pPr lvl="1"/>
            <a:r>
              <a:rPr lang="en-US" dirty="0" smtClean="0"/>
              <a:t>2017 score 57%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2018 score 75%</a:t>
            </a:r>
          </a:p>
          <a:p>
            <a:r>
              <a:rPr lang="en-US" dirty="0" smtClean="0"/>
              <a:t>“Satisfied that program uses evaluations to improve’</a:t>
            </a:r>
          </a:p>
          <a:p>
            <a:pPr lvl="1"/>
            <a:r>
              <a:rPr lang="en-US" dirty="0" smtClean="0"/>
              <a:t>2017 score 40 %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2018 score 78 %</a:t>
            </a:r>
          </a:p>
          <a:p>
            <a:r>
              <a:rPr lang="en-US" dirty="0" smtClean="0"/>
              <a:t>“Residents can raise concerns without fear” </a:t>
            </a:r>
          </a:p>
          <a:p>
            <a:pPr lvl="1"/>
            <a:r>
              <a:rPr lang="en-US" dirty="0" smtClean="0"/>
              <a:t>2017 score 26 %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2018 score 50 % !!!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ACGME 2018 Resident Survey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Residents more trusting that </a:t>
            </a:r>
            <a:r>
              <a:rPr lang="en-US" dirty="0"/>
              <a:t>evaluations </a:t>
            </a:r>
            <a:r>
              <a:rPr lang="en-US" dirty="0" smtClean="0"/>
              <a:t>are anonymous</a:t>
            </a:r>
            <a:endParaRPr lang="en-US" dirty="0"/>
          </a:p>
          <a:p>
            <a:r>
              <a:rPr lang="en-US" dirty="0"/>
              <a:t>Qualitative data more useful</a:t>
            </a:r>
          </a:p>
          <a:p>
            <a:r>
              <a:rPr lang="en-US" dirty="0"/>
              <a:t>Weakest </a:t>
            </a:r>
            <a:r>
              <a:rPr lang="en-US" dirty="0" smtClean="0"/>
              <a:t>faculty self-assessed poorly</a:t>
            </a:r>
          </a:p>
          <a:p>
            <a:r>
              <a:rPr lang="en-US" dirty="0" smtClean="0"/>
              <a:t>Improved faculty behaviors based on resident feedback </a:t>
            </a:r>
          </a:p>
          <a:p>
            <a:r>
              <a:rPr lang="en-US" dirty="0" smtClean="0"/>
              <a:t>Improved learning environment</a:t>
            </a:r>
          </a:p>
          <a:p>
            <a:r>
              <a:rPr lang="en-US" dirty="0" smtClean="0"/>
              <a:t>Constructive</a:t>
            </a:r>
            <a:r>
              <a:rPr lang="en-US" dirty="0"/>
              <a:t>, ongoing feedback to faculty </a:t>
            </a:r>
            <a:r>
              <a:rPr lang="en-US" dirty="0" smtClean="0"/>
              <a:t>will be needed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315" y="990600"/>
            <a:ext cx="871555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References</a:t>
            </a:r>
          </a:p>
          <a:p>
            <a:r>
              <a:rPr lang="en-US" sz="1400" dirty="0" err="1"/>
              <a:t>Nelia</a:t>
            </a:r>
            <a:r>
              <a:rPr lang="en-US" sz="1400" dirty="0"/>
              <a:t> M. </a:t>
            </a:r>
            <a:r>
              <a:rPr lang="en-US" sz="1400" dirty="0" err="1"/>
              <a:t>Afonso</a:t>
            </a:r>
            <a:r>
              <a:rPr lang="en-US" sz="1400" dirty="0"/>
              <a:t>, MD; Lavoisier J. Cardozo, MD; Oswald A.J. </a:t>
            </a:r>
            <a:r>
              <a:rPr lang="en-US" sz="1400" dirty="0" err="1"/>
              <a:t>Mascarenhas</a:t>
            </a:r>
            <a:r>
              <a:rPr lang="en-US" sz="1400" dirty="0"/>
              <a:t>, PhD;</a:t>
            </a:r>
          </a:p>
          <a:p>
            <a:r>
              <a:rPr lang="en-US" sz="1400" dirty="0"/>
              <a:t>Anil N.F. </a:t>
            </a:r>
            <a:r>
              <a:rPr lang="en-US" sz="1400" dirty="0" err="1"/>
              <a:t>Aranha</a:t>
            </a:r>
            <a:r>
              <a:rPr lang="en-US" sz="1400" dirty="0"/>
              <a:t>, PhD; Chirag Shah, MD. Are Anonymous Evaluations a Better Assessment of Faculty Teaching Performance? A Comparative Analysis of Open and Anonymous Evaluation Processes. Fam Med 2005;37(1):43-7.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Richard H. Cohan, MD, N. Reed </a:t>
            </a:r>
            <a:r>
              <a:rPr lang="en-US" sz="1400" dirty="0" err="1"/>
              <a:t>Dunnick</a:t>
            </a:r>
            <a:r>
              <a:rPr lang="en-US" sz="1400" dirty="0"/>
              <a:t>, MD, Caroline E. Blane, MD, James T. Fitzgerald, PHD. Improvement of Faculty Teaching Performance: Efficacy of Resident Evaluations. </a:t>
            </a:r>
            <a:r>
              <a:rPr lang="en-US" sz="1400" dirty="0" err="1"/>
              <a:t>Acad</a:t>
            </a:r>
            <a:r>
              <a:rPr lang="en-US" sz="1400" dirty="0"/>
              <a:t> </a:t>
            </a:r>
            <a:r>
              <a:rPr lang="en-US" sz="1400" dirty="0" err="1"/>
              <a:t>Radiol</a:t>
            </a:r>
            <a:r>
              <a:rPr lang="en-US" sz="1400" dirty="0"/>
              <a:t> 1996;3:63-67.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Kiki M. J. M. H. </a:t>
            </a:r>
            <a:r>
              <a:rPr lang="en-US" sz="1400" dirty="0" err="1"/>
              <a:t>Lombarts</a:t>
            </a:r>
            <a:r>
              <a:rPr lang="en-US" sz="1400" dirty="0"/>
              <a:t>, Ph.D., M.H.A., Martin J. L. </a:t>
            </a:r>
            <a:r>
              <a:rPr lang="en-US" sz="1400" dirty="0" err="1"/>
              <a:t>Bucx</a:t>
            </a:r>
            <a:r>
              <a:rPr lang="en-US" sz="1400" dirty="0"/>
              <a:t>, M.D., Ph.D., </a:t>
            </a:r>
            <a:r>
              <a:rPr lang="en-US" sz="1400" dirty="0" err="1"/>
              <a:t>Onyebuchi</a:t>
            </a:r>
            <a:r>
              <a:rPr lang="en-US" sz="1400" dirty="0"/>
              <a:t> A. </a:t>
            </a:r>
            <a:r>
              <a:rPr lang="en-US" sz="1400" dirty="0" err="1"/>
              <a:t>Arah</a:t>
            </a:r>
            <a:r>
              <a:rPr lang="en-US" sz="1400" dirty="0"/>
              <a:t>, M.D., Ph.D. Development of a System for the Evaluation of the Teaching Qualities of Anesthesiology Faculty. Anesthesiology 2009;111:709–16.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 err="1"/>
              <a:t>Onyebuchi</a:t>
            </a:r>
            <a:r>
              <a:rPr lang="en-US" sz="1400" dirty="0"/>
              <a:t> A </a:t>
            </a:r>
            <a:r>
              <a:rPr lang="en-US" sz="1400" dirty="0" err="1"/>
              <a:t>Arah</a:t>
            </a:r>
            <a:r>
              <a:rPr lang="en-US" sz="1400" dirty="0"/>
              <a:t>, Maas J </a:t>
            </a:r>
            <a:r>
              <a:rPr lang="en-US" sz="1400" dirty="0" err="1"/>
              <a:t>Heineman</a:t>
            </a:r>
            <a:r>
              <a:rPr lang="en-US" sz="1400" dirty="0"/>
              <a:t> &amp; Kiki M J M H </a:t>
            </a:r>
            <a:r>
              <a:rPr lang="en-US" sz="1400" dirty="0" err="1"/>
              <a:t>Lombarts</a:t>
            </a:r>
            <a:r>
              <a:rPr lang="en-US" sz="1400" dirty="0"/>
              <a:t>.  Factors Influencing Residents’ Evaluations of Clinical Faculty Member Teaching Qualities and Role Model Status. Medical Education 2012;46: 381–389.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Donald A. </a:t>
            </a:r>
            <a:r>
              <a:rPr lang="en-US" sz="1400" dirty="0" err="1"/>
              <a:t>Risucci</a:t>
            </a:r>
            <a:r>
              <a:rPr lang="en-US" sz="1400" dirty="0"/>
              <a:t>, Larry </a:t>
            </a:r>
            <a:r>
              <a:rPr lang="en-US" sz="1400" dirty="0" err="1"/>
              <a:t>Lutsky</a:t>
            </a:r>
            <a:r>
              <a:rPr lang="en-US" sz="1400" dirty="0"/>
              <a:t>, Robert J. </a:t>
            </a:r>
            <a:r>
              <a:rPr lang="en-US" sz="1400" dirty="0" err="1"/>
              <a:t>Rosati</a:t>
            </a:r>
            <a:r>
              <a:rPr lang="en-US" sz="1400" dirty="0"/>
              <a:t>, Anthony J. </a:t>
            </a:r>
            <a:r>
              <a:rPr lang="en-US" sz="1400" dirty="0" err="1"/>
              <a:t>Tortolani</a:t>
            </a:r>
            <a:r>
              <a:rPr lang="en-US" sz="1400" dirty="0"/>
              <a:t>. Reliability and Accuracy of Resident Evaluations of Surgical Faculty.  Evaluation &amp; The Health </a:t>
            </a:r>
            <a:r>
              <a:rPr lang="en-US" sz="1400" dirty="0" err="1"/>
              <a:t>Progessions</a:t>
            </a:r>
            <a:r>
              <a:rPr lang="en-US" sz="1400" dirty="0"/>
              <a:t>, 1992;15:313-324.</a:t>
            </a:r>
          </a:p>
        </p:txBody>
      </p:sp>
    </p:spTree>
    <p:extLst>
      <p:ext uri="{BB962C8B-B14F-4D97-AF65-F5344CB8AC3E}">
        <p14:creationId xmlns:p14="http://schemas.microsoft.com/office/powerpoint/2010/main" val="6632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Discussion/Questions??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 the end of the session participants will: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Briefly reflect on own program challenges</a:t>
            </a:r>
          </a:p>
          <a:p>
            <a:r>
              <a:rPr lang="en-US" dirty="0" smtClean="0"/>
              <a:t>Review </a:t>
            </a:r>
            <a:r>
              <a:rPr lang="en-US" dirty="0"/>
              <a:t>literature </a:t>
            </a:r>
            <a:r>
              <a:rPr lang="en-US" dirty="0" smtClean="0"/>
              <a:t>findings</a:t>
            </a:r>
          </a:p>
          <a:p>
            <a:r>
              <a:rPr lang="en-US" dirty="0" smtClean="0"/>
              <a:t>Reflect on what did not work for us previously</a:t>
            </a:r>
          </a:p>
          <a:p>
            <a:r>
              <a:rPr lang="en-US" dirty="0" smtClean="0"/>
              <a:t>Learn about the system implemented, along with initial results</a:t>
            </a:r>
          </a:p>
          <a:p>
            <a:r>
              <a:rPr lang="en-US" dirty="0"/>
              <a:t>F</a:t>
            </a:r>
            <a:r>
              <a:rPr lang="en-US" dirty="0" smtClean="0"/>
              <a:t>ind 2-3 ideas which may work in your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2"/>
            <a:ext cx="7772400" cy="2515563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Hope to Get Out of this Session?</a:t>
            </a:r>
            <a:br>
              <a:rPr lang="en-US" dirty="0" smtClean="0"/>
            </a:br>
            <a:r>
              <a:rPr lang="en-US" dirty="0" smtClean="0"/>
              <a:t>Why are you 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Anonymous evaluations more accurate</a:t>
            </a:r>
          </a:p>
          <a:p>
            <a:r>
              <a:rPr lang="en-US" dirty="0" smtClean="0"/>
              <a:t>Qualitative data more useful</a:t>
            </a:r>
          </a:p>
          <a:p>
            <a:r>
              <a:rPr lang="en-US" dirty="0" smtClean="0"/>
              <a:t>Weakest performers self-assess poorly</a:t>
            </a:r>
          </a:p>
          <a:p>
            <a:r>
              <a:rPr lang="en-US" dirty="0" smtClean="0"/>
              <a:t>Systematic and constructive feedback can result in improved teaching</a:t>
            </a:r>
          </a:p>
          <a:p>
            <a:r>
              <a:rPr lang="en-US" dirty="0"/>
              <a:t>Constructive, ongoing feedback to faculty needed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Review-what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Barriers to Effective Feedback</a:t>
            </a:r>
          </a:p>
          <a:p>
            <a:pPr lvl="1"/>
            <a:r>
              <a:rPr lang="en-US" sz="3200" dirty="0"/>
              <a:t>The instrument</a:t>
            </a:r>
          </a:p>
          <a:p>
            <a:pPr lvl="2"/>
            <a:r>
              <a:rPr lang="en-US" sz="3200" dirty="0"/>
              <a:t>Length</a:t>
            </a:r>
          </a:p>
          <a:p>
            <a:pPr lvl="2"/>
            <a:r>
              <a:rPr lang="en-US" sz="3200" dirty="0"/>
              <a:t>Quality of items measured</a:t>
            </a:r>
          </a:p>
          <a:p>
            <a:pPr lvl="2"/>
            <a:r>
              <a:rPr lang="en-US" sz="3200" dirty="0"/>
              <a:t>Validity</a:t>
            </a:r>
          </a:p>
          <a:p>
            <a:pPr lvl="1"/>
            <a:r>
              <a:rPr lang="en-US" sz="3200" dirty="0"/>
              <a:t>Confidentiality</a:t>
            </a:r>
          </a:p>
          <a:p>
            <a:pPr lvl="1"/>
            <a:r>
              <a:rPr lang="en-US" sz="3200" dirty="0"/>
              <a:t>Frequency of administration</a:t>
            </a:r>
          </a:p>
          <a:p>
            <a:pPr lvl="1"/>
            <a:r>
              <a:rPr lang="en-US" sz="3200" dirty="0"/>
              <a:t>Evaluation overload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 designed and administered annually by residents (6-6-6 program)</a:t>
            </a:r>
          </a:p>
          <a:p>
            <a:r>
              <a:rPr lang="en-US" dirty="0" smtClean="0"/>
              <a:t>Instrument designed by faculty, uploaded into New Innovations for annual deployment</a:t>
            </a:r>
          </a:p>
          <a:p>
            <a:r>
              <a:rPr lang="en-US" dirty="0" smtClean="0"/>
              <a:t>Instrument designed by residents at Fall retreat, uploaded into Survey Monkey for annual deployment</a:t>
            </a:r>
          </a:p>
          <a:p>
            <a:r>
              <a:rPr lang="en-US" dirty="0" smtClean="0"/>
              <a:t>Instrument re-designed by team of residents and faculty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done, collected and collated surveys were effective but labor intensive</a:t>
            </a:r>
          </a:p>
          <a:p>
            <a:r>
              <a:rPr lang="en-US" dirty="0" smtClean="0"/>
              <a:t>NI survey designed by faculty was efficient but too long and increasingly rejected by residents</a:t>
            </a:r>
          </a:p>
          <a:p>
            <a:r>
              <a:rPr lang="en-US" dirty="0" smtClean="0"/>
              <a:t>Resident designed survey was shorter but increasingly resented by faculty</a:t>
            </a:r>
          </a:p>
          <a:p>
            <a:r>
              <a:rPr lang="en-US" dirty="0" smtClean="0"/>
              <a:t>Co-designed was accepted by residents and faculty, but ignored by residents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Tracking</a:t>
            </a:r>
            <a:r>
              <a:rPr lang="en-US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Progressive Refinements</a:t>
            </a:r>
            <a:endParaRPr lang="en-US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2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Rationale</a:t>
            </a:r>
          </a:p>
          <a:p>
            <a:pPr lvl="1"/>
            <a:r>
              <a:rPr lang="en-US" sz="3200" dirty="0"/>
              <a:t>Needed to find a way to engage more residents</a:t>
            </a:r>
          </a:p>
          <a:p>
            <a:pPr lvl="1"/>
            <a:r>
              <a:rPr lang="en-US" sz="3200" dirty="0"/>
              <a:t>Needed to allow residents to provide feedback without fear of being identified</a:t>
            </a:r>
          </a:p>
          <a:p>
            <a:pPr lvl="1"/>
            <a:r>
              <a:rPr lang="en-US" sz="3200" dirty="0"/>
              <a:t>Needed to create a “just culture,” address a culture of mistrust and fear of retaliation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Using an Audience Response System</a:t>
            </a:r>
          </a:p>
        </p:txBody>
      </p:sp>
    </p:spTree>
    <p:extLst>
      <p:ext uri="{BB962C8B-B14F-4D97-AF65-F5344CB8AC3E}">
        <p14:creationId xmlns:p14="http://schemas.microsoft.com/office/powerpoint/2010/main" val="9871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626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Are Resident Evaluations of Attending Physicians Using an Audience Response System (ARS) an Effective Teacher Assessment Tool? </vt:lpstr>
      <vt:lpstr>Disclosures</vt:lpstr>
      <vt:lpstr>Objectives</vt:lpstr>
      <vt:lpstr>What do you Hope to Get Out of this Session? Why are you Here?</vt:lpstr>
      <vt:lpstr>Literature Review-what works</vt:lpstr>
      <vt:lpstr>Evaluating Faculty</vt:lpstr>
      <vt:lpstr>Background Summary</vt:lpstr>
      <vt:lpstr>Tracking Progressive Refinements</vt:lpstr>
      <vt:lpstr>Using an Audience Response System</vt:lpstr>
      <vt:lpstr>The Protocol</vt:lpstr>
      <vt:lpstr>How to Measure Effectiveness</vt:lpstr>
      <vt:lpstr>Faculty Evaluations</vt:lpstr>
      <vt:lpstr>ACGME 2018 Resident Survey Results</vt:lpstr>
      <vt:lpstr>Conclusion</vt:lpstr>
      <vt:lpstr>PowerPoint Presentation</vt:lpstr>
      <vt:lpstr>Discussion/Questions??</vt:lpstr>
    </vt:vector>
  </TitlesOfParts>
  <Company>Presence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Faculty</dc:title>
  <dc:creator>Friedman, Michael H (M.D.)</dc:creator>
  <cp:lastModifiedBy>Vazquez, Alicia</cp:lastModifiedBy>
  <cp:revision>36</cp:revision>
  <dcterms:created xsi:type="dcterms:W3CDTF">2018-03-14T21:06:50Z</dcterms:created>
  <dcterms:modified xsi:type="dcterms:W3CDTF">2018-05-14T16:11:22Z</dcterms:modified>
</cp:coreProperties>
</file>