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37" roundtripDataSignature="AMtx7mgaHBmRWUzKnuFT6ZlqsRV6LQs4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37" Type="http://customschemas.google.com/relationships/presentationmetadata" Target="metadata"/><Relationship Id="rId14" Type="http://schemas.openxmlformats.org/officeDocument/2006/relationships/slide" Target="slides/slide8.xml"/><Relationship Id="rId36" Type="http://schemas.openxmlformats.org/officeDocument/2006/relationships/slide" Target="slides/slide30.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 name="Google Shape;4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317500" lvl="0" marL="457200" rtl="0" algn="l">
              <a:spcBef>
                <a:spcPts val="0"/>
              </a:spcBef>
              <a:spcAft>
                <a:spcPts val="0"/>
              </a:spcAft>
              <a:buClr>
                <a:schemeClr val="dk1"/>
              </a:buClr>
              <a:buSzPts val="1400"/>
              <a:buChar char="-"/>
            </a:pPr>
            <a:r>
              <a:rPr lang="en-US"/>
              <a:t>as well, if you do want/need to change something in your responsibilities or job description - you have to think about who and how you would engage with to achieve that</a:t>
            </a:r>
            <a:endParaRPr/>
          </a:p>
          <a:p>
            <a:pPr indent="0" lvl="0" marL="0" marR="0" rtl="0" algn="l">
              <a:lnSpc>
                <a:spcPct val="100000"/>
              </a:lnSpc>
              <a:spcBef>
                <a:spcPts val="0"/>
              </a:spcBef>
              <a:spcAft>
                <a:spcPts val="0"/>
              </a:spcAft>
              <a:buClr>
                <a:schemeClr val="dk1"/>
              </a:buClr>
              <a:buSzPts val="1200"/>
              <a:buFont typeface="Calibri"/>
              <a:buNone/>
            </a:pPr>
            <a:r>
              <a:t/>
            </a:r>
            <a:endParaRPr/>
          </a:p>
        </p:txBody>
      </p:sp>
      <p:sp>
        <p:nvSpPr>
          <p:cNvPr id="131" name="Google Shape;131;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MH</a:t>
            </a:r>
            <a:endParaRPr/>
          </a:p>
          <a:p>
            <a:pPr indent="0" lvl="0" marL="0" rtl="0" algn="l">
              <a:spcBef>
                <a:spcPts val="0"/>
              </a:spcBef>
              <a:spcAft>
                <a:spcPts val="0"/>
              </a:spcAft>
              <a:buNone/>
            </a:pPr>
            <a:r>
              <a:t/>
            </a:r>
            <a:endParaRPr/>
          </a:p>
        </p:txBody>
      </p:sp>
      <p:sp>
        <p:nvSpPr>
          <p:cNvPr id="140" name="Google Shape;140;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MH</a:t>
            </a:r>
            <a:endParaRPr/>
          </a:p>
          <a:p>
            <a:pPr indent="0" lvl="0" marL="0" rtl="0" algn="l">
              <a:spcBef>
                <a:spcPts val="0"/>
              </a:spcBef>
              <a:spcAft>
                <a:spcPts val="0"/>
              </a:spcAft>
              <a:buNone/>
            </a:pPr>
            <a:r>
              <a:t/>
            </a:r>
            <a:endParaRPr/>
          </a:p>
        </p:txBody>
      </p:sp>
      <p:sp>
        <p:nvSpPr>
          <p:cNvPr id="149" name="Google Shape;149;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MH</a:t>
            </a:r>
            <a:endParaRPr/>
          </a:p>
          <a:p>
            <a:pPr indent="0" lvl="0" marL="0" rtl="0" algn="l">
              <a:spcBef>
                <a:spcPts val="0"/>
              </a:spcBef>
              <a:spcAft>
                <a:spcPts val="0"/>
              </a:spcAft>
              <a:buNone/>
            </a:pPr>
            <a:r>
              <a:t/>
            </a:r>
            <a:endParaRPr/>
          </a:p>
        </p:txBody>
      </p:sp>
      <p:sp>
        <p:nvSpPr>
          <p:cNvPr id="158" name="Google Shape;158;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MH</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Look for gaps and opportunities at your institution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As family docs, we are very well positioned to fill almost any gap/need at a SOM.</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It just becomes about thinking strategically and creatively to find those opportunities, and </a:t>
            </a:r>
            <a:r>
              <a:rPr lang="en-US"/>
              <a:t>position</a:t>
            </a:r>
            <a:r>
              <a:rPr lang="en-US"/>
              <a:t> yourself and your division as the solution to those gaps!</a:t>
            </a:r>
            <a:endParaRPr/>
          </a:p>
        </p:txBody>
      </p:sp>
      <p:sp>
        <p:nvSpPr>
          <p:cNvPr id="167" name="Google Shape;167;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DS</a:t>
            </a:r>
            <a:endParaRPr/>
          </a:p>
        </p:txBody>
      </p:sp>
      <p:sp>
        <p:nvSpPr>
          <p:cNvPr id="176" name="Google Shape;176;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DS</a:t>
            </a:r>
            <a:endParaRPr/>
          </a:p>
          <a:p>
            <a:pPr indent="0" lvl="0" marL="0" rtl="0" algn="l">
              <a:spcBef>
                <a:spcPts val="0"/>
              </a:spcBef>
              <a:spcAft>
                <a:spcPts val="0"/>
              </a:spcAft>
              <a:buNone/>
            </a:pPr>
            <a:r>
              <a:t/>
            </a:r>
            <a:endParaRPr/>
          </a:p>
        </p:txBody>
      </p:sp>
      <p:sp>
        <p:nvSpPr>
          <p:cNvPr id="185" name="Google Shape;185;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3" name="Google Shape;193;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DS</a:t>
            </a:r>
            <a:endParaRPr/>
          </a:p>
          <a:p>
            <a:pPr indent="0" lvl="0" marL="0" rtl="0" algn="l">
              <a:spcBef>
                <a:spcPts val="0"/>
              </a:spcBef>
              <a:spcAft>
                <a:spcPts val="0"/>
              </a:spcAft>
              <a:buNone/>
            </a:pPr>
            <a:r>
              <a:t/>
            </a:r>
            <a:endParaRPr/>
          </a:p>
        </p:txBody>
      </p:sp>
      <p:sp>
        <p:nvSpPr>
          <p:cNvPr id="194" name="Google Shape;194;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2" name="Google Shape;202;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DS</a:t>
            </a:r>
            <a:endParaRPr/>
          </a:p>
        </p:txBody>
      </p:sp>
      <p:sp>
        <p:nvSpPr>
          <p:cNvPr id="203" name="Google Shape;203;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DS</a:t>
            </a:r>
            <a:endParaRPr/>
          </a:p>
          <a:p>
            <a:pPr indent="0" lvl="0" marL="0" rtl="0" algn="l">
              <a:spcBef>
                <a:spcPts val="0"/>
              </a:spcBef>
              <a:spcAft>
                <a:spcPts val="0"/>
              </a:spcAft>
              <a:buNone/>
            </a:pPr>
            <a:r>
              <a:t/>
            </a:r>
            <a:endParaRPr/>
          </a:p>
        </p:txBody>
      </p:sp>
      <p:sp>
        <p:nvSpPr>
          <p:cNvPr id="212" name="Google Shape;212;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53" name="Google Shape;5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MH</a:t>
            </a:r>
            <a:endParaRPr/>
          </a:p>
          <a:p>
            <a:pPr indent="0" lvl="0" marL="0" rtl="0" algn="l">
              <a:spcBef>
                <a:spcPts val="0"/>
              </a:spcBef>
              <a:spcAft>
                <a:spcPts val="0"/>
              </a:spcAft>
              <a:buNone/>
            </a:pPr>
            <a:r>
              <a:t/>
            </a:r>
            <a:endParaRPr/>
          </a:p>
        </p:txBody>
      </p:sp>
      <p:sp>
        <p:nvSpPr>
          <p:cNvPr id="54" name="Google Shape;5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DS</a:t>
            </a:r>
            <a:endParaRPr/>
          </a:p>
          <a:p>
            <a:pPr indent="0" lvl="0" marL="0" rtl="0" algn="l">
              <a:spcBef>
                <a:spcPts val="0"/>
              </a:spcBef>
              <a:spcAft>
                <a:spcPts val="0"/>
              </a:spcAft>
              <a:buNone/>
            </a:pPr>
            <a:r>
              <a:t/>
            </a:r>
            <a:endParaRPr/>
          </a:p>
        </p:txBody>
      </p:sp>
      <p:sp>
        <p:nvSpPr>
          <p:cNvPr id="221" name="Google Shape;221;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1" name="Google Shape;231;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DS</a:t>
            </a:r>
            <a:endParaRPr/>
          </a:p>
        </p:txBody>
      </p:sp>
      <p:sp>
        <p:nvSpPr>
          <p:cNvPr id="232" name="Google Shape;232;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0" name="Google Shape;240;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DS</a:t>
            </a:r>
            <a:endParaRPr/>
          </a:p>
        </p:txBody>
      </p:sp>
      <p:sp>
        <p:nvSpPr>
          <p:cNvPr id="241" name="Google Shape;241;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9" name="Google Shape;249;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TZ</a:t>
            </a:r>
            <a:endParaRPr/>
          </a:p>
        </p:txBody>
      </p:sp>
      <p:sp>
        <p:nvSpPr>
          <p:cNvPr id="250" name="Google Shape;250;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0" name="Google Shape;260;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TZ</a:t>
            </a:r>
            <a:endParaRPr/>
          </a:p>
        </p:txBody>
      </p:sp>
      <p:sp>
        <p:nvSpPr>
          <p:cNvPr id="261" name="Google Shape;261;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9" name="Google Shape;269;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TZ</a:t>
            </a:r>
            <a:endParaRPr/>
          </a:p>
          <a:p>
            <a:pPr indent="0" lvl="0" marL="0" rtl="0" algn="l">
              <a:spcBef>
                <a:spcPts val="0"/>
              </a:spcBef>
              <a:spcAft>
                <a:spcPts val="0"/>
              </a:spcAft>
              <a:buNone/>
            </a:pPr>
            <a:r>
              <a:t/>
            </a:r>
            <a:endParaRPr/>
          </a:p>
        </p:txBody>
      </p:sp>
      <p:sp>
        <p:nvSpPr>
          <p:cNvPr id="270" name="Google Shape;270;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8" name="Google Shape;278;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RC</a:t>
            </a:r>
            <a:endParaRPr/>
          </a:p>
        </p:txBody>
      </p:sp>
      <p:sp>
        <p:nvSpPr>
          <p:cNvPr id="279" name="Google Shape;279;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7" name="Google Shape;287;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RC</a:t>
            </a:r>
            <a:endParaRPr/>
          </a:p>
          <a:p>
            <a:pPr indent="0" lvl="0" marL="0" rtl="0" algn="l">
              <a:spcBef>
                <a:spcPts val="0"/>
              </a:spcBef>
              <a:spcAft>
                <a:spcPts val="0"/>
              </a:spcAft>
              <a:buNone/>
            </a:pPr>
            <a:r>
              <a:t/>
            </a:r>
            <a:endParaRPr/>
          </a:p>
        </p:txBody>
      </p:sp>
      <p:sp>
        <p:nvSpPr>
          <p:cNvPr id="288" name="Google Shape;288;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6" name="Google Shape;296;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RC</a:t>
            </a:r>
            <a:endParaRPr/>
          </a:p>
          <a:p>
            <a:pPr indent="0" lvl="0" marL="0" rtl="0" algn="l">
              <a:spcBef>
                <a:spcPts val="0"/>
              </a:spcBef>
              <a:spcAft>
                <a:spcPts val="0"/>
              </a:spcAft>
              <a:buNone/>
            </a:pPr>
            <a:r>
              <a:t/>
            </a:r>
            <a:endParaRPr/>
          </a:p>
        </p:txBody>
      </p:sp>
      <p:sp>
        <p:nvSpPr>
          <p:cNvPr id="297" name="Google Shape;297;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2" name="Google Shape;62;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MH</a:t>
            </a:r>
            <a:endParaRPr/>
          </a:p>
          <a:p>
            <a:pPr indent="0" lvl="0" marL="0" rtl="0" algn="l">
              <a:spcBef>
                <a:spcPts val="0"/>
              </a:spcBef>
              <a:spcAft>
                <a:spcPts val="0"/>
              </a:spcAft>
              <a:buNone/>
            </a:pPr>
            <a:r>
              <a:t/>
            </a:r>
            <a:endParaRPr/>
          </a:p>
        </p:txBody>
      </p:sp>
      <p:sp>
        <p:nvSpPr>
          <p:cNvPr id="63" name="Google Shape;63;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1" name="Google Shape;311;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1" name="Google Shape;7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MH</a:t>
            </a:r>
            <a:endParaRPr/>
          </a:p>
          <a:p>
            <a:pPr indent="0" lvl="0" marL="0" rtl="0" algn="l">
              <a:spcBef>
                <a:spcPts val="0"/>
              </a:spcBef>
              <a:spcAft>
                <a:spcPts val="0"/>
              </a:spcAft>
              <a:buNone/>
            </a:pPr>
            <a:r>
              <a:t/>
            </a:r>
            <a:endParaRPr/>
          </a:p>
        </p:txBody>
      </p:sp>
      <p:sp>
        <p:nvSpPr>
          <p:cNvPr id="72" name="Google Shape;72;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MH</a:t>
            </a:r>
            <a:endParaRPr/>
          </a:p>
          <a:p>
            <a:pPr indent="0" lvl="0" marL="0" rtl="0" algn="l">
              <a:spcBef>
                <a:spcPts val="0"/>
              </a:spcBef>
              <a:spcAft>
                <a:spcPts val="0"/>
              </a:spcAft>
              <a:buNone/>
            </a:pPr>
            <a:r>
              <a:t/>
            </a:r>
            <a:endParaRPr/>
          </a:p>
        </p:txBody>
      </p:sp>
      <p:sp>
        <p:nvSpPr>
          <p:cNvPr id="81" name="Google Shape;8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9" name="Google Shape;8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MH</a:t>
            </a:r>
            <a:endParaRPr/>
          </a:p>
        </p:txBody>
      </p:sp>
      <p:sp>
        <p:nvSpPr>
          <p:cNvPr id="98" name="Google Shape;98;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MH</a:t>
            </a:r>
            <a:endParaRPr/>
          </a:p>
          <a:p>
            <a:pPr indent="0" lvl="0" marL="0" marR="0" rtl="0" algn="l">
              <a:lnSpc>
                <a:spcPct val="100000"/>
              </a:lnSpc>
              <a:spcBef>
                <a:spcPts val="0"/>
              </a:spcBef>
              <a:spcAft>
                <a:spcPts val="0"/>
              </a:spcAft>
              <a:buClr>
                <a:schemeClr val="dk1"/>
              </a:buClr>
              <a:buSzPts val="1200"/>
              <a:buFont typeface="Calibri"/>
              <a:buNone/>
            </a:pPr>
            <a:r>
              <a:rPr lang="en-US"/>
              <a:t>How many people have a job description?</a:t>
            </a:r>
            <a:endParaRPr/>
          </a:p>
          <a:p>
            <a:pPr indent="0" lvl="0" marL="0" marR="0" rtl="0" algn="l">
              <a:lnSpc>
                <a:spcPct val="100000"/>
              </a:lnSpc>
              <a:spcBef>
                <a:spcPts val="0"/>
              </a:spcBef>
              <a:spcAft>
                <a:spcPts val="0"/>
              </a:spcAft>
              <a:buClr>
                <a:schemeClr val="dk1"/>
              </a:buClr>
              <a:buSzPts val="1200"/>
              <a:buFont typeface="Calibri"/>
              <a:buNone/>
            </a:pPr>
            <a:r>
              <a:rPr lang="en-US"/>
              <a:t>How many people’s activities match their job description?</a:t>
            </a:r>
            <a:endParaRPr/>
          </a:p>
          <a:p>
            <a:pPr indent="0" lvl="0" marL="0" marR="0" rtl="0" algn="l">
              <a:lnSpc>
                <a:spcPct val="100000"/>
              </a:lnSpc>
              <a:spcBef>
                <a:spcPts val="0"/>
              </a:spcBef>
              <a:spcAft>
                <a:spcPts val="0"/>
              </a:spcAft>
              <a:buClr>
                <a:schemeClr val="dk1"/>
              </a:buClr>
              <a:buSzPts val="1200"/>
              <a:buFont typeface="Calibri"/>
              <a:buNone/>
            </a:pPr>
            <a:r>
              <a:rPr lang="en-US"/>
              <a:t>Hold that thought for now</a:t>
            </a:r>
            <a:endParaRPr/>
          </a:p>
          <a:p>
            <a:pPr indent="0" lvl="0" marL="0" marR="0" rtl="0" algn="l">
              <a:lnSpc>
                <a:spcPct val="100000"/>
              </a:lnSpc>
              <a:spcBef>
                <a:spcPts val="0"/>
              </a:spcBef>
              <a:spcAft>
                <a:spcPts val="0"/>
              </a:spcAft>
              <a:buClr>
                <a:schemeClr val="dk1"/>
              </a:buClr>
              <a:buSzPts val="1200"/>
              <a:buFont typeface="Calibri"/>
              <a:buNone/>
            </a:pPr>
            <a:r>
              <a:t/>
            </a:r>
            <a:endParaRPr/>
          </a:p>
          <a:p>
            <a:pPr indent="-317500" lvl="0" marL="457200" rtl="0" algn="l">
              <a:spcBef>
                <a:spcPts val="0"/>
              </a:spcBef>
              <a:spcAft>
                <a:spcPts val="0"/>
              </a:spcAft>
              <a:buClr>
                <a:schemeClr val="dk1"/>
              </a:buClr>
              <a:buSzPts val="1400"/>
              <a:buChar char="●"/>
            </a:pPr>
            <a:r>
              <a:rPr lang="en-US"/>
              <a:t>How many people have a job description?</a:t>
            </a:r>
            <a:endParaRPr/>
          </a:p>
          <a:p>
            <a:pPr indent="-317500" lvl="0" marL="457200" rtl="0" algn="l">
              <a:spcBef>
                <a:spcPts val="0"/>
              </a:spcBef>
              <a:spcAft>
                <a:spcPts val="0"/>
              </a:spcAft>
              <a:buClr>
                <a:schemeClr val="dk1"/>
              </a:buClr>
              <a:buSzPts val="1400"/>
              <a:buChar char="●"/>
            </a:pPr>
            <a:r>
              <a:rPr lang="en-US"/>
              <a:t>How many people’s activities match their job description?</a:t>
            </a:r>
            <a:endParaRPr/>
          </a:p>
          <a:p>
            <a:pPr indent="0" lvl="0" marL="457200" rtl="0" algn="l">
              <a:spcBef>
                <a:spcPts val="0"/>
              </a:spcBef>
              <a:spcAft>
                <a:spcPts val="0"/>
              </a:spcAft>
              <a:buClr>
                <a:schemeClr val="dk1"/>
              </a:buClr>
              <a:buSzPts val="1100"/>
              <a:buFont typeface="Arial"/>
              <a:buNone/>
            </a:pPr>
            <a:r>
              <a:t/>
            </a:r>
            <a:endParaRPr/>
          </a:p>
          <a:p>
            <a:pPr indent="-317500" lvl="0" marL="457200" rtl="0" algn="l">
              <a:spcBef>
                <a:spcPts val="0"/>
              </a:spcBef>
              <a:spcAft>
                <a:spcPts val="0"/>
              </a:spcAft>
              <a:buClr>
                <a:schemeClr val="dk1"/>
              </a:buClr>
              <a:buSzPts val="1400"/>
              <a:buChar char="●"/>
            </a:pPr>
            <a:r>
              <a:rPr lang="en-US"/>
              <a:t>Are there activities you are doing that should be added to your job description?  </a:t>
            </a:r>
            <a:endParaRPr/>
          </a:p>
          <a:p>
            <a:pPr indent="0" lvl="0" marL="457200" rtl="0" algn="l">
              <a:spcBef>
                <a:spcPts val="0"/>
              </a:spcBef>
              <a:spcAft>
                <a:spcPts val="0"/>
              </a:spcAft>
              <a:buClr>
                <a:schemeClr val="dk1"/>
              </a:buClr>
              <a:buSzPts val="1100"/>
              <a:buFont typeface="Arial"/>
              <a:buNone/>
            </a:pPr>
            <a:r>
              <a:t/>
            </a:r>
            <a:endParaRPr/>
          </a:p>
          <a:p>
            <a:pPr indent="-317500" lvl="0" marL="457200" rtl="0" algn="l">
              <a:spcBef>
                <a:spcPts val="0"/>
              </a:spcBef>
              <a:spcAft>
                <a:spcPts val="0"/>
              </a:spcAft>
              <a:buClr>
                <a:schemeClr val="dk1"/>
              </a:buClr>
              <a:buSzPts val="1400"/>
              <a:buChar char="●"/>
            </a:pPr>
            <a:r>
              <a:rPr lang="en-US"/>
              <a:t>Are there activities in your job description that should be removed?  Who should they be moved to?</a:t>
            </a:r>
            <a:endParaRPr/>
          </a:p>
          <a:p>
            <a:pPr indent="0" lvl="0" marL="457200" rtl="0" algn="l">
              <a:spcBef>
                <a:spcPts val="0"/>
              </a:spcBef>
              <a:spcAft>
                <a:spcPts val="0"/>
              </a:spcAft>
              <a:buClr>
                <a:schemeClr val="dk1"/>
              </a:buClr>
              <a:buSzPts val="1100"/>
              <a:buFont typeface="Arial"/>
              <a:buNone/>
            </a:pPr>
            <a:r>
              <a:t/>
            </a:r>
            <a:endParaRPr/>
          </a:p>
          <a:p>
            <a:pPr indent="-317500" lvl="0" marL="457200" rtl="0" algn="l">
              <a:spcBef>
                <a:spcPts val="0"/>
              </a:spcBef>
              <a:spcAft>
                <a:spcPts val="0"/>
              </a:spcAft>
              <a:buClr>
                <a:schemeClr val="dk1"/>
              </a:buClr>
              <a:buSzPts val="1400"/>
              <a:buChar char="●"/>
            </a:pPr>
            <a:r>
              <a:rPr lang="en-US"/>
              <a:t>If something should be changed in your job description (or if you are creating one from scratch), how will you approach this?  </a:t>
            </a:r>
            <a:endParaRPr/>
          </a:p>
          <a:p>
            <a:pPr indent="-317500" lvl="0" marL="457200" rtl="0" algn="l">
              <a:spcBef>
                <a:spcPts val="0"/>
              </a:spcBef>
              <a:spcAft>
                <a:spcPts val="0"/>
              </a:spcAft>
              <a:buClr>
                <a:schemeClr val="dk1"/>
              </a:buClr>
              <a:buSzPts val="1400"/>
              <a:buChar char="●"/>
            </a:pPr>
            <a:r>
              <a:rPr lang="en-US"/>
              <a:t>Who will you talk to?  What do you need to do?</a:t>
            </a:r>
            <a:endParaRPr/>
          </a:p>
          <a:p>
            <a:pPr indent="0" lvl="0" marL="0" rtl="0" algn="l">
              <a:spcBef>
                <a:spcPts val="0"/>
              </a:spcBef>
              <a:spcAft>
                <a:spcPts val="0"/>
              </a:spcAft>
              <a:buNone/>
            </a:pPr>
            <a:r>
              <a:t/>
            </a:r>
            <a:endParaRPr/>
          </a:p>
        </p:txBody>
      </p:sp>
      <p:sp>
        <p:nvSpPr>
          <p:cNvPr id="108" name="Google Shape;108;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1069cbcdd4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1069cbcdd4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317500" lvl="0" marL="457200" rtl="0" algn="l">
              <a:spcBef>
                <a:spcPts val="0"/>
              </a:spcBef>
              <a:spcAft>
                <a:spcPts val="0"/>
              </a:spcAft>
              <a:buClr>
                <a:schemeClr val="dk1"/>
              </a:buClr>
              <a:buSzPts val="1400"/>
              <a:buChar char="●"/>
            </a:pPr>
            <a:r>
              <a:rPr lang="en-US"/>
              <a:t>When you think about all the things MSE </a:t>
            </a:r>
            <a:r>
              <a:rPr lang="en-US"/>
              <a:t>faculty</a:t>
            </a:r>
            <a:r>
              <a:rPr lang="en-US"/>
              <a:t> do - they are very </a:t>
            </a:r>
            <a:r>
              <a:rPr lang="en-US"/>
              <a:t>varied</a:t>
            </a:r>
            <a:endParaRPr/>
          </a:p>
          <a:p>
            <a:pPr indent="-317500" lvl="0" marL="457200" rtl="0" algn="l">
              <a:spcBef>
                <a:spcPts val="0"/>
              </a:spcBef>
              <a:spcAft>
                <a:spcPts val="0"/>
              </a:spcAft>
              <a:buClr>
                <a:schemeClr val="dk1"/>
              </a:buClr>
              <a:buSzPts val="1400"/>
              <a:buChar char="●"/>
            </a:pPr>
            <a:r>
              <a:rPr lang="en-US"/>
              <a:t>developing a curriculum, building an </a:t>
            </a:r>
            <a:r>
              <a:rPr lang="en-US"/>
              <a:t>assessment</a:t>
            </a:r>
            <a:r>
              <a:rPr lang="en-US"/>
              <a:t>, teaching, advising, </a:t>
            </a:r>
            <a:r>
              <a:rPr lang="en-US"/>
              <a:t>politicking</a:t>
            </a:r>
            <a:r>
              <a:rPr lang="en-US"/>
              <a:t> → those all require different skills and intentional development of your abilities</a:t>
            </a:r>
            <a:endParaRPr/>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t/>
            </a:r>
            <a:endParaRPr/>
          </a:p>
        </p:txBody>
      </p:sp>
      <p:sp>
        <p:nvSpPr>
          <p:cNvPr id="117" name="Google Shape;117;g11069cbcdd4_0_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33"/>
          <p:cNvSpPr txBox="1"/>
          <p:nvPr>
            <p:ph type="ctrTitle"/>
          </p:nvPr>
        </p:nvSpPr>
        <p:spPr>
          <a:xfrm>
            <a:off x="1143000" y="841375"/>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33"/>
          <p:cNvSpPr txBox="1"/>
          <p:nvPr>
            <p:ph idx="1" type="subTitle"/>
          </p:nvPr>
        </p:nvSpPr>
        <p:spPr>
          <a:xfrm>
            <a:off x="1143000" y="2701925"/>
            <a:ext cx="6858000" cy="124142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SzPts val="2160"/>
              <a:buNone/>
              <a:defRPr sz="2400"/>
            </a:lvl1pPr>
            <a:lvl2pPr lvl="1" algn="ctr">
              <a:lnSpc>
                <a:spcPct val="90000"/>
              </a:lnSpc>
              <a:spcBef>
                <a:spcPts val="500"/>
              </a:spcBef>
              <a:spcAft>
                <a:spcPts val="0"/>
              </a:spcAft>
              <a:buSzPts val="1800"/>
              <a:buNone/>
              <a:defRPr sz="2000"/>
            </a:lvl2pPr>
            <a:lvl3pPr lvl="2" algn="ctr">
              <a:lnSpc>
                <a:spcPct val="90000"/>
              </a:lnSpc>
              <a:spcBef>
                <a:spcPts val="500"/>
              </a:spcBef>
              <a:spcAft>
                <a:spcPts val="0"/>
              </a:spcAft>
              <a:buSzPts val="1620"/>
              <a:buNone/>
              <a:defRPr sz="1800"/>
            </a:lvl3pPr>
            <a:lvl4pPr lvl="3" algn="ctr">
              <a:lnSpc>
                <a:spcPct val="90000"/>
              </a:lnSpc>
              <a:spcBef>
                <a:spcPts val="500"/>
              </a:spcBef>
              <a:spcAft>
                <a:spcPts val="0"/>
              </a:spcAft>
              <a:buSzPts val="1440"/>
              <a:buNone/>
              <a:defRPr sz="1600"/>
            </a:lvl4pPr>
            <a:lvl5pPr lvl="4" algn="ctr">
              <a:lnSpc>
                <a:spcPct val="90000"/>
              </a:lnSpc>
              <a:spcBef>
                <a:spcPts val="500"/>
              </a:spcBef>
              <a:spcAft>
                <a:spcPts val="0"/>
              </a:spcAft>
              <a:buSzPts val="144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2" name="Shape 42"/>
        <p:cNvGrpSpPr/>
        <p:nvPr/>
      </p:nvGrpSpPr>
      <p:grpSpPr>
        <a:xfrm>
          <a:off x="0" y="0"/>
          <a:ext cx="0" cy="0"/>
          <a:chOff x="0" y="0"/>
          <a:chExt cx="0" cy="0"/>
        </a:xfrm>
      </p:grpSpPr>
      <p:sp>
        <p:nvSpPr>
          <p:cNvPr id="43" name="Google Shape;43;p42"/>
          <p:cNvSpPr txBox="1"/>
          <p:nvPr>
            <p:ph type="title"/>
          </p:nvPr>
        </p:nvSpPr>
        <p:spPr>
          <a:xfrm>
            <a:off x="316415" y="683516"/>
            <a:ext cx="7886700" cy="9937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C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5"/>
          <p:cNvSpPr txBox="1"/>
          <p:nvPr>
            <p:ph type="title"/>
          </p:nvPr>
        </p:nvSpPr>
        <p:spPr>
          <a:xfrm>
            <a:off x="316415" y="683516"/>
            <a:ext cx="7886700" cy="9937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C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5"/>
          <p:cNvSpPr txBox="1"/>
          <p:nvPr>
            <p:ph idx="1" type="body"/>
          </p:nvPr>
        </p:nvSpPr>
        <p:spPr>
          <a:xfrm>
            <a:off x="316415" y="1778891"/>
            <a:ext cx="7886700" cy="3262312"/>
          </a:xfrm>
          <a:prstGeom prst="rect">
            <a:avLst/>
          </a:prstGeom>
          <a:noFill/>
          <a:ln>
            <a:noFill/>
          </a:ln>
        </p:spPr>
        <p:txBody>
          <a:bodyPr anchorCtr="0" anchor="t" bIns="45700" lIns="91425" spcFirstLastPara="1" rIns="91425" wrap="square" tIns="45700">
            <a:normAutofit/>
          </a:bodyPr>
          <a:lstStyle>
            <a:lvl1pPr indent="-331470" lvl="0" marL="457200" algn="l">
              <a:lnSpc>
                <a:spcPct val="90000"/>
              </a:lnSpc>
              <a:spcBef>
                <a:spcPts val="1000"/>
              </a:spcBef>
              <a:spcAft>
                <a:spcPts val="0"/>
              </a:spcAft>
              <a:buSzPts val="1620"/>
              <a:buChar char="•"/>
              <a:defRPr/>
            </a:lvl1pPr>
            <a:lvl2pPr indent="-331469" lvl="1" marL="914400" algn="l">
              <a:lnSpc>
                <a:spcPct val="90000"/>
              </a:lnSpc>
              <a:spcBef>
                <a:spcPts val="500"/>
              </a:spcBef>
              <a:spcAft>
                <a:spcPts val="0"/>
              </a:spcAft>
              <a:buSzPts val="1620"/>
              <a:buChar char="•"/>
              <a:defRPr/>
            </a:lvl2pPr>
            <a:lvl3pPr indent="-331469" lvl="2" marL="1371600" algn="l">
              <a:lnSpc>
                <a:spcPct val="90000"/>
              </a:lnSpc>
              <a:spcBef>
                <a:spcPts val="500"/>
              </a:spcBef>
              <a:spcAft>
                <a:spcPts val="0"/>
              </a:spcAft>
              <a:buSzPts val="1620"/>
              <a:buChar char="•"/>
              <a:defRPr/>
            </a:lvl3pPr>
            <a:lvl4pPr indent="-331469" lvl="3" marL="1828800" algn="l">
              <a:lnSpc>
                <a:spcPct val="90000"/>
              </a:lnSpc>
              <a:spcBef>
                <a:spcPts val="500"/>
              </a:spcBef>
              <a:spcAft>
                <a:spcPts val="0"/>
              </a:spcAft>
              <a:buSzPts val="1620"/>
              <a:buChar char="•"/>
              <a:defRPr/>
            </a:lvl4pPr>
            <a:lvl5pPr indent="-331470" lvl="4" marL="2286000" algn="l">
              <a:lnSpc>
                <a:spcPct val="90000"/>
              </a:lnSpc>
              <a:spcBef>
                <a:spcPts val="500"/>
              </a:spcBef>
              <a:spcAft>
                <a:spcPts val="0"/>
              </a:spcAft>
              <a:buSzPts val="162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id="25" name="Google Shape;25;p36"/>
          <p:cNvSpPr txBox="1"/>
          <p:nvPr>
            <p:ph type="ctrTitle"/>
          </p:nvPr>
        </p:nvSpPr>
        <p:spPr>
          <a:xfrm>
            <a:off x="1143000" y="841375"/>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C00000"/>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36"/>
          <p:cNvSpPr txBox="1"/>
          <p:nvPr>
            <p:ph idx="1" type="subTitle"/>
          </p:nvPr>
        </p:nvSpPr>
        <p:spPr>
          <a:xfrm>
            <a:off x="1143000" y="2701925"/>
            <a:ext cx="6858000" cy="124142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SzPts val="2160"/>
              <a:buNone/>
              <a:defRPr sz="2400"/>
            </a:lvl1pPr>
            <a:lvl2pPr lvl="1" algn="ctr">
              <a:lnSpc>
                <a:spcPct val="90000"/>
              </a:lnSpc>
              <a:spcBef>
                <a:spcPts val="500"/>
              </a:spcBef>
              <a:spcAft>
                <a:spcPts val="0"/>
              </a:spcAft>
              <a:buSzPts val="1800"/>
              <a:buNone/>
              <a:defRPr sz="2000"/>
            </a:lvl2pPr>
            <a:lvl3pPr lvl="2" algn="ctr">
              <a:lnSpc>
                <a:spcPct val="90000"/>
              </a:lnSpc>
              <a:spcBef>
                <a:spcPts val="500"/>
              </a:spcBef>
              <a:spcAft>
                <a:spcPts val="0"/>
              </a:spcAft>
              <a:buSzPts val="1620"/>
              <a:buNone/>
              <a:defRPr sz="1800"/>
            </a:lvl3pPr>
            <a:lvl4pPr lvl="3" algn="ctr">
              <a:lnSpc>
                <a:spcPct val="90000"/>
              </a:lnSpc>
              <a:spcBef>
                <a:spcPts val="500"/>
              </a:spcBef>
              <a:spcAft>
                <a:spcPts val="0"/>
              </a:spcAft>
              <a:buSzPts val="1440"/>
              <a:buNone/>
              <a:defRPr sz="1600"/>
            </a:lvl4pPr>
            <a:lvl5pPr lvl="4" algn="ctr">
              <a:lnSpc>
                <a:spcPct val="90000"/>
              </a:lnSpc>
              <a:spcBef>
                <a:spcPts val="500"/>
              </a:spcBef>
              <a:spcAft>
                <a:spcPts val="0"/>
              </a:spcAft>
              <a:buSzPts val="144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27" name="Shape 2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8" name="Shape 2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9" name="Shape 29"/>
        <p:cNvGrpSpPr/>
        <p:nvPr/>
      </p:nvGrpSpPr>
      <p:grpSpPr>
        <a:xfrm>
          <a:off x="0" y="0"/>
          <a:ext cx="0" cy="0"/>
          <a:chOff x="0" y="0"/>
          <a:chExt cx="0" cy="0"/>
        </a:xfrm>
      </p:grpSpPr>
      <p:sp>
        <p:nvSpPr>
          <p:cNvPr id="30" name="Google Shape;30;p39"/>
          <p:cNvSpPr txBox="1"/>
          <p:nvPr>
            <p:ph type="title"/>
          </p:nvPr>
        </p:nvSpPr>
        <p:spPr>
          <a:xfrm>
            <a:off x="623888" y="1282700"/>
            <a:ext cx="7886700" cy="21399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C00000"/>
              </a:buClr>
              <a:buSzPts val="6000"/>
              <a:buFont typeface="Trebuchet M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39"/>
          <p:cNvSpPr txBox="1"/>
          <p:nvPr>
            <p:ph idx="1" type="body"/>
          </p:nvPr>
        </p:nvSpPr>
        <p:spPr>
          <a:xfrm>
            <a:off x="623888" y="3441700"/>
            <a:ext cx="7886700" cy="11255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2160"/>
              <a:buNone/>
              <a:defRPr sz="2400">
                <a:solidFill>
                  <a:srgbClr val="949495"/>
                </a:solidFill>
              </a:defRPr>
            </a:lvl1pPr>
            <a:lvl2pPr indent="-228600" lvl="1" marL="914400" algn="l">
              <a:lnSpc>
                <a:spcPct val="90000"/>
              </a:lnSpc>
              <a:spcBef>
                <a:spcPts val="500"/>
              </a:spcBef>
              <a:spcAft>
                <a:spcPts val="0"/>
              </a:spcAft>
              <a:buSzPts val="1800"/>
              <a:buNone/>
              <a:defRPr sz="2000">
                <a:solidFill>
                  <a:srgbClr val="949495"/>
                </a:solidFill>
              </a:defRPr>
            </a:lvl2pPr>
            <a:lvl3pPr indent="-228600" lvl="2" marL="1371600" algn="l">
              <a:lnSpc>
                <a:spcPct val="90000"/>
              </a:lnSpc>
              <a:spcBef>
                <a:spcPts val="500"/>
              </a:spcBef>
              <a:spcAft>
                <a:spcPts val="0"/>
              </a:spcAft>
              <a:buSzPts val="1620"/>
              <a:buNone/>
              <a:defRPr sz="1800">
                <a:solidFill>
                  <a:srgbClr val="949495"/>
                </a:solidFill>
              </a:defRPr>
            </a:lvl3pPr>
            <a:lvl4pPr indent="-228600" lvl="3" marL="1828800" algn="l">
              <a:lnSpc>
                <a:spcPct val="90000"/>
              </a:lnSpc>
              <a:spcBef>
                <a:spcPts val="500"/>
              </a:spcBef>
              <a:spcAft>
                <a:spcPts val="0"/>
              </a:spcAft>
              <a:buSzPts val="1440"/>
              <a:buNone/>
              <a:defRPr sz="1600">
                <a:solidFill>
                  <a:srgbClr val="949495"/>
                </a:solidFill>
              </a:defRPr>
            </a:lvl4pPr>
            <a:lvl5pPr indent="-228600" lvl="4" marL="2286000" algn="l">
              <a:lnSpc>
                <a:spcPct val="90000"/>
              </a:lnSpc>
              <a:spcBef>
                <a:spcPts val="500"/>
              </a:spcBef>
              <a:spcAft>
                <a:spcPts val="0"/>
              </a:spcAft>
              <a:buSzPts val="1440"/>
              <a:buNone/>
              <a:defRPr sz="1600">
                <a:solidFill>
                  <a:srgbClr val="949495"/>
                </a:solidFill>
              </a:defRPr>
            </a:lvl5pPr>
            <a:lvl6pPr indent="-228600" lvl="5" marL="2743200" algn="l">
              <a:lnSpc>
                <a:spcPct val="90000"/>
              </a:lnSpc>
              <a:spcBef>
                <a:spcPts val="500"/>
              </a:spcBef>
              <a:spcAft>
                <a:spcPts val="0"/>
              </a:spcAft>
              <a:buClr>
                <a:srgbClr val="949495"/>
              </a:buClr>
              <a:buSzPts val="1600"/>
              <a:buNone/>
              <a:defRPr sz="1600">
                <a:solidFill>
                  <a:srgbClr val="949495"/>
                </a:solidFill>
              </a:defRPr>
            </a:lvl6pPr>
            <a:lvl7pPr indent="-228600" lvl="6" marL="3200400" algn="l">
              <a:lnSpc>
                <a:spcPct val="90000"/>
              </a:lnSpc>
              <a:spcBef>
                <a:spcPts val="500"/>
              </a:spcBef>
              <a:spcAft>
                <a:spcPts val="0"/>
              </a:spcAft>
              <a:buClr>
                <a:srgbClr val="949495"/>
              </a:buClr>
              <a:buSzPts val="1600"/>
              <a:buNone/>
              <a:defRPr sz="1600">
                <a:solidFill>
                  <a:srgbClr val="949495"/>
                </a:solidFill>
              </a:defRPr>
            </a:lvl7pPr>
            <a:lvl8pPr indent="-228600" lvl="7" marL="3657600" algn="l">
              <a:lnSpc>
                <a:spcPct val="90000"/>
              </a:lnSpc>
              <a:spcBef>
                <a:spcPts val="500"/>
              </a:spcBef>
              <a:spcAft>
                <a:spcPts val="0"/>
              </a:spcAft>
              <a:buClr>
                <a:srgbClr val="949495"/>
              </a:buClr>
              <a:buSzPts val="1600"/>
              <a:buNone/>
              <a:defRPr sz="1600">
                <a:solidFill>
                  <a:srgbClr val="949495"/>
                </a:solidFill>
              </a:defRPr>
            </a:lvl8pPr>
            <a:lvl9pPr indent="-228600" lvl="8" marL="4114800" algn="l">
              <a:lnSpc>
                <a:spcPct val="90000"/>
              </a:lnSpc>
              <a:spcBef>
                <a:spcPts val="500"/>
              </a:spcBef>
              <a:spcAft>
                <a:spcPts val="0"/>
              </a:spcAft>
              <a:buClr>
                <a:srgbClr val="949495"/>
              </a:buClr>
              <a:buSzPts val="1600"/>
              <a:buNone/>
              <a:defRPr sz="1600">
                <a:solidFill>
                  <a:srgbClr val="949495"/>
                </a:solidFi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40"/>
          <p:cNvSpPr txBox="1"/>
          <p:nvPr>
            <p:ph type="title"/>
          </p:nvPr>
        </p:nvSpPr>
        <p:spPr>
          <a:xfrm>
            <a:off x="316415" y="683516"/>
            <a:ext cx="7886700" cy="9937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C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40"/>
          <p:cNvSpPr txBox="1"/>
          <p:nvPr>
            <p:ph idx="1" type="body"/>
          </p:nvPr>
        </p:nvSpPr>
        <p:spPr>
          <a:xfrm>
            <a:off x="316416" y="1526130"/>
            <a:ext cx="3867150" cy="3262312"/>
          </a:xfrm>
          <a:prstGeom prst="rect">
            <a:avLst/>
          </a:prstGeom>
          <a:noFill/>
          <a:ln>
            <a:noFill/>
          </a:ln>
        </p:spPr>
        <p:txBody>
          <a:bodyPr anchorCtr="0" anchor="t" bIns="45700" lIns="91425" spcFirstLastPara="1" rIns="91425" wrap="square" tIns="45700">
            <a:normAutofit/>
          </a:bodyPr>
          <a:lstStyle>
            <a:lvl1pPr indent="-331470" lvl="0" marL="457200" algn="l">
              <a:lnSpc>
                <a:spcPct val="90000"/>
              </a:lnSpc>
              <a:spcBef>
                <a:spcPts val="1000"/>
              </a:spcBef>
              <a:spcAft>
                <a:spcPts val="0"/>
              </a:spcAft>
              <a:buSzPts val="1620"/>
              <a:buChar char="•"/>
              <a:defRPr/>
            </a:lvl1pPr>
            <a:lvl2pPr indent="-331469" lvl="1" marL="914400" algn="l">
              <a:lnSpc>
                <a:spcPct val="90000"/>
              </a:lnSpc>
              <a:spcBef>
                <a:spcPts val="500"/>
              </a:spcBef>
              <a:spcAft>
                <a:spcPts val="0"/>
              </a:spcAft>
              <a:buSzPts val="1620"/>
              <a:buChar char="•"/>
              <a:defRPr/>
            </a:lvl2pPr>
            <a:lvl3pPr indent="-331469" lvl="2" marL="1371600" algn="l">
              <a:lnSpc>
                <a:spcPct val="90000"/>
              </a:lnSpc>
              <a:spcBef>
                <a:spcPts val="500"/>
              </a:spcBef>
              <a:spcAft>
                <a:spcPts val="0"/>
              </a:spcAft>
              <a:buSzPts val="1620"/>
              <a:buChar char="•"/>
              <a:defRPr/>
            </a:lvl3pPr>
            <a:lvl4pPr indent="-331469" lvl="3" marL="1828800" algn="l">
              <a:lnSpc>
                <a:spcPct val="90000"/>
              </a:lnSpc>
              <a:spcBef>
                <a:spcPts val="500"/>
              </a:spcBef>
              <a:spcAft>
                <a:spcPts val="0"/>
              </a:spcAft>
              <a:buSzPts val="1620"/>
              <a:buChar char="•"/>
              <a:defRPr/>
            </a:lvl4pPr>
            <a:lvl5pPr indent="-331470" lvl="4" marL="2286000" algn="l">
              <a:lnSpc>
                <a:spcPct val="90000"/>
              </a:lnSpc>
              <a:spcBef>
                <a:spcPts val="500"/>
              </a:spcBef>
              <a:spcAft>
                <a:spcPts val="0"/>
              </a:spcAft>
              <a:buSzPts val="162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40"/>
          <p:cNvSpPr txBox="1"/>
          <p:nvPr>
            <p:ph idx="2" type="body"/>
          </p:nvPr>
        </p:nvSpPr>
        <p:spPr>
          <a:xfrm>
            <a:off x="4335966" y="1526130"/>
            <a:ext cx="3867150" cy="3262312"/>
          </a:xfrm>
          <a:prstGeom prst="rect">
            <a:avLst/>
          </a:prstGeom>
          <a:noFill/>
          <a:ln>
            <a:noFill/>
          </a:ln>
        </p:spPr>
        <p:txBody>
          <a:bodyPr anchorCtr="0" anchor="t" bIns="45700" lIns="91425" spcFirstLastPara="1" rIns="91425" wrap="square" tIns="45700">
            <a:normAutofit/>
          </a:bodyPr>
          <a:lstStyle>
            <a:lvl1pPr indent="-331470" lvl="0" marL="457200" algn="l">
              <a:lnSpc>
                <a:spcPct val="90000"/>
              </a:lnSpc>
              <a:spcBef>
                <a:spcPts val="1000"/>
              </a:spcBef>
              <a:spcAft>
                <a:spcPts val="0"/>
              </a:spcAft>
              <a:buSzPts val="1620"/>
              <a:buChar char="•"/>
              <a:defRPr/>
            </a:lvl1pPr>
            <a:lvl2pPr indent="-331469" lvl="1" marL="914400" algn="l">
              <a:lnSpc>
                <a:spcPct val="90000"/>
              </a:lnSpc>
              <a:spcBef>
                <a:spcPts val="500"/>
              </a:spcBef>
              <a:spcAft>
                <a:spcPts val="0"/>
              </a:spcAft>
              <a:buSzPts val="1620"/>
              <a:buChar char="•"/>
              <a:defRPr/>
            </a:lvl2pPr>
            <a:lvl3pPr indent="-331469" lvl="2" marL="1371600" algn="l">
              <a:lnSpc>
                <a:spcPct val="90000"/>
              </a:lnSpc>
              <a:spcBef>
                <a:spcPts val="500"/>
              </a:spcBef>
              <a:spcAft>
                <a:spcPts val="0"/>
              </a:spcAft>
              <a:buSzPts val="1620"/>
              <a:buChar char="•"/>
              <a:defRPr/>
            </a:lvl3pPr>
            <a:lvl4pPr indent="-331469" lvl="3" marL="1828800" algn="l">
              <a:lnSpc>
                <a:spcPct val="90000"/>
              </a:lnSpc>
              <a:spcBef>
                <a:spcPts val="500"/>
              </a:spcBef>
              <a:spcAft>
                <a:spcPts val="0"/>
              </a:spcAft>
              <a:buSzPts val="1620"/>
              <a:buChar char="•"/>
              <a:defRPr/>
            </a:lvl4pPr>
            <a:lvl5pPr indent="-331470" lvl="4" marL="2286000" algn="l">
              <a:lnSpc>
                <a:spcPct val="90000"/>
              </a:lnSpc>
              <a:spcBef>
                <a:spcPts val="500"/>
              </a:spcBef>
              <a:spcAft>
                <a:spcPts val="0"/>
              </a:spcAft>
              <a:buSzPts val="162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36" name="Shape 36"/>
        <p:cNvGrpSpPr/>
        <p:nvPr/>
      </p:nvGrpSpPr>
      <p:grpSpPr>
        <a:xfrm>
          <a:off x="0" y="0"/>
          <a:ext cx="0" cy="0"/>
          <a:chOff x="0" y="0"/>
          <a:chExt cx="0" cy="0"/>
        </a:xfrm>
      </p:grpSpPr>
      <p:sp>
        <p:nvSpPr>
          <p:cNvPr id="37" name="Google Shape;37;p41"/>
          <p:cNvSpPr txBox="1"/>
          <p:nvPr>
            <p:ph type="title"/>
          </p:nvPr>
        </p:nvSpPr>
        <p:spPr>
          <a:xfrm>
            <a:off x="630238" y="776288"/>
            <a:ext cx="7886700" cy="9937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C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41"/>
          <p:cNvSpPr txBox="1"/>
          <p:nvPr>
            <p:ph idx="1" type="body"/>
          </p:nvPr>
        </p:nvSpPr>
        <p:spPr>
          <a:xfrm>
            <a:off x="630238" y="1762125"/>
            <a:ext cx="3868737" cy="61912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160"/>
              <a:buNone/>
              <a:defRPr b="1" sz="2400"/>
            </a:lvl1pPr>
            <a:lvl2pPr indent="-228600" lvl="1" marL="914400" algn="l">
              <a:lnSpc>
                <a:spcPct val="90000"/>
              </a:lnSpc>
              <a:spcBef>
                <a:spcPts val="500"/>
              </a:spcBef>
              <a:spcAft>
                <a:spcPts val="0"/>
              </a:spcAft>
              <a:buSzPts val="1800"/>
              <a:buNone/>
              <a:defRPr b="1" sz="2000"/>
            </a:lvl2pPr>
            <a:lvl3pPr indent="-228600" lvl="2" marL="1371600" algn="l">
              <a:lnSpc>
                <a:spcPct val="90000"/>
              </a:lnSpc>
              <a:spcBef>
                <a:spcPts val="500"/>
              </a:spcBef>
              <a:spcAft>
                <a:spcPts val="0"/>
              </a:spcAft>
              <a:buSzPts val="1620"/>
              <a:buNone/>
              <a:defRPr b="1" sz="1800"/>
            </a:lvl3pPr>
            <a:lvl4pPr indent="-228600" lvl="3" marL="1828800" algn="l">
              <a:lnSpc>
                <a:spcPct val="90000"/>
              </a:lnSpc>
              <a:spcBef>
                <a:spcPts val="500"/>
              </a:spcBef>
              <a:spcAft>
                <a:spcPts val="0"/>
              </a:spcAft>
              <a:buSzPts val="1440"/>
              <a:buNone/>
              <a:defRPr b="1" sz="1600"/>
            </a:lvl4pPr>
            <a:lvl5pPr indent="-228600" lvl="4" marL="2286000" algn="l">
              <a:lnSpc>
                <a:spcPct val="90000"/>
              </a:lnSpc>
              <a:spcBef>
                <a:spcPts val="500"/>
              </a:spcBef>
              <a:spcAft>
                <a:spcPts val="0"/>
              </a:spcAft>
              <a:buSzPts val="144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41"/>
          <p:cNvSpPr txBox="1"/>
          <p:nvPr>
            <p:ph idx="2" type="body"/>
          </p:nvPr>
        </p:nvSpPr>
        <p:spPr>
          <a:xfrm>
            <a:off x="630238" y="2381250"/>
            <a:ext cx="3868737" cy="2762250"/>
          </a:xfrm>
          <a:prstGeom prst="rect">
            <a:avLst/>
          </a:prstGeom>
          <a:noFill/>
          <a:ln>
            <a:noFill/>
          </a:ln>
        </p:spPr>
        <p:txBody>
          <a:bodyPr anchorCtr="0" anchor="t" bIns="45700" lIns="91425" spcFirstLastPara="1" rIns="91425" wrap="square" tIns="45700">
            <a:normAutofit/>
          </a:bodyPr>
          <a:lstStyle>
            <a:lvl1pPr indent="-331470" lvl="0" marL="457200" algn="l">
              <a:lnSpc>
                <a:spcPct val="90000"/>
              </a:lnSpc>
              <a:spcBef>
                <a:spcPts val="1000"/>
              </a:spcBef>
              <a:spcAft>
                <a:spcPts val="0"/>
              </a:spcAft>
              <a:buSzPts val="1620"/>
              <a:buChar char="•"/>
              <a:defRPr sz="1800"/>
            </a:lvl1pPr>
            <a:lvl2pPr indent="-308610" lvl="1" marL="914400" algn="l">
              <a:lnSpc>
                <a:spcPct val="90000"/>
              </a:lnSpc>
              <a:spcBef>
                <a:spcPts val="500"/>
              </a:spcBef>
              <a:spcAft>
                <a:spcPts val="0"/>
              </a:spcAft>
              <a:buSzPts val="1260"/>
              <a:buChar char="•"/>
              <a:defRPr sz="1400"/>
            </a:lvl2pPr>
            <a:lvl3pPr indent="-297180" lvl="2" marL="1371600" algn="l">
              <a:lnSpc>
                <a:spcPct val="90000"/>
              </a:lnSpc>
              <a:spcBef>
                <a:spcPts val="500"/>
              </a:spcBef>
              <a:spcAft>
                <a:spcPts val="0"/>
              </a:spcAft>
              <a:buSzPts val="1080"/>
              <a:buChar char="•"/>
              <a:defRPr sz="1200"/>
            </a:lvl3pPr>
            <a:lvl4pPr indent="-297180" lvl="3" marL="1828800" algn="l">
              <a:lnSpc>
                <a:spcPct val="90000"/>
              </a:lnSpc>
              <a:spcBef>
                <a:spcPts val="500"/>
              </a:spcBef>
              <a:spcAft>
                <a:spcPts val="0"/>
              </a:spcAft>
              <a:buSzPts val="1080"/>
              <a:buChar char="•"/>
              <a:defRPr sz="1200"/>
            </a:lvl4pPr>
            <a:lvl5pPr indent="-297179" lvl="4" marL="2286000" algn="l">
              <a:lnSpc>
                <a:spcPct val="90000"/>
              </a:lnSpc>
              <a:spcBef>
                <a:spcPts val="500"/>
              </a:spcBef>
              <a:spcAft>
                <a:spcPts val="0"/>
              </a:spcAft>
              <a:buSzPts val="1080"/>
              <a:buChar char="•"/>
              <a:defRPr sz="1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41"/>
          <p:cNvSpPr txBox="1"/>
          <p:nvPr>
            <p:ph idx="3" type="body"/>
          </p:nvPr>
        </p:nvSpPr>
        <p:spPr>
          <a:xfrm>
            <a:off x="4629150" y="1762125"/>
            <a:ext cx="3887788" cy="61912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160"/>
              <a:buNone/>
              <a:defRPr b="1" sz="2400"/>
            </a:lvl1pPr>
            <a:lvl2pPr indent="-228600" lvl="1" marL="914400" algn="l">
              <a:lnSpc>
                <a:spcPct val="90000"/>
              </a:lnSpc>
              <a:spcBef>
                <a:spcPts val="500"/>
              </a:spcBef>
              <a:spcAft>
                <a:spcPts val="0"/>
              </a:spcAft>
              <a:buSzPts val="1800"/>
              <a:buNone/>
              <a:defRPr b="1" sz="2000"/>
            </a:lvl2pPr>
            <a:lvl3pPr indent="-228600" lvl="2" marL="1371600" algn="l">
              <a:lnSpc>
                <a:spcPct val="90000"/>
              </a:lnSpc>
              <a:spcBef>
                <a:spcPts val="500"/>
              </a:spcBef>
              <a:spcAft>
                <a:spcPts val="0"/>
              </a:spcAft>
              <a:buSzPts val="1620"/>
              <a:buNone/>
              <a:defRPr b="1" sz="1800"/>
            </a:lvl3pPr>
            <a:lvl4pPr indent="-228600" lvl="3" marL="1828800" algn="l">
              <a:lnSpc>
                <a:spcPct val="90000"/>
              </a:lnSpc>
              <a:spcBef>
                <a:spcPts val="500"/>
              </a:spcBef>
              <a:spcAft>
                <a:spcPts val="0"/>
              </a:spcAft>
              <a:buSzPts val="1440"/>
              <a:buNone/>
              <a:defRPr b="1" sz="1600"/>
            </a:lvl4pPr>
            <a:lvl5pPr indent="-228600" lvl="4" marL="2286000" algn="l">
              <a:lnSpc>
                <a:spcPct val="90000"/>
              </a:lnSpc>
              <a:spcBef>
                <a:spcPts val="500"/>
              </a:spcBef>
              <a:spcAft>
                <a:spcPts val="0"/>
              </a:spcAft>
              <a:buSzPts val="144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41"/>
          <p:cNvSpPr txBox="1"/>
          <p:nvPr>
            <p:ph idx="4" type="body"/>
          </p:nvPr>
        </p:nvSpPr>
        <p:spPr>
          <a:xfrm>
            <a:off x="4633525" y="2381250"/>
            <a:ext cx="3868737" cy="2762250"/>
          </a:xfrm>
          <a:prstGeom prst="rect">
            <a:avLst/>
          </a:prstGeom>
          <a:noFill/>
          <a:ln>
            <a:noFill/>
          </a:ln>
        </p:spPr>
        <p:txBody>
          <a:bodyPr anchorCtr="0" anchor="t" bIns="45700" lIns="91425" spcFirstLastPara="1" rIns="91425" wrap="square" tIns="45700">
            <a:normAutofit/>
          </a:bodyPr>
          <a:lstStyle>
            <a:lvl1pPr indent="-331470" lvl="0" marL="457200" algn="l">
              <a:lnSpc>
                <a:spcPct val="90000"/>
              </a:lnSpc>
              <a:spcBef>
                <a:spcPts val="1000"/>
              </a:spcBef>
              <a:spcAft>
                <a:spcPts val="0"/>
              </a:spcAft>
              <a:buSzPts val="1620"/>
              <a:buChar char="•"/>
              <a:defRPr sz="1800"/>
            </a:lvl1pPr>
            <a:lvl2pPr indent="-308610" lvl="1" marL="914400" algn="l">
              <a:lnSpc>
                <a:spcPct val="90000"/>
              </a:lnSpc>
              <a:spcBef>
                <a:spcPts val="500"/>
              </a:spcBef>
              <a:spcAft>
                <a:spcPts val="0"/>
              </a:spcAft>
              <a:buSzPts val="1260"/>
              <a:buChar char="•"/>
              <a:defRPr sz="1400"/>
            </a:lvl2pPr>
            <a:lvl3pPr indent="-297180" lvl="2" marL="1371600" algn="l">
              <a:lnSpc>
                <a:spcPct val="90000"/>
              </a:lnSpc>
              <a:spcBef>
                <a:spcPts val="500"/>
              </a:spcBef>
              <a:spcAft>
                <a:spcPts val="0"/>
              </a:spcAft>
              <a:buSzPts val="1080"/>
              <a:buChar char="•"/>
              <a:defRPr sz="1200"/>
            </a:lvl3pPr>
            <a:lvl4pPr indent="-297180" lvl="3" marL="1828800" algn="l">
              <a:lnSpc>
                <a:spcPct val="90000"/>
              </a:lnSpc>
              <a:spcBef>
                <a:spcPts val="500"/>
              </a:spcBef>
              <a:spcAft>
                <a:spcPts val="0"/>
              </a:spcAft>
              <a:buSzPts val="1080"/>
              <a:buChar char="•"/>
              <a:defRPr sz="1200"/>
            </a:lvl4pPr>
            <a:lvl5pPr indent="-297179" lvl="4" marL="2286000" algn="l">
              <a:lnSpc>
                <a:spcPct val="90000"/>
              </a:lnSpc>
              <a:spcBef>
                <a:spcPts val="500"/>
              </a:spcBef>
              <a:spcAft>
                <a:spcPts val="0"/>
              </a:spcAft>
              <a:buSzPts val="1080"/>
              <a:buChar char="•"/>
              <a:defRPr sz="12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0" Type="http://schemas.openxmlformats.org/officeDocument/2006/relationships/theme" Target="../theme/theme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32"/>
          <p:cNvPicPr preferRelativeResize="0"/>
          <p:nvPr/>
        </p:nvPicPr>
        <p:blipFill rotWithShape="1">
          <a:blip r:embed="rId1">
            <a:alphaModFix/>
          </a:blip>
          <a:srcRect b="0" l="0" r="0" t="0"/>
          <a:stretch/>
        </p:blipFill>
        <p:spPr>
          <a:xfrm>
            <a:off x="1354" y="0"/>
            <a:ext cx="9141291" cy="5143500"/>
          </a:xfrm>
          <a:prstGeom prst="rect">
            <a:avLst/>
          </a:prstGeom>
          <a:noFill/>
          <a:ln>
            <a:noFill/>
          </a:ln>
        </p:spPr>
      </p:pic>
      <p:sp>
        <p:nvSpPr>
          <p:cNvPr id="11" name="Google Shape;11;p32"/>
          <p:cNvSpPr txBox="1"/>
          <p:nvPr>
            <p:ph type="title"/>
          </p:nvPr>
        </p:nvSpPr>
        <p:spPr>
          <a:xfrm>
            <a:off x="316415" y="683516"/>
            <a:ext cx="7886700" cy="99377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600"/>
              <a:buFont typeface="Trebuchet MS"/>
              <a:buNone/>
              <a:defRPr b="1" i="0" sz="3600" u="none" cap="none" strike="noStrik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32"/>
          <p:cNvSpPr txBox="1"/>
          <p:nvPr>
            <p:ph idx="1" type="body"/>
          </p:nvPr>
        </p:nvSpPr>
        <p:spPr>
          <a:xfrm>
            <a:off x="316415" y="1778891"/>
            <a:ext cx="7886700" cy="3262312"/>
          </a:xfrm>
          <a:prstGeom prst="rect">
            <a:avLst/>
          </a:prstGeom>
          <a:noFill/>
          <a:ln>
            <a:noFill/>
          </a:ln>
        </p:spPr>
        <p:txBody>
          <a:bodyPr anchorCtr="0" anchor="t" bIns="45700" lIns="91425" spcFirstLastPara="1" rIns="91425" wrap="square" tIns="45700">
            <a:normAutofit/>
          </a:bodyPr>
          <a:lstStyle>
            <a:lvl1pPr indent="-388620" lvl="0" marL="457200" marR="0" rtl="0" algn="l">
              <a:lnSpc>
                <a:spcPct val="90000"/>
              </a:lnSpc>
              <a:spcBef>
                <a:spcPts val="1000"/>
              </a:spcBef>
              <a:spcAft>
                <a:spcPts val="0"/>
              </a:spcAft>
              <a:buClr>
                <a:schemeClr val="accent2"/>
              </a:buClr>
              <a:buSzPts val="2520"/>
              <a:buFont typeface="Arial"/>
              <a:buChar char="•"/>
              <a:defRPr b="0" i="0" sz="2800" u="none" cap="none" strike="noStrike">
                <a:solidFill>
                  <a:schemeClr val="lt1"/>
                </a:solidFill>
                <a:latin typeface="Calibri"/>
                <a:ea typeface="Calibri"/>
                <a:cs typeface="Calibri"/>
                <a:sym typeface="Calibri"/>
              </a:defRPr>
            </a:lvl1pPr>
            <a:lvl2pPr indent="-365760" lvl="1" marL="914400" marR="0" rtl="0" algn="l">
              <a:lnSpc>
                <a:spcPct val="90000"/>
              </a:lnSpc>
              <a:spcBef>
                <a:spcPts val="500"/>
              </a:spcBef>
              <a:spcAft>
                <a:spcPts val="0"/>
              </a:spcAft>
              <a:buClr>
                <a:schemeClr val="accent2"/>
              </a:buClr>
              <a:buSzPts val="2160"/>
              <a:buFont typeface="Arial"/>
              <a:buChar char="•"/>
              <a:defRPr b="0" i="0" sz="2400" u="none" cap="none" strike="noStrike">
                <a:solidFill>
                  <a:schemeClr val="lt1"/>
                </a:solidFill>
                <a:latin typeface="Calibri"/>
                <a:ea typeface="Calibri"/>
                <a:cs typeface="Calibri"/>
                <a:sym typeface="Calibri"/>
              </a:defRPr>
            </a:lvl2pPr>
            <a:lvl3pPr indent="-342900" lvl="2" marL="1371600" marR="0" rtl="0" algn="l">
              <a:lnSpc>
                <a:spcPct val="90000"/>
              </a:lnSpc>
              <a:spcBef>
                <a:spcPts val="500"/>
              </a:spcBef>
              <a:spcAft>
                <a:spcPts val="0"/>
              </a:spcAft>
              <a:buClr>
                <a:schemeClr val="accent2"/>
              </a:buClr>
              <a:buSzPts val="1800"/>
              <a:buFont typeface="Arial"/>
              <a:buChar char="•"/>
              <a:defRPr b="0" i="0" sz="2000" u="none" cap="none" strike="noStrike">
                <a:solidFill>
                  <a:schemeClr val="lt1"/>
                </a:solidFill>
                <a:latin typeface="Calibri"/>
                <a:ea typeface="Calibri"/>
                <a:cs typeface="Calibri"/>
                <a:sym typeface="Calibri"/>
              </a:defRPr>
            </a:lvl3pPr>
            <a:lvl4pPr indent="-331469" lvl="3" marL="1828800" marR="0" rtl="0" algn="l">
              <a:lnSpc>
                <a:spcPct val="90000"/>
              </a:lnSpc>
              <a:spcBef>
                <a:spcPts val="500"/>
              </a:spcBef>
              <a:spcAft>
                <a:spcPts val="0"/>
              </a:spcAft>
              <a:buClr>
                <a:schemeClr val="accent2"/>
              </a:buClr>
              <a:buSzPts val="1620"/>
              <a:buFont typeface="Arial"/>
              <a:buChar char="•"/>
              <a:defRPr b="0" i="0" sz="1800" u="none" cap="none" strike="noStrike">
                <a:solidFill>
                  <a:schemeClr val="lt1"/>
                </a:solidFill>
                <a:latin typeface="Calibri"/>
                <a:ea typeface="Calibri"/>
                <a:cs typeface="Calibri"/>
                <a:sym typeface="Calibri"/>
              </a:defRPr>
            </a:lvl4pPr>
            <a:lvl5pPr indent="-331470" lvl="4" marL="2286000" marR="0" rtl="0" algn="l">
              <a:lnSpc>
                <a:spcPct val="90000"/>
              </a:lnSpc>
              <a:spcBef>
                <a:spcPts val="500"/>
              </a:spcBef>
              <a:spcAft>
                <a:spcPts val="0"/>
              </a:spcAft>
              <a:buClr>
                <a:schemeClr val="accent2"/>
              </a:buClr>
              <a:buSzPts val="162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 name="Shape 17"/>
        <p:cNvGrpSpPr/>
        <p:nvPr/>
      </p:nvGrpSpPr>
      <p:grpSpPr>
        <a:xfrm>
          <a:off x="0" y="0"/>
          <a:ext cx="0" cy="0"/>
          <a:chOff x="0" y="0"/>
          <a:chExt cx="0" cy="0"/>
        </a:xfrm>
      </p:grpSpPr>
      <p:pic>
        <p:nvPicPr>
          <p:cNvPr id="18" name="Google Shape;18;p34"/>
          <p:cNvPicPr preferRelativeResize="0"/>
          <p:nvPr/>
        </p:nvPicPr>
        <p:blipFill rotWithShape="1">
          <a:blip r:embed="rId1">
            <a:alphaModFix/>
          </a:blip>
          <a:srcRect b="0" l="0" r="0" t="0"/>
          <a:stretch/>
        </p:blipFill>
        <p:spPr>
          <a:xfrm>
            <a:off x="1354" y="0"/>
            <a:ext cx="9141291" cy="5143500"/>
          </a:xfrm>
          <a:prstGeom prst="rect">
            <a:avLst/>
          </a:prstGeom>
          <a:noFill/>
          <a:ln>
            <a:noFill/>
          </a:ln>
        </p:spPr>
      </p:pic>
      <p:sp>
        <p:nvSpPr>
          <p:cNvPr id="19" name="Google Shape;19;p34"/>
          <p:cNvSpPr txBox="1"/>
          <p:nvPr>
            <p:ph type="title"/>
          </p:nvPr>
        </p:nvSpPr>
        <p:spPr>
          <a:xfrm>
            <a:off x="316415" y="683516"/>
            <a:ext cx="7886700" cy="993775"/>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C00000"/>
              </a:buClr>
              <a:buSzPts val="3600"/>
              <a:buFont typeface="Trebuchet MS"/>
              <a:buNone/>
              <a:defRPr b="1" i="0" sz="3600" u="none" cap="none" strike="noStrike">
                <a:solidFill>
                  <a:srgbClr val="C00000"/>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Google Shape;20;p34"/>
          <p:cNvSpPr txBox="1"/>
          <p:nvPr>
            <p:ph idx="1" type="body"/>
          </p:nvPr>
        </p:nvSpPr>
        <p:spPr>
          <a:xfrm>
            <a:off x="316415" y="1778891"/>
            <a:ext cx="7886700" cy="3262312"/>
          </a:xfrm>
          <a:prstGeom prst="rect">
            <a:avLst/>
          </a:prstGeom>
          <a:noFill/>
          <a:ln>
            <a:noFill/>
          </a:ln>
        </p:spPr>
        <p:txBody>
          <a:bodyPr anchorCtr="0" anchor="t" bIns="45700" lIns="91425" spcFirstLastPara="1" rIns="91425" wrap="square" tIns="45700">
            <a:normAutofit/>
          </a:bodyPr>
          <a:lstStyle>
            <a:lvl1pPr indent="-388620" lvl="0" marL="457200" marR="0" rtl="0" algn="l">
              <a:lnSpc>
                <a:spcPct val="90000"/>
              </a:lnSpc>
              <a:spcBef>
                <a:spcPts val="1000"/>
              </a:spcBef>
              <a:spcAft>
                <a:spcPts val="0"/>
              </a:spcAft>
              <a:buClr>
                <a:schemeClr val="accent2"/>
              </a:buClr>
              <a:buSzPts val="2520"/>
              <a:buFont typeface="Arial"/>
              <a:buChar char="•"/>
              <a:defRPr b="0" i="0" sz="2800" u="none" cap="none" strike="noStrike">
                <a:solidFill>
                  <a:schemeClr val="dk1"/>
                </a:solidFill>
                <a:latin typeface="Calibri"/>
                <a:ea typeface="Calibri"/>
                <a:cs typeface="Calibri"/>
                <a:sym typeface="Calibri"/>
              </a:defRPr>
            </a:lvl1pPr>
            <a:lvl2pPr indent="-365760" lvl="1" marL="914400" marR="0" rtl="0" algn="l">
              <a:lnSpc>
                <a:spcPct val="90000"/>
              </a:lnSpc>
              <a:spcBef>
                <a:spcPts val="500"/>
              </a:spcBef>
              <a:spcAft>
                <a:spcPts val="0"/>
              </a:spcAft>
              <a:buClr>
                <a:schemeClr val="accent2"/>
              </a:buClr>
              <a:buSzPts val="2160"/>
              <a:buFont typeface="Arial"/>
              <a:buChar char="•"/>
              <a:defRPr b="0" i="0" sz="2400" u="none" cap="none" strike="noStrike">
                <a:solidFill>
                  <a:schemeClr val="dk1"/>
                </a:solidFill>
                <a:latin typeface="Calibri"/>
                <a:ea typeface="Calibri"/>
                <a:cs typeface="Calibri"/>
                <a:sym typeface="Calibri"/>
              </a:defRPr>
            </a:lvl2pPr>
            <a:lvl3pPr indent="-342900" lvl="2" marL="1371600" marR="0" rtl="0" algn="l">
              <a:lnSpc>
                <a:spcPct val="90000"/>
              </a:lnSpc>
              <a:spcBef>
                <a:spcPts val="500"/>
              </a:spcBef>
              <a:spcAft>
                <a:spcPts val="0"/>
              </a:spcAft>
              <a:buClr>
                <a:schemeClr val="accent2"/>
              </a:buClr>
              <a:buSzPts val="1800"/>
              <a:buFont typeface="Arial"/>
              <a:buChar char="•"/>
              <a:defRPr b="0" i="0" sz="2000" u="none" cap="none" strike="noStrike">
                <a:solidFill>
                  <a:schemeClr val="dk1"/>
                </a:solidFill>
                <a:latin typeface="Calibri"/>
                <a:ea typeface="Calibri"/>
                <a:cs typeface="Calibri"/>
                <a:sym typeface="Calibri"/>
              </a:defRPr>
            </a:lvl3pPr>
            <a:lvl4pPr indent="-331469" lvl="3" marL="1828800" marR="0" rtl="0" algn="l">
              <a:lnSpc>
                <a:spcPct val="90000"/>
              </a:lnSpc>
              <a:spcBef>
                <a:spcPts val="500"/>
              </a:spcBef>
              <a:spcAft>
                <a:spcPts val="0"/>
              </a:spcAft>
              <a:buClr>
                <a:schemeClr val="accent2"/>
              </a:buClr>
              <a:buSzPts val="1620"/>
              <a:buFont typeface="Arial"/>
              <a:buChar char="•"/>
              <a:defRPr b="0" i="0" sz="1800" u="none" cap="none" strike="noStrike">
                <a:solidFill>
                  <a:schemeClr val="dk1"/>
                </a:solidFill>
                <a:latin typeface="Calibri"/>
                <a:ea typeface="Calibri"/>
                <a:cs typeface="Calibri"/>
                <a:sym typeface="Calibri"/>
              </a:defRPr>
            </a:lvl4pPr>
            <a:lvl5pPr indent="-331470" lvl="4" marL="2286000" marR="0" rtl="0" algn="l">
              <a:lnSpc>
                <a:spcPct val="90000"/>
              </a:lnSpc>
              <a:spcBef>
                <a:spcPts val="500"/>
              </a:spcBef>
              <a:spcAft>
                <a:spcPts val="0"/>
              </a:spcAft>
              <a:buClr>
                <a:schemeClr val="accent2"/>
              </a:buClr>
              <a:buSzPts val="162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aquifer.org/" TargetMode="External"/><Relationship Id="rId4" Type="http://schemas.openxmlformats.org/officeDocument/2006/relationships/hyperlink" Target="https://www.mededportal.org/" TargetMode="External"/><Relationship Id="rId5" Type="http://schemas.openxmlformats.org/officeDocument/2006/relationships/hyperlink" Target="https://www.stfm.org/teachingresources/curriculum/nationalclerkshipcurriculum/overview/" TargetMode="External"/><Relationship Id="rId6" Type="http://schemas.openxmlformats.org/officeDocument/2006/relationships/hyperlink" Target="https://www.fammedrcr.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lcme.org/publications/" TargetMode="External"/><Relationship Id="rId4" Type="http://schemas.openxmlformats.org/officeDocument/2006/relationships/hyperlink" Target="https://lcme.org/wp-content/uploads/filebase/data_collection_instrument_/2022-23_DCI_Full__2021-04-13.docx" TargetMode="External"/><Relationship Id="rId5" Type="http://schemas.openxmlformats.org/officeDocument/2006/relationships/hyperlink" Target="https://www.aamc.org/what-we-do/mission-areas/medical-education/cbme/core-epas/publications" TargetMode="External"/><Relationship Id="rId6" Type="http://schemas.openxmlformats.org/officeDocument/2006/relationships/hyperlink" Target="https://www.aamc.org/media/20211/download" TargetMode="External"/><Relationship Id="rId7" Type="http://schemas.openxmlformats.org/officeDocument/2006/relationships/hyperlink" Target="https://www.aamc.org/media/51116/downloa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www.stfm.org/facultydevelopment/fellowships/medicalstudenteducatorsdevelopmentinstitute/facult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
        <p:nvSpPr>
          <p:cNvPr id="48" name="Google Shape;48;p1"/>
          <p:cNvSpPr txBox="1"/>
          <p:nvPr>
            <p:ph type="ctrTitle"/>
          </p:nvPr>
        </p:nvSpPr>
        <p:spPr>
          <a:xfrm>
            <a:off x="1143000" y="841375"/>
            <a:ext cx="6858000" cy="1790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6000"/>
              <a:buFont typeface="Trebuchet MS"/>
              <a:buNone/>
            </a:pPr>
            <a:r>
              <a:rPr lang="en-US"/>
              <a:t>Junior Faculty Skills Toolbox</a:t>
            </a:r>
            <a:endParaRPr/>
          </a:p>
        </p:txBody>
      </p:sp>
      <p:sp>
        <p:nvSpPr>
          <p:cNvPr id="49" name="Google Shape;49;p1"/>
          <p:cNvSpPr txBox="1"/>
          <p:nvPr>
            <p:ph idx="1" type="subTitle"/>
          </p:nvPr>
        </p:nvSpPr>
        <p:spPr>
          <a:xfrm>
            <a:off x="1143000" y="2701926"/>
            <a:ext cx="6858000" cy="488314"/>
          </a:xfrm>
          <a:prstGeom prst="rect">
            <a:avLst/>
          </a:prstGeom>
          <a:noFill/>
          <a:ln>
            <a:noFill/>
          </a:ln>
        </p:spPr>
        <p:txBody>
          <a:bodyPr anchorCtr="0" anchor="t" bIns="45700" lIns="91425" spcFirstLastPara="1" rIns="91425" wrap="square" tIns="45700">
            <a:normAutofit fontScale="92500"/>
          </a:bodyPr>
          <a:lstStyle/>
          <a:p>
            <a:pPr indent="0" lvl="0" marL="0" rtl="0" algn="ctr">
              <a:lnSpc>
                <a:spcPct val="90000"/>
              </a:lnSpc>
              <a:spcBef>
                <a:spcPts val="0"/>
              </a:spcBef>
              <a:spcAft>
                <a:spcPts val="0"/>
              </a:spcAft>
              <a:buSzPct val="90000"/>
              <a:buNone/>
            </a:pPr>
            <a:r>
              <a:rPr i="1" lang="en-US"/>
              <a:t>What you need to thrive as a medical student educator</a:t>
            </a:r>
            <a:endParaRPr/>
          </a:p>
          <a:p>
            <a:pPr indent="0" lvl="0" marL="0" rtl="0" algn="ctr">
              <a:lnSpc>
                <a:spcPct val="90000"/>
              </a:lnSpc>
              <a:spcBef>
                <a:spcPts val="1000"/>
              </a:spcBef>
              <a:spcAft>
                <a:spcPts val="0"/>
              </a:spcAft>
              <a:buSzPct val="90000"/>
              <a:buNone/>
            </a:pPr>
            <a:r>
              <a:t/>
            </a:r>
            <a:endParaRPr/>
          </a:p>
        </p:txBody>
      </p:sp>
      <p:sp>
        <p:nvSpPr>
          <p:cNvPr id="50" name="Google Shape;50;p1"/>
          <p:cNvSpPr txBox="1"/>
          <p:nvPr/>
        </p:nvSpPr>
        <p:spPr>
          <a:xfrm>
            <a:off x="1469813" y="3088250"/>
            <a:ext cx="6366934"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800" u="none" cap="none" strike="noStrike">
                <a:solidFill>
                  <a:schemeClr val="lt1"/>
                </a:solidFill>
                <a:latin typeface="Calibri"/>
                <a:ea typeface="Calibri"/>
                <a:cs typeface="Calibri"/>
                <a:sym typeface="Calibri"/>
              </a:rPr>
              <a:t>Rebecca Cantone, MD; Miriam Hoffman, MD; Dan Sepdham, MD; Emily Walters; Todd Zakrajsek, PhD</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1"/>
          <p:cNvSpPr txBox="1"/>
          <p:nvPr>
            <p:ph type="title"/>
          </p:nvPr>
        </p:nvSpPr>
        <p:spPr>
          <a:xfrm>
            <a:off x="316415" y="226316"/>
            <a:ext cx="7886700" cy="993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000"/>
              <a:buFont typeface="Calibri"/>
              <a:buNone/>
            </a:pPr>
            <a:r>
              <a:rPr b="1" i="0" lang="en-US" u="none" cap="none" strike="noStrike">
                <a:solidFill>
                  <a:srgbClr val="C00000"/>
                </a:solidFill>
                <a:latin typeface="Calibri"/>
                <a:ea typeface="Calibri"/>
                <a:cs typeface="Calibri"/>
                <a:sym typeface="Calibri"/>
              </a:rPr>
              <a:t>You will answer to many people</a:t>
            </a:r>
            <a:endParaRPr/>
          </a:p>
        </p:txBody>
      </p:sp>
      <p:sp>
        <p:nvSpPr>
          <p:cNvPr id="134" name="Google Shape;134;p11"/>
          <p:cNvSpPr txBox="1"/>
          <p:nvPr>
            <p:ph idx="1" type="body"/>
          </p:nvPr>
        </p:nvSpPr>
        <p:spPr>
          <a:xfrm>
            <a:off x="506068" y="1392811"/>
            <a:ext cx="7886700" cy="326231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440"/>
              <a:buChar char="•"/>
            </a:pPr>
            <a:r>
              <a:rPr b="0" i="0" lang="en-US" sz="1600" u="none" cap="none" strike="noStrike">
                <a:solidFill>
                  <a:schemeClr val="dk1"/>
                </a:solidFill>
                <a:latin typeface="Calibri"/>
                <a:ea typeface="Calibri"/>
                <a:cs typeface="Calibri"/>
                <a:sym typeface="Calibri"/>
              </a:rPr>
              <a:t>Medical student education director (if that is not you)</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Chair/Vice-chair</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Various Deans at the medical school</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Committees (such as your medical school curriculum committee)</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LCME</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Funding sources</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Clinical leadership</a:t>
            </a:r>
            <a:endParaRPr/>
          </a:p>
        </p:txBody>
      </p:sp>
      <p:sp>
        <p:nvSpPr>
          <p:cNvPr id="135" name="Google Shape;135;p11"/>
          <p:cNvSpPr txBox="1"/>
          <p:nvPr/>
        </p:nvSpPr>
        <p:spPr>
          <a:xfrm>
            <a:off x="173890" y="429192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
        <p:nvSpPr>
          <p:cNvPr id="136" name="Google Shape;136;p11"/>
          <p:cNvSpPr txBox="1"/>
          <p:nvPr/>
        </p:nvSpPr>
        <p:spPr>
          <a:xfrm>
            <a:off x="8548715" y="4291925"/>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2"/>
          <p:cNvSpPr txBox="1"/>
          <p:nvPr>
            <p:ph type="ctrTitle"/>
          </p:nvPr>
        </p:nvSpPr>
        <p:spPr>
          <a:xfrm>
            <a:off x="512700" y="841375"/>
            <a:ext cx="7980000" cy="1790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C00000"/>
              </a:buClr>
              <a:buSzPts val="3600"/>
              <a:buFont typeface="Calibri"/>
              <a:buNone/>
            </a:pPr>
            <a:r>
              <a:rPr b="1" i="0" lang="en-US" sz="3600" u="none" cap="none" strike="noStrike">
                <a:solidFill>
                  <a:srgbClr val="C00000"/>
                </a:solidFill>
                <a:latin typeface="Calibri"/>
                <a:ea typeface="Calibri"/>
                <a:cs typeface="Calibri"/>
                <a:sym typeface="Calibri"/>
              </a:rPr>
              <a:t>Medical Student Education Division </a:t>
            </a:r>
            <a:endParaRPr b="1" i="0" sz="3600" u="none" cap="none" strike="noStrike">
              <a:solidFill>
                <a:srgbClr val="C00000"/>
              </a:solidFill>
              <a:latin typeface="Calibri"/>
              <a:ea typeface="Calibri"/>
              <a:cs typeface="Calibri"/>
              <a:sym typeface="Calibri"/>
            </a:endParaRPr>
          </a:p>
          <a:p>
            <a:pPr indent="0" lvl="0" marL="0" rtl="0" algn="ctr">
              <a:lnSpc>
                <a:spcPct val="90000"/>
              </a:lnSpc>
              <a:spcBef>
                <a:spcPts val="0"/>
              </a:spcBef>
              <a:spcAft>
                <a:spcPts val="0"/>
              </a:spcAft>
              <a:buClr>
                <a:srgbClr val="C00000"/>
              </a:buClr>
              <a:buSzPts val="3600"/>
              <a:buFont typeface="Calibri"/>
              <a:buNone/>
            </a:pPr>
            <a:r>
              <a:rPr b="1" i="0" lang="en-US" sz="3600" u="none" cap="none" strike="noStrike">
                <a:solidFill>
                  <a:srgbClr val="C00000"/>
                </a:solidFill>
                <a:latin typeface="Calibri"/>
                <a:ea typeface="Calibri"/>
                <a:cs typeface="Calibri"/>
                <a:sym typeface="Calibri"/>
              </a:rPr>
              <a:t>Develo</a:t>
            </a:r>
            <a:r>
              <a:rPr lang="en-US" sz="3600">
                <a:latin typeface="Calibri"/>
                <a:ea typeface="Calibri"/>
                <a:cs typeface="Calibri"/>
                <a:sym typeface="Calibri"/>
              </a:rPr>
              <a:t>pment and </a:t>
            </a:r>
            <a:r>
              <a:rPr b="1" i="0" lang="en-US" sz="3600" u="none" cap="none" strike="noStrike">
                <a:solidFill>
                  <a:srgbClr val="C00000"/>
                </a:solidFill>
                <a:latin typeface="Calibri"/>
                <a:ea typeface="Calibri"/>
                <a:cs typeface="Calibri"/>
                <a:sym typeface="Calibri"/>
              </a:rPr>
              <a:t>Organization</a:t>
            </a:r>
            <a:endParaRPr/>
          </a:p>
        </p:txBody>
      </p:sp>
      <p:sp>
        <p:nvSpPr>
          <p:cNvPr id="143" name="Google Shape;143;p12"/>
          <p:cNvSpPr txBox="1"/>
          <p:nvPr>
            <p:ph idx="1" type="subTitle"/>
          </p:nvPr>
        </p:nvSpPr>
        <p:spPr>
          <a:xfrm>
            <a:off x="1143000" y="2701925"/>
            <a:ext cx="6858000" cy="124142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215"/>
              <a:buNone/>
            </a:pPr>
            <a:r>
              <a:t/>
            </a:r>
            <a:endParaRPr b="0" i="0" sz="1350" u="none" cap="none" strike="noStrike">
              <a:solidFill>
                <a:schemeClr val="dk1"/>
              </a:solidFill>
              <a:latin typeface="Calibri"/>
              <a:ea typeface="Calibri"/>
              <a:cs typeface="Calibri"/>
              <a:sym typeface="Calibri"/>
            </a:endParaRPr>
          </a:p>
        </p:txBody>
      </p:sp>
      <p:sp>
        <p:nvSpPr>
          <p:cNvPr id="144" name="Google Shape;144;p12"/>
          <p:cNvSpPr txBox="1"/>
          <p:nvPr/>
        </p:nvSpPr>
        <p:spPr>
          <a:xfrm>
            <a:off x="148728" y="4319019"/>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
        <p:nvSpPr>
          <p:cNvPr id="145" name="Google Shape;145;p12"/>
          <p:cNvSpPr txBox="1"/>
          <p:nvPr/>
        </p:nvSpPr>
        <p:spPr>
          <a:xfrm>
            <a:off x="8573877" y="4323425"/>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3"/>
          <p:cNvSpPr txBox="1"/>
          <p:nvPr>
            <p:ph type="title"/>
          </p:nvPr>
        </p:nvSpPr>
        <p:spPr>
          <a:xfrm>
            <a:off x="316415" y="302516"/>
            <a:ext cx="7886700" cy="993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3200"/>
              <a:buFont typeface="Calibri"/>
              <a:buNone/>
            </a:pPr>
            <a:r>
              <a:rPr b="1" i="0" lang="en-US" sz="3200" u="none" cap="none" strike="noStrike">
                <a:solidFill>
                  <a:srgbClr val="C00000"/>
                </a:solidFill>
                <a:latin typeface="Calibri"/>
                <a:ea typeface="Calibri"/>
                <a:cs typeface="Calibri"/>
                <a:sym typeface="Calibri"/>
              </a:rPr>
              <a:t>Structure of medical student divisions</a:t>
            </a:r>
            <a:endParaRPr/>
          </a:p>
        </p:txBody>
      </p:sp>
      <p:sp>
        <p:nvSpPr>
          <p:cNvPr id="152" name="Google Shape;152;p13"/>
          <p:cNvSpPr txBox="1"/>
          <p:nvPr>
            <p:ph idx="1" type="body"/>
          </p:nvPr>
        </p:nvSpPr>
        <p:spPr>
          <a:xfrm>
            <a:off x="570123" y="1399585"/>
            <a:ext cx="7886700" cy="3262312"/>
          </a:xfrm>
          <a:prstGeom prst="rect">
            <a:avLst/>
          </a:prstGeom>
          <a:noFill/>
          <a:ln>
            <a:noFill/>
          </a:ln>
        </p:spPr>
        <p:txBody>
          <a:bodyPr anchorCtr="0" anchor="t" bIns="45700" lIns="91425" spcFirstLastPara="1" rIns="91425" wrap="square" tIns="45700">
            <a:normAutofit fontScale="85000" lnSpcReduction="20000"/>
          </a:bodyPr>
          <a:lstStyle/>
          <a:p>
            <a:pPr indent="-332980" lvl="0" marL="457200" rtl="0" algn="l">
              <a:lnSpc>
                <a:spcPct val="90000"/>
              </a:lnSpc>
              <a:spcBef>
                <a:spcPts val="0"/>
              </a:spcBef>
              <a:spcAft>
                <a:spcPts val="0"/>
              </a:spcAft>
              <a:buClr>
                <a:schemeClr val="dk1"/>
              </a:buClr>
              <a:buSzPct val="100000"/>
              <a:buFont typeface="Calibri"/>
              <a:buChar char="•"/>
            </a:pPr>
            <a:r>
              <a:rPr b="0" i="0" lang="en-US" sz="1933" u="none" cap="none" strike="noStrike">
                <a:solidFill>
                  <a:schemeClr val="dk1"/>
                </a:solidFill>
                <a:latin typeface="Calibri"/>
                <a:ea typeface="Calibri"/>
                <a:cs typeface="Calibri"/>
                <a:sym typeface="Calibri"/>
              </a:rPr>
              <a:t>Varying structures</a:t>
            </a:r>
            <a:endParaRPr sz="3133"/>
          </a:p>
          <a:p>
            <a:pPr indent="-332980" lvl="0" marL="457200" marR="0" rtl="0" algn="l">
              <a:lnSpc>
                <a:spcPct val="90000"/>
              </a:lnSpc>
              <a:spcBef>
                <a:spcPts val="1000"/>
              </a:spcBef>
              <a:spcAft>
                <a:spcPts val="0"/>
              </a:spcAft>
              <a:buClr>
                <a:schemeClr val="dk1"/>
              </a:buClr>
              <a:buSzPct val="100000"/>
              <a:buFont typeface="Calibri"/>
              <a:buChar char="•"/>
            </a:pPr>
            <a:r>
              <a:rPr b="0" i="0" lang="en-US" sz="1933" u="none" cap="none" strike="noStrike">
                <a:solidFill>
                  <a:schemeClr val="dk1"/>
                </a:solidFill>
                <a:latin typeface="Calibri"/>
                <a:ea typeface="Calibri"/>
                <a:cs typeface="Calibri"/>
                <a:sym typeface="Calibri"/>
              </a:rPr>
              <a:t>FM Departments: Full time faculty</a:t>
            </a:r>
            <a:endParaRPr sz="3133"/>
          </a:p>
          <a:p>
            <a:pPr indent="-332980" lvl="1" marL="914400" marR="0" rtl="0" algn="l">
              <a:lnSpc>
                <a:spcPct val="90000"/>
              </a:lnSpc>
              <a:spcBef>
                <a:spcPts val="1000"/>
              </a:spcBef>
              <a:spcAft>
                <a:spcPts val="0"/>
              </a:spcAft>
              <a:buClr>
                <a:schemeClr val="dk1"/>
              </a:buClr>
              <a:buSzPct val="100000"/>
              <a:buFont typeface="Calibri"/>
              <a:buChar char="•"/>
            </a:pPr>
            <a:r>
              <a:rPr b="0" i="0" lang="en-US" sz="1933" u="none" cap="none" strike="noStrike">
                <a:solidFill>
                  <a:schemeClr val="dk1"/>
                </a:solidFill>
                <a:latin typeface="Calibri"/>
                <a:ea typeface="Calibri"/>
                <a:cs typeface="Calibri"/>
                <a:sym typeface="Calibri"/>
              </a:rPr>
              <a:t>Avg 33 (2-100+)</a:t>
            </a:r>
            <a:endParaRPr sz="3133"/>
          </a:p>
          <a:p>
            <a:pPr indent="-332980" lvl="0" marL="457200" marR="0" rtl="0" algn="l">
              <a:lnSpc>
                <a:spcPct val="90000"/>
              </a:lnSpc>
              <a:spcBef>
                <a:spcPts val="1000"/>
              </a:spcBef>
              <a:spcAft>
                <a:spcPts val="0"/>
              </a:spcAft>
              <a:buClr>
                <a:schemeClr val="dk1"/>
              </a:buClr>
              <a:buSzPct val="100000"/>
              <a:buFont typeface="Calibri"/>
              <a:buChar char="•"/>
            </a:pPr>
            <a:r>
              <a:rPr b="0" i="0" lang="en-US" sz="1933" u="none" cap="none" strike="noStrike">
                <a:solidFill>
                  <a:schemeClr val="dk1"/>
                </a:solidFill>
                <a:latin typeface="Calibri"/>
                <a:ea typeface="Calibri"/>
                <a:cs typeface="Calibri"/>
                <a:sym typeface="Calibri"/>
              </a:rPr>
              <a:t>A one person MSE show</a:t>
            </a:r>
            <a:endParaRPr sz="3133"/>
          </a:p>
          <a:p>
            <a:pPr indent="-332980" lvl="0" marL="457200" marR="0" rtl="0" algn="l">
              <a:lnSpc>
                <a:spcPct val="90000"/>
              </a:lnSpc>
              <a:spcBef>
                <a:spcPts val="1000"/>
              </a:spcBef>
              <a:spcAft>
                <a:spcPts val="0"/>
              </a:spcAft>
              <a:buClr>
                <a:schemeClr val="dk1"/>
              </a:buClr>
              <a:buSzPct val="100000"/>
              <a:buFont typeface="Calibri"/>
              <a:buChar char="•"/>
            </a:pPr>
            <a:r>
              <a:rPr b="0" i="0" lang="en-US" sz="1933" u="none" cap="none" strike="noStrike">
                <a:solidFill>
                  <a:schemeClr val="dk1"/>
                </a:solidFill>
                <a:latin typeface="Calibri"/>
                <a:ea typeface="Calibri"/>
                <a:cs typeface="Calibri"/>
                <a:sym typeface="Calibri"/>
              </a:rPr>
              <a:t>A larger division</a:t>
            </a:r>
            <a:endParaRPr sz="3133"/>
          </a:p>
          <a:p>
            <a:pPr indent="-328453" lvl="1" marL="914400" marR="0" rtl="0" algn="l">
              <a:lnSpc>
                <a:spcPct val="90000"/>
              </a:lnSpc>
              <a:spcBef>
                <a:spcPts val="1000"/>
              </a:spcBef>
              <a:spcAft>
                <a:spcPts val="0"/>
              </a:spcAft>
              <a:buClr>
                <a:schemeClr val="dk1"/>
              </a:buClr>
              <a:buSzPct val="100000"/>
              <a:buFont typeface="Calibri"/>
              <a:buChar char="•"/>
            </a:pPr>
            <a:r>
              <a:rPr b="0" i="0" lang="en-US" sz="1850" u="none" cap="none" strike="noStrike">
                <a:solidFill>
                  <a:schemeClr val="dk1"/>
                </a:solidFill>
                <a:latin typeface="Calibri"/>
                <a:ea typeface="Calibri"/>
                <a:cs typeface="Calibri"/>
                <a:sym typeface="Calibri"/>
              </a:rPr>
              <a:t>Pre-clerkship courses</a:t>
            </a:r>
            <a:endParaRPr sz="1850"/>
          </a:p>
          <a:p>
            <a:pPr indent="-328453" lvl="1" marL="914400" marR="0" rtl="0" algn="l">
              <a:lnSpc>
                <a:spcPct val="90000"/>
              </a:lnSpc>
              <a:spcBef>
                <a:spcPts val="1000"/>
              </a:spcBef>
              <a:spcAft>
                <a:spcPts val="0"/>
              </a:spcAft>
              <a:buClr>
                <a:schemeClr val="dk1"/>
              </a:buClr>
              <a:buSzPct val="100000"/>
              <a:buFont typeface="Calibri"/>
              <a:buChar char="•"/>
            </a:pPr>
            <a:r>
              <a:rPr b="0" i="0" lang="en-US" sz="1850" u="none" cap="none" strike="noStrike">
                <a:solidFill>
                  <a:schemeClr val="dk1"/>
                </a:solidFill>
                <a:latin typeface="Calibri"/>
                <a:ea typeface="Calibri"/>
                <a:cs typeface="Calibri"/>
                <a:sym typeface="Calibri"/>
              </a:rPr>
              <a:t>Separate clerkship director and/or co-director</a:t>
            </a:r>
            <a:endParaRPr sz="1850"/>
          </a:p>
          <a:p>
            <a:pPr indent="-328453" lvl="1" marL="914400" marR="0" rtl="0" algn="l">
              <a:lnSpc>
                <a:spcPct val="90000"/>
              </a:lnSpc>
              <a:spcBef>
                <a:spcPts val="1000"/>
              </a:spcBef>
              <a:spcAft>
                <a:spcPts val="0"/>
              </a:spcAft>
              <a:buClr>
                <a:schemeClr val="dk1"/>
              </a:buClr>
              <a:buSzPct val="100000"/>
              <a:buFont typeface="Calibri"/>
              <a:buChar char="•"/>
            </a:pPr>
            <a:r>
              <a:rPr b="0" i="0" lang="en-US" sz="1850" u="none" cap="none" strike="noStrike">
                <a:solidFill>
                  <a:schemeClr val="dk1"/>
                </a:solidFill>
                <a:latin typeface="Calibri"/>
                <a:ea typeface="Calibri"/>
                <a:cs typeface="Calibri"/>
                <a:sym typeface="Calibri"/>
              </a:rPr>
              <a:t>FMIG/Student advisor</a:t>
            </a:r>
            <a:endParaRPr sz="1850"/>
          </a:p>
          <a:p>
            <a:pPr indent="-328453" lvl="1" marL="914400" marR="0" rtl="0" algn="l">
              <a:lnSpc>
                <a:spcPct val="90000"/>
              </a:lnSpc>
              <a:spcBef>
                <a:spcPts val="1000"/>
              </a:spcBef>
              <a:spcAft>
                <a:spcPts val="0"/>
              </a:spcAft>
              <a:buClr>
                <a:schemeClr val="dk1"/>
              </a:buClr>
              <a:buSzPct val="100000"/>
              <a:buFont typeface="Calibri"/>
              <a:buChar char="•"/>
            </a:pPr>
            <a:r>
              <a:rPr b="0" i="0" lang="en-US" sz="1850" u="none" cap="none" strike="noStrike">
                <a:solidFill>
                  <a:schemeClr val="dk1"/>
                </a:solidFill>
                <a:latin typeface="Calibri"/>
                <a:ea typeface="Calibri"/>
                <a:cs typeface="Calibri"/>
                <a:sym typeface="Calibri"/>
              </a:rPr>
              <a:t>4</a:t>
            </a:r>
            <a:r>
              <a:rPr b="0" baseline="30000" i="0" lang="en-US" sz="1850" u="none" cap="none" strike="noStrike">
                <a:solidFill>
                  <a:schemeClr val="dk1"/>
                </a:solidFill>
                <a:latin typeface="Calibri"/>
                <a:ea typeface="Calibri"/>
                <a:cs typeface="Calibri"/>
                <a:sym typeface="Calibri"/>
              </a:rPr>
              <a:t>th</a:t>
            </a:r>
            <a:r>
              <a:rPr b="0" i="0" lang="en-US" sz="1850" u="none" cap="none" strike="noStrike">
                <a:solidFill>
                  <a:schemeClr val="dk1"/>
                </a:solidFill>
                <a:latin typeface="Calibri"/>
                <a:ea typeface="Calibri"/>
                <a:cs typeface="Calibri"/>
                <a:sym typeface="Calibri"/>
              </a:rPr>
              <a:t> year/Sub-I director</a:t>
            </a:r>
            <a:endParaRPr sz="1850"/>
          </a:p>
          <a:p>
            <a:pPr indent="-328453" lvl="1" marL="914400" marR="0" rtl="0" algn="l">
              <a:lnSpc>
                <a:spcPct val="90000"/>
              </a:lnSpc>
              <a:spcBef>
                <a:spcPts val="1000"/>
              </a:spcBef>
              <a:spcAft>
                <a:spcPts val="0"/>
              </a:spcAft>
              <a:buClr>
                <a:schemeClr val="dk1"/>
              </a:buClr>
              <a:buSzPct val="100000"/>
              <a:buFont typeface="Calibri"/>
              <a:buChar char="•"/>
            </a:pPr>
            <a:r>
              <a:rPr b="0" i="0" lang="en-US" sz="1850" u="none" cap="none" strike="noStrike">
                <a:solidFill>
                  <a:schemeClr val="dk1"/>
                </a:solidFill>
                <a:latin typeface="Calibri"/>
                <a:ea typeface="Calibri"/>
                <a:cs typeface="Calibri"/>
                <a:sym typeface="Calibri"/>
              </a:rPr>
              <a:t>Other activities</a:t>
            </a:r>
            <a:endParaRPr sz="1850"/>
          </a:p>
          <a:p>
            <a:pPr indent="0" lvl="0" marL="0" marR="0" rtl="0" algn="l">
              <a:lnSpc>
                <a:spcPct val="90000"/>
              </a:lnSpc>
              <a:spcBef>
                <a:spcPts val="1000"/>
              </a:spcBef>
              <a:spcAft>
                <a:spcPts val="0"/>
              </a:spcAft>
              <a:buNone/>
            </a:pPr>
            <a:r>
              <a:t/>
            </a:r>
            <a:endParaRPr b="0" i="0" sz="1350" u="none" cap="none" strike="noStrike">
              <a:solidFill>
                <a:schemeClr val="dk1"/>
              </a:solidFill>
              <a:latin typeface="Calibri"/>
              <a:ea typeface="Calibri"/>
              <a:cs typeface="Calibri"/>
              <a:sym typeface="Calibri"/>
            </a:endParaRPr>
          </a:p>
        </p:txBody>
      </p:sp>
      <p:sp>
        <p:nvSpPr>
          <p:cNvPr id="153" name="Google Shape;153;p13"/>
          <p:cNvSpPr txBox="1"/>
          <p:nvPr/>
        </p:nvSpPr>
        <p:spPr>
          <a:xfrm>
            <a:off x="160343" y="4350338"/>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
        <p:nvSpPr>
          <p:cNvPr id="154" name="Google Shape;154;p13"/>
          <p:cNvSpPr txBox="1"/>
          <p:nvPr/>
        </p:nvSpPr>
        <p:spPr>
          <a:xfrm>
            <a:off x="8499833" y="4350338"/>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14"/>
          <p:cNvSpPr txBox="1"/>
          <p:nvPr>
            <p:ph type="title"/>
          </p:nvPr>
        </p:nvSpPr>
        <p:spPr>
          <a:xfrm>
            <a:off x="208050" y="451499"/>
            <a:ext cx="7886700" cy="9804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C00000"/>
              </a:buClr>
              <a:buSzPts val="2160"/>
              <a:buFont typeface="Calibri"/>
              <a:buNone/>
            </a:pPr>
            <a:r>
              <a:rPr b="1" i="0" lang="en-US" sz="2460" u="none" cap="none" strike="noStrike">
                <a:solidFill>
                  <a:srgbClr val="C00000"/>
                </a:solidFill>
                <a:latin typeface="Calibri"/>
                <a:ea typeface="Calibri"/>
                <a:cs typeface="Calibri"/>
                <a:sym typeface="Calibri"/>
              </a:rPr>
              <a:t>Medical student education position within the FM department</a:t>
            </a:r>
            <a:endParaRPr sz="3540"/>
          </a:p>
        </p:txBody>
      </p:sp>
      <p:sp>
        <p:nvSpPr>
          <p:cNvPr id="161" name="Google Shape;161;p14"/>
          <p:cNvSpPr txBox="1"/>
          <p:nvPr>
            <p:ph idx="1" type="body"/>
          </p:nvPr>
        </p:nvSpPr>
        <p:spPr>
          <a:xfrm>
            <a:off x="506068" y="1581054"/>
            <a:ext cx="7886700" cy="3262200"/>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0"/>
              </a:spcBef>
              <a:spcAft>
                <a:spcPts val="0"/>
              </a:spcAft>
              <a:buClr>
                <a:schemeClr val="dk1"/>
              </a:buClr>
              <a:buSzPts val="1800"/>
              <a:buFont typeface="Calibri"/>
              <a:buChar char="•"/>
            </a:pPr>
            <a:r>
              <a:rPr b="0" i="0" lang="en-US" sz="1800" u="none" cap="none" strike="noStrike">
                <a:solidFill>
                  <a:schemeClr val="dk1"/>
                </a:solidFill>
                <a:latin typeface="Calibri"/>
                <a:ea typeface="Calibri"/>
                <a:cs typeface="Calibri"/>
                <a:sym typeface="Calibri"/>
              </a:rPr>
              <a:t>Varying positions</a:t>
            </a:r>
            <a:endParaRPr sz="1800"/>
          </a:p>
          <a:p>
            <a:pPr indent="-342900" lvl="0" marL="457200" marR="0" rtl="0" algn="l">
              <a:lnSpc>
                <a:spcPct val="90000"/>
              </a:lnSpc>
              <a:spcBef>
                <a:spcPts val="1000"/>
              </a:spcBef>
              <a:spcAft>
                <a:spcPts val="0"/>
              </a:spcAft>
              <a:buClr>
                <a:schemeClr val="dk1"/>
              </a:buClr>
              <a:buSzPts val="1800"/>
              <a:buFont typeface="Calibri"/>
              <a:buChar char="•"/>
            </a:pPr>
            <a:r>
              <a:rPr b="0" i="0" lang="en-US" sz="1800" u="none" cap="none" strike="noStrike">
                <a:solidFill>
                  <a:schemeClr val="dk1"/>
                </a:solidFill>
                <a:latin typeface="Calibri"/>
                <a:ea typeface="Calibri"/>
                <a:cs typeface="Calibri"/>
                <a:sym typeface="Calibri"/>
              </a:rPr>
              <a:t>Part of the executive team (Chair/Vice-chair, MSE Director, Residency PD)</a:t>
            </a:r>
            <a:endParaRPr sz="1800"/>
          </a:p>
          <a:p>
            <a:pPr indent="-342900" lvl="0" marL="457200" rtl="0" algn="l">
              <a:lnSpc>
                <a:spcPct val="90000"/>
              </a:lnSpc>
              <a:spcBef>
                <a:spcPts val="1000"/>
              </a:spcBef>
              <a:spcAft>
                <a:spcPts val="0"/>
              </a:spcAft>
              <a:buClr>
                <a:schemeClr val="dk1"/>
              </a:buClr>
              <a:buSzPts val="1800"/>
              <a:buFont typeface="Calibri"/>
              <a:buChar char="•"/>
            </a:pPr>
            <a:r>
              <a:rPr b="0" i="0" lang="en-US" sz="1800" u="none" cap="none" strike="noStrike">
                <a:solidFill>
                  <a:schemeClr val="dk1"/>
                </a:solidFill>
                <a:latin typeface="Calibri"/>
                <a:ea typeface="Calibri"/>
                <a:cs typeface="Calibri"/>
                <a:sym typeface="Calibri"/>
              </a:rPr>
              <a:t>Director of Education vs Director of Student Programs vs Clerkship Director</a:t>
            </a:r>
            <a:endParaRPr sz="1800"/>
          </a:p>
          <a:p>
            <a:pPr indent="-342900" lvl="0" marL="457200" rtl="0" algn="l">
              <a:lnSpc>
                <a:spcPct val="90000"/>
              </a:lnSpc>
              <a:spcBef>
                <a:spcPts val="1000"/>
              </a:spcBef>
              <a:spcAft>
                <a:spcPts val="1000"/>
              </a:spcAft>
              <a:buClr>
                <a:schemeClr val="dk1"/>
              </a:buClr>
              <a:buSzPts val="1800"/>
              <a:buFont typeface="Calibri"/>
              <a:buChar char="•"/>
            </a:pPr>
            <a:r>
              <a:rPr b="0" i="0" lang="en-US" sz="1800" u="none" cap="none" strike="noStrike">
                <a:solidFill>
                  <a:schemeClr val="dk1"/>
                </a:solidFill>
                <a:latin typeface="Calibri"/>
                <a:ea typeface="Calibri"/>
                <a:cs typeface="Calibri"/>
                <a:sym typeface="Calibri"/>
              </a:rPr>
              <a:t>Murky lines sometimes!</a:t>
            </a:r>
            <a:endParaRPr sz="1800"/>
          </a:p>
        </p:txBody>
      </p:sp>
      <p:sp>
        <p:nvSpPr>
          <p:cNvPr id="162" name="Google Shape;162;p14"/>
          <p:cNvSpPr txBox="1"/>
          <p:nvPr/>
        </p:nvSpPr>
        <p:spPr>
          <a:xfrm>
            <a:off x="148728" y="429192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
        <p:nvSpPr>
          <p:cNvPr id="163" name="Google Shape;163;p14"/>
          <p:cNvSpPr txBox="1"/>
          <p:nvPr/>
        </p:nvSpPr>
        <p:spPr>
          <a:xfrm>
            <a:off x="8512917" y="4289559"/>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5"/>
          <p:cNvSpPr txBox="1"/>
          <p:nvPr>
            <p:ph type="title"/>
          </p:nvPr>
        </p:nvSpPr>
        <p:spPr>
          <a:xfrm>
            <a:off x="359425" y="79819"/>
            <a:ext cx="7886700" cy="993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400"/>
              <a:buFont typeface="Calibri"/>
              <a:buNone/>
            </a:pPr>
            <a:r>
              <a:rPr b="1" i="0" lang="en-US" sz="3400" u="none" cap="none" strike="noStrike">
                <a:solidFill>
                  <a:srgbClr val="C00000"/>
                </a:solidFill>
                <a:latin typeface="Calibri"/>
                <a:ea typeface="Calibri"/>
                <a:cs typeface="Calibri"/>
                <a:sym typeface="Calibri"/>
              </a:rPr>
              <a:t>How to build and grow an MSE Division</a:t>
            </a:r>
            <a:endParaRPr sz="3400"/>
          </a:p>
        </p:txBody>
      </p:sp>
      <p:sp>
        <p:nvSpPr>
          <p:cNvPr id="170" name="Google Shape;170;p15"/>
          <p:cNvSpPr txBox="1"/>
          <p:nvPr>
            <p:ph idx="1" type="body"/>
          </p:nvPr>
        </p:nvSpPr>
        <p:spPr>
          <a:xfrm>
            <a:off x="628650" y="940594"/>
            <a:ext cx="7886700" cy="3262312"/>
          </a:xfrm>
          <a:prstGeom prst="rect">
            <a:avLst/>
          </a:prstGeom>
          <a:noFill/>
          <a:ln>
            <a:noFill/>
          </a:ln>
        </p:spPr>
        <p:txBody>
          <a:bodyPr anchorCtr="0" anchor="t" bIns="45700" lIns="91425" spcFirstLastPara="1" rIns="91425" wrap="square" tIns="45700">
            <a:noAutofit/>
          </a:bodyPr>
          <a:lstStyle/>
          <a:p>
            <a:pPr indent="-330200" lvl="0" marL="457200" rtl="0" algn="l">
              <a:lnSpc>
                <a:spcPct val="115000"/>
              </a:lnSpc>
              <a:spcBef>
                <a:spcPts val="0"/>
              </a:spcBef>
              <a:spcAft>
                <a:spcPts val="0"/>
              </a:spcAft>
              <a:buClr>
                <a:schemeClr val="dk1"/>
              </a:buClr>
              <a:buSzPts val="1600"/>
              <a:buFont typeface="Calibri"/>
              <a:buAutoNum type="arabicPeriod"/>
            </a:pPr>
            <a:r>
              <a:rPr b="0" i="0" lang="en-US" sz="1600" u="none" cap="none" strike="noStrike">
                <a:solidFill>
                  <a:schemeClr val="dk1"/>
                </a:solidFill>
                <a:latin typeface="Calibri"/>
                <a:ea typeface="Calibri"/>
                <a:cs typeface="Calibri"/>
                <a:sym typeface="Calibri"/>
              </a:rPr>
              <a:t>Data gathering</a:t>
            </a:r>
            <a:endParaRPr/>
          </a:p>
          <a:p>
            <a:pPr indent="-330200" lvl="1" marL="914400" marR="0" rtl="0" algn="l">
              <a:lnSpc>
                <a:spcPct val="115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Who do I need to talk to?  Who are my stakeholders?</a:t>
            </a:r>
            <a:endParaRPr/>
          </a:p>
          <a:p>
            <a:pPr indent="-330200" lvl="1" marL="914400" marR="0" rtl="0" algn="l">
              <a:lnSpc>
                <a:spcPct val="115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What information do I need?  What data do I need to review?</a:t>
            </a:r>
            <a:endParaRPr/>
          </a:p>
          <a:p>
            <a:pPr indent="-330200" lvl="0" marL="457200" rtl="0" algn="l">
              <a:lnSpc>
                <a:spcPct val="115000"/>
              </a:lnSpc>
              <a:spcBef>
                <a:spcPts val="0"/>
              </a:spcBef>
              <a:spcAft>
                <a:spcPts val="0"/>
              </a:spcAft>
              <a:buClr>
                <a:schemeClr val="dk1"/>
              </a:buClr>
              <a:buSzPts val="1600"/>
              <a:buFont typeface="Calibri"/>
              <a:buAutoNum type="arabicPeriod"/>
            </a:pPr>
            <a:r>
              <a:rPr b="0" i="0" lang="en-US" sz="1600" u="none" cap="none" strike="noStrike">
                <a:solidFill>
                  <a:schemeClr val="dk1"/>
                </a:solidFill>
                <a:latin typeface="Calibri"/>
                <a:ea typeface="Calibri"/>
                <a:cs typeface="Calibri"/>
                <a:sym typeface="Calibri"/>
              </a:rPr>
              <a:t>Plan and develop</a:t>
            </a:r>
            <a:endParaRPr/>
          </a:p>
          <a:p>
            <a:pPr indent="-330200" lvl="1" marL="914400" marR="0" rtl="0" algn="l">
              <a:lnSpc>
                <a:spcPct val="115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Design your vision and set your goals</a:t>
            </a:r>
            <a:endParaRPr/>
          </a:p>
          <a:p>
            <a:pPr indent="-330200" lvl="1" marL="914400" marR="0" rtl="0" algn="l">
              <a:lnSpc>
                <a:spcPct val="115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Make a plan</a:t>
            </a:r>
            <a:endParaRPr/>
          </a:p>
          <a:p>
            <a:pPr indent="-330200" lvl="1" marL="914400" marR="0" rtl="0" algn="l">
              <a:lnSpc>
                <a:spcPct val="115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Develop your systems</a:t>
            </a:r>
            <a:endParaRPr/>
          </a:p>
          <a:p>
            <a:pPr indent="-330200" lvl="0" marL="457200" rtl="0" algn="l">
              <a:lnSpc>
                <a:spcPct val="115000"/>
              </a:lnSpc>
              <a:spcBef>
                <a:spcPts val="0"/>
              </a:spcBef>
              <a:spcAft>
                <a:spcPts val="0"/>
              </a:spcAft>
              <a:buClr>
                <a:schemeClr val="dk1"/>
              </a:buClr>
              <a:buSzPts val="1600"/>
              <a:buFont typeface="Calibri"/>
              <a:buAutoNum type="arabicPeriod"/>
            </a:pPr>
            <a:r>
              <a:rPr b="0" i="0" lang="en-US" sz="1600" u="none" cap="none" strike="noStrike">
                <a:solidFill>
                  <a:schemeClr val="dk1"/>
                </a:solidFill>
                <a:latin typeface="Calibri"/>
                <a:ea typeface="Calibri"/>
                <a:cs typeface="Calibri"/>
                <a:sym typeface="Calibri"/>
              </a:rPr>
              <a:t>Implement and run</a:t>
            </a:r>
            <a:endParaRPr/>
          </a:p>
          <a:p>
            <a:pPr indent="-330200" lvl="1" marL="914400" marR="0" rtl="0" algn="l">
              <a:lnSpc>
                <a:spcPct val="115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Develop resources, faculty, and staff</a:t>
            </a:r>
            <a:endParaRPr/>
          </a:p>
          <a:p>
            <a:pPr indent="-330200" lvl="1" marL="914400" marR="0" rtl="0" algn="l">
              <a:lnSpc>
                <a:spcPct val="115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Grow, develop, and support your team</a:t>
            </a:r>
            <a:endParaRPr/>
          </a:p>
          <a:p>
            <a:pPr indent="-330200" lvl="1" marL="914400" marR="0" rtl="0" algn="l">
              <a:lnSpc>
                <a:spcPct val="115000"/>
              </a:lnSpc>
              <a:spcBef>
                <a:spcPts val="50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Reassess, re-evaluate</a:t>
            </a:r>
            <a:endParaRPr/>
          </a:p>
        </p:txBody>
      </p:sp>
      <p:sp>
        <p:nvSpPr>
          <p:cNvPr id="171" name="Google Shape;171;p15"/>
          <p:cNvSpPr txBox="1"/>
          <p:nvPr/>
        </p:nvSpPr>
        <p:spPr>
          <a:xfrm>
            <a:off x="148728" y="427160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
        <p:nvSpPr>
          <p:cNvPr id="172" name="Google Shape;172;p15"/>
          <p:cNvSpPr txBox="1"/>
          <p:nvPr/>
        </p:nvSpPr>
        <p:spPr>
          <a:xfrm>
            <a:off x="8515350" y="4271605"/>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6"/>
          <p:cNvSpPr txBox="1"/>
          <p:nvPr>
            <p:ph type="ctrTitle"/>
          </p:nvPr>
        </p:nvSpPr>
        <p:spPr>
          <a:xfrm>
            <a:off x="1143000" y="841375"/>
            <a:ext cx="6858000" cy="1790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C00000"/>
              </a:buClr>
              <a:buSzPts val="3600"/>
              <a:buFont typeface="Calibri"/>
              <a:buNone/>
            </a:pPr>
            <a:r>
              <a:rPr b="1" i="0" lang="en-US" sz="3600" u="none" cap="none" strike="noStrike">
                <a:solidFill>
                  <a:srgbClr val="C00000"/>
                </a:solidFill>
                <a:latin typeface="Calibri"/>
                <a:ea typeface="Calibri"/>
                <a:cs typeface="Calibri"/>
                <a:sym typeface="Calibri"/>
              </a:rPr>
              <a:t>Curriculum Design &amp; Assessment</a:t>
            </a:r>
            <a:endParaRPr/>
          </a:p>
        </p:txBody>
      </p:sp>
      <p:sp>
        <p:nvSpPr>
          <p:cNvPr id="179" name="Google Shape;179;p16"/>
          <p:cNvSpPr txBox="1"/>
          <p:nvPr>
            <p:ph idx="1" type="subTitle"/>
          </p:nvPr>
        </p:nvSpPr>
        <p:spPr>
          <a:xfrm>
            <a:off x="1143000" y="2701925"/>
            <a:ext cx="6858000" cy="124142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215"/>
              <a:buNone/>
            </a:pPr>
            <a:r>
              <a:t/>
            </a:r>
            <a:endParaRPr b="0" i="0" sz="1350" u="none" cap="none" strike="noStrike">
              <a:solidFill>
                <a:schemeClr val="dk1"/>
              </a:solidFill>
              <a:latin typeface="Calibri"/>
              <a:ea typeface="Calibri"/>
              <a:cs typeface="Calibri"/>
              <a:sym typeface="Calibri"/>
            </a:endParaRPr>
          </a:p>
        </p:txBody>
      </p:sp>
      <p:sp>
        <p:nvSpPr>
          <p:cNvPr id="180" name="Google Shape;180;p16"/>
          <p:cNvSpPr txBox="1"/>
          <p:nvPr/>
        </p:nvSpPr>
        <p:spPr>
          <a:xfrm>
            <a:off x="8515350" y="475928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181" name="Google Shape;181;p16"/>
          <p:cNvSpPr txBox="1"/>
          <p:nvPr/>
        </p:nvSpPr>
        <p:spPr>
          <a:xfrm>
            <a:off x="207255" y="475928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17"/>
          <p:cNvSpPr txBox="1"/>
          <p:nvPr>
            <p:ph type="title"/>
          </p:nvPr>
        </p:nvSpPr>
        <p:spPr>
          <a:xfrm>
            <a:off x="324790" y="297541"/>
            <a:ext cx="7886700" cy="993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400"/>
              <a:buFont typeface="Calibri"/>
              <a:buNone/>
            </a:pPr>
            <a:r>
              <a:rPr b="1" i="0" lang="en-US" sz="2400" u="none" cap="none" strike="noStrike">
                <a:solidFill>
                  <a:srgbClr val="C00000"/>
                </a:solidFill>
                <a:latin typeface="Calibri"/>
                <a:ea typeface="Calibri"/>
                <a:cs typeface="Calibri"/>
                <a:sym typeface="Calibri"/>
              </a:rPr>
              <a:t>Six Step Approach (modified from Kern)</a:t>
            </a:r>
            <a:endParaRPr/>
          </a:p>
        </p:txBody>
      </p:sp>
      <p:sp>
        <p:nvSpPr>
          <p:cNvPr id="188" name="Google Shape;188;p17"/>
          <p:cNvSpPr txBox="1"/>
          <p:nvPr>
            <p:ph idx="1" type="body"/>
          </p:nvPr>
        </p:nvSpPr>
        <p:spPr>
          <a:xfrm>
            <a:off x="628650" y="1088049"/>
            <a:ext cx="7886700" cy="3262200"/>
          </a:xfrm>
          <a:prstGeom prst="rect">
            <a:avLst/>
          </a:prstGeom>
          <a:noFill/>
          <a:ln>
            <a:noFill/>
          </a:ln>
        </p:spPr>
        <p:txBody>
          <a:bodyPr anchorCtr="0" anchor="t" bIns="45700" lIns="91425" spcFirstLastPara="1" rIns="91425" wrap="square" tIns="45700">
            <a:normAutofit/>
          </a:bodyPr>
          <a:lstStyle/>
          <a:p>
            <a:pPr indent="-25400" lvl="0" marL="0" rtl="0" algn="l">
              <a:lnSpc>
                <a:spcPct val="90000"/>
              </a:lnSpc>
              <a:spcBef>
                <a:spcPts val="0"/>
              </a:spcBef>
              <a:spcAft>
                <a:spcPts val="0"/>
              </a:spcAft>
              <a:buSzPts val="2200"/>
              <a:buAutoNum type="arabicPeriod"/>
            </a:pPr>
            <a:r>
              <a:rPr b="0" i="0" lang="en-US" sz="2400" u="none" cap="none" strike="noStrike">
                <a:solidFill>
                  <a:schemeClr val="dk1"/>
                </a:solidFill>
                <a:latin typeface="Calibri"/>
                <a:ea typeface="Calibri"/>
                <a:cs typeface="Calibri"/>
                <a:sym typeface="Calibri"/>
              </a:rPr>
              <a:t>Problem identification/needs assessment</a:t>
            </a:r>
            <a:endParaRPr sz="3200"/>
          </a:p>
          <a:p>
            <a:pPr indent="-25400" lvl="0" marL="0" rtl="0" algn="l">
              <a:lnSpc>
                <a:spcPct val="90000"/>
              </a:lnSpc>
              <a:spcBef>
                <a:spcPts val="1000"/>
              </a:spcBef>
              <a:spcAft>
                <a:spcPts val="0"/>
              </a:spcAft>
              <a:buSzPts val="2200"/>
              <a:buAutoNum type="arabicPeriod"/>
            </a:pPr>
            <a:r>
              <a:rPr b="0" i="0" lang="en-US" sz="2400" u="none" cap="none" strike="noStrike">
                <a:solidFill>
                  <a:schemeClr val="dk1"/>
                </a:solidFill>
                <a:latin typeface="Calibri"/>
                <a:ea typeface="Calibri"/>
                <a:cs typeface="Calibri"/>
                <a:sym typeface="Calibri"/>
              </a:rPr>
              <a:t>Goals and objectives</a:t>
            </a:r>
            <a:endParaRPr sz="3200"/>
          </a:p>
          <a:p>
            <a:pPr indent="-25400" lvl="0" marL="0" rtl="0" algn="l">
              <a:lnSpc>
                <a:spcPct val="90000"/>
              </a:lnSpc>
              <a:spcBef>
                <a:spcPts val="1000"/>
              </a:spcBef>
              <a:spcAft>
                <a:spcPts val="0"/>
              </a:spcAft>
              <a:buSzPts val="2200"/>
              <a:buAutoNum type="arabicPeriod"/>
            </a:pPr>
            <a:r>
              <a:rPr b="0" i="0" lang="en-US" sz="2400" u="none" cap="none" strike="noStrike">
                <a:solidFill>
                  <a:schemeClr val="dk1"/>
                </a:solidFill>
                <a:latin typeface="Calibri"/>
                <a:ea typeface="Calibri"/>
                <a:cs typeface="Calibri"/>
                <a:sym typeface="Calibri"/>
              </a:rPr>
              <a:t>Educational strategies</a:t>
            </a:r>
            <a:endParaRPr sz="3200"/>
          </a:p>
          <a:p>
            <a:pPr indent="-25400" lvl="0" marL="0" rtl="0" algn="l">
              <a:lnSpc>
                <a:spcPct val="90000"/>
              </a:lnSpc>
              <a:spcBef>
                <a:spcPts val="1000"/>
              </a:spcBef>
              <a:spcAft>
                <a:spcPts val="0"/>
              </a:spcAft>
              <a:buSzPts val="2200"/>
              <a:buAutoNum type="arabicPeriod"/>
            </a:pPr>
            <a:r>
              <a:rPr b="0" i="0" lang="en-US" sz="2400" u="none" cap="none" strike="noStrike">
                <a:solidFill>
                  <a:schemeClr val="dk1"/>
                </a:solidFill>
                <a:latin typeface="Calibri"/>
                <a:ea typeface="Calibri"/>
                <a:cs typeface="Calibri"/>
                <a:sym typeface="Calibri"/>
              </a:rPr>
              <a:t>Implementation</a:t>
            </a:r>
            <a:endParaRPr sz="3200"/>
          </a:p>
          <a:p>
            <a:pPr indent="-25400" lvl="0" marL="0" rtl="0" algn="l">
              <a:lnSpc>
                <a:spcPct val="90000"/>
              </a:lnSpc>
              <a:spcBef>
                <a:spcPts val="1000"/>
              </a:spcBef>
              <a:spcAft>
                <a:spcPts val="0"/>
              </a:spcAft>
              <a:buSzPts val="2200"/>
              <a:buAutoNum type="arabicPeriod"/>
            </a:pPr>
            <a:r>
              <a:rPr b="0" i="0" lang="en-US" sz="2400" u="none" cap="none" strike="noStrike">
                <a:solidFill>
                  <a:schemeClr val="dk1"/>
                </a:solidFill>
                <a:latin typeface="Calibri"/>
                <a:ea typeface="Calibri"/>
                <a:cs typeface="Calibri"/>
                <a:sym typeface="Calibri"/>
              </a:rPr>
              <a:t>Evaluation</a:t>
            </a:r>
            <a:endParaRPr sz="3200"/>
          </a:p>
          <a:p>
            <a:pPr indent="-25400" lvl="0" marL="0" rtl="0" algn="l">
              <a:lnSpc>
                <a:spcPct val="90000"/>
              </a:lnSpc>
              <a:spcBef>
                <a:spcPts val="1000"/>
              </a:spcBef>
              <a:spcAft>
                <a:spcPts val="0"/>
              </a:spcAft>
              <a:buSzPts val="2200"/>
              <a:buAutoNum type="arabicPeriod"/>
            </a:pPr>
            <a:r>
              <a:rPr b="0" i="0" lang="en-US" sz="2400" u="none" cap="none" strike="noStrike">
                <a:solidFill>
                  <a:schemeClr val="dk1"/>
                </a:solidFill>
                <a:latin typeface="Calibri"/>
                <a:ea typeface="Calibri"/>
                <a:cs typeface="Calibri"/>
                <a:sym typeface="Calibri"/>
              </a:rPr>
              <a:t>Maintenance and evolution</a:t>
            </a:r>
            <a:endParaRPr sz="3200"/>
          </a:p>
        </p:txBody>
      </p:sp>
      <p:sp>
        <p:nvSpPr>
          <p:cNvPr id="189" name="Google Shape;189;p17"/>
          <p:cNvSpPr txBox="1"/>
          <p:nvPr/>
        </p:nvSpPr>
        <p:spPr>
          <a:xfrm>
            <a:off x="8515350" y="4350338"/>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190" name="Google Shape;190;p17"/>
          <p:cNvSpPr txBox="1"/>
          <p:nvPr/>
        </p:nvSpPr>
        <p:spPr>
          <a:xfrm>
            <a:off x="261835" y="4350338"/>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8">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8"/>
          <p:cNvSpPr txBox="1"/>
          <p:nvPr>
            <p:ph type="title"/>
          </p:nvPr>
        </p:nvSpPr>
        <p:spPr>
          <a:xfrm>
            <a:off x="324815" y="272367"/>
            <a:ext cx="7886700" cy="738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000"/>
              <a:buFont typeface="Calibri"/>
              <a:buNone/>
            </a:pPr>
            <a:r>
              <a:rPr b="1" i="0" lang="en-US" sz="2400" u="none" cap="none" strike="noStrike">
                <a:solidFill>
                  <a:srgbClr val="C00000"/>
                </a:solidFill>
                <a:latin typeface="Calibri"/>
                <a:ea typeface="Calibri"/>
                <a:cs typeface="Calibri"/>
                <a:sym typeface="Calibri"/>
              </a:rPr>
              <a:t>Tips for success in curriculum design</a:t>
            </a:r>
            <a:endParaRPr sz="4000"/>
          </a:p>
        </p:txBody>
      </p:sp>
      <p:sp>
        <p:nvSpPr>
          <p:cNvPr id="197" name="Google Shape;197;p18"/>
          <p:cNvSpPr txBox="1"/>
          <p:nvPr>
            <p:ph idx="1" type="body"/>
          </p:nvPr>
        </p:nvSpPr>
        <p:spPr>
          <a:xfrm>
            <a:off x="465428" y="1054660"/>
            <a:ext cx="7886700" cy="3262200"/>
          </a:xfrm>
          <a:prstGeom prst="rect">
            <a:avLst/>
          </a:prstGeom>
          <a:noFill/>
          <a:ln>
            <a:noFill/>
          </a:ln>
        </p:spPr>
        <p:txBody>
          <a:bodyPr anchorCtr="0" anchor="t" bIns="45700" lIns="91425" spcFirstLastPara="1" rIns="91425" wrap="square" tIns="45700">
            <a:normAutofit/>
          </a:bodyPr>
          <a:lstStyle/>
          <a:p>
            <a:pPr indent="-387350" lvl="0" marL="45720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Be systematic in your approach to development</a:t>
            </a:r>
            <a:endParaRPr sz="3700"/>
          </a:p>
          <a:p>
            <a:pPr indent="-387350" lvl="1" marL="9144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Use Kern and ACE CD Guidebook</a:t>
            </a:r>
            <a:endParaRPr sz="3300"/>
          </a:p>
          <a:p>
            <a:pPr indent="-387350" lvl="0" marL="45720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Don’t skip steps</a:t>
            </a:r>
            <a:endParaRPr sz="3700"/>
          </a:p>
          <a:p>
            <a:pPr indent="-387350" lvl="0" marL="45720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Set yourself up for success</a:t>
            </a:r>
            <a:endParaRPr sz="3700"/>
          </a:p>
          <a:p>
            <a:pPr indent="-387350" lvl="1" marL="9144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Be realistic</a:t>
            </a:r>
            <a:endParaRPr sz="3300"/>
          </a:p>
          <a:p>
            <a:pPr indent="-387350" lvl="1" marL="9144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Get (enough of) what you need</a:t>
            </a:r>
            <a:endParaRPr sz="3300"/>
          </a:p>
          <a:p>
            <a:pPr indent="-387350" lvl="1" marL="914400" marR="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Build, grow, and support your team</a:t>
            </a:r>
            <a:endParaRPr sz="3300"/>
          </a:p>
          <a:p>
            <a:pPr indent="-387350" lvl="0" marL="457200" rtl="0" algn="l">
              <a:lnSpc>
                <a:spcPct val="90000"/>
              </a:lnSpc>
              <a:spcBef>
                <a:spcPts val="0"/>
              </a:spcBef>
              <a:spcAft>
                <a:spcPts val="0"/>
              </a:spcAft>
              <a:buClr>
                <a:schemeClr val="dk1"/>
              </a:buClr>
              <a:buSzPts val="2500"/>
              <a:buFont typeface="Calibri"/>
              <a:buChar char="●"/>
            </a:pPr>
            <a:r>
              <a:rPr b="0" i="0" lang="en-US" sz="2500" u="none" cap="none" strike="noStrike">
                <a:solidFill>
                  <a:schemeClr val="dk1"/>
                </a:solidFill>
                <a:latin typeface="Calibri"/>
                <a:ea typeface="Calibri"/>
                <a:cs typeface="Calibri"/>
                <a:sym typeface="Calibri"/>
              </a:rPr>
              <a:t>Don’t forget evaluation and dissemination</a:t>
            </a:r>
            <a:endParaRPr sz="3700"/>
          </a:p>
        </p:txBody>
      </p:sp>
      <p:sp>
        <p:nvSpPr>
          <p:cNvPr id="198" name="Google Shape;198;p18"/>
          <p:cNvSpPr txBox="1"/>
          <p:nvPr/>
        </p:nvSpPr>
        <p:spPr>
          <a:xfrm>
            <a:off x="8467874" y="4258645"/>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199" name="Google Shape;199;p18"/>
          <p:cNvSpPr txBox="1"/>
          <p:nvPr/>
        </p:nvSpPr>
        <p:spPr>
          <a:xfrm>
            <a:off x="180224" y="4258645"/>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3"/>
          <p:cNvSpPr txBox="1"/>
          <p:nvPr>
            <p:ph type="title"/>
          </p:nvPr>
        </p:nvSpPr>
        <p:spPr>
          <a:xfrm>
            <a:off x="349990" y="322716"/>
            <a:ext cx="7886700" cy="993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800"/>
              <a:buFont typeface="Calibri"/>
              <a:buNone/>
            </a:pPr>
            <a:r>
              <a:rPr b="1" i="0" lang="en-US" sz="2800" u="none" cap="none" strike="noStrike">
                <a:solidFill>
                  <a:srgbClr val="C00000"/>
                </a:solidFill>
                <a:latin typeface="Calibri"/>
                <a:ea typeface="Calibri"/>
                <a:cs typeface="Calibri"/>
                <a:sym typeface="Calibri"/>
              </a:rPr>
              <a:t>National Curricular Resources</a:t>
            </a:r>
            <a:endParaRPr/>
          </a:p>
        </p:txBody>
      </p:sp>
      <p:sp>
        <p:nvSpPr>
          <p:cNvPr id="206" name="Google Shape;206;p23"/>
          <p:cNvSpPr txBox="1"/>
          <p:nvPr>
            <p:ph idx="1" type="body"/>
          </p:nvPr>
        </p:nvSpPr>
        <p:spPr>
          <a:xfrm>
            <a:off x="417952" y="1496974"/>
            <a:ext cx="7886700" cy="3262312"/>
          </a:xfrm>
          <a:prstGeom prst="rect">
            <a:avLst/>
          </a:prstGeom>
          <a:noFill/>
          <a:ln>
            <a:noFill/>
          </a:ln>
        </p:spPr>
        <p:txBody>
          <a:bodyPr anchorCtr="0" anchor="t" bIns="45700" lIns="91425" spcFirstLastPara="1" rIns="91425" wrap="square" tIns="45700">
            <a:normAutofit/>
          </a:bodyPr>
          <a:lstStyle/>
          <a:p>
            <a:pPr indent="-349250" lvl="0" marL="45720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Aquifer</a:t>
            </a:r>
            <a:endParaRPr sz="3300"/>
          </a:p>
          <a:p>
            <a:pPr indent="-349250" lvl="1" marL="914400" marR="0" rtl="0" algn="l">
              <a:lnSpc>
                <a:spcPct val="90000"/>
              </a:lnSpc>
              <a:spcBef>
                <a:spcPts val="0"/>
              </a:spcBef>
              <a:spcAft>
                <a:spcPts val="0"/>
              </a:spcAft>
              <a:buClr>
                <a:schemeClr val="dk1"/>
              </a:buClr>
              <a:buSzPts val="1900"/>
              <a:buFont typeface="Calibri"/>
              <a:buChar char="○"/>
            </a:pPr>
            <a:r>
              <a:rPr b="0" i="0" lang="en-US" sz="1900" u="sng" cap="none" strike="noStrike">
                <a:solidFill>
                  <a:schemeClr val="dk1"/>
                </a:solidFill>
                <a:latin typeface="Calibri"/>
                <a:ea typeface="Calibri"/>
                <a:cs typeface="Calibri"/>
                <a:sym typeface="Calibri"/>
                <a:hlinkClick r:id="rId3">
                  <a:extLst>
                    <a:ext uri="{A12FA001-AC4F-418D-AE19-62706E023703}">
                      <ahyp:hlinkClr val="tx"/>
                    </a:ext>
                  </a:extLst>
                </a:hlinkClick>
              </a:rPr>
              <a:t>https://aquifer.org/</a:t>
            </a:r>
            <a:r>
              <a:rPr b="0" i="0" lang="en-US" sz="1900" u="none" cap="none" strike="noStrike">
                <a:solidFill>
                  <a:schemeClr val="dk1"/>
                </a:solidFill>
                <a:latin typeface="Calibri"/>
                <a:ea typeface="Calibri"/>
                <a:cs typeface="Calibri"/>
                <a:sym typeface="Calibri"/>
              </a:rPr>
              <a:t> </a:t>
            </a:r>
            <a:endParaRPr sz="2900"/>
          </a:p>
          <a:p>
            <a:pPr indent="-349250" lvl="0" marL="45720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MedEd PORTAL</a:t>
            </a:r>
            <a:endParaRPr sz="3300"/>
          </a:p>
          <a:p>
            <a:pPr indent="-349250" lvl="1" marL="914400" marR="0" rtl="0" algn="l">
              <a:lnSpc>
                <a:spcPct val="90000"/>
              </a:lnSpc>
              <a:spcBef>
                <a:spcPts val="0"/>
              </a:spcBef>
              <a:spcAft>
                <a:spcPts val="0"/>
              </a:spcAft>
              <a:buClr>
                <a:schemeClr val="dk1"/>
              </a:buClr>
              <a:buSzPts val="1900"/>
              <a:buFont typeface="Calibri"/>
              <a:buChar char="○"/>
            </a:pPr>
            <a:r>
              <a:rPr b="0" i="0" lang="en-US" sz="1900" u="sng" cap="none" strike="noStrike">
                <a:solidFill>
                  <a:schemeClr val="dk1"/>
                </a:solidFill>
                <a:latin typeface="Calibri"/>
                <a:ea typeface="Calibri"/>
                <a:cs typeface="Calibri"/>
                <a:sym typeface="Calibri"/>
                <a:hlinkClick r:id="rId4">
                  <a:extLst>
                    <a:ext uri="{A12FA001-AC4F-418D-AE19-62706E023703}">
                      <ahyp:hlinkClr val="tx"/>
                    </a:ext>
                  </a:extLst>
                </a:hlinkClick>
              </a:rPr>
              <a:t>https://www.mededportal.org/</a:t>
            </a:r>
            <a:r>
              <a:rPr b="0" i="0" lang="en-US" sz="1900" u="none" cap="none" strike="noStrike">
                <a:solidFill>
                  <a:schemeClr val="dk1"/>
                </a:solidFill>
                <a:latin typeface="Calibri"/>
                <a:ea typeface="Calibri"/>
                <a:cs typeface="Calibri"/>
                <a:sym typeface="Calibri"/>
              </a:rPr>
              <a:t> </a:t>
            </a:r>
            <a:endParaRPr sz="2900"/>
          </a:p>
          <a:p>
            <a:pPr indent="-349250" lvl="0" marL="45720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National Clerkship Curriculum</a:t>
            </a:r>
            <a:endParaRPr sz="3300"/>
          </a:p>
          <a:p>
            <a:pPr indent="-349250" lvl="1" marL="914400" marR="0" rtl="0" algn="l">
              <a:lnSpc>
                <a:spcPct val="90000"/>
              </a:lnSpc>
              <a:spcBef>
                <a:spcPts val="0"/>
              </a:spcBef>
              <a:spcAft>
                <a:spcPts val="0"/>
              </a:spcAft>
              <a:buClr>
                <a:schemeClr val="dk1"/>
              </a:buClr>
              <a:buSzPts val="1900"/>
              <a:buFont typeface="Calibri"/>
              <a:buChar char="○"/>
            </a:pPr>
            <a:r>
              <a:rPr b="0" i="0" lang="en-US" sz="1900" u="sng" cap="none" strike="noStrike">
                <a:solidFill>
                  <a:schemeClr val="dk1"/>
                </a:solidFill>
                <a:latin typeface="Calibri"/>
                <a:ea typeface="Calibri"/>
                <a:cs typeface="Calibri"/>
                <a:sym typeface="Calibri"/>
                <a:hlinkClick r:id="rId5">
                  <a:extLst>
                    <a:ext uri="{A12FA001-AC4F-418D-AE19-62706E023703}">
                      <ahyp:hlinkClr val="tx"/>
                    </a:ext>
                  </a:extLst>
                </a:hlinkClick>
              </a:rPr>
              <a:t>https://www.stfm.org/teachingresources/curriculum/nationalclerkshipcurriculum/overview/</a:t>
            </a:r>
            <a:r>
              <a:rPr b="0" i="0" lang="en-US" sz="1900" u="none" cap="none" strike="noStrike">
                <a:solidFill>
                  <a:schemeClr val="dk1"/>
                </a:solidFill>
                <a:latin typeface="Calibri"/>
                <a:ea typeface="Calibri"/>
                <a:cs typeface="Calibri"/>
                <a:sym typeface="Calibri"/>
              </a:rPr>
              <a:t> </a:t>
            </a:r>
            <a:endParaRPr sz="2900"/>
          </a:p>
          <a:p>
            <a:pPr indent="-349250" lvl="0" marL="45720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Family Medicine Residency Curriculum Resource</a:t>
            </a:r>
            <a:endParaRPr sz="3300"/>
          </a:p>
          <a:p>
            <a:pPr indent="-349250" lvl="1" marL="914400" marR="0" rtl="0" algn="l">
              <a:lnSpc>
                <a:spcPct val="90000"/>
              </a:lnSpc>
              <a:spcBef>
                <a:spcPts val="0"/>
              </a:spcBef>
              <a:spcAft>
                <a:spcPts val="0"/>
              </a:spcAft>
              <a:buClr>
                <a:schemeClr val="dk1"/>
              </a:buClr>
              <a:buSzPts val="1900"/>
              <a:buFont typeface="Calibri"/>
              <a:buChar char="○"/>
            </a:pPr>
            <a:r>
              <a:rPr b="0" i="0" lang="en-US" sz="1900" u="sng" cap="none" strike="noStrike">
                <a:solidFill>
                  <a:schemeClr val="dk1"/>
                </a:solidFill>
                <a:latin typeface="Calibri"/>
                <a:ea typeface="Calibri"/>
                <a:cs typeface="Calibri"/>
                <a:sym typeface="Calibri"/>
                <a:hlinkClick r:id="rId6">
                  <a:extLst>
                    <a:ext uri="{A12FA001-AC4F-418D-AE19-62706E023703}">
                      <ahyp:hlinkClr val="tx"/>
                    </a:ext>
                  </a:extLst>
                </a:hlinkClick>
              </a:rPr>
              <a:t>https://www.fammedrcr.com</a:t>
            </a:r>
            <a:r>
              <a:rPr b="0" i="0" lang="en-US" sz="1900" u="none" cap="none" strike="noStrike">
                <a:solidFill>
                  <a:schemeClr val="dk1"/>
                </a:solidFill>
                <a:latin typeface="Calibri"/>
                <a:ea typeface="Calibri"/>
                <a:cs typeface="Calibri"/>
                <a:sym typeface="Calibri"/>
              </a:rPr>
              <a:t> /</a:t>
            </a:r>
            <a:endParaRPr sz="2900"/>
          </a:p>
          <a:p>
            <a:pPr indent="-151447" lvl="1" marL="342900" marR="0" rtl="0" algn="l">
              <a:lnSpc>
                <a:spcPct val="90000"/>
              </a:lnSpc>
              <a:spcBef>
                <a:spcPts val="500"/>
              </a:spcBef>
              <a:spcAft>
                <a:spcPts val="0"/>
              </a:spcAft>
              <a:buClr>
                <a:schemeClr val="accent2"/>
              </a:buClr>
              <a:buSzPts val="1215"/>
              <a:buFont typeface="Arial"/>
              <a:buNone/>
            </a:pPr>
            <a:r>
              <a:t/>
            </a:r>
            <a:endParaRPr b="0" i="0" sz="1350" u="none" cap="none" strike="noStrike">
              <a:solidFill>
                <a:schemeClr val="dk1"/>
              </a:solidFill>
              <a:latin typeface="Calibri"/>
              <a:ea typeface="Calibri"/>
              <a:cs typeface="Calibri"/>
              <a:sym typeface="Calibri"/>
            </a:endParaRPr>
          </a:p>
        </p:txBody>
      </p:sp>
      <p:sp>
        <p:nvSpPr>
          <p:cNvPr id="207" name="Google Shape;207;p23"/>
          <p:cNvSpPr txBox="1"/>
          <p:nvPr/>
        </p:nvSpPr>
        <p:spPr>
          <a:xfrm>
            <a:off x="207255" y="4251872"/>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208" name="Google Shape;208;p23"/>
          <p:cNvSpPr txBox="1"/>
          <p:nvPr/>
        </p:nvSpPr>
        <p:spPr>
          <a:xfrm>
            <a:off x="8465330" y="4251872"/>
            <a:ext cx="421500" cy="21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19"/>
          <p:cNvSpPr txBox="1"/>
          <p:nvPr>
            <p:ph type="title"/>
          </p:nvPr>
        </p:nvSpPr>
        <p:spPr>
          <a:xfrm>
            <a:off x="409552" y="53604"/>
            <a:ext cx="7886700" cy="993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400"/>
              <a:buFont typeface="Calibri"/>
              <a:buNone/>
            </a:pPr>
            <a:r>
              <a:rPr b="1" i="0" lang="en-US" sz="2400" u="none" cap="none" strike="noStrike">
                <a:solidFill>
                  <a:srgbClr val="C00000"/>
                </a:solidFill>
                <a:latin typeface="Calibri"/>
                <a:ea typeface="Calibri"/>
                <a:cs typeface="Calibri"/>
                <a:sym typeface="Calibri"/>
              </a:rPr>
              <a:t>Curriculum assessment</a:t>
            </a:r>
            <a:endParaRPr/>
          </a:p>
        </p:txBody>
      </p:sp>
      <p:sp>
        <p:nvSpPr>
          <p:cNvPr id="215" name="Google Shape;215;p19"/>
          <p:cNvSpPr txBox="1"/>
          <p:nvPr>
            <p:ph idx="1" type="body"/>
          </p:nvPr>
        </p:nvSpPr>
        <p:spPr>
          <a:xfrm>
            <a:off x="465375" y="846000"/>
            <a:ext cx="7886700" cy="3683100"/>
          </a:xfrm>
          <a:prstGeom prst="rect">
            <a:avLst/>
          </a:prstGeom>
          <a:noFill/>
          <a:ln>
            <a:noFill/>
          </a:ln>
        </p:spPr>
        <p:txBody>
          <a:bodyPr anchorCtr="0" anchor="t" bIns="45700" lIns="91425" spcFirstLastPara="1" rIns="91425" wrap="square" tIns="45700">
            <a:noAutofit/>
          </a:bodyPr>
          <a:lstStyle/>
          <a:p>
            <a:pPr indent="-349250" lvl="0" marL="45720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Review all course specific evaluation data</a:t>
            </a:r>
            <a:endParaRPr sz="3100"/>
          </a:p>
          <a:p>
            <a:pPr indent="-349250" lvl="1" marL="914400" marR="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Student evaluations (G&amp;O, clinical experience, and educational experiences)</a:t>
            </a:r>
            <a:endParaRPr sz="2700"/>
          </a:p>
          <a:p>
            <a:pPr indent="-349250" lvl="1" marL="914400" marR="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Faculty and resident evaluations of students</a:t>
            </a:r>
            <a:endParaRPr sz="2700"/>
          </a:p>
          <a:p>
            <a:pPr indent="-349250" lvl="0" marL="45720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Other performance indicators</a:t>
            </a:r>
            <a:endParaRPr sz="3100"/>
          </a:p>
          <a:p>
            <a:pPr indent="-349250" lvl="1" marL="914400" marR="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USMLE Step scores, NBME shelf exams, internal OSCE’s, Match results</a:t>
            </a:r>
            <a:endParaRPr sz="2700"/>
          </a:p>
          <a:p>
            <a:pPr indent="-349250" lvl="0" marL="45720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Don’t forget other stakeholders you may answer to</a:t>
            </a:r>
            <a:endParaRPr sz="3100"/>
          </a:p>
          <a:p>
            <a:pPr indent="-349250" lvl="1" marL="914400" marR="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Deans</a:t>
            </a:r>
            <a:endParaRPr sz="2700"/>
          </a:p>
          <a:p>
            <a:pPr indent="-349250" lvl="1" marL="914400" marR="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Office of Medical Education</a:t>
            </a:r>
            <a:endParaRPr sz="2700"/>
          </a:p>
          <a:p>
            <a:pPr indent="-349250" lvl="2" marL="1371600" marR="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LCME standards, EPA’s, AAMC Graduate Questionnaire</a:t>
            </a:r>
            <a:endParaRPr sz="2300"/>
          </a:p>
          <a:p>
            <a:pPr indent="-349250" lvl="1" marL="914400" marR="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Your department chair</a:t>
            </a:r>
            <a:endParaRPr sz="2700"/>
          </a:p>
          <a:p>
            <a:pPr indent="-349250" lvl="1" marL="914400" marR="0" rtl="0" algn="l">
              <a:lnSpc>
                <a:spcPct val="90000"/>
              </a:lnSpc>
              <a:spcBef>
                <a:spcPts val="0"/>
              </a:spcBef>
              <a:spcAft>
                <a:spcPts val="0"/>
              </a:spcAft>
              <a:buClr>
                <a:schemeClr val="dk1"/>
              </a:buClr>
              <a:buSzPts val="1900"/>
              <a:buFont typeface="Calibri"/>
              <a:buChar char="○"/>
            </a:pPr>
            <a:r>
              <a:rPr b="0" i="0" lang="en-US" sz="1900" u="none" cap="none" strike="noStrike">
                <a:solidFill>
                  <a:schemeClr val="dk1"/>
                </a:solidFill>
                <a:latin typeface="Calibri"/>
                <a:ea typeface="Calibri"/>
                <a:cs typeface="Calibri"/>
                <a:sym typeface="Calibri"/>
              </a:rPr>
              <a:t>Other clerkship directors</a:t>
            </a:r>
            <a:endParaRPr sz="2700"/>
          </a:p>
        </p:txBody>
      </p:sp>
      <p:sp>
        <p:nvSpPr>
          <p:cNvPr id="216" name="Google Shape;216;p19"/>
          <p:cNvSpPr txBox="1"/>
          <p:nvPr/>
        </p:nvSpPr>
        <p:spPr>
          <a:xfrm>
            <a:off x="8515350" y="4309683"/>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217" name="Google Shape;217;p19"/>
          <p:cNvSpPr txBox="1"/>
          <p:nvPr/>
        </p:nvSpPr>
        <p:spPr>
          <a:xfrm>
            <a:off x="230961" y="4309683"/>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xEl>
                                              <p:pRg end="10" st="1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2"/>
          <p:cNvSpPr txBox="1"/>
          <p:nvPr>
            <p:ph type="title"/>
          </p:nvPr>
        </p:nvSpPr>
        <p:spPr>
          <a:xfrm>
            <a:off x="316415" y="683516"/>
            <a:ext cx="7886700" cy="9937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i="0" lang="en-US" sz="3200" u="none" cap="none" strike="noStrike">
                <a:solidFill>
                  <a:srgbClr val="C00000"/>
                </a:solidFill>
                <a:latin typeface="Calibri"/>
                <a:ea typeface="Calibri"/>
                <a:cs typeface="Calibri"/>
                <a:sym typeface="Calibri"/>
              </a:rPr>
              <a:t>Disclosures</a:t>
            </a:r>
            <a:endParaRPr b="1" i="0" sz="1350" u="none" cap="none" strike="noStrike">
              <a:solidFill>
                <a:srgbClr val="C00000"/>
              </a:solidFill>
              <a:latin typeface="Calibri"/>
              <a:ea typeface="Calibri"/>
              <a:cs typeface="Calibri"/>
              <a:sym typeface="Calibri"/>
            </a:endParaRPr>
          </a:p>
        </p:txBody>
      </p:sp>
      <p:sp>
        <p:nvSpPr>
          <p:cNvPr id="57" name="Google Shape;57;p2"/>
          <p:cNvSpPr txBox="1"/>
          <p:nvPr>
            <p:ph idx="1" type="body"/>
          </p:nvPr>
        </p:nvSpPr>
        <p:spPr>
          <a:xfrm>
            <a:off x="316415" y="1778891"/>
            <a:ext cx="7886700" cy="993775"/>
          </a:xfrm>
          <a:prstGeom prst="rect">
            <a:avLst/>
          </a:prstGeom>
          <a:noFill/>
          <a:ln>
            <a:noFill/>
          </a:ln>
        </p:spPr>
        <p:txBody>
          <a:bodyPr anchorCtr="0" anchor="t" bIns="45700" lIns="91425" spcFirstLastPara="1" rIns="91425" wrap="square" tIns="45700">
            <a:normAutofit/>
          </a:bodyPr>
          <a:lstStyle/>
          <a:p>
            <a:pPr indent="0" lvl="0" marL="228600" rtl="0" algn="l">
              <a:lnSpc>
                <a:spcPct val="90000"/>
              </a:lnSpc>
              <a:spcBef>
                <a:spcPts val="0"/>
              </a:spcBef>
              <a:spcAft>
                <a:spcPts val="0"/>
              </a:spcAft>
              <a:buNone/>
            </a:pPr>
            <a:r>
              <a:rPr b="0" i="0" lang="en-US" sz="1800" u="none" cap="none" strike="noStrike">
                <a:solidFill>
                  <a:schemeClr val="dk1"/>
                </a:solidFill>
                <a:latin typeface="Calibri"/>
                <a:ea typeface="Calibri"/>
                <a:cs typeface="Calibri"/>
                <a:sym typeface="Calibri"/>
              </a:rPr>
              <a:t>Rebecca Cantone, MD is an Associate Editor on the Aquifer Family Medicine Course Board</a:t>
            </a:r>
            <a:endParaRPr/>
          </a:p>
        </p:txBody>
      </p:sp>
      <p:sp>
        <p:nvSpPr>
          <p:cNvPr id="58" name="Google Shape;58;p2"/>
          <p:cNvSpPr txBox="1"/>
          <p:nvPr/>
        </p:nvSpPr>
        <p:spPr>
          <a:xfrm>
            <a:off x="160343" y="4368291"/>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
        <p:nvSpPr>
          <p:cNvPr id="59" name="Google Shape;59;p2"/>
          <p:cNvSpPr txBox="1"/>
          <p:nvPr/>
        </p:nvSpPr>
        <p:spPr>
          <a:xfrm>
            <a:off x="8515350" y="4368290"/>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0"/>
          <p:cNvSpPr txBox="1"/>
          <p:nvPr>
            <p:ph type="title"/>
          </p:nvPr>
        </p:nvSpPr>
        <p:spPr>
          <a:xfrm>
            <a:off x="287404" y="450298"/>
            <a:ext cx="7886700" cy="993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3200"/>
              <a:buFont typeface="Calibri"/>
              <a:buNone/>
            </a:pPr>
            <a:r>
              <a:rPr b="1" i="0" lang="en-US" sz="3200" u="none" cap="none" strike="noStrike">
                <a:solidFill>
                  <a:srgbClr val="C00000"/>
                </a:solidFill>
                <a:latin typeface="Calibri"/>
                <a:ea typeface="Calibri"/>
                <a:cs typeface="Calibri"/>
                <a:sym typeface="Calibri"/>
              </a:rPr>
              <a:t>Feedback is required</a:t>
            </a:r>
            <a:endParaRPr/>
          </a:p>
        </p:txBody>
      </p:sp>
      <p:sp>
        <p:nvSpPr>
          <p:cNvPr id="224" name="Google Shape;224;p20"/>
          <p:cNvSpPr txBox="1"/>
          <p:nvPr>
            <p:ph idx="1" type="body"/>
          </p:nvPr>
        </p:nvSpPr>
        <p:spPr>
          <a:xfrm>
            <a:off x="543163" y="1470578"/>
            <a:ext cx="7886700" cy="3262200"/>
          </a:xfrm>
          <a:prstGeom prst="rect">
            <a:avLst/>
          </a:prstGeom>
          <a:noFill/>
          <a:ln>
            <a:noFill/>
          </a:ln>
        </p:spPr>
        <p:txBody>
          <a:bodyPr anchorCtr="0" anchor="t" bIns="45700" lIns="91425" spcFirstLastPara="1" rIns="91425" wrap="square" tIns="45700">
            <a:normAutofit/>
          </a:bodyPr>
          <a:lstStyle/>
          <a:p>
            <a:pPr indent="-19050" lvl="0" marL="0" rtl="0" algn="l">
              <a:lnSpc>
                <a:spcPct val="90000"/>
              </a:lnSpc>
              <a:spcBef>
                <a:spcPts val="0"/>
              </a:spcBef>
              <a:spcAft>
                <a:spcPts val="0"/>
              </a:spcAft>
              <a:buSzPts val="1740"/>
              <a:buChar char="•"/>
            </a:pPr>
            <a:r>
              <a:rPr b="1" i="0" lang="en-US" sz="1900" u="none" cap="none" strike="noStrike">
                <a:solidFill>
                  <a:schemeClr val="dk1"/>
                </a:solidFill>
                <a:latin typeface="Calibri"/>
                <a:ea typeface="Calibri"/>
                <a:cs typeface="Calibri"/>
                <a:sym typeface="Calibri"/>
              </a:rPr>
              <a:t>9.7 	Formative Assessment and Feedback</a:t>
            </a:r>
            <a:endParaRPr b="0" i="0" sz="1900" u="none" cap="none" strike="noStrike">
              <a:solidFill>
                <a:schemeClr val="dk1"/>
              </a:solidFill>
              <a:latin typeface="Calibri"/>
              <a:ea typeface="Calibri"/>
              <a:cs typeface="Calibri"/>
              <a:sym typeface="Calibri"/>
            </a:endParaRPr>
          </a:p>
          <a:p>
            <a:pPr indent="0" lvl="0" marL="0" marR="0" rtl="0" algn="l">
              <a:lnSpc>
                <a:spcPct val="90000"/>
              </a:lnSpc>
              <a:spcBef>
                <a:spcPts val="1000"/>
              </a:spcBef>
              <a:spcAft>
                <a:spcPts val="0"/>
              </a:spcAft>
              <a:buClr>
                <a:schemeClr val="accent2"/>
              </a:buClr>
              <a:buSzPts val="1440"/>
              <a:buFont typeface="Arial"/>
              <a:buNone/>
            </a:pPr>
            <a:r>
              <a:rPr b="0" i="0" lang="en-US" sz="1900" u="none" cap="none" strike="noStrike">
                <a:solidFill>
                  <a:schemeClr val="dk1"/>
                </a:solidFill>
                <a:latin typeface="Calibri"/>
                <a:ea typeface="Calibri"/>
                <a:cs typeface="Calibri"/>
                <a:sym typeface="Calibri"/>
              </a:rPr>
              <a:t>The medical school's curricular governance committee ensures that each medical student is assessed and provided with formal formative feedback early enough during each required course or clerkship to allow sufficient time for remediation. Formal feedback occurs at least at the midpoint of the course or clerkship. A course or clerkship less than four weeks in length provides alternate means by which medical students can measure their progress in learning.</a:t>
            </a:r>
            <a:endParaRPr sz="3100"/>
          </a:p>
          <a:p>
            <a:pPr indent="77152" lvl="0" marL="0" rtl="0" algn="l">
              <a:lnSpc>
                <a:spcPct val="90000"/>
              </a:lnSpc>
              <a:spcBef>
                <a:spcPts val="1000"/>
              </a:spcBef>
              <a:spcAft>
                <a:spcPts val="0"/>
              </a:spcAft>
              <a:buSzPts val="1215"/>
              <a:buNone/>
            </a:pPr>
            <a:r>
              <a:t/>
            </a:r>
            <a:endParaRPr b="0" i="0" sz="1350" u="none" cap="none" strike="noStrike">
              <a:solidFill>
                <a:schemeClr val="dk1"/>
              </a:solidFill>
              <a:latin typeface="Calibri"/>
              <a:ea typeface="Calibri"/>
              <a:cs typeface="Calibri"/>
              <a:sym typeface="Calibri"/>
            </a:endParaRPr>
          </a:p>
        </p:txBody>
      </p:sp>
      <p:sp>
        <p:nvSpPr>
          <p:cNvPr id="225" name="Google Shape;225;p20"/>
          <p:cNvSpPr txBox="1"/>
          <p:nvPr/>
        </p:nvSpPr>
        <p:spPr>
          <a:xfrm>
            <a:off x="207255" y="475928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226" name="Google Shape;226;p20"/>
          <p:cNvSpPr txBox="1"/>
          <p:nvPr/>
        </p:nvSpPr>
        <p:spPr>
          <a:xfrm>
            <a:off x="8515350" y="4762241"/>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227" name="Google Shape;227;p20"/>
          <p:cNvSpPr txBox="1"/>
          <p:nvPr/>
        </p:nvSpPr>
        <p:spPr>
          <a:xfrm>
            <a:off x="207255" y="4251872"/>
            <a:ext cx="421500" cy="21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228" name="Google Shape;228;p20"/>
          <p:cNvSpPr txBox="1"/>
          <p:nvPr/>
        </p:nvSpPr>
        <p:spPr>
          <a:xfrm>
            <a:off x="8465330" y="4251872"/>
            <a:ext cx="421500" cy="21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21"/>
          <p:cNvSpPr txBox="1"/>
          <p:nvPr>
            <p:ph type="title"/>
          </p:nvPr>
        </p:nvSpPr>
        <p:spPr>
          <a:xfrm>
            <a:off x="434727" y="286111"/>
            <a:ext cx="7886700" cy="993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3200"/>
              <a:buFont typeface="Calibri"/>
              <a:buNone/>
            </a:pPr>
            <a:r>
              <a:rPr b="1" i="0" lang="en-US" sz="3200" u="none" cap="none" strike="noStrike">
                <a:solidFill>
                  <a:srgbClr val="C00000"/>
                </a:solidFill>
                <a:latin typeface="Calibri"/>
                <a:ea typeface="Calibri"/>
                <a:cs typeface="Calibri"/>
                <a:sym typeface="Calibri"/>
              </a:rPr>
              <a:t>Feedback</a:t>
            </a:r>
            <a:endParaRPr/>
          </a:p>
        </p:txBody>
      </p:sp>
      <p:sp>
        <p:nvSpPr>
          <p:cNvPr id="235" name="Google Shape;235;p21"/>
          <p:cNvSpPr txBox="1"/>
          <p:nvPr>
            <p:ph idx="1" type="body"/>
          </p:nvPr>
        </p:nvSpPr>
        <p:spPr>
          <a:xfrm>
            <a:off x="487350" y="1396843"/>
            <a:ext cx="7886700" cy="3262200"/>
          </a:xfrm>
          <a:prstGeom prst="rect">
            <a:avLst/>
          </a:prstGeom>
          <a:noFill/>
          <a:ln>
            <a:noFill/>
          </a:ln>
        </p:spPr>
        <p:txBody>
          <a:bodyPr anchorCtr="0" anchor="t" bIns="45700" lIns="91425" spcFirstLastPara="1" rIns="91425" wrap="square" tIns="45700">
            <a:normAutofit/>
          </a:bodyPr>
          <a:lstStyle/>
          <a:p>
            <a:pPr indent="-381000" lvl="0" marL="457200" rtl="0" algn="l">
              <a:lnSpc>
                <a:spcPct val="90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Formative – allows time for change and improvement</a:t>
            </a:r>
            <a:endParaRPr sz="3400"/>
          </a:p>
          <a:p>
            <a:pPr indent="-381000" lvl="1" marL="914400" marR="0" rtl="0" algn="l">
              <a:lnSpc>
                <a:spcPct val="90000"/>
              </a:lnSpc>
              <a:spcBef>
                <a:spcPts val="0"/>
              </a:spcBef>
              <a:spcAft>
                <a:spcPts val="0"/>
              </a:spcAft>
              <a:buClr>
                <a:schemeClr val="dk1"/>
              </a:buClr>
              <a:buSzPts val="2400"/>
              <a:buFont typeface="Calibri"/>
              <a:buChar char="○"/>
            </a:pPr>
            <a:r>
              <a:rPr b="0" i="0" lang="en-US" u="none" cap="none" strike="noStrike">
                <a:solidFill>
                  <a:schemeClr val="dk1"/>
                </a:solidFill>
                <a:latin typeface="Calibri"/>
                <a:ea typeface="Calibri"/>
                <a:cs typeface="Calibri"/>
                <a:sym typeface="Calibri"/>
              </a:rPr>
              <a:t>Use the F</a:t>
            </a:r>
            <a:r>
              <a:rPr lang="en-US"/>
              <a:t>-</a:t>
            </a:r>
            <a:r>
              <a:rPr b="0" i="0" lang="en-US" u="none" cap="none" strike="noStrike">
                <a:solidFill>
                  <a:schemeClr val="dk1"/>
                </a:solidFill>
                <a:latin typeface="Calibri"/>
                <a:ea typeface="Calibri"/>
                <a:cs typeface="Calibri"/>
                <a:sym typeface="Calibri"/>
              </a:rPr>
              <a:t>word</a:t>
            </a:r>
            <a:endParaRPr sz="3000"/>
          </a:p>
          <a:p>
            <a:pPr indent="-381000" lvl="1" marL="914400" marR="0" rtl="0" algn="l">
              <a:lnSpc>
                <a:spcPct val="90000"/>
              </a:lnSpc>
              <a:spcBef>
                <a:spcPts val="0"/>
              </a:spcBef>
              <a:spcAft>
                <a:spcPts val="0"/>
              </a:spcAft>
              <a:buClr>
                <a:schemeClr val="dk1"/>
              </a:buClr>
              <a:buSzPts val="2400"/>
              <a:buFont typeface="Calibri"/>
              <a:buChar char="○"/>
            </a:pPr>
            <a:r>
              <a:rPr b="0" i="0" lang="en-US" u="none" cap="none" strike="noStrike">
                <a:solidFill>
                  <a:schemeClr val="dk1"/>
                </a:solidFill>
                <a:latin typeface="Calibri"/>
                <a:ea typeface="Calibri"/>
                <a:cs typeface="Calibri"/>
                <a:sym typeface="Calibri"/>
              </a:rPr>
              <a:t>Be specific</a:t>
            </a:r>
            <a:endParaRPr sz="3000"/>
          </a:p>
          <a:p>
            <a:pPr indent="-381000" lvl="1" marL="914400" marR="0" rtl="0" algn="l">
              <a:lnSpc>
                <a:spcPct val="90000"/>
              </a:lnSpc>
              <a:spcBef>
                <a:spcPts val="0"/>
              </a:spcBef>
              <a:spcAft>
                <a:spcPts val="0"/>
              </a:spcAft>
              <a:buClr>
                <a:schemeClr val="dk1"/>
              </a:buClr>
              <a:buSzPts val="2400"/>
              <a:buFont typeface="Calibri"/>
              <a:buChar char="○"/>
            </a:pPr>
            <a:r>
              <a:rPr b="0" i="0" lang="en-US" u="none" cap="none" strike="noStrike">
                <a:solidFill>
                  <a:schemeClr val="dk1"/>
                </a:solidFill>
                <a:latin typeface="Calibri"/>
                <a:ea typeface="Calibri"/>
                <a:cs typeface="Calibri"/>
                <a:sym typeface="Calibri"/>
              </a:rPr>
              <a:t>Target behaviors</a:t>
            </a:r>
            <a:endParaRPr sz="3000"/>
          </a:p>
          <a:p>
            <a:pPr indent="-381000" lvl="0" marL="457200" rtl="0" algn="l">
              <a:lnSpc>
                <a:spcPct val="90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Summative – the final evaluation and grade</a:t>
            </a:r>
            <a:endParaRPr sz="3400"/>
          </a:p>
        </p:txBody>
      </p:sp>
      <p:sp>
        <p:nvSpPr>
          <p:cNvPr id="236" name="Google Shape;236;p21"/>
          <p:cNvSpPr txBox="1"/>
          <p:nvPr/>
        </p:nvSpPr>
        <p:spPr>
          <a:xfrm>
            <a:off x="207255" y="4236464"/>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237" name="Google Shape;237;p21"/>
          <p:cNvSpPr txBox="1"/>
          <p:nvPr/>
        </p:nvSpPr>
        <p:spPr>
          <a:xfrm>
            <a:off x="8421320" y="4236464"/>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22"/>
          <p:cNvSpPr txBox="1"/>
          <p:nvPr>
            <p:ph type="title"/>
          </p:nvPr>
        </p:nvSpPr>
        <p:spPr>
          <a:xfrm>
            <a:off x="341590" y="356266"/>
            <a:ext cx="7886700" cy="993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2400"/>
              <a:buFont typeface="Calibri"/>
              <a:buNone/>
            </a:pPr>
            <a:r>
              <a:rPr b="1" i="0" lang="en-US" sz="2400" u="none" cap="none" strike="noStrike">
                <a:solidFill>
                  <a:srgbClr val="C00000"/>
                </a:solidFill>
                <a:latin typeface="Calibri"/>
                <a:ea typeface="Calibri"/>
                <a:cs typeface="Calibri"/>
                <a:sym typeface="Calibri"/>
              </a:rPr>
              <a:t>Finding LCME standards and EPAs</a:t>
            </a:r>
            <a:endParaRPr/>
          </a:p>
        </p:txBody>
      </p:sp>
      <p:sp>
        <p:nvSpPr>
          <p:cNvPr id="244" name="Google Shape;244;p22"/>
          <p:cNvSpPr txBox="1"/>
          <p:nvPr>
            <p:ph idx="1" type="body"/>
          </p:nvPr>
        </p:nvSpPr>
        <p:spPr>
          <a:xfrm>
            <a:off x="628650" y="1461925"/>
            <a:ext cx="7886700" cy="3028500"/>
          </a:xfrm>
          <a:prstGeom prst="rect">
            <a:avLst/>
          </a:prstGeom>
          <a:noFill/>
          <a:ln>
            <a:noFill/>
          </a:ln>
        </p:spPr>
        <p:txBody>
          <a:bodyPr anchorCtr="0" anchor="t" bIns="45700" lIns="91425" spcFirstLastPara="1" rIns="91425" wrap="square" tIns="45700">
            <a:normAutofit fontScale="85000" lnSpcReduction="20000"/>
          </a:bodyPr>
          <a:lstStyle/>
          <a:p>
            <a:pPr indent="-356651" lvl="0" marL="457200" rtl="0" algn="l">
              <a:lnSpc>
                <a:spcPct val="90000"/>
              </a:lnSpc>
              <a:spcBef>
                <a:spcPts val="0"/>
              </a:spcBef>
              <a:spcAft>
                <a:spcPts val="0"/>
              </a:spcAft>
              <a:buSzPct val="100000"/>
              <a:buFont typeface="Calibri"/>
              <a:buChar char="●"/>
            </a:pPr>
            <a:r>
              <a:rPr b="0" i="0" lang="en-US" sz="2372" u="sng" cap="none" strike="noStrike">
                <a:solidFill>
                  <a:schemeClr val="dk1"/>
                </a:solidFill>
                <a:latin typeface="Calibri"/>
                <a:ea typeface="Calibri"/>
                <a:cs typeface="Calibri"/>
                <a:sym typeface="Calibri"/>
                <a:hlinkClick r:id="rId3">
                  <a:extLst>
                    <a:ext uri="{A12FA001-AC4F-418D-AE19-62706E023703}">
                      <ahyp:hlinkClr val="tx"/>
                    </a:ext>
                  </a:extLst>
                </a:hlinkClick>
              </a:rPr>
              <a:t>https://lcme.org/publications/</a:t>
            </a:r>
            <a:endParaRPr b="0" i="0" sz="2372" u="none" cap="none" strike="noStrike">
              <a:solidFill>
                <a:schemeClr val="dk1"/>
              </a:solidFill>
              <a:latin typeface="Calibri"/>
              <a:ea typeface="Calibri"/>
              <a:cs typeface="Calibri"/>
              <a:sym typeface="Calibri"/>
            </a:endParaRPr>
          </a:p>
          <a:p>
            <a:pPr indent="-356651" lvl="1" marL="914400" marR="0" rtl="0" algn="l">
              <a:lnSpc>
                <a:spcPct val="90000"/>
              </a:lnSpc>
              <a:spcBef>
                <a:spcPts val="0"/>
              </a:spcBef>
              <a:spcAft>
                <a:spcPts val="0"/>
              </a:spcAft>
              <a:buClr>
                <a:schemeClr val="dk1"/>
              </a:buClr>
              <a:buSzPct val="100000"/>
              <a:buFont typeface="Calibri"/>
              <a:buChar char="○"/>
            </a:pPr>
            <a:r>
              <a:rPr b="0" i="0" lang="en-US" sz="2372" u="sng" cap="none" strike="noStrike">
                <a:solidFill>
                  <a:schemeClr val="dk1"/>
                </a:solidFill>
                <a:latin typeface="Calibri"/>
                <a:ea typeface="Calibri"/>
                <a:cs typeface="Calibri"/>
                <a:sym typeface="Calibri"/>
                <a:hlinkClick r:id="rId4">
                  <a:extLst>
                    <a:ext uri="{A12FA001-AC4F-418D-AE19-62706E023703}">
                      <ahyp:hlinkClr val="tx"/>
                    </a:ext>
                  </a:extLst>
                </a:hlinkClick>
              </a:rPr>
              <a:t>https://lcme.org/wp-content/uploads/filebase/data_collection_instrument_/2022-23_DCI_Full__2021-04-13.docx</a:t>
            </a:r>
            <a:r>
              <a:rPr b="0" i="0" lang="en-US" sz="2372" u="none" cap="none" strike="noStrike">
                <a:solidFill>
                  <a:schemeClr val="dk1"/>
                </a:solidFill>
                <a:latin typeface="Calibri"/>
                <a:ea typeface="Calibri"/>
                <a:cs typeface="Calibri"/>
                <a:sym typeface="Calibri"/>
              </a:rPr>
              <a:t>  (details what info is collected for LCME accreditation)</a:t>
            </a:r>
            <a:endParaRPr sz="3172"/>
          </a:p>
          <a:p>
            <a:pPr indent="-356651" lvl="0" marL="457200" rtl="0" algn="l">
              <a:lnSpc>
                <a:spcPct val="90000"/>
              </a:lnSpc>
              <a:spcBef>
                <a:spcPts val="0"/>
              </a:spcBef>
              <a:spcAft>
                <a:spcPts val="0"/>
              </a:spcAft>
              <a:buSzPct val="100000"/>
              <a:buFont typeface="Calibri"/>
              <a:buChar char="●"/>
            </a:pPr>
            <a:r>
              <a:rPr b="0" i="0" lang="en-US" sz="2372" u="sng" cap="none" strike="noStrike">
                <a:solidFill>
                  <a:schemeClr val="dk1"/>
                </a:solidFill>
                <a:latin typeface="Calibri"/>
                <a:ea typeface="Calibri"/>
                <a:cs typeface="Calibri"/>
                <a:sym typeface="Calibri"/>
                <a:hlinkClick r:id="rId5">
                  <a:extLst>
                    <a:ext uri="{A12FA001-AC4F-418D-AE19-62706E023703}">
                      <ahyp:hlinkClr val="tx"/>
                    </a:ext>
                  </a:extLst>
                </a:hlinkClick>
              </a:rPr>
              <a:t>https://www.aamc.org/what-we-do/mission-areas/medical-education/cbme/core-epas/publications</a:t>
            </a:r>
            <a:endParaRPr b="0" i="0" sz="2372" u="none" cap="none" strike="noStrike">
              <a:solidFill>
                <a:schemeClr val="dk1"/>
              </a:solidFill>
              <a:latin typeface="Calibri"/>
              <a:ea typeface="Calibri"/>
              <a:cs typeface="Calibri"/>
              <a:sym typeface="Calibri"/>
            </a:endParaRPr>
          </a:p>
          <a:p>
            <a:pPr indent="-356651" lvl="1" marL="914400" marR="0" rtl="0" algn="l">
              <a:lnSpc>
                <a:spcPct val="90000"/>
              </a:lnSpc>
              <a:spcBef>
                <a:spcPts val="0"/>
              </a:spcBef>
              <a:spcAft>
                <a:spcPts val="0"/>
              </a:spcAft>
              <a:buClr>
                <a:schemeClr val="dk1"/>
              </a:buClr>
              <a:buSzPct val="100000"/>
              <a:buFont typeface="Calibri"/>
              <a:buChar char="○"/>
            </a:pPr>
            <a:r>
              <a:rPr b="0" i="0" lang="en-US" sz="2372" u="sng" cap="none" strike="noStrike">
                <a:solidFill>
                  <a:schemeClr val="dk1"/>
                </a:solidFill>
                <a:latin typeface="Calibri"/>
                <a:ea typeface="Calibri"/>
                <a:cs typeface="Calibri"/>
                <a:sym typeface="Calibri"/>
                <a:hlinkClick r:id="rId6">
                  <a:extLst>
                    <a:ext uri="{A12FA001-AC4F-418D-AE19-62706E023703}">
                      <ahyp:hlinkClr val="tx"/>
                    </a:ext>
                  </a:extLst>
                </a:hlinkClick>
              </a:rPr>
              <a:t>https://www.aamc.org/media/20211/download</a:t>
            </a:r>
            <a:r>
              <a:rPr b="0" i="0" lang="en-US" sz="2372" u="none" cap="none" strike="noStrike">
                <a:solidFill>
                  <a:schemeClr val="dk1"/>
                </a:solidFill>
                <a:latin typeface="Calibri"/>
                <a:ea typeface="Calibri"/>
                <a:cs typeface="Calibri"/>
                <a:sym typeface="Calibri"/>
              </a:rPr>
              <a:t>  (abridged EPA’s)</a:t>
            </a:r>
            <a:endParaRPr sz="3172"/>
          </a:p>
          <a:p>
            <a:pPr indent="-356651" lvl="0" marL="457200" rtl="0" algn="l">
              <a:lnSpc>
                <a:spcPct val="90000"/>
              </a:lnSpc>
              <a:spcBef>
                <a:spcPts val="0"/>
              </a:spcBef>
              <a:spcAft>
                <a:spcPts val="0"/>
              </a:spcAft>
              <a:buClr>
                <a:schemeClr val="dk1"/>
              </a:buClr>
              <a:buSzPct val="100000"/>
              <a:buFont typeface="Calibri"/>
              <a:buChar char="●"/>
            </a:pPr>
            <a:r>
              <a:rPr b="0" i="0" lang="en-US" sz="2372" u="sng" cap="none" strike="noStrike">
                <a:solidFill>
                  <a:schemeClr val="dk1"/>
                </a:solidFill>
                <a:latin typeface="Calibri"/>
                <a:ea typeface="Calibri"/>
                <a:cs typeface="Calibri"/>
                <a:sym typeface="Calibri"/>
                <a:hlinkClick r:id="rId7">
                  <a:extLst>
                    <a:ext uri="{A12FA001-AC4F-418D-AE19-62706E023703}">
                      <ahyp:hlinkClr val="tx"/>
                    </a:ext>
                  </a:extLst>
                </a:hlinkClick>
              </a:rPr>
              <a:t>https://www.aamc.org/media/51116/download</a:t>
            </a:r>
            <a:r>
              <a:rPr b="0" i="0" lang="en-US" sz="2372" u="none" cap="none" strike="noStrike">
                <a:solidFill>
                  <a:schemeClr val="dk1"/>
                </a:solidFill>
                <a:latin typeface="Calibri"/>
                <a:ea typeface="Calibri"/>
                <a:cs typeface="Calibri"/>
                <a:sym typeface="Calibri"/>
              </a:rPr>
              <a:t>  (Graduate Questionnaire questions)</a:t>
            </a:r>
            <a:endParaRPr sz="3572"/>
          </a:p>
          <a:p>
            <a:pPr indent="77152" lvl="0" marL="0" rtl="0" algn="l">
              <a:lnSpc>
                <a:spcPct val="90000"/>
              </a:lnSpc>
              <a:spcBef>
                <a:spcPts val="1000"/>
              </a:spcBef>
              <a:spcAft>
                <a:spcPts val="0"/>
              </a:spcAft>
              <a:buSzPct val="90000"/>
              <a:buNone/>
            </a:pPr>
            <a:r>
              <a:t/>
            </a:r>
            <a:endParaRPr b="0" i="0" sz="1350" u="none" cap="none" strike="noStrike">
              <a:solidFill>
                <a:schemeClr val="dk1"/>
              </a:solidFill>
              <a:latin typeface="Calibri"/>
              <a:ea typeface="Calibri"/>
              <a:cs typeface="Calibri"/>
              <a:sym typeface="Calibri"/>
            </a:endParaRPr>
          </a:p>
          <a:p>
            <a:pPr indent="0" lvl="1" marL="342892" marR="0" rtl="0" algn="l">
              <a:lnSpc>
                <a:spcPct val="90000"/>
              </a:lnSpc>
              <a:spcBef>
                <a:spcPts val="500"/>
              </a:spcBef>
              <a:spcAft>
                <a:spcPts val="0"/>
              </a:spcAft>
              <a:buClr>
                <a:schemeClr val="accent2"/>
              </a:buClr>
              <a:buSzPct val="90000"/>
              <a:buFont typeface="Arial"/>
              <a:buNone/>
            </a:pPr>
            <a:r>
              <a:t/>
            </a:r>
            <a:endParaRPr b="0" i="0" sz="1350" u="none" cap="none" strike="noStrike">
              <a:solidFill>
                <a:schemeClr val="dk1"/>
              </a:solidFill>
              <a:latin typeface="Calibri"/>
              <a:ea typeface="Calibri"/>
              <a:cs typeface="Calibri"/>
              <a:sym typeface="Calibri"/>
            </a:endParaRPr>
          </a:p>
          <a:p>
            <a:pPr indent="77152" lvl="0" marL="0" rtl="0" algn="l">
              <a:lnSpc>
                <a:spcPct val="90000"/>
              </a:lnSpc>
              <a:spcBef>
                <a:spcPts val="1000"/>
              </a:spcBef>
              <a:spcAft>
                <a:spcPts val="0"/>
              </a:spcAft>
              <a:buSzPct val="69428"/>
              <a:buNone/>
            </a:pPr>
            <a:r>
              <a:t/>
            </a:r>
            <a:endParaRPr b="0" i="0" sz="1750" u="none" cap="none" strike="noStrike">
              <a:solidFill>
                <a:schemeClr val="dk1"/>
              </a:solidFill>
              <a:latin typeface="Calibri"/>
              <a:ea typeface="Calibri"/>
              <a:cs typeface="Calibri"/>
              <a:sym typeface="Calibri"/>
            </a:endParaRPr>
          </a:p>
        </p:txBody>
      </p:sp>
      <p:sp>
        <p:nvSpPr>
          <p:cNvPr id="245" name="Google Shape;245;p22"/>
          <p:cNvSpPr txBox="1"/>
          <p:nvPr/>
        </p:nvSpPr>
        <p:spPr>
          <a:xfrm>
            <a:off x="207255" y="4271123"/>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DS</a:t>
            </a:r>
            <a:endParaRPr sz="1050">
              <a:solidFill>
                <a:srgbClr val="A4A4A7"/>
              </a:solidFill>
              <a:latin typeface="Calibri"/>
              <a:ea typeface="Calibri"/>
              <a:cs typeface="Calibri"/>
              <a:sym typeface="Calibri"/>
            </a:endParaRPr>
          </a:p>
        </p:txBody>
      </p:sp>
      <p:sp>
        <p:nvSpPr>
          <p:cNvPr id="246" name="Google Shape;246;p22"/>
          <p:cNvSpPr txBox="1"/>
          <p:nvPr/>
        </p:nvSpPr>
        <p:spPr>
          <a:xfrm>
            <a:off x="8454390" y="4271123"/>
            <a:ext cx="421500" cy="21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TZ</a:t>
            </a:r>
            <a:endParaRPr sz="1050">
              <a:solidFill>
                <a:srgbClr val="A4A4A7"/>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4"/>
          <p:cNvSpPr txBox="1"/>
          <p:nvPr>
            <p:ph type="title"/>
          </p:nvPr>
        </p:nvSpPr>
        <p:spPr>
          <a:xfrm>
            <a:off x="316415" y="683516"/>
            <a:ext cx="7886700" cy="9937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3200"/>
              <a:buFont typeface="Calibri"/>
              <a:buNone/>
            </a:pPr>
            <a:r>
              <a:rPr b="1" i="0" lang="en-US" sz="3200" u="none" cap="none" strike="noStrike">
                <a:solidFill>
                  <a:srgbClr val="C00000"/>
                </a:solidFill>
                <a:latin typeface="Calibri"/>
                <a:ea typeface="Calibri"/>
                <a:cs typeface="Calibri"/>
                <a:sym typeface="Calibri"/>
              </a:rPr>
              <a:t>Don’t forget to think about dissemination</a:t>
            </a:r>
            <a:endParaRPr/>
          </a:p>
        </p:txBody>
      </p:sp>
      <p:sp>
        <p:nvSpPr>
          <p:cNvPr id="253" name="Google Shape;253;p24"/>
          <p:cNvSpPr txBox="1"/>
          <p:nvPr>
            <p:ph idx="1" type="body"/>
          </p:nvPr>
        </p:nvSpPr>
        <p:spPr>
          <a:xfrm>
            <a:off x="628650" y="1595972"/>
            <a:ext cx="7886700" cy="3262312"/>
          </a:xfrm>
          <a:prstGeom prst="rect">
            <a:avLst/>
          </a:prstGeom>
          <a:noFill/>
          <a:ln>
            <a:noFill/>
          </a:ln>
        </p:spPr>
        <p:txBody>
          <a:bodyPr anchorCtr="0" anchor="t" bIns="45700" lIns="91425" spcFirstLastPara="1" rIns="91425" wrap="square" tIns="45700">
            <a:normAutofit/>
          </a:bodyPr>
          <a:lstStyle/>
          <a:p>
            <a:pPr indent="-374650" lvl="0" marL="457200" rtl="0" algn="l">
              <a:lnSpc>
                <a:spcPct val="90000"/>
              </a:lnSpc>
              <a:spcBef>
                <a:spcPts val="0"/>
              </a:spcBef>
              <a:spcAft>
                <a:spcPts val="0"/>
              </a:spcAft>
              <a:buClr>
                <a:schemeClr val="dk1"/>
              </a:buClr>
              <a:buSzPts val="2300"/>
              <a:buFont typeface="Calibri"/>
              <a:buChar char="●"/>
            </a:pPr>
            <a:r>
              <a:rPr b="0" i="0" lang="en-US" sz="2300" u="none" cap="none" strike="noStrike">
                <a:solidFill>
                  <a:schemeClr val="dk1"/>
                </a:solidFill>
                <a:latin typeface="Calibri"/>
                <a:ea typeface="Calibri"/>
                <a:cs typeface="Calibri"/>
                <a:sym typeface="Calibri"/>
              </a:rPr>
              <a:t>Presentations and publications are often required for career advancement</a:t>
            </a:r>
            <a:endParaRPr sz="3500"/>
          </a:p>
          <a:p>
            <a:pPr indent="-374650" lvl="0" marL="457200" rtl="0" algn="l">
              <a:lnSpc>
                <a:spcPct val="90000"/>
              </a:lnSpc>
              <a:spcBef>
                <a:spcPts val="0"/>
              </a:spcBef>
              <a:spcAft>
                <a:spcPts val="0"/>
              </a:spcAft>
              <a:buClr>
                <a:schemeClr val="dk1"/>
              </a:buClr>
              <a:buSzPts val="2300"/>
              <a:buFont typeface="Calibri"/>
              <a:buChar char="●"/>
            </a:pPr>
            <a:r>
              <a:rPr b="0" i="0" lang="en-US" sz="2300" u="none" cap="none" strike="noStrike">
                <a:solidFill>
                  <a:schemeClr val="dk1"/>
                </a:solidFill>
                <a:latin typeface="Calibri"/>
                <a:ea typeface="Calibri"/>
                <a:cs typeface="Calibri"/>
                <a:sym typeface="Calibri"/>
              </a:rPr>
              <a:t>Turn your work into a conference submission</a:t>
            </a:r>
            <a:endParaRPr sz="3500"/>
          </a:p>
          <a:p>
            <a:pPr indent="-374650" lvl="1" marL="914400" marR="0" rtl="0" algn="l">
              <a:lnSpc>
                <a:spcPct val="90000"/>
              </a:lnSpc>
              <a:spcBef>
                <a:spcPts val="0"/>
              </a:spcBef>
              <a:spcAft>
                <a:spcPts val="0"/>
              </a:spcAft>
              <a:buClr>
                <a:schemeClr val="dk1"/>
              </a:buClr>
              <a:buSzPts val="2300"/>
              <a:buFont typeface="Calibri"/>
              <a:buChar char="○"/>
            </a:pPr>
            <a:r>
              <a:rPr b="0" i="0" lang="en-US" sz="2300" u="none" cap="none" strike="noStrike">
                <a:solidFill>
                  <a:schemeClr val="dk1"/>
                </a:solidFill>
                <a:latin typeface="Calibri"/>
                <a:ea typeface="Calibri"/>
                <a:cs typeface="Calibri"/>
                <a:sym typeface="Calibri"/>
              </a:rPr>
              <a:t>Prepare an idea</a:t>
            </a:r>
            <a:endParaRPr sz="3100"/>
          </a:p>
          <a:p>
            <a:pPr indent="-374650" lvl="1" marL="914400" marR="0" rtl="0" algn="l">
              <a:lnSpc>
                <a:spcPct val="90000"/>
              </a:lnSpc>
              <a:spcBef>
                <a:spcPts val="0"/>
              </a:spcBef>
              <a:spcAft>
                <a:spcPts val="0"/>
              </a:spcAft>
              <a:buClr>
                <a:schemeClr val="dk1"/>
              </a:buClr>
              <a:buSzPts val="2300"/>
              <a:buFont typeface="Calibri"/>
              <a:buChar char="○"/>
            </a:pPr>
            <a:r>
              <a:rPr b="0" i="0" lang="en-US" sz="2300" u="none" cap="none" strike="noStrike">
                <a:solidFill>
                  <a:schemeClr val="dk1"/>
                </a:solidFill>
                <a:latin typeface="Calibri"/>
                <a:ea typeface="Calibri"/>
                <a:cs typeface="Calibri"/>
                <a:sym typeface="Calibri"/>
              </a:rPr>
              <a:t>Determine a submission category</a:t>
            </a:r>
            <a:endParaRPr sz="3100"/>
          </a:p>
          <a:p>
            <a:pPr indent="-374650" lvl="1" marL="914400" marR="0" rtl="0" algn="l">
              <a:lnSpc>
                <a:spcPct val="90000"/>
              </a:lnSpc>
              <a:spcBef>
                <a:spcPts val="0"/>
              </a:spcBef>
              <a:spcAft>
                <a:spcPts val="0"/>
              </a:spcAft>
              <a:buClr>
                <a:schemeClr val="dk1"/>
              </a:buClr>
              <a:buSzPts val="2300"/>
              <a:buFont typeface="Calibri"/>
              <a:buChar char="○"/>
            </a:pPr>
            <a:r>
              <a:rPr b="0" i="0" lang="en-US" sz="2300" u="none" cap="none" strike="noStrike">
                <a:solidFill>
                  <a:schemeClr val="dk1"/>
                </a:solidFill>
                <a:latin typeface="Calibri"/>
                <a:ea typeface="Calibri"/>
                <a:cs typeface="Calibri"/>
                <a:sym typeface="Calibri"/>
              </a:rPr>
              <a:t>Submit a proposal</a:t>
            </a:r>
            <a:endParaRPr sz="3100"/>
          </a:p>
          <a:p>
            <a:pPr indent="-374650" lvl="0" marL="457200" rtl="0" algn="l">
              <a:lnSpc>
                <a:spcPct val="90000"/>
              </a:lnSpc>
              <a:spcBef>
                <a:spcPts val="0"/>
              </a:spcBef>
              <a:spcAft>
                <a:spcPts val="0"/>
              </a:spcAft>
              <a:buClr>
                <a:schemeClr val="dk1"/>
              </a:buClr>
              <a:buSzPts val="2300"/>
              <a:buFont typeface="Calibri"/>
              <a:buChar char="●"/>
            </a:pPr>
            <a:r>
              <a:rPr b="0" i="0" lang="en-US" sz="2300" u="none" cap="none" strike="noStrike">
                <a:solidFill>
                  <a:schemeClr val="dk1"/>
                </a:solidFill>
                <a:latin typeface="Calibri"/>
                <a:ea typeface="Calibri"/>
                <a:cs typeface="Calibri"/>
                <a:sym typeface="Calibri"/>
              </a:rPr>
              <a:t>Turn your conference submission into a publication</a:t>
            </a:r>
            <a:endParaRPr sz="3500"/>
          </a:p>
        </p:txBody>
      </p:sp>
      <p:sp>
        <p:nvSpPr>
          <p:cNvPr id="254" name="Google Shape;254;p24"/>
          <p:cNvSpPr txBox="1"/>
          <p:nvPr/>
        </p:nvSpPr>
        <p:spPr>
          <a:xfrm>
            <a:off x="207255" y="475928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TZ</a:t>
            </a:r>
            <a:endParaRPr sz="1050">
              <a:solidFill>
                <a:srgbClr val="A4A4A7"/>
              </a:solidFill>
              <a:latin typeface="Calibri"/>
              <a:ea typeface="Calibri"/>
              <a:cs typeface="Calibri"/>
              <a:sym typeface="Calibri"/>
            </a:endParaRPr>
          </a:p>
        </p:txBody>
      </p:sp>
      <p:sp>
        <p:nvSpPr>
          <p:cNvPr id="255" name="Google Shape;255;p24"/>
          <p:cNvSpPr txBox="1"/>
          <p:nvPr/>
        </p:nvSpPr>
        <p:spPr>
          <a:xfrm>
            <a:off x="8515350" y="4757908"/>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TZ</a:t>
            </a:r>
            <a:endParaRPr sz="1050">
              <a:solidFill>
                <a:srgbClr val="A4A4A7"/>
              </a:solidFill>
              <a:latin typeface="Calibri"/>
              <a:ea typeface="Calibri"/>
              <a:cs typeface="Calibri"/>
              <a:sym typeface="Calibri"/>
            </a:endParaRPr>
          </a:p>
        </p:txBody>
      </p:sp>
      <p:sp>
        <p:nvSpPr>
          <p:cNvPr id="256" name="Google Shape;256;p24"/>
          <p:cNvSpPr txBox="1"/>
          <p:nvPr/>
        </p:nvSpPr>
        <p:spPr>
          <a:xfrm>
            <a:off x="207255" y="4271606"/>
            <a:ext cx="421500" cy="21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TZ</a:t>
            </a:r>
            <a:endParaRPr sz="1050">
              <a:solidFill>
                <a:srgbClr val="A4A4A7"/>
              </a:solidFill>
              <a:latin typeface="Calibri"/>
              <a:ea typeface="Calibri"/>
              <a:cs typeface="Calibri"/>
              <a:sym typeface="Calibri"/>
            </a:endParaRPr>
          </a:p>
        </p:txBody>
      </p:sp>
      <p:sp>
        <p:nvSpPr>
          <p:cNvPr id="257" name="Google Shape;257;p24"/>
          <p:cNvSpPr txBox="1"/>
          <p:nvPr/>
        </p:nvSpPr>
        <p:spPr>
          <a:xfrm>
            <a:off x="8356480" y="4271606"/>
            <a:ext cx="421500" cy="21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TZ</a:t>
            </a:r>
            <a:endParaRPr sz="1050">
              <a:solidFill>
                <a:srgbClr val="A4A4A7"/>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5"/>
          <p:cNvSpPr txBox="1"/>
          <p:nvPr/>
        </p:nvSpPr>
        <p:spPr>
          <a:xfrm>
            <a:off x="1143000" y="490359"/>
            <a:ext cx="6858000" cy="918494"/>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3000">
                <a:solidFill>
                  <a:srgbClr val="C00000"/>
                </a:solidFill>
                <a:latin typeface="Calibri"/>
                <a:ea typeface="Calibri"/>
                <a:cs typeface="Calibri"/>
                <a:sym typeface="Calibri"/>
              </a:rPr>
              <a:t>10 Tips to Increase </a:t>
            </a:r>
            <a:endParaRPr/>
          </a:p>
          <a:p>
            <a:pPr indent="0" lvl="0" marL="0" marR="0" rtl="0" algn="ctr">
              <a:spcBef>
                <a:spcPts val="0"/>
              </a:spcBef>
              <a:spcAft>
                <a:spcPts val="0"/>
              </a:spcAft>
              <a:buNone/>
            </a:pPr>
            <a:r>
              <a:rPr b="1" lang="en-US" sz="3000">
                <a:solidFill>
                  <a:srgbClr val="C00000"/>
                </a:solidFill>
                <a:latin typeface="Calibri"/>
                <a:ea typeface="Calibri"/>
                <a:cs typeface="Calibri"/>
                <a:sym typeface="Calibri"/>
              </a:rPr>
              <a:t>Your Scholarly Activity</a:t>
            </a:r>
            <a:endParaRPr/>
          </a:p>
        </p:txBody>
      </p:sp>
      <p:sp>
        <p:nvSpPr>
          <p:cNvPr id="264" name="Google Shape;264;p25"/>
          <p:cNvSpPr txBox="1"/>
          <p:nvPr/>
        </p:nvSpPr>
        <p:spPr>
          <a:xfrm>
            <a:off x="1577832" y="1519228"/>
            <a:ext cx="6723272" cy="2562767"/>
          </a:xfrm>
          <a:prstGeom prst="rect">
            <a:avLst/>
          </a:prstGeom>
          <a:noFill/>
          <a:ln>
            <a:noFill/>
          </a:ln>
        </p:spPr>
        <p:txBody>
          <a:bodyPr anchorCtr="0" anchor="t" bIns="45700" lIns="91425" spcFirstLastPara="1" rIns="91425" wrap="square" tIns="45700">
            <a:normAutofit fontScale="92500" lnSpcReduction="10000"/>
          </a:bodyPr>
          <a:lstStyle/>
          <a:p>
            <a:pPr indent="-342931" lvl="1" marL="628639" marR="0" rtl="0" algn="l">
              <a:spcBef>
                <a:spcPts val="0"/>
              </a:spcBef>
              <a:spcAft>
                <a:spcPts val="0"/>
              </a:spcAft>
              <a:buClr>
                <a:schemeClr val="dk1"/>
              </a:buClr>
              <a:buSzPct val="100000"/>
              <a:buFont typeface="Calibri"/>
              <a:buAutoNum type="arabicPeriod"/>
            </a:pPr>
            <a:r>
              <a:rPr b="0" i="0" lang="en-US" sz="1900" u="none" cap="none" strike="noStrike">
                <a:solidFill>
                  <a:schemeClr val="dk1"/>
                </a:solidFill>
                <a:latin typeface="Calibri"/>
                <a:ea typeface="Calibri"/>
                <a:cs typeface="Calibri"/>
                <a:sym typeface="Calibri"/>
              </a:rPr>
              <a:t>Keep in mind you are reading FINISHED published work, not early drafts...write.</a:t>
            </a:r>
            <a:endParaRPr/>
          </a:p>
          <a:p>
            <a:pPr indent="-342931" lvl="1" marL="628639" marR="0" rtl="0" algn="l">
              <a:spcBef>
                <a:spcPts val="0"/>
              </a:spcBef>
              <a:spcAft>
                <a:spcPts val="0"/>
              </a:spcAft>
              <a:buClr>
                <a:schemeClr val="dk1"/>
              </a:buClr>
              <a:buSzPct val="100000"/>
              <a:buFont typeface="Calibri"/>
              <a:buAutoNum type="arabicPeriod"/>
            </a:pPr>
            <a:r>
              <a:rPr b="0" i="0" lang="en-US" sz="1900" u="none" cap="none" strike="noStrike">
                <a:solidFill>
                  <a:schemeClr val="dk1"/>
                </a:solidFill>
                <a:latin typeface="Calibri"/>
                <a:ea typeface="Calibri"/>
                <a:cs typeface="Calibri"/>
                <a:sym typeface="Calibri"/>
              </a:rPr>
              <a:t>Find time to do what you feel is important...is 	   	    publishing important</a:t>
            </a:r>
            <a:endParaRPr/>
          </a:p>
          <a:p>
            <a:pPr indent="-342931" lvl="1" marL="628639" marR="0" rtl="0" algn="l">
              <a:spcBef>
                <a:spcPts val="0"/>
              </a:spcBef>
              <a:spcAft>
                <a:spcPts val="0"/>
              </a:spcAft>
              <a:buClr>
                <a:schemeClr val="dk1"/>
              </a:buClr>
              <a:buSzPct val="100000"/>
              <a:buFont typeface="Calibri"/>
              <a:buAutoNum type="arabicPeriod"/>
            </a:pPr>
            <a:r>
              <a:rPr b="0" i="0" lang="en-US" sz="1900" u="none" cap="none" strike="noStrike">
                <a:solidFill>
                  <a:schemeClr val="dk1"/>
                </a:solidFill>
                <a:latin typeface="Calibri"/>
                <a:ea typeface="Calibri"/>
                <a:cs typeface="Calibri"/>
                <a:sym typeface="Calibri"/>
              </a:rPr>
              <a:t>Talk to your supervisor and determine what is 		    expected...don’t guess.</a:t>
            </a:r>
            <a:endParaRPr/>
          </a:p>
          <a:p>
            <a:pPr indent="-342931" lvl="1" marL="628639" marR="0" rtl="0" algn="l">
              <a:spcBef>
                <a:spcPts val="0"/>
              </a:spcBef>
              <a:spcAft>
                <a:spcPts val="0"/>
              </a:spcAft>
              <a:buClr>
                <a:schemeClr val="dk1"/>
              </a:buClr>
              <a:buSzPct val="100000"/>
              <a:buFont typeface="Calibri"/>
              <a:buAutoNum type="arabicPeriod"/>
            </a:pPr>
            <a:r>
              <a:rPr b="0" i="0" lang="en-US" sz="1900" u="none" cap="none" strike="noStrike">
                <a:solidFill>
                  <a:schemeClr val="dk1"/>
                </a:solidFill>
                <a:latin typeface="Calibri"/>
                <a:ea typeface="Calibri"/>
                <a:cs typeface="Calibri"/>
                <a:sym typeface="Calibri"/>
              </a:rPr>
              <a:t>Think of everything you do as a potential 			publication or conference presentation.</a:t>
            </a:r>
            <a:endParaRPr/>
          </a:p>
          <a:p>
            <a:pPr indent="-342931" lvl="1" marL="628639" marR="0" rtl="0" algn="l">
              <a:spcBef>
                <a:spcPts val="0"/>
              </a:spcBef>
              <a:spcAft>
                <a:spcPts val="0"/>
              </a:spcAft>
              <a:buClr>
                <a:schemeClr val="dk1"/>
              </a:buClr>
              <a:buSzPct val="100000"/>
              <a:buFont typeface="Calibri"/>
              <a:buAutoNum type="arabicPeriod"/>
            </a:pPr>
            <a:r>
              <a:rPr b="0" i="0" lang="en-US" sz="1900" u="none" cap="none" strike="noStrike">
                <a:solidFill>
                  <a:schemeClr val="dk1"/>
                </a:solidFill>
                <a:latin typeface="Calibri"/>
                <a:ea typeface="Calibri"/>
                <a:cs typeface="Calibri"/>
                <a:sym typeface="Calibri"/>
              </a:rPr>
              <a:t>Have an outlet in mind for each thing you plan to write something up...and then do it.</a:t>
            </a:r>
            <a:endParaRPr/>
          </a:p>
          <a:p>
            <a:pPr indent="0" lvl="0" marL="0" marR="0" rtl="0" algn="l">
              <a:spcBef>
                <a:spcPts val="0"/>
              </a:spcBef>
              <a:spcAft>
                <a:spcPts val="0"/>
              </a:spcAft>
              <a:buNone/>
            </a:pPr>
            <a:r>
              <a:t/>
            </a:r>
            <a:endParaRPr sz="1750">
              <a:solidFill>
                <a:schemeClr val="dk1"/>
              </a:solidFill>
              <a:latin typeface="Calibri"/>
              <a:ea typeface="Calibri"/>
              <a:cs typeface="Calibri"/>
              <a:sym typeface="Calibri"/>
            </a:endParaRPr>
          </a:p>
        </p:txBody>
      </p:sp>
      <p:sp>
        <p:nvSpPr>
          <p:cNvPr id="265" name="Google Shape;265;p25"/>
          <p:cNvSpPr txBox="1"/>
          <p:nvPr/>
        </p:nvSpPr>
        <p:spPr>
          <a:xfrm>
            <a:off x="207255" y="427160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TZ</a:t>
            </a:r>
            <a:endParaRPr sz="1050">
              <a:solidFill>
                <a:srgbClr val="A4A4A7"/>
              </a:solidFill>
              <a:latin typeface="Calibri"/>
              <a:ea typeface="Calibri"/>
              <a:cs typeface="Calibri"/>
              <a:sym typeface="Calibri"/>
            </a:endParaRPr>
          </a:p>
        </p:txBody>
      </p:sp>
      <p:sp>
        <p:nvSpPr>
          <p:cNvPr id="266" name="Google Shape;266;p25"/>
          <p:cNvSpPr txBox="1"/>
          <p:nvPr/>
        </p:nvSpPr>
        <p:spPr>
          <a:xfrm>
            <a:off x="8515350" y="4271605"/>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TZ</a:t>
            </a:r>
            <a:endParaRPr sz="1050">
              <a:solidFill>
                <a:srgbClr val="A4A4A7"/>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6"/>
          <p:cNvSpPr txBox="1"/>
          <p:nvPr/>
        </p:nvSpPr>
        <p:spPr>
          <a:xfrm>
            <a:off x="1143000" y="490359"/>
            <a:ext cx="6858000" cy="42988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3000">
                <a:solidFill>
                  <a:srgbClr val="C00000"/>
                </a:solidFill>
                <a:latin typeface="Calibri"/>
                <a:ea typeface="Calibri"/>
                <a:cs typeface="Calibri"/>
                <a:sym typeface="Calibri"/>
              </a:rPr>
              <a:t>10 Tips to Increase </a:t>
            </a:r>
            <a:endParaRPr/>
          </a:p>
          <a:p>
            <a:pPr indent="0" lvl="0" marL="0" marR="0" rtl="0" algn="ctr">
              <a:spcBef>
                <a:spcPts val="0"/>
              </a:spcBef>
              <a:spcAft>
                <a:spcPts val="0"/>
              </a:spcAft>
              <a:buNone/>
            </a:pPr>
            <a:r>
              <a:rPr b="1" lang="en-US" sz="3000">
                <a:solidFill>
                  <a:srgbClr val="C00000"/>
                </a:solidFill>
                <a:latin typeface="Calibri"/>
                <a:ea typeface="Calibri"/>
                <a:cs typeface="Calibri"/>
                <a:sym typeface="Calibri"/>
              </a:rPr>
              <a:t>Your Scholarly Activity</a:t>
            </a:r>
            <a:endParaRPr/>
          </a:p>
        </p:txBody>
      </p:sp>
      <p:sp>
        <p:nvSpPr>
          <p:cNvPr id="273" name="Google Shape;273;p26"/>
          <p:cNvSpPr txBox="1"/>
          <p:nvPr/>
        </p:nvSpPr>
        <p:spPr>
          <a:xfrm>
            <a:off x="1556416" y="1628543"/>
            <a:ext cx="5839901" cy="3201555"/>
          </a:xfrm>
          <a:prstGeom prst="rect">
            <a:avLst/>
          </a:prstGeom>
          <a:noFill/>
          <a:ln>
            <a:noFill/>
          </a:ln>
        </p:spPr>
        <p:txBody>
          <a:bodyPr anchorCtr="0" anchor="t" bIns="45700" lIns="91425" spcFirstLastPara="1" rIns="91425" wrap="square" tIns="45700">
            <a:normAutofit/>
          </a:bodyPr>
          <a:lstStyle/>
          <a:p>
            <a:pPr indent="-342900" lvl="0" marL="342900" marR="0" rtl="0" algn="l">
              <a:spcBef>
                <a:spcPts val="0"/>
              </a:spcBef>
              <a:spcAft>
                <a:spcPts val="0"/>
              </a:spcAft>
              <a:buClr>
                <a:schemeClr val="dk1"/>
              </a:buClr>
              <a:buSzPts val="1600"/>
              <a:buFont typeface="Calibri"/>
              <a:buAutoNum type="arabicPeriod" startAt="6"/>
            </a:pPr>
            <a:r>
              <a:rPr lang="en-US" sz="1600">
                <a:solidFill>
                  <a:schemeClr val="dk1"/>
                </a:solidFill>
                <a:latin typeface="Calibri"/>
                <a:ea typeface="Calibri"/>
                <a:cs typeface="Calibri"/>
                <a:sym typeface="Calibri"/>
              </a:rPr>
              <a:t>Balance where you are on the authorship list...including some solo work.</a:t>
            </a:r>
            <a:endParaRPr/>
          </a:p>
          <a:p>
            <a:pPr indent="-342900" lvl="0" marL="342900" marR="0" rtl="0" algn="l">
              <a:spcBef>
                <a:spcPts val="0"/>
              </a:spcBef>
              <a:spcAft>
                <a:spcPts val="0"/>
              </a:spcAft>
              <a:buClr>
                <a:schemeClr val="dk1"/>
              </a:buClr>
              <a:buSzPts val="1600"/>
              <a:buFont typeface="Calibri"/>
              <a:buAutoNum type="arabicPeriod" startAt="6"/>
            </a:pPr>
            <a:r>
              <a:rPr lang="en-US" sz="1600">
                <a:solidFill>
                  <a:schemeClr val="dk1"/>
                </a:solidFill>
                <a:latin typeface="Calibri"/>
                <a:ea typeface="Calibri"/>
                <a:cs typeface="Calibri"/>
                <a:sym typeface="Calibri"/>
              </a:rPr>
              <a:t>When you are asked to resubmit…don’t think of it as an arduous task. Realize that you are almost done. </a:t>
            </a:r>
            <a:endParaRPr/>
          </a:p>
          <a:p>
            <a:pPr indent="-342900" lvl="0" marL="342900" marR="0" rtl="0" algn="l">
              <a:spcBef>
                <a:spcPts val="0"/>
              </a:spcBef>
              <a:spcAft>
                <a:spcPts val="0"/>
              </a:spcAft>
              <a:buClr>
                <a:schemeClr val="dk1"/>
              </a:buClr>
              <a:buSzPts val="1600"/>
              <a:buFont typeface="Calibri"/>
              <a:buAutoNum type="arabicPeriod" startAt="6"/>
            </a:pPr>
            <a:r>
              <a:rPr lang="en-US" sz="1600">
                <a:solidFill>
                  <a:schemeClr val="dk1"/>
                </a:solidFill>
                <a:latin typeface="Calibri"/>
                <a:ea typeface="Calibri"/>
                <a:cs typeface="Calibri"/>
                <a:sym typeface="Calibri"/>
              </a:rPr>
              <a:t>Don’t be a perfectionist...but don’t be sloppy.</a:t>
            </a:r>
            <a:endParaRPr/>
          </a:p>
          <a:p>
            <a:pPr indent="-342900" lvl="0" marL="342900" marR="0" rtl="0" algn="l">
              <a:spcBef>
                <a:spcPts val="0"/>
              </a:spcBef>
              <a:spcAft>
                <a:spcPts val="0"/>
              </a:spcAft>
              <a:buClr>
                <a:schemeClr val="dk1"/>
              </a:buClr>
              <a:buSzPts val="1600"/>
              <a:buFont typeface="Calibri"/>
              <a:buAutoNum type="arabicPeriod" startAt="6"/>
            </a:pPr>
            <a:r>
              <a:rPr lang="en-US" sz="1600">
                <a:solidFill>
                  <a:schemeClr val="dk1"/>
                </a:solidFill>
                <a:latin typeface="Calibri"/>
                <a:ea typeface="Calibri"/>
                <a:cs typeface="Calibri"/>
                <a:sym typeface="Calibri"/>
              </a:rPr>
              <a:t>Let others read your work...and listen to them.</a:t>
            </a:r>
            <a:endParaRPr/>
          </a:p>
          <a:p>
            <a:pPr indent="-342900" lvl="0" marL="342900" marR="0" rtl="0" algn="l">
              <a:spcBef>
                <a:spcPts val="0"/>
              </a:spcBef>
              <a:spcAft>
                <a:spcPts val="0"/>
              </a:spcAft>
              <a:buClr>
                <a:schemeClr val="dk1"/>
              </a:buClr>
              <a:buSzPts val="1600"/>
              <a:buFont typeface="Calibri"/>
              <a:buAutoNum type="arabicPeriod" startAt="6"/>
            </a:pPr>
            <a:r>
              <a:rPr lang="en-US" sz="1600">
                <a:solidFill>
                  <a:schemeClr val="dk1"/>
                </a:solidFill>
                <a:latin typeface="Calibri"/>
                <a:ea typeface="Calibri"/>
                <a:cs typeface="Calibri"/>
                <a:sym typeface="Calibri"/>
              </a:rPr>
              <a:t>Write for the right outlet…but mostly…write.</a:t>
            </a:r>
            <a:endParaRPr/>
          </a:p>
          <a:p>
            <a:pPr indent="0" lvl="0" marL="0" marR="0" rtl="0" algn="l">
              <a:spcBef>
                <a:spcPts val="0"/>
              </a:spcBef>
              <a:spcAft>
                <a:spcPts val="0"/>
              </a:spcAft>
              <a:buClr>
                <a:schemeClr val="dk1"/>
              </a:buClr>
              <a:buSzPts val="1600"/>
              <a:buFont typeface="Calibri"/>
              <a:buNone/>
            </a:pPr>
            <a:r>
              <a:rPr lang="en-US" sz="1600">
                <a:solidFill>
                  <a:schemeClr val="dk1"/>
                </a:solidFill>
                <a:latin typeface="Calibri"/>
                <a:ea typeface="Calibri"/>
                <a:cs typeface="Calibri"/>
                <a:sym typeface="Calibri"/>
              </a:rPr>
              <a:t> </a:t>
            </a:r>
            <a:endParaRPr/>
          </a:p>
          <a:p>
            <a:pPr indent="0" lvl="0" marL="0" marR="0" rtl="0" algn="l">
              <a:spcBef>
                <a:spcPts val="0"/>
              </a:spcBef>
              <a:spcAft>
                <a:spcPts val="0"/>
              </a:spcAft>
              <a:buClr>
                <a:schemeClr val="dk1"/>
              </a:buClr>
              <a:buSzPts val="1600"/>
              <a:buFont typeface="Calibri"/>
              <a:buNone/>
            </a:pPr>
            <a:r>
              <a:rPr lang="en-US" sz="1600">
                <a:solidFill>
                  <a:schemeClr val="dk1"/>
                </a:solidFill>
                <a:latin typeface="Calibri"/>
                <a:ea typeface="Calibri"/>
                <a:cs typeface="Calibri"/>
                <a:sym typeface="Calibri"/>
              </a:rPr>
              <a:t>Bonus:  Make friends with publishers, conference directors, and other outlet providers.  </a:t>
            </a:r>
            <a:endParaRPr/>
          </a:p>
        </p:txBody>
      </p:sp>
      <p:sp>
        <p:nvSpPr>
          <p:cNvPr id="274" name="Google Shape;274;p26"/>
          <p:cNvSpPr txBox="1"/>
          <p:nvPr/>
        </p:nvSpPr>
        <p:spPr>
          <a:xfrm>
            <a:off x="207255" y="425128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TZ</a:t>
            </a:r>
            <a:endParaRPr sz="1050">
              <a:solidFill>
                <a:srgbClr val="A4A4A7"/>
              </a:solidFill>
              <a:latin typeface="Calibri"/>
              <a:ea typeface="Calibri"/>
              <a:cs typeface="Calibri"/>
              <a:sym typeface="Calibri"/>
            </a:endParaRPr>
          </a:p>
        </p:txBody>
      </p:sp>
      <p:sp>
        <p:nvSpPr>
          <p:cNvPr id="275" name="Google Shape;275;p26"/>
          <p:cNvSpPr txBox="1"/>
          <p:nvPr/>
        </p:nvSpPr>
        <p:spPr>
          <a:xfrm>
            <a:off x="8434070" y="4251285"/>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RC</a:t>
            </a:r>
            <a:endParaRPr sz="1050">
              <a:solidFill>
                <a:srgbClr val="A4A4A7"/>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27"/>
          <p:cNvSpPr txBox="1"/>
          <p:nvPr>
            <p:ph type="ctrTitle"/>
          </p:nvPr>
        </p:nvSpPr>
        <p:spPr>
          <a:xfrm>
            <a:off x="1143000" y="841375"/>
            <a:ext cx="6858000" cy="1790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C00000"/>
              </a:buClr>
              <a:buSzPts val="3200"/>
              <a:buFont typeface="Calibri"/>
              <a:buNone/>
            </a:pPr>
            <a:r>
              <a:rPr b="1" i="0" lang="en-US" sz="3200" u="none" cap="none" strike="noStrike">
                <a:solidFill>
                  <a:srgbClr val="C00000"/>
                </a:solidFill>
                <a:latin typeface="Calibri"/>
                <a:ea typeface="Calibri"/>
                <a:cs typeface="Calibri"/>
                <a:sym typeface="Calibri"/>
              </a:rPr>
              <a:t>Career Planning and Life Balance</a:t>
            </a:r>
            <a:endParaRPr/>
          </a:p>
        </p:txBody>
      </p:sp>
      <p:sp>
        <p:nvSpPr>
          <p:cNvPr id="282" name="Google Shape;282;p27"/>
          <p:cNvSpPr txBox="1"/>
          <p:nvPr>
            <p:ph idx="1" type="subTitle"/>
          </p:nvPr>
        </p:nvSpPr>
        <p:spPr>
          <a:xfrm>
            <a:off x="1143000" y="2701925"/>
            <a:ext cx="6858000" cy="124142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215"/>
              <a:buNone/>
            </a:pPr>
            <a:r>
              <a:t/>
            </a:r>
            <a:endParaRPr b="0" i="0" sz="1350" u="none" cap="none" strike="noStrike">
              <a:solidFill>
                <a:schemeClr val="dk1"/>
              </a:solidFill>
              <a:latin typeface="Calibri"/>
              <a:ea typeface="Calibri"/>
              <a:cs typeface="Calibri"/>
              <a:sym typeface="Calibri"/>
            </a:endParaRPr>
          </a:p>
        </p:txBody>
      </p:sp>
      <p:sp>
        <p:nvSpPr>
          <p:cNvPr id="283" name="Google Shape;283;p27"/>
          <p:cNvSpPr txBox="1"/>
          <p:nvPr/>
        </p:nvSpPr>
        <p:spPr>
          <a:xfrm>
            <a:off x="125975" y="4264832"/>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RC</a:t>
            </a:r>
            <a:endParaRPr sz="1050">
              <a:solidFill>
                <a:srgbClr val="A4A4A7"/>
              </a:solidFill>
              <a:latin typeface="Calibri"/>
              <a:ea typeface="Calibri"/>
              <a:cs typeface="Calibri"/>
              <a:sym typeface="Calibri"/>
            </a:endParaRPr>
          </a:p>
        </p:txBody>
      </p:sp>
      <p:sp>
        <p:nvSpPr>
          <p:cNvPr id="284" name="Google Shape;284;p27"/>
          <p:cNvSpPr txBox="1"/>
          <p:nvPr/>
        </p:nvSpPr>
        <p:spPr>
          <a:xfrm>
            <a:off x="8461163" y="4264831"/>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RC</a:t>
            </a:r>
            <a:endParaRPr sz="1050">
              <a:solidFill>
                <a:srgbClr val="A4A4A7"/>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8"/>
          <p:cNvSpPr txBox="1"/>
          <p:nvPr>
            <p:ph type="title"/>
          </p:nvPr>
        </p:nvSpPr>
        <p:spPr>
          <a:xfrm>
            <a:off x="316415" y="270343"/>
            <a:ext cx="7886700" cy="9937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3200"/>
              <a:buFont typeface="Calibri"/>
              <a:buNone/>
            </a:pPr>
            <a:r>
              <a:rPr b="1" i="0" lang="en-US" sz="3200" u="none" cap="none" strike="noStrike">
                <a:solidFill>
                  <a:srgbClr val="C00000"/>
                </a:solidFill>
                <a:latin typeface="Calibri"/>
                <a:ea typeface="Calibri"/>
                <a:cs typeface="Calibri"/>
                <a:sym typeface="Calibri"/>
              </a:rPr>
              <a:t>Career planning</a:t>
            </a:r>
            <a:endParaRPr/>
          </a:p>
        </p:txBody>
      </p:sp>
      <p:sp>
        <p:nvSpPr>
          <p:cNvPr id="291" name="Google Shape;291;p28"/>
          <p:cNvSpPr txBox="1"/>
          <p:nvPr>
            <p:ph idx="1" type="body"/>
          </p:nvPr>
        </p:nvSpPr>
        <p:spPr>
          <a:xfrm>
            <a:off x="703157" y="975049"/>
            <a:ext cx="7886700" cy="3774282"/>
          </a:xfrm>
          <a:prstGeom prst="rect">
            <a:avLst/>
          </a:prstGeom>
          <a:noFill/>
          <a:ln>
            <a:noFill/>
          </a:ln>
        </p:spPr>
        <p:txBody>
          <a:bodyPr anchorCtr="0" anchor="t" bIns="45700" lIns="91425" spcFirstLastPara="1" rIns="91425" wrap="square" tIns="45700">
            <a:normAutofit/>
          </a:bodyPr>
          <a:lstStyle/>
          <a:p>
            <a:pPr indent="-352425" lvl="0" marL="45720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Reverse engineering</a:t>
            </a:r>
            <a:endParaRPr sz="3400"/>
          </a:p>
          <a:p>
            <a:pPr indent="-352425" lvl="1" marL="914400" marR="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Where would you like to be in 10-12 years?</a:t>
            </a:r>
            <a:endParaRPr sz="3000"/>
          </a:p>
          <a:p>
            <a:pPr indent="-352425" lvl="1" marL="914400" marR="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Where do you need to be </a:t>
            </a:r>
            <a:r>
              <a:rPr lang="en-US" sz="1950"/>
              <a:t>between now and then?</a:t>
            </a:r>
            <a:endParaRPr sz="3000"/>
          </a:p>
          <a:p>
            <a:pPr indent="-352425" lvl="1" marL="914400" marR="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Where do you start now?</a:t>
            </a:r>
            <a:endParaRPr sz="3000"/>
          </a:p>
          <a:p>
            <a:pPr indent="-352425" lvl="2" marL="1371600" marR="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Clinical and educational excellence, volunteer for roles</a:t>
            </a:r>
            <a:endParaRPr sz="2600"/>
          </a:p>
          <a:p>
            <a:pPr indent="-352425" lvl="0" marL="45720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Mentors</a:t>
            </a:r>
            <a:endParaRPr sz="3400"/>
          </a:p>
          <a:p>
            <a:pPr indent="-352425" lvl="1" marL="914400" marR="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Interna</a:t>
            </a:r>
            <a:r>
              <a:rPr lang="en-US" sz="1950"/>
              <a:t>l or </a:t>
            </a:r>
            <a:r>
              <a:rPr b="0" i="0" lang="en-US" sz="1950" u="none" cap="none" strike="noStrike">
                <a:solidFill>
                  <a:schemeClr val="dk1"/>
                </a:solidFill>
                <a:latin typeface="Calibri"/>
                <a:ea typeface="Calibri"/>
                <a:cs typeface="Calibri"/>
                <a:sym typeface="Calibri"/>
              </a:rPr>
              <a:t>External - STFM!</a:t>
            </a:r>
            <a:endParaRPr sz="3000"/>
          </a:p>
          <a:p>
            <a:pPr indent="-352425" lvl="0" marL="45720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Presence</a:t>
            </a:r>
            <a:endParaRPr sz="3400"/>
          </a:p>
          <a:p>
            <a:pPr indent="-352425" lvl="1" marL="914400" marR="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What are you known for</a:t>
            </a:r>
            <a:r>
              <a:rPr lang="en-US" sz="1950"/>
              <a:t> or can build a reputation</a:t>
            </a:r>
            <a:endParaRPr sz="3000"/>
          </a:p>
          <a:p>
            <a:pPr indent="-352425" lvl="1" marL="914400" marR="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Locally? Regionally?  Nationally?</a:t>
            </a:r>
            <a:endParaRPr sz="3000"/>
          </a:p>
          <a:p>
            <a:pPr indent="-352425" lvl="0" marL="45720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Scholarship</a:t>
            </a:r>
            <a:endParaRPr sz="3400"/>
          </a:p>
          <a:p>
            <a:pPr indent="-352425" lvl="1" marL="914400" marR="0" rtl="0" algn="l">
              <a:lnSpc>
                <a:spcPct val="90000"/>
              </a:lnSpc>
              <a:spcBef>
                <a:spcPts val="0"/>
              </a:spcBef>
              <a:spcAft>
                <a:spcPts val="0"/>
              </a:spcAft>
              <a:buClr>
                <a:schemeClr val="dk1"/>
              </a:buClr>
              <a:buSzPts val="1950"/>
              <a:buFont typeface="Calibri"/>
              <a:buChar char="•"/>
            </a:pPr>
            <a:r>
              <a:rPr b="0" i="0" lang="en-US" sz="1950" u="none" cap="none" strike="noStrike">
                <a:solidFill>
                  <a:schemeClr val="dk1"/>
                </a:solidFill>
                <a:latin typeface="Calibri"/>
                <a:ea typeface="Calibri"/>
                <a:cs typeface="Calibri"/>
                <a:sym typeface="Calibri"/>
              </a:rPr>
              <a:t>Consisten</a:t>
            </a:r>
            <a:r>
              <a:rPr lang="en-US" sz="1950"/>
              <a:t>cy and focus often important</a:t>
            </a:r>
            <a:endParaRPr sz="3000"/>
          </a:p>
        </p:txBody>
      </p:sp>
      <p:sp>
        <p:nvSpPr>
          <p:cNvPr id="292" name="Google Shape;292;p28"/>
          <p:cNvSpPr txBox="1"/>
          <p:nvPr/>
        </p:nvSpPr>
        <p:spPr>
          <a:xfrm>
            <a:off x="198550" y="427160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RC</a:t>
            </a:r>
            <a:endParaRPr sz="1050">
              <a:solidFill>
                <a:srgbClr val="A4A4A7"/>
              </a:solidFill>
              <a:latin typeface="Calibri"/>
              <a:ea typeface="Calibri"/>
              <a:cs typeface="Calibri"/>
              <a:sym typeface="Calibri"/>
            </a:endParaRPr>
          </a:p>
        </p:txBody>
      </p:sp>
      <p:sp>
        <p:nvSpPr>
          <p:cNvPr id="293" name="Google Shape;293;p28"/>
          <p:cNvSpPr txBox="1"/>
          <p:nvPr/>
        </p:nvSpPr>
        <p:spPr>
          <a:xfrm>
            <a:off x="8440843" y="4271606"/>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RC</a:t>
            </a:r>
            <a:endParaRPr sz="1050">
              <a:solidFill>
                <a:srgbClr val="A4A4A7"/>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29"/>
          <p:cNvSpPr txBox="1"/>
          <p:nvPr>
            <p:ph type="title"/>
          </p:nvPr>
        </p:nvSpPr>
        <p:spPr>
          <a:xfrm>
            <a:off x="304432" y="262107"/>
            <a:ext cx="7886700" cy="625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3200"/>
              <a:buFont typeface="Calibri"/>
              <a:buNone/>
            </a:pPr>
            <a:r>
              <a:rPr b="1" i="0" lang="en-US" sz="3200" u="none" cap="none" strike="noStrike">
                <a:solidFill>
                  <a:srgbClr val="C00000"/>
                </a:solidFill>
                <a:latin typeface="Calibri"/>
                <a:ea typeface="Calibri"/>
                <a:cs typeface="Calibri"/>
                <a:sym typeface="Calibri"/>
              </a:rPr>
              <a:t>Life balance</a:t>
            </a:r>
            <a:endParaRPr/>
          </a:p>
        </p:txBody>
      </p:sp>
      <p:sp>
        <p:nvSpPr>
          <p:cNvPr id="300" name="Google Shape;300;p29"/>
          <p:cNvSpPr txBox="1"/>
          <p:nvPr>
            <p:ph idx="1" type="body"/>
          </p:nvPr>
        </p:nvSpPr>
        <p:spPr>
          <a:xfrm>
            <a:off x="628650" y="947395"/>
            <a:ext cx="7886700" cy="3624022"/>
          </a:xfrm>
          <a:prstGeom prst="rect">
            <a:avLst/>
          </a:prstGeom>
          <a:noFill/>
          <a:ln>
            <a:noFill/>
          </a:ln>
        </p:spPr>
        <p:txBody>
          <a:bodyPr anchorCtr="0" anchor="t" bIns="45700" lIns="91425" spcFirstLastPara="1" rIns="91425" wrap="square" tIns="45700">
            <a:noAutofit/>
          </a:bodyPr>
          <a:lstStyle/>
          <a:p>
            <a:pPr indent="-361950" lvl="0" marL="45720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Learn to say NO</a:t>
            </a:r>
            <a:endParaRPr sz="3300"/>
          </a:p>
          <a:p>
            <a:pPr indent="-361950" lvl="1" marL="91440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Say YES to your life</a:t>
            </a:r>
            <a:endParaRPr sz="2900"/>
          </a:p>
          <a:p>
            <a:pPr indent="-361950" lvl="0" marL="45720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Set boundaries, discuss with your support system</a:t>
            </a:r>
            <a:endParaRPr sz="3300"/>
          </a:p>
          <a:p>
            <a:pPr indent="-361950" lvl="1" marL="914400" marR="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Y</a:t>
            </a:r>
            <a:r>
              <a:rPr b="0" i="0" lang="en-US" sz="2100" u="none" cap="none" strike="noStrike">
                <a:solidFill>
                  <a:schemeClr val="dk1"/>
                </a:solidFill>
                <a:latin typeface="Calibri"/>
                <a:ea typeface="Calibri"/>
                <a:cs typeface="Calibri"/>
                <a:sym typeface="Calibri"/>
              </a:rPr>
              <a:t>ou don’t have to do everything, all the time, for everyone</a:t>
            </a:r>
            <a:endParaRPr sz="2900"/>
          </a:p>
          <a:p>
            <a:pPr indent="-361950" lvl="0" marL="45720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Use a calendar</a:t>
            </a:r>
            <a:endParaRPr sz="3300"/>
          </a:p>
          <a:p>
            <a:pPr indent="-361950" lvl="1" marL="914400" marR="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Go home on time – set a realistic time</a:t>
            </a:r>
            <a:endParaRPr sz="2900"/>
          </a:p>
          <a:p>
            <a:pPr indent="-361950" lvl="0" marL="45720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Block off time – including traveling, writing, checking email, inbox</a:t>
            </a:r>
            <a:endParaRPr sz="3300"/>
          </a:p>
          <a:p>
            <a:pPr indent="-361950" lvl="0" marL="45720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Set deadlines and reminders and hold yourself to it</a:t>
            </a:r>
            <a:endParaRPr sz="3300"/>
          </a:p>
          <a:p>
            <a:pPr indent="-361950" lvl="1" marL="914400" marR="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Set realistic expectations</a:t>
            </a:r>
            <a:endParaRPr sz="2900"/>
          </a:p>
          <a:p>
            <a:pPr indent="-361950" lvl="0" marL="457200" rtl="0" algn="l">
              <a:lnSpc>
                <a:spcPct val="90000"/>
              </a:lnSpc>
              <a:spcBef>
                <a:spcPts val="0"/>
              </a:spcBef>
              <a:spcAft>
                <a:spcPts val="0"/>
              </a:spcAft>
              <a:buClr>
                <a:schemeClr val="dk1"/>
              </a:buClr>
              <a:buSzPts val="2100"/>
              <a:buFont typeface="Calibri"/>
              <a:buChar char="•"/>
            </a:pPr>
            <a:r>
              <a:rPr b="0" i="0" lang="en-US" sz="2100" u="none" cap="none" strike="noStrike">
                <a:solidFill>
                  <a:schemeClr val="dk1"/>
                </a:solidFill>
                <a:latin typeface="Calibri"/>
                <a:ea typeface="Calibri"/>
                <a:cs typeface="Calibri"/>
                <a:sym typeface="Calibri"/>
              </a:rPr>
              <a:t>Share your calendar with anyone who schedules for you</a:t>
            </a:r>
            <a:endParaRPr sz="3300"/>
          </a:p>
        </p:txBody>
      </p:sp>
      <p:sp>
        <p:nvSpPr>
          <p:cNvPr id="301" name="Google Shape;301;p29"/>
          <p:cNvSpPr txBox="1"/>
          <p:nvPr/>
        </p:nvSpPr>
        <p:spPr>
          <a:xfrm>
            <a:off x="184940" y="4298700"/>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RC</a:t>
            </a:r>
            <a:endParaRPr sz="1050">
              <a:solidFill>
                <a:srgbClr val="A4A4A7"/>
              </a:solidFill>
              <a:latin typeface="Calibri"/>
              <a:ea typeface="Calibri"/>
              <a:cs typeface="Calibri"/>
              <a:sym typeface="Calibri"/>
            </a:endParaRPr>
          </a:p>
        </p:txBody>
      </p:sp>
      <p:sp>
        <p:nvSpPr>
          <p:cNvPr id="302" name="Google Shape;302;p29"/>
          <p:cNvSpPr txBox="1"/>
          <p:nvPr/>
        </p:nvSpPr>
        <p:spPr>
          <a:xfrm>
            <a:off x="8426573" y="4298699"/>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RC</a:t>
            </a:r>
            <a:endParaRPr sz="1050">
              <a:solidFill>
                <a:srgbClr val="A4A4A7"/>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30"/>
          <p:cNvSpPr txBox="1"/>
          <p:nvPr>
            <p:ph type="title"/>
          </p:nvPr>
        </p:nvSpPr>
        <p:spPr>
          <a:xfrm>
            <a:off x="316415" y="-2284"/>
            <a:ext cx="7886700" cy="993900"/>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rgbClr val="C00000"/>
              </a:buClr>
              <a:buSzPts val="3600"/>
              <a:buFont typeface="Calibri"/>
              <a:buNone/>
            </a:pPr>
            <a:r>
              <a:rPr b="1" i="0" lang="en-US" sz="3600" u="none" cap="none" strike="noStrike">
                <a:solidFill>
                  <a:srgbClr val="C00000"/>
                </a:solidFill>
                <a:latin typeface="Calibri"/>
                <a:ea typeface="Calibri"/>
                <a:cs typeface="Calibri"/>
                <a:sym typeface="Calibri"/>
              </a:rPr>
              <a:t>Questions?</a:t>
            </a:r>
            <a:endParaRPr/>
          </a:p>
        </p:txBody>
      </p:sp>
      <p:sp>
        <p:nvSpPr>
          <p:cNvPr id="308" name="Google Shape;308;p30"/>
          <p:cNvSpPr txBox="1"/>
          <p:nvPr>
            <p:ph idx="1" type="body"/>
          </p:nvPr>
        </p:nvSpPr>
        <p:spPr>
          <a:xfrm>
            <a:off x="316415" y="1245491"/>
            <a:ext cx="7886700" cy="3262200"/>
          </a:xfrm>
          <a:prstGeom prst="rect">
            <a:avLst/>
          </a:prstGeom>
          <a:noFill/>
          <a:ln>
            <a:noFill/>
          </a:ln>
        </p:spPr>
        <p:txBody>
          <a:bodyPr anchorCtr="0" anchor="t" bIns="45700" lIns="91425" spcFirstLastPara="1" rIns="91425" wrap="square" tIns="45700">
            <a:normAutofit/>
          </a:bodyPr>
          <a:lstStyle/>
          <a:p>
            <a:pPr indent="-295275" lvl="0" marL="257175" marR="0" rtl="0" algn="l">
              <a:lnSpc>
                <a:spcPct val="90000"/>
              </a:lnSpc>
              <a:spcBef>
                <a:spcPts val="0"/>
              </a:spcBef>
              <a:spcAft>
                <a:spcPts val="0"/>
              </a:spcAft>
              <a:buClr>
                <a:schemeClr val="accent2"/>
              </a:buClr>
              <a:buSzPts val="1815"/>
              <a:buFont typeface="Arial"/>
              <a:buChar char="•"/>
            </a:pPr>
            <a:r>
              <a:rPr b="0" i="0" lang="en-US" sz="1950" u="none" cap="none" strike="noStrike">
                <a:solidFill>
                  <a:schemeClr val="dk1"/>
                </a:solidFill>
                <a:latin typeface="Calibri"/>
                <a:ea typeface="Calibri"/>
                <a:cs typeface="Calibri"/>
                <a:sym typeface="Calibri"/>
              </a:rPr>
              <a:t>Who has a job description?</a:t>
            </a:r>
            <a:endParaRPr sz="3400"/>
          </a:p>
          <a:p>
            <a:pPr indent="-295275" lvl="0" marL="257175" marR="0" rtl="0" algn="l">
              <a:lnSpc>
                <a:spcPct val="90000"/>
              </a:lnSpc>
              <a:spcBef>
                <a:spcPts val="1000"/>
              </a:spcBef>
              <a:spcAft>
                <a:spcPts val="0"/>
              </a:spcAft>
              <a:buClr>
                <a:schemeClr val="accent2"/>
              </a:buClr>
              <a:buSzPts val="1815"/>
              <a:buFont typeface="Arial"/>
              <a:buChar char="•"/>
            </a:pPr>
            <a:r>
              <a:rPr b="0" i="0" lang="en-US" sz="1950" u="none" cap="none" strike="noStrike">
                <a:solidFill>
                  <a:schemeClr val="dk1"/>
                </a:solidFill>
                <a:latin typeface="Calibri"/>
                <a:ea typeface="Calibri"/>
                <a:cs typeface="Calibri"/>
                <a:sym typeface="Calibri"/>
              </a:rPr>
              <a:t>Whose activities match their job description?</a:t>
            </a:r>
            <a:endParaRPr sz="3400"/>
          </a:p>
          <a:p>
            <a:pPr indent="-295275" lvl="0" marL="257175" marR="0" rtl="0" algn="l">
              <a:lnSpc>
                <a:spcPct val="90000"/>
              </a:lnSpc>
              <a:spcBef>
                <a:spcPts val="1000"/>
              </a:spcBef>
              <a:spcAft>
                <a:spcPts val="0"/>
              </a:spcAft>
              <a:buClr>
                <a:schemeClr val="accent2"/>
              </a:buClr>
              <a:buSzPts val="1815"/>
              <a:buFont typeface="Arial"/>
              <a:buChar char="•"/>
            </a:pPr>
            <a:r>
              <a:rPr b="0" i="0" lang="en-US" sz="1950" u="none" cap="none" strike="noStrike">
                <a:solidFill>
                  <a:schemeClr val="dk1"/>
                </a:solidFill>
                <a:latin typeface="Calibri"/>
                <a:ea typeface="Calibri"/>
                <a:cs typeface="Calibri"/>
                <a:sym typeface="Calibri"/>
              </a:rPr>
              <a:t>Who is comfortable in their current role?</a:t>
            </a:r>
            <a:endParaRPr sz="3400"/>
          </a:p>
          <a:p>
            <a:pPr indent="-295275" lvl="0" marL="257175" marR="0" rtl="0" algn="l">
              <a:lnSpc>
                <a:spcPct val="90000"/>
              </a:lnSpc>
              <a:spcBef>
                <a:spcPts val="1000"/>
              </a:spcBef>
              <a:spcAft>
                <a:spcPts val="0"/>
              </a:spcAft>
              <a:buClr>
                <a:schemeClr val="accent2"/>
              </a:buClr>
              <a:buSzPts val="1815"/>
              <a:buFont typeface="Arial"/>
              <a:buChar char="•"/>
            </a:pPr>
            <a:r>
              <a:rPr b="0" i="0" lang="en-US" sz="1950" u="none" cap="none" strike="noStrike">
                <a:solidFill>
                  <a:schemeClr val="dk1"/>
                </a:solidFill>
                <a:latin typeface="Calibri"/>
                <a:ea typeface="Calibri"/>
                <a:cs typeface="Calibri"/>
                <a:sym typeface="Calibri"/>
              </a:rPr>
              <a:t>Have you been systematic when </a:t>
            </a:r>
            <a:r>
              <a:rPr lang="en-US" sz="1950"/>
              <a:t>you have</a:t>
            </a:r>
            <a:r>
              <a:rPr b="0" i="0" lang="en-US" sz="1950" u="none" cap="none" strike="noStrike">
                <a:solidFill>
                  <a:schemeClr val="dk1"/>
                </a:solidFill>
                <a:latin typeface="Calibri"/>
                <a:ea typeface="Calibri"/>
                <a:cs typeface="Calibri"/>
                <a:sym typeface="Calibri"/>
              </a:rPr>
              <a:t> built curriculum?</a:t>
            </a:r>
            <a:endParaRPr b="0" i="0" sz="1950" u="none" cap="none" strike="noStrike">
              <a:solidFill>
                <a:schemeClr val="dk1"/>
              </a:solidFill>
              <a:latin typeface="Calibri"/>
              <a:ea typeface="Calibri"/>
              <a:cs typeface="Calibri"/>
              <a:sym typeface="Calibri"/>
            </a:endParaRPr>
          </a:p>
          <a:p>
            <a:pPr indent="-303847" lvl="0" marL="257175" marR="0" rtl="0" algn="l">
              <a:lnSpc>
                <a:spcPct val="90000"/>
              </a:lnSpc>
              <a:spcBef>
                <a:spcPts val="1000"/>
              </a:spcBef>
              <a:spcAft>
                <a:spcPts val="0"/>
              </a:spcAft>
              <a:buSzPts val="1950"/>
              <a:buChar char="•"/>
            </a:pPr>
            <a:r>
              <a:rPr lang="en-US" sz="1950"/>
              <a:t>What barriers have you encountered turning your work into scholarship?  How have you tackled them?</a:t>
            </a:r>
            <a:endParaRPr sz="1950"/>
          </a:p>
          <a:p>
            <a:pPr indent="-303847" lvl="0" marL="257175" marR="0" rtl="0" algn="l">
              <a:lnSpc>
                <a:spcPct val="90000"/>
              </a:lnSpc>
              <a:spcBef>
                <a:spcPts val="1000"/>
              </a:spcBef>
              <a:spcAft>
                <a:spcPts val="0"/>
              </a:spcAft>
              <a:buSzPts val="1950"/>
              <a:buChar char="•"/>
            </a:pPr>
            <a:r>
              <a:rPr lang="en-US" sz="1950"/>
              <a:t>Do </a:t>
            </a:r>
            <a:r>
              <a:rPr lang="en-US" sz="1950"/>
              <a:t>you</a:t>
            </a:r>
            <a:r>
              <a:rPr lang="en-US" sz="1950"/>
              <a:t> have a 5 or a 10 year plan?</a:t>
            </a:r>
            <a:endParaRPr sz="1950"/>
          </a:p>
          <a:p>
            <a:pPr indent="-180022" lvl="0" marL="257175" marR="0" rtl="0" algn="l">
              <a:lnSpc>
                <a:spcPct val="90000"/>
              </a:lnSpc>
              <a:spcBef>
                <a:spcPts val="1000"/>
              </a:spcBef>
              <a:spcAft>
                <a:spcPts val="0"/>
              </a:spcAft>
              <a:buClr>
                <a:schemeClr val="accent2"/>
              </a:buClr>
              <a:buSzPts val="1215"/>
              <a:buFont typeface="Arial"/>
              <a:buNone/>
            </a:pPr>
            <a:r>
              <a:t/>
            </a:r>
            <a:endParaRPr b="0" i="0" sz="195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3"/>
          <p:cNvSpPr txBox="1"/>
          <p:nvPr>
            <p:ph type="title"/>
          </p:nvPr>
        </p:nvSpPr>
        <p:spPr>
          <a:xfrm>
            <a:off x="491735" y="520956"/>
            <a:ext cx="7886700" cy="74565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Calibri"/>
              <a:buNone/>
            </a:pPr>
            <a:r>
              <a:rPr b="1" i="0" lang="en-US" sz="2800" u="none" cap="none" strike="noStrike">
                <a:solidFill>
                  <a:srgbClr val="C00000"/>
                </a:solidFill>
                <a:latin typeface="Calibri"/>
                <a:ea typeface="Calibri"/>
                <a:cs typeface="Calibri"/>
                <a:sym typeface="Calibri"/>
              </a:rPr>
              <a:t>Agenda</a:t>
            </a:r>
            <a:endParaRPr>
              <a:solidFill>
                <a:srgbClr val="C00000"/>
              </a:solidFill>
            </a:endParaRPr>
          </a:p>
        </p:txBody>
      </p:sp>
      <p:sp>
        <p:nvSpPr>
          <p:cNvPr id="66" name="Google Shape;66;p3"/>
          <p:cNvSpPr txBox="1"/>
          <p:nvPr>
            <p:ph idx="1" type="body"/>
          </p:nvPr>
        </p:nvSpPr>
        <p:spPr>
          <a:xfrm>
            <a:off x="491735" y="1266613"/>
            <a:ext cx="7886700" cy="252888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440"/>
              <a:buChar char="•"/>
            </a:pPr>
            <a:r>
              <a:rPr b="0" i="0" lang="en-US" sz="1600" u="none" cap="none" strike="noStrike">
                <a:solidFill>
                  <a:schemeClr val="dk1"/>
                </a:solidFill>
                <a:latin typeface="Calibri"/>
                <a:ea typeface="Calibri"/>
                <a:cs typeface="Calibri"/>
                <a:sym typeface="Calibri"/>
              </a:rPr>
              <a:t>Goals and objectives</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Presenter introductions</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Medical student educator roles and responsibilities</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Medical student education division organization</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Curriculum design and assessment</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Career planning and life balance</a:t>
            </a:r>
            <a:endParaRPr/>
          </a:p>
          <a:p>
            <a:pPr indent="77152" lvl="0" marL="0" rtl="0" algn="l">
              <a:lnSpc>
                <a:spcPct val="90000"/>
              </a:lnSpc>
              <a:spcBef>
                <a:spcPts val="1000"/>
              </a:spcBef>
              <a:spcAft>
                <a:spcPts val="0"/>
              </a:spcAft>
              <a:buSzPts val="1215"/>
              <a:buNone/>
            </a:pPr>
            <a:r>
              <a:t/>
            </a:r>
            <a:endParaRPr b="0" i="0" sz="1350" u="none" cap="none" strike="noStrike">
              <a:solidFill>
                <a:schemeClr val="dk1"/>
              </a:solidFill>
              <a:latin typeface="Calibri"/>
              <a:ea typeface="Calibri"/>
              <a:cs typeface="Calibri"/>
              <a:sym typeface="Calibri"/>
            </a:endParaRPr>
          </a:p>
        </p:txBody>
      </p:sp>
      <p:sp>
        <p:nvSpPr>
          <p:cNvPr id="67" name="Google Shape;67;p3"/>
          <p:cNvSpPr txBox="1"/>
          <p:nvPr/>
        </p:nvSpPr>
        <p:spPr>
          <a:xfrm>
            <a:off x="148728" y="4338697"/>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
        <p:nvSpPr>
          <p:cNvPr id="68" name="Google Shape;68;p3"/>
          <p:cNvSpPr txBox="1"/>
          <p:nvPr/>
        </p:nvSpPr>
        <p:spPr>
          <a:xfrm>
            <a:off x="8515350" y="4338697"/>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1"/>
          <p:cNvSpPr txBox="1"/>
          <p:nvPr/>
        </p:nvSpPr>
        <p:spPr>
          <a:xfrm>
            <a:off x="628650" y="792162"/>
            <a:ext cx="7886700" cy="533204"/>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C00000"/>
              </a:buClr>
              <a:buSzPts val="3200"/>
              <a:buFont typeface="Trebuchet MS"/>
              <a:buNone/>
            </a:pPr>
            <a:r>
              <a:rPr b="1" i="0" lang="en-US" sz="3200">
                <a:solidFill>
                  <a:srgbClr val="C00000"/>
                </a:solidFill>
                <a:latin typeface="Trebuchet MS"/>
                <a:ea typeface="Trebuchet MS"/>
                <a:cs typeface="Trebuchet MS"/>
                <a:sym typeface="Trebuchet MS"/>
              </a:rPr>
              <a:t>Evaluation</a:t>
            </a:r>
            <a:endParaRPr b="1" i="0" sz="3200" u="none" cap="none" strike="noStrike">
              <a:solidFill>
                <a:srgbClr val="0096D3"/>
              </a:solidFill>
              <a:latin typeface="Trebuchet MS"/>
              <a:ea typeface="Trebuchet MS"/>
              <a:cs typeface="Trebuchet MS"/>
              <a:sym typeface="Trebuchet MS"/>
            </a:endParaRPr>
          </a:p>
        </p:txBody>
      </p:sp>
      <p:sp>
        <p:nvSpPr>
          <p:cNvPr id="314" name="Google Shape;314;p31"/>
          <p:cNvSpPr txBox="1"/>
          <p:nvPr/>
        </p:nvSpPr>
        <p:spPr>
          <a:xfrm>
            <a:off x="628650" y="1437126"/>
            <a:ext cx="6858000" cy="163195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400"/>
              <a:buFont typeface="Arial"/>
              <a:buNone/>
            </a:pPr>
            <a:r>
              <a:rPr b="0" i="0" lang="en-US" sz="1600">
                <a:solidFill>
                  <a:schemeClr val="dk1"/>
                </a:solidFill>
                <a:latin typeface="Trebuchet MS"/>
                <a:ea typeface="Trebuchet MS"/>
                <a:cs typeface="Trebuchet MS"/>
                <a:sym typeface="Trebuchet MS"/>
              </a:rPr>
              <a:t>Please be sure to complete an evaluation for this presentation.</a:t>
            </a:r>
            <a:endParaRPr sz="1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4"/>
          <p:cNvSpPr txBox="1"/>
          <p:nvPr>
            <p:ph type="title"/>
          </p:nvPr>
        </p:nvSpPr>
        <p:spPr>
          <a:xfrm>
            <a:off x="316415" y="385490"/>
            <a:ext cx="7886700" cy="77952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Calibri"/>
              <a:buNone/>
            </a:pPr>
            <a:r>
              <a:rPr b="1" i="0" lang="en-US" sz="2800" u="none" cap="none" strike="noStrike">
                <a:solidFill>
                  <a:srgbClr val="C00000"/>
                </a:solidFill>
                <a:latin typeface="Calibri"/>
                <a:ea typeface="Calibri"/>
                <a:cs typeface="Calibri"/>
                <a:sym typeface="Calibri"/>
              </a:rPr>
              <a:t>Goals and objectives</a:t>
            </a:r>
            <a:endParaRPr>
              <a:solidFill>
                <a:srgbClr val="C00000"/>
              </a:solidFill>
            </a:endParaRPr>
          </a:p>
        </p:txBody>
      </p:sp>
      <p:sp>
        <p:nvSpPr>
          <p:cNvPr id="75" name="Google Shape;75;p4"/>
          <p:cNvSpPr txBox="1"/>
          <p:nvPr>
            <p:ph idx="1" type="body"/>
          </p:nvPr>
        </p:nvSpPr>
        <p:spPr>
          <a:xfrm>
            <a:off x="628650" y="1165014"/>
            <a:ext cx="7886700" cy="326231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None/>
            </a:pPr>
            <a:r>
              <a:rPr b="1" i="0" lang="en-US" sz="1600" u="none" cap="none" strike="noStrike">
                <a:solidFill>
                  <a:schemeClr val="dk1"/>
                </a:solidFill>
              </a:rPr>
              <a:t>Goal</a:t>
            </a:r>
            <a:endParaRPr b="1"/>
          </a:p>
          <a:p>
            <a:pPr indent="-227330" lvl="0" marL="228600" marR="0" rtl="0" algn="l">
              <a:lnSpc>
                <a:spcPct val="90000"/>
              </a:lnSpc>
              <a:spcBef>
                <a:spcPts val="50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Highlight core skills and competencies that junior faculty should be developing such as curriculum development and assessment, goal-driven education, scholarship and career trajectory planning </a:t>
            </a:r>
            <a:endParaRPr b="0" i="0" sz="1600" u="none" cap="none" strike="noStrike">
              <a:solidFill>
                <a:schemeClr val="dk1"/>
              </a:solidFill>
              <a:latin typeface="Calibri"/>
              <a:ea typeface="Calibri"/>
              <a:cs typeface="Calibri"/>
              <a:sym typeface="Calibri"/>
            </a:endParaRPr>
          </a:p>
          <a:p>
            <a:pPr indent="0" lvl="0" marL="0" rtl="0" algn="l">
              <a:lnSpc>
                <a:spcPct val="90000"/>
              </a:lnSpc>
              <a:spcBef>
                <a:spcPts val="1000"/>
              </a:spcBef>
              <a:spcAft>
                <a:spcPts val="0"/>
              </a:spcAft>
              <a:buNone/>
            </a:pPr>
            <a:r>
              <a:rPr b="1" i="0" lang="en-US" sz="1600" u="none" cap="none" strike="noStrike">
                <a:solidFill>
                  <a:schemeClr val="dk1"/>
                </a:solidFill>
              </a:rPr>
              <a:t>Objectives</a:t>
            </a:r>
            <a:endParaRPr b="1"/>
          </a:p>
          <a:p>
            <a:pPr indent="-227330" lvl="0" marL="228600" marR="0" rtl="0" algn="l">
              <a:lnSpc>
                <a:spcPct val="90000"/>
              </a:lnSpc>
              <a:spcBef>
                <a:spcPts val="50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By the end of this session, participants will be able to:</a:t>
            </a:r>
            <a:endParaRPr/>
          </a:p>
          <a:p>
            <a:pPr indent="-227330" lvl="0" marL="228600" marR="0" rtl="0" algn="l">
              <a:lnSpc>
                <a:spcPct val="90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List core skills and competencies faculty need in order to provide outstanding teaching, including feedback, assessment and curriculum design</a:t>
            </a:r>
            <a:endParaRPr/>
          </a:p>
          <a:p>
            <a:pPr indent="-227330" lvl="0" marL="228600" marR="0" rtl="0" algn="l">
              <a:lnSpc>
                <a:spcPct val="90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Plan f</a:t>
            </a:r>
            <a:r>
              <a:rPr lang="en-US" sz="1600"/>
              <a:t>or </a:t>
            </a:r>
            <a:r>
              <a:rPr b="0" i="0" lang="en-US" sz="1600" u="none" cap="none" strike="noStrike">
                <a:solidFill>
                  <a:schemeClr val="dk1"/>
                </a:solidFill>
                <a:latin typeface="Calibri"/>
                <a:ea typeface="Calibri"/>
                <a:cs typeface="Calibri"/>
                <a:sym typeface="Calibri"/>
              </a:rPr>
              <a:t>actions to apply in their teaching and curriculum responsibilities at their own institution, based on the core skills</a:t>
            </a:r>
            <a:endParaRPr/>
          </a:p>
          <a:p>
            <a:pPr indent="-227330" lvl="0" marL="228600" marR="0" rtl="0" algn="l">
              <a:lnSpc>
                <a:spcPct val="90000"/>
              </a:lnSpc>
              <a:spcBef>
                <a:spcPts val="0"/>
              </a:spcBef>
              <a:spcAft>
                <a:spcPts val="0"/>
              </a:spcAft>
              <a:buClr>
                <a:schemeClr val="dk1"/>
              </a:buClr>
              <a:buSzPts val="1600"/>
              <a:buFont typeface="Calibri"/>
              <a:buChar char="•"/>
            </a:pPr>
            <a:r>
              <a:rPr b="0" i="0" lang="en-US" sz="1600" u="none" cap="none" strike="noStrike">
                <a:solidFill>
                  <a:schemeClr val="dk1"/>
                </a:solidFill>
                <a:latin typeface="Calibri"/>
                <a:ea typeface="Calibri"/>
                <a:cs typeface="Calibri"/>
                <a:sym typeface="Calibri"/>
              </a:rPr>
              <a:t>Reflect on their own target trajectory for career growth and development</a:t>
            </a:r>
            <a:endParaRPr/>
          </a:p>
          <a:p>
            <a:pPr indent="0" lvl="0" marL="228600" rtl="0" algn="l">
              <a:lnSpc>
                <a:spcPct val="90000"/>
              </a:lnSpc>
              <a:spcBef>
                <a:spcPts val="1000"/>
              </a:spcBef>
              <a:spcAft>
                <a:spcPts val="0"/>
              </a:spcAft>
              <a:buNone/>
            </a:pPr>
            <a:r>
              <a:t/>
            </a:r>
            <a:endParaRPr b="0" i="0" sz="1350" u="none" cap="none" strike="noStrike">
              <a:solidFill>
                <a:schemeClr val="dk1"/>
              </a:solidFill>
              <a:latin typeface="Calibri"/>
              <a:ea typeface="Calibri"/>
              <a:cs typeface="Calibri"/>
              <a:sym typeface="Calibri"/>
            </a:endParaRPr>
          </a:p>
        </p:txBody>
      </p:sp>
      <p:sp>
        <p:nvSpPr>
          <p:cNvPr id="76" name="Google Shape;76;p4"/>
          <p:cNvSpPr txBox="1"/>
          <p:nvPr/>
        </p:nvSpPr>
        <p:spPr>
          <a:xfrm>
            <a:off x="148728" y="4366432"/>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
        <p:nvSpPr>
          <p:cNvPr id="77" name="Google Shape;77;p4"/>
          <p:cNvSpPr txBox="1"/>
          <p:nvPr/>
        </p:nvSpPr>
        <p:spPr>
          <a:xfrm>
            <a:off x="8461164" y="4366431"/>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82" name="Shape 82"/>
        <p:cNvGrpSpPr/>
        <p:nvPr/>
      </p:nvGrpSpPr>
      <p:grpSpPr>
        <a:xfrm>
          <a:off x="0" y="0"/>
          <a:ext cx="0" cy="0"/>
          <a:chOff x="0" y="0"/>
          <a:chExt cx="0" cy="0"/>
        </a:xfrm>
      </p:grpSpPr>
      <p:sp>
        <p:nvSpPr>
          <p:cNvPr id="83" name="Google Shape;83;p5"/>
          <p:cNvSpPr txBox="1"/>
          <p:nvPr>
            <p:ph type="title"/>
          </p:nvPr>
        </p:nvSpPr>
        <p:spPr>
          <a:xfrm>
            <a:off x="316415" y="683516"/>
            <a:ext cx="7886700" cy="9937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Font typeface="Calibri"/>
              <a:buNone/>
            </a:pPr>
            <a:r>
              <a:rPr b="1" i="0" lang="en-US" sz="2400" u="none" cap="none" strike="noStrike">
                <a:solidFill>
                  <a:schemeClr val="dk1"/>
                </a:solidFill>
                <a:latin typeface="Calibri"/>
                <a:ea typeface="Calibri"/>
                <a:cs typeface="Calibri"/>
                <a:sym typeface="Calibri"/>
              </a:rPr>
              <a:t>Who is this session for?</a:t>
            </a:r>
            <a:endParaRPr/>
          </a:p>
        </p:txBody>
      </p:sp>
      <p:sp>
        <p:nvSpPr>
          <p:cNvPr id="84" name="Google Shape;84;p5"/>
          <p:cNvSpPr txBox="1"/>
          <p:nvPr>
            <p:ph idx="1" type="body"/>
          </p:nvPr>
        </p:nvSpPr>
        <p:spPr>
          <a:xfrm>
            <a:off x="473725" y="1480864"/>
            <a:ext cx="7886700" cy="326231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440"/>
              <a:buChar char="•"/>
            </a:pPr>
            <a:r>
              <a:rPr b="0" i="0" lang="en-US" sz="1600" u="none" cap="none" strike="noStrike">
                <a:solidFill>
                  <a:schemeClr val="dk1"/>
                </a:solidFill>
                <a:latin typeface="Calibri"/>
                <a:ea typeface="Calibri"/>
                <a:cs typeface="Calibri"/>
                <a:sym typeface="Calibri"/>
              </a:rPr>
              <a:t>Junior faculty</a:t>
            </a:r>
            <a:endParaRPr/>
          </a:p>
          <a:p>
            <a:pPr indent="-228600" lvl="1" marL="342900" marR="0" rtl="0" algn="l">
              <a:lnSpc>
                <a:spcPct val="90000"/>
              </a:lnSpc>
              <a:spcBef>
                <a:spcPts val="500"/>
              </a:spcBef>
              <a:spcAft>
                <a:spcPts val="0"/>
              </a:spcAft>
              <a:buClr>
                <a:schemeClr val="accent2"/>
              </a:buClr>
              <a:buSzPts val="1440"/>
              <a:buFont typeface="Arial"/>
              <a:buChar char="•"/>
            </a:pPr>
            <a:r>
              <a:rPr b="0" i="0" lang="en-US" sz="1600" u="none" cap="none" strike="noStrike">
                <a:solidFill>
                  <a:schemeClr val="dk1"/>
                </a:solidFill>
                <a:latin typeface="Calibri"/>
                <a:ea typeface="Calibri"/>
                <a:cs typeface="Calibri"/>
                <a:sym typeface="Calibri"/>
              </a:rPr>
              <a:t>You just got hired and are expected to teach students</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Those with limited experience in medical student education</a:t>
            </a:r>
            <a:endParaRPr/>
          </a:p>
          <a:p>
            <a:pPr indent="-228600" lvl="1" marL="342900" marR="0" rtl="0" algn="l">
              <a:lnSpc>
                <a:spcPct val="90000"/>
              </a:lnSpc>
              <a:spcBef>
                <a:spcPts val="500"/>
              </a:spcBef>
              <a:spcAft>
                <a:spcPts val="0"/>
              </a:spcAft>
              <a:buClr>
                <a:schemeClr val="accent2"/>
              </a:buClr>
              <a:buSzPts val="1440"/>
              <a:buFont typeface="Arial"/>
              <a:buChar char="•"/>
            </a:pPr>
            <a:r>
              <a:rPr b="0" i="0" lang="en-US" sz="1600" u="none" cap="none" strike="noStrike">
                <a:solidFill>
                  <a:schemeClr val="dk1"/>
                </a:solidFill>
                <a:latin typeface="Calibri"/>
                <a:ea typeface="Calibri"/>
                <a:cs typeface="Calibri"/>
                <a:sym typeface="Calibri"/>
              </a:rPr>
              <a:t>The previous clerkship director (CD) moved on and your chair has asked you to take over</a:t>
            </a:r>
            <a:endParaRPr/>
          </a:p>
          <a:p>
            <a:pPr indent="0" lvl="0" marL="0" rtl="0" algn="l">
              <a:lnSpc>
                <a:spcPct val="90000"/>
              </a:lnSpc>
              <a:spcBef>
                <a:spcPts val="1000"/>
              </a:spcBef>
              <a:spcAft>
                <a:spcPts val="0"/>
              </a:spcAft>
              <a:buSzPts val="1440"/>
              <a:buChar char="•"/>
            </a:pPr>
            <a:r>
              <a:rPr b="0" i="0" lang="en-US" sz="1600" u="none" cap="none" strike="noStrike">
                <a:solidFill>
                  <a:schemeClr val="dk1"/>
                </a:solidFill>
                <a:latin typeface="Calibri"/>
                <a:ea typeface="Calibri"/>
                <a:cs typeface="Calibri"/>
                <a:sym typeface="Calibri"/>
              </a:rPr>
              <a:t>If you have been a CD or Medical Student Education Director for a few years you’re still welcome, but this might just be a review…</a:t>
            </a:r>
            <a:endParaRPr/>
          </a:p>
        </p:txBody>
      </p:sp>
      <p:sp>
        <p:nvSpPr>
          <p:cNvPr id="85" name="Google Shape;85;p5"/>
          <p:cNvSpPr txBox="1"/>
          <p:nvPr/>
        </p:nvSpPr>
        <p:spPr>
          <a:xfrm>
            <a:off x="8459577" y="4321484"/>
            <a:ext cx="421395"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
        <p:nvSpPr>
          <p:cNvPr id="86" name="Google Shape;86;p5"/>
          <p:cNvSpPr txBox="1"/>
          <p:nvPr/>
        </p:nvSpPr>
        <p:spPr>
          <a:xfrm>
            <a:off x="184373" y="4333026"/>
            <a:ext cx="421395" cy="2308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6"/>
          <p:cNvSpPr txBox="1"/>
          <p:nvPr>
            <p:ph type="title"/>
          </p:nvPr>
        </p:nvSpPr>
        <p:spPr>
          <a:xfrm>
            <a:off x="316415" y="683516"/>
            <a:ext cx="7886700" cy="99377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3600"/>
              <a:buFont typeface="Trebuchet MS"/>
              <a:buNone/>
            </a:pPr>
            <a:r>
              <a:rPr lang="en-US">
                <a:latin typeface="Calibri"/>
                <a:ea typeface="Calibri"/>
                <a:cs typeface="Calibri"/>
                <a:sym typeface="Calibri"/>
              </a:rPr>
              <a:t>Introductions</a:t>
            </a:r>
            <a:endParaRPr>
              <a:latin typeface="Calibri"/>
              <a:ea typeface="Calibri"/>
              <a:cs typeface="Calibri"/>
              <a:sym typeface="Calibri"/>
            </a:endParaRPr>
          </a:p>
        </p:txBody>
      </p:sp>
      <p:sp>
        <p:nvSpPr>
          <p:cNvPr id="92" name="Google Shape;92;p6"/>
          <p:cNvSpPr txBox="1"/>
          <p:nvPr>
            <p:ph idx="1" type="body"/>
          </p:nvPr>
        </p:nvSpPr>
        <p:spPr>
          <a:xfrm>
            <a:off x="316415" y="1778891"/>
            <a:ext cx="7886700" cy="1750016"/>
          </a:xfrm>
          <a:prstGeom prst="rect">
            <a:avLst/>
          </a:prstGeom>
          <a:noFill/>
          <a:ln>
            <a:noFill/>
          </a:ln>
        </p:spPr>
        <p:txBody>
          <a:bodyPr anchorCtr="0" anchor="t" bIns="45700" lIns="91425" spcFirstLastPara="1" rIns="91425" wrap="square" tIns="45700">
            <a:normAutofit lnSpcReduction="20000"/>
          </a:bodyPr>
          <a:lstStyle/>
          <a:p>
            <a:pPr indent="0" lvl="0" marL="228600" rtl="0" algn="ctr">
              <a:lnSpc>
                <a:spcPct val="90000"/>
              </a:lnSpc>
              <a:spcBef>
                <a:spcPts val="0"/>
              </a:spcBef>
              <a:spcAft>
                <a:spcPts val="0"/>
              </a:spcAft>
              <a:buNone/>
            </a:pPr>
            <a:r>
              <a:rPr lang="en-US" sz="2600"/>
              <a:t>Rebecca Cantone, MD; Miriam Hoffman, MD; Dan Sepdham, MD; Emily Walters; Todd Zakrajsek, PhD</a:t>
            </a:r>
            <a:endParaRPr sz="2600"/>
          </a:p>
          <a:p>
            <a:pPr indent="0" lvl="0" marL="0" rtl="0" algn="l">
              <a:lnSpc>
                <a:spcPct val="90000"/>
              </a:lnSpc>
              <a:spcBef>
                <a:spcPts val="0"/>
              </a:spcBef>
              <a:spcAft>
                <a:spcPts val="0"/>
              </a:spcAft>
              <a:buNone/>
            </a:pPr>
            <a:r>
              <a:t/>
            </a:r>
            <a:endParaRPr sz="2600"/>
          </a:p>
          <a:p>
            <a:pPr indent="0" lvl="0" marL="228600" rtl="0" algn="ctr">
              <a:lnSpc>
                <a:spcPct val="90000"/>
              </a:lnSpc>
              <a:spcBef>
                <a:spcPts val="1000"/>
              </a:spcBef>
              <a:spcAft>
                <a:spcPts val="0"/>
              </a:spcAft>
              <a:buNone/>
            </a:pPr>
            <a:r>
              <a:rPr lang="en-US" sz="2600"/>
              <a:t>Check out the </a:t>
            </a:r>
            <a:r>
              <a:rPr lang="en-US" sz="2600" u="sng">
                <a:solidFill>
                  <a:schemeClr val="hlink"/>
                </a:solidFill>
                <a:hlinkClick r:id="rId3"/>
              </a:rPr>
              <a:t>STFM MSEDI website </a:t>
            </a:r>
            <a:r>
              <a:rPr lang="en-US" sz="2600"/>
              <a:t>for faculty bios</a:t>
            </a:r>
            <a:endParaRPr sz="2600"/>
          </a:p>
          <a:p>
            <a:pPr indent="-68579" lvl="0" marL="228600" rtl="0" algn="ctr">
              <a:lnSpc>
                <a:spcPct val="90000"/>
              </a:lnSpc>
              <a:spcBef>
                <a:spcPts val="1000"/>
              </a:spcBef>
              <a:spcAft>
                <a:spcPts val="0"/>
              </a:spcAft>
              <a:buSzPts val="2520"/>
              <a:buNone/>
            </a:pPr>
            <a:r>
              <a:rPr lang="en-US" sz="1183"/>
              <a:t>https://www.stfm.org/facultydevelopment/fellowships/medicalstudenteducatorsdevelopmentinstitute/faculty/</a:t>
            </a:r>
            <a:endParaRPr sz="1183"/>
          </a:p>
        </p:txBody>
      </p:sp>
      <p:sp>
        <p:nvSpPr>
          <p:cNvPr id="93" name="Google Shape;93;p6"/>
          <p:cNvSpPr txBox="1"/>
          <p:nvPr/>
        </p:nvSpPr>
        <p:spPr>
          <a:xfrm>
            <a:off x="148728" y="4366432"/>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
        <p:nvSpPr>
          <p:cNvPr id="94" name="Google Shape;94;p6"/>
          <p:cNvSpPr txBox="1"/>
          <p:nvPr/>
        </p:nvSpPr>
        <p:spPr>
          <a:xfrm>
            <a:off x="8573877" y="4366432"/>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13">
              <a:solidFill>
                <a:srgbClr val="A4A4A7"/>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7"/>
          <p:cNvSpPr txBox="1"/>
          <p:nvPr>
            <p:ph type="title"/>
          </p:nvPr>
        </p:nvSpPr>
        <p:spPr>
          <a:xfrm>
            <a:off x="628640" y="-9"/>
            <a:ext cx="7886700" cy="993900"/>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C00000"/>
              </a:buClr>
              <a:buSzPts val="3200"/>
              <a:buFont typeface="Calibri"/>
              <a:buNone/>
            </a:pPr>
            <a:r>
              <a:rPr b="1" i="0" lang="en-US" sz="3200" u="none" cap="none" strike="noStrike">
                <a:solidFill>
                  <a:srgbClr val="C00000"/>
                </a:solidFill>
                <a:latin typeface="Calibri"/>
                <a:ea typeface="Calibri"/>
                <a:cs typeface="Calibri"/>
                <a:sym typeface="Calibri"/>
              </a:rPr>
              <a:t>Roles held by the MSEDI Faculty</a:t>
            </a:r>
            <a:endParaRPr/>
          </a:p>
        </p:txBody>
      </p:sp>
      <p:sp>
        <p:nvSpPr>
          <p:cNvPr id="101" name="Google Shape;101;p7"/>
          <p:cNvSpPr txBox="1"/>
          <p:nvPr>
            <p:ph idx="1" type="body"/>
          </p:nvPr>
        </p:nvSpPr>
        <p:spPr>
          <a:xfrm>
            <a:off x="704691" y="1252505"/>
            <a:ext cx="3867300" cy="3262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440"/>
              <a:buNone/>
            </a:pPr>
            <a:r>
              <a:rPr b="0" i="0" lang="en-US" sz="1600" u="none" cap="none" strike="noStrike">
                <a:solidFill>
                  <a:schemeClr val="dk1"/>
                </a:solidFill>
                <a:latin typeface="Calibri"/>
                <a:ea typeface="Calibri"/>
                <a:cs typeface="Calibri"/>
                <a:sym typeface="Calibri"/>
              </a:rPr>
              <a:t>Clerkship Director</a:t>
            </a:r>
            <a:endParaRPr/>
          </a:p>
          <a:p>
            <a:pPr indent="0" lvl="0" marL="0" rtl="0" algn="l">
              <a:lnSpc>
                <a:spcPct val="90000"/>
              </a:lnSpc>
              <a:spcBef>
                <a:spcPts val="1000"/>
              </a:spcBef>
              <a:spcAft>
                <a:spcPts val="0"/>
              </a:spcAft>
              <a:buSzPts val="1440"/>
              <a:buNone/>
            </a:pPr>
            <a:r>
              <a:rPr b="0" i="0" lang="en-US" sz="1600" u="none" cap="none" strike="noStrike">
                <a:solidFill>
                  <a:schemeClr val="dk1"/>
                </a:solidFill>
                <a:latin typeface="Calibri"/>
                <a:ea typeface="Calibri"/>
                <a:cs typeface="Calibri"/>
                <a:sym typeface="Calibri"/>
              </a:rPr>
              <a:t>Senior Associate Dean </a:t>
            </a:r>
            <a:r>
              <a:rPr lang="en-US" sz="1600"/>
              <a:t>for</a:t>
            </a:r>
            <a:r>
              <a:rPr b="0" i="0" lang="en-US" sz="1600" u="none" cap="none" strike="noStrike">
                <a:solidFill>
                  <a:schemeClr val="dk1"/>
                </a:solidFill>
                <a:latin typeface="Calibri"/>
                <a:ea typeface="Calibri"/>
                <a:cs typeface="Calibri"/>
                <a:sym typeface="Calibri"/>
              </a:rPr>
              <a:t> Academic Affairs</a:t>
            </a:r>
            <a:endParaRPr/>
          </a:p>
          <a:p>
            <a:pPr indent="0" lvl="0" marL="0" rtl="0" algn="l">
              <a:lnSpc>
                <a:spcPct val="90000"/>
              </a:lnSpc>
              <a:spcBef>
                <a:spcPts val="1000"/>
              </a:spcBef>
              <a:spcAft>
                <a:spcPts val="0"/>
              </a:spcAft>
              <a:buSzPts val="1440"/>
              <a:buNone/>
            </a:pPr>
            <a:r>
              <a:rPr b="0" i="0" lang="en-US" sz="1600" u="none" cap="none" strike="noStrike">
                <a:solidFill>
                  <a:schemeClr val="dk1"/>
                </a:solidFill>
                <a:latin typeface="Calibri"/>
                <a:ea typeface="Calibri"/>
                <a:cs typeface="Calibri"/>
                <a:sym typeface="Calibri"/>
              </a:rPr>
              <a:t>Rural Family Doc</a:t>
            </a:r>
            <a:endParaRPr/>
          </a:p>
          <a:p>
            <a:pPr indent="0" lvl="0" marL="0" rtl="0" algn="l">
              <a:lnSpc>
                <a:spcPct val="90000"/>
              </a:lnSpc>
              <a:spcBef>
                <a:spcPts val="1000"/>
              </a:spcBef>
              <a:spcAft>
                <a:spcPts val="0"/>
              </a:spcAft>
              <a:buSzPts val="1440"/>
              <a:buNone/>
            </a:pPr>
            <a:r>
              <a:rPr b="0" i="0" lang="en-US" sz="1600" u="none" cap="none" strike="noStrike">
                <a:solidFill>
                  <a:schemeClr val="dk1"/>
                </a:solidFill>
                <a:latin typeface="Calibri"/>
                <a:ea typeface="Calibri"/>
                <a:cs typeface="Calibri"/>
                <a:sym typeface="Calibri"/>
              </a:rPr>
              <a:t>Coach</a:t>
            </a:r>
            <a:endParaRPr/>
          </a:p>
          <a:p>
            <a:pPr indent="0" lvl="0" marL="0" rtl="0" algn="l">
              <a:lnSpc>
                <a:spcPct val="90000"/>
              </a:lnSpc>
              <a:spcBef>
                <a:spcPts val="1000"/>
              </a:spcBef>
              <a:spcAft>
                <a:spcPts val="0"/>
              </a:spcAft>
              <a:buSzPts val="1440"/>
              <a:buNone/>
            </a:pPr>
            <a:r>
              <a:rPr b="0" i="0" lang="en-US" sz="1600" u="none" cap="none" strike="noStrike">
                <a:solidFill>
                  <a:schemeClr val="dk1"/>
                </a:solidFill>
                <a:latin typeface="Calibri"/>
                <a:ea typeface="Calibri"/>
                <a:cs typeface="Calibri"/>
                <a:sym typeface="Calibri"/>
              </a:rPr>
              <a:t>Director of Advising</a:t>
            </a:r>
            <a:endParaRPr/>
          </a:p>
          <a:p>
            <a:pPr indent="0" lvl="0" marL="0" rtl="0" algn="l">
              <a:lnSpc>
                <a:spcPct val="90000"/>
              </a:lnSpc>
              <a:spcBef>
                <a:spcPts val="1000"/>
              </a:spcBef>
              <a:spcAft>
                <a:spcPts val="0"/>
              </a:spcAft>
              <a:buSzPts val="1440"/>
              <a:buNone/>
            </a:pPr>
            <a:r>
              <a:rPr b="0" i="0" lang="en-US" sz="1600" u="none" cap="none" strike="noStrike">
                <a:solidFill>
                  <a:schemeClr val="dk1"/>
                </a:solidFill>
                <a:latin typeface="Calibri"/>
                <a:ea typeface="Calibri"/>
                <a:cs typeface="Calibri"/>
                <a:sym typeface="Calibri"/>
              </a:rPr>
              <a:t>Student Affairs Dean</a:t>
            </a:r>
            <a:endParaRPr/>
          </a:p>
          <a:p>
            <a:pPr indent="0" lvl="0" marL="0" rtl="0" algn="l">
              <a:lnSpc>
                <a:spcPct val="90000"/>
              </a:lnSpc>
              <a:spcBef>
                <a:spcPts val="1000"/>
              </a:spcBef>
              <a:spcAft>
                <a:spcPts val="0"/>
              </a:spcAft>
              <a:buSzPts val="1440"/>
              <a:buNone/>
            </a:pPr>
            <a:r>
              <a:rPr lang="en-US" sz="1600"/>
              <a:t>FM Track Developer/Leader</a:t>
            </a:r>
            <a:endParaRPr sz="1600"/>
          </a:p>
          <a:p>
            <a:pPr indent="0" lvl="0" marL="0" rtl="0" algn="l">
              <a:lnSpc>
                <a:spcPct val="90000"/>
              </a:lnSpc>
              <a:spcBef>
                <a:spcPts val="1000"/>
              </a:spcBef>
              <a:spcAft>
                <a:spcPts val="0"/>
              </a:spcAft>
              <a:buSzPts val="1440"/>
              <a:buNone/>
            </a:pPr>
            <a:r>
              <a:rPr lang="en-US" sz="1600"/>
              <a:t>Faculty Development Lead</a:t>
            </a:r>
            <a:endParaRPr sz="1600"/>
          </a:p>
          <a:p>
            <a:pPr indent="0" lvl="0" marL="0" rtl="0" algn="l">
              <a:lnSpc>
                <a:spcPct val="90000"/>
              </a:lnSpc>
              <a:spcBef>
                <a:spcPts val="1000"/>
              </a:spcBef>
              <a:spcAft>
                <a:spcPts val="0"/>
              </a:spcAft>
              <a:buSzPts val="1440"/>
              <a:buNone/>
            </a:pPr>
            <a:r>
              <a:rPr lang="en-US" sz="1600"/>
              <a:t>FMIG Advisor</a:t>
            </a:r>
            <a:endParaRPr sz="1600"/>
          </a:p>
          <a:p>
            <a:pPr indent="0" lvl="0" marL="0" rtl="0" algn="l">
              <a:lnSpc>
                <a:spcPct val="90000"/>
              </a:lnSpc>
              <a:spcBef>
                <a:spcPts val="1000"/>
              </a:spcBef>
              <a:spcAft>
                <a:spcPts val="0"/>
              </a:spcAft>
              <a:buSzPts val="360"/>
              <a:buNone/>
            </a:pPr>
            <a:r>
              <a:t/>
            </a:r>
            <a:endParaRPr b="0" i="0" sz="400" u="none" cap="none" strike="noStrike">
              <a:solidFill>
                <a:schemeClr val="dk1"/>
              </a:solidFill>
              <a:latin typeface="Calibri"/>
              <a:ea typeface="Calibri"/>
              <a:cs typeface="Calibri"/>
              <a:sym typeface="Calibri"/>
            </a:endParaRPr>
          </a:p>
        </p:txBody>
      </p:sp>
      <p:sp>
        <p:nvSpPr>
          <p:cNvPr id="102" name="Google Shape;102;p7"/>
          <p:cNvSpPr txBox="1"/>
          <p:nvPr/>
        </p:nvSpPr>
        <p:spPr>
          <a:xfrm>
            <a:off x="8573877" y="4295402"/>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
        <p:nvSpPr>
          <p:cNvPr id="103" name="Google Shape;103;p7"/>
          <p:cNvSpPr txBox="1"/>
          <p:nvPr/>
        </p:nvSpPr>
        <p:spPr>
          <a:xfrm>
            <a:off x="148728" y="4295402"/>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
        <p:nvSpPr>
          <p:cNvPr id="104" name="Google Shape;104;p7"/>
          <p:cNvSpPr txBox="1"/>
          <p:nvPr>
            <p:ph idx="2" type="body"/>
          </p:nvPr>
        </p:nvSpPr>
        <p:spPr>
          <a:xfrm>
            <a:off x="4980591" y="1196780"/>
            <a:ext cx="3867300" cy="3262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Clr>
                <a:srgbClr val="000000"/>
              </a:buClr>
              <a:buSzPts val="1440"/>
              <a:buFont typeface="Arial"/>
              <a:buNone/>
            </a:pPr>
            <a:r>
              <a:rPr lang="en-US" sz="1600"/>
              <a:t>MSE Director</a:t>
            </a:r>
            <a:endParaRPr sz="1600"/>
          </a:p>
          <a:p>
            <a:pPr indent="0" lvl="0" marL="0" rtl="0" algn="l">
              <a:spcBef>
                <a:spcPts val="1000"/>
              </a:spcBef>
              <a:spcAft>
                <a:spcPts val="0"/>
              </a:spcAft>
              <a:buClr>
                <a:srgbClr val="000000"/>
              </a:buClr>
              <a:buSzPts val="1440"/>
              <a:buFont typeface="Arial"/>
              <a:buNone/>
            </a:pPr>
            <a:r>
              <a:rPr lang="en-US" sz="1600"/>
              <a:t>Full spectrum family doc</a:t>
            </a:r>
            <a:endParaRPr sz="1600"/>
          </a:p>
          <a:p>
            <a:pPr indent="0" lvl="0" marL="0" rtl="0" algn="l">
              <a:spcBef>
                <a:spcPts val="1000"/>
              </a:spcBef>
              <a:spcAft>
                <a:spcPts val="0"/>
              </a:spcAft>
              <a:buClr>
                <a:srgbClr val="000000"/>
              </a:buClr>
              <a:buSzPts val="1440"/>
              <a:buFont typeface="Arial"/>
              <a:buNone/>
            </a:pPr>
            <a:r>
              <a:rPr lang="en-US" sz="1600"/>
              <a:t>Associate Editor at Aquifer Cases</a:t>
            </a:r>
            <a:endParaRPr sz="1600"/>
          </a:p>
          <a:p>
            <a:pPr indent="0" lvl="0" marL="0" rtl="0" algn="l">
              <a:spcBef>
                <a:spcPts val="1000"/>
              </a:spcBef>
              <a:spcAft>
                <a:spcPts val="0"/>
              </a:spcAft>
              <a:buClr>
                <a:srgbClr val="000000"/>
              </a:buClr>
              <a:buSzPts val="1440"/>
              <a:buFont typeface="Arial"/>
              <a:buNone/>
            </a:pPr>
            <a:r>
              <a:rPr lang="en-US" sz="1600"/>
              <a:t>Admissions Committee member</a:t>
            </a:r>
            <a:endParaRPr sz="1600"/>
          </a:p>
          <a:p>
            <a:pPr indent="0" lvl="0" marL="0" rtl="0" algn="l">
              <a:spcBef>
                <a:spcPts val="1000"/>
              </a:spcBef>
              <a:spcAft>
                <a:spcPts val="0"/>
              </a:spcAft>
              <a:buClr>
                <a:srgbClr val="000000"/>
              </a:buClr>
              <a:buSzPts val="1440"/>
              <a:buFont typeface="Arial"/>
              <a:buNone/>
            </a:pPr>
            <a:r>
              <a:rPr lang="en-US" sz="1600"/>
              <a:t>Director of Faculty Development</a:t>
            </a:r>
            <a:endParaRPr sz="1600"/>
          </a:p>
          <a:p>
            <a:pPr indent="0" lvl="0" marL="0" rtl="0" algn="l">
              <a:spcBef>
                <a:spcPts val="1000"/>
              </a:spcBef>
              <a:spcAft>
                <a:spcPts val="0"/>
              </a:spcAft>
              <a:buClr>
                <a:srgbClr val="000000"/>
              </a:buClr>
              <a:buSzPts val="1440"/>
              <a:buFont typeface="Arial"/>
              <a:buNone/>
            </a:pPr>
            <a:r>
              <a:rPr lang="en-US" sz="1600"/>
              <a:t>Residency-focused faculty</a:t>
            </a:r>
            <a:endParaRPr sz="1600"/>
          </a:p>
          <a:p>
            <a:pPr indent="0" lvl="0" marL="0" rtl="0" algn="l">
              <a:spcBef>
                <a:spcPts val="1000"/>
              </a:spcBef>
              <a:spcAft>
                <a:spcPts val="0"/>
              </a:spcAft>
              <a:buClr>
                <a:srgbClr val="000000"/>
              </a:buClr>
              <a:buSzPts val="1440"/>
              <a:buFont typeface="Arial"/>
              <a:buNone/>
            </a:pPr>
            <a:r>
              <a:rPr lang="en-US" sz="1600"/>
              <a:t>Vice-chair for Education in FM</a:t>
            </a:r>
            <a:endParaRPr sz="1600"/>
          </a:p>
          <a:p>
            <a:pPr indent="0" lvl="0" marL="0" rtl="0" algn="l">
              <a:spcBef>
                <a:spcPts val="1000"/>
              </a:spcBef>
              <a:spcAft>
                <a:spcPts val="0"/>
              </a:spcAft>
              <a:buClr>
                <a:srgbClr val="000000"/>
              </a:buClr>
              <a:buSzPts val="1440"/>
              <a:buFont typeface="Arial"/>
              <a:buNone/>
            </a:pPr>
            <a:r>
              <a:rPr lang="en-US" sz="1600"/>
              <a:t>Department Chair of Psychology</a:t>
            </a:r>
            <a:endParaRPr sz="1600"/>
          </a:p>
          <a:p>
            <a:pPr indent="0" lvl="0" marL="0" rtl="0" algn="l">
              <a:spcBef>
                <a:spcPts val="1000"/>
              </a:spcBef>
              <a:spcAft>
                <a:spcPts val="0"/>
              </a:spcAft>
              <a:buClr>
                <a:srgbClr val="000000"/>
              </a:buClr>
              <a:buSzPts val="1440"/>
              <a:buFont typeface="Arial"/>
              <a:buNone/>
            </a:pPr>
            <a:r>
              <a:rPr lang="en-US" sz="1600"/>
              <a:t>FM specialty advisor </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8"/>
          <p:cNvSpPr txBox="1"/>
          <p:nvPr>
            <p:ph type="ctrTitle"/>
          </p:nvPr>
        </p:nvSpPr>
        <p:spPr>
          <a:xfrm>
            <a:off x="800525" y="841375"/>
            <a:ext cx="7639500" cy="17907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C00000"/>
              </a:buClr>
              <a:buSzPts val="3600"/>
              <a:buFont typeface="Calibri"/>
              <a:buNone/>
            </a:pPr>
            <a:r>
              <a:rPr b="1" i="0" lang="en-US" sz="3600" u="none" cap="none" strike="noStrike">
                <a:solidFill>
                  <a:srgbClr val="C00000"/>
                </a:solidFill>
                <a:latin typeface="Calibri"/>
                <a:ea typeface="Calibri"/>
                <a:cs typeface="Calibri"/>
                <a:sym typeface="Calibri"/>
              </a:rPr>
              <a:t>Medical Student Education Director </a:t>
            </a:r>
            <a:endParaRPr b="1" i="0" sz="3600" u="none" cap="none" strike="noStrike">
              <a:solidFill>
                <a:srgbClr val="C00000"/>
              </a:solidFill>
              <a:latin typeface="Calibri"/>
              <a:ea typeface="Calibri"/>
              <a:cs typeface="Calibri"/>
              <a:sym typeface="Calibri"/>
            </a:endParaRPr>
          </a:p>
          <a:p>
            <a:pPr indent="0" lvl="0" marL="0" rtl="0" algn="ctr">
              <a:lnSpc>
                <a:spcPct val="90000"/>
              </a:lnSpc>
              <a:spcBef>
                <a:spcPts val="0"/>
              </a:spcBef>
              <a:spcAft>
                <a:spcPts val="0"/>
              </a:spcAft>
              <a:buClr>
                <a:srgbClr val="C00000"/>
              </a:buClr>
              <a:buSzPts val="3600"/>
              <a:buFont typeface="Calibri"/>
              <a:buNone/>
            </a:pPr>
            <a:r>
              <a:rPr b="1" i="0" lang="en-US" sz="3600" u="none" cap="none" strike="noStrike">
                <a:solidFill>
                  <a:srgbClr val="C00000"/>
                </a:solidFill>
                <a:latin typeface="Calibri"/>
                <a:ea typeface="Calibri"/>
                <a:cs typeface="Calibri"/>
                <a:sym typeface="Calibri"/>
              </a:rPr>
              <a:t>Roles &amp; Activities</a:t>
            </a:r>
            <a:endParaRPr/>
          </a:p>
        </p:txBody>
      </p:sp>
      <p:sp>
        <p:nvSpPr>
          <p:cNvPr id="111" name="Google Shape;111;p8"/>
          <p:cNvSpPr txBox="1"/>
          <p:nvPr>
            <p:ph idx="1" type="subTitle"/>
          </p:nvPr>
        </p:nvSpPr>
        <p:spPr>
          <a:xfrm>
            <a:off x="1143000" y="2701925"/>
            <a:ext cx="6858000" cy="124142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215"/>
              <a:buNone/>
            </a:pPr>
            <a:r>
              <a:t/>
            </a:r>
            <a:endParaRPr b="0" i="0" sz="1350" u="none" cap="none" strike="noStrike">
              <a:solidFill>
                <a:schemeClr val="dk1"/>
              </a:solidFill>
              <a:latin typeface="Calibri"/>
              <a:ea typeface="Calibri"/>
              <a:cs typeface="Calibri"/>
              <a:sym typeface="Calibri"/>
            </a:endParaRPr>
          </a:p>
        </p:txBody>
      </p:sp>
      <p:sp>
        <p:nvSpPr>
          <p:cNvPr id="112" name="Google Shape;112;p8"/>
          <p:cNvSpPr txBox="1"/>
          <p:nvPr/>
        </p:nvSpPr>
        <p:spPr>
          <a:xfrm>
            <a:off x="210698" y="4346112"/>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939395"/>
                </a:solidFill>
                <a:latin typeface="Calibri"/>
                <a:ea typeface="Calibri"/>
                <a:cs typeface="Calibri"/>
                <a:sym typeface="Calibri"/>
              </a:rPr>
              <a:t>MH</a:t>
            </a:r>
            <a:endParaRPr sz="1013">
              <a:solidFill>
                <a:srgbClr val="939395"/>
              </a:solidFill>
              <a:latin typeface="Calibri"/>
              <a:ea typeface="Calibri"/>
              <a:cs typeface="Calibri"/>
              <a:sym typeface="Calibri"/>
            </a:endParaRPr>
          </a:p>
        </p:txBody>
      </p:sp>
      <p:sp>
        <p:nvSpPr>
          <p:cNvPr id="113" name="Google Shape;113;p8"/>
          <p:cNvSpPr txBox="1"/>
          <p:nvPr/>
        </p:nvSpPr>
        <p:spPr>
          <a:xfrm>
            <a:off x="8511907" y="4346111"/>
            <a:ext cx="421395" cy="21929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g11069cbcdd4_0_1"/>
          <p:cNvSpPr txBox="1"/>
          <p:nvPr>
            <p:ph type="title"/>
          </p:nvPr>
        </p:nvSpPr>
        <p:spPr>
          <a:xfrm>
            <a:off x="630238" y="14288"/>
            <a:ext cx="7886700" cy="9939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en-US"/>
              <a:t>Many roles, many hats, many jobs</a:t>
            </a:r>
            <a:endParaRPr/>
          </a:p>
        </p:txBody>
      </p:sp>
      <p:sp>
        <p:nvSpPr>
          <p:cNvPr id="120" name="Google Shape;120;g11069cbcdd4_0_1"/>
          <p:cNvSpPr txBox="1"/>
          <p:nvPr>
            <p:ph idx="1" type="body"/>
          </p:nvPr>
        </p:nvSpPr>
        <p:spPr>
          <a:xfrm>
            <a:off x="630238" y="771525"/>
            <a:ext cx="3868800" cy="619200"/>
          </a:xfrm>
          <a:prstGeom prst="rect">
            <a:avLst/>
          </a:prstGeom>
        </p:spPr>
        <p:txBody>
          <a:bodyPr anchorCtr="0" anchor="b" bIns="45700" lIns="91425" spcFirstLastPara="1" rIns="91425" wrap="square" tIns="45700">
            <a:normAutofit/>
          </a:bodyPr>
          <a:lstStyle/>
          <a:p>
            <a:pPr indent="0" lvl="0" marL="0" rtl="0" algn="l">
              <a:spcBef>
                <a:spcPts val="1000"/>
              </a:spcBef>
              <a:spcAft>
                <a:spcPts val="0"/>
              </a:spcAft>
              <a:buNone/>
            </a:pPr>
            <a:r>
              <a:rPr lang="en-US"/>
              <a:t>Roles</a:t>
            </a:r>
            <a:endParaRPr/>
          </a:p>
        </p:txBody>
      </p:sp>
      <p:sp>
        <p:nvSpPr>
          <p:cNvPr id="121" name="Google Shape;121;g11069cbcdd4_0_1"/>
          <p:cNvSpPr txBox="1"/>
          <p:nvPr>
            <p:ph idx="2" type="body"/>
          </p:nvPr>
        </p:nvSpPr>
        <p:spPr>
          <a:xfrm>
            <a:off x="630243" y="1543050"/>
            <a:ext cx="1722300" cy="2762400"/>
          </a:xfrm>
          <a:prstGeom prst="rect">
            <a:avLst/>
          </a:prstGeom>
        </p:spPr>
        <p:txBody>
          <a:bodyPr anchorCtr="0" anchor="t" bIns="45700" lIns="91425" spcFirstLastPara="1" rIns="91425" wrap="square" tIns="45700">
            <a:noAutofit/>
          </a:bodyPr>
          <a:lstStyle/>
          <a:p>
            <a:pPr indent="0" lvl="0" marL="0" rtl="0" algn="l">
              <a:lnSpc>
                <a:spcPct val="80000"/>
              </a:lnSpc>
              <a:spcBef>
                <a:spcPts val="1000"/>
              </a:spcBef>
              <a:spcAft>
                <a:spcPts val="0"/>
              </a:spcAft>
              <a:buSzPts val="440"/>
              <a:buNone/>
            </a:pPr>
            <a:r>
              <a:rPr lang="en-US" sz="1350"/>
              <a:t>Curriculum</a:t>
            </a:r>
            <a:endParaRPr sz="1350"/>
          </a:p>
          <a:p>
            <a:pPr indent="0" lvl="0" marL="0" rtl="0" algn="l">
              <a:lnSpc>
                <a:spcPct val="80000"/>
              </a:lnSpc>
              <a:spcBef>
                <a:spcPts val="1000"/>
              </a:spcBef>
              <a:spcAft>
                <a:spcPts val="0"/>
              </a:spcAft>
              <a:buSzPts val="440"/>
              <a:buNone/>
            </a:pPr>
            <a:r>
              <a:rPr lang="en-US" sz="1350"/>
              <a:t>Developer &amp; assessor</a:t>
            </a:r>
            <a:endParaRPr sz="1350"/>
          </a:p>
          <a:p>
            <a:pPr indent="0" lvl="0" marL="0" rtl="0" algn="l">
              <a:lnSpc>
                <a:spcPct val="80000"/>
              </a:lnSpc>
              <a:spcBef>
                <a:spcPts val="1000"/>
              </a:spcBef>
              <a:spcAft>
                <a:spcPts val="0"/>
              </a:spcAft>
              <a:buSzPts val="440"/>
              <a:buNone/>
            </a:pPr>
            <a:r>
              <a:rPr lang="en-US" sz="1350"/>
              <a:t>Student</a:t>
            </a:r>
            <a:endParaRPr sz="1350"/>
          </a:p>
          <a:p>
            <a:pPr indent="0" lvl="0" marL="0" rtl="0" algn="l">
              <a:lnSpc>
                <a:spcPct val="80000"/>
              </a:lnSpc>
              <a:spcBef>
                <a:spcPts val="1000"/>
              </a:spcBef>
              <a:spcAft>
                <a:spcPts val="0"/>
              </a:spcAft>
              <a:buSzPts val="440"/>
              <a:buNone/>
            </a:pPr>
            <a:r>
              <a:rPr lang="en-US" sz="1350"/>
              <a:t>Educator &amp; assessor</a:t>
            </a:r>
            <a:endParaRPr sz="1350"/>
          </a:p>
          <a:p>
            <a:pPr indent="0" lvl="0" marL="0" rtl="0" algn="l">
              <a:lnSpc>
                <a:spcPct val="80000"/>
              </a:lnSpc>
              <a:spcBef>
                <a:spcPts val="1000"/>
              </a:spcBef>
              <a:spcAft>
                <a:spcPts val="0"/>
              </a:spcAft>
              <a:buSzPts val="440"/>
              <a:buNone/>
            </a:pPr>
            <a:r>
              <a:rPr lang="en-US" sz="1350"/>
              <a:t>Faculty</a:t>
            </a:r>
            <a:endParaRPr sz="1350"/>
          </a:p>
          <a:p>
            <a:pPr indent="0" lvl="0" marL="0" rtl="0" algn="l">
              <a:lnSpc>
                <a:spcPct val="80000"/>
              </a:lnSpc>
              <a:spcBef>
                <a:spcPts val="1000"/>
              </a:spcBef>
              <a:spcAft>
                <a:spcPts val="0"/>
              </a:spcAft>
              <a:buSzPts val="440"/>
              <a:buNone/>
            </a:pPr>
            <a:r>
              <a:rPr lang="en-US" sz="1350"/>
              <a:t>Developer &amp; assessor</a:t>
            </a:r>
            <a:endParaRPr sz="1350"/>
          </a:p>
          <a:p>
            <a:pPr indent="0" lvl="0" marL="0" rtl="0" algn="l">
              <a:lnSpc>
                <a:spcPct val="80000"/>
              </a:lnSpc>
              <a:spcBef>
                <a:spcPts val="1000"/>
              </a:spcBef>
              <a:spcAft>
                <a:spcPts val="0"/>
              </a:spcAft>
              <a:buSzPts val="440"/>
              <a:buNone/>
            </a:pPr>
            <a:r>
              <a:rPr lang="en-US" sz="1350"/>
              <a:t>Recruiter/retainer of preceptors</a:t>
            </a:r>
            <a:endParaRPr sz="1350"/>
          </a:p>
          <a:p>
            <a:pPr indent="0" lvl="0" marL="0" rtl="0" algn="l">
              <a:lnSpc>
                <a:spcPct val="80000"/>
              </a:lnSpc>
              <a:spcBef>
                <a:spcPts val="1000"/>
              </a:spcBef>
              <a:spcAft>
                <a:spcPts val="0"/>
              </a:spcAft>
              <a:buSzPts val="440"/>
              <a:buNone/>
            </a:pPr>
            <a:r>
              <a:t/>
            </a:r>
            <a:endParaRPr sz="1220"/>
          </a:p>
        </p:txBody>
      </p:sp>
      <p:sp>
        <p:nvSpPr>
          <p:cNvPr id="122" name="Google Shape;122;g11069cbcdd4_0_1"/>
          <p:cNvSpPr txBox="1"/>
          <p:nvPr>
            <p:ph idx="3" type="body"/>
          </p:nvPr>
        </p:nvSpPr>
        <p:spPr>
          <a:xfrm>
            <a:off x="4629150" y="771525"/>
            <a:ext cx="3887700" cy="619200"/>
          </a:xfrm>
          <a:prstGeom prst="rect">
            <a:avLst/>
          </a:prstGeom>
        </p:spPr>
        <p:txBody>
          <a:bodyPr anchorCtr="0" anchor="b" bIns="45700" lIns="91425" spcFirstLastPara="1" rIns="91425" wrap="square" tIns="45700">
            <a:normAutofit/>
          </a:bodyPr>
          <a:lstStyle/>
          <a:p>
            <a:pPr indent="0" lvl="0" marL="0" rtl="0" algn="l">
              <a:spcBef>
                <a:spcPts val="1000"/>
              </a:spcBef>
              <a:spcAft>
                <a:spcPts val="0"/>
              </a:spcAft>
              <a:buNone/>
            </a:pPr>
            <a:r>
              <a:rPr lang="en-US"/>
              <a:t>Course-specific Activities</a:t>
            </a:r>
            <a:endParaRPr/>
          </a:p>
        </p:txBody>
      </p:sp>
      <p:sp>
        <p:nvSpPr>
          <p:cNvPr id="123" name="Google Shape;123;g11069cbcdd4_0_1"/>
          <p:cNvSpPr txBox="1"/>
          <p:nvPr>
            <p:ph idx="4" type="body"/>
          </p:nvPr>
        </p:nvSpPr>
        <p:spPr>
          <a:xfrm>
            <a:off x="4633525" y="1543050"/>
            <a:ext cx="3868800" cy="2762400"/>
          </a:xfrm>
          <a:prstGeom prst="rect">
            <a:avLst/>
          </a:prstGeom>
        </p:spPr>
        <p:txBody>
          <a:bodyPr anchorCtr="0" anchor="t" bIns="45700" lIns="91425" spcFirstLastPara="1" rIns="91425" wrap="square" tIns="45700">
            <a:normAutofit fontScale="77500" lnSpcReduction="20000"/>
          </a:bodyPr>
          <a:lstStyle/>
          <a:p>
            <a:pPr indent="0" lvl="0" marL="0" rtl="0" algn="l">
              <a:spcBef>
                <a:spcPts val="1000"/>
              </a:spcBef>
              <a:spcAft>
                <a:spcPts val="0"/>
              </a:spcAft>
              <a:buNone/>
            </a:pPr>
            <a:r>
              <a:rPr lang="en-US"/>
              <a:t>Curriculum design and implementation</a:t>
            </a:r>
            <a:endParaRPr/>
          </a:p>
          <a:p>
            <a:pPr indent="0" lvl="0" marL="0" rtl="0" algn="l">
              <a:spcBef>
                <a:spcPts val="1000"/>
              </a:spcBef>
              <a:spcAft>
                <a:spcPts val="0"/>
              </a:spcAft>
              <a:buNone/>
            </a:pPr>
            <a:r>
              <a:rPr lang="en-US"/>
              <a:t>Orienting students</a:t>
            </a:r>
            <a:endParaRPr/>
          </a:p>
          <a:p>
            <a:pPr indent="0" lvl="0" marL="0" rtl="0" algn="l">
              <a:spcBef>
                <a:spcPts val="1000"/>
              </a:spcBef>
              <a:spcAft>
                <a:spcPts val="0"/>
              </a:spcAft>
              <a:buNone/>
            </a:pPr>
            <a:r>
              <a:rPr lang="en-US"/>
              <a:t>Assessment and grading of students</a:t>
            </a:r>
            <a:endParaRPr/>
          </a:p>
          <a:p>
            <a:pPr indent="0" lvl="0" marL="0" rtl="0" algn="l">
              <a:spcBef>
                <a:spcPts val="1000"/>
              </a:spcBef>
              <a:spcAft>
                <a:spcPts val="0"/>
              </a:spcAft>
              <a:buNone/>
            </a:pPr>
            <a:r>
              <a:rPr lang="en-US"/>
              <a:t>Working with learners who are in trouble</a:t>
            </a:r>
            <a:endParaRPr/>
          </a:p>
          <a:p>
            <a:pPr indent="0" lvl="0" marL="0" rtl="0" algn="l">
              <a:spcBef>
                <a:spcPts val="1000"/>
              </a:spcBef>
              <a:spcAft>
                <a:spcPts val="0"/>
              </a:spcAft>
              <a:buNone/>
            </a:pPr>
            <a:r>
              <a:rPr lang="en-US"/>
              <a:t>Faculty recruitment and development</a:t>
            </a:r>
            <a:endParaRPr/>
          </a:p>
          <a:p>
            <a:pPr indent="0" lvl="0" marL="0" rtl="0" algn="l">
              <a:spcBef>
                <a:spcPts val="1000"/>
              </a:spcBef>
              <a:spcAft>
                <a:spcPts val="0"/>
              </a:spcAft>
              <a:buNone/>
            </a:pPr>
            <a:r>
              <a:rPr lang="en-US"/>
              <a:t>Within your own department</a:t>
            </a:r>
            <a:endParaRPr/>
          </a:p>
          <a:p>
            <a:pPr indent="0" lvl="0" marL="0" rtl="0" algn="l">
              <a:spcBef>
                <a:spcPts val="1000"/>
              </a:spcBef>
              <a:spcAft>
                <a:spcPts val="0"/>
              </a:spcAft>
              <a:buNone/>
            </a:pPr>
            <a:r>
              <a:rPr lang="en-US"/>
              <a:t>Community preceptors</a:t>
            </a:r>
            <a:endParaRPr/>
          </a:p>
          <a:p>
            <a:pPr indent="0" lvl="0" marL="0" rtl="0" algn="l">
              <a:spcBef>
                <a:spcPts val="1000"/>
              </a:spcBef>
              <a:spcAft>
                <a:spcPts val="0"/>
              </a:spcAft>
              <a:buNone/>
            </a:pPr>
            <a:r>
              <a:rPr lang="en-US"/>
              <a:t>Course and faculty evaluations</a:t>
            </a:r>
            <a:endParaRPr/>
          </a:p>
          <a:p>
            <a:pPr indent="0" lvl="0" marL="0" rtl="0" algn="l">
              <a:spcBef>
                <a:spcPts val="1000"/>
              </a:spcBef>
              <a:spcAft>
                <a:spcPts val="0"/>
              </a:spcAft>
              <a:buNone/>
            </a:pPr>
            <a:r>
              <a:t/>
            </a:r>
            <a:endParaRPr/>
          </a:p>
          <a:p>
            <a:pPr indent="0" lvl="0" marL="0" rtl="0" algn="l">
              <a:spcBef>
                <a:spcPts val="1000"/>
              </a:spcBef>
              <a:spcAft>
                <a:spcPts val="0"/>
              </a:spcAft>
              <a:buNone/>
            </a:pPr>
            <a:r>
              <a:t/>
            </a:r>
            <a:endParaRPr/>
          </a:p>
        </p:txBody>
      </p:sp>
      <p:sp>
        <p:nvSpPr>
          <p:cNvPr id="124" name="Google Shape;124;g11069cbcdd4_0_1"/>
          <p:cNvSpPr txBox="1"/>
          <p:nvPr/>
        </p:nvSpPr>
        <p:spPr>
          <a:xfrm>
            <a:off x="2688500" y="1383325"/>
            <a:ext cx="1430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25" name="Google Shape;125;g11069cbcdd4_0_1"/>
          <p:cNvSpPr txBox="1"/>
          <p:nvPr/>
        </p:nvSpPr>
        <p:spPr>
          <a:xfrm>
            <a:off x="2469675" y="1543050"/>
            <a:ext cx="1722300" cy="23637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1000"/>
              </a:spcBef>
              <a:spcAft>
                <a:spcPts val="0"/>
              </a:spcAft>
              <a:buClr>
                <a:srgbClr val="000000"/>
              </a:buClr>
              <a:buSzPts val="440"/>
              <a:buFont typeface="Arial"/>
              <a:buNone/>
            </a:pPr>
            <a:r>
              <a:rPr lang="en-US" sz="1350">
                <a:solidFill>
                  <a:schemeClr val="dk1"/>
                </a:solidFill>
                <a:latin typeface="Calibri"/>
                <a:ea typeface="Calibri"/>
                <a:cs typeface="Calibri"/>
                <a:sym typeface="Calibri"/>
              </a:rPr>
              <a:t>Administration</a:t>
            </a:r>
            <a:endParaRPr sz="1350">
              <a:solidFill>
                <a:schemeClr val="dk1"/>
              </a:solidFill>
              <a:latin typeface="Calibri"/>
              <a:ea typeface="Calibri"/>
              <a:cs typeface="Calibri"/>
              <a:sym typeface="Calibri"/>
            </a:endParaRPr>
          </a:p>
          <a:p>
            <a:pPr indent="0" lvl="0" marL="0" rtl="0" algn="l">
              <a:lnSpc>
                <a:spcPct val="80000"/>
              </a:lnSpc>
              <a:spcBef>
                <a:spcPts val="1000"/>
              </a:spcBef>
              <a:spcAft>
                <a:spcPts val="0"/>
              </a:spcAft>
              <a:buClr>
                <a:srgbClr val="000000"/>
              </a:buClr>
              <a:buSzPts val="440"/>
              <a:buFont typeface="Arial"/>
              <a:buNone/>
            </a:pPr>
            <a:r>
              <a:rPr lang="en-US" sz="1350">
                <a:solidFill>
                  <a:schemeClr val="dk1"/>
                </a:solidFill>
                <a:latin typeface="Calibri"/>
                <a:ea typeface="Calibri"/>
                <a:cs typeface="Calibri"/>
                <a:sym typeface="Calibri"/>
              </a:rPr>
              <a:t>Management of finances</a:t>
            </a:r>
            <a:endParaRPr sz="1350">
              <a:solidFill>
                <a:schemeClr val="dk1"/>
              </a:solidFill>
              <a:latin typeface="Calibri"/>
              <a:ea typeface="Calibri"/>
              <a:cs typeface="Calibri"/>
              <a:sym typeface="Calibri"/>
            </a:endParaRPr>
          </a:p>
          <a:p>
            <a:pPr indent="0" lvl="0" marL="0" rtl="0" algn="l">
              <a:lnSpc>
                <a:spcPct val="80000"/>
              </a:lnSpc>
              <a:spcBef>
                <a:spcPts val="1000"/>
              </a:spcBef>
              <a:spcAft>
                <a:spcPts val="0"/>
              </a:spcAft>
              <a:buClr>
                <a:srgbClr val="000000"/>
              </a:buClr>
              <a:buSzPts val="440"/>
              <a:buFont typeface="Arial"/>
              <a:buNone/>
            </a:pPr>
            <a:r>
              <a:rPr lang="en-US" sz="1350">
                <a:solidFill>
                  <a:schemeClr val="dk1"/>
                </a:solidFill>
                <a:latin typeface="Calibri"/>
                <a:ea typeface="Calibri"/>
                <a:cs typeface="Calibri"/>
                <a:sym typeface="Calibri"/>
              </a:rPr>
              <a:t>Manager of administrative staff</a:t>
            </a:r>
            <a:endParaRPr sz="1350">
              <a:solidFill>
                <a:schemeClr val="dk1"/>
              </a:solidFill>
              <a:latin typeface="Calibri"/>
              <a:ea typeface="Calibri"/>
              <a:cs typeface="Calibri"/>
              <a:sym typeface="Calibri"/>
            </a:endParaRPr>
          </a:p>
          <a:p>
            <a:pPr indent="0" lvl="0" marL="0" rtl="0" algn="l">
              <a:lnSpc>
                <a:spcPct val="80000"/>
              </a:lnSpc>
              <a:spcBef>
                <a:spcPts val="1000"/>
              </a:spcBef>
              <a:spcAft>
                <a:spcPts val="0"/>
              </a:spcAft>
              <a:buClr>
                <a:srgbClr val="000000"/>
              </a:buClr>
              <a:buSzPts val="440"/>
              <a:buFont typeface="Arial"/>
              <a:buNone/>
            </a:pPr>
            <a:r>
              <a:rPr lang="en-US" sz="1350">
                <a:solidFill>
                  <a:schemeClr val="dk1"/>
                </a:solidFill>
                <a:latin typeface="Calibri"/>
                <a:ea typeface="Calibri"/>
                <a:cs typeface="Calibri"/>
                <a:sym typeface="Calibri"/>
              </a:rPr>
              <a:t>Scholarship</a:t>
            </a:r>
            <a:endParaRPr sz="1350">
              <a:solidFill>
                <a:schemeClr val="dk1"/>
              </a:solidFill>
              <a:latin typeface="Calibri"/>
              <a:ea typeface="Calibri"/>
              <a:cs typeface="Calibri"/>
              <a:sym typeface="Calibri"/>
            </a:endParaRPr>
          </a:p>
          <a:p>
            <a:pPr indent="0" lvl="0" marL="0" rtl="0" algn="l">
              <a:lnSpc>
                <a:spcPct val="80000"/>
              </a:lnSpc>
              <a:spcBef>
                <a:spcPts val="1000"/>
              </a:spcBef>
              <a:spcAft>
                <a:spcPts val="0"/>
              </a:spcAft>
              <a:buClr>
                <a:srgbClr val="000000"/>
              </a:buClr>
              <a:buSzPts val="440"/>
              <a:buFont typeface="Arial"/>
              <a:buNone/>
            </a:pPr>
            <a:r>
              <a:rPr lang="en-US" sz="1350">
                <a:solidFill>
                  <a:schemeClr val="dk1"/>
                </a:solidFill>
                <a:latin typeface="Calibri"/>
                <a:ea typeface="Calibri"/>
                <a:cs typeface="Calibri"/>
                <a:sym typeface="Calibri"/>
              </a:rPr>
              <a:t>Research</a:t>
            </a:r>
            <a:endParaRPr sz="1350">
              <a:solidFill>
                <a:schemeClr val="dk1"/>
              </a:solidFill>
              <a:latin typeface="Calibri"/>
              <a:ea typeface="Calibri"/>
              <a:cs typeface="Calibri"/>
              <a:sym typeface="Calibri"/>
            </a:endParaRPr>
          </a:p>
          <a:p>
            <a:pPr indent="0" lvl="0" marL="0" rtl="0" algn="l">
              <a:lnSpc>
                <a:spcPct val="80000"/>
              </a:lnSpc>
              <a:spcBef>
                <a:spcPts val="1000"/>
              </a:spcBef>
              <a:spcAft>
                <a:spcPts val="0"/>
              </a:spcAft>
              <a:buClr>
                <a:srgbClr val="000000"/>
              </a:buClr>
              <a:buSzPts val="440"/>
              <a:buFont typeface="Arial"/>
              <a:buNone/>
            </a:pPr>
            <a:r>
              <a:rPr lang="en-US" sz="1350">
                <a:solidFill>
                  <a:schemeClr val="dk1"/>
                </a:solidFill>
                <a:latin typeface="Calibri"/>
                <a:ea typeface="Calibri"/>
                <a:cs typeface="Calibri"/>
                <a:sym typeface="Calibri"/>
              </a:rPr>
              <a:t>Grants</a:t>
            </a:r>
            <a:endParaRPr sz="1350">
              <a:solidFill>
                <a:schemeClr val="dk1"/>
              </a:solidFill>
              <a:latin typeface="Calibri"/>
              <a:ea typeface="Calibri"/>
              <a:cs typeface="Calibri"/>
              <a:sym typeface="Calibri"/>
            </a:endParaRPr>
          </a:p>
          <a:p>
            <a:pPr indent="0" lvl="0" marL="0" rtl="0" algn="l">
              <a:spcBef>
                <a:spcPts val="0"/>
              </a:spcBef>
              <a:spcAft>
                <a:spcPts val="0"/>
              </a:spcAft>
              <a:buNone/>
            </a:pPr>
            <a:r>
              <a:t/>
            </a:r>
            <a:endParaRPr sz="1350">
              <a:latin typeface="Calibri"/>
              <a:ea typeface="Calibri"/>
              <a:cs typeface="Calibri"/>
              <a:sym typeface="Calibri"/>
            </a:endParaRPr>
          </a:p>
        </p:txBody>
      </p:sp>
      <p:sp>
        <p:nvSpPr>
          <p:cNvPr id="126" name="Google Shape;126;g11069cbcdd4_0_1"/>
          <p:cNvSpPr txBox="1"/>
          <p:nvPr/>
        </p:nvSpPr>
        <p:spPr>
          <a:xfrm>
            <a:off x="8573877" y="4350337"/>
            <a:ext cx="421500" cy="21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
        <p:nvSpPr>
          <p:cNvPr id="127" name="Google Shape;127;g11069cbcdd4_0_1"/>
          <p:cNvSpPr txBox="1"/>
          <p:nvPr/>
        </p:nvSpPr>
        <p:spPr>
          <a:xfrm>
            <a:off x="148728" y="4350338"/>
            <a:ext cx="421500" cy="21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825">
                <a:solidFill>
                  <a:srgbClr val="A4A4A7"/>
                </a:solidFill>
                <a:latin typeface="Calibri"/>
                <a:ea typeface="Calibri"/>
                <a:cs typeface="Calibri"/>
                <a:sym typeface="Calibri"/>
              </a:rPr>
              <a:t>MH</a:t>
            </a:r>
            <a:endParaRPr sz="1050">
              <a:solidFill>
                <a:srgbClr val="A4A4A7"/>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2020STFM 1">
      <a:dk1>
        <a:srgbClr val="4D4D4F"/>
      </a:dk1>
      <a:lt1>
        <a:srgbClr val="FFFFFF"/>
      </a:lt1>
      <a:dk2>
        <a:srgbClr val="BFCEE3"/>
      </a:dk2>
      <a:lt2>
        <a:srgbClr val="6F69AF"/>
      </a:lt2>
      <a:accent1>
        <a:srgbClr val="0096D3"/>
      </a:accent1>
      <a:accent2>
        <a:srgbClr val="EF8D2B"/>
      </a:accent2>
      <a:accent3>
        <a:srgbClr val="00ABC5"/>
      </a:accent3>
      <a:accent4>
        <a:srgbClr val="1E417B"/>
      </a:accent4>
      <a:accent5>
        <a:srgbClr val="5B9BD5"/>
      </a:accent5>
      <a:accent6>
        <a:srgbClr val="ED1163"/>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ustom Design">
  <a:themeElements>
    <a:clrScheme name="2020STFM 1">
      <a:dk1>
        <a:srgbClr val="4D4D4F"/>
      </a:dk1>
      <a:lt1>
        <a:srgbClr val="FFFFFF"/>
      </a:lt1>
      <a:dk2>
        <a:srgbClr val="BFCEE3"/>
      </a:dk2>
      <a:lt2>
        <a:srgbClr val="6F69AF"/>
      </a:lt2>
      <a:accent1>
        <a:srgbClr val="0096D3"/>
      </a:accent1>
      <a:accent2>
        <a:srgbClr val="EF8D2B"/>
      </a:accent2>
      <a:accent3>
        <a:srgbClr val="00ABC5"/>
      </a:accent3>
      <a:accent4>
        <a:srgbClr val="1E417B"/>
      </a:accent4>
      <a:accent5>
        <a:srgbClr val="5B9BD5"/>
      </a:accent5>
      <a:accent6>
        <a:srgbClr val="ED1163"/>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2020-09-02T12:11:26Z</dcterms:created>
  <dc:creator>Microsoft Office User</dc:creator>
</cp:coreProperties>
</file>