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61" r:id="rId2"/>
    <p:sldId id="257" r:id="rId3"/>
    <p:sldId id="259" r:id="rId4"/>
    <p:sldId id="262" r:id="rId5"/>
    <p:sldId id="263" r:id="rId6"/>
    <p:sldId id="278" r:id="rId7"/>
    <p:sldId id="268" r:id="rId8"/>
    <p:sldId id="269" r:id="rId9"/>
    <p:sldId id="270" r:id="rId10"/>
    <p:sldId id="264" r:id="rId11"/>
    <p:sldId id="265" r:id="rId12"/>
    <p:sldId id="287" r:id="rId13"/>
    <p:sldId id="280" r:id="rId14"/>
    <p:sldId id="281" r:id="rId15"/>
    <p:sldId id="283" r:id="rId16"/>
    <p:sldId id="284" r:id="rId17"/>
    <p:sldId id="282" r:id="rId18"/>
    <p:sldId id="286" r:id="rId19"/>
    <p:sldId id="302" r:id="rId20"/>
    <p:sldId id="295" r:id="rId21"/>
    <p:sldId id="303" r:id="rId22"/>
    <p:sldId id="299" r:id="rId23"/>
    <p:sldId id="301" r:id="rId24"/>
    <p:sldId id="288" r:id="rId25"/>
    <p:sldId id="289" r:id="rId26"/>
    <p:sldId id="290" r:id="rId27"/>
    <p:sldId id="291" r:id="rId28"/>
    <p:sldId id="266" r:id="rId29"/>
    <p:sldId id="267" r:id="rId30"/>
    <p:sldId id="260" r:id="rId31"/>
  </p:sldIdLst>
  <p:sldSz cx="9144000" cy="6858000" type="screen4x3"/>
  <p:notesSz cx="7315200" cy="96012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E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895" autoAdjust="0"/>
    <p:restoredTop sz="86485" autoAdjust="0"/>
  </p:normalViewPr>
  <p:slideViewPr>
    <p:cSldViewPr snapToGrid="0" snapToObjects="1">
      <p:cViewPr>
        <p:scale>
          <a:sx n="100" d="100"/>
          <a:sy n="100" d="100"/>
        </p:scale>
        <p:origin x="-708" y="6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6447E5-5759-440D-9301-758483F3859C}" type="doc">
      <dgm:prSet loTypeId="urn:microsoft.com/office/officeart/2005/8/layout/venn1" loCatId="relationship" qsTypeId="urn:microsoft.com/office/officeart/2005/8/quickstyle/3d1" qsCatId="3D" csTypeId="urn:microsoft.com/office/officeart/2005/8/colors/colorful3" csCatId="colorful" phldr="1"/>
      <dgm:spPr/>
    </dgm:pt>
    <dgm:pt modelId="{96B193D6-62D9-4ABC-A577-4FB1DDD7C229}">
      <dgm:prSet phldrT="[Text]"/>
      <dgm:spPr/>
      <dgm:t>
        <a:bodyPr/>
        <a:lstStyle/>
        <a:p>
          <a:r>
            <a:rPr lang="en-US" dirty="0"/>
            <a:t>Residency Program</a:t>
          </a:r>
        </a:p>
      </dgm:t>
    </dgm:pt>
    <dgm:pt modelId="{C5D3826A-08B7-4024-B8DC-FB4F83BFDF75}" type="parTrans" cxnId="{297C12F7-E801-4344-BA77-75D8D1CF9924}">
      <dgm:prSet/>
      <dgm:spPr/>
      <dgm:t>
        <a:bodyPr/>
        <a:lstStyle/>
        <a:p>
          <a:endParaRPr lang="en-US"/>
        </a:p>
      </dgm:t>
    </dgm:pt>
    <dgm:pt modelId="{68D25929-99D6-44AF-BFB5-6C6A8830F66B}" type="sibTrans" cxnId="{297C12F7-E801-4344-BA77-75D8D1CF9924}">
      <dgm:prSet/>
      <dgm:spPr/>
      <dgm:t>
        <a:bodyPr/>
        <a:lstStyle/>
        <a:p>
          <a:endParaRPr lang="en-US"/>
        </a:p>
      </dgm:t>
    </dgm:pt>
    <dgm:pt modelId="{674139F0-642B-4958-A2CC-8E4A4C37641F}">
      <dgm:prSet phldrT="[Text]"/>
      <dgm:spPr/>
      <dgm:t>
        <a:bodyPr/>
        <a:lstStyle/>
        <a:p>
          <a:r>
            <a:rPr lang="en-US" dirty="0"/>
            <a:t>Residents</a:t>
          </a:r>
        </a:p>
      </dgm:t>
    </dgm:pt>
    <dgm:pt modelId="{E08D966D-2618-446D-A8BB-49434727B3D2}" type="parTrans" cxnId="{31D9E63C-4ED0-46A2-AE52-36F0E0CA9F34}">
      <dgm:prSet/>
      <dgm:spPr/>
      <dgm:t>
        <a:bodyPr/>
        <a:lstStyle/>
        <a:p>
          <a:endParaRPr lang="en-US"/>
        </a:p>
      </dgm:t>
    </dgm:pt>
    <dgm:pt modelId="{10945103-123C-4CAB-99E4-09F0D9FB951D}" type="sibTrans" cxnId="{31D9E63C-4ED0-46A2-AE52-36F0E0CA9F34}">
      <dgm:prSet/>
      <dgm:spPr/>
      <dgm:t>
        <a:bodyPr/>
        <a:lstStyle/>
        <a:p>
          <a:endParaRPr lang="en-US"/>
        </a:p>
      </dgm:t>
    </dgm:pt>
    <dgm:pt modelId="{7FD7E060-3516-4D13-A1D1-0888DE31EBB5}">
      <dgm:prSet phldrT="[Text]"/>
      <dgm:spPr/>
      <dgm:t>
        <a:bodyPr/>
        <a:lstStyle/>
        <a:p>
          <a:r>
            <a:rPr lang="en-US" dirty="0"/>
            <a:t>Community</a:t>
          </a:r>
        </a:p>
      </dgm:t>
    </dgm:pt>
    <dgm:pt modelId="{E1D1F36E-EA53-4F44-9DA1-5D858F4CF432}" type="parTrans" cxnId="{38F7E814-DC19-469A-8DEC-AF3746FFE1D6}">
      <dgm:prSet/>
      <dgm:spPr/>
      <dgm:t>
        <a:bodyPr/>
        <a:lstStyle/>
        <a:p>
          <a:endParaRPr lang="en-US"/>
        </a:p>
      </dgm:t>
    </dgm:pt>
    <dgm:pt modelId="{B7775DFD-F615-4FCF-98BD-2FB35BBD77E4}" type="sibTrans" cxnId="{38F7E814-DC19-469A-8DEC-AF3746FFE1D6}">
      <dgm:prSet/>
      <dgm:spPr/>
      <dgm:t>
        <a:bodyPr/>
        <a:lstStyle/>
        <a:p>
          <a:endParaRPr lang="en-US"/>
        </a:p>
      </dgm:t>
    </dgm:pt>
    <dgm:pt modelId="{2C9C2434-7A95-4658-BF6F-06E426A743CB}" type="pres">
      <dgm:prSet presAssocID="{496447E5-5759-440D-9301-758483F3859C}" presName="compositeShape" presStyleCnt="0">
        <dgm:presLayoutVars>
          <dgm:chMax val="7"/>
          <dgm:dir/>
          <dgm:resizeHandles val="exact"/>
        </dgm:presLayoutVars>
      </dgm:prSet>
      <dgm:spPr/>
    </dgm:pt>
    <dgm:pt modelId="{453AD1DE-3C96-4EAA-8A42-9385C41C98AD}" type="pres">
      <dgm:prSet presAssocID="{96B193D6-62D9-4ABC-A577-4FB1DDD7C229}" presName="circ1" presStyleLbl="vennNode1" presStyleIdx="0" presStyleCnt="3"/>
      <dgm:spPr/>
      <dgm:t>
        <a:bodyPr/>
        <a:lstStyle/>
        <a:p>
          <a:endParaRPr lang="en-US"/>
        </a:p>
      </dgm:t>
    </dgm:pt>
    <dgm:pt modelId="{71158B49-941A-4AE7-922A-0AF28F4A7E0C}" type="pres">
      <dgm:prSet presAssocID="{96B193D6-62D9-4ABC-A577-4FB1DDD7C229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AD45DC-CB6D-4B4C-9A65-40650F10BF29}" type="pres">
      <dgm:prSet presAssocID="{674139F0-642B-4958-A2CC-8E4A4C37641F}" presName="circ2" presStyleLbl="vennNode1" presStyleIdx="1" presStyleCnt="3"/>
      <dgm:spPr/>
      <dgm:t>
        <a:bodyPr/>
        <a:lstStyle/>
        <a:p>
          <a:endParaRPr lang="en-US"/>
        </a:p>
      </dgm:t>
    </dgm:pt>
    <dgm:pt modelId="{AC5F6FB0-8F90-4140-8CDD-FC24F97252BA}" type="pres">
      <dgm:prSet presAssocID="{674139F0-642B-4958-A2CC-8E4A4C37641F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E682B3-883A-4A6E-9DD4-2FF2F506D1B8}" type="pres">
      <dgm:prSet presAssocID="{7FD7E060-3516-4D13-A1D1-0888DE31EBB5}" presName="circ3" presStyleLbl="vennNode1" presStyleIdx="2" presStyleCnt="3"/>
      <dgm:spPr/>
      <dgm:t>
        <a:bodyPr/>
        <a:lstStyle/>
        <a:p>
          <a:endParaRPr lang="en-US"/>
        </a:p>
      </dgm:t>
    </dgm:pt>
    <dgm:pt modelId="{240FD93C-C245-49E2-95EC-F61463DBC4C4}" type="pres">
      <dgm:prSet presAssocID="{7FD7E060-3516-4D13-A1D1-0888DE31EBB5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E511727-B5F5-4084-A2A9-D8C2D8B7B1A5}" type="presOf" srcId="{674139F0-642B-4958-A2CC-8E4A4C37641F}" destId="{10AD45DC-CB6D-4B4C-9A65-40650F10BF29}" srcOrd="0" destOrd="0" presId="urn:microsoft.com/office/officeart/2005/8/layout/venn1"/>
    <dgm:cxn modelId="{38F7E814-DC19-469A-8DEC-AF3746FFE1D6}" srcId="{496447E5-5759-440D-9301-758483F3859C}" destId="{7FD7E060-3516-4D13-A1D1-0888DE31EBB5}" srcOrd="2" destOrd="0" parTransId="{E1D1F36E-EA53-4F44-9DA1-5D858F4CF432}" sibTransId="{B7775DFD-F615-4FCF-98BD-2FB35BBD77E4}"/>
    <dgm:cxn modelId="{31D9E63C-4ED0-46A2-AE52-36F0E0CA9F34}" srcId="{496447E5-5759-440D-9301-758483F3859C}" destId="{674139F0-642B-4958-A2CC-8E4A4C37641F}" srcOrd="1" destOrd="0" parTransId="{E08D966D-2618-446D-A8BB-49434727B3D2}" sibTransId="{10945103-123C-4CAB-99E4-09F0D9FB951D}"/>
    <dgm:cxn modelId="{F4A13E37-45F2-41EE-9243-2488BDB346A9}" type="presOf" srcId="{96B193D6-62D9-4ABC-A577-4FB1DDD7C229}" destId="{71158B49-941A-4AE7-922A-0AF28F4A7E0C}" srcOrd="1" destOrd="0" presId="urn:microsoft.com/office/officeart/2005/8/layout/venn1"/>
    <dgm:cxn modelId="{297C12F7-E801-4344-BA77-75D8D1CF9924}" srcId="{496447E5-5759-440D-9301-758483F3859C}" destId="{96B193D6-62D9-4ABC-A577-4FB1DDD7C229}" srcOrd="0" destOrd="0" parTransId="{C5D3826A-08B7-4024-B8DC-FB4F83BFDF75}" sibTransId="{68D25929-99D6-44AF-BFB5-6C6A8830F66B}"/>
    <dgm:cxn modelId="{2BC07BDE-E778-46B4-A235-8F0EEE360854}" type="presOf" srcId="{7FD7E060-3516-4D13-A1D1-0888DE31EBB5}" destId="{4AE682B3-883A-4A6E-9DD4-2FF2F506D1B8}" srcOrd="0" destOrd="0" presId="urn:microsoft.com/office/officeart/2005/8/layout/venn1"/>
    <dgm:cxn modelId="{E2F58FB4-3A68-457A-900B-E8863D090912}" type="presOf" srcId="{674139F0-642B-4958-A2CC-8E4A4C37641F}" destId="{AC5F6FB0-8F90-4140-8CDD-FC24F97252BA}" srcOrd="1" destOrd="0" presId="urn:microsoft.com/office/officeart/2005/8/layout/venn1"/>
    <dgm:cxn modelId="{1F2DF861-4B31-40BB-A933-09336769E8F9}" type="presOf" srcId="{7FD7E060-3516-4D13-A1D1-0888DE31EBB5}" destId="{240FD93C-C245-49E2-95EC-F61463DBC4C4}" srcOrd="1" destOrd="0" presId="urn:microsoft.com/office/officeart/2005/8/layout/venn1"/>
    <dgm:cxn modelId="{226512F3-0787-45FB-8AD6-8045A16477E3}" type="presOf" srcId="{96B193D6-62D9-4ABC-A577-4FB1DDD7C229}" destId="{453AD1DE-3C96-4EAA-8A42-9385C41C98AD}" srcOrd="0" destOrd="0" presId="urn:microsoft.com/office/officeart/2005/8/layout/venn1"/>
    <dgm:cxn modelId="{A1B1F444-1A8E-413D-962D-94501A134F20}" type="presOf" srcId="{496447E5-5759-440D-9301-758483F3859C}" destId="{2C9C2434-7A95-4658-BF6F-06E426A743CB}" srcOrd="0" destOrd="0" presId="urn:microsoft.com/office/officeart/2005/8/layout/venn1"/>
    <dgm:cxn modelId="{50F5D256-383D-44B2-B549-A7026744CDB7}" type="presParOf" srcId="{2C9C2434-7A95-4658-BF6F-06E426A743CB}" destId="{453AD1DE-3C96-4EAA-8A42-9385C41C98AD}" srcOrd="0" destOrd="0" presId="urn:microsoft.com/office/officeart/2005/8/layout/venn1"/>
    <dgm:cxn modelId="{5354162C-F771-48F4-93ED-D89DB680E13B}" type="presParOf" srcId="{2C9C2434-7A95-4658-BF6F-06E426A743CB}" destId="{71158B49-941A-4AE7-922A-0AF28F4A7E0C}" srcOrd="1" destOrd="0" presId="urn:microsoft.com/office/officeart/2005/8/layout/venn1"/>
    <dgm:cxn modelId="{11E1D08E-648C-414F-8964-D8F41A3C643F}" type="presParOf" srcId="{2C9C2434-7A95-4658-BF6F-06E426A743CB}" destId="{10AD45DC-CB6D-4B4C-9A65-40650F10BF29}" srcOrd="2" destOrd="0" presId="urn:microsoft.com/office/officeart/2005/8/layout/venn1"/>
    <dgm:cxn modelId="{28BB55A0-D415-4B67-A1A8-0C147B90FAA0}" type="presParOf" srcId="{2C9C2434-7A95-4658-BF6F-06E426A743CB}" destId="{AC5F6FB0-8F90-4140-8CDD-FC24F97252BA}" srcOrd="3" destOrd="0" presId="urn:microsoft.com/office/officeart/2005/8/layout/venn1"/>
    <dgm:cxn modelId="{B8B0DA35-78C7-4388-9EAE-4B08406BC29C}" type="presParOf" srcId="{2C9C2434-7A95-4658-BF6F-06E426A743CB}" destId="{4AE682B3-883A-4A6E-9DD4-2FF2F506D1B8}" srcOrd="4" destOrd="0" presId="urn:microsoft.com/office/officeart/2005/8/layout/venn1"/>
    <dgm:cxn modelId="{FE6DE506-0312-40D1-AD82-D01496C1CAC3}" type="presParOf" srcId="{2C9C2434-7A95-4658-BF6F-06E426A743CB}" destId="{240FD93C-C245-49E2-95EC-F61463DBC4C4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3AD1DE-3C96-4EAA-8A42-9385C41C98AD}">
      <dsp:nvSpPr>
        <dsp:cNvPr id="0" name=""/>
        <dsp:cNvSpPr/>
      </dsp:nvSpPr>
      <dsp:spPr>
        <a:xfrm>
          <a:off x="1469836" y="40614"/>
          <a:ext cx="1949484" cy="1949484"/>
        </a:xfrm>
        <a:prstGeom prst="ellipse">
          <a:avLst/>
        </a:prstGeom>
        <a:solidFill>
          <a:schemeClr val="accent3"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Residency Program</a:t>
          </a:r>
        </a:p>
      </dsp:txBody>
      <dsp:txXfrm>
        <a:off x="1729767" y="381774"/>
        <a:ext cx="1429622" cy="877268"/>
      </dsp:txXfrm>
    </dsp:sp>
    <dsp:sp modelId="{10AD45DC-CB6D-4B4C-9A65-40650F10BF29}">
      <dsp:nvSpPr>
        <dsp:cNvPr id="0" name=""/>
        <dsp:cNvSpPr/>
      </dsp:nvSpPr>
      <dsp:spPr>
        <a:xfrm>
          <a:off x="2173275" y="1259042"/>
          <a:ext cx="1949484" cy="1949484"/>
        </a:xfrm>
        <a:prstGeom prst="ellipse">
          <a:avLst/>
        </a:prstGeom>
        <a:solidFill>
          <a:schemeClr val="accent3">
            <a:alpha val="50000"/>
            <a:hueOff val="5625132"/>
            <a:satOff val="-8440"/>
            <a:lumOff val="-1373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Residents</a:t>
          </a:r>
        </a:p>
      </dsp:txBody>
      <dsp:txXfrm>
        <a:off x="2769492" y="1762658"/>
        <a:ext cx="1169690" cy="1072216"/>
      </dsp:txXfrm>
    </dsp:sp>
    <dsp:sp modelId="{4AE682B3-883A-4A6E-9DD4-2FF2F506D1B8}">
      <dsp:nvSpPr>
        <dsp:cNvPr id="0" name=""/>
        <dsp:cNvSpPr/>
      </dsp:nvSpPr>
      <dsp:spPr>
        <a:xfrm>
          <a:off x="766397" y="1259042"/>
          <a:ext cx="1949484" cy="1949484"/>
        </a:xfrm>
        <a:prstGeom prst="ellipse">
          <a:avLst/>
        </a:prstGeom>
        <a:solidFill>
          <a:schemeClr val="accent3">
            <a:alpha val="50000"/>
            <a:hueOff val="11250264"/>
            <a:satOff val="-16880"/>
            <a:lumOff val="-2745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kern="1200" dirty="0"/>
            <a:t>Community</a:t>
          </a:r>
        </a:p>
      </dsp:txBody>
      <dsp:txXfrm>
        <a:off x="949973" y="1762658"/>
        <a:ext cx="1169690" cy="10722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1D7424-36B9-41E0-A44B-5C5AEEB6F641}" type="datetimeFigureOut">
              <a:rPr lang="en-US" smtClean="0"/>
              <a:t>5/4/2017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AFEB23-19CB-400E-B112-4A7568F7D0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3470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CAFEE667-5B77-4E93-90C8-1481E1158788}" type="datetimeFigureOut">
              <a:rPr lang="en-US" smtClean="0"/>
              <a:t>5/4/2017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9E4395B0-2EEB-45A1-9123-465B6C1B00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7204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-</a:t>
            </a:r>
            <a:r>
              <a:rPr lang="en-US" baseline="0" dirty="0">
                <a:solidFill>
                  <a:srgbClr val="00B050"/>
                </a:solidFill>
              </a:rPr>
              <a:t> I just stuck the logo on there because I figured we might want to put logos somewhere.  I’m not wedded to this location. - HB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4395B0-2EEB-45A1-9123-465B6C1B00F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4302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240" indent="-181240">
              <a:buFont typeface="Arial" panose="020B0604020202020204" pitchFamily="34" charset="0"/>
              <a:buChar char="•"/>
            </a:pPr>
            <a:r>
              <a:rPr lang="en-US" dirty="0"/>
              <a:t>“Community</a:t>
            </a:r>
            <a:r>
              <a:rPr lang="en-US" baseline="0" dirty="0"/>
              <a:t> health” is a broad term, and it can become quickly overwhelming when you start thinking about all of the information you would like to cram into a curriculum.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US" baseline="0" dirty="0"/>
              <a:t>Community health content can be (imperfectly) categorized according to the ACGME’s six core competencies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US" baseline="0" dirty="0"/>
              <a:t>This is not an exhaustive list, but it does capture some common themes seen in each of our curricula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US" baseline="0" dirty="0"/>
              <a:t>These core content areas prepare residents to provide care in the context of their patients’ families and communities, but also cover knowledge and skills that are essential to a successful community engagement project</a:t>
            </a:r>
          </a:p>
          <a:p>
            <a:pPr marL="181240" indent="-181240">
              <a:buFont typeface="Arial" panose="020B0604020202020204" pitchFamily="34" charset="0"/>
              <a:buChar char="•"/>
            </a:pPr>
            <a:endParaRPr lang="en-US" baseline="0" dirty="0"/>
          </a:p>
          <a:p>
            <a:pPr marL="181240" indent="-181240">
              <a:buFont typeface="Arial" panose="020B0604020202020204" pitchFamily="34" charset="0"/>
              <a:buChar char="•"/>
            </a:pPr>
            <a:r>
              <a:rPr lang="en-US" baseline="0" dirty="0"/>
              <a:t>~Will then walk through the table, expanding slightly on some bullet points~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4395B0-2EEB-45A1-9123-465B6C1B00F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9529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240" indent="-181240">
              <a:buFont typeface="Arial" panose="020B0604020202020204" pitchFamily="34" charset="0"/>
              <a:buChar char="•"/>
            </a:pPr>
            <a:r>
              <a:rPr lang="en-US" dirty="0"/>
              <a:t>Teaching methods</a:t>
            </a:r>
            <a:r>
              <a:rPr lang="en-US" baseline="0" dirty="0"/>
              <a:t> are selected based on what your learning objectives are.  Are you trying to boost knowledge?  Then perhaps a reading assignment will suffice.  Do you want to change attitudes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4395B0-2EEB-45A1-9123-465B6C1B00F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198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Penn State: </a:t>
            </a:r>
            <a:r>
              <a:rPr lang="en-US" baseline="0" dirty="0"/>
              <a:t> 10 hours of didactics each year.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4395B0-2EEB-45A1-9123-465B6C1B00F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9903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BF8ED-EA84-4D43-AA49-32F9602230C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5260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BF8ED-EA84-4D43-AA49-32F9602230C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487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Lets discuss some strategies to implementing and sustaining longitudinal projects. Pictures from some examples here include ways the residents address childhood obesity in their community: school based programs educational and fitness programs, bringing fresh produce to food deserts, healthy  messaging 5210 with language and cultural </a:t>
            </a:r>
            <a:r>
              <a:rPr lang="en-US" dirty="0" err="1"/>
              <a:t>consderations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4395B0-2EEB-45A1-9123-465B6C1B00F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1560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Projects can be thought of as focusing on three areas of change that are known in public health circles at </a:t>
            </a:r>
            <a:r>
              <a:rPr lang="en-US" dirty="0" err="1"/>
              <a:t>policy,systems</a:t>
            </a:r>
            <a:r>
              <a:rPr lang="en-US" dirty="0"/>
              <a:t> and environmental changes.</a:t>
            </a:r>
          </a:p>
          <a:p>
            <a:r>
              <a:rPr lang="en-US" dirty="0"/>
              <a:t>These a longitudinal investments from the program as well as the resident.</a:t>
            </a:r>
          </a:p>
          <a:p>
            <a:r>
              <a:rPr lang="en-US" dirty="0"/>
              <a:t>Examples of policy changes may be working with schools to strengthen wellness policy or support its implementation (cooking classes)</a:t>
            </a:r>
          </a:p>
          <a:p>
            <a:r>
              <a:rPr lang="en-US" dirty="0"/>
              <a:t>Systems change may be implementing group visits for obesity, diabetes or prenatal care to address health disparities</a:t>
            </a:r>
          </a:p>
          <a:p>
            <a:r>
              <a:rPr lang="en-US" dirty="0"/>
              <a:t>Environmental changes that improve access to healthy foods, walkability, bike lanes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4395B0-2EEB-45A1-9123-465B6C1B00F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47854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Starting first year to look at </a:t>
            </a:r>
            <a:r>
              <a:rPr lang="en-US" dirty="0" err="1"/>
              <a:t>data,nationally</a:t>
            </a:r>
            <a:r>
              <a:rPr lang="en-US" dirty="0"/>
              <a:t> and locally to understand the health disparities in your residency's community</a:t>
            </a:r>
          </a:p>
          <a:p>
            <a:r>
              <a:rPr lang="en-US" dirty="0"/>
              <a:t>Learn what is already in place, who is working on the health issues</a:t>
            </a:r>
          </a:p>
          <a:p>
            <a:r>
              <a:rPr lang="en-US" dirty="0"/>
              <a:t>Including multidisciplinary approach when available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4395B0-2EEB-45A1-9123-465B6C1B00F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6873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4395B0-2EEB-45A1-9123-465B6C1B00F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9094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few examples from our program, started out as 'projects' transformed into core curriculum so every resident has the experience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4395B0-2EEB-45A1-9123-465B6C1B00F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6844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Calibri"/>
              </a:rPr>
              <a:t>Consider introductions or audience prompts regarding (1) faculty/residents/students (2) what audience is interested in, depending on size of audience?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4395B0-2EEB-45A1-9123-465B6C1B00F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1844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4395B0-2EEB-45A1-9123-465B6C1B00F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6516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731522" y="4560571"/>
            <a:ext cx="5852159" cy="4320540"/>
          </a:xfrm>
          <a:prstGeom prst="rect">
            <a:avLst/>
          </a:prstGeom>
        </p:spPr>
        <p:txBody>
          <a:bodyPr lIns="96645" tIns="96645" rIns="96645" bIns="96645" anchor="t" anchorCtr="0">
            <a:noAutofit/>
          </a:bodyPr>
          <a:lstStyle/>
          <a:p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Vague.  Can be done in a soft,</a:t>
            </a:r>
            <a:r>
              <a:rPr lang="en-US" baseline="0" dirty="0"/>
              <a:t> quick way.  We wanted to build something more vigorous that would matter for our residents’ practice.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BF8ED-EA84-4D43-AA49-32F9602230C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3464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Difficult</a:t>
            </a:r>
            <a:r>
              <a:rPr lang="en-US" baseline="0" dirty="0"/>
              <a:t> to measure and say with confidence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BF8ED-EA84-4D43-AA49-32F9602230C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7079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6BF8ED-EA84-4D43-AA49-32F9602230C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5273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Shaila</a:t>
            </a:r>
            <a:r>
              <a:rPr lang="en-US" dirty="0"/>
              <a:t>: </a:t>
            </a:r>
            <a:r>
              <a:rPr lang="en-US" dirty="0" err="1"/>
              <a:t>SWOTanalysis</a:t>
            </a:r>
            <a:r>
              <a:rPr lang="en-US" dirty="0"/>
              <a:t> </a:t>
            </a:r>
            <a:r>
              <a:rPr lang="en-US" dirty="0" err="1"/>
              <a:t>form,take</a:t>
            </a:r>
            <a:r>
              <a:rPr lang="en-US" dirty="0"/>
              <a:t> a few minutes to reflect on some strengths and weaknesses of your program's community medicine curriculum.</a:t>
            </a:r>
          </a:p>
          <a:p>
            <a:r>
              <a:rPr lang="en-US" dirty="0">
                <a:solidFill>
                  <a:srgbClr val="000000"/>
                </a:solidFill>
                <a:latin typeface="Calibri"/>
              </a:rPr>
              <a:t>What are some opportunities for expanding your curriculum –perhaps something you have already been thinking about implementing.</a:t>
            </a:r>
          </a:p>
          <a:p>
            <a:r>
              <a:rPr lang="en-US" dirty="0">
                <a:solidFill>
                  <a:srgbClr val="000000"/>
                </a:solidFill>
                <a:latin typeface="Calibri"/>
              </a:rPr>
              <a:t>Turn to your neighbor and share one idea you have to strengthen your curriculum</a:t>
            </a:r>
          </a:p>
          <a:p>
            <a:endParaRPr lang="en-US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4395B0-2EEB-45A1-9123-465B6C1B00F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9071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240" indent="-181240">
              <a:buFont typeface="Arial" panose="020B0604020202020204" pitchFamily="34" charset="0"/>
              <a:buChar char="•"/>
            </a:pPr>
            <a:r>
              <a:rPr lang="en-US" dirty="0"/>
              <a:t>From here we will be sharing our thoughts</a:t>
            </a:r>
            <a:r>
              <a:rPr lang="en-US" baseline="0" dirty="0"/>
              <a:t> and experiences with developing our community health curricula, with a focus on curricular mechanics, program assessment, and sustainable community relationships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4395B0-2EEB-45A1-9123-465B6C1B00F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7821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I’m going</a:t>
            </a:r>
            <a:r>
              <a:rPr lang="en-US" baseline="0" dirty="0"/>
              <a:t> to speak with you about the nuts and bolts of the overall curriculum to provide context about what the residents are doing and learning to complement their longitudinal projects.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4395B0-2EEB-45A1-9123-465B6C1B00F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765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06099" y="2106259"/>
            <a:ext cx="6853412" cy="1470025"/>
          </a:xfrm>
        </p:spPr>
        <p:txBody>
          <a:bodyPr>
            <a:normAutofit/>
          </a:bodyPr>
          <a:lstStyle>
            <a:lvl1pPr algn="ctr">
              <a:defRPr sz="3800" b="1" i="0">
                <a:solidFill>
                  <a:schemeClr val="tx1"/>
                </a:solidFill>
                <a:latin typeface="Helvetica"/>
                <a:cs typeface="Helvetica"/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Click to edit Master title style 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92316" y="4063709"/>
            <a:ext cx="6079746" cy="1752600"/>
          </a:xfrm>
        </p:spPr>
        <p:txBody>
          <a:bodyPr/>
          <a:lstStyle>
            <a:lvl1pPr marL="0" marR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3000" b="0" i="1">
                <a:solidFill>
                  <a:schemeClr val="tx1"/>
                </a:solidFill>
                <a:latin typeface="Helvetica"/>
                <a:cs typeface="Helvetic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  <a:br>
              <a:rPr lang="en-US" dirty="0"/>
            </a:br>
            <a:r>
              <a:rPr lang="en-US" dirty="0"/>
              <a:t>Click to edit Master subtitle style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556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/>
          <p:cNvSpPr>
            <a:spLocks noGrp="1"/>
          </p:cNvSpPr>
          <p:nvPr>
            <p:ph type="title"/>
          </p:nvPr>
        </p:nvSpPr>
        <p:spPr>
          <a:xfrm>
            <a:off x="457200" y="94404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Click to edit Master title style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457200" y="2269609"/>
            <a:ext cx="8229600" cy="39468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7955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5B2C5D95-8962-F745-A56F-F531757E6115}" type="datetimeFigureOut">
              <a:rPr lang="en-US" smtClean="0"/>
              <a:t>5/4/2017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A9BF8D27-862B-124F-AF29-C5CC737F5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407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573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556792" y="6333133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>
                <a:latin typeface="Arial" panose="020B0604020202020204" pitchFamily="34" charset="0"/>
              </a:defRPr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1695854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940601"/>
            <a:ext cx="8229600" cy="11878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br>
              <a:rPr lang="en-US" dirty="0"/>
            </a:br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66165"/>
            <a:ext cx="8229600" cy="3956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8395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000" b="1" i="0" kern="1200">
          <a:solidFill>
            <a:schemeClr val="tx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tiff"/><Relationship Id="rId4" Type="http://schemas.openxmlformats.org/officeDocument/2006/relationships/image" Target="../media/image4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image" Target="../media/image10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6229" y="2106259"/>
            <a:ext cx="8185212" cy="1470025"/>
          </a:xfrm>
        </p:spPr>
        <p:txBody>
          <a:bodyPr>
            <a:normAutofit fontScale="90000"/>
          </a:bodyPr>
          <a:lstStyle/>
          <a:p>
            <a:r>
              <a:rPr lang="en-US" sz="4200" dirty="0"/>
              <a:t>Let's Stay Together: </a:t>
            </a:r>
            <a:r>
              <a:rPr lang="en-US" dirty="0"/>
              <a:t/>
            </a:r>
            <a:br>
              <a:rPr lang="en-US" dirty="0"/>
            </a:br>
            <a:r>
              <a:rPr lang="en-US" sz="3600" dirty="0"/>
              <a:t>Longitudinal Community Health Curricula for Lasting Residency-Community Relationships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92316" y="4403323"/>
            <a:ext cx="6079746" cy="141298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/>
              <a:t>Jarrett Sell, MD – Penn State Hershey</a:t>
            </a:r>
          </a:p>
          <a:p>
            <a:r>
              <a:rPr lang="en-US" sz="2000" dirty="0" err="1"/>
              <a:t>Shaila</a:t>
            </a:r>
            <a:r>
              <a:rPr lang="en-US" sz="2000" dirty="0"/>
              <a:t> </a:t>
            </a:r>
            <a:r>
              <a:rPr lang="en-US" sz="2000" dirty="0" err="1"/>
              <a:t>Serpas</a:t>
            </a:r>
            <a:r>
              <a:rPr lang="en-US" sz="2000" dirty="0"/>
              <a:t>, MD – Scripps, Chula Vista </a:t>
            </a:r>
            <a:br>
              <a:rPr lang="en-US" sz="2000" dirty="0"/>
            </a:br>
            <a:r>
              <a:rPr lang="en-US" sz="2000" dirty="0"/>
              <a:t>Heather Bleacher, MD </a:t>
            </a:r>
            <a:r>
              <a:rPr lang="mr-IN" sz="2000" dirty="0"/>
              <a:t>–</a:t>
            </a:r>
            <a:r>
              <a:rPr lang="en-US" sz="2000" dirty="0"/>
              <a:t> University of Colorado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50" y="5248616"/>
            <a:ext cx="1188720" cy="11887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9098" y="5433299"/>
            <a:ext cx="2785804" cy="8193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2251" y="5395308"/>
            <a:ext cx="2057400" cy="895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8786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Community Health </a:t>
            </a:r>
            <a:br>
              <a:rPr lang="en-US" dirty="0"/>
            </a:br>
            <a:r>
              <a:rPr lang="en-US" dirty="0"/>
              <a:t>Educational Assessment</a:t>
            </a:r>
            <a:br>
              <a:rPr lang="en-US" dirty="0"/>
            </a:br>
            <a:r>
              <a:rPr lang="en-US" dirty="0">
                <a:solidFill>
                  <a:srgbClr val="000000"/>
                </a:solidFill>
              </a:rPr>
              <a:t>SWOT Analysis</a:t>
            </a:r>
            <a:r>
              <a:rPr lang="en-US" dirty="0"/>
              <a:t/>
            </a:r>
            <a:br>
              <a:rPr lang="en-US" dirty="0"/>
            </a:br>
            <a:r>
              <a:rPr lang="en-US" b="0" dirty="0"/>
              <a:t>(</a:t>
            </a:r>
            <a:r>
              <a:rPr lang="en-US" b="0" i="1" dirty="0"/>
              <a:t>Breakout</a:t>
            </a:r>
            <a:r>
              <a:rPr lang="en-US" b="0" dirty="0"/>
              <a:t>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dirty="0"/>
              <a:t>Participants in pairs analyze their current Community Health education and discuss opportunities to enhance curriculum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8887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Developing Longitudinal Community Health Training</a:t>
            </a:r>
          </a:p>
        </p:txBody>
      </p:sp>
    </p:spTree>
    <p:extLst>
      <p:ext uri="{BB962C8B-B14F-4D97-AF65-F5344CB8AC3E}">
        <p14:creationId xmlns:p14="http://schemas.microsoft.com/office/powerpoint/2010/main" val="29020725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69805"/>
            <a:ext cx="8229600" cy="1143000"/>
          </a:xfrm>
        </p:spPr>
        <p:txBody>
          <a:bodyPr/>
          <a:lstStyle/>
          <a:p>
            <a:r>
              <a:rPr lang="en-US" dirty="0"/>
              <a:t>Curricular Elements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574639" y="2270125"/>
            <a:ext cx="5994721" cy="394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8176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03427"/>
            <a:ext cx="8686800" cy="1143000"/>
          </a:xfrm>
        </p:spPr>
        <p:txBody>
          <a:bodyPr>
            <a:noAutofit/>
          </a:bodyPr>
          <a:lstStyle/>
          <a:p>
            <a:r>
              <a:rPr lang="en-US" sz="3600" dirty="0"/>
              <a:t>Meaningful Resident Experiences</a:t>
            </a:r>
            <a:r>
              <a:rPr lang="mr-IN" sz="3600" dirty="0"/>
              <a:t>…</a:t>
            </a: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en-US" dirty="0"/>
              <a:t>Are tied to </a:t>
            </a:r>
            <a:r>
              <a:rPr lang="en-US"/>
              <a:t>the clinic </a:t>
            </a:r>
            <a:r>
              <a:rPr lang="en-US" dirty="0"/>
              <a:t>population</a:t>
            </a:r>
          </a:p>
          <a:p>
            <a:pPr>
              <a:lnSpc>
                <a:spcPct val="200000"/>
              </a:lnSpc>
            </a:pPr>
            <a:r>
              <a:rPr lang="en-US" dirty="0"/>
              <a:t>Blend didactic content with skill application</a:t>
            </a:r>
          </a:p>
          <a:p>
            <a:pPr>
              <a:lnSpc>
                <a:spcPct val="200000"/>
              </a:lnSpc>
            </a:pPr>
            <a:r>
              <a:rPr lang="en-US" dirty="0"/>
              <a:t>Meet the needs of the community</a:t>
            </a:r>
          </a:p>
          <a:p>
            <a:pPr>
              <a:lnSpc>
                <a:spcPct val="200000"/>
              </a:lnSpc>
            </a:pPr>
            <a:r>
              <a:rPr lang="en-US" dirty="0"/>
              <a:t>Facilitate self-reflection</a:t>
            </a:r>
          </a:p>
        </p:txBody>
      </p:sp>
    </p:spTree>
    <p:extLst>
      <p:ext uri="{BB962C8B-B14F-4D97-AF65-F5344CB8AC3E}">
        <p14:creationId xmlns:p14="http://schemas.microsoft.com/office/powerpoint/2010/main" val="14689540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3427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Content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0621265"/>
              </p:ext>
            </p:extLst>
          </p:nvPr>
        </p:nvGraphicFramePr>
        <p:xfrm>
          <a:off x="457200" y="1664412"/>
          <a:ext cx="8229600" cy="4216400"/>
        </p:xfrm>
        <a:graphic>
          <a:graphicData uri="http://schemas.openxmlformats.org/drawingml/2006/table">
            <a:tbl>
              <a:tblPr firstRow="1" bandRow="1">
                <a:tableStyleId>{46F890A9-2807-4EBB-B81D-B2AA78EC7F39}</a:tableStyleId>
              </a:tblPr>
              <a:tblGrid>
                <a:gridCol w="27432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cap="none" spc="0" dirty="0">
                          <a:ln w="3175"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Patient Care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Medical</a:t>
                      </a:r>
                      <a:r>
                        <a:rPr lang="en-US" b="1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 Knowledge</a:t>
                      </a:r>
                      <a:endParaRPr lang="en-US" b="1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Systems</a:t>
                      </a:r>
                      <a:r>
                        <a:rPr lang="en-US" b="1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-Based Practice</a:t>
                      </a:r>
                      <a:endParaRPr lang="en-US" b="1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737360">
                <a:tc>
                  <a:txBody>
                    <a:bodyPr/>
                    <a:lstStyle/>
                    <a:p>
                      <a:pPr marL="285750" indent="-285750" algn="l">
                        <a:buFont typeface="Arial" charset="0"/>
                        <a:buChar char="•"/>
                      </a:pPr>
                      <a:r>
                        <a:rPr lang="en-US" dirty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Social determinants of health</a:t>
                      </a:r>
                    </a:p>
                    <a:p>
                      <a:pPr marL="285750" indent="-285750" algn="l">
                        <a:buFont typeface="Arial" charset="0"/>
                        <a:buChar char="•"/>
                      </a:pPr>
                      <a:r>
                        <a:rPr lang="en-US" dirty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Community resources</a:t>
                      </a:r>
                    </a:p>
                    <a:p>
                      <a:pPr marL="285750" indent="-285750" algn="l">
                        <a:buFont typeface="Arial" charset="0"/>
                        <a:buChar char="•"/>
                      </a:pPr>
                      <a:r>
                        <a:rPr lang="en-US" dirty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Use</a:t>
                      </a:r>
                      <a:r>
                        <a:rPr lang="en-US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 of p</a:t>
                      </a:r>
                      <a:r>
                        <a:rPr lang="en-US" dirty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ractice data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charset="0"/>
                        <a:buChar char="•"/>
                      </a:pPr>
                      <a:r>
                        <a:rPr lang="en-US" dirty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Health inequities</a:t>
                      </a:r>
                    </a:p>
                    <a:p>
                      <a:pPr marL="285750" indent="-285750" algn="l">
                        <a:buFont typeface="Arial" charset="0"/>
                        <a:buChar char="•"/>
                      </a:pPr>
                      <a:r>
                        <a:rPr lang="en-US" dirty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Evidence-based public health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charset="0"/>
                        <a:buChar char="•"/>
                      </a:pPr>
                      <a:r>
                        <a:rPr lang="en-US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Community-oriented primary care</a:t>
                      </a:r>
                    </a:p>
                    <a:p>
                      <a:pPr marL="285750" indent="-285750" algn="l">
                        <a:buFont typeface="Arial" charset="0"/>
                        <a:buChar char="•"/>
                      </a:pPr>
                      <a:r>
                        <a:rPr lang="en-US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Essential functions of public health</a:t>
                      </a:r>
                      <a:endParaRPr lang="en-US" dirty="0">
                        <a:ln>
                          <a:noFill/>
                        </a:ln>
                        <a:solidFill>
                          <a:schemeClr val="tx1"/>
                        </a:solidFill>
                      </a:endParaRPr>
                    </a:p>
                    <a:p>
                      <a:pPr marL="285750" indent="-285750" algn="l">
                        <a:buFont typeface="Arial" charset="0"/>
                        <a:buChar char="•"/>
                      </a:pPr>
                      <a:r>
                        <a:rPr lang="en-US" dirty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Health Policy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Practice-Based Learning</a:t>
                      </a: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Professionalism</a:t>
                      </a:r>
                    </a:p>
                  </a:txBody>
                  <a:tcPr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Communication</a:t>
                      </a:r>
                    </a:p>
                  </a:txBody>
                  <a:tcPr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737360">
                <a:tc>
                  <a:txBody>
                    <a:bodyPr/>
                    <a:lstStyle/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dirty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Population health</a:t>
                      </a:r>
                      <a:r>
                        <a:rPr lang="en-US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 data</a:t>
                      </a: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Community needs assessments</a:t>
                      </a:r>
                    </a:p>
                    <a:p>
                      <a:pPr algn="l"/>
                      <a:endParaRPr lang="en-US" dirty="0"/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charset="0"/>
                        <a:buChar char="•"/>
                      </a:pPr>
                      <a:r>
                        <a:rPr lang="en-US" dirty="0"/>
                        <a:t>Cultural</a:t>
                      </a:r>
                      <a:r>
                        <a:rPr lang="en-US" baseline="0" dirty="0"/>
                        <a:t> humility/awareness</a:t>
                      </a:r>
                    </a:p>
                    <a:p>
                      <a:pPr marL="285750" marR="0" indent="-28575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charset="0"/>
                        <a:buChar char="•"/>
                        <a:tabLst/>
                        <a:defRPr/>
                      </a:pPr>
                      <a:r>
                        <a:rPr lang="en-US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</a:rPr>
                        <a:t>Principles of Community    Engagement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charset="0"/>
                        <a:buChar char="•"/>
                      </a:pPr>
                      <a:r>
                        <a:rPr lang="en-US" dirty="0"/>
                        <a:t>Advocacy</a:t>
                      </a:r>
                    </a:p>
                    <a:p>
                      <a:pPr marL="285750" indent="-285750" algn="l">
                        <a:buFont typeface="Arial" charset="0"/>
                        <a:buChar char="•"/>
                      </a:pPr>
                      <a:r>
                        <a:rPr lang="en-US" dirty="0"/>
                        <a:t>Health Literacy</a:t>
                      </a:r>
                    </a:p>
                    <a:p>
                      <a:pPr marL="285750" indent="-285750" algn="l">
                        <a:buFont typeface="Arial" charset="0"/>
                        <a:buChar char="•"/>
                      </a:pPr>
                      <a:r>
                        <a:rPr lang="en-US" dirty="0"/>
                        <a:t>Community education</a:t>
                      </a: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38690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3427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Teaching Methods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1064" y="1829890"/>
            <a:ext cx="4227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If you want to change….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364898" y="2492041"/>
            <a:ext cx="10436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entury Gothic" panose="020B0502020202020204" pitchFamily="34" charset="0"/>
              </a:rPr>
              <a:t>…use: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3455506" y="2291986"/>
            <a:ext cx="2425148" cy="3719213"/>
            <a:chOff x="3810000" y="2291986"/>
            <a:chExt cx="2425148" cy="3719213"/>
          </a:xfrm>
        </p:grpSpPr>
        <p:sp>
          <p:nvSpPr>
            <p:cNvPr id="6" name="TextBox 5"/>
            <p:cNvSpPr txBox="1"/>
            <p:nvPr/>
          </p:nvSpPr>
          <p:spPr>
            <a:xfrm>
              <a:off x="3810000" y="2291986"/>
              <a:ext cx="23274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anose="020B0604020202020204" pitchFamily="34" charset="0"/>
                  <a:cs typeface="Helvetica" panose="020B0604020202020204" pitchFamily="34" charset="0"/>
                </a:rPr>
                <a:t>Knowledge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810000" y="2994989"/>
              <a:ext cx="2425148" cy="30162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Helvetica" panose="020B0604020202020204" pitchFamily="34" charset="0"/>
                  <a:cs typeface="Helvetica" panose="020B0604020202020204" pitchFamily="34" charset="0"/>
                </a:rPr>
                <a:t>Readings</a:t>
              </a:r>
            </a:p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Helvetica" panose="020B0604020202020204" pitchFamily="34" charset="0"/>
                  <a:cs typeface="Helvetica" panose="020B0604020202020204" pitchFamily="34" charset="0"/>
                </a:rPr>
                <a:t>Lectures</a:t>
              </a:r>
            </a:p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Helvetica" panose="020B0604020202020204" pitchFamily="34" charset="0"/>
                  <a:cs typeface="Helvetica" panose="020B0604020202020204" pitchFamily="34" charset="0"/>
                </a:rPr>
                <a:t>Discussion</a:t>
              </a:r>
            </a:p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Helvetica" panose="020B0604020202020204" pitchFamily="34" charset="0"/>
                  <a:cs typeface="Helvetica" panose="020B0604020202020204" pitchFamily="34" charset="0"/>
                </a:rPr>
                <a:t>Online modules</a:t>
              </a:r>
            </a:p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Helvetica" panose="020B0604020202020204" pitchFamily="34" charset="0"/>
                  <a:cs typeface="Helvetica" panose="020B0604020202020204" pitchFamily="34" charset="0"/>
                </a:rPr>
                <a:t>Tours</a:t>
              </a:r>
            </a:p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Helvetica" panose="020B0604020202020204" pitchFamily="34" charset="0"/>
                  <a:cs typeface="Helvetica" panose="020B0604020202020204" pitchFamily="34" charset="0"/>
                </a:rPr>
                <a:t>Problem-based learning</a:t>
              </a:r>
            </a:p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Helvetica" panose="020B0604020202020204" pitchFamily="34" charset="0"/>
                  <a:cs typeface="Helvetica" panose="020B0604020202020204" pitchFamily="34" charset="0"/>
                </a:rPr>
                <a:t>Projects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95130" y="2291986"/>
            <a:ext cx="2676940" cy="2923268"/>
            <a:chOff x="795130" y="2291986"/>
            <a:chExt cx="2676940" cy="2923268"/>
          </a:xfrm>
        </p:grpSpPr>
        <p:sp>
          <p:nvSpPr>
            <p:cNvPr id="5" name="TextBox 4"/>
            <p:cNvSpPr txBox="1"/>
            <p:nvPr/>
          </p:nvSpPr>
          <p:spPr>
            <a:xfrm>
              <a:off x="795130" y="2291986"/>
              <a:ext cx="21457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anose="020B0604020202020204" pitchFamily="34" charset="0"/>
                  <a:cs typeface="Helvetica" panose="020B0604020202020204" pitchFamily="34" charset="0"/>
                </a:rPr>
                <a:t>Attitudes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95130" y="2968485"/>
              <a:ext cx="2676940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Helvetica" panose="020B0604020202020204" pitchFamily="34" charset="0"/>
                  <a:cs typeface="Helvetica" panose="020B0604020202020204" pitchFamily="34" charset="0"/>
                </a:rPr>
                <a:t>Service learning</a:t>
              </a:r>
            </a:p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Helvetica" panose="020B0604020202020204" pitchFamily="34" charset="0"/>
                  <a:cs typeface="Helvetica" panose="020B0604020202020204" pitchFamily="34" charset="0"/>
                </a:rPr>
                <a:t>Tours</a:t>
              </a:r>
            </a:p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Helvetica" panose="020B0604020202020204" pitchFamily="34" charset="0"/>
                  <a:cs typeface="Helvetica" panose="020B0604020202020204" pitchFamily="34" charset="0"/>
                </a:rPr>
                <a:t>Structured reflections</a:t>
              </a:r>
            </a:p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Helvetica" panose="020B0604020202020204" pitchFamily="34" charset="0"/>
                  <a:cs typeface="Helvetica" panose="020B0604020202020204" pitchFamily="34" charset="0"/>
                </a:rPr>
                <a:t>Discussion</a:t>
              </a:r>
            </a:p>
            <a:p>
              <a:pPr marL="285750" indent="-28575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Helvetica" panose="020B0604020202020204" pitchFamily="34" charset="0"/>
                  <a:cs typeface="Helvetica" panose="020B0604020202020204" pitchFamily="34" charset="0"/>
                </a:rPr>
                <a:t>Role models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076122" y="2291986"/>
            <a:ext cx="2332386" cy="3193856"/>
            <a:chOff x="6076122" y="2291986"/>
            <a:chExt cx="2332386" cy="3193856"/>
          </a:xfrm>
        </p:grpSpPr>
        <p:sp>
          <p:nvSpPr>
            <p:cNvPr id="7" name="TextBox 6"/>
            <p:cNvSpPr txBox="1"/>
            <p:nvPr/>
          </p:nvSpPr>
          <p:spPr>
            <a:xfrm>
              <a:off x="6076122" y="2291986"/>
              <a:ext cx="168392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Helvetica" panose="020B0604020202020204" pitchFamily="34" charset="0"/>
                  <a:cs typeface="Helvetica" panose="020B0604020202020204" pitchFamily="34" charset="0"/>
                </a:rPr>
                <a:t>Skills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076122" y="3008241"/>
              <a:ext cx="2332386" cy="2477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Helvetica" panose="020B0604020202020204" pitchFamily="34" charset="0"/>
                  <a:cs typeface="Helvetica" panose="020B0604020202020204" pitchFamily="34" charset="0"/>
                </a:rPr>
                <a:t>Workshops</a:t>
              </a:r>
            </a:p>
            <a:p>
              <a:pPr marL="342900" indent="-34290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Helvetica" panose="020B0604020202020204" pitchFamily="34" charset="0"/>
                  <a:cs typeface="Helvetica" panose="020B0604020202020204" pitchFamily="34" charset="0"/>
                </a:rPr>
                <a:t>Projects </a:t>
              </a:r>
            </a:p>
            <a:p>
              <a:pPr marL="342900" indent="-34290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Helvetica" panose="020B0604020202020204" pitchFamily="34" charset="0"/>
                  <a:cs typeface="Helvetica" panose="020B0604020202020204" pitchFamily="34" charset="0"/>
                </a:rPr>
                <a:t>Structured reflection</a:t>
              </a:r>
            </a:p>
            <a:p>
              <a:pPr marL="342900" indent="-342900">
                <a:spcBef>
                  <a:spcPts val="600"/>
                </a:spcBef>
                <a:buFont typeface="Arial" panose="020B0604020202020204" pitchFamily="34" charset="0"/>
                <a:buChar char="•"/>
              </a:pPr>
              <a:r>
                <a:rPr lang="en-US" sz="2000" dirty="0">
                  <a:latin typeface="Helvetica" panose="020B0604020202020204" pitchFamily="34" charset="0"/>
                  <a:cs typeface="Helvetica" panose="020B0604020202020204" pitchFamily="34" charset="0"/>
                </a:rPr>
                <a:t>Feedback on performance</a:t>
              </a:r>
            </a:p>
            <a:p>
              <a:pPr marL="342900" indent="-342900">
                <a:buFont typeface="Arial" panose="020B0604020202020204" pitchFamily="34" charset="0"/>
                <a:buChar char="•"/>
              </a:pPr>
              <a:endParaRPr 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499573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3427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Scheduling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959452" y="1661375"/>
            <a:ext cx="7283026" cy="4830443"/>
            <a:chOff x="959452" y="1661375"/>
            <a:chExt cx="7283026" cy="483044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9452" y="1661375"/>
              <a:ext cx="7225096" cy="481372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4842455" y="6091708"/>
              <a:ext cx="340002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000" dirty="0"/>
                <a:t>https://</a:t>
              </a:r>
              <a:r>
                <a:rPr lang="en-US" sz="1000" dirty="0" err="1"/>
                <a:t>channelinstincts.com</a:t>
              </a:r>
              <a:r>
                <a:rPr lang="en-US" sz="1000" dirty="0"/>
                <a:t>/2014/10/17/are-asking-these-8-key-strategic-questions/bang-head-against-brick-wall/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1673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42064"/>
            <a:ext cx="8686801" cy="1143000"/>
          </a:xfrm>
        </p:spPr>
        <p:txBody>
          <a:bodyPr>
            <a:normAutofit/>
          </a:bodyPr>
          <a:lstStyle/>
          <a:p>
            <a:r>
              <a:rPr lang="en-US" sz="3600" dirty="0"/>
              <a:t>Scheduling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Episodic blocks with entire class present</a:t>
            </a:r>
          </a:p>
          <a:p>
            <a:pPr>
              <a:lnSpc>
                <a:spcPct val="150000"/>
              </a:lnSpc>
            </a:pPr>
            <a:r>
              <a:rPr lang="en-US" dirty="0"/>
              <a:t>Half-day sessions interspersed throughout 2</a:t>
            </a:r>
            <a:r>
              <a:rPr lang="en-US" baseline="30000" dirty="0"/>
              <a:t>nd</a:t>
            </a:r>
            <a:r>
              <a:rPr lang="en-US" dirty="0"/>
              <a:t> and 3</a:t>
            </a:r>
            <a:r>
              <a:rPr lang="en-US" baseline="30000" dirty="0"/>
              <a:t>rd</a:t>
            </a:r>
            <a:r>
              <a:rPr lang="en-US" dirty="0"/>
              <a:t> years</a:t>
            </a:r>
          </a:p>
          <a:p>
            <a:pPr>
              <a:lnSpc>
                <a:spcPct val="150000"/>
              </a:lnSpc>
            </a:pPr>
            <a:r>
              <a:rPr lang="en-US" dirty="0"/>
              <a:t>Individual vs group time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5373" y="4621143"/>
            <a:ext cx="4250028" cy="223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603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337560"/>
            <a:ext cx="8686801" cy="1143000"/>
          </a:xfrm>
        </p:spPr>
        <p:txBody>
          <a:bodyPr>
            <a:normAutofit/>
          </a:bodyPr>
          <a:lstStyle/>
          <a:p>
            <a:r>
              <a:rPr lang="en-US" sz="3600" dirty="0"/>
              <a:t>Our Programs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81866"/>
              </p:ext>
            </p:extLst>
          </p:nvPr>
        </p:nvGraphicFramePr>
        <p:xfrm>
          <a:off x="686154" y="1457596"/>
          <a:ext cx="7760967" cy="5045708"/>
        </p:xfrm>
        <a:graphic>
          <a:graphicData uri="http://schemas.openxmlformats.org/drawingml/2006/table">
            <a:tbl>
              <a:tblPr firstRow="1" bandRow="1">
                <a:tableStyleId>{327F97BB-C833-4FB7-BDE5-3F7075034690}</a:tableStyleId>
              </a:tblPr>
              <a:tblGrid>
                <a:gridCol w="64007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3837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50507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37743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3246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r>
                        <a:rPr lang="en-US" dirty="0"/>
                        <a:t/>
                      </a:r>
                      <a:br>
                        <a:rPr lang="en-US" dirty="0"/>
                      </a:b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         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solidFill>
                          <a:srgbClr val="000000"/>
                        </a:solidFill>
                      </a:endParaRPr>
                    </a:p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/>
                      </a:r>
                      <a:br>
                        <a:rPr lang="en-US" dirty="0">
                          <a:solidFill>
                            <a:schemeClr val="tx1"/>
                          </a:solidFill>
                        </a:rPr>
                      </a:br>
                      <a:endParaRPr lang="en-US">
                        <a:solidFill>
                          <a:srgbClr val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88274"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R1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Six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independent visits to community organizations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First PGY1 month block all together as </a:t>
                      </a:r>
                      <a:r>
                        <a:rPr lang="en-US" baseline="0" dirty="0">
                          <a:solidFill>
                            <a:srgbClr val="000000"/>
                          </a:solidFill>
                        </a:rPr>
                        <a:t>a class</a:t>
                      </a:r>
                      <a:endParaRPr lang="en-US" dirty="0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30 hours as a class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throughout the year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14846"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R2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COPC project time scattered throughout </a:t>
                      </a:r>
                      <a:r>
                        <a:rPr lang="en-US" baseline="0" dirty="0">
                          <a:solidFill>
                            <a:srgbClr val="000000"/>
                          </a:solidFill>
                        </a:rPr>
                        <a:t> year (independent) </a:t>
                      </a:r>
                      <a:endParaRPr lang="en-US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COPC project time longitudinally in the year(</a:t>
                      </a:r>
                      <a:r>
                        <a:rPr lang="en-US" baseline="0" dirty="0">
                          <a:solidFill>
                            <a:srgbClr val="000000"/>
                          </a:solidFill>
                        </a:rPr>
                        <a:t>independent) </a:t>
                      </a:r>
                      <a:endParaRPr lang="en-US">
                        <a:solidFill>
                          <a:srgbClr val="0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Four half day sessions at the end of the year,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half the class at a time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002062"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>
                          <a:latin typeface="Century Gothic" charset="0"/>
                          <a:ea typeface="Century Gothic" charset="0"/>
                          <a:cs typeface="Century Gothic" charset="0"/>
                        </a:rPr>
                        <a:t>R3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COPC project time scattered throughout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 year (independent)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aseline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10 hours didactic time each year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COPC project time longitudinally in the </a:t>
                      </a:r>
                      <a:r>
                        <a:rPr lang="en-US" baseline="0" dirty="0">
                          <a:solidFill>
                            <a:srgbClr val="000000"/>
                          </a:solidFill>
                        </a:rPr>
                        <a:t>year (independent) 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aseline="0" dirty="0">
                        <a:solidFill>
                          <a:srgbClr val="000000"/>
                        </a:solidFill>
                      </a:endParaRP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0000"/>
                          </a:solidFill>
                        </a:rPr>
                        <a:t>2 week block together as a class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18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COPC 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project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time scattered throughout</a:t>
                      </a:r>
                      <a:r>
                        <a:rPr lang="en-US" baseline="0" dirty="0">
                          <a:solidFill>
                            <a:schemeClr val="tx1"/>
                          </a:solidFill>
                        </a:rPr>
                        <a:t> year (small group)</a:t>
                      </a:r>
                    </a:p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8167" y="1740312"/>
            <a:ext cx="2218889" cy="4038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t="13222" b="21945"/>
          <a:stretch/>
        </p:blipFill>
        <p:spPr>
          <a:xfrm>
            <a:off x="1282141" y="1660191"/>
            <a:ext cx="2202288" cy="5641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91" b="95785" l="0" r="100000">
                        <a14:foregroundMark x1="33889" y1="17006" x2="32852" y2="32558"/>
                        <a14:foregroundMark x1="3889" y1="15698" x2="3889" y2="16279"/>
                        <a14:foregroundMark x1="7852" y1="5378" x2="704" y2="29797"/>
                        <a14:foregroundMark x1="3111" y1="1453" x2="1741" y2="9884"/>
                        <a14:foregroundMark x1="2778" y1="68605" x2="10333" y2="89244"/>
                        <a14:foregroundMark x1="8481" y1="71221" x2="8963" y2="74273"/>
                        <a14:foregroundMark x1="24519" y1="36919" x2="25222" y2="42442"/>
                        <a14:foregroundMark x1="33741" y1="30959" x2="41889" y2="57413"/>
                        <a14:foregroundMark x1="41593" y1="64971" x2="41593" y2="64971"/>
                        <a14:foregroundMark x1="37778" y1="74855" x2="37778" y2="74855"/>
                        <a14:foregroundMark x1="37148" y1="73983" x2="33667" y2="68605"/>
                        <a14:foregroundMark x1="36741" y1="14535" x2="36741" y2="14535"/>
                        <a14:foregroundMark x1="40296" y1="19477" x2="40296" y2="19477"/>
                        <a14:foregroundMark x1="47000" y1="36628" x2="45074" y2="59302"/>
                        <a14:foregroundMark x1="46815" y1="65552" x2="46815" y2="65552"/>
                        <a14:foregroundMark x1="51259" y1="38517" x2="51259" y2="38517"/>
                        <a14:foregroundMark x1="56667" y1="36628" x2="56667" y2="36628"/>
                        <a14:foregroundMark x1="56815" y1="42151" x2="56815" y2="42151"/>
                        <a14:foregroundMark x1="57000" y1="50872" x2="57000" y2="50872"/>
                        <a14:foregroundMark x1="57000" y1="62064" x2="57000" y2="62064"/>
                        <a14:foregroundMark x1="60704" y1="35610" x2="60704" y2="35610"/>
                        <a14:foregroundMark x1="65852" y1="14099" x2="65852" y2="14099"/>
                        <a14:foregroundMark x1="65704" y1="36628" x2="65704" y2="36628"/>
                        <a14:foregroundMark x1="65296" y1="44041" x2="65296" y2="44041"/>
                        <a14:foregroundMark x1="65296" y1="60320" x2="65296" y2="60320"/>
                        <a14:foregroundMark x1="65778" y1="68750" x2="65778" y2="68750"/>
                        <a14:foregroundMark x1="70778" y1="36337" x2="70778" y2="36337"/>
                        <a14:foregroundMark x1="71407" y1="42442" x2="71407" y2="42442"/>
                        <a14:foregroundMark x1="71259" y1="51890" x2="71259" y2="51890"/>
                        <a14:foregroundMark x1="70963" y1="63372" x2="70963" y2="63372"/>
                        <a14:foregroundMark x1="71185" y1="72093" x2="71185" y2="72093"/>
                        <a14:foregroundMark x1="77519" y1="68750" x2="77519" y2="68750"/>
                        <a14:foregroundMark x1="78815" y1="52762" x2="78815" y2="52762"/>
                        <a14:foregroundMark x1="77630" y1="55959" x2="77630" y2="55959"/>
                        <a14:foregroundMark x1="77444" y1="43459" x2="77444" y2="43459"/>
                        <a14:foregroundMark x1="82704" y1="35901" x2="82704" y2="35901"/>
                        <a14:foregroundMark x1="82704" y1="42878" x2="82704" y2="42878"/>
                        <a14:foregroundMark x1="82778" y1="53779" x2="82778" y2="53779"/>
                        <a14:foregroundMark x1="83000" y1="64244" x2="83000" y2="64244"/>
                        <a14:foregroundMark x1="82926" y1="78343" x2="82926" y2="78343"/>
                        <a14:foregroundMark x1="93889" y1="43750" x2="93889" y2="43750"/>
                        <a14:foregroundMark x1="19852" y1="31977" x2="19852" y2="35029"/>
                        <a14:backgroundMark x1="7296" y1="78343" x2="7296" y2="78343"/>
                        <a14:backgroundMark x1="7926" y1="5814" x2="7926" y2="581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30393" y="1691038"/>
            <a:ext cx="1971810" cy="50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45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6516" y="1788459"/>
            <a:ext cx="271630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0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Program</a:t>
            </a:r>
            <a:r>
              <a:rPr lang="en-US" sz="4000" b="1" dirty="0">
                <a:solidFill>
                  <a:srgbClr val="000000"/>
                </a:solidFill>
                <a:latin typeface="+mj-lt"/>
              </a:rPr>
              <a:t> </a:t>
            </a:r>
          </a:p>
          <a:p>
            <a:r>
              <a:rPr lang="en-US" sz="4000" b="1" dirty="0">
                <a:solidFill>
                  <a:srgbClr val="000000"/>
                </a:solidFill>
                <a:latin typeface="+mj-lt"/>
              </a:rPr>
              <a:t>Evaluation</a:t>
            </a:r>
            <a:endParaRPr lang="en-US" sz="4000" b="1" dirty="0">
              <a:latin typeface="+mj-lt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3568700" y="1483658"/>
            <a:ext cx="5181600" cy="4713942"/>
            <a:chOff x="3568700" y="1788458"/>
            <a:chExt cx="5181600" cy="4713942"/>
          </a:xfrm>
        </p:grpSpPr>
        <p:sp>
          <p:nvSpPr>
            <p:cNvPr id="9" name="Rounded Rectangle 8"/>
            <p:cNvSpPr/>
            <p:nvPr/>
          </p:nvSpPr>
          <p:spPr>
            <a:xfrm>
              <a:off x="3733800" y="4800600"/>
              <a:ext cx="2667000" cy="1701800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entury Gothic" panose="020B0502020202020204" pitchFamily="34" charset="0"/>
              </a:endParaRPr>
            </a:p>
            <a:p>
              <a:pPr algn="ctr"/>
              <a:endParaRPr lang="en-US" b="1" dirty="0">
                <a:latin typeface="Century Gothic" panose="020B0502020202020204" pitchFamily="34" charset="0"/>
              </a:endParaRPr>
            </a:p>
            <a:p>
              <a:pPr algn="ctr"/>
              <a:endParaRPr lang="en-US" b="1" dirty="0">
                <a:latin typeface="Century Gothic" panose="020B0502020202020204" pitchFamily="34" charset="0"/>
              </a:endParaRPr>
            </a:p>
            <a:p>
              <a:pPr algn="ctr"/>
              <a:endParaRPr lang="en-US" b="1" dirty="0" smtClean="0">
                <a:latin typeface="Century Gothic" panose="020B0502020202020204" pitchFamily="34" charset="0"/>
              </a:endParaRPr>
            </a:p>
            <a:p>
              <a:pPr algn="ctr"/>
              <a:r>
                <a:rPr lang="en-US" b="1" dirty="0" smtClean="0">
                  <a:latin typeface="Century Gothic" panose="020B0502020202020204" pitchFamily="34" charset="0"/>
                </a:rPr>
                <a:t>Residency </a:t>
              </a:r>
              <a:r>
                <a:rPr lang="en-US" b="1" dirty="0">
                  <a:latin typeface="Century Gothic" panose="020B0502020202020204" pitchFamily="34" charset="0"/>
                </a:rPr>
                <a:t>Program</a:t>
              </a: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3568700" y="1788458"/>
              <a:ext cx="5181600" cy="4245422"/>
              <a:chOff x="3568700" y="1788458"/>
              <a:chExt cx="5181600" cy="4245422"/>
            </a:xfrm>
          </p:grpSpPr>
          <p:sp>
            <p:nvSpPr>
              <p:cNvPr id="4" name="Rounded Rectangle 3"/>
              <p:cNvSpPr/>
              <p:nvPr/>
            </p:nvSpPr>
            <p:spPr>
              <a:xfrm>
                <a:off x="3568700" y="1788458"/>
                <a:ext cx="5181600" cy="2364441"/>
              </a:xfrm>
              <a:prstGeom prst="round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/>
                <a:endParaRPr lang="en-US" sz="2400" b="1" dirty="0" smtClean="0">
                  <a:latin typeface="Century Gothic" panose="020B0502020202020204" pitchFamily="34" charset="0"/>
                </a:endParaRPr>
              </a:p>
              <a:p>
                <a:pPr algn="ctr"/>
                <a:r>
                  <a:rPr lang="en-US" sz="2400" b="1" dirty="0" smtClean="0">
                    <a:latin typeface="Century Gothic" panose="020B0502020202020204" pitchFamily="34" charset="0"/>
                  </a:rPr>
                  <a:t>Community</a:t>
                </a:r>
                <a:endParaRPr lang="en-US" sz="2400" b="1" dirty="0">
                  <a:latin typeface="Century Gothic" panose="020B0502020202020204" pitchFamily="34" charset="0"/>
                </a:endParaRPr>
              </a:p>
            </p:txBody>
          </p:sp>
          <p:sp>
            <p:nvSpPr>
              <p:cNvPr id="6" name="Rounded Rectangle 5"/>
              <p:cNvSpPr/>
              <p:nvPr/>
            </p:nvSpPr>
            <p:spPr>
              <a:xfrm>
                <a:off x="4572000" y="4876800"/>
                <a:ext cx="1676400" cy="952500"/>
              </a:xfrm>
              <a:prstGeom prst="round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latin typeface="Century Gothic" panose="020B0502020202020204" pitchFamily="34" charset="0"/>
                  </a:rPr>
                  <a:t>Learner</a:t>
                </a:r>
              </a:p>
            </p:txBody>
          </p:sp>
          <p:sp>
            <p:nvSpPr>
              <p:cNvPr id="10" name="Rounded Rectangle 9"/>
              <p:cNvSpPr/>
              <p:nvPr/>
            </p:nvSpPr>
            <p:spPr>
              <a:xfrm>
                <a:off x="6934200" y="4876800"/>
                <a:ext cx="1676400" cy="952500"/>
              </a:xfrm>
              <a:prstGeom prst="roundRect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>
                    <a:latin typeface="Century Gothic" panose="020B0502020202020204" pitchFamily="34" charset="0"/>
                  </a:rPr>
                  <a:t>Practicing Physician</a:t>
                </a:r>
              </a:p>
            </p:txBody>
          </p:sp>
          <p:grpSp>
            <p:nvGrpSpPr>
              <p:cNvPr id="27" name="Group 26"/>
              <p:cNvGrpSpPr/>
              <p:nvPr/>
            </p:nvGrpSpPr>
            <p:grpSpPr>
              <a:xfrm>
                <a:off x="7620000" y="4013200"/>
                <a:ext cx="152400" cy="1005840"/>
                <a:chOff x="4724400" y="2794000"/>
                <a:chExt cx="152400" cy="1005840"/>
              </a:xfrm>
            </p:grpSpPr>
            <p:cxnSp>
              <p:nvCxnSpPr>
                <p:cNvPr id="12" name="Straight Arrow Connector 11"/>
                <p:cNvCxnSpPr/>
                <p:nvPr/>
              </p:nvCxnSpPr>
              <p:spPr>
                <a:xfrm flipV="1">
                  <a:off x="4876800" y="2794000"/>
                  <a:ext cx="0" cy="100584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Arrow Connector 16"/>
                <p:cNvCxnSpPr/>
                <p:nvPr/>
              </p:nvCxnSpPr>
              <p:spPr>
                <a:xfrm>
                  <a:off x="4724400" y="2794000"/>
                  <a:ext cx="0" cy="100584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9" name="Right Arrow 18"/>
              <p:cNvSpPr/>
              <p:nvPr/>
            </p:nvSpPr>
            <p:spPr>
              <a:xfrm>
                <a:off x="6096000" y="5124450"/>
                <a:ext cx="990600" cy="457200"/>
              </a:xfrm>
              <a:prstGeom prst="rightArrow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26" name="Group 25"/>
              <p:cNvGrpSpPr/>
              <p:nvPr/>
            </p:nvGrpSpPr>
            <p:grpSpPr>
              <a:xfrm>
                <a:off x="4051300" y="4000501"/>
                <a:ext cx="266700" cy="1028700"/>
                <a:chOff x="1164770" y="2941983"/>
                <a:chExt cx="228600" cy="1191867"/>
              </a:xfrm>
            </p:grpSpPr>
            <p:cxnSp>
              <p:nvCxnSpPr>
                <p:cNvPr id="20" name="Straight Arrow Connector 19"/>
                <p:cNvCxnSpPr/>
                <p:nvPr/>
              </p:nvCxnSpPr>
              <p:spPr>
                <a:xfrm flipV="1">
                  <a:off x="1393370" y="2941983"/>
                  <a:ext cx="0" cy="1191867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Straight Arrow Connector 20"/>
                <p:cNvCxnSpPr/>
                <p:nvPr/>
              </p:nvCxnSpPr>
              <p:spPr>
                <a:xfrm>
                  <a:off x="1164770" y="2941983"/>
                  <a:ext cx="0" cy="1191867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8" name="Group 27"/>
              <p:cNvGrpSpPr/>
              <p:nvPr/>
            </p:nvGrpSpPr>
            <p:grpSpPr>
              <a:xfrm>
                <a:off x="5334000" y="5638800"/>
                <a:ext cx="152400" cy="395080"/>
                <a:chOff x="4724400" y="3048000"/>
                <a:chExt cx="152400" cy="533400"/>
              </a:xfrm>
            </p:grpSpPr>
            <p:cxnSp>
              <p:nvCxnSpPr>
                <p:cNvPr id="29" name="Straight Arrow Connector 28"/>
                <p:cNvCxnSpPr/>
                <p:nvPr/>
              </p:nvCxnSpPr>
              <p:spPr>
                <a:xfrm flipV="1">
                  <a:off x="4876800" y="3048000"/>
                  <a:ext cx="0" cy="53340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Arrow Connector 29"/>
                <p:cNvCxnSpPr/>
                <p:nvPr/>
              </p:nvCxnSpPr>
              <p:spPr>
                <a:xfrm>
                  <a:off x="4724400" y="3048000"/>
                  <a:ext cx="0" cy="533400"/>
                </a:xfrm>
                <a:prstGeom prst="straightConnector1">
                  <a:avLst/>
                </a:prstGeom>
                <a:ln>
                  <a:tailEnd type="arrow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" name="Rounded Rectangle 2"/>
              <p:cNvSpPr/>
              <p:nvPr/>
            </p:nvSpPr>
            <p:spPr>
              <a:xfrm>
                <a:off x="4572000" y="3189080"/>
                <a:ext cx="1651000" cy="914400"/>
              </a:xfrm>
              <a:prstGeom prst="roundRect">
                <a:avLst/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b="1" dirty="0" smtClean="0">
                    <a:latin typeface="Century Gothic" charset="0"/>
                    <a:ea typeface="Century Gothic" charset="0"/>
                    <a:cs typeface="Century Gothic" charset="0"/>
                  </a:rPr>
                  <a:t>Patient</a:t>
                </a:r>
                <a:endParaRPr lang="en-US" b="1" dirty="0">
                  <a:latin typeface="Century Gothic" charset="0"/>
                  <a:ea typeface="Century Gothic" charset="0"/>
                  <a:cs typeface="Century Gothic" charset="0"/>
                </a:endParaRPr>
              </a:p>
            </p:txBody>
          </p:sp>
          <p:cxnSp>
            <p:nvCxnSpPr>
              <p:cNvPr id="13" name="Straight Arrow Connector 12"/>
              <p:cNvCxnSpPr/>
              <p:nvPr/>
            </p:nvCxnSpPr>
            <p:spPr>
              <a:xfrm flipV="1">
                <a:off x="5524500" y="4000500"/>
                <a:ext cx="0" cy="10287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>
                <a:off x="5295900" y="4000500"/>
                <a:ext cx="0" cy="10287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59188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Disclosures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None to disclose</a:t>
            </a:r>
          </a:p>
        </p:txBody>
      </p:sp>
    </p:spTree>
    <p:extLst>
      <p:ext uri="{BB962C8B-B14F-4D97-AF65-F5344CB8AC3E}">
        <p14:creationId xmlns:p14="http://schemas.microsoft.com/office/powerpoint/2010/main" val="39677269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2266165"/>
            <a:ext cx="8552329" cy="395621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Resident evaluation of curriculum, didactics, teaching modules, etc. </a:t>
            </a:r>
          </a:p>
          <a:p>
            <a:r>
              <a:rPr lang="en-US" dirty="0"/>
              <a:t>Milestones-based achievement</a:t>
            </a:r>
          </a:p>
          <a:p>
            <a:r>
              <a:rPr lang="en-US" dirty="0"/>
              <a:t>Resident pre-and post-survey of confidence with community health topics</a:t>
            </a:r>
          </a:p>
          <a:p>
            <a:r>
              <a:rPr lang="en-US" dirty="0"/>
              <a:t>Resident productivity and efficacy with community projects</a:t>
            </a:r>
          </a:p>
          <a:p>
            <a:r>
              <a:rPr lang="en-US" dirty="0"/>
              <a:t>Scholarly work/grants generated by projects</a:t>
            </a:r>
          </a:p>
        </p:txBody>
      </p:sp>
    </p:spTree>
    <p:extLst>
      <p:ext uri="{BB962C8B-B14F-4D97-AF65-F5344CB8AC3E}">
        <p14:creationId xmlns:p14="http://schemas.microsoft.com/office/powerpoint/2010/main" val="12597316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 Evaluation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Ideally …</a:t>
            </a:r>
          </a:p>
          <a:p>
            <a:r>
              <a:rPr lang="en-US" dirty="0"/>
              <a:t>Community impact</a:t>
            </a:r>
          </a:p>
          <a:p>
            <a:r>
              <a:rPr lang="en-US" dirty="0"/>
              <a:t>Resident graduates working in the community</a:t>
            </a:r>
          </a:p>
        </p:txBody>
      </p:sp>
    </p:spTree>
    <p:extLst>
      <p:ext uri="{BB962C8B-B14F-4D97-AF65-F5344CB8AC3E}">
        <p14:creationId xmlns:p14="http://schemas.microsoft.com/office/powerpoint/2010/main" val="26511731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Faculty 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Tap into faculty with experience and/or interest</a:t>
            </a:r>
          </a:p>
          <a:p>
            <a:r>
              <a:rPr lang="en-US" dirty="0"/>
              <a:t>Consider involving other disciplines</a:t>
            </a:r>
          </a:p>
          <a:p>
            <a:r>
              <a:rPr lang="en-US" dirty="0"/>
              <a:t>Advanced degrees in Public Health</a:t>
            </a:r>
          </a:p>
          <a:p>
            <a:r>
              <a:rPr lang="en-US" dirty="0"/>
              <a:t>Conferences</a:t>
            </a:r>
          </a:p>
          <a:p>
            <a:pPr lvl="1"/>
            <a:r>
              <a:rPr lang="en-US" i="1" dirty="0"/>
              <a:t>Addressing the Health Care Needs of the Underserved</a:t>
            </a:r>
            <a:r>
              <a:rPr lang="en-US" dirty="0"/>
              <a:t>, UC San Diego</a:t>
            </a:r>
          </a:p>
          <a:p>
            <a:pPr lvl="1"/>
            <a:r>
              <a:rPr lang="en-US" i="1" dirty="0"/>
              <a:t>Practical Playbook </a:t>
            </a:r>
            <a:r>
              <a:rPr lang="en-US" dirty="0"/>
              <a:t>National Meeting</a:t>
            </a:r>
          </a:p>
          <a:p>
            <a:pPr lvl="1"/>
            <a:r>
              <a:rPr lang="en-US" dirty="0"/>
              <a:t>STFM</a:t>
            </a:r>
          </a:p>
        </p:txBody>
      </p:sp>
    </p:spTree>
    <p:extLst>
      <p:ext uri="{BB962C8B-B14F-4D97-AF65-F5344CB8AC3E}">
        <p14:creationId xmlns:p14="http://schemas.microsoft.com/office/powerpoint/2010/main" val="15805126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Longitudinal Projects</a:t>
            </a:r>
            <a:endParaRPr lang="en-US"/>
          </a:p>
        </p:txBody>
      </p:sp>
      <p:pic>
        <p:nvPicPr>
          <p:cNvPr id="4" name="Content Placeholder 3" descr="RiceCOPC12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43384" y="2819400"/>
            <a:ext cx="2279292" cy="1701118"/>
          </a:xfrm>
        </p:spPr>
      </p:pic>
      <p:pic>
        <p:nvPicPr>
          <p:cNvPr id="5" name="Picture 4" descr="Spanish 5210 poster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9225" y="2209800"/>
            <a:ext cx="1766882" cy="2350749"/>
          </a:xfrm>
          <a:prstGeom prst="rect">
            <a:avLst/>
          </a:prstGeom>
        </p:spPr>
      </p:pic>
      <p:pic>
        <p:nvPicPr>
          <p:cNvPr id="6" name="Picture 5" descr="May 2012 PoojaCilantrotostore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0127" y="2457450"/>
            <a:ext cx="2095280" cy="279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4637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7180" y="952500"/>
            <a:ext cx="8686801" cy="114300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Longitudinal Projects- Blending Public Health with Primary Care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663" y="2209800"/>
            <a:ext cx="8229600" cy="4967573"/>
          </a:xfrm>
        </p:spPr>
        <p:txBody>
          <a:bodyPr/>
          <a:lstStyle/>
          <a:p>
            <a:r>
              <a:rPr lang="en-US" dirty="0"/>
              <a:t>Policy</a:t>
            </a:r>
          </a:p>
          <a:p>
            <a:pPr lvl="1"/>
            <a:r>
              <a:rPr lang="en-US" dirty="0"/>
              <a:t>Schools, Cities, Organizations</a:t>
            </a:r>
          </a:p>
          <a:p>
            <a:r>
              <a:rPr lang="en-US" dirty="0"/>
              <a:t>Systems</a:t>
            </a:r>
          </a:p>
          <a:p>
            <a:pPr lvl="1"/>
            <a:r>
              <a:rPr lang="en-US" dirty="0"/>
              <a:t>Address health disparities with innovative, evidence based programs (obesity, diabetes, literacy, lactation, youth mentoring)</a:t>
            </a:r>
          </a:p>
          <a:p>
            <a:r>
              <a:rPr lang="en-US" dirty="0"/>
              <a:t>Environmental </a:t>
            </a:r>
          </a:p>
          <a:p>
            <a:pPr lvl="1"/>
            <a:r>
              <a:rPr lang="en-US" dirty="0"/>
              <a:t>Bike lanes, food access</a:t>
            </a:r>
          </a:p>
        </p:txBody>
      </p:sp>
    </p:spTree>
    <p:extLst>
      <p:ext uri="{BB962C8B-B14F-4D97-AF65-F5344CB8AC3E}">
        <p14:creationId xmlns:p14="http://schemas.microsoft.com/office/powerpoint/2010/main" val="16466786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42551"/>
            <a:ext cx="8229600" cy="910024"/>
          </a:xfrm>
        </p:spPr>
        <p:txBody>
          <a:bodyPr/>
          <a:lstStyle/>
          <a:p>
            <a:r>
              <a:rPr lang="en-US" dirty="0"/>
              <a:t>Project Planning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Background data, health disparities </a:t>
            </a:r>
          </a:p>
          <a:p>
            <a:r>
              <a:rPr lang="en-US" dirty="0">
                <a:solidFill>
                  <a:srgbClr val="000000"/>
                </a:solidFill>
              </a:rPr>
              <a:t>Start early in residency, longitudinal</a:t>
            </a:r>
          </a:p>
          <a:p>
            <a:r>
              <a:rPr lang="en-US" dirty="0"/>
              <a:t>Include multidisciplinary-students PH, SW, RN </a:t>
            </a:r>
          </a:p>
          <a:p>
            <a:r>
              <a:rPr lang="en-US" dirty="0"/>
              <a:t>Focus on resident passions, will be more engaged</a:t>
            </a:r>
          </a:p>
          <a:p>
            <a:r>
              <a:rPr lang="en-US" dirty="0"/>
              <a:t>Faculty mentorship</a:t>
            </a:r>
          </a:p>
          <a:p>
            <a:r>
              <a:rPr lang="en-US" dirty="0"/>
              <a:t>Identify existing programs &amp; partners (community organizations, schools)</a:t>
            </a:r>
          </a:p>
          <a:p>
            <a:r>
              <a:rPr lang="en-US" dirty="0"/>
              <a:t>Ensure community input every step</a:t>
            </a:r>
          </a:p>
          <a:p>
            <a:r>
              <a:rPr lang="en-US" dirty="0"/>
              <a:t>Identify if IRB needed: research vs project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0190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603" y="733425"/>
            <a:ext cx="8229600" cy="1143000"/>
          </a:xfrm>
        </p:spPr>
        <p:txBody>
          <a:bodyPr/>
          <a:lstStyle/>
          <a:p>
            <a:r>
              <a:rPr lang="en-US" dirty="0"/>
              <a:t>Project Sustainability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5995" y="2019300"/>
            <a:ext cx="8229600" cy="4967573"/>
          </a:xfrm>
        </p:spPr>
        <p:txBody>
          <a:bodyPr>
            <a:normAutofit/>
          </a:bodyPr>
          <a:lstStyle/>
          <a:p>
            <a:r>
              <a:rPr lang="en-US" dirty="0"/>
              <a:t>Work in teams with PGY 2 &amp; 3 to ensure continuity from year to year </a:t>
            </a:r>
          </a:p>
          <a:p>
            <a:r>
              <a:rPr lang="en-US" dirty="0"/>
              <a:t>Not every project will be sustained, prioritize by resources and need</a:t>
            </a:r>
          </a:p>
          <a:p>
            <a:r>
              <a:rPr lang="en-US" dirty="0"/>
              <a:t>Faculty mentorship for sustainability plan</a:t>
            </a:r>
          </a:p>
          <a:p>
            <a:r>
              <a:rPr lang="en-US" dirty="0"/>
              <a:t>Feedback loop with community partners to listen and share your data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8837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8650"/>
            <a:ext cx="8229600" cy="1143000"/>
          </a:xfrm>
        </p:spPr>
        <p:txBody>
          <a:bodyPr/>
          <a:lstStyle/>
          <a:p>
            <a:r>
              <a:rPr lang="en-US" dirty="0"/>
              <a:t>Projects Become Curriculum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544" y="2314575"/>
            <a:ext cx="8229600" cy="4615405"/>
          </a:xfrm>
        </p:spPr>
        <p:txBody>
          <a:bodyPr/>
          <a:lstStyle/>
          <a:p>
            <a:r>
              <a:rPr lang="en-US" dirty="0"/>
              <a:t>Projects may become integrated with curriculum:</a:t>
            </a:r>
            <a:endParaRPr lang="en-US" dirty="0">
              <a:solidFill>
                <a:srgbClr val="000000"/>
              </a:solidFill>
            </a:endParaRPr>
          </a:p>
          <a:p>
            <a:pPr lvl="1"/>
            <a:r>
              <a:rPr lang="en-US" dirty="0">
                <a:solidFill>
                  <a:srgbClr val="000000"/>
                </a:solidFill>
              </a:rPr>
              <a:t>Centering, Parenting Groups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Reach Out and Read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School based clinics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Mentoring programs: youth into health careers</a:t>
            </a:r>
          </a:p>
        </p:txBody>
      </p:sp>
    </p:spTree>
    <p:extLst>
      <p:ext uri="{BB962C8B-B14F-4D97-AF65-F5344CB8AC3E}">
        <p14:creationId xmlns:p14="http://schemas.microsoft.com/office/powerpoint/2010/main" val="32490662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5444" y="1704975"/>
            <a:ext cx="6853412" cy="1470025"/>
          </a:xfrm>
        </p:spPr>
        <p:txBody>
          <a:bodyPr/>
          <a:lstStyle/>
          <a:p>
            <a:r>
              <a:rPr lang="en-US" dirty="0"/>
              <a:t>Goal/Resource Identification</a:t>
            </a:r>
            <a:br>
              <a:rPr lang="en-US" dirty="0"/>
            </a:br>
            <a:r>
              <a:rPr lang="en-US" b="0" dirty="0"/>
              <a:t>(</a:t>
            </a:r>
            <a:r>
              <a:rPr lang="en-US" b="0" i="1" dirty="0"/>
              <a:t>Breakout</a:t>
            </a:r>
            <a:r>
              <a:rPr lang="en-US" b="0" dirty="0"/>
              <a:t>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21282" y="3676650"/>
            <a:ext cx="5372559" cy="1752600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dirty="0"/>
              <a:t>Participants in 3 small groups  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1F497D"/>
                </a:solidFill>
              </a:rPr>
              <a:t>Curricular mechanics 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1F497D"/>
                </a:solidFill>
              </a:rPr>
              <a:t>Program evaluation 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1F497D"/>
                </a:solidFill>
              </a:rPr>
              <a:t>Community partnerships</a:t>
            </a:r>
          </a:p>
          <a:p>
            <a:endParaRPr lang="en-US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736490917"/>
              </p:ext>
            </p:extLst>
          </p:nvPr>
        </p:nvGraphicFramePr>
        <p:xfrm>
          <a:off x="-490151" y="2977977"/>
          <a:ext cx="4889157" cy="3249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369854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Reports from Small Groups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01572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dirty="0"/>
              <a:t>Evaluate strategies to incorporate milestone based competencies in community medicine to support development of community-responsive physicians</a:t>
            </a:r>
          </a:p>
          <a:p>
            <a:pPr marL="514350" lvl="0" indent="-514350">
              <a:buFont typeface="+mj-lt"/>
              <a:buAutoNum type="arabicPeriod"/>
            </a:pPr>
            <a:endParaRPr lang="en-US" dirty="0"/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Define the essential components of longitudinal community based experiential learning and how it can be utilized as a teaching method in the setting of resident education</a:t>
            </a:r>
          </a:p>
          <a:p>
            <a:pPr marL="514350" lvl="0" indent="-514350">
              <a:buFont typeface="+mj-lt"/>
              <a:buAutoNum type="arabicPeriod"/>
            </a:pPr>
            <a:endParaRPr lang="en-US" dirty="0"/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Identify how community medicine curricula can become sustainable through investing in long term community partnerships that meet the needs of patients, communities, community organizations, and learners</a:t>
            </a:r>
          </a:p>
        </p:txBody>
      </p:sp>
    </p:spTree>
    <p:extLst>
      <p:ext uri="{BB962C8B-B14F-4D97-AF65-F5344CB8AC3E}">
        <p14:creationId xmlns:p14="http://schemas.microsoft.com/office/powerpoint/2010/main" val="1295837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069" y="2529334"/>
            <a:ext cx="8400499" cy="2172982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Please evaluate this presentation using the conference mobile app! Simply click on the "clipboard" icon       on the presentation page.</a:t>
            </a:r>
          </a:p>
        </p:txBody>
      </p:sp>
      <p:pic>
        <p:nvPicPr>
          <p:cNvPr id="2" name="Picture 1" descr="Clipboar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871" y="3595625"/>
            <a:ext cx="465083" cy="49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9005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87047"/>
            <a:ext cx="8229600" cy="404066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Background</a:t>
            </a:r>
          </a:p>
          <a:p>
            <a:r>
              <a:rPr lang="en-US" dirty="0"/>
              <a:t>Community Health Educational Assessment (</a:t>
            </a:r>
            <a:r>
              <a:rPr lang="en-US" i="1" dirty="0"/>
              <a:t>Breakout</a:t>
            </a:r>
            <a:r>
              <a:rPr lang="en-US" dirty="0"/>
              <a:t>)</a:t>
            </a:r>
          </a:p>
          <a:p>
            <a:r>
              <a:rPr lang="en-US" dirty="0"/>
              <a:t>Developing Longitudinal Community Health Training</a:t>
            </a:r>
          </a:p>
          <a:p>
            <a:r>
              <a:rPr lang="en-US" dirty="0"/>
              <a:t>Goal/Resource Identification (</a:t>
            </a:r>
            <a:r>
              <a:rPr lang="en-US" i="1" dirty="0"/>
              <a:t>Breakout</a:t>
            </a:r>
            <a:r>
              <a:rPr lang="en-US" dirty="0"/>
              <a:t>)</a:t>
            </a:r>
          </a:p>
          <a:p>
            <a:r>
              <a:rPr lang="en-US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20553358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</p:spTree>
    <p:extLst>
      <p:ext uri="{BB962C8B-B14F-4D97-AF65-F5344CB8AC3E}">
        <p14:creationId xmlns:p14="http://schemas.microsoft.com/office/powerpoint/2010/main" val="2376730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457200" y="846237"/>
            <a:ext cx="8229600" cy="11432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Rationale</a:t>
            </a:r>
          </a:p>
        </p:txBody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457200" y="2043277"/>
            <a:ext cx="8229600" cy="4314457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" sz="2800" dirty="0" smtClean="0"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2012</a:t>
            </a:r>
            <a:r>
              <a:rPr lang="en" sz="2800" b="1" dirty="0" smtClean="0"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  </a:t>
            </a:r>
            <a:r>
              <a:rPr lang="en" sz="2800" dirty="0"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Institute of Medicine report </a:t>
            </a:r>
            <a:r>
              <a:rPr lang="en-US" sz="2800" dirty="0"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on </a:t>
            </a:r>
          </a:p>
          <a:p>
            <a:pPr lvl="0" algn="ctr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" sz="2800" i="1" dirty="0"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Primary Care and Public Health</a:t>
            </a:r>
            <a:r>
              <a:rPr lang="en" sz="2800" dirty="0"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:</a:t>
            </a:r>
          </a:p>
          <a:p>
            <a:pPr lvl="0" rtl="0">
              <a:lnSpc>
                <a:spcPct val="115000"/>
              </a:lnSpc>
              <a:spcBef>
                <a:spcPts val="500"/>
              </a:spcBef>
              <a:buNone/>
            </a:pPr>
            <a:endParaRPr sz="2400" dirty="0">
              <a:solidFill>
                <a:srgbClr val="073E87"/>
              </a:solidFill>
              <a:latin typeface="Arial" panose="020B0604020202020204" pitchFamily="34" charset="0"/>
              <a:ea typeface="Georgia"/>
              <a:cs typeface="Arial" panose="020B0604020202020204" pitchFamily="34" charset="0"/>
              <a:sym typeface="Georgia"/>
            </a:endParaRPr>
          </a:p>
          <a:p>
            <a:pPr lvl="0" rtl="0">
              <a:lnSpc>
                <a:spcPct val="115000"/>
              </a:lnSpc>
              <a:spcBef>
                <a:spcPts val="50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" sz="2400" dirty="0"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Need “to develop the workforce needed to support the integration of primary care and public health” through “</a:t>
            </a:r>
            <a:r>
              <a:rPr lang="en" sz="2400" b="1" dirty="0"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curriculum development and clinical experiences </a:t>
            </a:r>
            <a:r>
              <a:rPr lang="en" sz="2400" dirty="0">
                <a:latin typeface="Arial" panose="020B0604020202020204" pitchFamily="34" charset="0"/>
                <a:ea typeface="Georgia"/>
                <a:cs typeface="Arial" panose="020B0604020202020204" pitchFamily="34" charset="0"/>
                <a:sym typeface="Georgia"/>
              </a:rPr>
              <a:t>that favor the integration of primary care and public health.”</a:t>
            </a:r>
          </a:p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47826"/>
              <a:buFont typeface="Arial"/>
              <a:buNone/>
            </a:pPr>
            <a:endParaRPr lang="en" sz="2300" dirty="0">
              <a:solidFill>
                <a:srgbClr val="31B6FD"/>
              </a:solidFill>
            </a:endParaRPr>
          </a:p>
          <a:p>
            <a:pPr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02247097"/>
      </p:ext>
    </p:extLst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259" y="773341"/>
            <a:ext cx="7886700" cy="1325563"/>
          </a:xfrm>
        </p:spPr>
        <p:txBody>
          <a:bodyPr/>
          <a:lstStyle/>
          <a:p>
            <a:r>
              <a:rPr lang="en-US" dirty="0"/>
              <a:t>Rationale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5132" y="1968275"/>
            <a:ext cx="7886700" cy="4578170"/>
          </a:xfrm>
        </p:spPr>
        <p:txBody>
          <a:bodyPr>
            <a:normAutofit/>
          </a:bodyPr>
          <a:lstStyle/>
          <a:p>
            <a:pPr marL="0" lvl="1" indent="0">
              <a:lnSpc>
                <a:spcPct val="110000"/>
              </a:lnSpc>
              <a:spcBef>
                <a:spcPts val="1000"/>
              </a:spcBef>
              <a:buNone/>
            </a:pPr>
            <a:r>
              <a:rPr lang="en-US" sz="2800" dirty="0"/>
              <a:t>2013 Accreditation Council for Graduate Medical Education (ACGME) Program Requirements for GME in Family Medicine: </a:t>
            </a:r>
          </a:p>
          <a:p>
            <a:pPr marL="457200" lvl="1" indent="0">
              <a:lnSpc>
                <a:spcPct val="110000"/>
              </a:lnSpc>
              <a:buNone/>
            </a:pPr>
            <a:endParaRPr lang="en-US" dirty="0"/>
          </a:p>
          <a:p>
            <a:pPr marL="457200" lvl="1" indent="0">
              <a:lnSpc>
                <a:spcPct val="110000"/>
              </a:lnSpc>
              <a:buNone/>
            </a:pPr>
            <a:r>
              <a:rPr lang="en-US" dirty="0"/>
              <a:t>“There must be a </a:t>
            </a:r>
            <a:r>
              <a:rPr lang="en-US" b="1" dirty="0"/>
              <a:t>structured curriculum in which residents address population health</a:t>
            </a:r>
            <a:r>
              <a:rPr lang="en-US" dirty="0"/>
              <a:t>, including the evaluation of health problems of the community.” </a:t>
            </a:r>
          </a:p>
        </p:txBody>
      </p:sp>
    </p:spTree>
    <p:extLst>
      <p:ext uri="{BB962C8B-B14F-4D97-AF65-F5344CB8AC3E}">
        <p14:creationId xmlns:p14="http://schemas.microsoft.com/office/powerpoint/2010/main" val="5018372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ACGME Milestones (2013)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930400"/>
            <a:ext cx="8425543" cy="4455886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10000"/>
              </a:lnSpc>
              <a:buNone/>
            </a:pPr>
            <a:endParaRPr lang="en-US" dirty="0"/>
          </a:p>
          <a:p>
            <a:pPr lvl="0">
              <a:lnSpc>
                <a:spcPct val="110000"/>
              </a:lnSpc>
            </a:pPr>
            <a:r>
              <a:rPr lang="en-US" dirty="0"/>
              <a:t>Recognizes … how a community's public policy decisions affect individuals and community health (SBP3-L1)</a:t>
            </a:r>
          </a:p>
          <a:p>
            <a:pPr marL="0" lvl="0" indent="0">
              <a:buNone/>
            </a:pPr>
            <a:endParaRPr lang="en-US" dirty="0"/>
          </a:p>
          <a:p>
            <a:pPr lvl="0"/>
            <a:r>
              <a:rPr lang="en-US" dirty="0"/>
              <a:t>Understands the process of conducting a community strengths and needs assessment (SBP3-L3)</a:t>
            </a:r>
          </a:p>
          <a:p>
            <a:pPr lvl="0"/>
            <a:endParaRPr lang="en-US" dirty="0"/>
          </a:p>
          <a:p>
            <a:r>
              <a:rPr lang="en-US" dirty="0"/>
              <a:t>Identifies health inequities and social determinants of health and their impact on individual and family health (PROF3-L3)</a:t>
            </a:r>
          </a:p>
        </p:txBody>
      </p:sp>
    </p:spTree>
    <p:extLst>
      <p:ext uri="{BB962C8B-B14F-4D97-AF65-F5344CB8AC3E}">
        <p14:creationId xmlns:p14="http://schemas.microsoft.com/office/powerpoint/2010/main" val="24994975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Residency Call to 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Comprehensive Longitudinal Community Health Training: </a:t>
            </a:r>
          </a:p>
          <a:p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Balances the needs of learners, residency program, and the community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Develops future physicians that improve the  communities in which they serve</a:t>
            </a:r>
          </a:p>
          <a:p>
            <a:endParaRPr lang="en-US" dirty="0">
              <a:solidFill>
                <a:srgbClr val="00549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0319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2178</TotalTime>
  <Words>1305</Words>
  <Application>Microsoft Office PowerPoint</Application>
  <PresentationFormat>On-screen Show (4:3)</PresentationFormat>
  <Paragraphs>238</Paragraphs>
  <Slides>30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Let's Stay Together:  Longitudinal Community Health Curricula for Lasting Residency-Community Relationships</vt:lpstr>
      <vt:lpstr>Disclosures</vt:lpstr>
      <vt:lpstr>Objectives</vt:lpstr>
      <vt:lpstr>Outline</vt:lpstr>
      <vt:lpstr>Background</vt:lpstr>
      <vt:lpstr>Rationale</vt:lpstr>
      <vt:lpstr>Rationale</vt:lpstr>
      <vt:lpstr>ACGME Milestones (2013) </vt:lpstr>
      <vt:lpstr>Residency Call to Action</vt:lpstr>
      <vt:lpstr>Community Health  Educational Assessment SWOT Analysis (Breakout)</vt:lpstr>
      <vt:lpstr>Developing Longitudinal Community Health Training</vt:lpstr>
      <vt:lpstr>Curricular Elements</vt:lpstr>
      <vt:lpstr>Meaningful Resident Experiences…</vt:lpstr>
      <vt:lpstr>Content</vt:lpstr>
      <vt:lpstr>Teaching Methods</vt:lpstr>
      <vt:lpstr>Scheduling</vt:lpstr>
      <vt:lpstr>Scheduling</vt:lpstr>
      <vt:lpstr>Our Programs</vt:lpstr>
      <vt:lpstr>PowerPoint Presentation</vt:lpstr>
      <vt:lpstr>Program Evaluation</vt:lpstr>
      <vt:lpstr>Program Evaluation</vt:lpstr>
      <vt:lpstr>Faculty Development</vt:lpstr>
      <vt:lpstr>Longitudinal Projects</vt:lpstr>
      <vt:lpstr>Longitudinal Projects- Blending Public Health with Primary Care</vt:lpstr>
      <vt:lpstr>Project Planning</vt:lpstr>
      <vt:lpstr>Project Sustainability</vt:lpstr>
      <vt:lpstr>Projects Become Curriculum</vt:lpstr>
      <vt:lpstr>Goal/Resource Identification (Breakout)</vt:lpstr>
      <vt:lpstr>Conclusions</vt:lpstr>
      <vt:lpstr>PowerPoint Presentation</vt:lpstr>
    </vt:vector>
  </TitlesOfParts>
  <Company>STFM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Melissa Abuel</dc:creator>
  <cp:lastModifiedBy>jsell</cp:lastModifiedBy>
  <cp:revision>189</cp:revision>
  <cp:lastPrinted>2017-05-04T21:34:18Z</cp:lastPrinted>
  <dcterms:created xsi:type="dcterms:W3CDTF">2013-07-17T19:19:39Z</dcterms:created>
  <dcterms:modified xsi:type="dcterms:W3CDTF">2017-05-04T21:34:30Z</dcterms:modified>
</cp:coreProperties>
</file>